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9"/>
  </p:handoutMasterIdLst>
  <p:sldIdLst>
    <p:sldId id="272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57" autoAdjust="0"/>
    <p:restoredTop sz="94660"/>
  </p:normalViewPr>
  <p:slideViewPr>
    <p:cSldViewPr snapToGrid="0">
      <p:cViewPr>
        <p:scale>
          <a:sx n="100" d="100"/>
          <a:sy n="100" d="100"/>
        </p:scale>
        <p:origin x="-1986" y="-324"/>
      </p:cViewPr>
      <p:guideLst>
        <p:guide orient="horz" pos="1296"/>
        <p:guide orient="horz" pos="3746"/>
        <p:guide orient="horz" pos="2162"/>
        <p:guide orient="horz" pos="1014"/>
        <p:guide pos="2880"/>
        <p:guide pos="510"/>
        <p:guide pos="5245"/>
        <p:guide pos="4652"/>
        <p:guide pos="28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379" y="754603"/>
            <a:ext cx="3728621" cy="267439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ts val="3800"/>
              </a:lnSpc>
              <a:defRPr sz="3200">
                <a:latin typeface="Impac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3992" y="1619250"/>
            <a:ext cx="3653161" cy="180975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authors</a:t>
            </a:r>
            <a:endParaRPr lang="en-US" dirty="0"/>
          </a:p>
        </p:txBody>
      </p:sp>
      <p:pic>
        <p:nvPicPr>
          <p:cNvPr id="5" name="Picture 4" descr="title slide bg 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3175"/>
            <a:ext cx="9144000" cy="6858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809625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Trebuchet MS" pitchFamily="34" charset="0"/>
              </a:rPr>
              <a:t>USRDS 2012</a:t>
            </a:r>
            <a:r>
              <a:rPr lang="en-US" sz="900" baseline="0" dirty="0" smtClean="0">
                <a:latin typeface="Trebuchet MS" pitchFamily="34" charset="0"/>
              </a:rPr>
              <a:t> ADR</a:t>
            </a:r>
            <a:endParaRPr lang="en-US" sz="900" dirty="0">
              <a:latin typeface="Trebuchet MS" pitchFamily="34" charset="0"/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680801" y="5946775"/>
            <a:ext cx="1910749" cy="453381"/>
          </a:xfrm>
          <a:prstGeom prst="rect">
            <a:avLst/>
          </a:prstGeom>
        </p:spPr>
        <p:txBody>
          <a:bodyPr lIns="0" tIns="0" bIns="0"/>
          <a:lstStyle>
            <a:lvl1pPr>
              <a:buNone/>
              <a:defRPr lang="en-US" sz="1200" b="1" kern="1200" dirty="0" smtClean="0">
                <a:solidFill>
                  <a:schemeClr val="tx2"/>
                </a:solidFill>
                <a:latin typeface="Times New Roman" pitchFamily="18" charset="0"/>
                <a:ea typeface="+mn-ea"/>
                <a:cs typeface="+mn-cs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 slide bg 12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7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ts val="3600"/>
              </a:lnSpc>
              <a:spcBef>
                <a:spcPts val="0"/>
              </a:spcBef>
            </a:pPr>
            <a:r>
              <a:rPr lang="en-US" sz="1600" b="1" dirty="0" smtClean="0"/>
              <a:t>ESRD: Chapter Twelve</a:t>
            </a:r>
          </a:p>
          <a:p>
            <a:pPr>
              <a:lnSpc>
                <a:spcPts val="3600"/>
              </a:lnSpc>
              <a:spcBef>
                <a:spcPts val="0"/>
              </a:spcBef>
            </a:pPr>
            <a:r>
              <a:rPr lang="en-US" dirty="0" smtClean="0"/>
              <a:t>International comparisons</a:t>
            </a:r>
            <a:endParaRPr lang="en-US" dirty="0"/>
          </a:p>
        </p:txBody>
      </p:sp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88741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2012 Annual Data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7787" cy="1371600"/>
          </a:xfrm>
        </p:spPr>
        <p:txBody>
          <a:bodyPr/>
          <a:lstStyle/>
          <a:p>
            <a:r>
              <a:rPr lang="en-US" sz="2400" dirty="0" smtClean="0"/>
              <a:t>Comparison of unadjusted ESRD incidence worldwide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12.1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376237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All rates are unadjusted. Data from Argentina (2005–2007), Japan, &amp; Taiwan are dialysis only. *Downturn in incident rates is due to changes in criteria for incidence and in the payment system.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v2 ch12 fig1 in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55793"/>
            <a:ext cx="3754438" cy="564702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7787" cy="1371600"/>
          </a:xfrm>
        </p:spPr>
        <p:txBody>
          <a:bodyPr>
            <a:normAutofit fontScale="90000"/>
          </a:bodyPr>
          <a:lstStyle/>
          <a:p>
            <a:r>
              <a:rPr lang="en-US" sz="2700" dirty="0" smtClean="0"/>
              <a:t>Comparison of unadjusted </a:t>
            </a:r>
            <a:br>
              <a:rPr lang="en-US" sz="2700" dirty="0" smtClean="0"/>
            </a:br>
            <a:r>
              <a:rPr lang="en-US" sz="2700" dirty="0" smtClean="0"/>
              <a:t>ESRD prevalence worldwide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12.1, continued (Volume 2)</a:t>
            </a:r>
            <a:endParaRPr lang="en-US" sz="1800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376237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All rates are unadjusted. Data from Argentina (2005–2007), Japan, &amp; Taiwan are dialysis only.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v2 ch12 fig1 prev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34300"/>
            <a:ext cx="3839979" cy="561160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Geographic variations in </a:t>
            </a:r>
            <a:br>
              <a:rPr lang="en-US" dirty="0" smtClean="0"/>
            </a:br>
            <a:r>
              <a:rPr lang="en-US" dirty="0" smtClean="0"/>
              <a:t>the incidence of ESRD, 2010</a:t>
            </a:r>
            <a:br>
              <a:rPr lang="en-US" dirty="0" smtClean="0"/>
            </a:br>
            <a:r>
              <a:rPr lang="en-US" sz="1600" dirty="0" smtClean="0"/>
              <a:t>Figure 12.2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2110811" y="6067404"/>
            <a:ext cx="621562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000" b="1" dirty="0" smtClean="0">
                <a:solidFill>
                  <a:schemeClr val="tx2"/>
                </a:solidFill>
              </a:rPr>
              <a:t>Data presented only for countries from which relevant information was available. All rates unadjusted. Latest data for Singapore &amp; Morelos (Mexico) are for 2009  . Data for France include 23 regions. Data for Belgium &amp; for England/Wales/Northern Ireland do not include patients younger than 18.</a:t>
            </a:r>
            <a:endParaRPr lang="en-US" sz="10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world map inc large 12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9625" y="1633170"/>
            <a:ext cx="7830087" cy="3920291"/>
          </a:xfrm>
          <a:prstGeom prst="rect">
            <a:avLst/>
          </a:prstGeom>
        </p:spPr>
      </p:pic>
      <p:pic>
        <p:nvPicPr>
          <p:cNvPr id="7" name="Picture 6" descr="world map inc large lgd 1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8456" y="3551183"/>
            <a:ext cx="1371603" cy="2377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LUKE\ADR Prepress\2012 atlas\12 figure PNGs\12 vol2 figure PNGs\vol2 ch12 pngs\world map inc inset 12-01.png"/>
          <p:cNvPicPr>
            <a:picLocks noChangeAspect="1" noChangeArrowheads="1"/>
          </p:cNvPicPr>
          <p:nvPr/>
        </p:nvPicPr>
        <p:blipFill>
          <a:blip r:embed="rId2" cstate="print"/>
          <a:srcRect l="47168" t="5330" r="40111" b="72060"/>
          <a:stretch>
            <a:fillRect/>
          </a:stretch>
        </p:blipFill>
        <p:spPr bwMode="auto">
          <a:xfrm>
            <a:off x="2285748" y="1609725"/>
            <a:ext cx="4572504" cy="4337050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Geographic variations in </a:t>
            </a:r>
            <a:br>
              <a:rPr lang="en-US" dirty="0" smtClean="0"/>
            </a:br>
            <a:r>
              <a:rPr lang="en-US" dirty="0" smtClean="0"/>
              <a:t>the incidence of ESRD, 2010</a:t>
            </a:r>
            <a:br>
              <a:rPr lang="en-US" dirty="0" smtClean="0"/>
            </a:br>
            <a:r>
              <a:rPr lang="en-US" sz="1600" dirty="0" smtClean="0"/>
              <a:t>Figure 12.2, continued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900" b="1" dirty="0" smtClean="0">
                <a:solidFill>
                  <a:schemeClr val="tx2"/>
                </a:solidFill>
              </a:rPr>
              <a:t>Data presented only for countries from which relevant information was available. All rates unadjusted. Latest data for Singapore &amp; Morelos (Mexico) are for 2009  . Data for France include 23 regions. Data for Belgium &amp; for England/Wales/Northern Ireland do not include patients younger than 18.</a:t>
            </a:r>
            <a:endParaRPr lang="en-US" sz="9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world map inc large lgd 1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49454" y="5604339"/>
            <a:ext cx="1371603" cy="237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Incidence of ESRD, 2010</a:t>
            </a:r>
            <a:br>
              <a:rPr lang="en-US" dirty="0" smtClean="0"/>
            </a:br>
            <a:r>
              <a:rPr lang="en-US" sz="1600" dirty="0" smtClean="0"/>
              <a:t>Figure 12.3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11337"/>
            <a:ext cx="4548588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Data presented only for countries from which relevant information was available; All rates unadjusted. ^UK: England, Wales, &amp; Northern Ireland (Scotland data reported separately). Data for Belgium &amp; England/Wales/Northern Ireland do not include patients younger than 18. *Latest data for Singapore &amp; Morelos (Mexico) are for 2009. Data for France include 23 regions in 2010.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v2 ch12 fig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85768" y="353278"/>
            <a:ext cx="2020201" cy="61577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7787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Incidence of ESRD, </a:t>
            </a:r>
            <a:br>
              <a:rPr lang="en-US" dirty="0" smtClean="0"/>
            </a:br>
            <a:r>
              <a:rPr lang="en-US" dirty="0" smtClean="0"/>
              <a:t>by year (per million population)</a:t>
            </a:r>
            <a:br>
              <a:rPr lang="en-US" dirty="0" smtClean="0"/>
            </a:br>
            <a:r>
              <a:rPr lang="en-US" sz="1800" dirty="0" smtClean="0"/>
              <a:t>Table 12.a (Volume 2</a:t>
            </a:r>
            <a:r>
              <a:rPr lang="en-US" sz="1600" dirty="0" smtClean="0"/>
              <a:t>)</a:t>
            </a:r>
            <a:endParaRPr lang="en-US" dirty="0"/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809625" y="5511337"/>
            <a:ext cx="376237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Data presented only for countries from which relevant information was available; “.” signifies data not reported. All rates unadjusted. ^UK: England, Wales, &amp; Northern Ireland (Scotland data reported separately). Data for Belgium &amp; England/Wales/Northern Ireland do not include patients younger  than 18. *Latest data for Singapore &amp; Morelos (Mexico) are for 2010. Data for France include 23 regions.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5" name="Picture 4" descr="v2 ch12 table 12.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33442"/>
            <a:ext cx="3610708" cy="61033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7787" cy="1371600"/>
          </a:xfrm>
        </p:spPr>
        <p:txBody>
          <a:bodyPr/>
          <a:lstStyle/>
          <a:p>
            <a:r>
              <a:rPr lang="en-US" sz="2400" dirty="0" smtClean="0"/>
              <a:t>Percentage of incident patients with ESRD due </a:t>
            </a:r>
            <a:br>
              <a:rPr lang="en-US" sz="2400" dirty="0" smtClean="0"/>
            </a:br>
            <a:r>
              <a:rPr lang="en-US" sz="2400" dirty="0" smtClean="0"/>
              <a:t>to diabetes,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12.4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11337"/>
            <a:ext cx="391868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Data presented only for countries from which relevant information was available. All rates unadjusted. ^UK: England, Wales, &amp; Northern Ireland (Scotland data reported separately). Data for Belgium &amp; England/Wales/Northern Ireland do not include patients younger than 18. *Latest data for Singapore &amp; Morelos (Mexico) are for 2009. Data for France include 23 regions in 2010.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v2 ch12 fig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62771" y="186942"/>
            <a:ext cx="2016369" cy="625356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3" y="685800"/>
            <a:ext cx="3511772" cy="1371600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>Percentage of incident patients with ESRD due to diabetes, by age,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12.5 (Volume 2)</a:t>
            </a:r>
            <a:endParaRPr lang="en-US" sz="1800" dirty="0"/>
          </a:p>
        </p:txBody>
      </p:sp>
      <p:pic>
        <p:nvPicPr>
          <p:cNvPr id="8194" name="Picture 2" descr="\\LUKE\ADR Prepress\2012 atlas\12 figure PNGs\12 vol2 figure PNGs\vol2 ch12 pngs\v2 ch12 fig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9138" y="233994"/>
            <a:ext cx="4412419" cy="6259808"/>
          </a:xfrm>
          <a:prstGeom prst="rect">
            <a:avLst/>
          </a:prstGeom>
          <a:noFill/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511337"/>
            <a:ext cx="3496652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Data presented only for countries from which relevant information was available. All rates unadjusted. ^UK: England, Wales, &amp; Northern Ireland (Scotland data reported separately). Data for Belgium &amp; England/Wales/Northern Ireland do not include patients younger than 18. *Latest data for Singapore &amp; Morelos (Mexico) are for 2009. Data for France include 23 regions in 2010.</a:t>
            </a:r>
            <a:endParaRPr lang="en-US" sz="11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Prevalence of ESRD, 2010</a:t>
            </a:r>
            <a:br>
              <a:rPr lang="en-US" dirty="0" smtClean="0"/>
            </a:br>
            <a:r>
              <a:rPr lang="en-US" sz="1600" dirty="0" smtClean="0"/>
              <a:t>Figure 12.6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11337"/>
            <a:ext cx="423129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Data presented only for countries from which relevant information was available; All rates unadjusted. ^UK: England, Wales, &amp; Northern Ireland (Scotland data reported separately). Data for Belgium &amp; England/Wales/Northern Ireland do not include patients younger than 18. **Argentina (2005–2007), Bangladesh, Brazil, Czech Republic (2005–2008), Japan, &amp; Taiwan are dialysis only. *Latest data for Singapore &amp; Morelos (Mexico) are for 2009. Data for France include 23 regions in 2010.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v2 ch12 fig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2266" y="206359"/>
            <a:ext cx="2032784" cy="62069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3" y="685800"/>
            <a:ext cx="3332310" cy="1371600"/>
          </a:xfrm>
        </p:spPr>
        <p:txBody>
          <a:bodyPr/>
          <a:lstStyle/>
          <a:p>
            <a:r>
              <a:rPr lang="en-US" sz="2400" dirty="0" smtClean="0"/>
              <a:t>Prevalence of ESRD, by year (per million population)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12.b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439509"/>
            <a:ext cx="2808897" cy="50726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Data presented only for countries from which relevant information was available; “.” signifies data not reported. All rates unadjusted. ^UK: England, Wales, &amp; Northern Ireland (Scotland data reported separately). Data for Belgium &amp; England/Wales/Northern Ireland do not include patients younger than 18. Argentina (2005–2007), Bangladesh, Brazil, Czech Republic (2005–2008), Japan, &amp; Taiwan are dialysis only. *Latest data for Singapore &amp; Morelos (Mexico) are for 2009. Data for France include 15 regions in 2006, 18 regions in 2007, 20 regions in 2008 &amp; 2009, &amp; 23 regions in 2010.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v2 ch12 table 12.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13745"/>
            <a:ext cx="4216106" cy="545240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3" y="685800"/>
            <a:ext cx="4263802" cy="1371600"/>
          </a:xfrm>
        </p:spPr>
        <p:txBody>
          <a:bodyPr/>
          <a:lstStyle/>
          <a:p>
            <a:r>
              <a:rPr lang="en-US" sz="2400" dirty="0" smtClean="0"/>
              <a:t>Percent distribution of prevalent dialysis patients, by modality,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12.7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11337"/>
            <a:ext cx="376237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Data presented only for countries from which relevant information was available; All rates unadjusted. ^UK: England, Wales, &amp; Northern Ireland (Scotland data reported separately). Data for Belgium &amp; England/Wales/Northern Ireland do not include patients younger 18, respectively. *Latest data for Singapore &amp; Morelos (Mexico) are for 2009. Data for France include 23 regions in 2010.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v2 ch12 fig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9421" y="234022"/>
            <a:ext cx="2015629" cy="626272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3" y="685800"/>
            <a:ext cx="3263944" cy="1371600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>Percent distribution of prevalent dialysis patients, by modality &amp; year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Table 12.c (Volume 2)</a:t>
            </a:r>
            <a:endParaRPr lang="en-US" sz="1800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439509"/>
            <a:ext cx="2808897" cy="50726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Data presented only for countries from which relevant information was available; “.” signifies data not reported. All rates unadjusted. ^UK: England, Wales, &amp; Northern Ireland (Scotland data reported separately). Data for Belgium &amp; England/Wales/Northern Ireland do not include patients younger 18, respectively. *Latest data for Singapore &amp; Morelos (Mexico) are for 2009. Data for France include 13 regions in 2005, 15 regions in 2006, 18 regions in 2007, 20 regions in 2008 &amp; 2009, &amp; 23 regions in 2010.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v2 ch12 table 12.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1999" y="282559"/>
            <a:ext cx="4196715" cy="543048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7787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Prevalent rates of functioning grafts, 2010</a:t>
            </a:r>
            <a:br>
              <a:rPr lang="en-US" dirty="0" smtClean="0"/>
            </a:br>
            <a:r>
              <a:rPr lang="en-US" sz="1800" dirty="0" smtClean="0"/>
              <a:t>Figure 12.8 (Volume 2)</a:t>
            </a:r>
            <a:endParaRPr lang="en-US" sz="1800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11337"/>
            <a:ext cx="376237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Data presented only for countries from which relevant information was available; All rates unadjusted. ^UK: England, Wales, &amp; Northern Ireland (Scotland data reported separately). Data for Belgium &amp; England/Wales/Northern Ireland do not include patients younger than 18. *Latest data for Singapore &amp; Morelos (Mexico) are for 2009. Data for France include 23 regions in 2010.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v2 ch12 fig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15008" y="206397"/>
            <a:ext cx="1968932" cy="62155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7787" cy="1371600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>Prevalent rates of functioning grafts, </a:t>
            </a:r>
            <a:br>
              <a:rPr lang="en-US" sz="2400" dirty="0" smtClean="0"/>
            </a:br>
            <a:r>
              <a:rPr lang="en-US" sz="2400" dirty="0" smtClean="0"/>
              <a:t>by year (per million population)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Table 12.d (Volume 2)</a:t>
            </a:r>
            <a:endParaRPr lang="en-US" sz="1800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11337"/>
            <a:ext cx="376237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Data presented only for countries from which relevant information was available; “.” signifies data not reported. All rates unadjusted. ^UK: England, Wales, &amp; Northern Ireland (Scotland data reported separately). Data for Belgium &amp; England/Wales/Northern Ireland do not include patients younger than 18. *Latest data for Singapore &amp; Morelos (Mexico) are for 2009. Data for France include 13 regions in 2005, 15 regions in 2006, 18 regions in 2007, 20 regions in 2008 &amp; 2009, &amp; 23 regions in 2010.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v2 ch12 table 12.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59569" y="206487"/>
            <a:ext cx="3754438" cy="574028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Transplant rates, 2010</a:t>
            </a:r>
            <a:br>
              <a:rPr lang="en-US" dirty="0" smtClean="0"/>
            </a:br>
            <a:r>
              <a:rPr lang="en-US" sz="1600" dirty="0" smtClean="0"/>
              <a:t>Figure 12.9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11337"/>
            <a:ext cx="376237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Data presented only for countries from which relevant information was available; All rates unadjusted. ^UK: England, Wales, &amp; Northern Ireland (Scotland data reported separately). Data for Belgium &amp; England/Wales/Northern Ireland do not include patients younger than 18. *Latest data for the Singapore &amp; Morelos (Mexico) are for 2009. Data for France include 23 regions in 2010.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v2 ch12 fig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9167" y="189243"/>
            <a:ext cx="1965883" cy="623102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7787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Transplant rates, </a:t>
            </a:r>
            <a:br>
              <a:rPr lang="en-US" dirty="0" smtClean="0"/>
            </a:br>
            <a:r>
              <a:rPr lang="en-US" dirty="0" smtClean="0"/>
              <a:t>by year (per million population)</a:t>
            </a:r>
            <a:br>
              <a:rPr lang="en-US" dirty="0" smtClean="0"/>
            </a:br>
            <a:r>
              <a:rPr lang="en-US" sz="1800" dirty="0" smtClean="0"/>
              <a:t>Table 12.e (Volume 2</a:t>
            </a:r>
            <a:r>
              <a:rPr lang="en-US" sz="1600" dirty="0" smtClean="0"/>
              <a:t>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11337"/>
            <a:ext cx="376237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Data presented only for countries from which relevant information was available; “.” signifies data not reported. All rates unadjusted. ^UK: England, Wales, &amp; Northern Ireland (Scotland data reported separately). Data for Belgium &amp; England/Wales/Northern Ireland do not include patients younger than 18. *Latest data for the Singapore &amp; Morelos (Mexico) are for 2009. Data for France include 13 regions in 2005, 15 regions in 2006, 18 regions in 2007, 20 regions in 2008 &amp; 2009, &amp; 23 regions in 2010.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v2 ch12 table 12.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70438" y="242321"/>
            <a:ext cx="3556000" cy="55776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12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10283</TotalTime>
  <Words>1267</Words>
  <Application>Microsoft Office PowerPoint</Application>
  <PresentationFormat>On-screen Show (4:3)</PresentationFormat>
  <Paragraphs>36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usrds 12</vt:lpstr>
      <vt:lpstr>Slide 1</vt:lpstr>
      <vt:lpstr>Comparison of unadjusted ESRD incidence worldwide Figure 12.1 (Volume 2)</vt:lpstr>
      <vt:lpstr>Comparison of unadjusted  ESRD prevalence worldwide Figure 12.1, continued (Volume 2)</vt:lpstr>
      <vt:lpstr>Geographic variations in  the incidence of ESRD, 2010 Figure 12.2 (Volume 2)</vt:lpstr>
      <vt:lpstr>Geographic variations in  the incidence of ESRD, 2010 Figure 12.2, continued (Volume 2)</vt:lpstr>
      <vt:lpstr>Incidence of ESRD, 2010 Figure 12.3 (Volume 2)</vt:lpstr>
      <vt:lpstr>Incidence of ESRD,  by year (per million population) Table 12.a (Volume 2)</vt:lpstr>
      <vt:lpstr>Percentage of incident patients with ESRD due  to diabetes, 2010 Figure 12.4 (Volume 2)</vt:lpstr>
      <vt:lpstr>Percentage of incident patients with ESRD due to diabetes, by age, 2010 Figure 12.5 (Volume 2)</vt:lpstr>
      <vt:lpstr>Prevalence of ESRD, 2010 Figure 12.6 (Volume 2)</vt:lpstr>
      <vt:lpstr>Prevalence of ESRD, by year (per million population) Table 12.b (Volume 2)</vt:lpstr>
      <vt:lpstr>Percent distribution of prevalent dialysis patients, by modality, 2010 Figure 12.7 (Volume 2)</vt:lpstr>
      <vt:lpstr>Percent distribution of prevalent dialysis patients, by modality &amp; year Table 12.c (Volume 2)</vt:lpstr>
      <vt:lpstr>Prevalent rates of functioning grafts, 2010 Figure 12.8 (Volume 2)</vt:lpstr>
      <vt:lpstr>Prevalent rates of functioning grafts,  by year (per million population) Table 12.d (Volume 2)</vt:lpstr>
      <vt:lpstr>Transplant rates, 2010 Figure 12.9 (Volume 2)</vt:lpstr>
      <vt:lpstr>Transplant rates,  by year (per million population) Table 12.e (Volume 2)</vt:lpstr>
    </vt:vector>
  </TitlesOfParts>
  <Company>Nephrology Analytical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severson</cp:lastModifiedBy>
  <cp:revision>250</cp:revision>
  <dcterms:created xsi:type="dcterms:W3CDTF">2000-03-17T15:11:00Z</dcterms:created>
  <dcterms:modified xsi:type="dcterms:W3CDTF">2012-11-06T17:06:41Z</dcterms:modified>
</cp:coreProperties>
</file>