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72" r:id="rId2"/>
    <p:sldId id="274" r:id="rId3"/>
    <p:sldId id="275" r:id="rId4"/>
    <p:sldId id="276" r:id="rId5"/>
    <p:sldId id="277" r:id="rId6"/>
    <p:sldId id="278" r:id="rId7"/>
    <p:sldId id="290" r:id="rId8"/>
    <p:sldId id="279" r:id="rId9"/>
    <p:sldId id="281" r:id="rId10"/>
    <p:sldId id="291" r:id="rId11"/>
    <p:sldId id="292" r:id="rId12"/>
    <p:sldId id="293" r:id="rId13"/>
    <p:sldId id="294" r:id="rId14"/>
    <p:sldId id="295" r:id="rId15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626" y="-78"/>
      </p:cViewPr>
      <p:guideLst>
        <p:guide orient="horz" pos="1296"/>
        <p:guide orient="horz" pos="3746"/>
        <p:guide orient="horz" pos="2162"/>
        <p:guide orient="horz" pos="1019"/>
        <p:guide orient="horz" pos="1151"/>
        <p:guide orient="horz" pos="3886"/>
        <p:guide orient="horz" pos="289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 smtClean="0"/>
              <a:t>ESRD: Chapter Five</a:t>
            </a:r>
            <a:endParaRPr lang="en-US" b="1" dirty="0" smtClean="0"/>
          </a:p>
          <a:p>
            <a:r>
              <a:rPr lang="en-US" dirty="0" smtClean="0"/>
              <a:t>Mortality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rates (from </a:t>
            </a:r>
            <a:br>
              <a:rPr lang="en-US" dirty="0" smtClean="0"/>
            </a:br>
            <a:r>
              <a:rPr lang="en-US" dirty="0" smtClean="0"/>
              <a:t>day 90), by modality &amp; year of treatment</a:t>
            </a:r>
            <a:br>
              <a:rPr lang="en-US" dirty="0" smtClean="0"/>
            </a:br>
            <a:r>
              <a:rPr lang="en-US" sz="1600" dirty="0" smtClean="0"/>
              <a:t>Figure 5.1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889993" cy="4090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/primary diagnosis; ref: incident ESRD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5 pngs\2 ch05 fig 1 larg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5249" y="1827213"/>
            <a:ext cx="605350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in the ESRD </a:t>
            </a:r>
            <a:br>
              <a:rPr lang="en-US" dirty="0" smtClean="0"/>
            </a:br>
            <a:r>
              <a:rPr lang="en-US" dirty="0" smtClean="0"/>
              <a:t>&amp; general populations, by age, 2010</a:t>
            </a:r>
            <a:br>
              <a:rPr lang="en-US" dirty="0" smtClean="0"/>
            </a:br>
            <a:r>
              <a:rPr lang="en-US" sz="1600" dirty="0" smtClean="0"/>
              <a:t>Figure 5.2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ESRD &amp; general Medicare (non-ESRD)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gender/race; ref: Medicare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5 pngs\2 ch05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4383" y="1827213"/>
            <a:ext cx="747523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6" y="685800"/>
            <a:ext cx="8201486" cy="931863"/>
          </a:xfrm>
        </p:spPr>
        <p:txBody>
          <a:bodyPr/>
          <a:lstStyle/>
          <a:p>
            <a:r>
              <a:rPr lang="en-US" dirty="0" smtClean="0"/>
              <a:t>Adjusted all-cause &amp; cause specific mortality (from day one) in the first year of hemodialysis</a:t>
            </a:r>
            <a:br>
              <a:rPr lang="en-US" dirty="0" smtClean="0"/>
            </a:br>
            <a:r>
              <a:rPr lang="en-US" sz="1600" dirty="0" smtClean="0"/>
              <a:t>Figure 5.3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61376" y="4497186"/>
            <a:ext cx="1575260" cy="16718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hemodialysis patients defined on the day of dialysis onset, without the 60-day rule.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 /race/Hispanic ethnicity/ primary diagnosis; ref: incident hemodialysis patients, 2005.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2 figure PNGs\vol2 ch05 pngs\2 ch05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3908" y="1827213"/>
            <a:ext cx="4156183" cy="4341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in prevalent hemodialysis patients, by vintage</a:t>
            </a:r>
            <a:br>
              <a:rPr lang="en-US" dirty="0" smtClean="0"/>
            </a:br>
            <a:r>
              <a:rPr lang="en-US" sz="1600" dirty="0" smtClean="0"/>
              <a:t>Figure 5.4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incident hemodialysis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05 pngs\2 ch05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419" y="1827213"/>
            <a:ext cx="744316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survival probabilities, </a:t>
            </a:r>
            <a:br>
              <a:rPr lang="en-US" dirty="0" smtClean="0"/>
            </a:br>
            <a:r>
              <a:rPr lang="en-US" dirty="0" smtClean="0"/>
              <a:t>from day one, in the ESRD population</a:t>
            </a:r>
            <a:br>
              <a:rPr lang="en-US" dirty="0" smtClean="0"/>
            </a:br>
            <a:r>
              <a:rPr lang="en-US" sz="1600" dirty="0" smtClean="0"/>
              <a:t>Table 5.a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919997" y="4572001"/>
            <a:ext cx="1850823" cy="13747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dialysis patients defined on the day of dialysis onset, without the 60-day rule from day one of dialysis to December 31, 2010; transplant patients receiving a first transplant in the calendar year, followed from day of transplant to December 31, 2010.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age/gender/race/ Hispanic ethnicity/primary diagnosis; ref: incident ESRD patients, 2005.  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5123" name="Picture 3" descr="\\LUKE\ADR Prepress\2012 atlas\12 figure PNGs\12 vol2 figure PNGs\vol2 ch05 pngs\2 ch05 table 5a to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827213"/>
            <a:ext cx="5726101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survival probabilities, </a:t>
            </a:r>
            <a:br>
              <a:rPr lang="en-US" dirty="0" smtClean="0"/>
            </a:br>
            <a:r>
              <a:rPr lang="en-US" dirty="0" smtClean="0"/>
              <a:t>from day one, in the ESRD population</a:t>
            </a:r>
            <a:br>
              <a:rPr lang="en-US" dirty="0" smtClean="0"/>
            </a:br>
            <a:r>
              <a:rPr lang="en-US" sz="1600" dirty="0" smtClean="0"/>
              <a:t>Table 5.a (continued; Volume 2)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6919997" y="4572001"/>
            <a:ext cx="1850823" cy="137477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dialysis patients defined on the day of dialysis onset, without the 60-day rule from day one of dialysis to December 31, 2010; transplant patients receiving a first transplant in the calendar year, followed from day of transplant to December 31, 2010.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age/gender/race/ Hispanic ethnicity/primary diagnosis; ref: incident ESRD patients, 2005.  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5 pngs\2 ch05 table 5a botto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6" y="1827213"/>
            <a:ext cx="5720685" cy="3266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Unadjusted &amp; adjusted mortality rates in the </a:t>
            </a:r>
            <a:br>
              <a:rPr lang="en-US" sz="2400" dirty="0" smtClean="0"/>
            </a:br>
            <a:r>
              <a:rPr lang="en-US" sz="2400" dirty="0" smtClean="0"/>
              <a:t>ESRD &amp; general Medicare populations, age </a:t>
            </a:r>
            <a:br>
              <a:rPr lang="en-US" sz="2400" dirty="0" smtClean="0"/>
            </a:br>
            <a:r>
              <a:rPr lang="en-US" sz="2400" dirty="0" smtClean="0"/>
              <a:t>65 &amp; older (per 1,000 patient years at risk)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5.b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176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&amp; general Medicare patients age 65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/comorbidity; ref: ESRD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1" name="Picture 3" descr="\\LUKE\ADR Prepress\2012 atlas\12 figure PNGs\12 vol2 figure PNGs\vol2 ch05 pngs\2 ch05 table 5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262" y="1827213"/>
            <a:ext cx="7487475" cy="33129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174566"/>
            <a:ext cx="3990337" cy="1882833"/>
          </a:xfrm>
        </p:spPr>
        <p:txBody>
          <a:bodyPr/>
          <a:lstStyle/>
          <a:p>
            <a:r>
              <a:rPr lang="en-US" sz="2400" dirty="0" smtClean="0"/>
              <a:t>Adjusted all-cause mortality rates in the ESRD &amp; general populations, by age &amp; gender,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5.5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&amp; general Medicare patients age 65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comorbidity;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2 figure PNGs\vol2 ch05 pngs\2 ch05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9" y="458787"/>
            <a:ext cx="3525949" cy="5710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0375" y="174566"/>
            <a:ext cx="3990337" cy="1882833"/>
          </a:xfrm>
        </p:spPr>
        <p:txBody>
          <a:bodyPr/>
          <a:lstStyle/>
          <a:p>
            <a:r>
              <a:rPr lang="en-US" sz="2400" dirty="0" smtClean="0"/>
              <a:t>Adjusted all-cause mortality rates in the ESRD &amp; general populations, by race &amp; gender,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5.6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&amp; general Medicare patients age 65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comorbidity; ref: 2010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5 pngs\2 ch05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9" y="458787"/>
            <a:ext cx="3525949" cy="5710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all-cause mortality rates on different days of the dialysis week, 2010</a:t>
            </a:r>
            <a:br>
              <a:rPr lang="en-US" dirty="0" smtClean="0"/>
            </a:br>
            <a:r>
              <a:rPr lang="en-US" sz="1600" dirty="0" smtClean="0"/>
              <a:t>Figure 5.7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759865"/>
            <a:ext cx="7983997" cy="640291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5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0242" name="Picture 2" descr="\\LUKE\ADR Prepress\2012 atlas\12 figure PNGs\12 vol2 figure PNGs\vol2 ch05 pngs\2 ch05 fig 7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793171" cy="3044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cardiovascular mortality rates </a:t>
            </a:r>
            <a:br>
              <a:rPr lang="en-US" dirty="0" smtClean="0"/>
            </a:br>
            <a:r>
              <a:rPr lang="en-US" dirty="0" smtClean="0"/>
              <a:t>on different days of the dialysis week, 2010</a:t>
            </a:r>
            <a:br>
              <a:rPr lang="en-US" dirty="0" smtClean="0"/>
            </a:br>
            <a:r>
              <a:rPr lang="en-US" sz="1600" dirty="0" smtClean="0"/>
              <a:t>Figure 5.8 (Volume 2)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759865"/>
            <a:ext cx="7983997" cy="640291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7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8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1266" name="Picture 2" descr="\\LUKE\ADR Prepress\2012 atlas\12 figure PNGs\12 vol2 figure PNGs\vol2 ch05 pngs\2 ch05 fig 8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841957" cy="3070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 rates of mortality due to infection on different days of the dialysis week, 2010</a:t>
            </a:r>
            <a:br>
              <a:rPr lang="en-US" dirty="0" smtClean="0"/>
            </a:br>
            <a:r>
              <a:rPr lang="en-US" sz="1600" dirty="0" smtClean="0"/>
              <a:t>Figure 5.9 (Volume 2)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759865"/>
            <a:ext cx="7983997" cy="640291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7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8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2290" name="Picture 2" descr="\\LUKE\ADR Prepress\2012 atlas\12 figure PNGs\12 vol2 figure PNGs\vol2 ch05 pngs\2 ch05 fig 9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809433" cy="3052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Annualized all-cause mortality rates (per 1,000 patient years) on days after the long &amp; short interdialytic intervals &amp; on days without dialysis,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5.c (Volume 2)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528734"/>
            <a:ext cx="7983997" cy="640291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patients age 20 &amp; older receiving hemodialysis three times weekly on a Monday–Wednesday–Friday or Tuesday–Thursday–Saturday schedule. Rates for all patients, &amp; groups by ESRD duration, are adjusted for age, gender, race, Hispanic ethnicity, &amp; primary diagnosis; rates by age, gender, &amp; primary diagnosis are adjusted for the other four factors. Rates by race &amp; ethnicity are adjusted for age, gender, &amp; primary diagnosis. Ref; all included hemodialysis patients in 2010.</a:t>
            </a:r>
          </a:p>
        </p:txBody>
      </p:sp>
      <p:pic>
        <p:nvPicPr>
          <p:cNvPr id="1026" name="Picture 2" descr="\\LUKE\ADR Prepress\2012 atlas\12 figure PNGs\12 vol2 figure PNGs\vol2 ch05 pngs\2 ch05 table 5c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033" y="1827212"/>
            <a:ext cx="6385934" cy="3510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10621</TotalTime>
  <Words>830</Words>
  <Application>Microsoft Office PowerPoint</Application>
  <PresentationFormat>On-screen Show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usrds 12</vt:lpstr>
      <vt:lpstr>Slide 1</vt:lpstr>
      <vt:lpstr>Adjusted all-cause mortality rates (from  day 90), by modality &amp; year of treatment Figure 5.1 (Volume 2)</vt:lpstr>
      <vt:lpstr>Adjusted all-cause mortality in the ESRD  &amp; general populations, by age, 2010 Figure 5.2 (Volume 2)</vt:lpstr>
      <vt:lpstr>Adjusted all-cause &amp; cause specific mortality (from day one) in the first year of hemodialysis Figure 5.3 (Volume 2)</vt:lpstr>
      <vt:lpstr>Adjusted all-cause mortality in prevalent hemodialysis patients, by vintage Figure 5.4 (Volume 2)</vt:lpstr>
      <vt:lpstr>Adjusted survival probabilities,  from day one, in the ESRD population Table 5.a (Volume 2)</vt:lpstr>
      <vt:lpstr>Adjusted survival probabilities,  from day one, in the ESRD population Table 5.a (continued; Volume 2)</vt:lpstr>
      <vt:lpstr>Unadjusted &amp; adjusted mortality rates in the  ESRD &amp; general Medicare populations, age  65 &amp; older (per 1,000 patient years at risk) Table 5.b (Volume 2)</vt:lpstr>
      <vt:lpstr>Adjusted all-cause mortality rates in the ESRD &amp; general populations, by age &amp; gender, 2010 Figure 5.5 (Volume 2)</vt:lpstr>
      <vt:lpstr>Adjusted all-cause mortality rates in the ESRD &amp; general populations, by race &amp; gender, 2010 Figure 5.6 (Volume 2)</vt:lpstr>
      <vt:lpstr>Annualized all-cause mortality rates on different days of the dialysis week, 2010 Figure 5.7 (Volume 2)</vt:lpstr>
      <vt:lpstr>Annualized cardiovascular mortality rates  on different days of the dialysis week, 2010 Figure 5.8 (Volume 2)</vt:lpstr>
      <vt:lpstr>Annualized  rates of mortality due to infection on different days of the dialysis week, 2010 Figure 5.9 (Volume 2)</vt:lpstr>
      <vt:lpstr>Annualized all-cause mortality rates (per 1,000 patient years) on days after the long &amp; short interdialytic intervals &amp; on days without dialysis, 2010 Table 5.c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291</cp:revision>
  <dcterms:created xsi:type="dcterms:W3CDTF">2000-03-17T15:11:00Z</dcterms:created>
  <dcterms:modified xsi:type="dcterms:W3CDTF">2012-11-06T17:08:13Z</dcterms:modified>
</cp:coreProperties>
</file>