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38"/>
  </p:handoutMasterIdLst>
  <p:sldIdLst>
    <p:sldId id="272" r:id="rId2"/>
    <p:sldId id="273" r:id="rId3"/>
    <p:sldId id="306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307" r:id="rId22"/>
    <p:sldId id="291" r:id="rId23"/>
    <p:sldId id="308" r:id="rId24"/>
    <p:sldId id="292" r:id="rId25"/>
    <p:sldId id="294" r:id="rId26"/>
    <p:sldId id="295" r:id="rId27"/>
    <p:sldId id="296" r:id="rId28"/>
    <p:sldId id="298" r:id="rId29"/>
    <p:sldId id="299" r:id="rId30"/>
    <p:sldId id="300" r:id="rId31"/>
    <p:sldId id="301" r:id="rId32"/>
    <p:sldId id="302" r:id="rId33"/>
    <p:sldId id="309" r:id="rId34"/>
    <p:sldId id="303" r:id="rId35"/>
    <p:sldId id="304" r:id="rId36"/>
    <p:sldId id="305" r:id="rId37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-1530" y="-78"/>
      </p:cViewPr>
      <p:guideLst>
        <p:guide orient="horz" pos="1296"/>
        <p:guide orient="horz" pos="3746"/>
        <p:guide orient="horz" pos="1722"/>
        <p:guide orient="horz" pos="1016"/>
        <p:guide orient="horz" pos="1150"/>
        <p:guide pos="2880"/>
        <p:guide pos="510"/>
        <p:guide pos="5245"/>
        <p:guide pos="5412"/>
        <p:guide pos="4588"/>
        <p:guide pos="28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3379" y="754603"/>
            <a:ext cx="3728621" cy="267439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lnSpc>
                <a:spcPts val="3800"/>
              </a:lnSpc>
              <a:defRPr sz="3200">
                <a:latin typeface="Impac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3992" y="1619250"/>
            <a:ext cx="3653161" cy="180975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r"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authors</a:t>
            </a:r>
            <a:endParaRPr lang="en-US" dirty="0"/>
          </a:p>
        </p:txBody>
      </p:sp>
      <p:pic>
        <p:nvPicPr>
          <p:cNvPr id="5" name="Picture 4" descr="title slide bg 1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809625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tx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Trebuchet MS" pitchFamily="34" charset="0"/>
              </a:rPr>
              <a:t>USRDS 2012</a:t>
            </a:r>
            <a:r>
              <a:rPr lang="en-US" sz="900" baseline="0" dirty="0" smtClean="0">
                <a:latin typeface="Trebuchet MS" pitchFamily="34" charset="0"/>
              </a:rPr>
              <a:t> ADR</a:t>
            </a:r>
            <a:endParaRPr lang="en-US" sz="900" dirty="0">
              <a:latin typeface="Trebuchet MS" pitchFamily="34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680801" y="5946775"/>
            <a:ext cx="1910749" cy="453381"/>
          </a:xfrm>
          <a:prstGeom prst="rect">
            <a:avLst/>
          </a:prstGeom>
        </p:spPr>
        <p:txBody>
          <a:bodyPr lIns="0" tIns="0" bIns="0"/>
          <a:lstStyle>
            <a:lvl1pPr>
              <a:buNone/>
              <a:defRPr lang="en-US" sz="1200" b="1" kern="1200" dirty="0" smtClean="0">
                <a:solidFill>
                  <a:schemeClr val="tx2"/>
                </a:solidFill>
                <a:latin typeface="Times New Roman" pitchFamily="18" charset="0"/>
                <a:ea typeface="+mn-ea"/>
                <a:cs typeface="+mn-cs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in slide bg 12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19" descr="usrds logo white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7" r:id="rId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ts val="3600"/>
              </a:lnSpc>
              <a:spcBef>
                <a:spcPts val="0"/>
              </a:spcBef>
            </a:pPr>
            <a:r>
              <a:rPr lang="en-US" sz="1600" b="1" dirty="0"/>
              <a:t>ESRD: Chapter Four</a:t>
            </a:r>
            <a:r>
              <a:rPr lang="en-US" dirty="0"/>
              <a:t/>
            </a:r>
            <a:br>
              <a:rPr lang="en-US" dirty="0"/>
            </a:br>
            <a:r>
              <a:rPr lang="en-US" sz="3200" dirty="0"/>
              <a:t>Cardiovascular disease </a:t>
            </a:r>
            <a:r>
              <a:rPr lang="en-US" sz="3200" dirty="0" smtClean="0"/>
              <a:t>in </a:t>
            </a:r>
            <a:r>
              <a:rPr lang="en-US" sz="3200" dirty="0"/>
              <a:t>patients with </a:t>
            </a:r>
            <a:r>
              <a:rPr lang="en-US" sz="3200" dirty="0" smtClean="0"/>
              <a:t>ESRD</a:t>
            </a:r>
            <a:endParaRPr lang="en-US" dirty="0"/>
          </a:p>
        </p:txBody>
      </p:sp>
      <p:sp>
        <p:nvSpPr>
          <p:cNvPr id="5" name="Rectangle 34"/>
          <p:cNvSpPr txBox="1">
            <a:spLocks noChangeArrowheads="1"/>
          </p:cNvSpPr>
          <p:nvPr/>
        </p:nvSpPr>
        <p:spPr bwMode="auto">
          <a:xfrm>
            <a:off x="88741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2012 Annual Data Report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 of death in incident </a:t>
            </a:r>
            <a:br>
              <a:rPr lang="en-US" dirty="0" smtClean="0"/>
            </a:br>
            <a:r>
              <a:rPr lang="en-US" dirty="0" smtClean="0"/>
              <a:t>dialysis patients, 2008–2010</a:t>
            </a:r>
            <a:br>
              <a:rPr lang="en-US" dirty="0" smtClean="0"/>
            </a:br>
            <a:r>
              <a:rPr lang="en-US" sz="1600" dirty="0" smtClean="0"/>
              <a:t>Figure 4.1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fr-FR" sz="1200" b="1" dirty="0" smtClean="0">
                <a:solidFill>
                  <a:schemeClr val="tx2"/>
                </a:solidFill>
              </a:rPr>
              <a:t>Incident &amp; </a:t>
            </a:r>
            <a:r>
              <a:rPr lang="fr-FR" sz="1200" b="1" dirty="0" err="1" smtClean="0">
                <a:solidFill>
                  <a:schemeClr val="tx2"/>
                </a:solidFill>
              </a:rPr>
              <a:t>prevalent</a:t>
            </a:r>
            <a:r>
              <a:rPr lang="fr-FR" sz="1200" b="1" dirty="0" smtClean="0">
                <a:solidFill>
                  <a:schemeClr val="tx2"/>
                </a:solidFill>
              </a:rPr>
              <a:t> </a:t>
            </a:r>
            <a:r>
              <a:rPr lang="fr-FR" sz="1200" b="1" dirty="0" err="1" smtClean="0">
                <a:solidFill>
                  <a:schemeClr val="tx2"/>
                </a:solidFill>
              </a:rPr>
              <a:t>dialysis</a:t>
            </a:r>
            <a:r>
              <a:rPr lang="fr-FR" sz="1200" b="1" dirty="0" smtClean="0">
                <a:solidFill>
                  <a:schemeClr val="tx2"/>
                </a:solidFill>
              </a:rPr>
              <a:t> patients, 2008–2010.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4" name="Picture 2" descr="\\LUKE\ADR Prepress\2012 atlas\12 figure PNGs\12 vol2 figure PNGs\vol2 ch04 pngs\2 ch04 fig 1a inc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3909" y="1825625"/>
            <a:ext cx="6736181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 of death in prevalent </a:t>
            </a:r>
            <a:br>
              <a:rPr lang="en-US" dirty="0" smtClean="0"/>
            </a:br>
            <a:r>
              <a:rPr lang="en-US" dirty="0" smtClean="0"/>
              <a:t>dialysis patients, 2008–2010</a:t>
            </a:r>
            <a:br>
              <a:rPr lang="en-US" dirty="0" smtClean="0"/>
            </a:br>
            <a:r>
              <a:rPr lang="en-US" sz="1600" dirty="0" smtClean="0"/>
              <a:t>Figure 4.1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fr-FR" sz="1200" b="1" dirty="0" smtClean="0">
                <a:solidFill>
                  <a:schemeClr val="tx2"/>
                </a:solidFill>
              </a:rPr>
              <a:t>Incident &amp; </a:t>
            </a:r>
            <a:r>
              <a:rPr lang="fr-FR" sz="1200" b="1" dirty="0" err="1" smtClean="0">
                <a:solidFill>
                  <a:schemeClr val="tx2"/>
                </a:solidFill>
              </a:rPr>
              <a:t>prevalent</a:t>
            </a:r>
            <a:r>
              <a:rPr lang="fr-FR" sz="1200" b="1" dirty="0" smtClean="0">
                <a:solidFill>
                  <a:schemeClr val="tx2"/>
                </a:solidFill>
              </a:rPr>
              <a:t> </a:t>
            </a:r>
            <a:r>
              <a:rPr lang="fr-FR" sz="1200" b="1" dirty="0" err="1" smtClean="0">
                <a:solidFill>
                  <a:schemeClr val="tx2"/>
                </a:solidFill>
              </a:rPr>
              <a:t>dialysis</a:t>
            </a:r>
            <a:r>
              <a:rPr lang="fr-FR" sz="1200" b="1" dirty="0" smtClean="0">
                <a:solidFill>
                  <a:schemeClr val="tx2"/>
                </a:solidFill>
              </a:rPr>
              <a:t> patients, 2008–2010.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5" name="Picture 4" descr="2 ch04 fig 1b prev-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33492" y="1825625"/>
            <a:ext cx="6665631" cy="388742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Rates of sudden cardiac death in prevalent dialysis patients, by method of estimation</a:t>
            </a:r>
            <a:br>
              <a:rPr lang="en-US" dirty="0" smtClean="0"/>
            </a:br>
            <a:r>
              <a:rPr lang="en-US" sz="1600" dirty="0" smtClean="0"/>
              <a:t>Figure 4.2 (Volume 2)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09624" y="5946775"/>
            <a:ext cx="7516814" cy="453381"/>
          </a:xfrm>
        </p:spPr>
        <p:txBody>
          <a:bodyPr/>
          <a:lstStyle/>
          <a:p>
            <a:pPr marL="0" indent="0"/>
            <a:r>
              <a:rPr lang="en-US" dirty="0"/>
              <a:t>Period prevalent dialysis patients, age 20 &amp; older</a:t>
            </a:r>
            <a:r>
              <a:rPr lang="en-US" dirty="0" smtClean="0"/>
              <a:t>, unadjusted, </a:t>
            </a:r>
            <a:r>
              <a:rPr lang="en-US" dirty="0"/>
              <a:t>using the complex method.</a:t>
            </a:r>
          </a:p>
        </p:txBody>
      </p:sp>
      <p:pic>
        <p:nvPicPr>
          <p:cNvPr id="2050" name="Picture 2" descr="\\LUKE\ADR Prepress\2012 atlas\12 figure PNGs\12 vol2 figure PNGs\vol2 ch04 pngs\2 ch04 fig 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400"/>
            <a:ext cx="7531961" cy="28051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Rates of sudden cardiac death in </a:t>
            </a:r>
            <a:br>
              <a:rPr lang="en-US" dirty="0" smtClean="0"/>
            </a:br>
            <a:r>
              <a:rPr lang="en-US" dirty="0" smtClean="0"/>
              <a:t>prevalent dialysis patients, by age</a:t>
            </a:r>
            <a:br>
              <a:rPr lang="en-US" dirty="0" smtClean="0"/>
            </a:br>
            <a:r>
              <a:rPr lang="en-US" sz="1600" dirty="0" smtClean="0"/>
              <a:t>Figure 4.3 (Volume 2)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09625" y="5946775"/>
            <a:ext cx="4399457" cy="453381"/>
          </a:xfrm>
        </p:spPr>
        <p:txBody>
          <a:bodyPr/>
          <a:lstStyle/>
          <a:p>
            <a:pPr marL="0" indent="0"/>
            <a:r>
              <a:rPr lang="en-US" dirty="0"/>
              <a:t>Period prevalent dialysis patients, age 20 &amp; older, unadjusted.</a:t>
            </a:r>
          </a:p>
        </p:txBody>
      </p:sp>
      <p:pic>
        <p:nvPicPr>
          <p:cNvPr id="3074" name="Picture 2" descr="\\LUKE\ADR Prepress\2012 atlas\12 figure PNGs\12 vol2 figure PNGs\vol2 ch04 pngs\2 ch04 fig 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48874" y="1825625"/>
            <a:ext cx="4646252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Rates of sudden cardiac death in </a:t>
            </a:r>
            <a:br>
              <a:rPr lang="en-US" dirty="0" smtClean="0"/>
            </a:br>
            <a:r>
              <a:rPr lang="en-US" dirty="0" smtClean="0"/>
              <a:t>prevalent dialysis patients, by modality</a:t>
            </a:r>
            <a:br>
              <a:rPr lang="en-US" dirty="0" smtClean="0"/>
            </a:br>
            <a:r>
              <a:rPr lang="en-US" sz="1600" dirty="0" smtClean="0"/>
              <a:t>Figure 4.4 (Volume 2)</a:t>
            </a:r>
            <a:endParaRPr lang="en-US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809625" y="5946775"/>
            <a:ext cx="4399457" cy="453381"/>
          </a:xfrm>
          <a:prstGeom prst="rect">
            <a:avLst/>
          </a:prstGeom>
        </p:spPr>
        <p:txBody>
          <a:bodyPr lIns="0" t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Period prevalent dialysis patients, age 20 &amp; older, unadjusted.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4098" name="Picture 2" descr="\\LUKE\ADR Prepress\2012 atlas\12 figure PNGs\12 vol2 figure PNGs\vol2 ch04 pngs\2 ch04 fig 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48874" y="1825625"/>
            <a:ext cx="4646252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Rates of sudden cardiac death in </a:t>
            </a:r>
            <a:br>
              <a:rPr lang="en-US" dirty="0" smtClean="0"/>
            </a:br>
            <a:r>
              <a:rPr lang="en-US" dirty="0" smtClean="0"/>
              <a:t>prevalent dialysis patients, by race</a:t>
            </a:r>
            <a:br>
              <a:rPr lang="en-US" dirty="0" smtClean="0"/>
            </a:br>
            <a:r>
              <a:rPr lang="en-US" sz="1600" dirty="0" smtClean="0"/>
              <a:t>Figure 4.5 (Volume 2)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09625" y="5946775"/>
            <a:ext cx="4399457" cy="453381"/>
          </a:xfrm>
        </p:spPr>
        <p:txBody>
          <a:bodyPr/>
          <a:lstStyle/>
          <a:p>
            <a:pPr marL="0" indent="0"/>
            <a:r>
              <a:rPr lang="en-US" dirty="0"/>
              <a:t>Period prevalent dialysis patients, age 20 &amp; older, unadjusted.</a:t>
            </a:r>
          </a:p>
        </p:txBody>
      </p:sp>
      <p:pic>
        <p:nvPicPr>
          <p:cNvPr id="5122" name="Picture 2" descr="\\LUKE\ADR Prepress\2012 atlas\12 figure PNGs\12 vol2 figure PNGs\vol2 ch04 pngs\2 ch04 fig 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48874" y="1825625"/>
            <a:ext cx="4646252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Rates of sudden cardiac death in prevalent dialysis patients, by primary diagnosis</a:t>
            </a:r>
            <a:br>
              <a:rPr lang="en-US" dirty="0" smtClean="0"/>
            </a:br>
            <a:r>
              <a:rPr lang="en-US" sz="1600" dirty="0" smtClean="0"/>
              <a:t>Figure 4.6 (Volume 2)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09625" y="5946775"/>
            <a:ext cx="4399457" cy="453381"/>
          </a:xfrm>
        </p:spPr>
        <p:txBody>
          <a:bodyPr/>
          <a:lstStyle/>
          <a:p>
            <a:pPr marL="0" indent="0"/>
            <a:r>
              <a:rPr lang="en-US" dirty="0"/>
              <a:t>Period prevalent dialysis patients, age 20 &amp; older, unadjusted.</a:t>
            </a:r>
          </a:p>
        </p:txBody>
      </p:sp>
      <p:pic>
        <p:nvPicPr>
          <p:cNvPr id="6146" name="Picture 2" descr="\\LUKE\ADR Prepress\2012 atlas\12 figure PNGs\12 vol2 figure PNGs\vol2 ch04 pngs\2 ch04 fig 6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48874" y="1825625"/>
            <a:ext cx="4646252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80680"/>
            <a:ext cx="8581910" cy="1332220"/>
          </a:xfrm>
        </p:spPr>
        <p:txBody>
          <a:bodyPr/>
          <a:lstStyle/>
          <a:p>
            <a:r>
              <a:rPr lang="en-US" dirty="0" smtClean="0"/>
              <a:t>Rates of sudden cardiac death following initiation of treatment in incident dialysis patients</a:t>
            </a:r>
            <a:br>
              <a:rPr lang="en-US" dirty="0" smtClean="0"/>
            </a:br>
            <a:r>
              <a:rPr lang="en-US" sz="1600" dirty="0" smtClean="0"/>
              <a:t>Figure 4.7 (Volume 2)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09625" y="5946775"/>
            <a:ext cx="4399457" cy="453381"/>
          </a:xfrm>
        </p:spPr>
        <p:txBody>
          <a:bodyPr/>
          <a:lstStyle/>
          <a:p>
            <a:pPr marL="0" indent="0"/>
            <a:r>
              <a:rPr lang="en-US" dirty="0" smtClean="0"/>
              <a:t>Incident dialysis </a:t>
            </a:r>
            <a:r>
              <a:rPr lang="en-US" dirty="0"/>
              <a:t>patients, age 20 &amp; older, unadjusted.</a:t>
            </a:r>
          </a:p>
        </p:txBody>
      </p:sp>
      <p:pic>
        <p:nvPicPr>
          <p:cNvPr id="7170" name="Picture 2" descr="\\LUKE\ADR Prepress\2012 atlas\12 figure PNGs\12 vol2 figure PNGs\vol2 ch04 pngs\2 ch04 fig 7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8293" y="2057400"/>
            <a:ext cx="6467414" cy="33349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of death in incident dialysis patients, by cause of death, 2009</a:t>
            </a:r>
            <a:br>
              <a:rPr lang="en-US" dirty="0" smtClean="0"/>
            </a:br>
            <a:r>
              <a:rPr lang="en-US" sz="1600" dirty="0" smtClean="0"/>
              <a:t>Figure 4.8 (Volume 2)</a:t>
            </a:r>
            <a:endParaRPr lang="en-US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809625" y="5946775"/>
            <a:ext cx="4399457" cy="453381"/>
          </a:xfrm>
          <a:prstGeom prst="rect">
            <a:avLst/>
          </a:prstGeom>
        </p:spPr>
        <p:txBody>
          <a:bodyPr lIns="0" t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Incident dialysis patients, age 20 &amp; older, unadjusted.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8194" name="Picture 2" descr="\\LUKE\ADR Prepress\2012 atlas\12 figure PNGs\12 vol2 figure PNGs\vol2 ch04 pngs\2 ch04 fig 8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97232" y="1825625"/>
            <a:ext cx="4349536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of sudden cardiac death in incident dialysis patients, by age, 2009</a:t>
            </a:r>
            <a:br>
              <a:rPr lang="en-US" dirty="0" smtClean="0"/>
            </a:br>
            <a:r>
              <a:rPr lang="en-US" sz="1600" dirty="0" smtClean="0"/>
              <a:t>Figure 4.9 (Volume 2)</a:t>
            </a:r>
            <a:endParaRPr lang="en-US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809625" y="5946775"/>
            <a:ext cx="4399457" cy="453381"/>
          </a:xfrm>
          <a:prstGeom prst="rect">
            <a:avLst/>
          </a:prstGeom>
        </p:spPr>
        <p:txBody>
          <a:bodyPr lIns="0" t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Incident dialysis patients, age 20 &amp; older, unadjusted.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9218" name="Picture 2" descr="\\LUKE\ADR Prepress\2012 atlas\12 figure PNGs\12 vol2 figure PNGs\vol2 ch04 pngs\2 ch04 fig 9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01232" y="1825625"/>
            <a:ext cx="4341535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of sudden cardiac death in incident dialysis patients, by race, 2009</a:t>
            </a:r>
            <a:br>
              <a:rPr lang="en-US" dirty="0" smtClean="0"/>
            </a:br>
            <a:r>
              <a:rPr lang="en-US" sz="1600" dirty="0" smtClean="0"/>
              <a:t>Figure 4.10 (Volume 2)</a:t>
            </a:r>
            <a:endParaRPr lang="en-US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809625" y="5946775"/>
            <a:ext cx="4399457" cy="453381"/>
          </a:xfrm>
          <a:prstGeom prst="rect">
            <a:avLst/>
          </a:prstGeom>
        </p:spPr>
        <p:txBody>
          <a:bodyPr lIns="0" t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Incident dialysis patients, age 20 &amp; older, unadjusted.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10242" name="Picture 2" descr="\\LUKE\ADR Prepress\2012 atlas\12 figure PNGs\12 vol2 figure PNGs\vol2 ch04 pngs\2 ch04 fig 10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97230" y="1825625"/>
            <a:ext cx="4349539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Probability of sudden cardiac death in incident dialysis patients, by primary diagnosis, 2009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4.11 (Volume 2)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09625" y="5946775"/>
            <a:ext cx="4399457" cy="453381"/>
          </a:xfrm>
        </p:spPr>
        <p:txBody>
          <a:bodyPr/>
          <a:lstStyle/>
          <a:p>
            <a:pPr marL="0" indent="0"/>
            <a:r>
              <a:rPr lang="en-US" dirty="0" smtClean="0"/>
              <a:t>Incident dialysis </a:t>
            </a:r>
            <a:r>
              <a:rPr lang="en-US" dirty="0"/>
              <a:t>patients, age 20 &amp; older, unadjusted.</a:t>
            </a:r>
          </a:p>
        </p:txBody>
      </p:sp>
      <p:pic>
        <p:nvPicPr>
          <p:cNvPr id="11266" name="Picture 2" descr="\\LUKE\ADR Prepress\2012 atlas\12 figure PNGs\12 vol2 figure PNGs\vol2 ch04 pngs\2 ch04 fig 1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97230" y="1825625"/>
            <a:ext cx="4349539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of sudden cardiac death in incident dialysis patients, by modality, 2009</a:t>
            </a:r>
            <a:br>
              <a:rPr lang="en-US" dirty="0" smtClean="0"/>
            </a:br>
            <a:r>
              <a:rPr lang="en-US" sz="1600" dirty="0" smtClean="0"/>
              <a:t>Figure 4.12 (Volume 2)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09625" y="5946775"/>
            <a:ext cx="4399457" cy="453381"/>
          </a:xfrm>
        </p:spPr>
        <p:txBody>
          <a:bodyPr/>
          <a:lstStyle/>
          <a:p>
            <a:pPr marL="0" indent="0"/>
            <a:r>
              <a:rPr lang="en-US" dirty="0" smtClean="0"/>
              <a:t>Incident dialysis patients, age 20 &amp; older, unadjusted.</a:t>
            </a:r>
            <a:endParaRPr lang="en-US" dirty="0"/>
          </a:p>
        </p:txBody>
      </p:sp>
      <p:pic>
        <p:nvPicPr>
          <p:cNvPr id="12290" name="Picture 2" descr="\\LUKE\ADR Prepress\2012 atlas\12 figure PNGs\12 vol2 figure PNGs\vol2 ch04 pngs\2 ch04 fig 1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97230" y="1825625"/>
            <a:ext cx="4349539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Cumulative number &amp; percent of </a:t>
            </a:r>
            <a:br>
              <a:rPr lang="en-US" dirty="0" smtClean="0"/>
            </a:br>
            <a:r>
              <a:rPr lang="en-US" dirty="0" smtClean="0"/>
              <a:t>dialysis patients receiving ICDs/CRT-Ds</a:t>
            </a:r>
            <a:br>
              <a:rPr lang="en-US" dirty="0" smtClean="0"/>
            </a:br>
            <a:r>
              <a:rPr lang="en-US" sz="1600" dirty="0" smtClean="0"/>
              <a:t>Figure 4.13 (Volume 2)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09625" y="5946775"/>
            <a:ext cx="4399457" cy="453381"/>
          </a:xfrm>
        </p:spPr>
        <p:txBody>
          <a:bodyPr/>
          <a:lstStyle/>
          <a:p>
            <a:pPr marL="0" indent="0"/>
            <a:r>
              <a:rPr lang="en-US" dirty="0"/>
              <a:t>Period prevalent patients; dialysis patients </a:t>
            </a:r>
            <a:r>
              <a:rPr lang="en-US" dirty="0" smtClean="0"/>
              <a:t>1992–2010.</a:t>
            </a:r>
            <a:endParaRPr lang="en-US" dirty="0"/>
          </a:p>
        </p:txBody>
      </p:sp>
      <p:pic>
        <p:nvPicPr>
          <p:cNvPr id="13314" name="Picture 2" descr="\\LUKE\ADR Prepress\2012 atlas\12 figure PNGs\12 vol2 figure PNGs\vol2 ch04 pngs\2 ch04 fig 1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2718" y="1825625"/>
            <a:ext cx="7278564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Patients receiving </a:t>
            </a:r>
            <a:br>
              <a:rPr lang="en-US" dirty="0" smtClean="0"/>
            </a:br>
            <a:r>
              <a:rPr lang="en-US" dirty="0" smtClean="0"/>
              <a:t>ICDs/CRT-Ds, modality</a:t>
            </a:r>
            <a:br>
              <a:rPr lang="en-US" dirty="0" smtClean="0"/>
            </a:br>
            <a:r>
              <a:rPr lang="en-US" sz="1600" dirty="0" smtClean="0"/>
              <a:t>Figure 4.14 (Volume 2)</a:t>
            </a:r>
            <a:endParaRPr lang="en-US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809625" y="5946775"/>
            <a:ext cx="4399457" cy="453381"/>
          </a:xfrm>
          <a:prstGeom prst="rect">
            <a:avLst/>
          </a:prstGeom>
        </p:spPr>
        <p:txBody>
          <a:bodyPr lIns="0" tIns="0" bIns="0"/>
          <a:lstStyle/>
          <a:p>
            <a:pPr lvl="0"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Dialysis or transplant patients in each year 1992–2010.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14338" name="Picture 2" descr="\\LUKE\ADR Prepress\2012 atlas\12 figure PNGs\12 vol2 figure PNGs\vol2 ch04 pngs\2 ch04 fig 1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1033" y="1825625"/>
            <a:ext cx="7542497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Cumulative number &amp; percent </a:t>
            </a:r>
            <a:br>
              <a:rPr lang="en-US" dirty="0" smtClean="0"/>
            </a:br>
            <a:r>
              <a:rPr lang="en-US" dirty="0" smtClean="0"/>
              <a:t>of dialysis patients using a wearable cardioverter defibrillator</a:t>
            </a:r>
            <a:br>
              <a:rPr lang="en-US" dirty="0" smtClean="0"/>
            </a:br>
            <a:r>
              <a:rPr lang="en-US" sz="1600" dirty="0" smtClean="0"/>
              <a:t>Figure 4.15 (Volume 2)</a:t>
            </a:r>
            <a:endParaRPr lang="en-US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809625" y="5946775"/>
            <a:ext cx="4399457" cy="453381"/>
          </a:xfrm>
          <a:prstGeom prst="rect">
            <a:avLst/>
          </a:prstGeom>
        </p:spPr>
        <p:txBody>
          <a:bodyPr lIns="0" tIns="0" bIns="0"/>
          <a:lstStyle/>
          <a:p>
            <a:pPr lvl="0"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Dialysis patients 2005–2010.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15362" name="Picture 2" descr="\\LUKE\ADR Prepress\2012 atlas\12 figure PNGs\12 vol2 figure PNGs\vol2 ch04 pngs\2 ch04 fig 1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813" y="1825625"/>
            <a:ext cx="7634374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All-cause survival following implantation of </a:t>
            </a:r>
            <a:br>
              <a:rPr lang="en-US" dirty="0" smtClean="0"/>
            </a:br>
            <a:r>
              <a:rPr lang="en-US" dirty="0" smtClean="0"/>
              <a:t>first ICD/CRT-D, by modality, 1999–2010</a:t>
            </a:r>
            <a:br>
              <a:rPr lang="en-US" dirty="0" smtClean="0"/>
            </a:br>
            <a:r>
              <a:rPr lang="en-US" sz="1600" dirty="0" smtClean="0"/>
              <a:t>Figure 4.16 (Volume 2)</a:t>
            </a:r>
            <a:endParaRPr lang="en-US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809625" y="5946775"/>
            <a:ext cx="5486244" cy="453381"/>
          </a:xfrm>
          <a:prstGeom prst="rect">
            <a:avLst/>
          </a:prstGeom>
        </p:spPr>
        <p:txBody>
          <a:bodyPr lIns="0" tIns="0" bIns="0"/>
          <a:lstStyle/>
          <a:p>
            <a:pPr lvl="0"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Dialysis &amp; transplant patients receiving their first ICDs/CRT-Ds in 1999–2010.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16386" name="Picture 2" descr="\\LUKE\ADR Prepress\2012 atlas\12 figure PNGs\12 vol2 figure PNGs\vol2 ch04 pngs\2 ch04 fig 16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9023" y="1825625"/>
            <a:ext cx="7085954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All-cause survival in dialysis patients using first wearable cardioverter defibrillator (WCD), 2005–2010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4.17 (Volume 2)</a:t>
            </a:r>
            <a:endParaRPr lang="en-US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809625" y="5946775"/>
            <a:ext cx="4399457" cy="453381"/>
          </a:xfrm>
          <a:prstGeom prst="rect">
            <a:avLst/>
          </a:prstGeom>
        </p:spPr>
        <p:txBody>
          <a:bodyPr lIns="0" tIns="0" bIns="0"/>
          <a:lstStyle/>
          <a:p>
            <a:pPr lvl="0"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Dialysis patients receiving first WCD in 2005–2010.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17410" name="Picture 2" descr="\\LUKE\ADR Prepress\2012 atlas\12 figure PNGs\12 vol2 figure PNGs\vol2 ch04 pngs\2 ch04 fig 17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2763" y="1825625"/>
            <a:ext cx="6998473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Rates (per 1,000 patient years) of cardiovascular events &amp; procedures</a:t>
            </a:r>
            <a:br>
              <a:rPr lang="en-US" dirty="0" smtClean="0"/>
            </a:br>
            <a:r>
              <a:rPr lang="en-US" sz="1600" dirty="0" smtClean="0"/>
              <a:t>Table 4.a (Volume 2)</a:t>
            </a:r>
            <a:endParaRPr lang="en-US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809625" y="5946775"/>
            <a:ext cx="4399457" cy="453381"/>
          </a:xfrm>
          <a:prstGeom prst="rect">
            <a:avLst/>
          </a:prstGeom>
        </p:spPr>
        <p:txBody>
          <a:bodyPr lIns="0" tIns="0" bIns="0"/>
          <a:lstStyle/>
          <a:p>
            <a:pPr lvl="0"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ESRD patients on January 1 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smtClean="0">
                <a:solidFill>
                  <a:schemeClr val="tx2"/>
                </a:solidFill>
              </a:rPr>
              <a:t>of each year &amp; age 20 or older; unadjusted.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18434" name="Picture 2" descr="\\LUKE\ADR Prepress\2012 atlas\12 figure PNGs\12 vol2 figure PNGs\vol2 ch04 pngs\2 ch04 table 4a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1825625"/>
            <a:ext cx="7516813" cy="38960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Rates of fatal &amp; non-fatal acute </a:t>
            </a:r>
            <a:br>
              <a:rPr lang="en-US" dirty="0" smtClean="0"/>
            </a:br>
            <a:r>
              <a:rPr lang="en-US" dirty="0" smtClean="0"/>
              <a:t>myocardial infarction, by modality</a:t>
            </a:r>
            <a:br>
              <a:rPr lang="en-US" dirty="0" smtClean="0"/>
            </a:br>
            <a:r>
              <a:rPr lang="en-US" sz="1600" dirty="0" smtClean="0"/>
              <a:t>Figure 4.18 (Volume 2)</a:t>
            </a:r>
            <a:endParaRPr lang="en-US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809625" y="5946775"/>
            <a:ext cx="4399457" cy="453381"/>
          </a:xfrm>
          <a:prstGeom prst="rect">
            <a:avLst/>
          </a:prstGeom>
        </p:spPr>
        <p:txBody>
          <a:bodyPr lIns="0" tIns="0" bIns="0"/>
          <a:lstStyle/>
          <a:p>
            <a:pPr lvl="0"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ESRD patients on January 1 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smtClean="0">
                <a:solidFill>
                  <a:schemeClr val="tx2"/>
                </a:solidFill>
              </a:rPr>
              <a:t>of each year &amp; age 20 or older; unadjusted.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19458" name="Picture 2" descr="\\LUKE\ADR Prepress\2012 atlas\12 figure PNGs\12 vol2 figure PNGs\vol2 ch04 pngs\2 ch04 fig 18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0880" y="1825625"/>
            <a:ext cx="7202239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Two-year cumulative probability of death </a:t>
            </a:r>
            <a:br>
              <a:rPr lang="en-US" dirty="0" smtClean="0"/>
            </a:br>
            <a:r>
              <a:rPr lang="en-US" dirty="0" smtClean="0"/>
              <a:t>in dialysis patients following an AMI</a:t>
            </a:r>
            <a:br>
              <a:rPr lang="en-US" dirty="0" smtClean="0"/>
            </a:br>
            <a:r>
              <a:rPr lang="en-US" sz="1600" dirty="0" smtClean="0"/>
              <a:t>Figure 4.19 (Volume 2)</a:t>
            </a:r>
            <a:endParaRPr lang="en-US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809625" y="5946775"/>
            <a:ext cx="4939103" cy="453381"/>
          </a:xfrm>
          <a:prstGeom prst="rect">
            <a:avLst/>
          </a:prstGeom>
        </p:spPr>
        <p:txBody>
          <a:bodyPr lIns="0" tIns="0" bIns="0"/>
          <a:lstStyle/>
          <a:p>
            <a:pPr lvl="0"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dialysis patients with first AMI in the year, unadjusted.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20482" name="Picture 2" descr="\\LUKE\ADR Prepress\2012 atlas\12 figure PNGs\12 vol2 figure PNGs\vol2 ch04 pngs\2 ch04 fig 19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5548" y="1825625"/>
            <a:ext cx="7012903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Percent of incident patients receiving </a:t>
            </a:r>
            <a:br>
              <a:rPr lang="en-US" dirty="0" smtClean="0"/>
            </a:br>
            <a:r>
              <a:rPr lang="en-US" dirty="0" smtClean="0"/>
              <a:t>first echocardiograms, 2010</a:t>
            </a:r>
            <a:br>
              <a:rPr lang="en-US" dirty="0" smtClean="0"/>
            </a:br>
            <a:r>
              <a:rPr lang="en-US" sz="1600" dirty="0" smtClean="0"/>
              <a:t>Table 4.b (Volume 2)</a:t>
            </a:r>
            <a:endParaRPr lang="en-US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809625" y="5946775"/>
            <a:ext cx="4399457" cy="453381"/>
          </a:xfrm>
          <a:prstGeom prst="rect">
            <a:avLst/>
          </a:prstGeom>
        </p:spPr>
        <p:txBody>
          <a:bodyPr lIns="0" tIns="0" bIns="0"/>
          <a:lstStyle/>
          <a:p>
            <a:pPr lvl="0"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dialysis patients, 2010.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21507" name="Picture 3" descr="\\LUKE\ADR Prepress\2012 atlas\12 figure PNGs\12 vol2 figure PNGs\vol2 ch04 pngs\2 ch04 table 4b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3235" y="2057400"/>
            <a:ext cx="6477529" cy="29321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Cumulative percent of patients </a:t>
            </a:r>
            <a:br>
              <a:rPr lang="en-US" dirty="0" smtClean="0"/>
            </a:br>
            <a:r>
              <a:rPr lang="en-US" dirty="0" smtClean="0"/>
              <a:t>receiving a stress test, by age</a:t>
            </a:r>
            <a:br>
              <a:rPr lang="en-US" dirty="0" smtClean="0"/>
            </a:br>
            <a:r>
              <a:rPr lang="en-US" sz="1600" dirty="0" smtClean="0"/>
              <a:t>Figure 4.20 (Volume 2)</a:t>
            </a:r>
            <a:endParaRPr lang="en-US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809625" y="5946775"/>
            <a:ext cx="4399457" cy="453381"/>
          </a:xfrm>
          <a:prstGeom prst="rect">
            <a:avLst/>
          </a:prstGeom>
        </p:spPr>
        <p:txBody>
          <a:bodyPr lIns="0" tIns="0" bIns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dialysis patients, 2010.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22530" name="Picture 2" descr="\\LUKE\ADR Prepress\2012 atlas\12 figure PNGs\12 vol2 figure PNGs\vol2 ch04 pngs\2 ch04 fig 20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6534" y="1825625"/>
            <a:ext cx="5170932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Cumulative percent of patients </a:t>
            </a:r>
            <a:br>
              <a:rPr lang="en-US" dirty="0" smtClean="0"/>
            </a:br>
            <a:r>
              <a:rPr lang="en-US" dirty="0" smtClean="0"/>
              <a:t>receiving an echocardiogram, by age</a:t>
            </a:r>
            <a:br>
              <a:rPr lang="en-US" dirty="0" smtClean="0"/>
            </a:br>
            <a:r>
              <a:rPr lang="en-US" sz="1600" dirty="0" smtClean="0"/>
              <a:t>Figure 4.21 (Volume 2)</a:t>
            </a:r>
            <a:endParaRPr lang="en-US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809625" y="5946775"/>
            <a:ext cx="4399457" cy="453381"/>
          </a:xfrm>
          <a:prstGeom prst="rect">
            <a:avLst/>
          </a:prstGeom>
        </p:spPr>
        <p:txBody>
          <a:bodyPr lIns="0" tIns="0" bIns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dialysis patients, 2010.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23554" name="Picture 2" descr="\\LUKE\ADR Prepress\2012 atlas\12 figure PNGs\12 vol2 figure PNGs\vol2 ch04 pngs\2 ch04 fig 2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6534" y="1825625"/>
            <a:ext cx="5170931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Cumulative percent of patients receiving coronary angiography, by age</a:t>
            </a:r>
            <a:br>
              <a:rPr lang="en-US" dirty="0" smtClean="0"/>
            </a:br>
            <a:r>
              <a:rPr lang="en-US" sz="1600" dirty="0" smtClean="0"/>
              <a:t>Figure 4.22 (Volume 2)</a:t>
            </a:r>
            <a:endParaRPr lang="en-US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809625" y="5946775"/>
            <a:ext cx="4399457" cy="453381"/>
          </a:xfrm>
          <a:prstGeom prst="rect">
            <a:avLst/>
          </a:prstGeom>
        </p:spPr>
        <p:txBody>
          <a:bodyPr lIns="0" tIns="0" bIns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dialysis patients, 2010.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24578" name="Picture 2" descr="\\LUKE\ADR Prepress\2012 atlas\12 figure PNGs\12 vol2 figure PNGs\vol2 ch04 pngs\2 ch04 fig 2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4377" y="1825625"/>
            <a:ext cx="5275246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Cumulative percent of patients receiving </a:t>
            </a:r>
            <a:br>
              <a:rPr lang="en-US" dirty="0" smtClean="0"/>
            </a:br>
            <a:r>
              <a:rPr lang="en-US" dirty="0" smtClean="0"/>
              <a:t>non-invasive coronary angiography, by age</a:t>
            </a:r>
            <a:br>
              <a:rPr lang="en-US" dirty="0" smtClean="0"/>
            </a:br>
            <a:r>
              <a:rPr lang="en-US" sz="1600" dirty="0" smtClean="0"/>
              <a:t>Figure 4.23 (Volume 2)</a:t>
            </a:r>
            <a:endParaRPr lang="en-US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809625" y="5946775"/>
            <a:ext cx="4399457" cy="453381"/>
          </a:xfrm>
          <a:prstGeom prst="rect">
            <a:avLst/>
          </a:prstGeom>
        </p:spPr>
        <p:txBody>
          <a:bodyPr lIns="0" tIns="0" bIns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dialysis patients, 2010.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25602" name="Picture 2" descr="\\LUKE\ADR Prepress\2012 atlas\12 figure PNGs\12 vol2 figure PNGs\vol2 ch04 pngs\2 ch04 fig 2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87188" y="1825625"/>
            <a:ext cx="5369623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Cumulative percent of prevalent &amp; pre-renal transplant patients receiving a stress test</a:t>
            </a:r>
            <a:br>
              <a:rPr lang="en-US" dirty="0" smtClean="0"/>
            </a:br>
            <a:r>
              <a:rPr lang="en-US" sz="1600" dirty="0" smtClean="0"/>
              <a:t>Figure 4.24 (Volume 2)</a:t>
            </a:r>
            <a:endParaRPr lang="en-US" dirty="0"/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809625" y="5946775"/>
            <a:ext cx="6183286" cy="453381"/>
          </a:xfrm>
          <a:prstGeom prst="rect">
            <a:avLst/>
          </a:prstGeom>
        </p:spPr>
        <p:txBody>
          <a:bodyPr lIns="0" tIns="0" bIns="0"/>
          <a:lstStyle/>
          <a:p>
            <a:pPr lvl="0"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dialysis patients &amp; Medicare enrollees wait-listed for the first time.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26626" name="Picture 2" descr="\\LUKE\ADR Prepress\2012 atlas\12 figure PNGs\12 vol2 figure PNGs\vol2 ch04 pngs\2 ch04 fig 2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400"/>
            <a:ext cx="7781925" cy="27601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 smtClean="0"/>
              <a:t>Cumulative percent of prevalent &amp; pre-renal transplant patients receiving an echocardiogram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4.25 (Volume 2)</a:t>
            </a:r>
            <a:endParaRPr lang="en-US" dirty="0"/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809625" y="5946775"/>
            <a:ext cx="6183286" cy="453381"/>
          </a:xfrm>
          <a:prstGeom prst="rect">
            <a:avLst/>
          </a:prstGeom>
        </p:spPr>
        <p:txBody>
          <a:bodyPr lIns="0" tIns="0" bIns="0"/>
          <a:lstStyle/>
          <a:p>
            <a:pPr lvl="0"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dialysis patients &amp; Medicare enrollees wait-listed for the first time.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27650" name="Picture 2" descr="\\LUKE\ADR Prepress\2012 atlas\12 figure PNGs\12 vol2 figure PNGs\vol2 ch04 pngs\2 ch04 fig 2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2637"/>
            <a:ext cx="7849860" cy="27842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Cumulative percent of prevalent &amp; pre-renal transplant patients receiving coronary angiography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4.26 (Volume 2)</a:t>
            </a:r>
            <a:endParaRPr lang="en-US" dirty="0"/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809625" y="5946775"/>
            <a:ext cx="6183286" cy="453381"/>
          </a:xfrm>
          <a:prstGeom prst="rect">
            <a:avLst/>
          </a:prstGeom>
        </p:spPr>
        <p:txBody>
          <a:bodyPr lIns="0" tIns="0" bIns="0"/>
          <a:lstStyle/>
          <a:p>
            <a:pPr lvl="0"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dialysis patients &amp; Medicare enrollees wait-listed for the first time.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3074" name="Picture 2" descr="\\LUKE\ADR Prepress\2012 atlas\12 figure PNGs\12 vol2 figure PNGs\vol2 ch04 pngs\2 ch04 fig 26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4" y="2057399"/>
            <a:ext cx="7867487" cy="28051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Cumulative percent of prevalent </a:t>
            </a:r>
            <a:br>
              <a:rPr lang="en-US" sz="2400" dirty="0" smtClean="0"/>
            </a:br>
            <a:r>
              <a:rPr lang="en-US" sz="2400" dirty="0" smtClean="0"/>
              <a:t>&amp; pre-renal transplant patients receiving </a:t>
            </a:r>
            <a:br>
              <a:rPr lang="en-US" sz="2400" dirty="0" smtClean="0"/>
            </a:br>
            <a:r>
              <a:rPr lang="en-US" sz="2400" dirty="0" smtClean="0"/>
              <a:t>non-invasive coronary angiography,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4.27 (Volume 2)</a:t>
            </a:r>
            <a:endParaRPr lang="en-US" dirty="0"/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809625" y="5946775"/>
            <a:ext cx="6183286" cy="453381"/>
          </a:xfrm>
          <a:prstGeom prst="rect">
            <a:avLst/>
          </a:prstGeom>
        </p:spPr>
        <p:txBody>
          <a:bodyPr lIns="0" tIns="0" bIns="0"/>
          <a:lstStyle/>
          <a:p>
            <a:pPr lvl="0"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dialysis patients &amp; Medicare enrollees wait-listed for the first time.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29698" name="Picture 2" descr="\\LUKE\ADR Prepress\2012 atlas\12 figure PNGs\12 vol2 figure PNGs\vol2 ch04 pngs\2 ch04 fig 27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4" y="2057400"/>
            <a:ext cx="7837777" cy="27880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6" y="274638"/>
            <a:ext cx="7255184" cy="13322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Cardiovascular disease &amp; pharmacological interventions in ESRD patients, by diagnosis &amp; modality (row %)</a:t>
            </a:r>
            <a:br>
              <a:rPr lang="en-US" dirty="0" smtClean="0"/>
            </a:br>
            <a:r>
              <a:rPr lang="en-US" sz="1600" dirty="0" smtClean="0"/>
              <a:t>Table 4.c (Volume 2)</a:t>
            </a:r>
            <a:endParaRPr lang="en-US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809625" y="5946775"/>
            <a:ext cx="5133975" cy="453381"/>
          </a:xfrm>
          <a:prstGeom prst="rect">
            <a:avLst/>
          </a:prstGeom>
        </p:spPr>
        <p:txBody>
          <a:bodyPr lIns="0" tIns="0" bIns="0"/>
          <a:lstStyle/>
          <a:p>
            <a:pPr lvl="0"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 point prevalent ESRD patients with Medicare Parts A, B, &amp; D enrollment, with a first cardiovascular diagnosis or procedure in the year.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30722" name="Picture 2" descr="\\LUKE\ADR Prepress\2012 atlas\12 figure PNGs\12 vol2 figure PNGs\vol2 ch04 pngs\2 ch04 table 4c top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400"/>
            <a:ext cx="7792673" cy="28735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Cardiovascular disease &amp; pharmacological interventions in ESRD patients, by diagnosis &amp; modality (row %)</a:t>
            </a:r>
            <a:br>
              <a:rPr lang="en-US" dirty="0" smtClean="0"/>
            </a:br>
            <a:r>
              <a:rPr lang="en-US" sz="1600" dirty="0" smtClean="0"/>
              <a:t>Table 4.c (continued; Volume 2)</a:t>
            </a:r>
            <a:endParaRPr lang="en-US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809625" y="5946775"/>
            <a:ext cx="5133975" cy="453381"/>
          </a:xfrm>
          <a:prstGeom prst="rect">
            <a:avLst/>
          </a:prstGeom>
        </p:spPr>
        <p:txBody>
          <a:bodyPr lIns="0" tIns="0" bIns="0"/>
          <a:lstStyle/>
          <a:p>
            <a:pPr lvl="0"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 point prevalent patients with Medicare Parts A, B, &amp; D enrollment, with a first cardiovascular diagnosis or procedure in the year.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31746" name="Picture 2" descr="\\LUKE\ADR Prepress\2012 atlas\12 figure PNGs\12 vol2 figure PNGs\vol2 ch04 pngs\2 ch04 table 4c bottom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400"/>
            <a:ext cx="7764663" cy="35059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415655" cy="1332220"/>
          </a:xfrm>
        </p:spPr>
        <p:txBody>
          <a:bodyPr/>
          <a:lstStyle/>
          <a:p>
            <a:r>
              <a:rPr lang="en-US" dirty="0" smtClean="0"/>
              <a:t>Cardiac drug use in ESRD patients </a:t>
            </a:r>
            <a:br>
              <a:rPr lang="en-US" dirty="0" smtClean="0"/>
            </a:br>
            <a:r>
              <a:rPr lang="en-US" dirty="0" smtClean="0"/>
              <a:t>following a diagnosis of CHF or AMI</a:t>
            </a:r>
            <a:br>
              <a:rPr lang="en-US" dirty="0" smtClean="0"/>
            </a:br>
            <a:r>
              <a:rPr lang="en-US" sz="1600" dirty="0" smtClean="0"/>
              <a:t>Figure 4.28 (Volume 2)</a:t>
            </a:r>
            <a:endParaRPr lang="en-US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809625" y="5946775"/>
            <a:ext cx="4876560" cy="453381"/>
          </a:xfrm>
          <a:prstGeom prst="rect">
            <a:avLst/>
          </a:prstGeom>
        </p:spPr>
        <p:txBody>
          <a:bodyPr lIns="0" tIns="0" bIns="0"/>
          <a:lstStyle/>
          <a:p>
            <a:pPr lvl="0"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 point prevalent ESRD patients with Medicare Parts A, B, &amp; D enrollment, with a first diagnosis of CHF  or AMI  in the year.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6" name="Picture 5" descr="2 ch04 fig 28-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9624" y="2057400"/>
            <a:ext cx="7537269" cy="3098587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465123" cy="13322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Cumulative incidence of death or CVD hospitalization in ESRD patients following </a:t>
            </a:r>
            <a:br>
              <a:rPr lang="en-US" dirty="0" smtClean="0"/>
            </a:br>
            <a:r>
              <a:rPr lang="en-US" dirty="0" smtClean="0"/>
              <a:t>a diagnosis of CHF, 2007–2010</a:t>
            </a:r>
            <a:br>
              <a:rPr lang="en-US" dirty="0" smtClean="0"/>
            </a:br>
            <a:r>
              <a:rPr lang="en-US" sz="1600" dirty="0" smtClean="0"/>
              <a:t>Figure 4.29 (Volume 2)</a:t>
            </a:r>
            <a:endParaRPr lang="en-US" dirty="0"/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809625" y="5946775"/>
            <a:ext cx="4399457" cy="453381"/>
          </a:xfrm>
          <a:prstGeom prst="rect">
            <a:avLst/>
          </a:prstGeom>
        </p:spPr>
        <p:txBody>
          <a:bodyPr lIns="0" tIns="0" bIns="0"/>
          <a:lstStyle/>
          <a:p>
            <a:pPr lvl="0"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 point prevalent ESRD patients with Medicare Parts A, B, &amp; D enrollment, with a first diagnosis of CHF in 2007.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5" name="Picture 4" descr="2 ch04 fig 29-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9625" y="2057400"/>
            <a:ext cx="7861822" cy="3317488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Cumulative incidence of death or CVD hospitalization in ESRD patients following </a:t>
            </a:r>
            <a:br>
              <a:rPr lang="en-US" dirty="0" smtClean="0"/>
            </a:br>
            <a:r>
              <a:rPr lang="en-US" dirty="0" smtClean="0"/>
              <a:t>a diagnosis of AMI, 2007–2010</a:t>
            </a:r>
            <a:br>
              <a:rPr lang="en-US" dirty="0" smtClean="0"/>
            </a:br>
            <a:r>
              <a:rPr lang="en-US" sz="1600" dirty="0" smtClean="0"/>
              <a:t>Figure 4.30 (Volume 2)</a:t>
            </a:r>
            <a:endParaRPr lang="en-US" dirty="0"/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809625" y="5946775"/>
            <a:ext cx="4399457" cy="453381"/>
          </a:xfrm>
          <a:prstGeom prst="rect">
            <a:avLst/>
          </a:prstGeom>
        </p:spPr>
        <p:txBody>
          <a:bodyPr lIns="0" tIns="0" bIns="0"/>
          <a:lstStyle/>
          <a:p>
            <a:pPr lvl="0"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 point prevalent ESRD patients with Medicare Parts A, B, &amp; D enrollment, with a first diagnosis of AMI  in 2007.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5" name="Picture 4" descr="2 ch04 fig 30-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3704" y="2057400"/>
            <a:ext cx="7632794" cy="322084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srds 12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10581</TotalTime>
  <Words>763</Words>
  <Application>Microsoft Office PowerPoint</Application>
  <PresentationFormat>On-screen Show (4:3)</PresentationFormat>
  <Paragraphs>73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usrds 12</vt:lpstr>
      <vt:lpstr>Slide 1</vt:lpstr>
      <vt:lpstr>Causes of death in incident  dialysis patients, 2008–2010 Figure 4.1 (Volume 2)</vt:lpstr>
      <vt:lpstr>Causes of death in prevalent  dialysis patients, 2008–2010 Figure 4.1 (Volume 2)</vt:lpstr>
      <vt:lpstr>Rates of sudden cardiac death in prevalent dialysis patients, by method of estimation Figure 4.2 (Volume 2)</vt:lpstr>
      <vt:lpstr>Rates of sudden cardiac death in  prevalent dialysis patients, by age Figure 4.3 (Volume 2)</vt:lpstr>
      <vt:lpstr>Rates of sudden cardiac death in  prevalent dialysis patients, by modality Figure 4.4 (Volume 2)</vt:lpstr>
      <vt:lpstr>Rates of sudden cardiac death in  prevalent dialysis patients, by race Figure 4.5 (Volume 2)</vt:lpstr>
      <vt:lpstr>Rates of sudden cardiac death in prevalent dialysis patients, by primary diagnosis Figure 4.6 (Volume 2)</vt:lpstr>
      <vt:lpstr>Rates of sudden cardiac death following initiation of treatment in incident dialysis patients Figure 4.7 (Volume 2)</vt:lpstr>
      <vt:lpstr>Probability of death in incident dialysis patients, by cause of death, 2009 Figure 4.8 (Volume 2)</vt:lpstr>
      <vt:lpstr>Probability of sudden cardiac death in incident dialysis patients, by age, 2009 Figure 4.9 (Volume 2)</vt:lpstr>
      <vt:lpstr>Probability of sudden cardiac death in incident dialysis patients, by race, 2009 Figure 4.10 (Volume 2)</vt:lpstr>
      <vt:lpstr>Probability of sudden cardiac death in incident dialysis patients, by primary diagnosis, 2009 Figure 4.11 (Volume 2)</vt:lpstr>
      <vt:lpstr>Probability of sudden cardiac death in incident dialysis patients, by modality, 2009 Figure 4.12 (Volume 2)</vt:lpstr>
      <vt:lpstr>Cumulative number &amp; percent of  dialysis patients receiving ICDs/CRT-Ds Figure 4.13 (Volume 2)</vt:lpstr>
      <vt:lpstr>Patients receiving  ICDs/CRT-Ds, modality Figure 4.14 (Volume 2)</vt:lpstr>
      <vt:lpstr>Cumulative number &amp; percent  of dialysis patients using a wearable cardioverter defibrillator Figure 4.15 (Volume 2)</vt:lpstr>
      <vt:lpstr>All-cause survival following implantation of  first ICD/CRT-D, by modality, 1999–2010 Figure 4.16 (Volume 2)</vt:lpstr>
      <vt:lpstr>All-cause survival in dialysis patients using first wearable cardioverter defibrillator (WCD), 2005–2010 Figure 4.17 (Volume 2)</vt:lpstr>
      <vt:lpstr>Rates (per 1,000 patient years) of cardiovascular events &amp; procedures Table 4.a (Volume 2)</vt:lpstr>
      <vt:lpstr>Rates of fatal &amp; non-fatal acute  myocardial infarction, by modality Figure 4.18 (Volume 2)</vt:lpstr>
      <vt:lpstr>Two-year cumulative probability of death  in dialysis patients following an AMI Figure 4.19 (Volume 2)</vt:lpstr>
      <vt:lpstr>Percent of incident patients receiving  first echocardiograms, 2010 Table 4.b (Volume 2)</vt:lpstr>
      <vt:lpstr>Cumulative percent of patients  receiving a stress test, by age Figure 4.20 (Volume 2)</vt:lpstr>
      <vt:lpstr>Cumulative percent of patients  receiving an echocardiogram, by age Figure 4.21 (Volume 2)</vt:lpstr>
      <vt:lpstr>Cumulative percent of patients receiving coronary angiography, by age Figure 4.22 (Volume 2)</vt:lpstr>
      <vt:lpstr>Cumulative percent of patients receiving  non-invasive coronary angiography, by age Figure 4.23 (Volume 2)</vt:lpstr>
      <vt:lpstr>Cumulative percent of prevalent &amp; pre-renal transplant patients receiving a stress test Figure 4.24 (Volume 2)</vt:lpstr>
      <vt:lpstr>Cumulative percent of prevalent &amp; pre-renal transplant patients receiving an echocardiogram Figure 4.25 (Volume 2)</vt:lpstr>
      <vt:lpstr>Cumulative percent of prevalent &amp; pre-renal transplant patients receiving coronary angiography Figure 4.26 (Volume 2)</vt:lpstr>
      <vt:lpstr>Cumulative percent of prevalent  &amp; pre-renal transplant patients receiving  non-invasive coronary angiography, 2010 Figure 4.27 (Volume 2)</vt:lpstr>
      <vt:lpstr>Cardiovascular disease &amp; pharmacological interventions in ESRD patients, by diagnosis &amp; modality (row %) Table 4.c (Volume 2)</vt:lpstr>
      <vt:lpstr>Cardiovascular disease &amp; pharmacological interventions in ESRD patients, by diagnosis &amp; modality (row %) Table 4.c (continued; Volume 2)</vt:lpstr>
      <vt:lpstr>Cardiac drug use in ESRD patients  following a diagnosis of CHF or AMI Figure 4.28 (Volume 2)</vt:lpstr>
      <vt:lpstr>Cumulative incidence of death or CVD hospitalization in ESRD patients following  a diagnosis of CHF, 2007–2010 Figure 4.29 (Volume 2)</vt:lpstr>
      <vt:lpstr>Cumulative incidence of death or CVD hospitalization in ESRD patients following  a diagnosis of AMI, 2007–2010 Figure 4.30 (Volume 2)</vt:lpstr>
    </vt:vector>
  </TitlesOfParts>
  <Company>Nephrology Analytical Services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SEverson</dc:creator>
  <cp:lastModifiedBy>severson</cp:lastModifiedBy>
  <cp:revision>264</cp:revision>
  <dcterms:created xsi:type="dcterms:W3CDTF">2000-03-17T15:11:00Z</dcterms:created>
  <dcterms:modified xsi:type="dcterms:W3CDTF">2012-11-06T17:08:25Z</dcterms:modified>
</cp:coreProperties>
</file>