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25"/>
  </p:handout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300" r:id="rId10"/>
    <p:sldId id="301" r:id="rId11"/>
    <p:sldId id="305" r:id="rId12"/>
    <p:sldId id="302" r:id="rId13"/>
    <p:sldId id="303" r:id="rId14"/>
    <p:sldId id="304" r:id="rId15"/>
    <p:sldId id="280" r:id="rId16"/>
    <p:sldId id="281" r:id="rId17"/>
    <p:sldId id="306" r:id="rId18"/>
    <p:sldId id="283" r:id="rId19"/>
    <p:sldId id="284" r:id="rId20"/>
    <p:sldId id="285" r:id="rId21"/>
    <p:sldId id="286" r:id="rId22"/>
    <p:sldId id="287" r:id="rId23"/>
    <p:sldId id="297" r:id="rId24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57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-1176" y="-84"/>
      </p:cViewPr>
      <p:guideLst>
        <p:guide orient="horz" pos="1296"/>
        <p:guide orient="horz" pos="3746"/>
        <p:guide orient="horz" pos="2162"/>
        <p:guide orient="horz" pos="1021"/>
        <p:guide orient="horz" pos="1151"/>
        <p:guide pos="2880"/>
        <p:guide pos="510"/>
        <p:guide pos="5245"/>
        <p:guide pos="286"/>
        <p:guide pos="54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4339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379" y="754603"/>
            <a:ext cx="3728621" cy="267439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ts val="3800"/>
              </a:lnSpc>
              <a:defRPr sz="3200">
                <a:latin typeface="Impac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3992" y="1619250"/>
            <a:ext cx="3653161" cy="180975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authors</a:t>
            </a:r>
            <a:endParaRPr lang="en-US" dirty="0"/>
          </a:p>
        </p:txBody>
      </p:sp>
      <p:pic>
        <p:nvPicPr>
          <p:cNvPr id="6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  <p:pic>
        <p:nvPicPr>
          <p:cNvPr id="7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2013 Annual Data Report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600" b="1" dirty="0"/>
              <a:t>ESRD: Chapter </a:t>
            </a:r>
            <a:r>
              <a:rPr lang="en-US" sz="1600" b="1" dirty="0" smtClean="0"/>
              <a:t>Two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Clinical indicators </a:t>
            </a:r>
            <a:br>
              <a:rPr lang="en-US" dirty="0"/>
            </a:br>
            <a:r>
              <a:rPr lang="en-US" dirty="0"/>
              <a:t>&amp; preventive </a:t>
            </a:r>
            <a:r>
              <a:rPr lang="en-US" dirty="0" smtClean="0"/>
              <a:t>care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indicators: percentage of patients meeting clinical &amp; preventive care guidelines</a:t>
            </a:r>
            <a:br>
              <a:rPr lang="en-US" dirty="0" smtClean="0"/>
            </a:br>
            <a:r>
              <a:rPr lang="en-US" sz="1600" dirty="0" smtClean="0"/>
              <a:t>Figure 2.1 (Volume 2)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31" y="2057400"/>
            <a:ext cx="7423566" cy="31985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distribution, by mean monthly hemoglobin (g/dl): hemodialysis patients</a:t>
            </a:r>
            <a:br>
              <a:rPr lang="en-US" dirty="0" smtClean="0"/>
            </a:br>
            <a:r>
              <a:rPr lang="en-US" sz="1600" dirty="0" smtClean="0"/>
              <a:t>Figure 2.2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3762375" cy="41246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hemodialysis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401" y="2057400"/>
            <a:ext cx="6825197" cy="34460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monthly hemoglobin &amp; mean EPO </a:t>
            </a:r>
            <a:br>
              <a:rPr lang="en-US" dirty="0" smtClean="0"/>
            </a:br>
            <a:r>
              <a:rPr lang="en-US" dirty="0" smtClean="0"/>
              <a:t>dose per week: hemodialysis patients</a:t>
            </a:r>
            <a:br>
              <a:rPr lang="en-US" dirty="0" smtClean="0"/>
            </a:br>
            <a:r>
              <a:rPr lang="en-US" sz="1600" dirty="0" smtClean="0"/>
              <a:t>Figure 2.3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3762375" cy="26087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hemodialysis patients.</a:t>
            </a:r>
          </a:p>
        </p:txBody>
      </p:sp>
      <p:pic>
        <p:nvPicPr>
          <p:cNvPr id="2050" name="Picture 2" descr="\\LUKE\ADR Prepress\2013 atlas\13 figure PNGs\v2 figure pngs 13\v2 ch02 pngs 13\2 ch02 fig 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827213"/>
            <a:ext cx="7518980" cy="383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monthly hemoglobin after </a:t>
            </a:r>
            <a:br>
              <a:rPr lang="en-US" dirty="0" smtClean="0"/>
            </a:br>
            <a:r>
              <a:rPr lang="en-US" dirty="0" smtClean="0"/>
              <a:t>hemodialysis initiation, by year</a:t>
            </a:r>
            <a:br>
              <a:rPr lang="en-US" dirty="0" smtClean="0"/>
            </a:br>
            <a:r>
              <a:rPr lang="en-US" sz="1600" dirty="0" smtClean="0"/>
              <a:t>Figure 2.4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2403838" cy="31509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3 atlas\13 figure PNGs\v2 figure pngs 13\v2 ch02 pngs 13\2 ch02 fig 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887" y="1827213"/>
            <a:ext cx="4478223" cy="389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EPO dose per week after </a:t>
            </a:r>
            <a:br>
              <a:rPr lang="en-US" dirty="0" smtClean="0"/>
            </a:br>
            <a:r>
              <a:rPr lang="en-US" dirty="0" smtClean="0"/>
              <a:t>hemodialysis initiation, by year</a:t>
            </a:r>
            <a:br>
              <a:rPr lang="en-US" dirty="0" smtClean="0"/>
            </a:br>
            <a:r>
              <a:rPr lang="en-US" sz="1600" dirty="0" smtClean="0"/>
              <a:t>Figure 2.5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4345850" cy="3258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3 atlas\13 figure PNGs\v2 figure pngs 13\v2 ch02 pngs 13\2 ch02 fig 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614" y="1827213"/>
            <a:ext cx="4580772" cy="398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Months with IV iron in the first six months </a:t>
            </a:r>
            <a:br>
              <a:rPr lang="en-US" dirty="0" smtClean="0"/>
            </a:br>
            <a:r>
              <a:rPr lang="en-US" dirty="0" smtClean="0"/>
              <a:t>of hemodialysis (EPO-treated patients)</a:t>
            </a:r>
            <a:br>
              <a:rPr lang="en-US" dirty="0" smtClean="0"/>
            </a:br>
            <a:r>
              <a:rPr lang="en-US" sz="1600" dirty="0" smtClean="0"/>
              <a:t>Figure 2.6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2429964" cy="31509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3 atlas\13 figure PNGs\v2 figure pngs 13\v2 ch02 pngs 13\2 ch02 fig 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373" y="1827213"/>
            <a:ext cx="4725253" cy="395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Hemodialysis patients </a:t>
            </a:r>
            <a:br>
              <a:rPr lang="en-US" dirty="0" smtClean="0"/>
            </a:br>
            <a:r>
              <a:rPr lang="en-US" dirty="0" smtClean="0"/>
              <a:t>receiving transfusions, by race</a:t>
            </a:r>
            <a:br>
              <a:rPr lang="en-US" dirty="0" smtClean="0"/>
            </a:br>
            <a:r>
              <a:rPr lang="en-US" sz="1600" dirty="0" smtClean="0"/>
              <a:t>Figure 2.7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85284" cy="31509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patients. (Each month includes patients with a claim for hemodialysis.)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2 figure pngs 13\v2 ch02 pngs 13\2 ch02 fig 7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51" y="1827213"/>
            <a:ext cx="7388297" cy="381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distribution, by mean monthly hemoglobin (g/dl): peritoneal dialysis patients</a:t>
            </a:r>
            <a:br>
              <a:rPr lang="en-US" dirty="0" smtClean="0"/>
            </a:br>
            <a:r>
              <a:rPr lang="en-US" sz="1600" dirty="0" smtClean="0"/>
              <a:t>Figure 2.8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3762375" cy="26087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peritoneal dialysis patients.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027" y="2057400"/>
            <a:ext cx="6655943" cy="33606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monthly hemoglobin &amp; mean EPO </a:t>
            </a:r>
            <a:br>
              <a:rPr lang="en-US" dirty="0" smtClean="0"/>
            </a:br>
            <a:r>
              <a:rPr lang="en-US" dirty="0" smtClean="0"/>
              <a:t>dose per week: peritoneal dialysis patients</a:t>
            </a:r>
            <a:br>
              <a:rPr lang="en-US" dirty="0" smtClean="0"/>
            </a:br>
            <a:r>
              <a:rPr lang="en-US" sz="1600" dirty="0" smtClean="0"/>
              <a:t>Figure 2.9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2403838" cy="31509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peritoneal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3 atlas\13 figure PNGs\v2 figure pngs 13\v2 ch02 pngs 13\2 ch02 fig 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1827213"/>
            <a:ext cx="7569314" cy="385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monthly hemoglobin after </a:t>
            </a:r>
            <a:br>
              <a:rPr lang="en-US" dirty="0" smtClean="0"/>
            </a:br>
            <a:r>
              <a:rPr lang="en-US" dirty="0" smtClean="0"/>
              <a:t>peritoneal dialysis initiation, by year</a:t>
            </a:r>
            <a:br>
              <a:rPr lang="en-US" dirty="0" smtClean="0"/>
            </a:br>
            <a:r>
              <a:rPr lang="en-US" sz="1600" dirty="0" smtClean="0"/>
              <a:t>Figure 2.10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2403838" cy="31509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peritoneal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3 atlas\13 figure PNGs\v2 figure pngs 13\v2 ch02 pngs 13\2 ch02 fig 1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168" y="1827213"/>
            <a:ext cx="4499664" cy="393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EPO dose per week after </a:t>
            </a:r>
            <a:br>
              <a:rPr lang="en-US" dirty="0" smtClean="0"/>
            </a:br>
            <a:r>
              <a:rPr lang="en-US" dirty="0" smtClean="0"/>
              <a:t>peritoneal dialysis initiation, by year</a:t>
            </a:r>
            <a:br>
              <a:rPr lang="en-US" dirty="0" smtClean="0"/>
            </a:br>
            <a:r>
              <a:rPr lang="en-US" sz="1600" dirty="0" smtClean="0"/>
              <a:t>Figure 2.11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4345850" cy="3258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peritoneal dialysis patients, adjusted for inpatient days.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42" name="Picture 2" descr="\\LUKE\ADR Prepress\2013 atlas\13 figure PNGs\v2 figure pngs 13\v2 ch02 pngs 13\2 ch02 fig 1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263" y="1829868"/>
            <a:ext cx="4499473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Months with IV iron in the first six months </a:t>
            </a:r>
            <a:br>
              <a:rPr lang="en-US" dirty="0" smtClean="0"/>
            </a:br>
            <a:r>
              <a:rPr lang="en-US" dirty="0" smtClean="0"/>
              <a:t>of peritoneal dialysis (EPO-treated patients)</a:t>
            </a:r>
            <a:br>
              <a:rPr lang="en-US" dirty="0" smtClean="0"/>
            </a:br>
            <a:r>
              <a:rPr lang="en-US" sz="1600" dirty="0" smtClean="0"/>
              <a:t>Figure 2.12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2429964" cy="31509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peritoneal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3 atlas\13 figure PNGs\v2 figure pngs 13\v2 ch02 pngs 13\2 ch02 fig 1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128" y="1827213"/>
            <a:ext cx="4645743" cy="388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Peritoneal dialysis patients receiving </a:t>
            </a:r>
            <a:br>
              <a:rPr lang="en-US" dirty="0" smtClean="0"/>
            </a:br>
            <a:r>
              <a:rPr lang="en-US" dirty="0" smtClean="0"/>
              <a:t>transfusions, by race</a:t>
            </a:r>
            <a:br>
              <a:rPr lang="en-US" dirty="0" smtClean="0"/>
            </a:br>
            <a:r>
              <a:rPr lang="en-US" sz="1600" dirty="0" smtClean="0"/>
              <a:t>Figure 2.13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85284" cy="31509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peritoneal dialysis patients. (Each month includes patients with a claim for peritoneal dialysis.)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2 figure pngs 13\v2 ch02 pngs 13\2 ch02 fig 1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333" y="1827213"/>
            <a:ext cx="7297334" cy="377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A1c testing in ESRD patients </a:t>
            </a:r>
            <a:br>
              <a:rPr lang="en-US" dirty="0" smtClean="0"/>
            </a:br>
            <a:r>
              <a:rPr lang="en-US" dirty="0" smtClean="0"/>
              <a:t>with diabetes, by number of tests</a:t>
            </a:r>
            <a:br>
              <a:rPr lang="en-US" dirty="0" smtClean="0"/>
            </a:br>
            <a:r>
              <a:rPr lang="en-US" sz="1600" dirty="0" smtClean="0"/>
              <a:t>Figure 2.14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7877175" cy="3258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ESRD patients with diabetes, age 18–75.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3314" name="Picture 2" descr="\\LUKE\ADR Prepress\2013 atlas\13 figure PNGs\v2 figure pngs 13\v2 ch02 pngs 13\2 ch02 fig 1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348" y="1827213"/>
            <a:ext cx="4937304" cy="387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Lipid testing in ESRD patients </a:t>
            </a:r>
            <a:br>
              <a:rPr lang="en-US" dirty="0" smtClean="0"/>
            </a:br>
            <a:r>
              <a:rPr lang="en-US" dirty="0" smtClean="0"/>
              <a:t>with diabetes, by number of tests</a:t>
            </a:r>
            <a:br>
              <a:rPr lang="en-US" dirty="0" smtClean="0"/>
            </a:br>
            <a:r>
              <a:rPr lang="en-US" sz="1600" dirty="0" smtClean="0"/>
              <a:t>Figure 2.15 (Volume 2)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762233" cy="3258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ESRD patients with diabetes, age 18–75.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4338" name="Picture 2" descr="\\LUKE\ADR Prepress\2013 atlas\13 figure PNGs\v2 figure pngs 13\v2 ch02 pngs 13\2 ch02 fig 1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521" y="1827213"/>
            <a:ext cx="4954957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Diabetic eye examinations in ESRD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patients with </a:t>
            </a:r>
            <a:r>
              <a:rPr lang="en-US" dirty="0"/>
              <a:t>diabetes, by number of tests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2.16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3258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ESRD patients with diabetes, age 18–75.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5362" name="Picture 2" descr="\\LUKE\ADR Prepress\2013 atlas\13 figure PNGs\v2 figure pngs 13\v2 ch02 pngs 13\2 ch02 fig 1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294" y="1827210"/>
            <a:ext cx="4953411" cy="388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52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Comprehensive diabetic monitoring </a:t>
            </a:r>
            <a:br>
              <a:rPr lang="en-US" dirty="0" smtClean="0"/>
            </a:br>
            <a:r>
              <a:rPr lang="en-US" dirty="0" smtClean="0"/>
              <a:t>in ESRD patients with diabetes</a:t>
            </a:r>
            <a:br>
              <a:rPr lang="en-US" dirty="0" smtClean="0"/>
            </a:br>
            <a:r>
              <a:rPr lang="en-US" sz="1600" dirty="0" smtClean="0"/>
              <a:t>Figure 2.17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3258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ESRD patients with diabetes, age 18–75; monitoring tracked in second year.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2" descr="\\LUKE\ADR Prepress\2013 atlas\13 figure PNGs\v2 figure pngs 13\v2 ch02 pngs 13\2 ch02 fig 17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598" y="1767391"/>
            <a:ext cx="4748803" cy="372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Vaccination rates (percent), </a:t>
            </a:r>
            <a:br>
              <a:rPr lang="en-US" dirty="0" smtClean="0"/>
            </a:br>
            <a:r>
              <a:rPr lang="en-US" dirty="0" smtClean="0"/>
              <a:t>by age, race/ethnicity, &amp; modality</a:t>
            </a:r>
            <a:br>
              <a:rPr lang="en-US" dirty="0" smtClean="0"/>
            </a:br>
            <a:r>
              <a:rPr lang="en-US" sz="1600" dirty="0" smtClean="0"/>
              <a:t>Table 2.a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751321"/>
            <a:ext cx="6924319" cy="4729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ESRD patients initiating treatment at least 90 days before tracking period: September 1–December 31 for influenza, a two-year period for pneumococcal pneumonia, yearly for hepatitis B; patients alive on the period’s last day &amp; vaccinations tracked during the period.</a:t>
            </a:r>
          </a:p>
        </p:txBody>
      </p:sp>
      <p:pic>
        <p:nvPicPr>
          <p:cNvPr id="16387" name="Picture 3" descr="\\LUKE\ADR Prepress\2013 atlas\13 figure PNGs\v2 figure pngs 13\v2 ch02 pngs 13\v2 ch2 table 2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827213"/>
            <a:ext cx="7516813" cy="373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Vascular access at </a:t>
            </a:r>
            <a:br>
              <a:rPr lang="en-US" dirty="0" smtClean="0"/>
            </a:br>
            <a:r>
              <a:rPr lang="en-US" dirty="0" smtClean="0"/>
              <a:t>first outpatient dialysis</a:t>
            </a:r>
            <a:br>
              <a:rPr lang="en-US" dirty="0" smtClean="0"/>
            </a:br>
            <a:r>
              <a:rPr lang="en-US" sz="1600" dirty="0" smtClean="0"/>
              <a:t>Figure 2.18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2174644" cy="34073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1" name="Picture 3" descr="\\LUKE\ADR Prepress\2013 atlas\13 figure PNGs\v2 figure pngs 13\v2 ch02 pngs 13\2 ch02 fig 1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874" y="1827213"/>
            <a:ext cx="4646252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Vascular access use at </a:t>
            </a:r>
            <a:br>
              <a:rPr lang="en-US" dirty="0" smtClean="0"/>
            </a:br>
            <a:r>
              <a:rPr lang="en-US" dirty="0" smtClean="0"/>
              <a:t>initiation, by race, 2011</a:t>
            </a:r>
            <a:br>
              <a:rPr lang="en-US" dirty="0" smtClean="0"/>
            </a:br>
            <a:r>
              <a:rPr lang="en-US" sz="1600" dirty="0" smtClean="0"/>
              <a:t>Figure 2.19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2473902" cy="37491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 Incident hemodialysis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8434" name="Picture 2" descr="\\LUKE\ADR Prepress\2013 atlas\13 figure PNGs\v2 figure pngs 13\v2 ch02 pngs 13\2 ch02 fig 1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056" y="1827213"/>
            <a:ext cx="4645888" cy="388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 smtClean="0"/>
              <a:t>Geographic variations in the percent of hemodialysis patients using an internal </a:t>
            </a:r>
            <a:br>
              <a:rPr lang="en-US" sz="2600" dirty="0" smtClean="0"/>
            </a:br>
            <a:r>
              <a:rPr lang="en-US" sz="2600" dirty="0" smtClean="0"/>
              <a:t>access at initiation, by HSA, 2011: whites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2.20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3751603" cy="41764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9458" name="Picture 2" descr="\\LUKE\ADR Prepress\2013 atlas\13 figure PNGs\v2 figure pngs 13\v2 ch02 pngs 13\2 ch02 fig 20 mapW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469" y="1827213"/>
            <a:ext cx="5159517" cy="411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 smtClean="0"/>
              <a:t>Geographic variations in the percent of hemodialysis pts using an internal access at initiation, by HSA, 2011: blacks/African Americans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2.20 (continued; 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3751603" cy="41764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482" name="Picture 2" descr="\\LUKE\ADR Prepress\2013 atlas\13 figure PNGs\v2 figure pngs 13\v2 ch02 pngs 13\2 ch02 fig 20 mapB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569" y="1827213"/>
            <a:ext cx="5155318" cy="411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13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10468</TotalTime>
  <Words>371</Words>
  <Application>Microsoft Office PowerPoint</Application>
  <PresentationFormat>On-screen Show (4:3)</PresentationFormat>
  <Paragraphs>46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usrds13</vt:lpstr>
      <vt:lpstr>PowerPoint Presentation</vt:lpstr>
      <vt:lpstr>Quality indicators: percentage of patients meeting clinical &amp; preventive care guidelines Figure 2.1 (Volume 2)</vt:lpstr>
      <vt:lpstr>Patient distribution, by mean monthly hemoglobin (g/dl): hemodialysis patients Figure 2.2 (Volume 2)</vt:lpstr>
      <vt:lpstr>Mean monthly hemoglobin &amp; mean EPO  dose per week: hemodialysis patients Figure 2.3 (Volume 2)</vt:lpstr>
      <vt:lpstr>Mean monthly hemoglobin after  hemodialysis initiation, by year Figure 2.4 (Volume 2)</vt:lpstr>
      <vt:lpstr>Mean EPO dose per week after  hemodialysis initiation, by year Figure 2.5 (Volume 2)</vt:lpstr>
      <vt:lpstr>Months with IV iron in the first six months  of hemodialysis (EPO-treated patients) Figure 2.6 (Volume 2)</vt:lpstr>
      <vt:lpstr>Hemodialysis patients  receiving transfusions, by race Figure 2.7 (Volume 2)</vt:lpstr>
      <vt:lpstr>Patient distribution, by mean monthly hemoglobin (g/dl): peritoneal dialysis patients Figure 2.8 (Volume 2)</vt:lpstr>
      <vt:lpstr>Mean monthly hemoglobin &amp; mean EPO  dose per week: peritoneal dialysis patients Figure 2.9 (Volume 2)</vt:lpstr>
      <vt:lpstr>Mean monthly hemoglobin after  peritoneal dialysis initiation, by year Figure 2.10 (Volume 2)</vt:lpstr>
      <vt:lpstr>Mean EPO dose per week after  peritoneal dialysis initiation, by year Figure 2.11 (Volume 2)</vt:lpstr>
      <vt:lpstr>Months with IV iron in the first six months  of peritoneal dialysis (EPO-treated patients) Figure 2.12 (Volume 2)</vt:lpstr>
      <vt:lpstr>Peritoneal dialysis patients receiving  transfusions, by race Figure 2.13 (Volume 2)</vt:lpstr>
      <vt:lpstr>A1c testing in ESRD patients  with diabetes, by number of tests Figure 2.14 (Volume 2)</vt:lpstr>
      <vt:lpstr>Lipid testing in ESRD patients  with diabetes, by number of tests Figure 2.15 (Volume 2)</vt:lpstr>
      <vt:lpstr>Diabetic eye examinations in ESRD  patients with diabetes, by number of tests Figure 2.16 (Volume 2)</vt:lpstr>
      <vt:lpstr>Comprehensive diabetic monitoring  in ESRD patients with diabetes Figure 2.17 (Volume 2)</vt:lpstr>
      <vt:lpstr>Vaccination rates (percent),  by age, race/ethnicity, &amp; modality Table 2.a (Volume 2)</vt:lpstr>
      <vt:lpstr>Vascular access at  first outpatient dialysis Figure 2.18 (Volume 2)</vt:lpstr>
      <vt:lpstr>Vascular access use at  initiation, by race, 2011 Figure 2.19 (Volume 2)</vt:lpstr>
      <vt:lpstr>Geographic variations in the percent of hemodialysis patients using an internal  access at initiation, by HSA, 2011: whites Figure 2.20 (Volume 2)</vt:lpstr>
      <vt:lpstr>Geographic variations in the percent of hemodialysis pts using an internal access at initiation, by HSA, 2011: blacks/African Americans Figure 2.20 (continued; Volume 2)</vt:lpstr>
    </vt:vector>
  </TitlesOfParts>
  <Company>Nephrology Analytical Services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edward constantini</cp:lastModifiedBy>
  <cp:revision>287</cp:revision>
  <dcterms:created xsi:type="dcterms:W3CDTF">2000-03-17T15:11:00Z</dcterms:created>
  <dcterms:modified xsi:type="dcterms:W3CDTF">2013-09-11T12:40:47Z</dcterms:modified>
</cp:coreProperties>
</file>