
<file path=[Content_Types].xml><?xml version="1.0" encoding="utf-8"?>
<Types xmlns="http://schemas.openxmlformats.org/package/2006/content-types"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19.xml" ContentType="application/vnd.openxmlformats-officedocument.presentationml.slide+xml"/>
  <Default Extension="png" ContentType="image/png"/>
  <Override PartName="/ppt/slideMasters/slideMaster1.xml" ContentType="application/vnd.openxmlformats-officedocument.presentationml.slideMaster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presProps.xml" ContentType="application/vnd.openxmlformats-officedocument.presentationml.presProps+xml"/>
  <Override PartName="/ppt/theme/theme2.xml" ContentType="application/vnd.openxmlformats-officedocument.theme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theme/theme1.xml" ContentType="application/vnd.openxmlformats-officedocument.theme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Layouts/slideLayout1.xml" ContentType="application/vnd.openxmlformats-officedocument.presentationml.slideLayout+xml"/>
  <Override PartName="/docProps/app.xml" ContentType="application/vnd.openxmlformats-officedocument.extended-properties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tableStyles.xml" ContentType="application/vnd.openxmlformats-officedocument.presentationml.tableStyles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handoutMasters/handoutMaster1.xml" ContentType="application/vnd.openxmlformats-officedocument.presentationml.handoutMaster+xml"/>
  <Override PartName="/ppt/viewProps.xml" ContentType="application/vnd.openxmlformats-officedocument.presentationml.viewProps+xml"/>
  <Override PartName="/docProps/core.xml" ContentType="application/vnd.openxmlformats-package.core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handoutMasterIdLst>
    <p:handoutMasterId r:id="rId21"/>
  </p:handoutMasterIdLst>
  <p:sldIdLst>
    <p:sldId id="272" r:id="rId2"/>
    <p:sldId id="273" r:id="rId3"/>
    <p:sldId id="274" r:id="rId4"/>
    <p:sldId id="275" r:id="rId5"/>
    <p:sldId id="276" r:id="rId6"/>
    <p:sldId id="277" r:id="rId7"/>
    <p:sldId id="278" r:id="rId8"/>
    <p:sldId id="279" r:id="rId9"/>
    <p:sldId id="280" r:id="rId10"/>
    <p:sldId id="281" r:id="rId11"/>
    <p:sldId id="282" r:id="rId12"/>
    <p:sldId id="283" r:id="rId13"/>
    <p:sldId id="284" r:id="rId14"/>
    <p:sldId id="285" r:id="rId15"/>
    <p:sldId id="286" r:id="rId16"/>
    <p:sldId id="287" r:id="rId17"/>
    <p:sldId id="297" r:id="rId18"/>
    <p:sldId id="295" r:id="rId19"/>
    <p:sldId id="298" r:id="rId20"/>
  </p:sldIdLst>
  <p:sldSz cx="9144000" cy="6858000" type="screen4x3"/>
  <p:notesSz cx="6997700" cy="9283700"/>
  <p:defaultTextStyle>
    <a:defPPr>
      <a:defRPr lang="en-US"/>
    </a:defPPr>
    <a:lvl1pPr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1pPr>
    <a:lvl2pPr marL="4572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2pPr>
    <a:lvl3pPr marL="9144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3pPr>
    <a:lvl4pPr marL="13716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4pPr>
    <a:lvl5pPr marL="1828800" algn="l" rtl="0" fontAlgn="base">
      <a:spcBef>
        <a:spcPct val="0"/>
      </a:spcBef>
      <a:spcAft>
        <a:spcPct val="0"/>
      </a:spcAft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5pPr>
    <a:lvl6pPr marL="22860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6pPr>
    <a:lvl7pPr marL="27432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7pPr>
    <a:lvl8pPr marL="32004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8pPr>
    <a:lvl9pPr marL="3657600" algn="l" defTabSz="914400" rtl="0" eaLnBrk="1" latinLnBrk="0" hangingPunct="1">
      <a:defRPr sz="600" kern="1200">
        <a:solidFill>
          <a:schemeClr val="tx1"/>
        </a:solidFill>
        <a:latin typeface="Times New Roman" pitchFamily="18" charset="0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1D7A"/>
    <a:srgbClr val="7D9CFF"/>
    <a:srgbClr val="6B8EFF"/>
    <a:srgbClr val="2929FF"/>
    <a:srgbClr val="FFFFE1"/>
    <a:srgbClr val="FFEAD5"/>
    <a:srgbClr val="969696"/>
    <a:srgbClr val="000000"/>
  </p:clrMru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6916" autoAdjust="0"/>
    <p:restoredTop sz="94660"/>
  </p:normalViewPr>
  <p:slideViewPr>
    <p:cSldViewPr snapToGrid="0">
      <p:cViewPr varScale="1">
        <p:scale>
          <a:sx n="111" d="100"/>
          <a:sy n="111" d="100"/>
        </p:scale>
        <p:origin x="-1530" y="-78"/>
      </p:cViewPr>
      <p:guideLst>
        <p:guide orient="horz" pos="1296"/>
        <p:guide orient="horz" pos="3746"/>
        <p:guide orient="horz" pos="2162"/>
        <p:guide orient="horz" pos="1021"/>
        <p:guide orient="horz" pos="1151"/>
        <p:guide pos="2880"/>
        <p:guide pos="510"/>
        <p:guide pos="5245"/>
        <p:guide pos="286"/>
        <p:guide pos="5471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100" d="100"/>
        <a:sy n="100" d="100"/>
      </p:scale>
      <p:origin x="0" y="0"/>
    </p:cViewPr>
  </p:sorterViewPr>
  <p:notesViewPr>
    <p:cSldViewPr snapToGrid="0">
      <p:cViewPr varScale="1">
        <p:scale>
          <a:sx n="66" d="100"/>
          <a:sy n="66" d="100"/>
        </p:scale>
        <p:origin x="0" y="0"/>
      </p:cViewPr>
      <p:guideLst/>
    </p:cSldViewPr>
  </p:notesViewPr>
  <p:gridSpacing cx="78028800" cy="780288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7.xml"/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3" Type="http://schemas.openxmlformats.org/officeDocument/2006/relationships/slide" Target="slides/slide2.xml"/><Relationship Id="rId21" Type="http://schemas.openxmlformats.org/officeDocument/2006/relationships/handoutMaster" Target="handoutMasters/handoutMaster1.xml"/><Relationship Id="rId7" Type="http://schemas.openxmlformats.org/officeDocument/2006/relationships/slide" Target="slides/slide6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tableStyles" Target="tableStyles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0" Type="http://schemas.openxmlformats.org/officeDocument/2006/relationships/slide" Target="slides/slide19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1" Type="http://schemas.openxmlformats.org/officeDocument/2006/relationships/slide" Target="slides/slide10.xml"/><Relationship Id="rId24" Type="http://schemas.openxmlformats.org/officeDocument/2006/relationships/theme" Target="theme/theme1.xml"/><Relationship Id="rId5" Type="http://schemas.openxmlformats.org/officeDocument/2006/relationships/slide" Target="slides/slide4.xml"/><Relationship Id="rId15" Type="http://schemas.openxmlformats.org/officeDocument/2006/relationships/slide" Target="slides/slide14.xml"/><Relationship Id="rId23" Type="http://schemas.openxmlformats.org/officeDocument/2006/relationships/viewProps" Target="viewProps.xml"/><Relationship Id="rId10" Type="http://schemas.openxmlformats.org/officeDocument/2006/relationships/slide" Target="slides/slide9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presProps" Target="presProps.xml"/></Relationships>
</file>

<file path=ppt/handoutMasters/_rels/handout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handoutMasters/handoutMaster1.xml><?xml version="1.0" encoding="utf-8"?>
<p:handout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170" name="Rectangle 2"/>
          <p:cNvSpPr>
            <a:spLocks noGrp="1" noChangeArrowheads="1"/>
          </p:cNvSpPr>
          <p:nvPr>
            <p:ph type="hdr" sz="quarter"/>
          </p:nvPr>
        </p:nvSpPr>
        <p:spPr bwMode="auto">
          <a:xfrm>
            <a:off x="0" y="0"/>
            <a:ext cx="3033713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1" name="Rectangle 3"/>
          <p:cNvSpPr>
            <a:spLocks noGrp="1" noChangeArrowheads="1"/>
          </p:cNvSpPr>
          <p:nvPr>
            <p:ph type="dt" sz="quarter" idx="1"/>
          </p:nvPr>
        </p:nvSpPr>
        <p:spPr bwMode="auto">
          <a:xfrm>
            <a:off x="3963988" y="0"/>
            <a:ext cx="3033712" cy="465138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t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2" name="Rectangle 4"/>
          <p:cNvSpPr>
            <a:spLocks noGrp="1" noChangeArrowheads="1"/>
          </p:cNvSpPr>
          <p:nvPr>
            <p:ph type="ftr" sz="quarter" idx="2"/>
          </p:nvPr>
        </p:nvSpPr>
        <p:spPr bwMode="auto">
          <a:xfrm>
            <a:off x="0" y="8818563"/>
            <a:ext cx="3033713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defTabSz="928688">
              <a:defRPr sz="1200"/>
            </a:lvl1pPr>
          </a:lstStyle>
          <a:p>
            <a:pPr>
              <a:defRPr/>
            </a:pPr>
            <a:endParaRPr lang="en-US"/>
          </a:p>
        </p:txBody>
      </p:sp>
      <p:sp>
        <p:nvSpPr>
          <p:cNvPr id="7173" name="Rectangle 5"/>
          <p:cNvSpPr>
            <a:spLocks noGrp="1" noChangeArrowheads="1"/>
          </p:cNvSpPr>
          <p:nvPr>
            <p:ph type="sldNum" sz="quarter" idx="3"/>
          </p:nvPr>
        </p:nvSpPr>
        <p:spPr bwMode="auto">
          <a:xfrm>
            <a:off x="3963988" y="8818563"/>
            <a:ext cx="3033712" cy="465137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  <a:effectLst/>
        </p:spPr>
        <p:txBody>
          <a:bodyPr vert="horz" wrap="square" lIns="93056" tIns="46529" rIns="93056" bIns="46529" numCol="1" anchor="b" anchorCtr="0" compatLnSpc="1">
            <a:prstTxWarp prst="textNoShape">
              <a:avLst/>
            </a:prstTxWarp>
          </a:bodyPr>
          <a:lstStyle>
            <a:lvl1pPr algn="r" defTabSz="928688">
              <a:defRPr sz="1200"/>
            </a:lvl1pPr>
          </a:lstStyle>
          <a:p>
            <a:pPr>
              <a:defRPr/>
            </a:pPr>
            <a:fld id="{543A418A-9854-4CE2-9DED-F009893356DC}" type="slidenum">
              <a:rPr lang="en-US"/>
              <a:pPr>
                <a:defRPr/>
              </a:pPr>
              <a:t>‹#›</a:t>
            </a:fld>
            <a:endParaRPr 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</p:handoutMaster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843379" y="754603"/>
            <a:ext cx="3728621" cy="2674397"/>
          </a:xfrm>
          <a:prstGeom prst="rect">
            <a:avLst/>
          </a:prstGeom>
        </p:spPr>
        <p:txBody>
          <a:bodyPr anchor="t" anchorCtr="0">
            <a:normAutofit/>
          </a:bodyPr>
          <a:lstStyle>
            <a:lvl1pPr algn="l">
              <a:lnSpc>
                <a:spcPts val="3800"/>
              </a:lnSpc>
              <a:defRPr sz="3200">
                <a:latin typeface="Impact" pitchFamily="34" charset="0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 hasCustomPrompt="1"/>
          </p:nvPr>
        </p:nvSpPr>
        <p:spPr>
          <a:xfrm>
            <a:off x="4753992" y="1619250"/>
            <a:ext cx="3653161" cy="180975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marL="0" indent="0" algn="r">
              <a:buNone/>
              <a:defRPr sz="1600" b="1">
                <a:solidFill>
                  <a:schemeClr val="accent1"/>
                </a:solidFill>
                <a:latin typeface="+mj-lt"/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dirty="0" smtClean="0"/>
              <a:t>Click to add authors</a:t>
            </a:r>
            <a:endParaRPr lang="en-US" dirty="0"/>
          </a:p>
        </p:txBody>
      </p:sp>
      <p:pic>
        <p:nvPicPr>
          <p:cNvPr id="5" name="Picture 4" descr="title slide bg 12.jpg"/>
          <p:cNvPicPr>
            <a:picLocks noChangeAspect="1"/>
          </p:cNvPicPr>
          <p:nvPr userDrawn="1"/>
        </p:nvPicPr>
        <p:blipFill>
          <a:blip r:embed="rId2" cstate="print"/>
          <a:stretch>
            <a:fillRect/>
          </a:stretch>
        </p:blipFill>
        <p:spPr>
          <a:xfrm>
            <a:off x="0" y="3175"/>
            <a:ext cx="9144000" cy="6858000"/>
          </a:xfrm>
          <a:prstGeom prst="rect">
            <a:avLst/>
          </a:prstGeom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4025" y="1795463"/>
            <a:ext cx="4041775" cy="43307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spcBef>
                <a:spcPts val="0"/>
              </a:spcBef>
              <a:spcAft>
                <a:spcPct val="0"/>
              </a:spcAft>
              <a:defRPr lang="en-US" sz="2400" b="1" kern="1200" smtClean="0">
                <a:solidFill>
                  <a:schemeClr val="accent5"/>
                </a:solidFill>
                <a:latin typeface="Century Gothic" pitchFamily="34" charset="0"/>
                <a:ea typeface="+mn-ea"/>
                <a:cs typeface="+mn-cs"/>
              </a:defRPr>
            </a:lvl1pPr>
            <a:lvl2pPr algn="l" rtl="0" eaLnBrk="1" fontAlgn="base" hangingPunct="1">
              <a:spcBef>
                <a:spcPts val="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lang="en-US" sz="2000" b="1" kern="1200" smtClean="0">
                <a:solidFill>
                  <a:schemeClr val="accent5"/>
                </a:solidFill>
                <a:latin typeface="Century Gothic" pitchFamily="34" charset="0"/>
                <a:ea typeface="+mn-ea"/>
                <a:cs typeface="+mn-cs"/>
              </a:defRPr>
            </a:lvl2pPr>
            <a:lvl3pPr algn="l" rtl="0" eaLnBrk="1" fontAlgn="base" hangingPunct="1">
              <a:spcBef>
                <a:spcPts val="0"/>
              </a:spcBef>
              <a:spcAft>
                <a:spcPct val="0"/>
              </a:spcAft>
              <a:defRPr lang="en-US" sz="1800" b="1" kern="1200" smtClean="0">
                <a:solidFill>
                  <a:schemeClr val="accent5"/>
                </a:solidFill>
                <a:latin typeface="Century Gothic" pitchFamily="34" charset="0"/>
                <a:ea typeface="+mn-ea"/>
                <a:cs typeface="+mn-cs"/>
              </a:defRPr>
            </a:lvl3pPr>
            <a:lvl4pPr algn="l" rtl="0" eaLnBrk="1" fontAlgn="base" hangingPunct="1">
              <a:spcBef>
                <a:spcPts val="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lang="en-US" sz="1600" b="1" kern="1200" smtClean="0">
                <a:solidFill>
                  <a:schemeClr val="accent5"/>
                </a:solidFill>
                <a:latin typeface="Century Gothic" pitchFamily="34" charset="0"/>
                <a:ea typeface="+mn-ea"/>
                <a:cs typeface="+mn-cs"/>
              </a:defRPr>
            </a:lvl4pPr>
            <a:lvl5pPr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795463"/>
            <a:ext cx="4038600" cy="4330700"/>
          </a:xfrm>
          <a:prstGeom prst="rect">
            <a:avLst/>
          </a:prstGeom>
        </p:spPr>
        <p:txBody>
          <a:bodyPr>
            <a:normAutofit/>
          </a:bodyPr>
          <a:lstStyle>
            <a:lvl1pPr algn="l" rtl="0" eaLnBrk="1" fontAlgn="base" hangingPunct="1">
              <a:spcBef>
                <a:spcPts val="0"/>
              </a:spcBef>
              <a:spcAft>
                <a:spcPct val="0"/>
              </a:spcAft>
              <a:defRPr lang="en-US" sz="2400" b="1" kern="1200" smtClean="0">
                <a:solidFill>
                  <a:schemeClr val="accent5"/>
                </a:solidFill>
                <a:latin typeface="Century Gothic" pitchFamily="34" charset="0"/>
                <a:ea typeface="+mn-ea"/>
                <a:cs typeface="+mn-cs"/>
              </a:defRPr>
            </a:lvl1pPr>
            <a:lvl2pPr algn="l" rtl="0" eaLnBrk="1" fontAlgn="base" hangingPunct="1">
              <a:spcBef>
                <a:spcPts val="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lang="en-US" sz="2000" b="1" kern="1200" smtClean="0">
                <a:solidFill>
                  <a:schemeClr val="accent5"/>
                </a:solidFill>
                <a:latin typeface="Century Gothic" pitchFamily="34" charset="0"/>
                <a:ea typeface="+mn-ea"/>
                <a:cs typeface="+mn-cs"/>
              </a:defRPr>
            </a:lvl2pPr>
            <a:lvl3pPr algn="l" rtl="0" eaLnBrk="1" fontAlgn="base" hangingPunct="1">
              <a:spcBef>
                <a:spcPts val="0"/>
              </a:spcBef>
              <a:spcAft>
                <a:spcPct val="0"/>
              </a:spcAft>
              <a:defRPr lang="en-US" sz="1800" b="1" kern="1200" smtClean="0">
                <a:solidFill>
                  <a:schemeClr val="accent5"/>
                </a:solidFill>
                <a:latin typeface="Century Gothic" pitchFamily="34" charset="0"/>
                <a:ea typeface="+mn-ea"/>
                <a:cs typeface="+mn-cs"/>
              </a:defRPr>
            </a:lvl3pPr>
            <a:lvl4pPr algn="l" rtl="0" eaLnBrk="1" fontAlgn="base" hangingPunct="1">
              <a:spcBef>
                <a:spcPts val="0"/>
              </a:spcBef>
              <a:spcAft>
                <a:spcPct val="0"/>
              </a:spcAft>
              <a:buSzPct val="75000"/>
              <a:buFont typeface="Wingdings" pitchFamily="2" charset="2"/>
              <a:buChar char="§"/>
              <a:defRPr lang="en-US" sz="1600" b="1" kern="1200" smtClean="0">
                <a:solidFill>
                  <a:schemeClr val="accent5"/>
                </a:solidFill>
                <a:latin typeface="Century Gothic" pitchFamily="34" charset="0"/>
                <a:ea typeface="+mn-ea"/>
                <a:cs typeface="+mn-cs"/>
              </a:defRPr>
            </a:lvl4pPr>
            <a:lvl5pPr>
              <a:defRPr sz="1600">
                <a:latin typeface="+mn-lt"/>
              </a:defRPr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dirty="0" smtClean="0"/>
              <a:t>Click to edit Master text styles</a:t>
            </a:r>
          </a:p>
          <a:p>
            <a:pPr lvl="1"/>
            <a:r>
              <a:rPr lang="en-US" dirty="0" smtClean="0"/>
              <a:t>Second level</a:t>
            </a:r>
          </a:p>
          <a:p>
            <a:pPr lvl="2"/>
            <a:r>
              <a:rPr lang="en-US" dirty="0" smtClean="0"/>
              <a:t>Third level</a:t>
            </a:r>
          </a:p>
          <a:p>
            <a:pPr lvl="3"/>
            <a:r>
              <a:rPr lang="en-US" dirty="0" smtClean="0"/>
              <a:t>Fourth level</a:t>
            </a:r>
          </a:p>
        </p:txBody>
      </p:sp>
      <p:sp>
        <p:nvSpPr>
          <p:cNvPr id="13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smtClean="0"/>
              <a:t>Click to edit Master title style</a:t>
            </a:r>
            <a:endParaRPr lang="en-US" dirty="0"/>
          </a:p>
        </p:txBody>
      </p:sp>
      <p:sp>
        <p:nvSpPr>
          <p:cNvPr id="7" name="Date Placeholder 3"/>
          <p:cNvSpPr>
            <a:spLocks noGrp="1"/>
          </p:cNvSpPr>
          <p:nvPr>
            <p:ph type="dt" sz="half" idx="10"/>
          </p:nvPr>
        </p:nvSpPr>
        <p:spPr>
          <a:xfrm>
            <a:off x="454024" y="6366933"/>
            <a:ext cx="4117975" cy="256823"/>
          </a:xfrm>
          <a:prstGeom prst="rect">
            <a:avLst/>
          </a:prstGeom>
        </p:spPr>
        <p:txBody>
          <a:bodyPr/>
          <a:lstStyle>
            <a:lvl1pPr>
              <a:defRPr sz="1050" dirty="0" smtClean="0">
                <a:solidFill>
                  <a:schemeClr val="tx1"/>
                </a:solidFill>
                <a:latin typeface="Trebuchet MS" pitchFamily="34" charset="0"/>
              </a:defRPr>
            </a:lvl1pPr>
          </a:lstStyle>
          <a:p>
            <a:pPr>
              <a:defRPr/>
            </a:pPr>
            <a:r>
              <a:rPr lang="en-US" dirty="0" smtClean="0"/>
              <a:t>USRDS 2012 ADR</a:t>
            </a:r>
            <a:endParaRPr lang="en-US" sz="1000" dirty="0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itle 1"/>
          <p:cNvSpPr>
            <a:spLocks noGrp="1"/>
          </p:cNvSpPr>
          <p:nvPr>
            <p:ph type="title"/>
          </p:nvPr>
        </p:nvSpPr>
        <p:spPr>
          <a:xfrm>
            <a:off x="454025" y="274638"/>
            <a:ext cx="8232775" cy="1332220"/>
          </a:xfrm>
          <a:prstGeom prst="rect">
            <a:avLst/>
          </a:prstGeom>
        </p:spPr>
        <p:txBody>
          <a:bodyPr anchor="b" anchorCtr="0">
            <a:normAutofit/>
          </a:bodyPr>
          <a:lstStyle>
            <a:lvl1pPr algn="l" rtl="0" eaLnBrk="1" fontAlgn="base" hangingPunct="1">
              <a:lnSpc>
                <a:spcPct val="90000"/>
              </a:lnSpc>
              <a:spcBef>
                <a:spcPct val="0"/>
              </a:spcBef>
              <a:spcAft>
                <a:spcPct val="0"/>
              </a:spcAft>
              <a:defRPr lang="en-US" sz="2800" b="1" kern="1200" dirty="0">
                <a:solidFill>
                  <a:schemeClr val="tx1"/>
                </a:solidFill>
                <a:latin typeface="Century Gothic" pitchFamily="34" charset="0"/>
                <a:ea typeface="+mj-ea"/>
                <a:cs typeface="+mj-cs"/>
              </a:defRPr>
            </a:lvl1pPr>
          </a:lstStyle>
          <a:p>
            <a:r>
              <a:rPr lang="en-US" dirty="0" smtClean="0"/>
              <a:t>Click to edit Master title style</a:t>
            </a:r>
            <a:endParaRPr lang="en-US" dirty="0"/>
          </a:p>
        </p:txBody>
      </p:sp>
      <p:sp>
        <p:nvSpPr>
          <p:cNvPr id="6" name="TextBox 5"/>
          <p:cNvSpPr txBox="1"/>
          <p:nvPr userDrawn="1"/>
        </p:nvSpPr>
        <p:spPr>
          <a:xfrm>
            <a:off x="454025" y="6400800"/>
            <a:ext cx="2553730" cy="230832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900" dirty="0" smtClean="0">
                <a:latin typeface="Trebuchet MS" pitchFamily="34" charset="0"/>
              </a:rPr>
              <a:t>USRDS 2012</a:t>
            </a:r>
            <a:r>
              <a:rPr lang="en-US" sz="900" baseline="0" dirty="0" smtClean="0">
                <a:latin typeface="Trebuchet MS" pitchFamily="34" charset="0"/>
              </a:rPr>
              <a:t> ADR</a:t>
            </a:r>
            <a:endParaRPr lang="en-US" sz="900" dirty="0">
              <a:latin typeface="Trebuchet MS" pitchFamily="34" charset="0"/>
            </a:endParaRPr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image" Target="../media/image2.png"/><Relationship Id="rId5" Type="http://schemas.openxmlformats.org/officeDocument/2006/relationships/image" Target="../media/image1.jpeg"/><Relationship Id="rId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 descr="main slide bg 12.jpg"/>
          <p:cNvPicPr>
            <a:picLocks noChangeAspect="1"/>
          </p:cNvPicPr>
          <p:nvPr userDrawn="1"/>
        </p:nvPicPr>
        <p:blipFill>
          <a:blip r:embed="rId5" cstate="print"/>
          <a:stretch>
            <a:fillRect/>
          </a:stretch>
        </p:blipFill>
        <p:spPr>
          <a:xfrm>
            <a:off x="0" y="0"/>
            <a:ext cx="9144000" cy="6858000"/>
          </a:xfrm>
          <a:prstGeom prst="rect">
            <a:avLst/>
          </a:prstGeom>
        </p:spPr>
      </p:pic>
      <p:pic>
        <p:nvPicPr>
          <p:cNvPr id="3" name="Picture 19" descr="usrds logo white"/>
          <p:cNvPicPr>
            <a:picLocks noChangeAspect="1" noChangeArrowheads="1"/>
          </p:cNvPicPr>
          <p:nvPr userDrawn="1"/>
        </p:nvPicPr>
        <p:blipFill>
          <a:blip r:embed="rId6" cstate="print"/>
          <a:srcRect/>
          <a:stretch>
            <a:fillRect/>
          </a:stretch>
        </p:blipFill>
        <p:spPr bwMode="auto">
          <a:xfrm>
            <a:off x="7551208" y="6139393"/>
            <a:ext cx="1203325" cy="464344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6" r:id="rId2"/>
    <p:sldLayoutId id="2147483677" r:id="rId3"/>
  </p:sldLayoutIdLst>
  <p:txStyles>
    <p:titleStyle>
      <a:lvl1pPr algn="ctr" rtl="0" eaLnBrk="1" fontAlgn="base" hangingPunct="1"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2pPr>
      <a:lvl3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3pPr>
      <a:lvl4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4pPr>
      <a:lvl5pPr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5pPr>
      <a:lvl6pPr marL="4572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6pPr>
      <a:lvl7pPr marL="9144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7pPr>
      <a:lvl8pPr marL="13716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8pPr>
      <a:lvl9pPr marL="1828800" algn="ctr" rtl="0" eaLnBrk="1" fontAlgn="base" hangingPunct="1"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Calibri" pitchFamily="34" charset="0"/>
        </a:defRPr>
      </a:lvl9pPr>
    </p:titleStyle>
    <p:bodyStyle>
      <a:lvl1pPr marL="342900" indent="-3429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rtl="0" eaLnBrk="1" fontAlgn="base" hangingPunct="1">
        <a:spcBef>
          <a:spcPct val="20000"/>
        </a:spcBef>
        <a:spcAft>
          <a:spcPct val="0"/>
        </a:spcAft>
        <a:buFont typeface="Arial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3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image" Target="../media/image5.png"/><Relationship Id="rId1" Type="http://schemas.openxmlformats.org/officeDocument/2006/relationships/slideLayout" Target="../slideLayouts/slideLayout3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image" Target="../media/image6.png"/><Relationship Id="rId1" Type="http://schemas.openxmlformats.org/officeDocument/2006/relationships/slideLayout" Target="../slideLayouts/slideLayout3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image" Target="../media/image7.png"/><Relationship Id="rId1" Type="http://schemas.openxmlformats.org/officeDocument/2006/relationships/slideLayout" Target="../slideLayouts/slideLayout3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image" Target="../media/image8.png"/><Relationship Id="rId1" Type="http://schemas.openxmlformats.org/officeDocument/2006/relationships/slideLayout" Target="../slideLayouts/slideLayout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9.png"/><Relationship Id="rId1" Type="http://schemas.openxmlformats.org/officeDocument/2006/relationships/slideLayout" Target="../slideLayouts/slideLayout3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10.png"/><Relationship Id="rId1" Type="http://schemas.openxmlformats.org/officeDocument/2006/relationships/slideLayout" Target="../slideLayouts/slideLayout3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image" Target="../media/image11.png"/><Relationship Id="rId1" Type="http://schemas.openxmlformats.org/officeDocument/2006/relationships/slideLayout" Target="../slideLayouts/slideLayout3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image" Target="../media/image12.png"/><Relationship Id="rId1" Type="http://schemas.openxmlformats.org/officeDocument/2006/relationships/slideLayout" Target="../slideLayouts/slideLayout3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3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4.png"/><Relationship Id="rId1" Type="http://schemas.openxmlformats.org/officeDocument/2006/relationships/slideLayout" Target="../slideLayouts/slideLayout3.xml"/></Relationships>
</file>

<file path=ppt/slides/_rels/slide13.xml.rels><?xml version="1.0" encoding="UTF-8" standalone="yes"?>
<Relationships xmlns="http://schemas.openxmlformats.org/package/2006/relationships"><Relationship Id="rId2" Type="http://schemas.openxmlformats.org/officeDocument/2006/relationships/image" Target="../media/image15.png"/><Relationship Id="rId1" Type="http://schemas.openxmlformats.org/officeDocument/2006/relationships/slideLayout" Target="../slideLayouts/slideLayout3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3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3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3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9.png"/><Relationship Id="rId1" Type="http://schemas.openxmlformats.org/officeDocument/2006/relationships/slideLayout" Target="../slideLayouts/slideLayout3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image" Target="../media/image20.png"/><Relationship Id="rId1" Type="http://schemas.openxmlformats.org/officeDocument/2006/relationships/slideLayout" Target="../slideLayouts/slideLayout3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74" name="Rectangle 33"/>
          <p:cNvSpPr>
            <a:spLocks noGrp="1" noChangeArrowheads="1"/>
          </p:cNvSpPr>
          <p:nvPr>
            <p:ph type="ctrTitle"/>
          </p:nvPr>
        </p:nvSpPr>
        <p:spPr>
          <a:xfrm>
            <a:off x="809625" y="673100"/>
            <a:ext cx="4999037" cy="1384300"/>
          </a:xfrm>
          <a:noFill/>
        </p:spPr>
        <p:txBody>
          <a:bodyPr>
            <a:noAutofit/>
          </a:bodyPr>
          <a:lstStyle/>
          <a:p>
            <a:pPr eaLnBrk="1" hangingPunct="1"/>
            <a:r>
              <a:rPr lang="en-US" sz="1600" b="1" dirty="0" smtClean="0">
                <a:latin typeface="Century Gothic" pitchFamily="34" charset="0"/>
              </a:rPr>
              <a:t>ESRD: Chapter Two</a:t>
            </a:r>
            <a:r>
              <a:rPr lang="en-US" sz="3600" dirty="0" smtClean="0">
                <a:latin typeface="Century Gothic" pitchFamily="34" charset="0"/>
              </a:rPr>
              <a:t>	</a:t>
            </a:r>
            <a:br>
              <a:rPr lang="en-US" sz="3600" dirty="0" smtClean="0">
                <a:latin typeface="Century Gothic" pitchFamily="34" charset="0"/>
              </a:rPr>
            </a:br>
            <a:r>
              <a:rPr lang="en-US" sz="3600" dirty="0" smtClean="0">
                <a:latin typeface="Century Gothic" pitchFamily="34" charset="0"/>
              </a:rPr>
              <a:t>Clinical indicators </a:t>
            </a:r>
            <a:br>
              <a:rPr lang="en-US" sz="3600" dirty="0" smtClean="0">
                <a:latin typeface="Century Gothic" pitchFamily="34" charset="0"/>
              </a:rPr>
            </a:br>
            <a:r>
              <a:rPr lang="en-US" sz="3600" dirty="0" smtClean="0">
                <a:latin typeface="Century Gothic" pitchFamily="34" charset="0"/>
              </a:rPr>
              <a:t>&amp; preventive care</a:t>
            </a:r>
          </a:p>
        </p:txBody>
      </p:sp>
      <p:sp>
        <p:nvSpPr>
          <p:cNvPr id="5" name="Rectangle 34"/>
          <p:cNvSpPr txBox="1">
            <a:spLocks noChangeArrowheads="1"/>
          </p:cNvSpPr>
          <p:nvPr/>
        </p:nvSpPr>
        <p:spPr bwMode="auto">
          <a:xfrm>
            <a:off x="887413" y="3429000"/>
            <a:ext cx="3684587" cy="2546350"/>
          </a:xfrm>
          <a:prstGeom prst="rect">
            <a:avLst/>
          </a:prstGeom>
          <a:noFill/>
          <a:ln w="9525" algn="ctr">
            <a:noFill/>
            <a:miter lim="800000"/>
            <a:headEnd/>
            <a:tailEnd/>
          </a:ln>
        </p:spPr>
        <p:txBody>
          <a:bodyPr vert="horz" wrap="square" lIns="91440" tIns="45720" rIns="91440" bIns="45720" numCol="1" anchor="t" anchorCtr="0" compatLnSpc="1">
            <a:prstTxWarp prst="textNoShape">
              <a:avLst/>
            </a:prstTxWarp>
          </a:bodyPr>
          <a:lstStyle/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United States Renal Data System</a:t>
            </a:r>
          </a:p>
          <a:p>
            <a:pPr lvl="0">
              <a:defRPr/>
            </a:pPr>
            <a:r>
              <a:rPr lang="en-US" sz="1600" kern="0" dirty="0" smtClean="0">
                <a:solidFill>
                  <a:schemeClr val="tx2"/>
                </a:solidFill>
                <a:latin typeface="Century Gothic" pitchFamily="34" charset="0"/>
              </a:rPr>
              <a:t>2012 Annual Data Report</a:t>
            </a:r>
          </a:p>
        </p:txBody>
      </p:sp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Quality indicators: percentage of patients meeting clinical &amp; preventive care guidelines</a:t>
            </a:r>
            <a:br>
              <a:rPr lang="en-US" dirty="0" smtClean="0"/>
            </a:br>
            <a:r>
              <a:rPr lang="en-US" sz="1600" dirty="0" smtClean="0"/>
              <a:t>Figure 2.1 (Volume 2)</a:t>
            </a:r>
            <a:endParaRPr lang="en-US" dirty="0"/>
          </a:p>
        </p:txBody>
      </p:sp>
      <p:pic>
        <p:nvPicPr>
          <p:cNvPr id="1026" name="Picture 2" descr="\\LUKE\ADR Prepress\2012 atlas\12 figure PNGs\12 vol2 figure PNGs\vol2 ch02 pngs\2 ch02 fig 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2057400"/>
            <a:ext cx="7507056" cy="409557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Patient distribution, by mean </a:t>
            </a:r>
            <a:br>
              <a:rPr lang="en-US" dirty="0" smtClean="0"/>
            </a:br>
            <a:r>
              <a:rPr lang="en-US" dirty="0" smtClean="0"/>
              <a:t>monthly hemoglobin (g/dl)</a:t>
            </a:r>
            <a:br>
              <a:rPr lang="en-US" dirty="0" smtClean="0"/>
            </a:br>
            <a:r>
              <a:rPr lang="en-US" sz="1600" dirty="0" smtClean="0"/>
              <a:t>Figure 2.2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62375" cy="41246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2050" name="Picture 2" descr="\\LUKE\ADR Prepress\2012 atlas\12 figure PNGs\12 vol2 figure PNGs\vol2 ch02 pngs\2 ch02 fig 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783941" y="1827213"/>
            <a:ext cx="7542497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monthly hemoglobin </a:t>
            </a:r>
            <a:br>
              <a:rPr lang="en-US" dirty="0" smtClean="0"/>
            </a:br>
            <a:r>
              <a:rPr lang="en-US" dirty="0" smtClean="0"/>
              <a:t>&amp; mean EPO dose per week</a:t>
            </a:r>
            <a:br>
              <a:rPr lang="en-US" dirty="0" smtClean="0"/>
            </a:br>
            <a:r>
              <a:rPr lang="en-US" sz="1600" dirty="0" smtClean="0"/>
              <a:t>Figure 2.3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62375" cy="26087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Period prevalent dialysis patients.</a:t>
            </a:r>
          </a:p>
        </p:txBody>
      </p:sp>
      <p:pic>
        <p:nvPicPr>
          <p:cNvPr id="3074" name="Picture 2" descr="\\LUKE\ADR Prepress\2012 atlas\12 figure PNGs\12 vol2 figure PNGs\vol2 ch02 pngs\2 ch02 fig 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809625" y="1827213"/>
            <a:ext cx="7516813" cy="394026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monthly hemoglobin </a:t>
            </a:r>
            <a:br>
              <a:rPr lang="en-US" dirty="0" smtClean="0"/>
            </a:br>
            <a:r>
              <a:rPr lang="en-US" dirty="0" smtClean="0"/>
              <a:t>after initiation, by year</a:t>
            </a:r>
            <a:br>
              <a:rPr lang="en-US" dirty="0" smtClean="0"/>
            </a:br>
            <a:r>
              <a:rPr lang="en-US" sz="1600" dirty="0" smtClean="0"/>
              <a:t>Figure 2.4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1684192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4098" name="Picture 2" descr="\\LUKE\ADR Prepress\2012 atlas\12 figure PNGs\12 vol2 figure PNGs\vol2 ch02 pngs\2 ch02 fig 4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17331" y="1827213"/>
            <a:ext cx="4709337" cy="411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Mean EPO dose per week </a:t>
            </a:r>
            <a:br>
              <a:rPr lang="en-US" dirty="0" smtClean="0"/>
            </a:br>
            <a:r>
              <a:rPr lang="en-US" dirty="0" smtClean="0"/>
              <a:t>after initiation, by year</a:t>
            </a:r>
            <a:br>
              <a:rPr lang="en-US" dirty="0" smtClean="0"/>
            </a:br>
            <a:r>
              <a:rPr lang="en-US" sz="1600" dirty="0" smtClean="0"/>
              <a:t>Figure 2.5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4" y="5946775"/>
            <a:ext cx="3762376" cy="3258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patients, adjusted for inpatient days.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5122" name="Picture 2" descr="\\LUKE\ADR Prepress\2012 atlas\12 figure PNGs\12 vol2 figure PNGs\vol2 ch02 pngs\2 ch02 fig 5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89116" y="1827213"/>
            <a:ext cx="4765768" cy="411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Months with IV iron in the first six months </a:t>
            </a:r>
            <a:br>
              <a:rPr lang="en-US" dirty="0" smtClean="0"/>
            </a:br>
            <a:r>
              <a:rPr lang="en-US" dirty="0" smtClean="0"/>
              <a:t>of dialysis (EPO-treated patients)</a:t>
            </a:r>
            <a:br>
              <a:rPr lang="en-US" dirty="0" smtClean="0"/>
            </a:br>
            <a:r>
              <a:rPr lang="en-US" sz="1600" dirty="0" smtClean="0"/>
              <a:t>Figure 2.6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1684192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6146" name="Picture 2" descr="\\LUKE\ADR Prepress\2012 atlas\12 figure PNGs\12 vol2 figure PNGs\vol2 ch02 pngs\2 ch02 fig 6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1383" y="1827213"/>
            <a:ext cx="4921234" cy="411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Total IV iron dose in the first six months </a:t>
            </a:r>
            <a:br>
              <a:rPr lang="en-US" dirty="0" smtClean="0"/>
            </a:br>
            <a:r>
              <a:rPr lang="en-US" dirty="0" smtClean="0"/>
              <a:t>of dialysis (EPO-treated patients)</a:t>
            </a:r>
            <a:br>
              <a:rPr lang="en-US" dirty="0" smtClean="0"/>
            </a:br>
            <a:r>
              <a:rPr lang="en-US" sz="1600" dirty="0" smtClean="0"/>
              <a:t>Figure 2.7 (Volume 2)</a:t>
            </a:r>
            <a:endParaRPr lang="en-US" dirty="0"/>
          </a:p>
        </p:txBody>
      </p:sp>
      <p:pic>
        <p:nvPicPr>
          <p:cNvPr id="7170" name="Picture 2" descr="\\LUKE\ADR Prepress\2012 atlas\12 figure PNGs\12 vol2 figure PNGs\vol2 ch02 pngs\2 ch02 fig 7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111385" y="1827213"/>
            <a:ext cx="4921230" cy="4119562"/>
          </a:xfrm>
          <a:prstGeom prst="rect">
            <a:avLst/>
          </a:prstGeom>
          <a:noFill/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1684192" cy="315095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A1c testing in ESRD patients </a:t>
            </a:r>
            <a:br>
              <a:rPr lang="en-US" dirty="0" smtClean="0"/>
            </a:br>
            <a:r>
              <a:rPr lang="en-US" dirty="0" smtClean="0"/>
              <a:t>with diabetes, by number of tests</a:t>
            </a:r>
            <a:br>
              <a:rPr lang="en-US" dirty="0" smtClean="0"/>
            </a:br>
            <a:r>
              <a:rPr lang="en-US" sz="1600" dirty="0" smtClean="0"/>
              <a:t>Figure 2.8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2540325" cy="409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ESRD patients with diabetes, age 18–75.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8194" name="Picture 2" descr="\\LUKE\ADR Prepress\2012 atlas\12 figure PNGs\12 vol2 figure PNGs\vol2 ch02 pngs\2 ch02 fig 8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7895" y="1827213"/>
            <a:ext cx="5248209" cy="4119562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Lipid testing in ESRD patients </a:t>
            </a:r>
            <a:br>
              <a:rPr lang="en-US" dirty="0" smtClean="0"/>
            </a:br>
            <a:r>
              <a:rPr lang="en-US" dirty="0" smtClean="0"/>
              <a:t>with diabetes, by number of tests</a:t>
            </a:r>
            <a:br>
              <a:rPr lang="en-US" dirty="0" smtClean="0"/>
            </a:br>
            <a:r>
              <a:rPr lang="en-US" sz="1600" dirty="0" smtClean="0"/>
              <a:t>Figure 2.9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2301044" cy="409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ESRD patients with diabetes, age 18–75.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9218" name="Picture 2" descr="\\LUKE\ADR Prepress\2012 atlas\12 figure PNGs\12 vol2 figure PNGs\vol2 ch02 pngs\2 ch02 fig 9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7895" y="1827213"/>
            <a:ext cx="5248209" cy="411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Diabetic eye examinations in patients </a:t>
            </a:r>
            <a:br>
              <a:rPr lang="en-US" dirty="0" smtClean="0"/>
            </a:br>
            <a:r>
              <a:rPr lang="en-US" dirty="0" smtClean="0"/>
              <a:t>with diabetes, by number of tests</a:t>
            </a:r>
            <a:br>
              <a:rPr lang="en-US" dirty="0" smtClean="0"/>
            </a:br>
            <a:r>
              <a:rPr lang="en-US" sz="1600" dirty="0" smtClean="0"/>
              <a:t>Figure 2.10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2489052" cy="409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ESRD patients with diabetes, age 18–75.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42" name="Picture 2" descr="\\LUKE\ADR Prepress\2012 atlas\12 figure PNGs\12 vol2 figure PNGs\vol2 ch02 pngs\2 ch02 fig 10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7895" y="1827213"/>
            <a:ext cx="5248209" cy="411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Comprehensive diabetic monitoring </a:t>
            </a:r>
            <a:br>
              <a:rPr lang="en-US" dirty="0" smtClean="0"/>
            </a:br>
            <a:r>
              <a:rPr lang="en-US" dirty="0" smtClean="0"/>
              <a:t>in ESRD patients with diabetes</a:t>
            </a:r>
            <a:br>
              <a:rPr lang="en-US" dirty="0" smtClean="0"/>
            </a:br>
            <a:r>
              <a:rPr lang="en-US" sz="1600" dirty="0" smtClean="0"/>
              <a:t>Figure 2.11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6" y="5946775"/>
            <a:ext cx="2403594" cy="40910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Point prevalent Medicare ESRD patients with diabetes, age 18–75.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1266" name="Picture 2" descr="\\LUKE\ADR Prepress\2012 atlas\12 figure PNGs\12 vol2 figure PNGs\vol2 ch02 pngs\2 ch02 fig 11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1947895" y="1827213"/>
            <a:ext cx="5248209" cy="411956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Vaccination rates (percent), </a:t>
            </a:r>
            <a:br>
              <a:rPr lang="en-US" dirty="0" smtClean="0"/>
            </a:br>
            <a:r>
              <a:rPr lang="en-US" dirty="0" smtClean="0"/>
              <a:t>by age, race/ethnicity, &amp; modality</a:t>
            </a:r>
            <a:br>
              <a:rPr lang="en-US" dirty="0" smtClean="0"/>
            </a:br>
            <a:r>
              <a:rPr lang="en-US" sz="1600" dirty="0" smtClean="0"/>
              <a:t>Table 2.a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751321"/>
            <a:ext cx="6924319" cy="472950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tIns="0" rIns="0" bIns="0" anchor="t" anchorCtr="0"/>
          <a:lstStyle/>
          <a:p>
            <a:pPr>
              <a:spcBef>
                <a:spcPct val="20000"/>
              </a:spcBef>
            </a:pPr>
            <a:r>
              <a:rPr lang="en-US" sz="1100" b="1" dirty="0" smtClean="0">
                <a:solidFill>
                  <a:schemeClr val="tx2"/>
                </a:solidFill>
              </a:rPr>
              <a:t>ESRD patients initiating treatment at least 90 days before tracking period: September 1–December 31 for influenza, a two-year period for pneumococcal pneumonia, yearly for hepatitis B; patients alive on the period’s last day &amp; vaccinations tracked during the period.</a:t>
            </a:r>
          </a:p>
        </p:txBody>
      </p:sp>
      <p:pic>
        <p:nvPicPr>
          <p:cNvPr id="12292" name="Picture 4" descr="\\LUKE\ADR Prepress\2012 atlas\12 figure PNGs\12 vol2 figure PNGs\vol2 ch02 pngs\2 ch02 table 2a-01.png"/>
          <p:cNvPicPr>
            <a:picLocks noChangeAspect="1" noChangeArrowheads="1"/>
          </p:cNvPicPr>
          <p:nvPr/>
        </p:nvPicPr>
        <p:blipFill>
          <a:blip r:embed="rId2" cstate="print"/>
          <a:srcRect l="23382" t="40533" r="22412" b="40723"/>
          <a:stretch>
            <a:fillRect/>
          </a:stretch>
        </p:blipFill>
        <p:spPr bwMode="auto">
          <a:xfrm>
            <a:off x="721687" y="1827213"/>
            <a:ext cx="7700625" cy="3446092"/>
          </a:xfrm>
          <a:prstGeom prst="rect">
            <a:avLst/>
          </a:prstGeom>
          <a:noFill/>
        </p:spPr>
      </p:pic>
    </p:spTree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Vascular access at </a:t>
            </a:r>
            <a:br>
              <a:rPr lang="en-US" dirty="0" smtClean="0"/>
            </a:br>
            <a:r>
              <a:rPr lang="en-US" dirty="0" smtClean="0"/>
              <a:t>first outpatient dialysis</a:t>
            </a:r>
            <a:br>
              <a:rPr lang="en-US" dirty="0" smtClean="0"/>
            </a:br>
            <a:r>
              <a:rPr lang="en-US" sz="1600" dirty="0" smtClean="0"/>
              <a:t>Figure 2.12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2174644" cy="340734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3314" name="Picture 2" descr="\\LUKE\ADR Prepress\2012 atlas\12 figure PNGs\12 vol2 figure PNGs\vol2 ch02 pngs\2 ch02 fig 12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8876" y="1827213"/>
            <a:ext cx="4646248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dirty="0" smtClean="0"/>
              <a:t>Vascular access use at </a:t>
            </a:r>
            <a:br>
              <a:rPr lang="en-US" dirty="0" smtClean="0"/>
            </a:br>
            <a:r>
              <a:rPr lang="en-US" dirty="0" smtClean="0"/>
              <a:t>initiation, by race, 2010</a:t>
            </a:r>
            <a:br>
              <a:rPr lang="en-US" dirty="0" smtClean="0"/>
            </a:br>
            <a:r>
              <a:rPr lang="en-US" sz="1600" dirty="0" smtClean="0"/>
              <a:t>Figure 2.13 (Volume 2)</a:t>
            </a:r>
            <a:endParaRPr lang="en-US" dirty="0"/>
          </a:p>
        </p:txBody>
      </p:sp>
      <p:sp>
        <p:nvSpPr>
          <p:cNvPr id="4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2473902" cy="374917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 Incident hemodialysis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026" name="Picture 2" descr="\\LUKE\ADR Prepress\2012 atlas\12 figure PNGs\12 vol2 figure PNGs\vol2 ch02 pngs\2 ch02 fig 13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2248874" y="1827213"/>
            <a:ext cx="4646252" cy="3889375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 smtClean="0"/>
              <a:t>Geographic variations in the percent of hemodialysis patients using an internal </a:t>
            </a:r>
            <a:br>
              <a:rPr lang="en-US" sz="2600" dirty="0" smtClean="0"/>
            </a:br>
            <a:r>
              <a:rPr lang="en-US" sz="2600" dirty="0" smtClean="0"/>
              <a:t>access at initiation, by HSA, 2010: whites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2.14 (Volume 2)</a:t>
            </a:r>
            <a:endParaRPr lang="en-US" dirty="0"/>
          </a:p>
        </p:txBody>
      </p:sp>
      <p:sp>
        <p:nvSpPr>
          <p:cNvPr id="3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51603" cy="41764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5362" name="Picture 2" descr="\\LUKE\ADR Prepress\2012 atlas\12 figure PNGs\12 vol2 figure PNGs\vol2 ch02 pngs\v2 ch2 fig 14 map white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025" y="1827214"/>
            <a:ext cx="8231188" cy="41206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600" dirty="0" smtClean="0"/>
              <a:t>Geographic variations in the percent of hemodialysis pts using an internal access at initiation, by HSA, 2010: Blacks/African Americans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Figure 2.14 (continued; Volume 2)</a:t>
            </a:r>
            <a:endParaRPr lang="en-US" dirty="0"/>
          </a:p>
        </p:txBody>
      </p:sp>
      <p:pic>
        <p:nvPicPr>
          <p:cNvPr id="16386" name="Picture 2" descr="\\LUKE\ADR Prepress\2012 atlas\12 figure PNGs\12 vol2 figure PNGs\vol2 ch02 pngs\v2 ch2 fig 14 map af am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454025" y="1826107"/>
            <a:ext cx="8231188" cy="4120668"/>
          </a:xfrm>
          <a:prstGeom prst="rect">
            <a:avLst/>
          </a:prstGeom>
          <a:noFill/>
        </p:spPr>
      </p:pic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3751603" cy="417646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Incident hemodialysis patients, 2010.</a:t>
            </a:r>
            <a:endParaRPr lang="en-US" sz="1200" b="1" dirty="0">
              <a:solidFill>
                <a:schemeClr val="tx2"/>
              </a:solidFill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Access use in prevalent hemodialysis patients, by age, gender, &amp; race/ethnicity (ESRD CPM data; %)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2.b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4317852" cy="434738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Prevalent hemodialysis patients age 20 &amp; older; ESRD CPM data. 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7412" name="Picture 4" descr="\\LUKE\ADR Prepress\2012 atlas\12 figure PNGs\12 vol2 figure PNGs\vol2 ch02 pngs\2 ch02 table 2b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563567" y="2057400"/>
            <a:ext cx="8016866" cy="3360634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z="2400" dirty="0" smtClean="0"/>
              <a:t>Access events &amp; complications in prevalent dialysis patients (ESRD CPM data; rate per patient year)</a:t>
            </a:r>
            <a:r>
              <a:rPr lang="en-US" dirty="0" smtClean="0"/>
              <a:t/>
            </a:r>
            <a:br>
              <a:rPr lang="en-US" dirty="0" smtClean="0"/>
            </a:br>
            <a:r>
              <a:rPr lang="en-US" sz="1600" dirty="0" smtClean="0"/>
              <a:t>Table 2.c (Volume 2)</a:t>
            </a:r>
            <a:endParaRPr lang="en-US" dirty="0"/>
          </a:p>
        </p:txBody>
      </p:sp>
      <p:sp>
        <p:nvSpPr>
          <p:cNvPr id="5" name="Text Box 20"/>
          <p:cNvSpPr txBox="1">
            <a:spLocks noChangeArrowheads="1"/>
          </p:cNvSpPr>
          <p:nvPr/>
        </p:nvSpPr>
        <p:spPr bwMode="auto">
          <a:xfrm>
            <a:off x="809625" y="5946775"/>
            <a:ext cx="7516813" cy="306551"/>
          </a:xfrm>
          <a:prstGeom prst="rect">
            <a:avLst/>
          </a:prstGeom>
          <a:noFill/>
          <a:ln w="28575">
            <a:noFill/>
            <a:miter lim="800000"/>
            <a:headEnd/>
            <a:tailEnd/>
          </a:ln>
        </p:spPr>
        <p:txBody>
          <a:bodyPr lIns="0" rIns="0" anchor="t" anchorCtr="0"/>
          <a:lstStyle/>
          <a:p>
            <a:pPr>
              <a:spcBef>
                <a:spcPct val="20000"/>
              </a:spcBef>
            </a:pPr>
            <a:r>
              <a:rPr lang="en-US" sz="1200" b="1" dirty="0" smtClean="0">
                <a:solidFill>
                  <a:schemeClr val="tx2"/>
                </a:solidFill>
              </a:rPr>
              <a:t>Catheter, fistula, graft: prevalent hemodialysis patients age 20 &amp; older, ESRD CPM &amp; claims data. Peritoneal dialysis device: prevalent peritoneal dialysis patients age 20 &amp; older.</a:t>
            </a:r>
            <a:endParaRPr lang="en-US" sz="1200" b="1" dirty="0">
              <a:solidFill>
                <a:schemeClr val="tx2"/>
              </a:solidFill>
            </a:endParaRPr>
          </a:p>
        </p:txBody>
      </p:sp>
      <p:pic>
        <p:nvPicPr>
          <p:cNvPr id="18434" name="Picture 2" descr="\\LUKE\ADR Prepress\2012 atlas\12 figure PNGs\12 vol2 figure PNGs\vol2 ch02 pngs\2 ch02 table 2c-01.png"/>
          <p:cNvPicPr>
            <a:picLocks noChangeAspect="1" noChangeArrowheads="1"/>
          </p:cNvPicPr>
          <p:nvPr/>
        </p:nvPicPr>
        <p:blipFill>
          <a:blip r:embed="rId2" cstate="print"/>
          <a:srcRect/>
          <a:stretch>
            <a:fillRect/>
          </a:stretch>
        </p:blipFill>
        <p:spPr bwMode="auto">
          <a:xfrm>
            <a:off x="331380" y="2057400"/>
            <a:ext cx="8481240" cy="2882069"/>
          </a:xfrm>
          <a:prstGeom prst="rect">
            <a:avLst/>
          </a:prstGeom>
          <a:noFill/>
        </p:spPr>
      </p:pic>
    </p:spTree>
  </p:cSld>
  <p:clrMapOvr>
    <a:masterClrMapping/>
  </p:clrMapOvr>
</p:sld>
</file>

<file path=ppt/theme/theme1.xml><?xml version="1.0" encoding="utf-8"?>
<a:theme xmlns:a="http://schemas.openxmlformats.org/drawingml/2006/main" name="usrds 12">
  <a:themeElements>
    <a:clrScheme name="usrds poster 12">
      <a:dk1>
        <a:srgbClr val="242D6E"/>
      </a:dk1>
      <a:lt1>
        <a:srgbClr val="FFFFFF"/>
      </a:lt1>
      <a:dk2>
        <a:srgbClr val="5A602A"/>
      </a:dk2>
      <a:lt2>
        <a:srgbClr val="808080"/>
      </a:lt2>
      <a:accent1>
        <a:srgbClr val="A3A342"/>
      </a:accent1>
      <a:accent2>
        <a:srgbClr val="5B4030"/>
      </a:accent2>
      <a:accent3>
        <a:srgbClr val="29404E"/>
      </a:accent3>
      <a:accent4>
        <a:srgbClr val="668896"/>
      </a:accent4>
      <a:accent5>
        <a:srgbClr val="687959"/>
      </a:accent5>
      <a:accent6>
        <a:srgbClr val="3B1D00"/>
      </a:accent6>
      <a:hlink>
        <a:srgbClr val="375453"/>
      </a:hlink>
      <a:folHlink>
        <a:srgbClr val="626F7B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ppt/theme/theme2.xml><?xml version="1.0" encoding="utf-8"?>
<a:theme xmlns:a="http://schemas.openxmlformats.org/drawingml/2006/main" name="Office Theme">
  <a:themeElements>
    <a:clrScheme name="">
      <a:dk1>
        <a:srgbClr val="000000"/>
      </a:dk1>
      <a:lt1>
        <a:srgbClr val="FFFFFF"/>
      </a:lt1>
      <a:dk2>
        <a:srgbClr val="000000"/>
      </a:dk2>
      <a:lt2>
        <a:srgbClr val="808080"/>
      </a:lt2>
      <a:accent1>
        <a:srgbClr val="00CC99"/>
      </a:accent1>
      <a:accent2>
        <a:srgbClr val="3333CC"/>
      </a:accent2>
      <a:accent3>
        <a:srgbClr val="FFFFFF"/>
      </a:accent3>
      <a:accent4>
        <a:srgbClr val="000000"/>
      </a:accent4>
      <a:accent5>
        <a:srgbClr val="AAE2CA"/>
      </a:accent5>
      <a:accent6>
        <a:srgbClr val="2D2DB9"/>
      </a:accent6>
      <a:hlink>
        <a:srgbClr val="CCCCFF"/>
      </a:hlink>
      <a:folHlink>
        <a:srgbClr val="B2B2B2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10364</TotalTime>
  <Words>347</Words>
  <Application>Microsoft Office PowerPoint</Application>
  <PresentationFormat>On-screen Show (4:3)</PresentationFormat>
  <Paragraphs>38</Paragraphs>
  <Slides>19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19</vt:i4>
      </vt:variant>
    </vt:vector>
  </HeadingPairs>
  <TitlesOfParts>
    <vt:vector size="20" baseType="lpstr">
      <vt:lpstr>usrds 12</vt:lpstr>
      <vt:lpstr>ESRD: Chapter Two  Clinical indicators  &amp; preventive care</vt:lpstr>
      <vt:lpstr>Quality indicators: percentage of patients meeting clinical &amp; preventive care guidelines Figure 2.1 (Volume 2)</vt:lpstr>
      <vt:lpstr>Patient distribution, by mean  monthly hemoglobin (g/dl) Figure 2.2 (Volume 2)</vt:lpstr>
      <vt:lpstr>Mean monthly hemoglobin  &amp; mean EPO dose per week Figure 2.3 (Volume 2)</vt:lpstr>
      <vt:lpstr>Mean monthly hemoglobin  after initiation, by year Figure 2.4 (Volume 2)</vt:lpstr>
      <vt:lpstr>Mean EPO dose per week  after initiation, by year Figure 2.5 (Volume 2)</vt:lpstr>
      <vt:lpstr>Months with IV iron in the first six months  of dialysis (EPO-treated patients) Figure 2.6 (Volume 2)</vt:lpstr>
      <vt:lpstr>Total IV iron dose in the first six months  of dialysis (EPO-treated patients) Figure 2.7 (Volume 2)</vt:lpstr>
      <vt:lpstr>A1c testing in ESRD patients  with diabetes, by number of tests Figure 2.8 (Volume 2)</vt:lpstr>
      <vt:lpstr>Lipid testing in ESRD patients  with diabetes, by number of tests Figure 2.9 (Volume 2)</vt:lpstr>
      <vt:lpstr>Diabetic eye examinations in patients  with diabetes, by number of tests Figure 2.10 (Volume 2)</vt:lpstr>
      <vt:lpstr>Comprehensive diabetic monitoring  in ESRD patients with diabetes Figure 2.11 (Volume 2)</vt:lpstr>
      <vt:lpstr>Vaccination rates (percent),  by age, race/ethnicity, &amp; modality Table 2.a (Volume 2)</vt:lpstr>
      <vt:lpstr>Vascular access at  first outpatient dialysis Figure 2.12 (Volume 2)</vt:lpstr>
      <vt:lpstr>Vascular access use at  initiation, by race, 2010 Figure 2.13 (Volume 2)</vt:lpstr>
      <vt:lpstr>Geographic variations in the percent of hemodialysis patients using an internal  access at initiation, by HSA, 2010: whites Figure 2.14 (Volume 2)</vt:lpstr>
      <vt:lpstr>Geographic variations in the percent of hemodialysis pts using an internal access at initiation, by HSA, 2010: Blacks/African Americans Figure 2.14 (continued; Volume 2)</vt:lpstr>
      <vt:lpstr>Access use in prevalent hemodialysis patients, by age, gender, &amp; race/ethnicity (ESRD CPM data; %) Table 2.b (Volume 2)</vt:lpstr>
      <vt:lpstr>Access events &amp; complications in prevalent dialysis patients (ESRD CPM data; rate per patient year) Table 2.c (Volume 2)</vt:lpstr>
    </vt:vector>
  </TitlesOfParts>
  <Company>Nephrology Analytical Services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title</dc:title>
  <dc:creator>SEverson</dc:creator>
  <cp:lastModifiedBy>severson</cp:lastModifiedBy>
  <cp:revision>268</cp:revision>
  <dcterms:created xsi:type="dcterms:W3CDTF">2000-03-17T15:11:00Z</dcterms:created>
  <dcterms:modified xsi:type="dcterms:W3CDTF">2012-11-06T17:08:47Z</dcterms:modified>
</cp:coreProperties>
</file>