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93" r:id="rId2"/>
    <p:sldId id="259" r:id="rId3"/>
    <p:sldId id="260" r:id="rId4"/>
    <p:sldId id="267" r:id="rId5"/>
    <p:sldId id="263" r:id="rId6"/>
    <p:sldId id="264" r:id="rId7"/>
    <p:sldId id="265" r:id="rId8"/>
    <p:sldId id="266" r:id="rId9"/>
    <p:sldId id="268" r:id="rId10"/>
    <p:sldId id="269" r:id="rId11"/>
    <p:sldId id="270" r:id="rId12"/>
    <p:sldId id="272" r:id="rId13"/>
    <p:sldId id="273" r:id="rId14"/>
    <p:sldId id="274" r:id="rId15"/>
    <p:sldId id="294" r:id="rId16"/>
    <p:sldId id="275" r:id="rId17"/>
    <p:sldId id="276" r:id="rId18"/>
    <p:sldId id="278" r:id="rId19"/>
    <p:sldId id="279" r:id="rId20"/>
    <p:sldId id="292"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5" autoAdjust="0"/>
  </p:normalViewPr>
  <p:slideViewPr>
    <p:cSldViewPr showGuides="1">
      <p:cViewPr>
        <p:scale>
          <a:sx n="80" d="100"/>
          <a:sy n="80" d="100"/>
        </p:scale>
        <p:origin x="-2430" y="-10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514600"/>
            <a:ext cx="8153400" cy="1661993"/>
          </a:xfrm>
          <a:prstGeom prst="rect">
            <a:avLst/>
          </a:prstGeom>
          <a:noFill/>
        </p:spPr>
        <p:txBody>
          <a:bodyPr wrap="square" rtlCol="0">
            <a:spAutoFit/>
          </a:bodyPr>
          <a:lstStyle/>
          <a:p>
            <a:pPr algn="ctr"/>
            <a:r>
              <a:rPr lang="en-US" sz="3400" b="1" dirty="0" smtClean="0">
                <a:latin typeface="Candara" panose="020E0502030303020204" pitchFamily="34" charset="0"/>
              </a:rPr>
              <a:t>Chapter 1: </a:t>
            </a:r>
          </a:p>
          <a:p>
            <a:pPr algn="ctr"/>
            <a:r>
              <a:rPr lang="en-US" sz="3400" b="1" dirty="0" smtClean="0">
                <a:latin typeface="Candara" panose="020E0502030303020204" pitchFamily="34" charset="0"/>
              </a:rPr>
              <a:t>Incidence, Prevalence, Patient Characteristics, and Treatment Modalities</a:t>
            </a:r>
            <a:endParaRPr lang="en-US" sz="3400" b="1" dirty="0">
              <a:latin typeface="Candara" panose="020E0502030303020204" pitchFamily="34" charset="0"/>
            </a:endParaRP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6075" y="457200"/>
            <a:ext cx="3200400" cy="1255595"/>
          </a:xfrm>
          <a:prstGeom prst="rect">
            <a:avLst/>
          </a:prstGeom>
        </p:spPr>
      </p:pic>
      <p:sp>
        <p:nvSpPr>
          <p:cNvPr id="10" name="TextBox 9"/>
          <p:cNvSpPr txBox="1"/>
          <p:nvPr/>
        </p:nvSpPr>
        <p:spPr>
          <a:xfrm>
            <a:off x="990600" y="4884003"/>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a:t>
            </a:r>
            <a:r>
              <a:rPr lang="en-US" sz="2400" b="1" cap="small" dirty="0" smtClean="0">
                <a:solidFill>
                  <a:schemeClr val="tx2"/>
                </a:solidFill>
                <a:latin typeface="Constantia" panose="02030602050306030303" pitchFamily="18" charset="0"/>
              </a:rPr>
              <a:t> DISEASE</a:t>
            </a:r>
            <a:endParaRPr lang="en-US" sz="2400" b="1" cap="small" dirty="0">
              <a:solidFill>
                <a:schemeClr val="tx2"/>
              </a:solidFill>
              <a:latin typeface="Constantia" panose="02030602050306030303" pitchFamily="18" charset="0"/>
            </a:endParaRPr>
          </a:p>
        </p:txBody>
      </p:sp>
      <p:sp>
        <p:nvSpPr>
          <p:cNvPr id="11" name="TextBox 10"/>
          <p:cNvSpPr txBox="1"/>
          <p:nvPr/>
        </p:nvSpPr>
        <p:spPr>
          <a:xfrm>
            <a:off x="914400" y="2286000"/>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10: </a:t>
            </a:r>
          </a:p>
          <a:p>
            <a:pPr algn="ctr"/>
            <a:r>
              <a:rPr lang="en-US" sz="3600" b="1" dirty="0" smtClean="0">
                <a:latin typeface="Candara" panose="020E0502030303020204" pitchFamily="34" charset="0"/>
              </a:rPr>
              <a:t>International Comparisons</a:t>
            </a:r>
            <a:endParaRPr lang="en-US" sz="3600" b="1" dirty="0">
              <a:latin typeface="Candara" panose="020E0502030303020204" pitchFamily="34" charset="0"/>
            </a:endParaRPr>
          </a:p>
        </p:txBody>
      </p:sp>
    </p:spTree>
    <p:extLst>
      <p:ext uri="{BB962C8B-B14F-4D97-AF65-F5344CB8AC3E}">
        <p14:creationId xmlns:p14="http://schemas.microsoft.com/office/powerpoint/2010/main" val="3520318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a:t>
            </a:fld>
            <a:endParaRPr lang="en-US"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1813" y="76200"/>
            <a:ext cx="3288792" cy="6324600"/>
          </a:xfrm>
          <a:prstGeom prst="rect">
            <a:avLst/>
          </a:prstGeom>
        </p:spPr>
      </p:pic>
      <p:sp>
        <p:nvSpPr>
          <p:cNvPr id="15" name="Title 8"/>
          <p:cNvSpPr txBox="1">
            <a:spLocks/>
          </p:cNvSpPr>
          <p:nvPr/>
        </p:nvSpPr>
        <p:spPr>
          <a:xfrm>
            <a:off x="76200" y="4800600"/>
            <a:ext cx="5791200" cy="1600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i="1" dirty="0"/>
              <a:t>Data presented only for countries from which relevant information was available. All rates are unadjusted. ^UK: England, Wales, &amp; Northern Ireland (Scotland data reported separately). Japan and Taiwan are dialysis only. Data for Belgium do not include patients younger than 20. Data for Indonesia represent the West Java region. Data for France include 22 regions. Data for Spain include 18 of 19 regions.</a:t>
            </a:r>
          </a:p>
        </p:txBody>
      </p:sp>
      <p:sp>
        <p:nvSpPr>
          <p:cNvPr id="21" name="Title 5"/>
          <p:cNvSpPr>
            <a:spLocks noGrp="1"/>
          </p:cNvSpPr>
          <p:nvPr>
            <p:ph type="title"/>
          </p:nvPr>
        </p:nvSpPr>
        <p:spPr>
          <a:xfrm>
            <a:off x="76200" y="152400"/>
            <a:ext cx="5361813" cy="685800"/>
          </a:xfrm>
        </p:spPr>
        <p:txBody>
          <a:bodyPr/>
          <a:lstStyle/>
          <a:p>
            <a:pPr algn="l"/>
            <a:r>
              <a:rPr lang="en-US" sz="1800" b="1" dirty="0" err="1" smtClean="0"/>
              <a:t>vol</a:t>
            </a:r>
            <a:r>
              <a:rPr lang="en-US" sz="1800" b="1" dirty="0" smtClean="0"/>
              <a:t> 2 Figure 10.1 Incidence rate of ESRD, per million population, by country, in 2012</a:t>
            </a:r>
            <a:endParaRPr lang="en-US" sz="1800" b="1" dirty="0"/>
          </a:p>
        </p:txBody>
      </p:sp>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10.2 Temporal trends in the incidence rate of ESRD,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2400" y="533400"/>
            <a:ext cx="5016500" cy="6019800"/>
          </a:xfrm>
          <a:prstGeom prst="rect">
            <a:avLst/>
          </a:prstGeom>
        </p:spPr>
      </p:pic>
      <p:sp>
        <p:nvSpPr>
          <p:cNvPr id="10" name="Title 5"/>
          <p:cNvSpPr txBox="1">
            <a:spLocks/>
          </p:cNvSpPr>
          <p:nvPr/>
        </p:nvSpPr>
        <p:spPr>
          <a:xfrm>
            <a:off x="4038600" y="76200"/>
            <a:ext cx="5334000"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(A) </a:t>
            </a:r>
            <a:r>
              <a:rPr lang="en-US" sz="1200" dirty="0"/>
              <a:t>Countries in which the incidence rate of ESRD increased at least 10% from 2006-2012</a:t>
            </a:r>
          </a:p>
          <a:p>
            <a:endParaRPr lang="en-US" sz="1200" dirty="0"/>
          </a:p>
        </p:txBody>
      </p:sp>
      <p:sp>
        <p:nvSpPr>
          <p:cNvPr id="12" name="Text Placeholder 4"/>
          <p:cNvSpPr txBox="1">
            <a:spLocks/>
          </p:cNvSpPr>
          <p:nvPr/>
        </p:nvSpPr>
        <p:spPr>
          <a:xfrm>
            <a:off x="76200" y="4876800"/>
            <a:ext cx="4114800" cy="8382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i="1" dirty="0" smtClean="0"/>
              <a:t>Data source: Special analyses, USRDS ESRD Database. All rates are unadjusted. Data are shown for countries with incidence increase or decrease from 2006 to 2012 or 2011. Data for U.S. are shown for comparison purposes. Abbreviations: ESRD, end-stage renal disease.</a:t>
            </a:r>
            <a:endParaRPr lang="en-US" i="1" dirty="0"/>
          </a:p>
        </p:txBody>
      </p:sp>
    </p:spTree>
    <p:extLst>
      <p:ext uri="{BB962C8B-B14F-4D97-AF65-F5344CB8AC3E}">
        <p14:creationId xmlns:p14="http://schemas.microsoft.com/office/powerpoint/2010/main" val="3653300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10.2 Temporal trends in the incidence rate of ESRD,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10025" y="533400"/>
            <a:ext cx="5016499" cy="6019800"/>
          </a:xfrm>
          <a:prstGeom prst="rect">
            <a:avLst/>
          </a:prstGeom>
        </p:spPr>
      </p:pic>
      <p:sp>
        <p:nvSpPr>
          <p:cNvPr id="10" name="Title 5"/>
          <p:cNvSpPr txBox="1">
            <a:spLocks/>
          </p:cNvSpPr>
          <p:nvPr/>
        </p:nvSpPr>
        <p:spPr>
          <a:xfrm>
            <a:off x="4038600" y="76200"/>
            <a:ext cx="5334000"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(B) </a:t>
            </a:r>
            <a:r>
              <a:rPr lang="en-US" sz="1200" dirty="0"/>
              <a:t>Countries in which the incidence rate of ESRD </a:t>
            </a:r>
            <a:r>
              <a:rPr lang="en-US" sz="1200" dirty="0" smtClean="0"/>
              <a:t>decreased at </a:t>
            </a:r>
            <a:r>
              <a:rPr lang="en-US" sz="1200" dirty="0"/>
              <a:t>least </a:t>
            </a:r>
            <a:r>
              <a:rPr lang="en-US" sz="1200" dirty="0" smtClean="0"/>
              <a:t>3% </a:t>
            </a:r>
            <a:r>
              <a:rPr lang="en-US" sz="1200" dirty="0"/>
              <a:t>from 2006-2012</a:t>
            </a:r>
          </a:p>
          <a:p>
            <a:endParaRPr lang="en-US" sz="1200" dirty="0"/>
          </a:p>
        </p:txBody>
      </p:sp>
      <p:sp>
        <p:nvSpPr>
          <p:cNvPr id="11" name="Text Placeholder 4"/>
          <p:cNvSpPr txBox="1">
            <a:spLocks/>
          </p:cNvSpPr>
          <p:nvPr/>
        </p:nvSpPr>
        <p:spPr>
          <a:xfrm>
            <a:off x="76200" y="4876800"/>
            <a:ext cx="4114800" cy="8382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i="1" dirty="0" smtClean="0"/>
              <a:t>Data source: Special analyses, USRDS ESRD Database. All rates are unadjusted. Data are shown for countries with incidence increase or decrease from 2006 to 2012 or 2011. Data for U.S. are shown for comparison purposes. Abbreviations: ESRD, end-stage renal disease.</a:t>
            </a:r>
            <a:endParaRPr lang="en-US" i="1" dirty="0"/>
          </a:p>
        </p:txBody>
      </p:sp>
    </p:spTree>
    <p:extLst>
      <p:ext uri="{BB962C8B-B14F-4D97-AF65-F5344CB8AC3E}">
        <p14:creationId xmlns:p14="http://schemas.microsoft.com/office/powerpoint/2010/main" val="3417264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10.1 Trends in the incidence rate of ESRD, per million population, by country, years 2006-2012</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72932668"/>
              </p:ext>
            </p:extLst>
          </p:nvPr>
        </p:nvGraphicFramePr>
        <p:xfrm>
          <a:off x="3810001" y="76200"/>
          <a:ext cx="5105399" cy="6256782"/>
        </p:xfrm>
        <a:graphic>
          <a:graphicData uri="http://schemas.openxmlformats.org/drawingml/2006/table">
            <a:tbl>
              <a:tblPr firstRow="1" firstCol="1" bandRow="1"/>
              <a:tblGrid>
                <a:gridCol w="1245420"/>
                <a:gridCol w="438234"/>
                <a:gridCol w="438234"/>
                <a:gridCol w="438234"/>
                <a:gridCol w="438234"/>
                <a:gridCol w="438234"/>
                <a:gridCol w="438234"/>
                <a:gridCol w="438785"/>
                <a:gridCol w="791790"/>
              </a:tblGrid>
              <a:tr h="54486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2006</a:t>
                      </a:r>
                      <a:endParaRPr lang="en-US" sz="105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2008</a:t>
                      </a:r>
                      <a:endParaRPr lang="en-US" sz="105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 change from 2006-2012</a:t>
                      </a:r>
                      <a:r>
                        <a:rPr lang="en-US" sz="1050" b="1" baseline="30000">
                          <a:solidFill>
                            <a:srgbClr val="000000"/>
                          </a:solidFill>
                          <a:effectLst/>
                          <a:latin typeface="Calibri"/>
                          <a:ea typeface="Times New Roman"/>
                          <a:cs typeface="Times New Roman"/>
                        </a:rPr>
                        <a:t>a</a:t>
                      </a:r>
                      <a:endParaRPr lang="en-US" sz="1050">
                        <a:effectLst/>
                        <a:latin typeface="Calibri"/>
                        <a:ea typeface="Calibri"/>
                        <a:cs typeface="Times New Roman"/>
                      </a:endParaRPr>
                    </a:p>
                  </a:txBody>
                  <a:tcPr marL="19227" marR="1922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Argentina</a:t>
                      </a:r>
                      <a:endParaRPr lang="en-US" sz="1050">
                        <a:effectLst/>
                        <a:latin typeface="Calibri"/>
                        <a:ea typeface="Calibri"/>
                        <a:cs typeface="Times New Roman"/>
                      </a:endParaRPr>
                    </a:p>
                  </a:txBody>
                  <a:tcPr marL="48291" marR="4829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141.0</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151.1</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144.4</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152.6</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154.0</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155.0</a:t>
                      </a:r>
                      <a:endParaRPr lang="en-US" sz="1050">
                        <a:effectLst/>
                        <a:latin typeface="Calibri"/>
                        <a:ea typeface="Calibri"/>
                        <a:cs typeface="Times New Roman"/>
                      </a:endParaRPr>
                    </a:p>
                  </a:txBody>
                  <a:tcPr marL="0" marR="8361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159.0</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7.5</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81623">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Australia</a:t>
                      </a:r>
                      <a:endParaRPr lang="en-US" sz="1050" dirty="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113.3</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119.3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111.7</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-3.1</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Austria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159.5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154.0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149.7</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150.7</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139.8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141.2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140.0</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-10.3</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Bahrain</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206.1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205.4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219.5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207.5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257.9</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Bangladesh</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202.8</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Dutch sp.</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192.4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189.8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192.6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207.5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196.4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184.9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188.2</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-2.4</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French sp.</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187.0</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187.0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197.1</a:t>
                      </a:r>
                      <a:endParaRPr lang="en-US" sz="1050" dirty="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186.1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188.2</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6324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Bosnia and Herzegovina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132.6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149.3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143.3</a:t>
                      </a:r>
                      <a:endParaRPr lang="en-US" sz="1050" dirty="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133.1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122.3</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125.4</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-12.6</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Brazil</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184.9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145.4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176.0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171.5</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6.9</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Canada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168.2</a:t>
                      </a:r>
                      <a:endParaRPr lang="en-US" sz="1050" dirty="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168.7</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168.7</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163.6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155.7</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-4.5</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Chile</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143.8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152.8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153.1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155.9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197.2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170.1</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29.2</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Colombia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125.9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146.4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92.8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-31.8</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Croatia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158.1</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Czech Republic</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185.7</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184.6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181.9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180.5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197.8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171.9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-7.2</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Denmark</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119.4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147.2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126.3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134.8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121.0</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116.4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124.3</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-9.7</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Finland</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86.6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93.6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95.4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80.9</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-7.6</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France</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144.0</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148.2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151.3</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152.4</a:t>
                      </a:r>
                      <a:endParaRPr lang="en-US" sz="1050" dirty="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151.0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153.4</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6.9</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Greece</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197.6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205.0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190.8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203.3</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209.7</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6.1</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Hong Kong</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148.9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147.4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148.2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132.2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146.0</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156.8</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165.2</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8.7</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Hungary</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235.8</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264.5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228.6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241.2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234.3</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Iceland</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69.1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83.7</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72.5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59.2</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6.4</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Indonesia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190.7</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Iran</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99.2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106.2</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108.0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105.4</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Israel</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192.4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193.2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189.5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193.4</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186.4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187.6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182.8</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-3.9</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Italy</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162.0</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Jalisco (Mexico)</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345.9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372.2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400.4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419.0</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403.9</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527.1</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466.5</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38.4</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Japan</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275.4</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285.2</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287.7</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287.5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290.6</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294.6</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285.3</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3.4</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Rep. of Korea</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185.3</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183.5</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182.1</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175.9</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181.5</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205.3</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221.1</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15.6</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Kuwait</a:t>
                      </a:r>
                      <a:endParaRPr lang="en-US" sz="105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62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Lebanon</a:t>
                      </a:r>
                      <a:endParaRPr lang="en-US" sz="105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8361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51421" marR="2767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 name="Rectangle 9"/>
          <p:cNvSpPr/>
          <p:nvPr/>
        </p:nvSpPr>
        <p:spPr>
          <a:xfrm>
            <a:off x="24097" y="5940623"/>
            <a:ext cx="2642903" cy="307777"/>
          </a:xfrm>
          <a:prstGeom prst="rect">
            <a:avLst/>
          </a:prstGeom>
        </p:spPr>
        <p:txBody>
          <a:bodyPr wrap="none">
            <a:spAutoFit/>
          </a:bodyPr>
          <a:lstStyle/>
          <a:p>
            <a:r>
              <a:rPr lang="en-US" sz="1400" i="1" dirty="0"/>
              <a:t>Table </a:t>
            </a:r>
            <a:r>
              <a:rPr lang="en-US" sz="1400" i="1" dirty="0" smtClean="0"/>
              <a:t>10.1 </a:t>
            </a:r>
            <a:r>
              <a:rPr lang="en-US" sz="1400" i="1" dirty="0"/>
              <a:t>continued on next </a:t>
            </a:r>
            <a:r>
              <a:rPr lang="en-US" sz="1400" i="1" dirty="0" smtClean="0"/>
              <a:t>slide</a:t>
            </a:r>
            <a:endParaRPr lang="en-US" sz="1400" i="1" dirty="0"/>
          </a:p>
        </p:txBody>
      </p:sp>
    </p:spTree>
    <p:extLst>
      <p:ext uri="{BB962C8B-B14F-4D97-AF65-F5344CB8AC3E}">
        <p14:creationId xmlns:p14="http://schemas.microsoft.com/office/powerpoint/2010/main" val="3783884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Title 5"/>
          <p:cNvSpPr>
            <a:spLocks noGrp="1"/>
          </p:cNvSpPr>
          <p:nvPr>
            <p:ph type="title"/>
          </p:nvPr>
        </p:nvSpPr>
        <p:spPr>
          <a:xfrm>
            <a:off x="76200" y="152400"/>
            <a:ext cx="4495800" cy="685800"/>
          </a:xfrm>
        </p:spPr>
        <p:txBody>
          <a:bodyPr/>
          <a:lstStyle/>
          <a:p>
            <a:r>
              <a:rPr lang="en-US" dirty="0" err="1" smtClean="0"/>
              <a:t>vol</a:t>
            </a:r>
            <a:r>
              <a:rPr lang="en-US" dirty="0" smtClean="0"/>
              <a:t> 2 Table 10.1 Trends in the incidence </a:t>
            </a:r>
            <a:br>
              <a:rPr lang="en-US" dirty="0" smtClean="0"/>
            </a:br>
            <a:r>
              <a:rPr lang="en-US" dirty="0" smtClean="0"/>
              <a:t>rate of ESRD, per million population, </a:t>
            </a:r>
            <a:br>
              <a:rPr lang="en-US" dirty="0" smtClean="0"/>
            </a:br>
            <a:r>
              <a:rPr lang="en-US" dirty="0" smtClean="0"/>
              <a:t>by country, years 2006-2012 </a:t>
            </a:r>
            <a:br>
              <a:rPr lang="en-US" dirty="0" smtClean="0"/>
            </a:br>
            <a:r>
              <a:rPr lang="en-US" dirty="0" smtClean="0"/>
              <a:t>(</a:t>
            </a:r>
            <a:r>
              <a:rPr lang="en-US" b="0" i="1" dirty="0" smtClean="0"/>
              <a:t>continued</a:t>
            </a:r>
            <a:r>
              <a:rPr lang="en-US" dirty="0" smtClean="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86458208"/>
              </p:ext>
            </p:extLst>
          </p:nvPr>
        </p:nvGraphicFramePr>
        <p:xfrm>
          <a:off x="3886200" y="98602"/>
          <a:ext cx="5105402" cy="6192720"/>
        </p:xfrm>
        <a:graphic>
          <a:graphicData uri="http://schemas.openxmlformats.org/drawingml/2006/table">
            <a:tbl>
              <a:tblPr firstRow="1" firstCol="1" bandRow="1"/>
              <a:tblGrid>
                <a:gridCol w="1245419"/>
                <a:gridCol w="438235"/>
                <a:gridCol w="438235"/>
                <a:gridCol w="438235"/>
                <a:gridCol w="438235"/>
                <a:gridCol w="438235"/>
                <a:gridCol w="438235"/>
                <a:gridCol w="438783"/>
                <a:gridCol w="791790"/>
              </a:tblGrid>
              <a:tr h="545352">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b="1" dirty="0">
                          <a:solidFill>
                            <a:srgbClr val="000000"/>
                          </a:solidFill>
                          <a:effectLst/>
                          <a:latin typeface="Calibri"/>
                          <a:ea typeface="Times New Roman"/>
                          <a:cs typeface="Times New Roman"/>
                        </a:rPr>
                        <a:t>2006</a:t>
                      </a:r>
                      <a:endParaRPr lang="en-US" sz="1050" dirty="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 change from 2006-2012</a:t>
                      </a:r>
                      <a:r>
                        <a:rPr lang="en-US" sz="1050" b="1" baseline="30000">
                          <a:solidFill>
                            <a:srgbClr val="000000"/>
                          </a:solidFill>
                          <a:effectLst/>
                          <a:latin typeface="Calibri"/>
                          <a:ea typeface="Times New Roman"/>
                          <a:cs typeface="Times New Roman"/>
                        </a:rPr>
                        <a:t>a</a:t>
                      </a:r>
                      <a:endParaRPr lang="en-US" sz="1050">
                        <a:effectLst/>
                        <a:latin typeface="Calibri"/>
                        <a:ea typeface="Calibri"/>
                        <a:cs typeface="Times New Roman"/>
                      </a:endParaRPr>
                    </a:p>
                  </a:txBody>
                  <a:tcPr marL="14237" marR="1423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Malaysia</a:t>
                      </a:r>
                      <a:endParaRPr lang="en-US" sz="1050">
                        <a:effectLst/>
                        <a:latin typeface="Calibri"/>
                        <a:ea typeface="Calibri"/>
                        <a:cs typeface="Times New Roman"/>
                      </a:endParaRPr>
                    </a:p>
                  </a:txBody>
                  <a:tcPr marL="53021" marR="5302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137.8</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150.3</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168.2</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177.5</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186.9</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211.6</a:t>
                      </a:r>
                      <a:endParaRPr lang="en-US" sz="1050">
                        <a:effectLst/>
                        <a:latin typeface="Calibri"/>
                        <a:ea typeface="Calibri"/>
                        <a:cs typeface="Times New Roman"/>
                      </a:endParaRPr>
                    </a:p>
                  </a:txBody>
                  <a:tcPr marL="0"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224.6</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51.4</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Morelos (Mexico)</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553.2</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557.2</a:t>
                      </a:r>
                      <a:endParaRPr lang="en-US" sz="1050" dirty="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597.1</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Netherlands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118.8</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117.7</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117.7</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120.1</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3.3</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New Zealand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119.5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116.4</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135.3</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110.1</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115.7</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-2.0</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Norway</a:t>
                      </a:r>
                      <a:endParaRPr lang="en-US" sz="1050" dirty="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100.0</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112.8</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112.6</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116.4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104.1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101.8</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102.8</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-3.9</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Oman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102.1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103.0</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108.0</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110.0</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Philippines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87.2</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91.1</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97.3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103.0</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116.8</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35.0</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129.9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134.3</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134.3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133.1</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Portugal</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231.9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239.5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238.5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226.4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219.9</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Qatar</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117.2</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83.3</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Romania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74.9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89.9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96.7</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115.9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132.3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134.9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144.5</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69.5</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Russia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27.7</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39.5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43.1</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47.7</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63.9</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Saudi Arabia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138.2</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124.0</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124.5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125.6</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Scotland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116.3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113.5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106.4</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105.7</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99.0</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96.9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100.1</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-14.3</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Serbia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122.8</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Singapore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240.5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267.7</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248.7</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229.8</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242.3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277.9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285.3</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10.8</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Slovenia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129.9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120.6</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117.9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122.0</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South Africa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Spain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128.0</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128.1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128.5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121.1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120.7</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120.6</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-3.1</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Sweden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129.9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128.4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126.9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121.7</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123.4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114.5</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-7.9</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Taiwan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418.3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423.5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415.9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427.8</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449.1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444.2</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449.7</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6.2</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Thailand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139.4</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158.9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100.3</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123.2</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146.0</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227.4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221.1</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50.4</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Turkey</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228.9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261.1</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256.7</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252.2</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238.0</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13.1</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114.8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112.4</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112.2</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109.8</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111.1</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110.5</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-2.5</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United States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361.9</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358.5</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359.6</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368.3</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366.5</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356.9</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358.7</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-0.7</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Ukraine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24.8</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913">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Uruguay</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137.6</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142.9</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166.2</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135.1</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153.4</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176.5</a:t>
                      </a:r>
                      <a:endParaRPr lang="en-US" sz="1050">
                        <a:effectLst/>
                        <a:latin typeface="Calibri"/>
                        <a:ea typeface="Calibri"/>
                        <a:cs typeface="Times New Roman"/>
                      </a:endParaRPr>
                    </a:p>
                  </a:txBody>
                  <a:tcPr marL="0"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150.0</a:t>
                      </a:r>
                      <a:endParaRPr lang="en-US" sz="1050">
                        <a:effectLst/>
                        <a:latin typeface="Calibri"/>
                        <a:ea typeface="Calibri"/>
                        <a:cs typeface="Times New Roman"/>
                      </a:endParaRPr>
                    </a:p>
                  </a:txBody>
                  <a:tcPr marL="0" marR="9180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dirty="0">
                          <a:solidFill>
                            <a:srgbClr val="000000"/>
                          </a:solidFill>
                          <a:effectLst/>
                          <a:latin typeface="Calibri"/>
                          <a:ea typeface="Times New Roman"/>
                          <a:cs typeface="Times New Roman"/>
                        </a:rPr>
                        <a:t>16.4</a:t>
                      </a:r>
                      <a:endParaRPr lang="en-US" sz="1050" dirty="0">
                        <a:effectLst/>
                        <a:latin typeface="Calibri"/>
                        <a:ea typeface="Calibri"/>
                        <a:cs typeface="Times New Roman"/>
                      </a:endParaRPr>
                    </a:p>
                  </a:txBody>
                  <a:tcPr marL="53021" marR="30389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9" name="Rectangle 8"/>
          <p:cNvSpPr/>
          <p:nvPr/>
        </p:nvSpPr>
        <p:spPr>
          <a:xfrm>
            <a:off x="76200" y="3352800"/>
            <a:ext cx="3505200" cy="2862322"/>
          </a:xfrm>
          <a:prstGeom prst="rect">
            <a:avLst/>
          </a:prstGeom>
        </p:spPr>
        <p:txBody>
          <a:bodyPr wrap="square">
            <a:spAutoFit/>
          </a:bodyPr>
          <a:lstStyle/>
          <a:p>
            <a:pPr>
              <a:spcBef>
                <a:spcPts val="600"/>
              </a:spcBef>
              <a:spcAft>
                <a:spcPts val="1200"/>
              </a:spcAft>
              <a:tabLst>
                <a:tab pos="5943600" algn="l"/>
              </a:tabLst>
            </a:pPr>
            <a:r>
              <a:rPr lang="en-US" sz="1200" i="1" dirty="0">
                <a:ea typeface="Times New Roman"/>
                <a:cs typeface="Times New Roman"/>
              </a:rPr>
              <a:t>Data source: Special analyses, USRDS ESRD Database. Data presented only for countries from which relevant information was available. All rates are unadjusted. ^UK: England, Wales, Northern Ireland (Scotland data reported separately). Japan and Taiwan are dialysis only. Data for France include 15 regions in 2006, 18 regions in 2007, 20 regions in 2008, and 22 regions in 2009-2012. Data for Spain include 18 of 19 regions. Data for Belgium do not include patients younger than 20. Data for Indonesia represent the West Java region. </a:t>
            </a:r>
            <a:r>
              <a:rPr lang="en-US" sz="1200" i="1" baseline="30000" dirty="0">
                <a:ea typeface="Times New Roman"/>
                <a:cs typeface="Times New Roman"/>
              </a:rPr>
              <a:t>a</a:t>
            </a:r>
            <a:r>
              <a:rPr lang="en-US" sz="1200" i="1" dirty="0">
                <a:ea typeface="Times New Roman"/>
                <a:cs typeface="Times New Roman"/>
              </a:rPr>
              <a:t> % change is calculated as the percent difference between the average incidence in 2011 and 2012 and the average in 2006 and 2007. Abbreviations: ESRD, end-stage renal disease; sp., speaking; . signifies data not reported.</a:t>
            </a:r>
          </a:p>
        </p:txBody>
      </p:sp>
    </p:spTree>
    <p:extLst>
      <p:ext uri="{BB962C8B-B14F-4D97-AF65-F5344CB8AC3E}">
        <p14:creationId xmlns:p14="http://schemas.microsoft.com/office/powerpoint/2010/main" val="2403783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 Placeholder 4"/>
          <p:cNvSpPr>
            <a:spLocks noGrp="1"/>
          </p:cNvSpPr>
          <p:nvPr>
            <p:ph type="body" sz="half" idx="2"/>
          </p:nvPr>
        </p:nvSpPr>
        <p:spPr>
          <a:xfrm>
            <a:off x="76200" y="3810000"/>
            <a:ext cx="4114800" cy="838200"/>
          </a:xfrm>
        </p:spPr>
        <p:txBody>
          <a:bodyPr/>
          <a:lstStyle/>
          <a:p>
            <a:r>
              <a:rPr lang="en-US" i="1" dirty="0"/>
              <a:t>Data source: Special analyses, USRDS ESRD Database. Data presented only for countries from which relevant information was available. ^UK: England, Wales, &amp; Northern Ireland (Scotland data reported separately). Data for Spain include 18 of 19 regions. Data for France include 22 regions. Data for Indonesia represent the West Java region. Data for Belgium do not include patients younger than 20. There were zero ESRD patients in Iceland with diabetes as the primary ESRD cause in 2012. Abbreviations: ESRD, end-stage renal disease; sp., speaking.</a:t>
            </a:r>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10.3 Percentage of incident ESRD patients with diabetes as the primary	 ESRD cause, by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228600"/>
            <a:ext cx="3950207" cy="6172200"/>
          </a:xfrm>
          <a:prstGeom prst="rect">
            <a:avLst/>
          </a:prstGeom>
        </p:spPr>
      </p:pic>
    </p:spTree>
    <p:extLst>
      <p:ext uri="{BB962C8B-B14F-4D97-AF65-F5344CB8AC3E}">
        <p14:creationId xmlns:p14="http://schemas.microsoft.com/office/powerpoint/2010/main" val="2330893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10.4 Incidence rate of ESRD, per million population, by age group and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4997" y="335767"/>
            <a:ext cx="3283204" cy="6065033"/>
          </a:xfrm>
          <a:prstGeom prst="rect">
            <a:avLst/>
          </a:prstGeom>
        </p:spPr>
      </p:pic>
      <p:sp>
        <p:nvSpPr>
          <p:cNvPr id="7" name="Title 5"/>
          <p:cNvSpPr txBox="1">
            <a:spLocks/>
          </p:cNvSpPr>
          <p:nvPr/>
        </p:nvSpPr>
        <p:spPr>
          <a:xfrm>
            <a:off x="5334000" y="76200"/>
            <a:ext cx="3810000" cy="4572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(A) 20-44 years old</a:t>
            </a:r>
            <a:endParaRPr lang="en-US" sz="1200" dirty="0"/>
          </a:p>
          <a:p>
            <a:endParaRPr lang="en-US" sz="1200" dirty="0"/>
          </a:p>
        </p:txBody>
      </p:sp>
      <p:sp>
        <p:nvSpPr>
          <p:cNvPr id="4" name="Text Placeholder 3"/>
          <p:cNvSpPr>
            <a:spLocks noGrp="1"/>
          </p:cNvSpPr>
          <p:nvPr>
            <p:ph type="body" sz="half" idx="2"/>
          </p:nvPr>
        </p:nvSpPr>
        <p:spPr>
          <a:xfrm>
            <a:off x="76200" y="4419600"/>
            <a:ext cx="4343400" cy="685800"/>
          </a:xfrm>
        </p:spPr>
        <p:txBody>
          <a:bodyPr/>
          <a:lstStyle/>
          <a:p>
            <a:r>
              <a:rPr lang="en-US" i="1" dirty="0"/>
              <a:t>Data source: Special analyses, USRDS ESRD Database. Data presented only for countries from which relevant information was available. ^UK: England, Wales, &amp; Northern Ireland (Scotland data reported separately). Data for Belgium do not include patients younger than 20. Data for Spain include 18 of 19 regions. Data for France include 22 regions. Abbreviations: ESRD, end-stage renal disease; sp., speaking.</a:t>
            </a:r>
          </a:p>
        </p:txBody>
      </p:sp>
    </p:spTree>
    <p:extLst>
      <p:ext uri="{BB962C8B-B14F-4D97-AF65-F5344CB8AC3E}">
        <p14:creationId xmlns:p14="http://schemas.microsoft.com/office/powerpoint/2010/main" val="1658263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10.4 Incidence rate of ESRD, per million population, by age group and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304800"/>
            <a:ext cx="4064000" cy="6096000"/>
          </a:xfrm>
          <a:prstGeom prst="rect">
            <a:avLst/>
          </a:prstGeom>
        </p:spPr>
      </p:pic>
      <p:sp>
        <p:nvSpPr>
          <p:cNvPr id="7" name="Title 5"/>
          <p:cNvSpPr txBox="1">
            <a:spLocks/>
          </p:cNvSpPr>
          <p:nvPr/>
        </p:nvSpPr>
        <p:spPr>
          <a:xfrm>
            <a:off x="5334000" y="76200"/>
            <a:ext cx="3810000" cy="4572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(B) 45-64 years old</a:t>
            </a:r>
            <a:endParaRPr lang="en-US" sz="1200" dirty="0"/>
          </a:p>
          <a:p>
            <a:endParaRPr lang="en-US" sz="1200" dirty="0"/>
          </a:p>
        </p:txBody>
      </p:sp>
      <p:sp>
        <p:nvSpPr>
          <p:cNvPr id="4" name="Text Placeholder 3"/>
          <p:cNvSpPr>
            <a:spLocks noGrp="1"/>
          </p:cNvSpPr>
          <p:nvPr>
            <p:ph type="body" sz="half" idx="2"/>
          </p:nvPr>
        </p:nvSpPr>
        <p:spPr>
          <a:xfrm>
            <a:off x="76200" y="4419600"/>
            <a:ext cx="4343400" cy="685800"/>
          </a:xfrm>
        </p:spPr>
        <p:txBody>
          <a:bodyPr/>
          <a:lstStyle/>
          <a:p>
            <a:r>
              <a:rPr lang="en-US" i="1" dirty="0"/>
              <a:t>Data source: Special analyses, USRDS ESRD Database. Data presented only for countries from which relevant information was available. ^UK: England, Wales, &amp; Northern Ireland (Scotland data reported separately). Data for Belgium do not include patients younger than 20. Data for Spain include 18 of 19 regions. Data for France include 22 regions. Abbreviations: ESRD, end-stage renal disease; sp., speaking.</a:t>
            </a:r>
          </a:p>
        </p:txBody>
      </p:sp>
    </p:spTree>
    <p:extLst>
      <p:ext uri="{BB962C8B-B14F-4D97-AF65-F5344CB8AC3E}">
        <p14:creationId xmlns:p14="http://schemas.microsoft.com/office/powerpoint/2010/main" val="46763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10.4 Incidence rate of ESRD, per million population, by age group and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1" y="304799"/>
            <a:ext cx="4114800" cy="6172201"/>
          </a:xfrm>
          <a:prstGeom prst="rect">
            <a:avLst/>
          </a:prstGeom>
        </p:spPr>
      </p:pic>
      <p:sp>
        <p:nvSpPr>
          <p:cNvPr id="7" name="Title 5"/>
          <p:cNvSpPr txBox="1">
            <a:spLocks/>
          </p:cNvSpPr>
          <p:nvPr/>
        </p:nvSpPr>
        <p:spPr>
          <a:xfrm>
            <a:off x="5334000" y="76200"/>
            <a:ext cx="3810000" cy="4572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(C) 65-74 years old</a:t>
            </a:r>
            <a:endParaRPr lang="en-US" sz="1200" dirty="0"/>
          </a:p>
          <a:p>
            <a:endParaRPr lang="en-US" sz="1200" dirty="0"/>
          </a:p>
        </p:txBody>
      </p:sp>
      <p:sp>
        <p:nvSpPr>
          <p:cNvPr id="4" name="Text Placeholder 3"/>
          <p:cNvSpPr>
            <a:spLocks noGrp="1"/>
          </p:cNvSpPr>
          <p:nvPr>
            <p:ph type="body" sz="half" idx="2"/>
          </p:nvPr>
        </p:nvSpPr>
        <p:spPr>
          <a:xfrm>
            <a:off x="76200" y="4419600"/>
            <a:ext cx="4343400" cy="685800"/>
          </a:xfrm>
        </p:spPr>
        <p:txBody>
          <a:bodyPr/>
          <a:lstStyle/>
          <a:p>
            <a:r>
              <a:rPr lang="en-US" i="1" dirty="0"/>
              <a:t>Data source: Special analyses, USRDS ESRD Database. Data presented only for countries from which relevant information was available. ^UK: England, Wales, &amp; Northern Ireland (Scotland data reported separately). Data for Belgium do not include patients younger than 20. Data for Spain include 18 of 19 regions. Data for France include 22 regions. Abbreviations: ESRD, end-stage renal disease; sp., speaking.</a:t>
            </a:r>
          </a:p>
        </p:txBody>
      </p:sp>
    </p:spTree>
    <p:extLst>
      <p:ext uri="{BB962C8B-B14F-4D97-AF65-F5344CB8AC3E}">
        <p14:creationId xmlns:p14="http://schemas.microsoft.com/office/powerpoint/2010/main" val="2432148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10.4 Incidence rate of ESRD, per million population, by age group and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9792" y="304799"/>
            <a:ext cx="3341217" cy="6172201"/>
          </a:xfrm>
          <a:prstGeom prst="rect">
            <a:avLst/>
          </a:prstGeom>
        </p:spPr>
      </p:pic>
      <p:sp>
        <p:nvSpPr>
          <p:cNvPr id="7" name="Title 5"/>
          <p:cNvSpPr txBox="1">
            <a:spLocks/>
          </p:cNvSpPr>
          <p:nvPr/>
        </p:nvSpPr>
        <p:spPr>
          <a:xfrm>
            <a:off x="5334000" y="76200"/>
            <a:ext cx="3810000" cy="4572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(D) </a:t>
            </a:r>
            <a:r>
              <a:rPr lang="en-US" sz="1200" dirty="0"/>
              <a:t>≥75 years old</a:t>
            </a:r>
          </a:p>
          <a:p>
            <a:endParaRPr lang="en-US" sz="1200" dirty="0"/>
          </a:p>
          <a:p>
            <a:endParaRPr lang="en-US" sz="1200" dirty="0"/>
          </a:p>
        </p:txBody>
      </p:sp>
      <p:sp>
        <p:nvSpPr>
          <p:cNvPr id="4" name="Text Placeholder 3"/>
          <p:cNvSpPr>
            <a:spLocks noGrp="1"/>
          </p:cNvSpPr>
          <p:nvPr>
            <p:ph type="body" sz="half" idx="2"/>
          </p:nvPr>
        </p:nvSpPr>
        <p:spPr>
          <a:xfrm>
            <a:off x="76200" y="4419600"/>
            <a:ext cx="4343400" cy="685800"/>
          </a:xfrm>
        </p:spPr>
        <p:txBody>
          <a:bodyPr/>
          <a:lstStyle/>
          <a:p>
            <a:r>
              <a:rPr lang="en-US" i="1" dirty="0"/>
              <a:t>Data source: Special analyses, USRDS ESRD Database. Data presented only for countries from which relevant information was available. ^UK: England, Wales, &amp; Northern Ireland (Scotland data reported separately). Data for Belgium do not include patients younger than 20. Data for Spain include 18 of 19 regions. Data for France include 22 regions. Abbreviations: ESRD, end-stage renal disease; sp., speaking.</a:t>
            </a:r>
          </a:p>
        </p:txBody>
      </p:sp>
    </p:spTree>
    <p:extLst>
      <p:ext uri="{BB962C8B-B14F-4D97-AF65-F5344CB8AC3E}">
        <p14:creationId xmlns:p14="http://schemas.microsoft.com/office/powerpoint/2010/main" val="4175142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10.5 Prevalence of ESRD, per million population, by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151925"/>
            <a:ext cx="3999282" cy="6248875"/>
          </a:xfrm>
          <a:prstGeom prst="rect">
            <a:avLst/>
          </a:prstGeom>
        </p:spPr>
      </p:pic>
      <p:sp>
        <p:nvSpPr>
          <p:cNvPr id="4" name="Text Placeholder 3"/>
          <p:cNvSpPr>
            <a:spLocks noGrp="1"/>
          </p:cNvSpPr>
          <p:nvPr>
            <p:ph type="body" sz="half" idx="2"/>
          </p:nvPr>
        </p:nvSpPr>
        <p:spPr>
          <a:xfrm>
            <a:off x="0" y="3581400"/>
            <a:ext cx="4343400" cy="685800"/>
          </a:xfrm>
        </p:spPr>
        <p:txBody>
          <a:bodyPr/>
          <a:lstStyle/>
          <a:p>
            <a:r>
              <a:rPr lang="en-US" sz="1200" i="1" dirty="0"/>
              <a:t>Data source: Special analyses, USRDS ESRD Database. Data presented only for countries from which relevant information was available. All rates are unadjusted and reflect prevalence at the end of 2012; rates for Colombia and Lebanon reflect prevalence at the end of June 2012. ^U.K: England, Wales, &amp; Northern Ireland (Scotland data reported separately). Japan and Taiwan include dialysis patients only. Data for Belgium do not include patients younger than 20. Data for Indonesia represent the West Java region. Data for Spain include 18 of 19 regions. Data for France include 22 regions. Data for Turkey in 2012 was collected with the collaboration of the Ministry of Health, which collects patient-based data; however, in previous years center-based data were reported. Abbreviations: ESRD, end-stage renal disease; sp., speaking. </a:t>
            </a:r>
          </a:p>
        </p:txBody>
      </p:sp>
    </p:spTree>
    <p:extLst>
      <p:ext uri="{BB962C8B-B14F-4D97-AF65-F5344CB8AC3E}">
        <p14:creationId xmlns:p14="http://schemas.microsoft.com/office/powerpoint/2010/main" val="79802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10.2 Number of ESRD prevalent patients and prevalence of ESRD, per million population, by country, years 2006-2012</a:t>
            </a:r>
            <a:endParaRPr lang="en-US" dirty="0"/>
          </a:p>
        </p:txBody>
      </p:sp>
      <p:sp>
        <p:nvSpPr>
          <p:cNvPr id="10" name="Rectangle 9"/>
          <p:cNvSpPr/>
          <p:nvPr/>
        </p:nvSpPr>
        <p:spPr>
          <a:xfrm>
            <a:off x="76894" y="5943600"/>
            <a:ext cx="2285306" cy="276999"/>
          </a:xfrm>
          <a:prstGeom prst="rect">
            <a:avLst/>
          </a:prstGeom>
        </p:spPr>
        <p:txBody>
          <a:bodyPr wrap="none">
            <a:spAutoFit/>
          </a:bodyPr>
          <a:lstStyle/>
          <a:p>
            <a:r>
              <a:rPr lang="en-US" sz="1200" i="1" dirty="0"/>
              <a:t>Table </a:t>
            </a:r>
            <a:r>
              <a:rPr lang="en-US" sz="1200" i="1" dirty="0" smtClean="0"/>
              <a:t>10.2 </a:t>
            </a:r>
            <a:r>
              <a:rPr lang="en-US" sz="1200" i="1" dirty="0"/>
              <a:t>continued on next </a:t>
            </a:r>
            <a:r>
              <a:rPr lang="en-US" sz="1200" i="1" dirty="0" smtClean="0"/>
              <a:t>slide</a:t>
            </a:r>
            <a:endParaRPr lang="en-US" sz="1200" i="1" dirty="0"/>
          </a:p>
        </p:txBody>
      </p:sp>
      <p:graphicFrame>
        <p:nvGraphicFramePr>
          <p:cNvPr id="11" name="Table 10"/>
          <p:cNvGraphicFramePr>
            <a:graphicFrameLocks noGrp="1"/>
          </p:cNvGraphicFramePr>
          <p:nvPr>
            <p:extLst>
              <p:ext uri="{D42A27DB-BD31-4B8C-83A1-F6EECF244321}">
                <p14:modId xmlns:p14="http://schemas.microsoft.com/office/powerpoint/2010/main" val="2036146869"/>
              </p:ext>
            </p:extLst>
          </p:nvPr>
        </p:nvGraphicFramePr>
        <p:xfrm>
          <a:off x="76200" y="1066800"/>
          <a:ext cx="8927308" cy="4504182"/>
        </p:xfrm>
        <a:graphic>
          <a:graphicData uri="http://schemas.openxmlformats.org/drawingml/2006/table">
            <a:tbl>
              <a:tblPr firstRow="1" firstCol="1" bandRow="1"/>
              <a:tblGrid>
                <a:gridCol w="1302212"/>
                <a:gridCol w="469818"/>
                <a:gridCol w="469818"/>
                <a:gridCol w="469818"/>
                <a:gridCol w="469818"/>
                <a:gridCol w="469818"/>
                <a:gridCol w="469818"/>
                <a:gridCol w="469818"/>
                <a:gridCol w="913412"/>
                <a:gridCol w="469818"/>
                <a:gridCol w="469818"/>
                <a:gridCol w="469818"/>
                <a:gridCol w="469818"/>
                <a:gridCol w="469818"/>
                <a:gridCol w="536934"/>
                <a:gridCol w="536934"/>
              </a:tblGrid>
              <a:tr h="182880">
                <a:tc>
                  <a:txBody>
                    <a:bodyPr/>
                    <a:lstStyle/>
                    <a:p>
                      <a:pPr marL="0" marR="0" algn="ctr">
                        <a:lnSpc>
                          <a:spcPct val="115000"/>
                        </a:lnSpc>
                        <a:spcBef>
                          <a:spcPts val="0"/>
                        </a:spcBef>
                        <a:spcAft>
                          <a:spcPts val="0"/>
                        </a:spcAft>
                      </a:pPr>
                      <a:r>
                        <a:rPr lang="en-US" sz="1200" b="1" dirty="0">
                          <a:solidFill>
                            <a:srgbClr val="000000"/>
                          </a:solidFill>
                          <a:effectLst/>
                          <a:latin typeface="Calibri"/>
                          <a:ea typeface="Times New Roman"/>
                          <a:cs typeface="Times New Roman"/>
                        </a:rPr>
                        <a:t> </a:t>
                      </a:r>
                      <a:endParaRPr lang="en-US" sz="16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gridSpan="8">
                  <a:txBody>
                    <a:bodyPr/>
                    <a:lstStyle/>
                    <a:p>
                      <a:pPr marL="0" marR="0" algn="ctr">
                        <a:lnSpc>
                          <a:spcPct val="115000"/>
                        </a:lnSpc>
                        <a:spcBef>
                          <a:spcPts val="0"/>
                        </a:spcBef>
                        <a:spcAft>
                          <a:spcPts val="0"/>
                        </a:spcAft>
                      </a:pPr>
                      <a:r>
                        <a:rPr lang="en-US" sz="1100" b="1">
                          <a:solidFill>
                            <a:srgbClr val="000000"/>
                          </a:solidFill>
                          <a:effectLst/>
                          <a:latin typeface="Calibri"/>
                          <a:ea typeface="Times New Roman"/>
                          <a:cs typeface="Times New Roman"/>
                        </a:rPr>
                        <a:t>Prevalence rate, per million population</a:t>
                      </a:r>
                      <a:endParaRPr lang="en-US" sz="16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100" b="1">
                          <a:solidFill>
                            <a:srgbClr val="000000"/>
                          </a:solidFill>
                          <a:effectLst/>
                          <a:latin typeface="Calibri"/>
                          <a:ea typeface="Times New Roman"/>
                          <a:cs typeface="Times New Roman"/>
                        </a:rPr>
                        <a:t>Prevalent patients, counts</a:t>
                      </a:r>
                      <a:endParaRPr lang="en-US" sz="16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75615">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Country</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2006</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2007</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dirty="0">
                          <a:solidFill>
                            <a:srgbClr val="000000"/>
                          </a:solidFill>
                          <a:effectLst/>
                          <a:latin typeface="Calibri"/>
                          <a:ea typeface="Times New Roman"/>
                          <a:cs typeface="Times New Roman"/>
                        </a:rPr>
                        <a:t>2008</a:t>
                      </a:r>
                      <a:endParaRPr lang="en-US" sz="16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2009</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2010</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2011</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2012</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change from</a:t>
                      </a:r>
                      <a:br>
                        <a:rPr lang="en-US" sz="1200" b="1">
                          <a:solidFill>
                            <a:srgbClr val="000000"/>
                          </a:solidFill>
                          <a:effectLst/>
                          <a:latin typeface="Calibri"/>
                          <a:ea typeface="Times New Roman"/>
                          <a:cs typeface="Times New Roman"/>
                        </a:rPr>
                      </a:br>
                      <a:r>
                        <a:rPr lang="en-US" sz="1200" b="1">
                          <a:solidFill>
                            <a:srgbClr val="000000"/>
                          </a:solidFill>
                          <a:effectLst/>
                          <a:latin typeface="Calibri"/>
                          <a:ea typeface="Times New Roman"/>
                          <a:cs typeface="Times New Roman"/>
                        </a:rPr>
                        <a:t>2006-2012</a:t>
                      </a:r>
                      <a:r>
                        <a:rPr lang="en-US" sz="1200" b="1" baseline="30000">
                          <a:solidFill>
                            <a:srgbClr val="000000"/>
                          </a:solidFill>
                          <a:effectLst/>
                          <a:latin typeface="Calibri"/>
                          <a:ea typeface="Times New Roman"/>
                          <a:cs typeface="Times New Roman"/>
                        </a:rPr>
                        <a:t>a</a:t>
                      </a:r>
                      <a:endParaRPr lang="en-US" sz="1600">
                        <a:effectLst/>
                        <a:latin typeface="Calibri"/>
                        <a:ea typeface="Calibri"/>
                        <a:cs typeface="Times New Roman"/>
                      </a:endParaRPr>
                    </a:p>
                  </a:txBody>
                  <a:tcPr marL="18415" marR="184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2006</a:t>
                      </a:r>
                      <a:endParaRPr lang="en-US" sz="16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2007</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2008</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2009</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2010</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2011</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2012</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Argentina</a:t>
                      </a:r>
                      <a:endParaRPr lang="en-US" sz="16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598.0</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615.4</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755.7</a:t>
                      </a:r>
                      <a:endParaRPr lang="en-US" sz="1600" dirty="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761.9</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794.8</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790.6</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835.7</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34.0</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23,306</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24,218</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30,035</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30,580</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31,885</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31,975</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34,218</a:t>
                      </a:r>
                      <a:endParaRPr lang="en-US" sz="1600">
                        <a:effectLst/>
                        <a:latin typeface="Calibri"/>
                        <a:ea typeface="Calibri"/>
                        <a:cs typeface="Times New Roman"/>
                      </a:endParaRPr>
                    </a:p>
                  </a:txBody>
                  <a:tcPr marL="0" marR="73025"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Australia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778.3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801.3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833.6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850.1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870.7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892.1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915.6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14.4</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16,112</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16,842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17,824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18,512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19,210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19,913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20,766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Austria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908.6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933.5</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947.9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980.1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991.7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1000.6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1022.7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9.8</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7,512</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7,731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7,898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8,189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8,320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8,429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8,635</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Bahrain</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291.0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300.4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280.3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339.7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328.4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endParaRPr lang="en-US" sz="120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322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354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346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406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410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Bangladesh</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87.8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112.8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137.1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157.7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191.5</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102.5</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12,864</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15,089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17,068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21,067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24,618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28,729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Belgium, Dutch sp.</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1033.1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1063.8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1096.0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1136.4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1160.8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1183.2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1206.2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13.9</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6,300</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6,531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6,779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7,080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7,289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7,488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7,679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Belgium, French sp.</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1071.5</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1110.7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1145.7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1142.1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1180.0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1211.2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1251.3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12.8</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4,768</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4,983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5,184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5,215</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5,447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5,650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5,883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Bosnia and Herzegovina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551.9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601.8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637.0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646.4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675.1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709.0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718.1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23.7</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2,115</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2,306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2,441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2,477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2,587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2,487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2,519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Brazil</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398.3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466.0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408.5</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480.2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478.7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678.6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720.2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61.8</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73,605</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87,044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77,589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92,091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91,314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132,491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143,497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Canada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1039.1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1071.1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1094.1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1124.3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1142.3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1166.1</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1182.7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11.3</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33,898</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35,274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36,465</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37,934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38,981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40,209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41,252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Chile</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929.6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985.7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1065.2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1108.8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1161.1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1235.7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1263.4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30.5</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15,353</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16,360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17,856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18,849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19,854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21,007</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21,730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Colombia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455.3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441.3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544.2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536.3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578.4</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endParaRPr lang="en-US" sz="120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20,239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19,846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24,760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24,692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26,942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Croatia</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1033.0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endParaRPr lang="en-US" sz="120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3,799</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3,932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4,009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4,124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4,257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4,348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4,410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Czech Republic</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461.9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499.9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538.1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907.6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970.1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974.4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102.6</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4,752</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5,190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5,633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9,536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10,218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10,236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Denmark</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781.8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832.2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832.1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843.8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847.8</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857.0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872.3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7.1</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4,295</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4,592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4,619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4,708</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4,751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4,823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4,927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Finland</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727.1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747.4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769.2</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782.2</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796.0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805.5</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807.7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9.4</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3,829</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3,953</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4,087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4,176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4,269</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4,340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4,373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France</a:t>
                      </a:r>
                      <a:endParaRPr lang="en-US" sz="1600">
                        <a:effectLst/>
                        <a:latin typeface="Calibri"/>
                        <a:ea typeface="Calibri"/>
                        <a:cs typeface="Times New Roman"/>
                      </a:endParaRPr>
                    </a:p>
                  </a:txBody>
                  <a:tcPr marL="68580" marR="6858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962.6</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953.9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993.1</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1053.4</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1089.7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1118.6</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1141.3</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b="1">
                          <a:solidFill>
                            <a:srgbClr val="000000"/>
                          </a:solidFill>
                          <a:effectLst/>
                          <a:latin typeface="Calibri"/>
                          <a:ea typeface="Times New Roman"/>
                          <a:cs typeface="Times New Roman"/>
                        </a:rPr>
                        <a:t>17.9</a:t>
                      </a:r>
                      <a:endParaRPr lang="en-US" sz="160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34,835</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49,679</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54,627</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62,070</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64,225</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66,245</a:t>
                      </a:r>
                      <a:endParaRPr lang="en-US" sz="1600">
                        <a:effectLst/>
                        <a:latin typeface="Calibri"/>
                        <a:ea typeface="Calibri"/>
                        <a:cs typeface="Times New Roman"/>
                      </a:endParaRPr>
                    </a:p>
                  </a:txBody>
                  <a:tcPr marL="0" marR="7302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68,350</a:t>
                      </a:r>
                      <a:endParaRPr lang="en-US" sz="1600">
                        <a:effectLst/>
                        <a:latin typeface="Calibri"/>
                        <a:ea typeface="Calibri"/>
                        <a:cs typeface="Times New Roman"/>
                      </a:endParaRPr>
                    </a:p>
                  </a:txBody>
                  <a:tcPr marL="0" marR="73025" marT="0" marB="0" anchor="ctr">
                    <a:lnL>
                      <a:noFill/>
                    </a:lnL>
                    <a:lnR>
                      <a:noFill/>
                    </a:lnR>
                    <a:lnT>
                      <a:noFill/>
                    </a:lnT>
                    <a:lnB>
                      <a:noFill/>
                    </a:lnB>
                    <a:solidFill>
                      <a:srgbClr val="D9D9D9"/>
                    </a:solidFill>
                  </a:tcPr>
                </a:tc>
              </a:tr>
              <a:tr h="164465">
                <a:tc>
                  <a:txBody>
                    <a:bodyPr/>
                    <a:lstStyle/>
                    <a:p>
                      <a:pPr marL="0" marR="0">
                        <a:lnSpc>
                          <a:spcPct val="115000"/>
                        </a:lnSpc>
                        <a:spcBef>
                          <a:spcPts val="0"/>
                        </a:spcBef>
                        <a:spcAft>
                          <a:spcPts val="0"/>
                        </a:spcAft>
                      </a:pPr>
                      <a:r>
                        <a:rPr lang="en-US" sz="1100" b="1" dirty="0">
                          <a:solidFill>
                            <a:srgbClr val="000000"/>
                          </a:solidFill>
                          <a:effectLst/>
                          <a:latin typeface="Calibri"/>
                          <a:ea typeface="Times New Roman"/>
                          <a:cs typeface="Times New Roman"/>
                        </a:rPr>
                        <a:t>Greece</a:t>
                      </a:r>
                      <a:endParaRPr lang="en-US" sz="1600" dirty="0">
                        <a:effectLst/>
                        <a:latin typeface="Calibri"/>
                        <a:ea typeface="Calibri"/>
                        <a:cs typeface="Times New Roman"/>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986.1</a:t>
                      </a:r>
                      <a:endParaRPr lang="en-US" sz="160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1013.4</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1038.9</a:t>
                      </a:r>
                      <a:endParaRPr lang="en-US" sz="160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1069.1</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1083.0</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1103.1</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1135.7</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b="1" dirty="0">
                          <a:solidFill>
                            <a:srgbClr val="000000"/>
                          </a:solidFill>
                          <a:effectLst/>
                          <a:latin typeface="Calibri"/>
                          <a:ea typeface="Times New Roman"/>
                          <a:cs typeface="Times New Roman"/>
                        </a:rPr>
                        <a:t>12.0</a:t>
                      </a:r>
                      <a:endParaRPr lang="en-US" sz="1600" dirty="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10,994</a:t>
                      </a:r>
                      <a:endParaRPr lang="en-US" sz="160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11,343</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a:solidFill>
                            <a:srgbClr val="000000"/>
                          </a:solidFill>
                          <a:effectLst/>
                          <a:latin typeface="Calibri"/>
                          <a:ea typeface="Times New Roman"/>
                          <a:cs typeface="Times New Roman"/>
                        </a:rPr>
                        <a:t>11,674</a:t>
                      </a:r>
                      <a:endParaRPr lang="en-US" sz="160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12,062</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12,246</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12,466</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100" dirty="0">
                          <a:solidFill>
                            <a:srgbClr val="000000"/>
                          </a:solidFill>
                          <a:effectLst/>
                          <a:latin typeface="Calibri"/>
                          <a:ea typeface="Times New Roman"/>
                          <a:cs typeface="Times New Roman"/>
                        </a:rPr>
                        <a:t>12,598</a:t>
                      </a:r>
                      <a:endParaRPr lang="en-US" sz="160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173374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10.2 Number of ESRD prevalent patients and prevalence of ESRD, per million population, by country, years 2006-2012 (</a:t>
            </a:r>
            <a:r>
              <a:rPr lang="en-US" b="0" i="1" dirty="0" smtClean="0"/>
              <a:t>continued</a:t>
            </a:r>
            <a:r>
              <a:rPr lang="en-US" dirty="0" smtClean="0"/>
              <a:t>)</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3009208080"/>
              </p:ext>
            </p:extLst>
          </p:nvPr>
        </p:nvGraphicFramePr>
        <p:xfrm>
          <a:off x="152400" y="838200"/>
          <a:ext cx="8875092" cy="4968621"/>
        </p:xfrm>
        <a:graphic>
          <a:graphicData uri="http://schemas.openxmlformats.org/drawingml/2006/table">
            <a:tbl>
              <a:tblPr firstRow="1" firstCol="1" bandRow="1"/>
              <a:tblGrid>
                <a:gridCol w="1145223"/>
                <a:gridCol w="465145"/>
                <a:gridCol w="465145"/>
                <a:gridCol w="477838"/>
                <a:gridCol w="477838"/>
                <a:gridCol w="477838"/>
                <a:gridCol w="477838"/>
                <a:gridCol w="477838"/>
                <a:gridCol w="676540"/>
                <a:gridCol w="533407"/>
                <a:gridCol w="533407"/>
                <a:gridCol w="533407"/>
                <a:gridCol w="533407"/>
                <a:gridCol w="533407"/>
                <a:gridCol w="533407"/>
                <a:gridCol w="533407"/>
              </a:tblGrid>
              <a:tr h="151093">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56660" marR="56660" marT="0" marB="0" anchor="ctr">
                    <a:lnL>
                      <a:noFill/>
                    </a:lnL>
                    <a:lnR>
                      <a:noFill/>
                    </a:lnR>
                    <a:lnT>
                      <a:noFill/>
                    </a:lnT>
                    <a:lnB w="12700" cap="flat" cmpd="sng" algn="ctr">
                      <a:solidFill>
                        <a:srgbClr val="000000"/>
                      </a:solidFill>
                      <a:prstDash val="solid"/>
                      <a:round/>
                      <a:headEnd type="none" w="med" len="med"/>
                      <a:tailEnd type="none" w="med" len="med"/>
                    </a:lnB>
                  </a:tcPr>
                </a:tc>
                <a:tc gridSpan="8">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Prevalence rate, per million population</a:t>
                      </a:r>
                      <a:endParaRPr lang="en-US" sz="1050">
                        <a:effectLst/>
                        <a:latin typeface="Calibri"/>
                        <a:ea typeface="Calibri"/>
                        <a:cs typeface="Times New Roman"/>
                      </a:endParaRPr>
                    </a:p>
                  </a:txBody>
                  <a:tcPr marL="56660" marR="566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Prevalent patients, counts</a:t>
                      </a:r>
                      <a:endParaRPr lang="en-US" sz="1050">
                        <a:effectLst/>
                        <a:latin typeface="Calibri"/>
                        <a:ea typeface="Calibri"/>
                        <a:cs typeface="Times New Roman"/>
                      </a:endParaRPr>
                    </a:p>
                  </a:txBody>
                  <a:tcPr marL="56660" marR="566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4392">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2006</a:t>
                      </a:r>
                      <a:endParaRPr lang="en-US" sz="1050" dirty="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 change from</a:t>
                      </a:r>
                      <a:br>
                        <a:rPr lang="en-US" sz="1050" b="1">
                          <a:solidFill>
                            <a:srgbClr val="000000"/>
                          </a:solidFill>
                          <a:effectLst/>
                          <a:latin typeface="Calibri"/>
                          <a:ea typeface="Times New Roman"/>
                          <a:cs typeface="Times New Roman"/>
                        </a:rPr>
                      </a:br>
                      <a:r>
                        <a:rPr lang="en-US" sz="1050" b="1">
                          <a:solidFill>
                            <a:srgbClr val="000000"/>
                          </a:solidFill>
                          <a:effectLst/>
                          <a:latin typeface="Calibri"/>
                          <a:ea typeface="Times New Roman"/>
                          <a:cs typeface="Times New Roman"/>
                        </a:rPr>
                        <a:t>2006-2012</a:t>
                      </a:r>
                      <a:r>
                        <a:rPr lang="en-US" sz="1050" b="1" baseline="30000">
                          <a:solidFill>
                            <a:srgbClr val="000000"/>
                          </a:solidFill>
                          <a:effectLst/>
                          <a:latin typeface="Calibri"/>
                          <a:ea typeface="Times New Roman"/>
                          <a:cs typeface="Times New Roman"/>
                        </a:rPr>
                        <a:t>a</a:t>
                      </a:r>
                      <a:endParaRPr lang="en-US" sz="1050">
                        <a:effectLst/>
                        <a:latin typeface="Calibri"/>
                        <a:ea typeface="Calibri"/>
                        <a:cs typeface="Times New Roman"/>
                      </a:endParaRPr>
                    </a:p>
                  </a:txBody>
                  <a:tcPr marL="15214" marR="1521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56660" marR="5666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Hong Kong</a:t>
                      </a:r>
                      <a:endParaRPr lang="en-US" sz="1050" dirty="0">
                        <a:effectLst/>
                        <a:latin typeface="Calibri"/>
                        <a:ea typeface="Calibri"/>
                        <a:cs typeface="Times New Roman"/>
                      </a:endParaRPr>
                    </a:p>
                  </a:txBody>
                  <a:tcPr marL="56660" marR="566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1003.0</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1031.4</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1067.4</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1077.7</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1106.3</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1152.5</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1191.7</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15.2</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6,930</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7,171</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7,460</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7,580</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7,857</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8,197</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8,549</a:t>
                      </a:r>
                      <a:endParaRPr lang="en-US" sz="1050">
                        <a:effectLst/>
                        <a:latin typeface="Calibri"/>
                        <a:ea typeface="Calibri"/>
                        <a:cs typeface="Times New Roman"/>
                      </a:endParaRPr>
                    </a:p>
                  </a:txBody>
                  <a:tcPr marL="0" marR="603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Hungary</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578.1</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605.3</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620.0</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626.2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632.8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5,807</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6,072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6,209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6,253</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6,285</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Iceland</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483.9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518.5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523.0</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543.2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600.6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667.7</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682.8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34.7</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147</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161</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173</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213</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Indonesia</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265.0</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Iran</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490.6</a:t>
                      </a:r>
                      <a:endParaRPr lang="en-US" sz="1050" dirty="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528.8</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556.4</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585.5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621.2</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35,248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38,575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41,192</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43,969</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47,336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Israel</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1010.1</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1040.7</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1070.8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1086.6</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1101.9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1120.2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1125.4</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9.5</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7,125</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7,472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7,826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8,134</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8,400</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8,699</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8,902</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Italy</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Jalisco (Mexico)</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928.9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986.2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1029.6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1314.3</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1332.3</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1381.5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1408.8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45.7</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6,357</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6,865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7,218</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9,222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9,916</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10,421</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10,769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Japan</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1954.5</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2058.1</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2126.0</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2205.4</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2277.4</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2313.8</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2365.2</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16.6</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249,718</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262,968</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271,471</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281,212</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289,415</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295,706</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301,545</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Rep. of Korea</a:t>
                      </a:r>
                      <a:endParaRPr lang="en-US" sz="1050">
                        <a:effectLst/>
                        <a:latin typeface="Calibri"/>
                        <a:ea typeface="Calibri"/>
                        <a:cs typeface="Times New Roman"/>
                      </a:endParaRPr>
                    </a:p>
                  </a:txBody>
                  <a:tcPr marL="56660" marR="5666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941.7</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972.8</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1031.7</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1113.6</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1144.4</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1224.8</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1353.3</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34.7</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46,730</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48,675</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51,989</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56,396</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58,860</a:t>
                      </a:r>
                      <a:endParaRPr lang="en-US" sz="1050" dirty="0">
                        <a:effectLst/>
                        <a:latin typeface="Calibri"/>
                        <a:ea typeface="Calibri"/>
                        <a:cs typeface="Times New Roman"/>
                      </a:endParaRPr>
                    </a:p>
                  </a:txBody>
                  <a:tcPr marL="0" marR="603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63,341</a:t>
                      </a:r>
                      <a:endParaRPr lang="en-US" sz="1050">
                        <a:effectLst/>
                        <a:latin typeface="Calibri"/>
                        <a:ea typeface="Calibri"/>
                        <a:cs typeface="Times New Roman"/>
                      </a:endParaRPr>
                    </a:p>
                  </a:txBody>
                  <a:tcPr marL="0" marR="603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70,211</a:t>
                      </a:r>
                      <a:endParaRPr lang="en-US" sz="1050">
                        <a:effectLst/>
                        <a:latin typeface="Calibri"/>
                        <a:ea typeface="Calibri"/>
                        <a:cs typeface="Times New Roman"/>
                      </a:endParaRPr>
                    </a:p>
                  </a:txBody>
                  <a:tcPr marL="0" marR="60332" marT="0" marB="0" anchor="ctr">
                    <a:lnL>
                      <a:noFill/>
                    </a:lnL>
                    <a:lnR>
                      <a:noFill/>
                    </a:lnR>
                    <a:lnT>
                      <a:noFill/>
                    </a:lnT>
                    <a:lnB>
                      <a:noFill/>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Kuwait</a:t>
                      </a:r>
                      <a:endParaRPr lang="en-US" sz="1050">
                        <a:effectLst/>
                        <a:latin typeface="Calibri"/>
                        <a:ea typeface="Calibri"/>
                        <a:cs typeface="Times New Roman"/>
                      </a:endParaRPr>
                    </a:p>
                  </a:txBody>
                  <a:tcPr marL="56660" marR="5666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0" marR="226639"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0332"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Lebanon</a:t>
                      </a:r>
                      <a:endParaRPr lang="en-US" sz="1050" dirty="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855.0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4,100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Malaysia</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626.3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692.5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769.4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840.1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905.3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987.1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1056.4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55.0</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16,805</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18,825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21,191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23,435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25,574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28,184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30,991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Morelos (Mexico)</a:t>
                      </a:r>
                      <a:endParaRPr lang="en-US" sz="1050" dirty="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877.8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939.3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978.0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endParaRPr lang="en-US" sz="105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1,447</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1,561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1,638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Netherlands</a:t>
                      </a:r>
                      <a:endParaRPr lang="en-US" sz="1050" dirty="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772.2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802.5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820.2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852.1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875.6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897.5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923.4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15.6</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12,623</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13,146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13,488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14,086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14,549</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14,982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15,472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New Zealand</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775.5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793.2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809.6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853.8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876.4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879.0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900.7</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13.5</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3,245</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3,354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3,456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3,685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3,828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3,872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3,993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Norway</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753.1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784.0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816.9</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844.3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859.4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875.0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887.3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14.7</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3,510</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3,692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3,895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4,077</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4,202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4,334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4,453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Oman</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463.5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492.1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615.3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649.3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694.8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endParaRPr lang="en-US" sz="105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1,535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1,682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1,826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1,966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2,147</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Philippines</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109.8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114.0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132.9</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159.4</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93.0</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7,437</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7,967</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10,552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11,172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13,275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16,230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Poland</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647.5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672.5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665.5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706.6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732.2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endParaRPr lang="en-US" sz="105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24,783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25,665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25,635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27,236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28,226</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Portugal</a:t>
                      </a:r>
                      <a:endParaRPr lang="en-US" sz="105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1406.8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1505.1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1589.5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1662.0</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1670.3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endParaRPr lang="en-US" sz="105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14,965</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16,011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16,788</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17,553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17,641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Qatar</a:t>
                      </a:r>
                      <a:endParaRPr lang="en-US" sz="1050" dirty="0">
                        <a:effectLst/>
                        <a:latin typeface="Calibri"/>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244.3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267.2</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280.1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endParaRPr lang="en-US" sz="1050">
                        <a:effectLst/>
                        <a:latin typeface="Calibri"/>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419</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463</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511</a:t>
                      </a:r>
                      <a:endParaRPr lang="en-US" sz="1050">
                        <a:effectLst/>
                        <a:latin typeface="Calibri"/>
                        <a:ea typeface="Calibri"/>
                        <a:cs typeface="Times New Roman"/>
                      </a:endParaRPr>
                    </a:p>
                  </a:txBody>
                  <a:tcPr marL="0" marR="73025" marT="0" marB="0" anchor="ctr">
                    <a:lnL>
                      <a:noFill/>
                    </a:lnL>
                    <a:lnR>
                      <a:noFill/>
                    </a:lnR>
                    <a:lnT>
                      <a:noFill/>
                    </a:lnT>
                    <a:lnB w="12700" cap="flat" cmpd="sng" algn="ctr">
                      <a:noFill/>
                      <a:prstDash val="solid"/>
                      <a:round/>
                      <a:headEnd type="none" w="med" len="med"/>
                      <a:tailEnd type="none" w="med" len="med"/>
                    </a:lnB>
                    <a:solidFill>
                      <a:srgbClr val="D9D9D9"/>
                    </a:solidFill>
                  </a:tcPr>
                </a:tc>
              </a:tr>
              <a:tr h="13587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Romania</a:t>
                      </a:r>
                      <a:endParaRPr lang="en-US" sz="1050" dirty="0">
                        <a:effectLst/>
                        <a:latin typeface="Calibri"/>
                        <a:ea typeface="Calibri"/>
                        <a:cs typeface="Times New Roman"/>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304.7</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368.3</a:t>
                      </a:r>
                      <a:endParaRPr lang="en-US" sz="105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422.4</a:t>
                      </a:r>
                      <a:endParaRPr lang="en-US" sz="105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533.2</a:t>
                      </a:r>
                      <a:endParaRPr lang="en-US" sz="105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599.9</a:t>
                      </a:r>
                      <a:endParaRPr lang="en-US" sz="105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666.4</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735.2</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108.3</a:t>
                      </a:r>
                      <a:endParaRPr lang="en-US" sz="1050">
                        <a:effectLst/>
                        <a:latin typeface="Calibri"/>
                        <a:ea typeface="Calibri"/>
                        <a:cs typeface="Times New Roman"/>
                      </a:endParaRPr>
                    </a:p>
                  </a:txBody>
                  <a:tcPr marL="0" marR="27432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6,578</a:t>
                      </a:r>
                      <a:endParaRPr lang="en-US" sz="1050" dirty="0">
                        <a:effectLst/>
                        <a:latin typeface="Calibri"/>
                        <a:ea typeface="Calibri"/>
                        <a:cs typeface="Times New Roman"/>
                      </a:endParaRPr>
                    </a:p>
                  </a:txBody>
                  <a:tcPr marL="0" marR="73025"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7,935</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9,088</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10,859</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12,146</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13,410</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14,747</a:t>
                      </a:r>
                      <a:endParaRPr lang="en-US" sz="1050" dirty="0">
                        <a:effectLst/>
                        <a:latin typeface="Calibri"/>
                        <a:ea typeface="Calibri"/>
                        <a:cs typeface="Times New Roman"/>
                      </a:endParaRPr>
                    </a:p>
                  </a:txBody>
                  <a:tcPr marL="0" marR="73025"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r>
            </a:tbl>
          </a:graphicData>
        </a:graphic>
      </p:graphicFrame>
      <p:sp>
        <p:nvSpPr>
          <p:cNvPr id="12" name="Rectangle 11"/>
          <p:cNvSpPr/>
          <p:nvPr/>
        </p:nvSpPr>
        <p:spPr>
          <a:xfrm>
            <a:off x="76894" y="5943600"/>
            <a:ext cx="2285306" cy="276999"/>
          </a:xfrm>
          <a:prstGeom prst="rect">
            <a:avLst/>
          </a:prstGeom>
        </p:spPr>
        <p:txBody>
          <a:bodyPr wrap="none">
            <a:spAutoFit/>
          </a:bodyPr>
          <a:lstStyle/>
          <a:p>
            <a:r>
              <a:rPr lang="en-US" sz="1200" i="1" dirty="0"/>
              <a:t>Table </a:t>
            </a:r>
            <a:r>
              <a:rPr lang="en-US" sz="1200" i="1" dirty="0" smtClean="0"/>
              <a:t>10.2 </a:t>
            </a:r>
            <a:r>
              <a:rPr lang="en-US" sz="1200" i="1" dirty="0"/>
              <a:t>continued on next </a:t>
            </a:r>
            <a:r>
              <a:rPr lang="en-US" sz="1200" i="1" dirty="0" smtClean="0"/>
              <a:t>slide</a:t>
            </a:r>
            <a:endParaRPr lang="en-US" sz="1200" i="1" dirty="0"/>
          </a:p>
        </p:txBody>
      </p:sp>
    </p:spTree>
    <p:extLst>
      <p:ext uri="{BB962C8B-B14F-4D97-AF65-F5344CB8AC3E}">
        <p14:creationId xmlns:p14="http://schemas.microsoft.com/office/powerpoint/2010/main" val="2769155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10.2 Number of ESRD prevalent patients and prevalence of ESRD, per million population, by country, years 2006-2012 (</a:t>
            </a:r>
            <a:r>
              <a:rPr lang="en-US" b="0" i="1" dirty="0" smtClean="0"/>
              <a:t>continued</a:t>
            </a:r>
            <a:r>
              <a:rPr lang="en-US" dirty="0" smtClean="0"/>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09095553"/>
              </p:ext>
            </p:extLst>
          </p:nvPr>
        </p:nvGraphicFramePr>
        <p:xfrm>
          <a:off x="142696" y="990600"/>
          <a:ext cx="8858608" cy="3731641"/>
        </p:xfrm>
        <a:graphic>
          <a:graphicData uri="http://schemas.openxmlformats.org/drawingml/2006/table">
            <a:tbl>
              <a:tblPr firstRow="1" firstCol="1" bandRow="1"/>
              <a:tblGrid>
                <a:gridCol w="1029297"/>
                <a:gridCol w="481523"/>
                <a:gridCol w="481523"/>
                <a:gridCol w="481523"/>
                <a:gridCol w="481523"/>
                <a:gridCol w="480892"/>
                <a:gridCol w="480892"/>
                <a:gridCol w="480892"/>
                <a:gridCol w="790569"/>
                <a:gridCol w="524282"/>
                <a:gridCol w="524282"/>
                <a:gridCol w="524282"/>
                <a:gridCol w="524282"/>
                <a:gridCol w="524282"/>
                <a:gridCol w="524282"/>
                <a:gridCol w="524282"/>
              </a:tblGrid>
              <a:tr h="183281">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56799" marR="56799" marT="0" marB="0" anchor="ctr">
                    <a:lnL>
                      <a:noFill/>
                    </a:lnL>
                    <a:lnR>
                      <a:noFill/>
                    </a:lnR>
                    <a:lnT>
                      <a:noFill/>
                    </a:lnT>
                    <a:lnB w="12700" cap="flat" cmpd="sng" algn="ctr">
                      <a:solidFill>
                        <a:schemeClr val="tx1"/>
                      </a:solidFill>
                      <a:prstDash val="solid"/>
                      <a:round/>
                      <a:headEnd type="none" w="med" len="med"/>
                      <a:tailEnd type="none" w="med" len="med"/>
                    </a:lnB>
                  </a:tcPr>
                </a:tc>
                <a:tc gridSpan="8">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Prevalence rate, per million population</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Prevalent patients, counts</a:t>
                      </a:r>
                      <a:endParaRPr lang="en-US" sz="105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0945">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56799" marR="56799"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2009</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 change from</a:t>
                      </a:r>
                      <a:br>
                        <a:rPr lang="en-US" sz="1050" b="1">
                          <a:solidFill>
                            <a:srgbClr val="000000"/>
                          </a:solidFill>
                          <a:effectLst/>
                          <a:latin typeface="Calibri"/>
                          <a:ea typeface="Times New Roman"/>
                          <a:cs typeface="Times New Roman"/>
                        </a:rPr>
                      </a:br>
                      <a:r>
                        <a:rPr lang="en-US" sz="1050" b="1">
                          <a:solidFill>
                            <a:srgbClr val="000000"/>
                          </a:solidFill>
                          <a:effectLst/>
                          <a:latin typeface="Calibri"/>
                          <a:ea typeface="Times New Roman"/>
                          <a:cs typeface="Times New Roman"/>
                        </a:rPr>
                        <a:t>2006-2012</a:t>
                      </a:r>
                      <a:r>
                        <a:rPr lang="en-US" sz="1050" b="1" baseline="30000">
                          <a:solidFill>
                            <a:srgbClr val="000000"/>
                          </a:solidFill>
                          <a:effectLst/>
                          <a:latin typeface="Calibri"/>
                          <a:ea typeface="Times New Roman"/>
                          <a:cs typeface="Times New Roman"/>
                        </a:rPr>
                        <a:t>a</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83281">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Russia</a:t>
                      </a:r>
                      <a:endParaRPr lang="en-US" sz="1050" dirty="0">
                        <a:effectLst/>
                        <a:latin typeface="Calibri"/>
                        <a:ea typeface="Calibri"/>
                        <a:cs typeface="Times New Roman"/>
                      </a:endParaRPr>
                    </a:p>
                  </a:txBody>
                  <a:tcPr marL="56799" marR="56799" marT="0" marB="0" anchor="ctr">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130.1</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158.0</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173.1</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185.5</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196.4</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211.7</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56.8</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18,486</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22,234</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24,246</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26,327</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27,989</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30,349</a:t>
                      </a:r>
                      <a:endParaRPr lang="en-US" sz="1050">
                        <a:effectLst/>
                        <a:latin typeface="Calibri"/>
                        <a:ea typeface="Calibri"/>
                        <a:cs typeface="Times New Roman"/>
                      </a:endParaRPr>
                    </a:p>
                  </a:txBody>
                  <a:tcPr marL="0" marR="6048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Saudi Arabia</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797.5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792.7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763.9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731.7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730.3</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19,334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20,113</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20,731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20,764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21,321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Scotland</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783.9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812.0</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809.9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827.7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836.8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857.6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6.5</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4,011</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4,177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4,186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4,299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4,370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4,424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4,557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Serbia</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722.4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752.0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5,244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5,414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Singapore</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1400.1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1441.8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1494.8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1526.9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1578.6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1661.8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1741.4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19.8</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4,936</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5,165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5,445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5,701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5,954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6,297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6,648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Slovenia</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980.6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986.5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984.5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995.5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2,000</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2,048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South Africa</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163.7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8,559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Spain</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961.0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956.2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994.8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1033.5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1045.5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1074.7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1090.4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12.9</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35,462</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41,546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44,067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39,708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47,632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50,614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50,837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Sweden</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850.7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866.7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875.7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893.5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912.2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931.1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933.0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8.5</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7,725</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7,929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8,074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8,308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8,555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8,798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8,882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Taiwan</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2196.8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2285.1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2432.0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2554.4</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2685.2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2785.9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2902.1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26.9</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50,255</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52,462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56,025</a:t>
                      </a:r>
                      <a:endParaRPr lang="en-US" sz="1050" dirty="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59,056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62,196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64,702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67,665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Thailand</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286.0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419.8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496.9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552.8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639.3</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749.8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905.9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134.6</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17,967</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26,457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31,496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35,112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40,845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47,987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58,385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Turkey</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589.2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711.5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753.1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819.2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847.4</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868.2</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815.6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29.5</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42,992</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50,221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53,859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59,443</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62,471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64,877</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61,677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722.9</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737.6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773.2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804.3</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830.1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850.6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875.8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18.2</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40,101</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41,188</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43,478</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45,519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47,347</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49,321</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51,140</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235204">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United States</a:t>
                      </a:r>
                      <a:endParaRPr lang="en-US" sz="1050" dirty="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1645.1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1697.9</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1751.1</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1809.6</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1867.5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1918.0</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1975.5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b="1" dirty="0">
                          <a:solidFill>
                            <a:srgbClr val="000000"/>
                          </a:solidFill>
                          <a:effectLst/>
                          <a:latin typeface="Calibri"/>
                          <a:ea typeface="Times New Roman"/>
                          <a:cs typeface="Times New Roman"/>
                        </a:rPr>
                        <a:t>16.5</a:t>
                      </a:r>
                      <a:endParaRPr lang="en-US" sz="1050" dirty="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490,879</a:t>
                      </a:r>
                      <a:endParaRPr lang="en-US" sz="1050" dirty="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511,465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532,502</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555,145</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577,675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597,620</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620,136</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Ukraine</a:t>
                      </a:r>
                      <a:endParaRPr lang="en-US" sz="1050">
                        <a:effectLst/>
                        <a:latin typeface="Calibri"/>
                        <a:ea typeface="Calibri"/>
                        <a:cs typeface="Times New Roman"/>
                      </a:endParaRPr>
                    </a:p>
                  </a:txBody>
                  <a:tcPr marL="56799" marR="56799"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131.3</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endParaRPr lang="en-US" sz="1050">
                        <a:effectLst/>
                        <a:latin typeface="Calibri"/>
                      </a:endParaRPr>
                    </a:p>
                  </a:txBody>
                  <a:tcPr marL="0" marR="227197"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048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5,985</a:t>
                      </a:r>
                      <a:endParaRPr lang="en-US" sz="1050">
                        <a:effectLst/>
                        <a:latin typeface="Calibri"/>
                        <a:ea typeface="Calibri"/>
                        <a:cs typeface="Times New Roman"/>
                      </a:endParaRPr>
                    </a:p>
                  </a:txBody>
                  <a:tcPr marL="0" marR="60481" marT="0" marB="0" anchor="ctr">
                    <a:lnL>
                      <a:noFill/>
                    </a:lnL>
                    <a:lnR>
                      <a:noFill/>
                    </a:lnR>
                    <a:lnT>
                      <a:noFill/>
                    </a:lnT>
                    <a:lnB>
                      <a:noFill/>
                    </a:lnB>
                    <a:solidFill>
                      <a:srgbClr val="D9D9D9"/>
                    </a:solidFill>
                  </a:tcPr>
                </a:tc>
              </a:tr>
              <a:tr h="18328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Uruguay</a:t>
                      </a:r>
                      <a:endParaRPr lang="en-US" sz="1050">
                        <a:effectLst/>
                        <a:latin typeface="Calibri"/>
                        <a:ea typeface="Calibri"/>
                        <a:cs typeface="Times New Roman"/>
                      </a:endParaRPr>
                    </a:p>
                  </a:txBody>
                  <a:tcPr marL="56799" marR="5679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927.1</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963.9</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1016.5</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1018.6</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1033.2</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1074.9</a:t>
                      </a:r>
                      <a:endParaRPr lang="en-US" sz="1050" dirty="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1072.6</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13.6</a:t>
                      </a:r>
                      <a:endParaRPr lang="en-US" sz="1050">
                        <a:effectLst/>
                        <a:latin typeface="Calibri"/>
                        <a:ea typeface="Calibri"/>
                        <a:cs typeface="Times New Roman"/>
                      </a:endParaRPr>
                    </a:p>
                  </a:txBody>
                  <a:tcPr marL="0" marR="22719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3,073</a:t>
                      </a:r>
                      <a:endParaRPr lang="en-US" sz="1050">
                        <a:effectLst/>
                        <a:latin typeface="Calibri"/>
                        <a:ea typeface="Calibri"/>
                        <a:cs typeface="Times New Roman"/>
                      </a:endParaRPr>
                    </a:p>
                  </a:txBody>
                  <a:tcPr marL="0" marR="6048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3,204</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3,389</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3,407</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3,468</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3,532</a:t>
                      </a:r>
                      <a:endParaRPr lang="en-US" sz="105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3,525</a:t>
                      </a:r>
                      <a:endParaRPr lang="en-US" sz="1050" dirty="0">
                        <a:effectLst/>
                        <a:latin typeface="Calibri"/>
                        <a:ea typeface="Calibri"/>
                        <a:cs typeface="Times New Roman"/>
                      </a:endParaRPr>
                    </a:p>
                  </a:txBody>
                  <a:tcPr marL="0" marR="6048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7" name="Rectangle 6"/>
          <p:cNvSpPr/>
          <p:nvPr/>
        </p:nvSpPr>
        <p:spPr>
          <a:xfrm>
            <a:off x="447675" y="5048071"/>
            <a:ext cx="8153400" cy="1200329"/>
          </a:xfrm>
          <a:prstGeom prst="rect">
            <a:avLst/>
          </a:prstGeom>
        </p:spPr>
        <p:txBody>
          <a:bodyPr wrap="square">
            <a:spAutoFit/>
          </a:bodyPr>
          <a:lstStyle/>
          <a:p>
            <a:r>
              <a:rPr lang="en-US" sz="1200" i="1" dirty="0"/>
              <a:t>Data source: Special analyses, USRDS ESRD Database. Data presented only for countries from which relevant information was available. ^UK: England, Wales, &amp; Northern Ireland (Scotland data reported separately). Data for France include 15 regions in 2006, 18 in 2007, 20 in 2008, and 22 in 2009-2012. Data for Spain include 18 of 19 regions. Data for Belgium do not include patients younger than 20. Data for Indonesia represent the West Java region. </a:t>
            </a:r>
            <a:r>
              <a:rPr lang="en-US" sz="1200" i="1" baseline="30000" dirty="0"/>
              <a:t>a </a:t>
            </a:r>
            <a:r>
              <a:rPr lang="en-US" sz="1200" i="1" dirty="0"/>
              <a:t>% change is calculated as the percent difference between the average prevalence in 2011 and 2012 and the average in 2006 and 2007. Abbreviations: ESRD, end-stage renal disease; sp., speaking; . signifies data not reported.</a:t>
            </a:r>
          </a:p>
        </p:txBody>
      </p:sp>
    </p:spTree>
    <p:extLst>
      <p:ext uri="{BB962C8B-B14F-4D97-AF65-F5344CB8AC3E}">
        <p14:creationId xmlns:p14="http://schemas.microsoft.com/office/powerpoint/2010/main" val="3620453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10.6 Trends in the prevalence of ESRD,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6225" y="533400"/>
            <a:ext cx="4952999" cy="5943600"/>
          </a:xfrm>
          <a:prstGeom prst="rect">
            <a:avLst/>
          </a:prstGeom>
        </p:spPr>
      </p:pic>
      <p:sp>
        <p:nvSpPr>
          <p:cNvPr id="10" name="Title 5"/>
          <p:cNvSpPr txBox="1">
            <a:spLocks/>
          </p:cNvSpPr>
          <p:nvPr/>
        </p:nvSpPr>
        <p:spPr>
          <a:xfrm>
            <a:off x="4267200" y="152400"/>
            <a:ext cx="5016500"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 </a:t>
            </a:r>
            <a:r>
              <a:rPr lang="en-US" sz="1200" dirty="0"/>
              <a:t>(A) Countries in which the prevalence of ESRD increased by 15-31 % from 2006-2012</a:t>
            </a:r>
          </a:p>
        </p:txBody>
      </p:sp>
      <p:sp>
        <p:nvSpPr>
          <p:cNvPr id="8" name="Rectangle 7"/>
          <p:cNvSpPr/>
          <p:nvPr/>
        </p:nvSpPr>
        <p:spPr>
          <a:xfrm>
            <a:off x="76200" y="5294293"/>
            <a:ext cx="4572000" cy="954107"/>
          </a:xfrm>
          <a:prstGeom prst="rect">
            <a:avLst/>
          </a:prstGeom>
        </p:spPr>
        <p:txBody>
          <a:bodyPr>
            <a:spAutoFit/>
          </a:bodyPr>
          <a:lstStyle/>
          <a:p>
            <a:pPr>
              <a:spcAft>
                <a:spcPts val="1200"/>
              </a:spcAft>
              <a:tabLst>
                <a:tab pos="5943600" algn="l"/>
              </a:tabLst>
            </a:pPr>
            <a:r>
              <a:rPr lang="en-US" sz="1400" i="1" dirty="0">
                <a:ea typeface="Times New Roman"/>
                <a:cs typeface="Times New Roman"/>
              </a:rPr>
              <a:t>Data source: Special analyses, USRDS ESRD Database. All rates are unadjusted. Data for U.S. are shown for comparison purposes. Abbreviations: ESRD, end-stage renal disease.</a:t>
            </a:r>
          </a:p>
        </p:txBody>
      </p:sp>
    </p:spTree>
    <p:extLst>
      <p:ext uri="{BB962C8B-B14F-4D97-AF65-F5344CB8AC3E}">
        <p14:creationId xmlns:p14="http://schemas.microsoft.com/office/powerpoint/2010/main" val="718677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10.6 Trends in the prevalence of ESRD,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5276" y="609601"/>
            <a:ext cx="4889500" cy="5867399"/>
          </a:xfrm>
          <a:prstGeom prst="rect">
            <a:avLst/>
          </a:prstGeom>
        </p:spPr>
      </p:pic>
      <p:sp>
        <p:nvSpPr>
          <p:cNvPr id="10" name="Title 5"/>
          <p:cNvSpPr txBox="1">
            <a:spLocks/>
          </p:cNvSpPr>
          <p:nvPr/>
        </p:nvSpPr>
        <p:spPr>
          <a:xfrm>
            <a:off x="4105275" y="76200"/>
            <a:ext cx="5178425"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 (B</a:t>
            </a:r>
            <a:r>
              <a:rPr lang="en-US" sz="1200" dirty="0"/>
              <a:t>) </a:t>
            </a:r>
            <a:r>
              <a:rPr lang="en-US" sz="1200" dirty="0" smtClean="0"/>
              <a:t>Countries </a:t>
            </a:r>
            <a:r>
              <a:rPr lang="en-US" sz="1200" dirty="0"/>
              <a:t>in which the prevalence of ESRD increased by greater than 31 % from 2006-2012</a:t>
            </a:r>
          </a:p>
        </p:txBody>
      </p:sp>
      <p:sp>
        <p:nvSpPr>
          <p:cNvPr id="4" name="Rectangle 3"/>
          <p:cNvSpPr/>
          <p:nvPr/>
        </p:nvSpPr>
        <p:spPr>
          <a:xfrm>
            <a:off x="76200" y="5294293"/>
            <a:ext cx="4572000" cy="954107"/>
          </a:xfrm>
          <a:prstGeom prst="rect">
            <a:avLst/>
          </a:prstGeom>
        </p:spPr>
        <p:txBody>
          <a:bodyPr>
            <a:spAutoFit/>
          </a:bodyPr>
          <a:lstStyle/>
          <a:p>
            <a:pPr>
              <a:spcAft>
                <a:spcPts val="1200"/>
              </a:spcAft>
              <a:tabLst>
                <a:tab pos="5943600" algn="l"/>
              </a:tabLst>
            </a:pPr>
            <a:r>
              <a:rPr lang="en-US" sz="1400" i="1" dirty="0">
                <a:ea typeface="Times New Roman"/>
                <a:cs typeface="Times New Roman"/>
              </a:rPr>
              <a:t>Data source: Special analyses, USRDS ESRD Database. All rates are unadjusted. Data for U.S. are shown for comparison purposes. Abbreviations: ESRD, end-stage renal disease.</a:t>
            </a:r>
          </a:p>
        </p:txBody>
      </p:sp>
    </p:spTree>
    <p:extLst>
      <p:ext uri="{BB962C8B-B14F-4D97-AF65-F5344CB8AC3E}">
        <p14:creationId xmlns:p14="http://schemas.microsoft.com/office/powerpoint/2010/main" val="2827242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10.7 Prevalence of dialysis, per million population, by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94772"/>
            <a:ext cx="4035857" cy="6306028"/>
          </a:xfrm>
          <a:prstGeom prst="rect">
            <a:avLst/>
          </a:prstGeom>
        </p:spPr>
      </p:pic>
      <p:sp>
        <p:nvSpPr>
          <p:cNvPr id="4" name="Text Placeholder 3"/>
          <p:cNvSpPr>
            <a:spLocks noGrp="1"/>
          </p:cNvSpPr>
          <p:nvPr>
            <p:ph type="body" sz="half" idx="2"/>
          </p:nvPr>
        </p:nvSpPr>
        <p:spPr>
          <a:xfrm>
            <a:off x="76200" y="4419600"/>
            <a:ext cx="4343400" cy="685800"/>
          </a:xfrm>
        </p:spPr>
        <p:txBody>
          <a:bodyPr/>
          <a:lstStyle/>
          <a:p>
            <a:r>
              <a:rPr lang="en-US" i="1" dirty="0"/>
              <a:t>Data source: Special analyses, USRDS ESRD Database. All rates are unadjusted and reflect prevalence at the end of 2012. Japan and Taiwan include dialysis patients only. ^UK: England, Wales, &amp; Northern Ireland (Scotland data reported separately). Data for Spain include 18 of 19 regions. Data for France include 22 regions. Data for Belgium do not include patients younger than 20. Abbreviations: sp., speaking. </a:t>
            </a:r>
          </a:p>
        </p:txBody>
      </p:sp>
    </p:spTree>
    <p:extLst>
      <p:ext uri="{BB962C8B-B14F-4D97-AF65-F5344CB8AC3E}">
        <p14:creationId xmlns:p14="http://schemas.microsoft.com/office/powerpoint/2010/main" val="4195431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10.8 Trends in the prevalence of dialysis,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6701" y="609601"/>
            <a:ext cx="4953000" cy="5943599"/>
          </a:xfrm>
          <a:prstGeom prst="rect">
            <a:avLst/>
          </a:prstGeom>
        </p:spPr>
      </p:pic>
      <p:sp>
        <p:nvSpPr>
          <p:cNvPr id="10" name="Title 5"/>
          <p:cNvSpPr txBox="1">
            <a:spLocks/>
          </p:cNvSpPr>
          <p:nvPr/>
        </p:nvSpPr>
        <p:spPr>
          <a:xfrm>
            <a:off x="4267200" y="152400"/>
            <a:ext cx="5016500"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 </a:t>
            </a:r>
            <a:r>
              <a:rPr lang="en-US" sz="1200" dirty="0"/>
              <a:t>(A) Countries in which the prevalence of ESRD increased by 15-31 % from 2006-2012</a:t>
            </a:r>
          </a:p>
        </p:txBody>
      </p:sp>
      <p:sp>
        <p:nvSpPr>
          <p:cNvPr id="4" name="Rectangle 3"/>
          <p:cNvSpPr/>
          <p:nvPr/>
        </p:nvSpPr>
        <p:spPr>
          <a:xfrm>
            <a:off x="76200" y="5294293"/>
            <a:ext cx="4572000" cy="954107"/>
          </a:xfrm>
          <a:prstGeom prst="rect">
            <a:avLst/>
          </a:prstGeom>
        </p:spPr>
        <p:txBody>
          <a:bodyPr>
            <a:spAutoFit/>
          </a:bodyPr>
          <a:lstStyle/>
          <a:p>
            <a:r>
              <a:rPr lang="en-US" sz="1400" i="1" dirty="0"/>
              <a:t>Data source: Special analyses, USRDS ESRD Database. All rates are unadjusted and reflect prevalence of dialysis at the end of each year. Japan includes dialysis patients only. Abbreviations: ESRD, end-stage renal disease.</a:t>
            </a:r>
          </a:p>
        </p:txBody>
      </p:sp>
    </p:spTree>
    <p:extLst>
      <p:ext uri="{BB962C8B-B14F-4D97-AF65-F5344CB8AC3E}">
        <p14:creationId xmlns:p14="http://schemas.microsoft.com/office/powerpoint/2010/main" val="3846322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Title 5"/>
          <p:cNvSpPr>
            <a:spLocks noGrp="1"/>
          </p:cNvSpPr>
          <p:nvPr>
            <p:ph type="title"/>
          </p:nvPr>
        </p:nvSpPr>
        <p:spPr>
          <a:xfrm>
            <a:off x="76200" y="152400"/>
            <a:ext cx="3886200" cy="685800"/>
          </a:xfrm>
        </p:spPr>
        <p:txBody>
          <a:bodyPr/>
          <a:lstStyle/>
          <a:p>
            <a:r>
              <a:rPr lang="en-US" dirty="0" err="1" smtClean="0"/>
              <a:t>vol</a:t>
            </a:r>
            <a:r>
              <a:rPr lang="en-US" dirty="0" smtClean="0"/>
              <a:t> 2 Figure 10.8 Trends in the prevalence of dialysis, per million population, by country, years 2000-2012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5275" y="685801"/>
            <a:ext cx="4889499" cy="5867399"/>
          </a:xfrm>
          <a:prstGeom prst="rect">
            <a:avLst/>
          </a:prstGeom>
        </p:spPr>
      </p:pic>
      <p:sp>
        <p:nvSpPr>
          <p:cNvPr id="10" name="Title 5"/>
          <p:cNvSpPr txBox="1">
            <a:spLocks/>
          </p:cNvSpPr>
          <p:nvPr/>
        </p:nvSpPr>
        <p:spPr>
          <a:xfrm>
            <a:off x="4267200" y="152400"/>
            <a:ext cx="5016500" cy="30480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r>
              <a:rPr lang="en-US" sz="1200" dirty="0" smtClean="0"/>
              <a:t> (B) </a:t>
            </a:r>
            <a:r>
              <a:rPr lang="en-US" sz="1200" dirty="0"/>
              <a:t>Countries in which the prevalence of ESRD increased by </a:t>
            </a:r>
            <a:r>
              <a:rPr lang="en-US" sz="1200" dirty="0" smtClean="0"/>
              <a:t>greater than 31% </a:t>
            </a:r>
            <a:r>
              <a:rPr lang="en-US" sz="1200" dirty="0"/>
              <a:t>from 2006-2012</a:t>
            </a:r>
          </a:p>
        </p:txBody>
      </p:sp>
      <p:sp>
        <p:nvSpPr>
          <p:cNvPr id="7" name="Rectangle 6"/>
          <p:cNvSpPr/>
          <p:nvPr/>
        </p:nvSpPr>
        <p:spPr>
          <a:xfrm>
            <a:off x="76200" y="5294293"/>
            <a:ext cx="4572000" cy="954107"/>
          </a:xfrm>
          <a:prstGeom prst="rect">
            <a:avLst/>
          </a:prstGeom>
        </p:spPr>
        <p:txBody>
          <a:bodyPr>
            <a:spAutoFit/>
          </a:bodyPr>
          <a:lstStyle/>
          <a:p>
            <a:r>
              <a:rPr lang="en-US" sz="1400" i="1" dirty="0"/>
              <a:t>Data source: Special analyses, USRDS ESRD Database. All rates are unadjusted and reflect prevalence of dialysis at the end of each year. Japan includes dialysis patients only. Abbreviations: ESRD, end-stage renal disease.</a:t>
            </a:r>
          </a:p>
        </p:txBody>
      </p:sp>
    </p:spTree>
    <p:extLst>
      <p:ext uri="{BB962C8B-B14F-4D97-AF65-F5344CB8AC3E}">
        <p14:creationId xmlns:p14="http://schemas.microsoft.com/office/powerpoint/2010/main" val="1319832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10.3 Trends in the prevalence of dialysis, per million population, by country, years 2006-2012</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36381048"/>
              </p:ext>
            </p:extLst>
          </p:nvPr>
        </p:nvGraphicFramePr>
        <p:xfrm>
          <a:off x="3686175" y="76200"/>
          <a:ext cx="5257803" cy="6256782"/>
        </p:xfrm>
        <a:graphic>
          <a:graphicData uri="http://schemas.openxmlformats.org/drawingml/2006/table">
            <a:tbl>
              <a:tblPr firstRow="1" firstCol="1" bandRow="1"/>
              <a:tblGrid>
                <a:gridCol w="1294787"/>
                <a:gridCol w="447602"/>
                <a:gridCol w="448175"/>
                <a:gridCol w="448175"/>
                <a:gridCol w="448175"/>
                <a:gridCol w="448175"/>
                <a:gridCol w="448175"/>
                <a:gridCol w="448175"/>
                <a:gridCol w="826364"/>
              </a:tblGrid>
              <a:tr h="545299">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100" dirty="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48044" marR="48044"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change from</a:t>
                      </a:r>
                      <a:br>
                        <a:rPr lang="en-US" sz="1050" b="1" dirty="0">
                          <a:solidFill>
                            <a:srgbClr val="000000"/>
                          </a:solidFill>
                          <a:effectLst/>
                          <a:latin typeface="Calibri"/>
                          <a:ea typeface="Times New Roman"/>
                          <a:cs typeface="Times New Roman"/>
                        </a:rPr>
                      </a:br>
                      <a:r>
                        <a:rPr lang="en-US" sz="1050" b="1" dirty="0">
                          <a:solidFill>
                            <a:srgbClr val="000000"/>
                          </a:solidFill>
                          <a:effectLst/>
                          <a:latin typeface="Calibri"/>
                          <a:ea typeface="Times New Roman"/>
                          <a:cs typeface="Times New Roman"/>
                        </a:rPr>
                        <a:t>2006 – 2012</a:t>
                      </a:r>
                      <a:r>
                        <a:rPr lang="en-US" sz="1050" b="1" baseline="30000" dirty="0">
                          <a:solidFill>
                            <a:srgbClr val="000000"/>
                          </a:solidFill>
                          <a:effectLst/>
                          <a:latin typeface="Calibri"/>
                          <a:ea typeface="Times New Roman"/>
                          <a:cs typeface="Times New Roman"/>
                        </a:rPr>
                        <a:t>a</a:t>
                      </a:r>
                      <a:endParaRPr lang="en-US" sz="1100" dirty="0">
                        <a:effectLst/>
                        <a:latin typeface="Calibri"/>
                        <a:ea typeface="Calibri"/>
                        <a:cs typeface="Times New Roman"/>
                      </a:endParaRPr>
                    </a:p>
                  </a:txBody>
                  <a:tcPr marL="12901" marR="1290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Argentina</a:t>
                      </a:r>
                      <a:endParaRPr lang="en-US" sz="1100">
                        <a:effectLst/>
                        <a:latin typeface="Calibri"/>
                        <a:ea typeface="Calibri"/>
                        <a:cs typeface="Times New Roman"/>
                      </a:endParaRPr>
                    </a:p>
                  </a:txBody>
                  <a:tcPr marL="48044" marR="4804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598.0</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615.4</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623.4</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634.1</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647.6</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657.0</a:t>
                      </a:r>
                      <a:endParaRPr lang="en-US" sz="1100">
                        <a:effectLst/>
                        <a:latin typeface="Calibri"/>
                        <a:ea typeface="Calibri"/>
                        <a:cs typeface="Times New Roman"/>
                      </a:endParaRPr>
                    </a:p>
                  </a:txBody>
                  <a:tcPr marL="0" marR="8318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667.8</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Australia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447.1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462.9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475.6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480.6</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485.2</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494.4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504.7</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9.8</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Austria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469.6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477.7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487.9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505.4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507.5</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502.5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506.5</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6.5</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Bahrain</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212.4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221.5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196.8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250.2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237.9</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Bangladesh</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87.3</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99.3</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112.1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138.2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157.1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194.8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108.8</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Dutch sp.</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609.9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624.3</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644.4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672.5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686.2</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692.7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698.4</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12.7</a:t>
                      </a:r>
                      <a:endParaRPr lang="en-US" sz="1100" dirty="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French sp.</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637.8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657.6</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673.0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671.5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690.8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699.5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724.9</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10.0</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6353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Bosnia and Herzegovina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521.1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569.9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596.5</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602.8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630.7</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661.6</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666.2</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21.7</a:t>
                      </a:r>
                      <a:endParaRPr lang="en-US" sz="1100" dirty="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Brazil</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398.3</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466.0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408.5</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480.2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478.7</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499.8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503.9</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16.1</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Canada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629.9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643.1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652.4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667.5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671.3</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680.9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682.7</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7.1</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Chile</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764.9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810.2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876.3</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917.9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969.6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1025.6</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1059.9</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32.4</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Colombia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403.1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412.7</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408.2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455.4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447.9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478.7</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18.7</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Croatia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651.7</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Czech Republic</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461.9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499.9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538.1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548.7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599.8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584.1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21.5</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Denmark</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463.8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498.4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490.0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487.3</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470.7</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461.0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460.8</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-4.2</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Finland</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292.4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302.0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319.8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322.9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327.6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331.1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325.3</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10.4</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France</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554.0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546.7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567.4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573.8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592.8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606.0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617.7</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11.2</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Greece</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793.6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811.1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824.0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851.5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867.6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881.9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904.4</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11.3</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Hong Kong</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593.2</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611.0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624.6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617.9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638.8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677.5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707.6</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15.0</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Hungary</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578.1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605.3</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620.0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626.2</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632.8</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Iceland</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167.9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199.7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201.6</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197.8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229.5</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257.0</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243.2</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36.1</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Indonesia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Iran</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245.0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260.8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277.0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297.5</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322.3</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Israel</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652.4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668.4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684.8</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703.8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721.2</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728.3</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730.2</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10.4</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Italy</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792.7</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Jalisco (Mexico)</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576.9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586.9</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593.4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856.1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872.1</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881.1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883.0</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51.6</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Japan</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1954.5</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2058.1</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2126.0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2205.4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2277.4</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2313.8</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2365.2</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16.6</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Rep. of Korea</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746.0</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770.6</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818.9</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888.7</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910.2</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972.4</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1081.0</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35.4</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Kuwait</a:t>
                      </a:r>
                      <a:endParaRPr lang="en-US" sz="1100">
                        <a:effectLst/>
                        <a:latin typeface="Calibri"/>
                        <a:ea typeface="Calibri"/>
                        <a:cs typeface="Times New Roman"/>
                      </a:endParaRPr>
                    </a:p>
                  </a:txBody>
                  <a:tcPr marL="48044" marR="480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346.6</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6">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Lebanon</a:t>
                      </a:r>
                      <a:endParaRPr lang="en-US" sz="1100">
                        <a:effectLst/>
                        <a:latin typeface="Calibri"/>
                        <a:ea typeface="Calibri"/>
                        <a:cs typeface="Times New Roman"/>
                      </a:endParaRPr>
                    </a:p>
                  </a:txBody>
                  <a:tcPr marL="48044" marR="480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8318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665.4</a:t>
                      </a:r>
                      <a:endParaRPr lang="en-US" sz="1100">
                        <a:effectLst/>
                        <a:latin typeface="Calibri"/>
                        <a:ea typeface="Calibri"/>
                        <a:cs typeface="Times New Roman"/>
                      </a:endParaRPr>
                    </a:p>
                  </a:txBody>
                  <a:tcPr marL="0" marR="8318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51158" marR="23043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24097" y="5943600"/>
            <a:ext cx="2642903" cy="307777"/>
          </a:xfrm>
          <a:prstGeom prst="rect">
            <a:avLst/>
          </a:prstGeom>
        </p:spPr>
        <p:txBody>
          <a:bodyPr wrap="none">
            <a:spAutoFit/>
          </a:bodyPr>
          <a:lstStyle/>
          <a:p>
            <a:r>
              <a:rPr lang="en-US" sz="1400" i="1" dirty="0"/>
              <a:t>Table </a:t>
            </a:r>
            <a:r>
              <a:rPr lang="en-US" sz="1400" i="1" dirty="0" smtClean="0"/>
              <a:t>10.3 </a:t>
            </a:r>
            <a:r>
              <a:rPr lang="en-US" sz="1400" i="1" dirty="0"/>
              <a:t>continued on next </a:t>
            </a:r>
            <a:r>
              <a:rPr lang="en-US" sz="1400" i="1" dirty="0" smtClean="0"/>
              <a:t>slide</a:t>
            </a:r>
            <a:endParaRPr lang="en-US" sz="1400" i="1" dirty="0"/>
          </a:p>
        </p:txBody>
      </p:sp>
    </p:spTree>
    <p:extLst>
      <p:ext uri="{BB962C8B-B14F-4D97-AF65-F5344CB8AC3E}">
        <p14:creationId xmlns:p14="http://schemas.microsoft.com/office/powerpoint/2010/main" val="3288139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10.3 Trends in the prevalence of dialysis, per million population, by country, years 2006-2012 (</a:t>
            </a:r>
            <a:r>
              <a:rPr lang="en-US" b="0" i="1" dirty="0" smtClean="0"/>
              <a:t>continued</a:t>
            </a:r>
            <a:r>
              <a:rPr lang="en-US" dirty="0" smtClean="0"/>
              <a:t>) </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27842073"/>
              </p:ext>
            </p:extLst>
          </p:nvPr>
        </p:nvGraphicFramePr>
        <p:xfrm>
          <a:off x="3781425" y="76200"/>
          <a:ext cx="5181600" cy="6180336"/>
        </p:xfrm>
        <a:graphic>
          <a:graphicData uri="http://schemas.openxmlformats.org/drawingml/2006/table">
            <a:tbl>
              <a:tblPr firstRow="1" firstCol="1" bandRow="1"/>
              <a:tblGrid>
                <a:gridCol w="1140085"/>
                <a:gridCol w="464638"/>
                <a:gridCol w="464638"/>
                <a:gridCol w="464638"/>
                <a:gridCol w="464638"/>
                <a:gridCol w="464638"/>
                <a:gridCol w="464638"/>
                <a:gridCol w="464638"/>
                <a:gridCol w="789049"/>
              </a:tblGrid>
              <a:tr h="519370">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2006</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2010</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53021" marR="5302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2006–2012</a:t>
                      </a:r>
                      <a:r>
                        <a:rPr lang="en-US" sz="1000" b="1" baseline="30000">
                          <a:solidFill>
                            <a:srgbClr val="000000"/>
                          </a:solidFill>
                          <a:effectLst/>
                          <a:latin typeface="Calibri"/>
                          <a:ea typeface="Times New Roman"/>
                          <a:cs typeface="Times New Roman"/>
                        </a:rPr>
                        <a:t>a</a:t>
                      </a:r>
                      <a:endParaRPr lang="en-US" sz="1050">
                        <a:effectLst/>
                        <a:latin typeface="Calibri"/>
                        <a:ea typeface="Calibri"/>
                        <a:cs typeface="Times New Roman"/>
                      </a:endParaRPr>
                    </a:p>
                  </a:txBody>
                  <a:tcPr marL="53021" marR="5302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Malaysia</a:t>
                      </a:r>
                      <a:endParaRPr lang="en-US" sz="1050">
                        <a:effectLst/>
                        <a:latin typeface="Calibri"/>
                        <a:ea typeface="Calibri"/>
                        <a:cs typeface="Times New Roman"/>
                      </a:endParaRPr>
                    </a:p>
                  </a:txBody>
                  <a:tcPr marL="53021" marR="5302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560.8</a:t>
                      </a:r>
                      <a:endParaRPr lang="en-US" sz="105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627.1</a:t>
                      </a:r>
                      <a:endParaRPr lang="en-US" sz="105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703.8</a:t>
                      </a:r>
                      <a:endParaRPr lang="en-US" sz="105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773.7</a:t>
                      </a:r>
                      <a:endParaRPr lang="en-US" sz="105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838.7</a:t>
                      </a:r>
                      <a:endParaRPr lang="en-US" sz="1050" dirty="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920.5</a:t>
                      </a:r>
                      <a:endParaRPr lang="en-US" sz="1050">
                        <a:effectLst/>
                        <a:latin typeface="Calibri"/>
                        <a:ea typeface="Calibri"/>
                        <a:cs typeface="Times New Roman"/>
                      </a:endParaRPr>
                    </a:p>
                  </a:txBody>
                  <a:tcPr marL="56458" marR="918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992.2</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61.0</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Morelos (Mexico)</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835.9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905.0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946.4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Netherlands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353.4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356.3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369.5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384.3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384.8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384.8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384.2</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8.4</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New Zealand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477.5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489.8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493.3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528.5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546.7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542.3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557.0</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13.6</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Norway</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216.5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232.3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243.7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252.0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249.9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245.9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248.1</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10.1</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Oman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231.0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250.7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318.8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333.9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363.7</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Philippines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75.8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79.4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104.6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114.0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132.9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159.4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184.7</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121.7</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Poland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417.5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432.8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446.3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466.1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483.2</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Portugal</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922.6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960.5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1023.7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1052.2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1068.2</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Qatar</a:t>
                      </a:r>
                      <a:endParaRPr lang="en-US" sz="1050" dirty="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239.1</a:t>
                      </a:r>
                      <a:endParaRPr lang="en-US" sz="1050" dirty="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262.0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275.2</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Romania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285.0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346.2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393.8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497.1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557.7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616.5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679.4</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105.3</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Russia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101.6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124.4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135.4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144.3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154.8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168.3</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59.0</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Saudi Arabia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460.7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474.5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465.5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470.7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485.4</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Scotland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414.1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424.4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415.2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418.7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418.6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411.2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407.8</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-2.3</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Serbia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619.9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645.5</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Singapore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1070.5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1101.0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1145.9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1173.6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1218.5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1291.8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1373.6</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22.7</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Slovenia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715.3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702.9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688.3</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685.4</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South Africa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132.9</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Spain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515.6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503.6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489.8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651.7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529.4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537.1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477.6</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-0.4</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Sweden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396.1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397.1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388.6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393.4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404.5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410.7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403.1</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2.6</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Taiwan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2196.8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2285.1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2432.0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2554.4</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2685.2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2785.9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2902.1</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26.9</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Thailand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261.2</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346.5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460.7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506.8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589.5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693.8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817.0</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148.6</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Turkey</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530.8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631.5</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643.7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717.6</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742.9</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772.8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709.8</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27.6</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UK^</a:t>
                      </a:r>
                      <a:endParaRPr lang="en-US" sz="1050" dirty="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352.7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391.8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402.8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415.1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420.1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426.0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431.7</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15.2</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United States</a:t>
                      </a:r>
                      <a:endParaRPr lang="en-US" sz="1050" dirty="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1210.0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1242.8</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1278.0</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1319.1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1360.1</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1393.7</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1435.4</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15.3</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Ukraine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942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Uruguay</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716.9</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729.3</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760.9</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745.9</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749.0</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762.0</a:t>
                      </a:r>
                      <a:endParaRPr lang="en-US" sz="1050">
                        <a:effectLst/>
                        <a:latin typeface="Calibri"/>
                        <a:ea typeface="Calibri"/>
                        <a:cs typeface="Times New Roman"/>
                      </a:endParaRPr>
                    </a:p>
                  </a:txBody>
                  <a:tcPr marL="56458" marR="918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757.1</a:t>
                      </a:r>
                      <a:endParaRPr lang="en-US" sz="1050">
                        <a:effectLst/>
                        <a:latin typeface="Calibri"/>
                        <a:ea typeface="Calibri"/>
                        <a:cs typeface="Times New Roman"/>
                      </a:endParaRPr>
                    </a:p>
                  </a:txBody>
                  <a:tcPr marL="56458" marR="9180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900" b="1" dirty="0">
                          <a:solidFill>
                            <a:srgbClr val="000000"/>
                          </a:solidFill>
                          <a:effectLst/>
                          <a:latin typeface="Calibri"/>
                          <a:ea typeface="Times New Roman"/>
                          <a:cs typeface="Times New Roman"/>
                        </a:rPr>
                        <a:t>5.0</a:t>
                      </a:r>
                      <a:endParaRPr lang="en-US" sz="1050" dirty="0">
                        <a:effectLst/>
                        <a:latin typeface="Calibri"/>
                        <a:ea typeface="Calibri"/>
                        <a:cs typeface="Times New Roman"/>
                      </a:endParaRPr>
                    </a:p>
                  </a:txBody>
                  <a:tcPr marL="56458" marR="254306"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76200" y="3799344"/>
            <a:ext cx="3505200" cy="2677656"/>
          </a:xfrm>
          <a:prstGeom prst="rect">
            <a:avLst/>
          </a:prstGeom>
        </p:spPr>
        <p:txBody>
          <a:bodyPr wrap="square">
            <a:spAutoFit/>
          </a:bodyPr>
          <a:lstStyle/>
          <a:p>
            <a:r>
              <a:rPr lang="en-US" sz="1200" i="1" dirty="0"/>
              <a:t>Data source: Special analyses, USRDS ESRD Database. Data presented only for countries from which relevant information was available. All rates are unadjusted. ^UK: England, Wales, &amp; Northern Ireland (Scotland data reported separately). Data for France include 15 regions in 2006, 18 in 2007, 20 in 2008, and 22 in 2009-2012. Data for Belgium do not include patients younger than 20. Data for Spain include 18 of 19 regions. </a:t>
            </a:r>
            <a:r>
              <a:rPr lang="en-US" sz="1200" i="1" baseline="30000" dirty="0"/>
              <a:t>a</a:t>
            </a:r>
            <a:r>
              <a:rPr lang="en-US" sz="1200" i="1" dirty="0"/>
              <a:t> % change is calculated as the percent difference between the average prevalence in 2011 and 2012 and the average in 2006 and 2007. Abbreviations: sp., speaking; . signifies data not reported.</a:t>
            </a:r>
          </a:p>
          <a:p>
            <a:r>
              <a:rPr lang="en-US" sz="1200" i="1" dirty="0"/>
              <a:t> </a:t>
            </a:r>
          </a:p>
        </p:txBody>
      </p:sp>
    </p:spTree>
    <p:extLst>
      <p:ext uri="{BB962C8B-B14F-4D97-AF65-F5344CB8AC3E}">
        <p14:creationId xmlns:p14="http://schemas.microsoft.com/office/powerpoint/2010/main" val="2569679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10.9 Distribution of the percentage of prevalent dialysis patients using in-center HD, home HD, and CAPD/CCPD,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5252" y="152400"/>
            <a:ext cx="3209543" cy="6172200"/>
          </a:xfrm>
          <a:prstGeom prst="rect">
            <a:avLst/>
          </a:prstGeom>
        </p:spPr>
      </p:pic>
      <p:sp>
        <p:nvSpPr>
          <p:cNvPr id="4" name="Text Placeholder 3"/>
          <p:cNvSpPr>
            <a:spLocks noGrp="1"/>
          </p:cNvSpPr>
          <p:nvPr>
            <p:ph type="body" sz="half" idx="2"/>
          </p:nvPr>
        </p:nvSpPr>
        <p:spPr>
          <a:xfrm>
            <a:off x="76200" y="4162425"/>
            <a:ext cx="4343400" cy="685800"/>
          </a:xfrm>
        </p:spPr>
        <p:txBody>
          <a:bodyPr/>
          <a:lstStyle/>
          <a:p>
            <a:r>
              <a:rPr lang="en-US" sz="1200" i="1" dirty="0"/>
              <a:t>Data source: Special analyses, USRDS ESRD Database. Denominator is calculated as the sum of patients receiving HD, PD, and Home HD; does not include patients with other/unknown modality. ^UK: England, Wales, &amp; Northern Ireland (Scotland data reported separately). Data for Spain include 18 of 19 regions. Data for France include 22 regions. Data for Indonesia represent the West Java region. Data for Belgium do not include patients younger than 20. Abbreviations: CAPD, continuous ambulatory peritoneal dialysis; CCPD, continuous cycling peritoneal dialysis; ESRD, end-stage renal disease; HD, hemodialysis; PD, peritoneal dialysis; sp., </a:t>
            </a:r>
            <a:r>
              <a:rPr lang="en-US" sz="1200" i="1" dirty="0" smtClean="0"/>
              <a:t>speaking.</a:t>
            </a:r>
            <a:endParaRPr lang="en-US" sz="1200" i="1" dirty="0"/>
          </a:p>
        </p:txBody>
      </p:sp>
    </p:spTree>
    <p:extLst>
      <p:ext uri="{BB962C8B-B14F-4D97-AF65-F5344CB8AC3E}">
        <p14:creationId xmlns:p14="http://schemas.microsoft.com/office/powerpoint/2010/main" val="3240658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10.4 Distribution of the percentage of prevalent dialysis patients using in-center HD, home HD, and CAPD/CCPD, years 2006-2012</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21062205"/>
              </p:ext>
            </p:extLst>
          </p:nvPr>
        </p:nvGraphicFramePr>
        <p:xfrm>
          <a:off x="171444" y="976275"/>
          <a:ext cx="8801113" cy="4586325"/>
        </p:xfrm>
        <a:graphic>
          <a:graphicData uri="http://schemas.openxmlformats.org/drawingml/2006/table">
            <a:tbl>
              <a:tblPr firstRow="1" firstCol="1" bandRow="1"/>
              <a:tblGrid>
                <a:gridCol w="1346260"/>
                <a:gridCol w="354993"/>
                <a:gridCol w="354993"/>
                <a:gridCol w="354993"/>
                <a:gridCol w="354993"/>
                <a:gridCol w="354993"/>
                <a:gridCol w="354993"/>
                <a:gridCol w="354993"/>
                <a:gridCol w="354993"/>
                <a:gridCol w="354993"/>
                <a:gridCol w="354993"/>
                <a:gridCol w="354993"/>
                <a:gridCol w="354993"/>
                <a:gridCol w="354993"/>
                <a:gridCol w="354993"/>
                <a:gridCol w="354993"/>
                <a:gridCol w="354993"/>
                <a:gridCol w="354993"/>
                <a:gridCol w="354993"/>
                <a:gridCol w="354993"/>
                <a:gridCol w="354993"/>
                <a:gridCol w="354993"/>
              </a:tblGrid>
              <a:tr h="191739">
                <a:tc>
                  <a:txBody>
                    <a:bodyPr/>
                    <a:lstStyle/>
                    <a:p>
                      <a:pPr marL="0" marR="0" algn="ctr">
                        <a:lnSpc>
                          <a:spcPct val="115000"/>
                        </a:lnSpc>
                        <a:spcBef>
                          <a:spcPts val="0"/>
                        </a:spcBef>
                        <a:spcAft>
                          <a:spcPts val="0"/>
                        </a:spcAft>
                      </a:pPr>
                      <a:r>
                        <a:rPr lang="en-US" sz="1000" b="1" i="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21976" marR="715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In-center HD</a:t>
                      </a:r>
                      <a:endParaRPr lang="en-US" sz="1100">
                        <a:effectLst/>
                        <a:latin typeface="Calibri"/>
                        <a:ea typeface="Calibri"/>
                        <a:cs typeface="Times New Roman"/>
                      </a:endParaRPr>
                    </a:p>
                  </a:txBody>
                  <a:tcPr marL="21976" marR="2197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CAPD/CCPD</a:t>
                      </a:r>
                      <a:endParaRPr lang="en-US" sz="1100">
                        <a:effectLst/>
                        <a:latin typeface="Calibri"/>
                        <a:ea typeface="Calibri"/>
                        <a:cs typeface="Times New Roman"/>
                      </a:endParaRPr>
                    </a:p>
                  </a:txBody>
                  <a:tcPr marL="21976" marR="2197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Home HD</a:t>
                      </a:r>
                      <a:endParaRPr lang="en-US" sz="1100" dirty="0">
                        <a:effectLst/>
                        <a:latin typeface="Calibri"/>
                        <a:ea typeface="Calibri"/>
                        <a:cs typeface="Times New Roman"/>
                      </a:endParaRPr>
                    </a:p>
                  </a:txBody>
                  <a:tcPr marL="21976" marR="2197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327">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100" dirty="0">
                        <a:effectLst/>
                        <a:latin typeface="Calibri"/>
                        <a:ea typeface="Calibri"/>
                        <a:cs typeface="Times New Roman"/>
                      </a:endParaRPr>
                    </a:p>
                  </a:txBody>
                  <a:tcPr marL="21976" marR="715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Argentina</a:t>
                      </a:r>
                      <a:endParaRPr lang="en-US" sz="1100">
                        <a:effectLst/>
                        <a:latin typeface="Calibri"/>
                        <a:ea typeface="Calibri"/>
                        <a:cs typeface="Times New Roman"/>
                      </a:endParaRPr>
                    </a:p>
                  </a:txBody>
                  <a:tcPr marL="21976" marR="71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96.0</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96.1</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96.0</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96.0</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95.8</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95.1</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94.8</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a:t>
                      </a:r>
                      <a:endParaRPr lang="en-US" sz="1100">
                        <a:effectLst/>
                        <a:latin typeface="Calibri"/>
                        <a:ea typeface="Calibri"/>
                        <a:cs typeface="Times New Roman"/>
                      </a:endParaRPr>
                    </a:p>
                  </a:txBody>
                  <a:tcPr marL="0" marR="5877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Australia</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22.1</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Austria</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Bahrain</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11.6</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Bangladesh</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0.4</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Belgium, Dutch sp.</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10.7</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10.1</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Belgium, French sp.</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90.1</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90.3</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Bosnia and Herzegovina</a:t>
                      </a:r>
                      <a:endParaRPr lang="en-US" sz="1100" dirty="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Brazil</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Canada</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18.4</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Chile</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Colombia</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69.1</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36.1</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30.6</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Croatia</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92.1</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Czech Republic</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Denmark</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74.5</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23.9</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21.6</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19.8</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Finland</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21.2</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18.2</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France</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12.6</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10.9</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0.8</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Greece</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91.7</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92.0</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93.4</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Hong Kong</a:t>
                      </a:r>
                      <a:endParaRPr lang="en-US" sz="1100">
                        <a:effectLst/>
                        <a:latin typeface="Calibri"/>
                        <a:ea typeface="Calibri"/>
                        <a:cs typeface="Times New Roman"/>
                      </a:endParaRPr>
                    </a:p>
                  </a:txBody>
                  <a:tcPr marL="21976" marR="7155"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19.8</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20.4</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21.5</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23.5</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24.4</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25.0</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81.1</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80.0</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79.2</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77.9</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75.6</a:t>
                      </a:r>
                      <a:endParaRPr lang="en-US" sz="1100">
                        <a:effectLst/>
                        <a:latin typeface="Calibri"/>
                        <a:ea typeface="Calibri"/>
                        <a:cs typeface="Times New Roman"/>
                      </a:endParaRPr>
                    </a:p>
                  </a:txBody>
                  <a:tcPr marL="0" marR="5877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74.1</a:t>
                      </a:r>
                      <a:endParaRPr lang="en-US" sz="1100">
                        <a:effectLst/>
                        <a:latin typeface="Calibri"/>
                        <a:ea typeface="Calibri"/>
                        <a:cs typeface="Times New Roman"/>
                      </a:endParaRPr>
                    </a:p>
                  </a:txBody>
                  <a:tcPr marL="0" marR="5877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72.9</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0.4</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0.9</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a:t>
                      </a:r>
                      <a:endParaRPr lang="en-US" sz="1100">
                        <a:effectLst/>
                        <a:latin typeface="Calibri"/>
                        <a:ea typeface="Calibri"/>
                        <a:cs typeface="Times New Roman"/>
                      </a:endParaRPr>
                    </a:p>
                  </a:txBody>
                  <a:tcPr marL="0" marR="7359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0" marR="73593" marT="0" marB="0" anchor="ctr">
                    <a:lnL>
                      <a:noFill/>
                    </a:lnL>
                    <a:lnR>
                      <a:noFill/>
                    </a:lnR>
                    <a:lnT>
                      <a:noFill/>
                    </a:lnT>
                    <a:lnB>
                      <a:noFill/>
                    </a:lnB>
                    <a:solidFill>
                      <a:srgbClr val="D9D9D9"/>
                    </a:solidFill>
                  </a:tcPr>
                </a:tc>
              </a:tr>
              <a:tr h="201327">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Hungary</a:t>
                      </a:r>
                      <a:endParaRPr lang="en-US" sz="1100" dirty="0">
                        <a:effectLst/>
                        <a:latin typeface="Calibri"/>
                        <a:ea typeface="Calibri"/>
                        <a:cs typeface="Times New Roman"/>
                      </a:endParaRPr>
                    </a:p>
                  </a:txBody>
                  <a:tcPr marL="21976" marR="7155"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88.3</a:t>
                      </a:r>
                      <a:endParaRPr lang="en-US" sz="1100" dirty="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87.2</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86.5</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85.8</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85.7</a:t>
                      </a:r>
                      <a:endParaRPr lang="en-US" sz="110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11.7</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12.8</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13.5</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14.2</a:t>
                      </a:r>
                      <a:endParaRPr lang="en-US" sz="1100">
                        <a:effectLst/>
                        <a:latin typeface="Calibri"/>
                        <a:ea typeface="Calibri"/>
                        <a:cs typeface="Times New Roman"/>
                      </a:endParaRPr>
                    </a:p>
                  </a:txBody>
                  <a:tcPr marL="0" marR="58772"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14.3</a:t>
                      </a:r>
                      <a:endParaRPr lang="en-US" sz="1100" dirty="0">
                        <a:effectLst/>
                        <a:latin typeface="Calibri"/>
                        <a:ea typeface="Calibri"/>
                        <a:cs typeface="Times New Roman"/>
                      </a:endParaRPr>
                    </a:p>
                  </a:txBody>
                  <a:tcPr marL="0" marR="58772"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r>
            </a:tbl>
          </a:graphicData>
        </a:graphic>
      </p:graphicFrame>
      <p:sp>
        <p:nvSpPr>
          <p:cNvPr id="7" name="Rectangle 6"/>
          <p:cNvSpPr/>
          <p:nvPr/>
        </p:nvSpPr>
        <p:spPr>
          <a:xfrm>
            <a:off x="24097" y="5943600"/>
            <a:ext cx="2642903" cy="307777"/>
          </a:xfrm>
          <a:prstGeom prst="rect">
            <a:avLst/>
          </a:prstGeom>
        </p:spPr>
        <p:txBody>
          <a:bodyPr wrap="none">
            <a:spAutoFit/>
          </a:bodyPr>
          <a:lstStyle/>
          <a:p>
            <a:r>
              <a:rPr lang="en-US" sz="1400" i="1" dirty="0"/>
              <a:t>Table </a:t>
            </a:r>
            <a:r>
              <a:rPr lang="en-US" sz="1400" i="1" dirty="0" smtClean="0"/>
              <a:t>10.4 </a:t>
            </a:r>
            <a:r>
              <a:rPr lang="en-US" sz="1400" i="1" dirty="0"/>
              <a:t>continued on next </a:t>
            </a:r>
            <a:r>
              <a:rPr lang="en-US" sz="1400" i="1" dirty="0" smtClean="0"/>
              <a:t>slide</a:t>
            </a:r>
            <a:endParaRPr lang="en-US" sz="1400" i="1" dirty="0"/>
          </a:p>
        </p:txBody>
      </p:sp>
    </p:spTree>
    <p:extLst>
      <p:ext uri="{BB962C8B-B14F-4D97-AF65-F5344CB8AC3E}">
        <p14:creationId xmlns:p14="http://schemas.microsoft.com/office/powerpoint/2010/main" val="1380626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10.4 Distribution of the percentage of prevalent dialysis patients using in-center HD, home HD, and CAPD/CCPD, years 2006-2012 (</a:t>
            </a:r>
            <a:r>
              <a:rPr lang="en-US" b="0" i="1" dirty="0" smtClean="0"/>
              <a:t>continued</a:t>
            </a:r>
            <a:r>
              <a:rPr lang="en-US" dirty="0" smtClean="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72554040"/>
              </p:ext>
            </p:extLst>
          </p:nvPr>
        </p:nvGraphicFramePr>
        <p:xfrm>
          <a:off x="190496" y="904115"/>
          <a:ext cx="8763009" cy="5039485"/>
        </p:xfrm>
        <a:graphic>
          <a:graphicData uri="http://schemas.openxmlformats.org/drawingml/2006/table">
            <a:tbl>
              <a:tblPr firstRow="1" firstCol="1" bandRow="1"/>
              <a:tblGrid>
                <a:gridCol w="1234173"/>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tblGrid>
              <a:tr h="184935">
                <a:tc>
                  <a:txBody>
                    <a:bodyPr/>
                    <a:lstStyle/>
                    <a:p>
                      <a:pPr marL="0" marR="0" algn="ctr">
                        <a:lnSpc>
                          <a:spcPct val="115000"/>
                        </a:lnSpc>
                        <a:spcBef>
                          <a:spcPts val="0"/>
                        </a:spcBef>
                        <a:spcAft>
                          <a:spcPts val="0"/>
                        </a:spcAft>
                      </a:pPr>
                      <a:r>
                        <a:rPr lang="en-US" sz="1000" b="1" i="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23553" marR="7668"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gridSpan="7">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In-center HD</a:t>
                      </a:r>
                      <a:endParaRPr lang="en-US" sz="1050" dirty="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CAPD/CCPD</a:t>
                      </a:r>
                      <a:endParaRPr lang="en-US" sz="105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Home HD</a:t>
                      </a:r>
                      <a:endParaRPr lang="en-US" sz="105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4182">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23553" marR="7668"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2008</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2009</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2011</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2007</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2011</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2006</a:t>
                      </a:r>
                      <a:endParaRPr lang="en-US" sz="105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2007</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2008</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2009</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2010</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2011</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2012</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Iceland</a:t>
                      </a:r>
                      <a:endParaRPr lang="en-US" sz="1100" dirty="0">
                        <a:effectLst/>
                        <a:latin typeface="Calibri"/>
                        <a:ea typeface="Calibri"/>
                        <a:cs typeface="Times New Roman"/>
                      </a:endParaRPr>
                    </a:p>
                  </a:txBody>
                  <a:tcPr marL="21976" marR="7155"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70.6</a:t>
                      </a:r>
                      <a:endParaRPr lang="en-US" sz="1100" dirty="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72.1</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76.6</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87.3</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83.6</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80.5</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73.1</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29.4</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26.2</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21.9</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12.7</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16.4</a:t>
                      </a:r>
                      <a:endParaRPr lang="en-US" sz="1100" dirty="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0" marR="58772"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26.9</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Indonesia</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96.1</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Iran</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93.8</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93.6</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93.6</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94.5</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6.3</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Israel</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91.9</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92.9</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93.6</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93.3</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93.8</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94.1</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94.3</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6.2</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Italy</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90.0</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10.0</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Jalisco (Mexico)</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29.5</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34.2</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40.4</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41.5</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48.7</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50.6</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49.8</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70.5</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65.8</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59.6</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58.5</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51.3</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50.2</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Japan</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96.8</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96.8</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96.8</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96.9</a:t>
                      </a:r>
                      <a:endParaRPr lang="en-US" sz="1100" dirty="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3.2</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3.1</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a:t>
                      </a:r>
                      <a:endParaRPr lang="en-US" sz="110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0.1</a:t>
                      </a:r>
                      <a:endParaRPr lang="en-US" sz="1100" dirty="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0.1</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0.1</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0.1</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0.1</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Rep. of Korea</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80.2</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81.0</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83.1</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84.4</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84.7</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86.5</a:t>
                      </a:r>
                      <a:endParaRPr lang="en-US" sz="1100" dirty="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21.6</a:t>
                      </a:r>
                      <a:endParaRPr lang="en-US" sz="110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19.8</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19.0</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16.9</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15.6</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15.3</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13.5</a:t>
                      </a:r>
                      <a:endParaRPr lang="en-US" sz="1100" dirty="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Kuwait</a:t>
                      </a:r>
                      <a:endParaRPr lang="en-US" sz="1100" dirty="0">
                        <a:effectLst/>
                        <a:latin typeface="Calibri"/>
                        <a:ea typeface="Calibri"/>
                        <a:cs typeface="Times New Roman"/>
                      </a:endParaRPr>
                    </a:p>
                  </a:txBody>
                  <a:tcPr marL="21976" marR="7155"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89.7</a:t>
                      </a:r>
                      <a:endParaRPr lang="en-US" sz="1100" dirty="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58772"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10.3</a:t>
                      </a:r>
                      <a:endParaRPr lang="en-US" sz="1100" dirty="0">
                        <a:effectLst/>
                        <a:latin typeface="Calibri"/>
                        <a:ea typeface="Calibri"/>
                        <a:cs typeface="Times New Roman"/>
                      </a:endParaRPr>
                    </a:p>
                  </a:txBody>
                  <a:tcPr marL="0" marR="58772"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100" dirty="0">
                        <a:effectLst/>
                        <a:latin typeface="Calibri"/>
                        <a:ea typeface="Calibri"/>
                        <a:cs typeface="Times New Roman"/>
                      </a:endParaRPr>
                    </a:p>
                  </a:txBody>
                  <a:tcPr marL="0" marR="73593"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Lebanon</a:t>
                      </a:r>
                      <a:endParaRPr lang="en-US" sz="1050" dirty="0">
                        <a:effectLst/>
                        <a:latin typeface="Calibri"/>
                        <a:ea typeface="Calibri"/>
                        <a:cs typeface="Times New Roman"/>
                      </a:endParaRPr>
                    </a:p>
                  </a:txBody>
                  <a:tcPr marL="23553" marR="7668"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96.0</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4.0</a:t>
                      </a:r>
                      <a:endParaRPr lang="en-US" sz="1050" dirty="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w="12700" cap="flat" cmpd="sng" algn="ctr">
                      <a:noFill/>
                      <a:prstDash val="solid"/>
                      <a:round/>
                      <a:headEnd type="none" w="med" len="med"/>
                      <a:tailEnd type="none" w="med" len="med"/>
                    </a:lnT>
                    <a:lnB>
                      <a:noFill/>
                    </a:lnB>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Malaysia</a:t>
                      </a:r>
                      <a:endParaRPr lang="en-US" sz="1050" dirty="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90.2</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89.9</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90.0</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90.3</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90.6</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90.4</a:t>
                      </a:r>
                      <a:endParaRPr lang="en-US" sz="1050" dirty="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8.7</a:t>
                      </a:r>
                      <a:endParaRPr lang="en-US" sz="1050" dirty="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8.7</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8.3</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8.8</a:t>
                      </a:r>
                      <a:endParaRPr lang="en-US" sz="1050" dirty="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a:t>
                      </a:r>
                      <a:endParaRPr lang="en-US" sz="1050" dirty="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0.9</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Morelos (Mexico)</a:t>
                      </a:r>
                      <a:endParaRPr lang="en-US" sz="1050" dirty="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Netherlands</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22.9</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15.2</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3.0</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New Zealand</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38.3</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36.0</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16.1</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15.8</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15.7</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16.6</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Norway</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83.1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19.1</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15.8</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0.4</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0.5</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Oman</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91.8</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Philippines</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93.3</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94.9</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Poland</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94.0</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Portugal</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93.4</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Qatar</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77.4</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22.6</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Romania</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88.8</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19.4</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Russia</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91.0</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91.6</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Saudi Arabia</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90.5</a:t>
                      </a:r>
                      <a:endParaRPr lang="en-US" sz="1050" dirty="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194182">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Scotland</a:t>
                      </a:r>
                      <a:endParaRPr lang="en-US" sz="1050" dirty="0">
                        <a:effectLst/>
                        <a:latin typeface="Calibri"/>
                        <a:ea typeface="Calibri"/>
                        <a:cs typeface="Times New Roman"/>
                      </a:endParaRPr>
                    </a:p>
                  </a:txBody>
                  <a:tcPr marL="23553" marR="7668"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79.0</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80.7</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82.6</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83.8</a:t>
                      </a:r>
                      <a:endParaRPr lang="en-US" sz="1050" dirty="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84.8</a:t>
                      </a:r>
                      <a:endParaRPr lang="en-US" sz="1050" dirty="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85.3</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19.3</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17.5</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15.1</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13.7</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12.8</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12.0</a:t>
                      </a:r>
                      <a:endParaRPr lang="en-US" sz="1050" dirty="0">
                        <a:effectLst/>
                        <a:latin typeface="Calibri"/>
                        <a:ea typeface="Calibri"/>
                        <a:cs typeface="Times New Roman"/>
                      </a:endParaRPr>
                    </a:p>
                  </a:txBody>
                  <a:tcPr marL="0" marR="62990"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11.2</a:t>
                      </a:r>
                      <a:endParaRPr lang="en-US" sz="1050" dirty="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1.9</a:t>
                      </a:r>
                      <a:endParaRPr lang="en-US" sz="1050" dirty="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2.7</a:t>
                      </a:r>
                      <a:endParaRPr lang="en-US" sz="1050" dirty="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3.1</a:t>
                      </a:r>
                      <a:endParaRPr lang="en-US" sz="1050" dirty="0">
                        <a:effectLst/>
                        <a:latin typeface="Calibri"/>
                        <a:ea typeface="Calibri"/>
                        <a:cs typeface="Times New Roman"/>
                      </a:endParaRPr>
                    </a:p>
                  </a:txBody>
                  <a:tcPr marL="0" marR="78874" marT="0" marB="0" anchor="ctr">
                    <a:lnL>
                      <a:noFill/>
                    </a:lnL>
                    <a:lnR>
                      <a:noFill/>
                    </a:lnR>
                    <a:lnT>
                      <a:noFill/>
                    </a:lnT>
                    <a:lnB w="12700" cap="flat" cmpd="sng" algn="ctr">
                      <a:solidFill>
                        <a:schemeClr val="tx1"/>
                      </a:solidFill>
                      <a:prstDash val="solid"/>
                      <a:round/>
                      <a:headEnd type="none" w="med" len="med"/>
                      <a:tailEnd type="none" w="med" len="med"/>
                    </a:lnB>
                    <a:solidFill>
                      <a:srgbClr val="D9D9D9"/>
                    </a:solidFill>
                  </a:tcPr>
                </a:tc>
              </a:tr>
            </a:tbl>
          </a:graphicData>
        </a:graphic>
      </p:graphicFrame>
      <p:sp>
        <p:nvSpPr>
          <p:cNvPr id="8" name="Rectangle 7"/>
          <p:cNvSpPr/>
          <p:nvPr/>
        </p:nvSpPr>
        <p:spPr>
          <a:xfrm>
            <a:off x="24097" y="5943600"/>
            <a:ext cx="2642903" cy="307777"/>
          </a:xfrm>
          <a:prstGeom prst="rect">
            <a:avLst/>
          </a:prstGeom>
        </p:spPr>
        <p:txBody>
          <a:bodyPr wrap="none">
            <a:spAutoFit/>
          </a:bodyPr>
          <a:lstStyle/>
          <a:p>
            <a:r>
              <a:rPr lang="en-US" sz="1400" i="1" dirty="0"/>
              <a:t>Table </a:t>
            </a:r>
            <a:r>
              <a:rPr lang="en-US" sz="1400" i="1" dirty="0" smtClean="0"/>
              <a:t>10.4 </a:t>
            </a:r>
            <a:r>
              <a:rPr lang="en-US" sz="1400" i="1" dirty="0"/>
              <a:t>continued on next </a:t>
            </a:r>
            <a:r>
              <a:rPr lang="en-US" sz="1400" i="1" dirty="0" smtClean="0"/>
              <a:t>slide</a:t>
            </a:r>
            <a:endParaRPr lang="en-US" sz="1400" i="1" dirty="0"/>
          </a:p>
        </p:txBody>
      </p:sp>
    </p:spTree>
    <p:extLst>
      <p:ext uri="{BB962C8B-B14F-4D97-AF65-F5344CB8AC3E}">
        <p14:creationId xmlns:p14="http://schemas.microsoft.com/office/powerpoint/2010/main" val="1841950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Title 5"/>
          <p:cNvSpPr>
            <a:spLocks noGrp="1"/>
          </p:cNvSpPr>
          <p:nvPr>
            <p:ph type="title"/>
          </p:nvPr>
        </p:nvSpPr>
        <p:spPr>
          <a:xfrm>
            <a:off x="76200" y="152400"/>
            <a:ext cx="9067800" cy="533400"/>
          </a:xfrm>
        </p:spPr>
        <p:txBody>
          <a:bodyPr/>
          <a:lstStyle/>
          <a:p>
            <a:r>
              <a:rPr lang="en-US" dirty="0" err="1" smtClean="0"/>
              <a:t>vol</a:t>
            </a:r>
            <a:r>
              <a:rPr lang="en-US" dirty="0" smtClean="0"/>
              <a:t> 2 Table 10.4 Distribution of the percentage of prevalent dialysis patients using in-center HD, home HD, and CAPD/CCPD, years 2006-2012 (</a:t>
            </a:r>
            <a:r>
              <a:rPr lang="en-US" b="0" i="1" dirty="0" smtClean="0"/>
              <a:t>continued</a:t>
            </a:r>
            <a:r>
              <a:rPr lang="en-US" dirty="0" smtClean="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044577730"/>
              </p:ext>
            </p:extLst>
          </p:nvPr>
        </p:nvGraphicFramePr>
        <p:xfrm>
          <a:off x="152400" y="1066800"/>
          <a:ext cx="8763009" cy="3017524"/>
        </p:xfrm>
        <a:graphic>
          <a:graphicData uri="http://schemas.openxmlformats.org/drawingml/2006/table">
            <a:tbl>
              <a:tblPr firstRow="1" firstCol="1" bandRow="1"/>
              <a:tblGrid>
                <a:gridCol w="1234173"/>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gridCol w="358516"/>
              </a:tblGrid>
              <a:tr h="192198">
                <a:tc>
                  <a:txBody>
                    <a:bodyPr/>
                    <a:lstStyle/>
                    <a:p>
                      <a:pPr marL="0" marR="0" algn="ctr">
                        <a:lnSpc>
                          <a:spcPct val="115000"/>
                        </a:lnSpc>
                        <a:spcBef>
                          <a:spcPts val="0"/>
                        </a:spcBef>
                        <a:spcAft>
                          <a:spcPts val="0"/>
                        </a:spcAft>
                      </a:pPr>
                      <a:r>
                        <a:rPr lang="en-US" sz="1000" b="1" i="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23553" marR="7668"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In-center HD</a:t>
                      </a:r>
                      <a:endParaRPr lang="en-US" sz="105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CAPD/CCPD</a:t>
                      </a:r>
                      <a:endParaRPr lang="en-US" sz="105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Home HD</a:t>
                      </a:r>
                      <a:endParaRPr lang="en-US" sz="1050">
                        <a:effectLst/>
                        <a:latin typeface="Calibri"/>
                        <a:ea typeface="Calibri"/>
                        <a:cs typeface="Times New Roman"/>
                      </a:endParaRPr>
                    </a:p>
                  </a:txBody>
                  <a:tcPr marL="23553" marR="2355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1809">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23553" marR="7668"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01809">
                <a:tc>
                  <a:txBody>
                    <a:bodyPr/>
                    <a:lstStyle/>
                    <a:p>
                      <a:pPr marL="0" marR="0" algn="l">
                        <a:lnSpc>
                          <a:spcPct val="115000"/>
                        </a:lnSpc>
                        <a:spcBef>
                          <a:spcPts val="0"/>
                        </a:spcBef>
                        <a:spcAft>
                          <a:spcPts val="0"/>
                        </a:spcAft>
                      </a:pPr>
                      <a:r>
                        <a:rPr lang="en-US" sz="1050" b="1" dirty="0">
                          <a:solidFill>
                            <a:srgbClr val="000000"/>
                          </a:solidFill>
                          <a:effectLst/>
                          <a:latin typeface="Calibri"/>
                          <a:ea typeface="Times New Roman"/>
                          <a:cs typeface="Times New Roman"/>
                        </a:rPr>
                        <a:t>Serbia</a:t>
                      </a:r>
                      <a:endParaRPr lang="en-US" sz="1050" dirty="0">
                        <a:effectLst/>
                        <a:latin typeface="Calibri"/>
                        <a:ea typeface="Calibri"/>
                        <a:cs typeface="Times New Roman"/>
                      </a:endParaRPr>
                    </a:p>
                  </a:txBody>
                  <a:tcPr marL="23553" marR="7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90.5</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90.2</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a:t>
                      </a:r>
                      <a:endParaRPr lang="en-US" sz="1050">
                        <a:effectLst/>
                        <a:latin typeface="Calibri"/>
                        <a:ea typeface="Calibri"/>
                        <a:cs typeface="Times New Roman"/>
                      </a:endParaRPr>
                    </a:p>
                  </a:txBody>
                  <a:tcPr marL="0" marR="6299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050">
                        <a:effectLst/>
                        <a:latin typeface="Calibri"/>
                        <a:ea typeface="Calibri"/>
                        <a:cs typeface="Times New Roman"/>
                      </a:endParaRPr>
                    </a:p>
                  </a:txBody>
                  <a:tcPr marL="0" marR="78874"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Singapore</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87.9</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12.0</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Slovenia</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South Africa</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Spain</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9.7</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Sweden</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76.0</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21.9</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20.6</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Taiwan</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90.3</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9.7</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Thailand</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76.9</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23.1</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Turkey</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88.7</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87.4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11.3</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UK</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82.0</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82.2</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82.1</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81.8</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19.4</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19.1</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16.8</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14.2</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United States</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91.5</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91.4</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90.9</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90.3</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89.4</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8.0</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7.8</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7.6</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7.9</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0.9</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1.7</a:t>
                      </a:r>
                      <a:endParaRPr lang="en-US" sz="1050" dirty="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Ukraine</a:t>
                      </a:r>
                      <a:endParaRPr lang="en-US" sz="1050">
                        <a:effectLst/>
                        <a:latin typeface="Calibri"/>
                        <a:ea typeface="Calibri"/>
                        <a:cs typeface="Times New Roman"/>
                      </a:endParaRPr>
                    </a:p>
                  </a:txBody>
                  <a:tcPr marL="23553" marR="7668"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0" marR="78874" marT="0" marB="0" anchor="ctr">
                    <a:lnL>
                      <a:noFill/>
                    </a:lnL>
                    <a:lnR>
                      <a:noFill/>
                    </a:lnR>
                    <a:lnT>
                      <a:noFill/>
                    </a:lnT>
                    <a:lnB>
                      <a:noFill/>
                    </a:lnB>
                    <a:solidFill>
                      <a:srgbClr val="D9D9D9"/>
                    </a:solidFill>
                  </a:tcPr>
                </a:tc>
              </a:tr>
              <a:tr h="201809">
                <a:tc>
                  <a:txBody>
                    <a:bodyPr/>
                    <a:lstStyle/>
                    <a:p>
                      <a:pPr marL="0" marR="0" algn="l">
                        <a:lnSpc>
                          <a:spcPct val="115000"/>
                        </a:lnSpc>
                        <a:spcBef>
                          <a:spcPts val="0"/>
                        </a:spcBef>
                        <a:spcAft>
                          <a:spcPts val="0"/>
                        </a:spcAft>
                      </a:pPr>
                      <a:r>
                        <a:rPr lang="en-US" sz="1050" b="1">
                          <a:solidFill>
                            <a:srgbClr val="000000"/>
                          </a:solidFill>
                          <a:effectLst/>
                          <a:latin typeface="Calibri"/>
                          <a:ea typeface="Times New Roman"/>
                          <a:cs typeface="Times New Roman"/>
                        </a:rPr>
                        <a:t>Uruguay</a:t>
                      </a:r>
                      <a:endParaRPr lang="en-US" sz="1050">
                        <a:effectLst/>
                        <a:latin typeface="Calibri"/>
                        <a:ea typeface="Calibri"/>
                        <a:cs typeface="Times New Roman"/>
                      </a:endParaRPr>
                    </a:p>
                  </a:txBody>
                  <a:tcPr marL="23553" marR="7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92.6</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90.6</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91.1</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90.8</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90.1</a:t>
                      </a:r>
                      <a:endParaRPr lang="en-US" sz="1050" dirty="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90.1</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90.3</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a:t>
                      </a:r>
                      <a:endParaRPr lang="en-US" sz="1050">
                        <a:effectLst/>
                        <a:latin typeface="Calibri"/>
                        <a:ea typeface="Calibri"/>
                        <a:cs typeface="Times New Roman"/>
                      </a:endParaRPr>
                    </a:p>
                  </a:txBody>
                  <a:tcPr marL="0" marR="6299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9.4</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8.9</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a:t>
                      </a:r>
                      <a:endParaRPr lang="en-US" sz="1050">
                        <a:effectLst/>
                        <a:latin typeface="Calibri"/>
                        <a:ea typeface="Calibri"/>
                        <a:cs typeface="Times New Roman"/>
                      </a:endParaRPr>
                    </a:p>
                  </a:txBody>
                  <a:tcPr marL="0" marR="6299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9.7</a:t>
                      </a:r>
                      <a:endParaRPr lang="en-US" sz="1050">
                        <a:effectLst/>
                        <a:latin typeface="Calibri"/>
                        <a:ea typeface="Calibri"/>
                        <a:cs typeface="Times New Roman"/>
                      </a:endParaRPr>
                    </a:p>
                  </a:txBody>
                  <a:tcPr marL="0" marR="6299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05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050" dirty="0">
                        <a:effectLst/>
                        <a:latin typeface="Calibri"/>
                        <a:ea typeface="Calibri"/>
                        <a:cs typeface="Times New Roman"/>
                      </a:endParaRPr>
                    </a:p>
                  </a:txBody>
                  <a:tcPr marL="0" marR="78874"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7" name="Rectangle 6"/>
          <p:cNvSpPr/>
          <p:nvPr/>
        </p:nvSpPr>
        <p:spPr>
          <a:xfrm>
            <a:off x="76200" y="4647962"/>
            <a:ext cx="8839200" cy="1600438"/>
          </a:xfrm>
          <a:prstGeom prst="rect">
            <a:avLst/>
          </a:prstGeom>
        </p:spPr>
        <p:txBody>
          <a:bodyPr wrap="square">
            <a:spAutoFit/>
          </a:bodyPr>
          <a:lstStyle/>
          <a:p>
            <a:r>
              <a:rPr lang="en-US" sz="1400" i="1" dirty="0"/>
              <a:t>Data source: Special analyses, USRDS ESRD Database. Denominator is calculated as the sum of patients receiving HD, PD, and Home HD; does not include patients with other/unknown modality. ^UK: England, Wales, &amp; Northern Ireland (Scotland data reported separately). Data for France include 15 regions in 2006, 18 in 2007, 20 in 2008, and 22 in 2009-2012. Data for Spain include 18 of 19 regions. Data for Belgium do not include patients younger than 20. Data for Indonesia represent the West Java region. Abbreviations: CAPD, continuous ambulatory peritoneal dialysis; CCPD, continuous cycling peritoneal dialysis; HD, hemodialysis; PD, peritoneal dialysis; sp., speaking; . signifies data not reported. </a:t>
            </a:r>
          </a:p>
        </p:txBody>
      </p:sp>
    </p:spTree>
    <p:extLst>
      <p:ext uri="{BB962C8B-B14F-4D97-AF65-F5344CB8AC3E}">
        <p14:creationId xmlns:p14="http://schemas.microsoft.com/office/powerpoint/2010/main" val="2932941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27</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10.10 Kidney transplantation rate, per million population, by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2896" y="170972"/>
            <a:ext cx="2990317" cy="6229828"/>
          </a:xfrm>
          <a:prstGeom prst="rect">
            <a:avLst/>
          </a:prstGeom>
        </p:spPr>
      </p:pic>
      <p:sp>
        <p:nvSpPr>
          <p:cNvPr id="7" name="Rectangle 6"/>
          <p:cNvSpPr/>
          <p:nvPr/>
        </p:nvSpPr>
        <p:spPr>
          <a:xfrm>
            <a:off x="76200" y="4217075"/>
            <a:ext cx="4572000" cy="2031325"/>
          </a:xfrm>
          <a:prstGeom prst="rect">
            <a:avLst/>
          </a:prstGeom>
        </p:spPr>
        <p:txBody>
          <a:bodyPr>
            <a:spAutoFit/>
          </a:bodyPr>
          <a:lstStyle/>
          <a:p>
            <a:r>
              <a:rPr lang="en-US" sz="1400" i="1" dirty="0"/>
              <a:t>Data source: Special analyses, USRDS ESRD Database. Data presented only for countries from which relevant information was available. All rates are unadjusted. ^UK: England, Wales, &amp; Northern Ireland (Scotland data reported separately). Data for Belgium do not include patients younger than 20. Data for France include 22 regions. Data for Spain include all regions. There is underreporting of prevalent transplant patients in Turkey. Abbreviations: sp., speaking.</a:t>
            </a:r>
          </a:p>
        </p:txBody>
      </p:sp>
    </p:spTree>
    <p:extLst>
      <p:ext uri="{BB962C8B-B14F-4D97-AF65-F5344CB8AC3E}">
        <p14:creationId xmlns:p14="http://schemas.microsoft.com/office/powerpoint/2010/main" val="300224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28</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10.5 Kidney transplantation rates, per million population, by country, years 2006-2012</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640768722"/>
              </p:ext>
            </p:extLst>
          </p:nvPr>
        </p:nvGraphicFramePr>
        <p:xfrm>
          <a:off x="4114800" y="191641"/>
          <a:ext cx="4829180" cy="6132959"/>
        </p:xfrm>
        <a:graphic>
          <a:graphicData uri="http://schemas.openxmlformats.org/drawingml/2006/table">
            <a:tbl>
              <a:tblPr firstRow="1" firstCol="1" bandRow="1"/>
              <a:tblGrid>
                <a:gridCol w="1222964"/>
                <a:gridCol w="383549"/>
                <a:gridCol w="383549"/>
                <a:gridCol w="383549"/>
                <a:gridCol w="383549"/>
                <a:gridCol w="383549"/>
                <a:gridCol w="383549"/>
                <a:gridCol w="383549"/>
                <a:gridCol w="921373"/>
              </a:tblGrid>
              <a:tr h="363521">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100" dirty="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48291" marR="4829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 change from 2006 – 2012</a:t>
                      </a:r>
                      <a:r>
                        <a:rPr lang="en-US" sz="1050" b="1" baseline="30000">
                          <a:solidFill>
                            <a:srgbClr val="000000"/>
                          </a:solidFill>
                          <a:effectLst/>
                          <a:latin typeface="Calibri"/>
                          <a:ea typeface="Times New Roman"/>
                          <a:cs typeface="Times New Roman"/>
                        </a:rPr>
                        <a:t>a</a:t>
                      </a:r>
                      <a:endParaRPr lang="en-US" sz="1100">
                        <a:effectLst/>
                        <a:latin typeface="Calibri"/>
                        <a:ea typeface="Calibri"/>
                        <a:cs typeface="Times New Roman"/>
                      </a:endParaRPr>
                    </a:p>
                  </a:txBody>
                  <a:tcPr marL="48291" marR="4829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Argentina</a:t>
                      </a:r>
                      <a:endParaRPr lang="en-US" sz="1100">
                        <a:effectLst/>
                        <a:latin typeface="Calibri"/>
                        <a:ea typeface="Calibri"/>
                        <a:cs typeface="Times New Roman"/>
                      </a:endParaRPr>
                    </a:p>
                  </a:txBody>
                  <a:tcPr marL="48291" marR="4829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21.7</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23.0</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25.1</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26.4</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28.4</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28.9</a:t>
                      </a:r>
                      <a:endParaRPr lang="en-US" sz="1100">
                        <a:effectLst/>
                        <a:latin typeface="Calibri"/>
                        <a:ea typeface="Calibri"/>
                        <a:cs typeface="Times New Roman"/>
                      </a:endParaRPr>
                    </a:p>
                  </a:txBody>
                  <a:tcPr marL="51421" marR="9032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30.9</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33.8</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Australia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23.2</a:t>
                      </a:r>
                      <a:endParaRPr lang="en-US" sz="1100" dirty="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Austria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0.8</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Bahrain</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15.2</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Bangladesh</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128.6</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Dutch sp.</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43.8</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2.3</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176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French sp.</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40.0</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3.7</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363521">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Bosnia and Herzegovina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-11.8</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Brazil</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27.2</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45.2</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Canada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-2.4</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Chile</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16.7</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-9.3</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Colombia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15.0</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Croatia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Czech Republic</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-20.6</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Denmark</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38.4</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32.8</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Finland</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35.8</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-4.4</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France</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47.2</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10.1</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Greece</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21.9</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16.9</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-21.3</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Hong Kong</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11.0</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13.8</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20.9</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Hungary</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27.8</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Iceland</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18.7</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41.2</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Indonesia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Iran</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31.4</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32.2</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Israel</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28.6</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-30.5</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Italy</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Jalisco (Mexico)</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54.3</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62.2</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58.7</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8.4</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Japan</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12.6</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Rep. of Korea</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24.5</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25.1</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31.7</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34.4</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77.2</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Kuwait</a:t>
                      </a:r>
                      <a:endParaRPr lang="en-US" sz="1100">
                        <a:effectLst/>
                        <a:latin typeface="Calibri"/>
                        <a:ea typeface="Calibri"/>
                        <a:cs typeface="Times New Roman"/>
                      </a:endParaRPr>
                    </a:p>
                  </a:txBody>
                  <a:tcPr marL="48291" marR="4829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18.3</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6173">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Lebanon</a:t>
                      </a:r>
                      <a:endParaRPr lang="en-US" sz="1100">
                        <a:effectLst/>
                        <a:latin typeface="Calibri"/>
                        <a:ea typeface="Calibri"/>
                        <a:cs typeface="Times New Roman"/>
                      </a:endParaRPr>
                    </a:p>
                  </a:txBody>
                  <a:tcPr marL="48291" marR="4829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1421" marR="9032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19.0</a:t>
                      </a:r>
                      <a:endParaRPr lang="en-US" sz="1100">
                        <a:effectLst/>
                        <a:latin typeface="Calibri"/>
                        <a:ea typeface="Calibri"/>
                        <a:cs typeface="Times New Roman"/>
                      </a:endParaRPr>
                    </a:p>
                  </a:txBody>
                  <a:tcPr marL="51421" marR="9032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51421" marR="33490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Rectangle 6"/>
          <p:cNvSpPr/>
          <p:nvPr/>
        </p:nvSpPr>
        <p:spPr>
          <a:xfrm>
            <a:off x="24097" y="5943600"/>
            <a:ext cx="2642903" cy="307777"/>
          </a:xfrm>
          <a:prstGeom prst="rect">
            <a:avLst/>
          </a:prstGeom>
        </p:spPr>
        <p:txBody>
          <a:bodyPr wrap="none">
            <a:spAutoFit/>
          </a:bodyPr>
          <a:lstStyle/>
          <a:p>
            <a:r>
              <a:rPr lang="en-US" sz="1400" i="1" dirty="0"/>
              <a:t>Table </a:t>
            </a:r>
            <a:r>
              <a:rPr lang="en-US" sz="1400" i="1" dirty="0" smtClean="0"/>
              <a:t>10.5 </a:t>
            </a:r>
            <a:r>
              <a:rPr lang="en-US" sz="1400" i="1" dirty="0"/>
              <a:t>continued on next </a:t>
            </a:r>
            <a:r>
              <a:rPr lang="en-US" sz="1400" i="1" dirty="0" smtClean="0"/>
              <a:t>slide</a:t>
            </a:r>
            <a:endParaRPr lang="en-US" sz="1400" i="1" dirty="0"/>
          </a:p>
        </p:txBody>
      </p:sp>
    </p:spTree>
    <p:extLst>
      <p:ext uri="{BB962C8B-B14F-4D97-AF65-F5344CB8AC3E}">
        <p14:creationId xmlns:p14="http://schemas.microsoft.com/office/powerpoint/2010/main" val="955005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29</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10.5 Kidney transplantation rates, per million population, by country, years 2006-2012 (</a:t>
            </a:r>
            <a:r>
              <a:rPr lang="en-US" b="0" i="1" dirty="0" smtClean="0"/>
              <a:t>continued</a:t>
            </a:r>
            <a:r>
              <a:rPr lang="en-US" dirty="0" smtClean="0"/>
              <a: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09391613"/>
              </p:ext>
            </p:extLst>
          </p:nvPr>
        </p:nvGraphicFramePr>
        <p:xfrm>
          <a:off x="4133850" y="263781"/>
          <a:ext cx="4883010" cy="5908419"/>
        </p:xfrm>
        <a:graphic>
          <a:graphicData uri="http://schemas.openxmlformats.org/drawingml/2006/table">
            <a:tbl>
              <a:tblPr firstRow="1" firstCol="1" bandRow="1"/>
              <a:tblGrid>
                <a:gridCol w="1236597"/>
                <a:gridCol w="387824"/>
                <a:gridCol w="387824"/>
                <a:gridCol w="387824"/>
                <a:gridCol w="387824"/>
                <a:gridCol w="387824"/>
                <a:gridCol w="387824"/>
                <a:gridCol w="387824"/>
                <a:gridCol w="931645"/>
              </a:tblGrid>
              <a:tr h="365128">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10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53021" marR="5302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change from 2006 – 2012</a:t>
                      </a:r>
                      <a:r>
                        <a:rPr lang="en-US" sz="1050" b="1" baseline="30000" dirty="0">
                          <a:solidFill>
                            <a:srgbClr val="000000"/>
                          </a:solidFill>
                          <a:effectLst/>
                          <a:latin typeface="Calibri"/>
                          <a:ea typeface="Times New Roman"/>
                          <a:cs typeface="Times New Roman"/>
                        </a:rPr>
                        <a:t>a</a:t>
                      </a:r>
                      <a:endParaRPr lang="en-US" sz="1100" dirty="0">
                        <a:effectLst/>
                        <a:latin typeface="Calibri"/>
                        <a:ea typeface="Calibri"/>
                        <a:cs typeface="Times New Roman"/>
                      </a:endParaRPr>
                    </a:p>
                  </a:txBody>
                  <a:tcPr marL="53021" marR="5302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Malaysia</a:t>
                      </a:r>
                      <a:endParaRPr lang="en-US" sz="1100">
                        <a:effectLst/>
                        <a:latin typeface="Calibri"/>
                        <a:ea typeface="Calibri"/>
                        <a:cs typeface="Times New Roman"/>
                      </a:endParaRPr>
                    </a:p>
                  </a:txBody>
                  <a:tcPr marL="53021" marR="5302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100">
                        <a:effectLst/>
                        <a:latin typeface="Calibri"/>
                        <a:ea typeface="Calibri"/>
                        <a:cs typeface="Times New Roman"/>
                      </a:endParaRPr>
                    </a:p>
                  </a:txBody>
                  <a:tcPr marL="56458" marR="9917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-59.1</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Morelos (Mexico)</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Netherlands</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57.1</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18.2</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New Zealand</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24.4</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Norway</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59.6</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19.8</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Oman</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Philippines</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-61.8</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Poland</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25.9</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29.7</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Portugal</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55.7</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40.6</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Qatar</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Romania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90.1</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Russia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131.0</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Saudi Arabia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21.4</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Scotland</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43.8</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26.8</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Serbia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Singapore</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17.7</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13.4</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-34.2</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Slovenia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30.6</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South Africa</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Spain</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52.9</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54.0</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Sweden</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4.2</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Taiwan</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11.2</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Thailand</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42.1</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Turkey</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38.4</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157.3</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34.1</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40.3</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44.2</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45.7</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24.2</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United States</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60.8</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58.4</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57.5</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58.0</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57.6</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56.7</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55.2</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-6.1</a:t>
                      </a:r>
                      <a:endParaRPr lang="en-US" sz="110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Ukraine</a:t>
                      </a:r>
                      <a:endParaRPr lang="en-US" sz="110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6458" marR="99170"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endParaRPr lang="en-US" sz="1050">
                        <a:effectLst/>
                        <a:latin typeface="Calibri"/>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5199">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Uruguay</a:t>
                      </a:r>
                      <a:endParaRPr lang="en-US" sz="110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42.8</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28.9</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37.5</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35.0</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25.6</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39.0</a:t>
                      </a:r>
                      <a:endParaRPr lang="en-US" sz="1100">
                        <a:effectLst/>
                        <a:latin typeface="Calibri"/>
                        <a:ea typeface="Calibri"/>
                        <a:cs typeface="Times New Roman"/>
                      </a:endParaRPr>
                    </a:p>
                  </a:txBody>
                  <a:tcPr marL="56458" marR="9917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25.3</a:t>
                      </a:r>
                      <a:endParaRPr lang="en-US" sz="1100" dirty="0">
                        <a:effectLst/>
                        <a:latin typeface="Calibri"/>
                        <a:ea typeface="Calibri"/>
                        <a:cs typeface="Times New Roman"/>
                      </a:endParaRPr>
                    </a:p>
                  </a:txBody>
                  <a:tcPr marL="56458" marR="9917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-10.3</a:t>
                      </a:r>
                      <a:endParaRPr lang="en-US" sz="1100" dirty="0">
                        <a:effectLst/>
                        <a:latin typeface="Calibri"/>
                        <a:ea typeface="Calibri"/>
                        <a:cs typeface="Times New Roman"/>
                      </a:endParaRPr>
                    </a:p>
                  </a:txBody>
                  <a:tcPr marL="56458" marR="36771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Rectangle 6"/>
          <p:cNvSpPr/>
          <p:nvPr/>
        </p:nvSpPr>
        <p:spPr>
          <a:xfrm>
            <a:off x="76200" y="3924300"/>
            <a:ext cx="3886200" cy="2492990"/>
          </a:xfrm>
          <a:prstGeom prst="rect">
            <a:avLst/>
          </a:prstGeom>
        </p:spPr>
        <p:txBody>
          <a:bodyPr wrap="square">
            <a:spAutoFit/>
          </a:bodyPr>
          <a:lstStyle/>
          <a:p>
            <a:r>
              <a:rPr lang="en-US" sz="1200" i="1" dirty="0"/>
              <a:t>Data source: Special analyses, USRDS ESRD Database. Data presented only for countries from which relevant information was available. All rates are unadjusted. ^UK: England, Wales, &amp; Northern Ireland (Scotland data reported separately). Data for France include 15 regions in 2006, 18 in 2007, 20 in 2008, and 22 in 2009-2012. Data for Belgium do not include patients younger than 20. There is underreporting of prevalent transplant patients in Turkey. </a:t>
            </a:r>
            <a:endParaRPr lang="en-US" sz="1200" i="1" dirty="0" smtClean="0"/>
          </a:p>
          <a:p>
            <a:r>
              <a:rPr lang="en-US" sz="1200" i="1" baseline="30000" dirty="0" smtClean="0"/>
              <a:t>a</a:t>
            </a:r>
            <a:r>
              <a:rPr lang="en-US" sz="1200" i="1" dirty="0" smtClean="0"/>
              <a:t> </a:t>
            </a:r>
            <a:r>
              <a:rPr lang="en-US" sz="1200" i="1" dirty="0"/>
              <a:t>% change is calculated as the percent difference between the average rate in 2011 and 2012 and the average in 2006 and 2007. Abbreviations: sp., speaking; . signifies data not reported.</a:t>
            </a:r>
          </a:p>
          <a:p>
            <a:r>
              <a:rPr lang="en-US" sz="1200" i="1" dirty="0"/>
              <a:t> </a:t>
            </a:r>
          </a:p>
        </p:txBody>
      </p:sp>
    </p:spTree>
    <p:extLst>
      <p:ext uri="{BB962C8B-B14F-4D97-AF65-F5344CB8AC3E}">
        <p14:creationId xmlns:p14="http://schemas.microsoft.com/office/powerpoint/2010/main" val="1592423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30</a:t>
            </a:fld>
            <a:endParaRPr lang="en-US" dirty="0"/>
          </a:p>
        </p:txBody>
      </p:sp>
      <p:sp>
        <p:nvSpPr>
          <p:cNvPr id="6" name="Title 5"/>
          <p:cNvSpPr>
            <a:spLocks noGrp="1"/>
          </p:cNvSpPr>
          <p:nvPr>
            <p:ph type="title"/>
          </p:nvPr>
        </p:nvSpPr>
        <p:spPr>
          <a:xfrm>
            <a:off x="76200" y="152400"/>
            <a:ext cx="5105400" cy="685800"/>
          </a:xfrm>
        </p:spPr>
        <p:txBody>
          <a:bodyPr/>
          <a:lstStyle/>
          <a:p>
            <a:r>
              <a:rPr lang="en-US" dirty="0" err="1" smtClean="0"/>
              <a:t>vol</a:t>
            </a:r>
            <a:r>
              <a:rPr lang="en-US" dirty="0" smtClean="0"/>
              <a:t> 2 Figure 10.11 Prevalence of ESRD patients with a functioning kidney transplant, per million population, by country, in 2012</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379674"/>
            <a:ext cx="3243814" cy="5792526"/>
          </a:xfrm>
          <a:prstGeom prst="rect">
            <a:avLst/>
          </a:prstGeom>
        </p:spPr>
      </p:pic>
      <p:sp>
        <p:nvSpPr>
          <p:cNvPr id="4" name="Rectangle 3"/>
          <p:cNvSpPr/>
          <p:nvPr/>
        </p:nvSpPr>
        <p:spPr>
          <a:xfrm>
            <a:off x="76200" y="4432518"/>
            <a:ext cx="4572000" cy="1815882"/>
          </a:xfrm>
          <a:prstGeom prst="rect">
            <a:avLst/>
          </a:prstGeom>
        </p:spPr>
        <p:txBody>
          <a:bodyPr>
            <a:spAutoFit/>
          </a:bodyPr>
          <a:lstStyle/>
          <a:p>
            <a:r>
              <a:rPr lang="en-US" sz="1400" i="1" dirty="0"/>
              <a:t>Data source: Special analyses, USRDS ESRD Database. Data presented only for countries from which relevant information was available. All rates are unadjusted. ^UK: England, Wales, &amp; Northern Ireland (Scotland data reported separately). Data for Spain include 18 of 19 regions. Data for France include 22 regions. Data for Belgium do not include patients younger than 20. Abbreviations: ESRD, end-stage renal disease; sp., speaking.</a:t>
            </a:r>
          </a:p>
        </p:txBody>
      </p:sp>
    </p:spTree>
    <p:extLst>
      <p:ext uri="{BB962C8B-B14F-4D97-AF65-F5344CB8AC3E}">
        <p14:creationId xmlns:p14="http://schemas.microsoft.com/office/powerpoint/2010/main" val="1706701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31</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10.6 Trends in the prevalence of ESRD patients with a functioning kidney transplant, per million population, by country, years 2006-2012</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198114"/>
              </p:ext>
            </p:extLst>
          </p:nvPr>
        </p:nvGraphicFramePr>
        <p:xfrm>
          <a:off x="3733800" y="167745"/>
          <a:ext cx="5257801" cy="6080655"/>
        </p:xfrm>
        <a:graphic>
          <a:graphicData uri="http://schemas.openxmlformats.org/drawingml/2006/table">
            <a:tbl>
              <a:tblPr firstRow="1" firstCol="1" bandRow="1"/>
              <a:tblGrid>
                <a:gridCol w="1422718"/>
                <a:gridCol w="438336"/>
                <a:gridCol w="438336"/>
                <a:gridCol w="438336"/>
                <a:gridCol w="438336"/>
                <a:gridCol w="438336"/>
                <a:gridCol w="438336"/>
                <a:gridCol w="438336"/>
                <a:gridCol w="766731"/>
              </a:tblGrid>
              <a:tr h="541019">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100" dirty="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2011</a:t>
                      </a:r>
                      <a:endParaRPr lang="en-US" sz="1100" dirty="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47077" marR="4707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change from 2006 – 2012</a:t>
                      </a:r>
                      <a:r>
                        <a:rPr lang="en-US" sz="1050" b="1" baseline="30000" dirty="0">
                          <a:solidFill>
                            <a:srgbClr val="000000"/>
                          </a:solidFill>
                          <a:effectLst/>
                          <a:latin typeface="Calibri"/>
                          <a:ea typeface="Times New Roman"/>
                          <a:cs typeface="Times New Roman"/>
                        </a:rPr>
                        <a:t>a</a:t>
                      </a:r>
                      <a:endParaRPr lang="en-US" sz="1100" dirty="0">
                        <a:effectLst/>
                        <a:latin typeface="Calibri"/>
                        <a:ea typeface="Calibri"/>
                        <a:cs typeface="Times New Roman"/>
                      </a:endParaRPr>
                    </a:p>
                  </a:txBody>
                  <a:tcPr marL="47077" marR="47077"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Argentina</a:t>
                      </a:r>
                      <a:endParaRPr lang="en-US" sz="1100">
                        <a:effectLst/>
                        <a:latin typeface="Calibri"/>
                        <a:ea typeface="Calibri"/>
                        <a:cs typeface="Times New Roman"/>
                      </a:endParaRPr>
                    </a:p>
                  </a:txBody>
                  <a:tcPr marL="47077" marR="4707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132.3</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127.9</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147.2</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133.6</a:t>
                      </a:r>
                      <a:endParaRPr lang="en-US" sz="1100">
                        <a:effectLst/>
                        <a:latin typeface="Calibri"/>
                        <a:ea typeface="Calibri"/>
                        <a:cs typeface="Times New Roman"/>
                      </a:endParaRPr>
                    </a:p>
                  </a:txBody>
                  <a:tcPr marL="50129" marR="7541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168.0</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Australia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331.2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338.4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358.0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369.5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385.5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397.7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410.9</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20.8</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Austria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438.9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455.8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460.0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484.2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498.0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516.3</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13.4</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Bahrain</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50.5</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Bangladesh</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Dutch sp.</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423.3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439.4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451.6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463.9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490.5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507.8</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15.7</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034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Belgium, French sp.</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433.7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453.2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471.4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467.4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486.1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507.4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523.0</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16.2</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0943">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Bosnia and Herzegovina</a:t>
                      </a:r>
                      <a:endParaRPr lang="en-US" sz="1100" dirty="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31.6</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31.8</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40.4</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43.6</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42.3</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47.0</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51.6</a:t>
                      </a:r>
                      <a:endParaRPr lang="en-US" sz="1100" dirty="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55.5</a:t>
                      </a:r>
                      <a:endParaRPr lang="en-US" sz="1100" dirty="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Brazil</a:t>
                      </a:r>
                      <a:endParaRPr lang="en-US" sz="1100" dirty="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178.8</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216.3</a:t>
                      </a:r>
                      <a:endParaRPr lang="en-US" sz="1100" dirty="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Canada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409.2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428.1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441.7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456.8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471.0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485.1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499.9</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17.6</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Chile</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164.8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175.4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188.9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190.8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191.5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210.1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203.4</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21.5</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Colombia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99.7</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Croatia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381.3</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Czech Republic</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a:t>
                      </a:r>
                      <a:endParaRPr lang="en-US" sz="1100" dirty="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358.9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370.3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390.3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Denmark</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318.0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333.6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341.6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355.8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376.5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395.4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410.7</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23.7</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Finland</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434.5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445.5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449.4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459.3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468.4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482.5</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8.7</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dirty="0">
                          <a:solidFill>
                            <a:srgbClr val="000000"/>
                          </a:solidFill>
                          <a:effectLst/>
                          <a:latin typeface="Calibri"/>
                          <a:ea typeface="Times New Roman"/>
                          <a:cs typeface="Times New Roman"/>
                        </a:rPr>
                        <a:t>France</a:t>
                      </a:r>
                      <a:endParaRPr lang="en-US" sz="1100" dirty="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408.6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407.3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425.7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466.5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485.5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503.2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517.3</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25.1</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Greece</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192.5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202.3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214.8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217.6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215.4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221.2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231.3</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14.6</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Hong Kong</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409.7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420.4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442.8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459.8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467.5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484.1</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15.5</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Hungary</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Iceland</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316.0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318.8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321.3</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345.4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371.0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410.6</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439.6</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33.9</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Indonesia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Iran</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245.7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268.0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279.4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288.0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298.9</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Israel</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357.5</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372.1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386.0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382.9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380.7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391.9</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395.2</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7.9</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Italy</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Jalisco (Mexico)</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352.0</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399.4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436.2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458.2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460.2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500.4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525.8</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36.6</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Japan</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Rep. of Korea</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195.7</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202.2</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212.8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224.8</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234.1</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252.4</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272.3</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31.9</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Kuwait</a:t>
                      </a:r>
                      <a:endParaRPr lang="en-US" sz="1100">
                        <a:effectLst/>
                        <a:latin typeface="Calibri"/>
                        <a:ea typeface="Calibri"/>
                        <a:cs typeface="Times New Roman"/>
                      </a:endParaRPr>
                    </a:p>
                  </a:txBody>
                  <a:tcPr marL="47077" marR="47077"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4305">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Lebanon</a:t>
                      </a:r>
                      <a:endParaRPr lang="en-US" sz="1100">
                        <a:effectLst/>
                        <a:latin typeface="Calibri"/>
                        <a:ea typeface="Calibri"/>
                        <a:cs typeface="Times New Roman"/>
                      </a:endParaRPr>
                    </a:p>
                  </a:txBody>
                  <a:tcPr marL="47077" marR="4707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a:t>
                      </a:r>
                      <a:endParaRPr lang="en-US" sz="1100">
                        <a:effectLst/>
                        <a:latin typeface="Calibri"/>
                        <a:ea typeface="Calibri"/>
                        <a:cs typeface="Times New Roman"/>
                      </a:endParaRPr>
                    </a:p>
                  </a:txBody>
                  <a:tcPr marL="50129" marR="7541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50129" marR="31384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7" name="Rectangle 6"/>
          <p:cNvSpPr/>
          <p:nvPr/>
        </p:nvSpPr>
        <p:spPr>
          <a:xfrm>
            <a:off x="24097" y="5943600"/>
            <a:ext cx="2642903" cy="307777"/>
          </a:xfrm>
          <a:prstGeom prst="rect">
            <a:avLst/>
          </a:prstGeom>
        </p:spPr>
        <p:txBody>
          <a:bodyPr wrap="none">
            <a:spAutoFit/>
          </a:bodyPr>
          <a:lstStyle/>
          <a:p>
            <a:r>
              <a:rPr lang="en-US" sz="1400" i="1" dirty="0"/>
              <a:t>Table 10.6 continued on next </a:t>
            </a:r>
            <a:r>
              <a:rPr lang="en-US" sz="1400" i="1" dirty="0" smtClean="0"/>
              <a:t>slide</a:t>
            </a:r>
            <a:endParaRPr lang="en-US" sz="1400" i="1" dirty="0"/>
          </a:p>
        </p:txBody>
      </p:sp>
    </p:spTree>
    <p:extLst>
      <p:ext uri="{BB962C8B-B14F-4D97-AF65-F5344CB8AC3E}">
        <p14:creationId xmlns:p14="http://schemas.microsoft.com/office/powerpoint/2010/main" val="3096279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32</a:t>
            </a:fld>
            <a:endParaRPr lang="en-US" dirty="0"/>
          </a:p>
        </p:txBody>
      </p:sp>
      <p:sp>
        <p:nvSpPr>
          <p:cNvPr id="6" name="Title 5"/>
          <p:cNvSpPr>
            <a:spLocks noGrp="1"/>
          </p:cNvSpPr>
          <p:nvPr>
            <p:ph type="title"/>
          </p:nvPr>
        </p:nvSpPr>
        <p:spPr>
          <a:xfrm>
            <a:off x="76200" y="152400"/>
            <a:ext cx="3429000" cy="762000"/>
          </a:xfrm>
        </p:spPr>
        <p:txBody>
          <a:bodyPr/>
          <a:lstStyle/>
          <a:p>
            <a:r>
              <a:rPr lang="en-US" dirty="0" err="1" smtClean="0"/>
              <a:t>vol</a:t>
            </a:r>
            <a:r>
              <a:rPr lang="en-US" dirty="0" smtClean="0"/>
              <a:t> 2 Table </a:t>
            </a:r>
            <a:r>
              <a:rPr lang="en-US" dirty="0"/>
              <a:t>10.6 Trends in the prevalence of ESRD patients with a functioning kidney transplant, per million population, by country, years </a:t>
            </a:r>
            <a:r>
              <a:rPr lang="en-US" dirty="0" smtClean="0"/>
              <a:t>2006-2012 (</a:t>
            </a:r>
            <a:r>
              <a:rPr lang="en-US" b="0" i="1" dirty="0" smtClean="0"/>
              <a:t>continued</a:t>
            </a:r>
            <a:r>
              <a:rPr lang="en-US" dirty="0" smtClean="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50905402"/>
              </p:ext>
            </p:extLst>
          </p:nvPr>
        </p:nvGraphicFramePr>
        <p:xfrm>
          <a:off x="3581400" y="136366"/>
          <a:ext cx="5410197" cy="6179840"/>
        </p:xfrm>
        <a:graphic>
          <a:graphicData uri="http://schemas.openxmlformats.org/drawingml/2006/table">
            <a:tbl>
              <a:tblPr firstRow="1" firstCol="1" bandRow="1"/>
              <a:tblGrid>
                <a:gridCol w="1064984"/>
                <a:gridCol w="461416"/>
                <a:gridCol w="461416"/>
                <a:gridCol w="461416"/>
                <a:gridCol w="461416"/>
                <a:gridCol w="461416"/>
                <a:gridCol w="461416"/>
                <a:gridCol w="461416"/>
                <a:gridCol w="1115301"/>
              </a:tblGrid>
              <a:tr h="403794">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2006</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2007</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2008</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2009</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2010</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2011</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2012</a:t>
                      </a:r>
                      <a:endParaRPr lang="en-US" sz="1050">
                        <a:effectLst/>
                        <a:latin typeface="Calibri"/>
                        <a:ea typeface="Calibri"/>
                        <a:cs typeface="Times New Roman"/>
                      </a:endParaRPr>
                    </a:p>
                  </a:txBody>
                  <a:tcPr marL="53021" marR="53021"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change from 2006 – 2012</a:t>
                      </a:r>
                      <a:r>
                        <a:rPr lang="en-US" sz="1050" b="1" baseline="30000" dirty="0">
                          <a:solidFill>
                            <a:srgbClr val="000000"/>
                          </a:solidFill>
                          <a:effectLst/>
                          <a:latin typeface="Calibri"/>
                          <a:ea typeface="Times New Roman"/>
                          <a:cs typeface="Times New Roman"/>
                        </a:rPr>
                        <a:t>a</a:t>
                      </a:r>
                      <a:endParaRPr lang="en-US" sz="105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Malaysia</a:t>
                      </a:r>
                      <a:endParaRPr lang="en-US" sz="1050">
                        <a:effectLst/>
                        <a:latin typeface="Calibri"/>
                        <a:ea typeface="Calibri"/>
                        <a:cs typeface="Times New Roman"/>
                      </a:endParaRPr>
                    </a:p>
                  </a:txBody>
                  <a:tcPr marL="53021" marR="5302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65.6</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65.3</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65.6</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66.4</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66.6</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66.6</a:t>
                      </a:r>
                      <a:endParaRPr lang="en-US" sz="1050">
                        <a:effectLst/>
                        <a:latin typeface="Calibri"/>
                        <a:ea typeface="Calibri"/>
                        <a:cs typeface="Times New Roman"/>
                      </a:endParaRPr>
                    </a:p>
                  </a:txBody>
                  <a:tcPr marL="56458" marR="8493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64.2</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-0.1</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Morelos (Mexico)</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Netherlands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418.9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446.1</a:t>
                      </a:r>
                      <a:endParaRPr lang="en-US" sz="1050" dirty="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450.5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467.7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490.8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512.6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539.1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21.6</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New Zealand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298.0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303.4</a:t>
                      </a:r>
                      <a:endParaRPr lang="en-US" sz="1050" dirty="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316.2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325.3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329.7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336.7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343.8</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13.2</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Norway</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536.6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551.7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573.2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592.3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609.5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629.1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639.2</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16.5</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Oman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232.5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241.4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296.5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315.4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331.1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Philippines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240.8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210.4</a:t>
                      </a:r>
                      <a:endParaRPr lang="en-US" sz="1050" dirty="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208.8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240.6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249.0</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Portugal</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484.2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544.7</a:t>
                      </a:r>
                      <a:endParaRPr lang="en-US" sz="1050" dirty="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565.8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609.8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602.1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Qatar</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1.6</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Romania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19.7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22.0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dirty="0">
                          <a:solidFill>
                            <a:srgbClr val="000000"/>
                          </a:solidFill>
                          <a:effectLst/>
                          <a:latin typeface="Calibri"/>
                          <a:ea typeface="Times New Roman"/>
                          <a:cs typeface="Times New Roman"/>
                        </a:rPr>
                        <a:t>42.2</a:t>
                      </a:r>
                      <a:endParaRPr lang="en-US" sz="1050" dirty="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55.6</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152.8</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Russia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37.7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43.4</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49.1</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Saudi Arabia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336.8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318.2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298.4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261.1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244.9</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Scotland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369.0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386.5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394.7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408.9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418.2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431.0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449.8</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16.6</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Serbia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102.2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106.4</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Singapore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329.6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340.8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348.9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353.3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360.0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370.0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367.8</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10.1</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Slovenia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265.2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283.6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296.2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310.1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South Africa</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30.7</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Spain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445.4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452.7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505.0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495.3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516.1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537.6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553.5</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21.5</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Sweden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454.5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469.5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487.1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500.1</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507.8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520.4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530.0</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13.7</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Taiwan</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Thailand</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20.5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36.3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46.0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56.0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88.9</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86.0</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Turkey</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58.4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80.0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109.4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101.6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104.4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95.4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105.8</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45.4</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287.5</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345.8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370.4</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389.2</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410.0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424.6</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444.1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37.2</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United States</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490.9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509.7</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527.0</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543.9</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560.8</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577.3</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593.5</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17.0</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Ukraine</a:t>
                      </a:r>
                      <a:endParaRPr lang="en-US" sz="1050">
                        <a:effectLst/>
                        <a:latin typeface="Calibri"/>
                        <a:ea typeface="Calibri"/>
                        <a:cs typeface="Times New Roman"/>
                      </a:endParaRPr>
                    </a:p>
                  </a:txBody>
                  <a:tcPr marL="53021" marR="5302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a:t>
                      </a:r>
                      <a:endParaRPr lang="en-US" sz="1050">
                        <a:effectLst/>
                        <a:latin typeface="Calibri"/>
                        <a:ea typeface="Calibri"/>
                        <a:cs typeface="Times New Roman"/>
                      </a:endParaRPr>
                    </a:p>
                  </a:txBody>
                  <a:tcPr marL="56458" marR="8493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marL="0" marR="0" algn="r">
                        <a:lnSpc>
                          <a:spcPct val="115000"/>
                        </a:lnSpc>
                        <a:spcBef>
                          <a:spcPts val="0"/>
                        </a:spcBef>
                        <a:spcAft>
                          <a:spcPts val="0"/>
                        </a:spcAft>
                      </a:pP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208000">
                <a:tc>
                  <a:txBody>
                    <a:bodyPr/>
                    <a:lstStyle/>
                    <a:p>
                      <a:pPr marL="0" marR="0">
                        <a:lnSpc>
                          <a:spcPct val="115000"/>
                        </a:lnSpc>
                        <a:spcBef>
                          <a:spcPts val="0"/>
                        </a:spcBef>
                        <a:spcAft>
                          <a:spcPts val="0"/>
                        </a:spcAft>
                      </a:pPr>
                      <a:r>
                        <a:rPr lang="en-US" sz="1050" b="1">
                          <a:solidFill>
                            <a:srgbClr val="000000"/>
                          </a:solidFill>
                          <a:effectLst/>
                          <a:latin typeface="Calibri"/>
                          <a:ea typeface="Times New Roman"/>
                          <a:cs typeface="Times New Roman"/>
                        </a:rPr>
                        <a:t>Uruguay</a:t>
                      </a:r>
                      <a:endParaRPr lang="en-US" sz="1050">
                        <a:effectLst/>
                        <a:latin typeface="Calibri"/>
                        <a:ea typeface="Calibri"/>
                        <a:cs typeface="Times New Roman"/>
                      </a:endParaRPr>
                    </a:p>
                  </a:txBody>
                  <a:tcPr marL="53021" marR="5302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210.3</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234.7</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255.5</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272.7</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284.2</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312.9</a:t>
                      </a:r>
                      <a:endParaRPr lang="en-US" sz="1050">
                        <a:effectLst/>
                        <a:latin typeface="Calibri"/>
                        <a:ea typeface="Calibri"/>
                        <a:cs typeface="Times New Roman"/>
                      </a:endParaRPr>
                    </a:p>
                  </a:txBody>
                  <a:tcPr marL="56458" marR="8493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1050">
                          <a:solidFill>
                            <a:srgbClr val="000000"/>
                          </a:solidFill>
                          <a:effectLst/>
                          <a:latin typeface="Calibri"/>
                          <a:ea typeface="Times New Roman"/>
                          <a:cs typeface="Times New Roman"/>
                        </a:rPr>
                        <a:t>315.6</a:t>
                      </a:r>
                      <a:endParaRPr lang="en-US" sz="1050">
                        <a:effectLst/>
                        <a:latin typeface="Calibri"/>
                        <a:ea typeface="Calibri"/>
                        <a:cs typeface="Times New Roman"/>
                      </a:endParaRPr>
                    </a:p>
                  </a:txBody>
                  <a:tcPr marL="56458" marR="8493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gn="r">
                        <a:lnSpc>
                          <a:spcPct val="115000"/>
                        </a:lnSpc>
                        <a:spcBef>
                          <a:spcPts val="0"/>
                        </a:spcBef>
                        <a:spcAft>
                          <a:spcPts val="0"/>
                        </a:spcAft>
                      </a:pPr>
                      <a:r>
                        <a:rPr lang="en-US" sz="1050" b="1" dirty="0">
                          <a:solidFill>
                            <a:srgbClr val="000000"/>
                          </a:solidFill>
                          <a:effectLst/>
                          <a:latin typeface="Calibri"/>
                          <a:ea typeface="Times New Roman"/>
                          <a:cs typeface="Times New Roman"/>
                        </a:rPr>
                        <a:t>41.2</a:t>
                      </a:r>
                      <a:endParaRPr lang="en-US" sz="1050" dirty="0">
                        <a:effectLst/>
                        <a:latin typeface="Calibri"/>
                        <a:ea typeface="Calibri"/>
                        <a:cs typeface="Times New Roman"/>
                      </a:endParaRPr>
                    </a:p>
                  </a:txBody>
                  <a:tcPr marL="56458" marR="353476"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76200" y="3581400"/>
            <a:ext cx="3429000" cy="2677656"/>
          </a:xfrm>
          <a:prstGeom prst="rect">
            <a:avLst/>
          </a:prstGeom>
        </p:spPr>
        <p:txBody>
          <a:bodyPr wrap="square">
            <a:spAutoFit/>
          </a:bodyPr>
          <a:lstStyle/>
          <a:p>
            <a:r>
              <a:rPr lang="en-US" sz="1200" i="1" dirty="0"/>
              <a:t>Data source: Special analyses, USRDS ESRD Database. Data presented only for countries from which relevant information was available. All rates are unadjusted. ^UK: England, Wales, &amp; Northern Ireland (Scotland data reported separately). Data for France include 15 regions in 2006, 18 in 2007, 20 in 2008, and 22 in 2009-2012. Data for Belgium do not include patients younger than 20. There is underreporting of prevalent transplant patients in Turkey </a:t>
            </a:r>
            <a:r>
              <a:rPr lang="en-US" sz="1200" i="1" dirty="0" smtClean="0"/>
              <a:t>. </a:t>
            </a:r>
            <a:r>
              <a:rPr lang="en-US" sz="1200" i="1" baseline="30000" dirty="0" smtClean="0"/>
              <a:t>a</a:t>
            </a:r>
            <a:r>
              <a:rPr lang="en-US" sz="1200" i="1" dirty="0" smtClean="0"/>
              <a:t> </a:t>
            </a:r>
            <a:r>
              <a:rPr lang="en-US" sz="1200" i="1" dirty="0"/>
              <a:t>% change is calculated as the percent difference between the average prevalence in 2011 and 2012 and the average in 2006 and 2007. Abbreviations: ESRD, end-stage renal disease; sp., speaking; . signifies data not reported.</a:t>
            </a:r>
          </a:p>
        </p:txBody>
      </p:sp>
    </p:spTree>
    <p:extLst>
      <p:ext uri="{BB962C8B-B14F-4D97-AF65-F5344CB8AC3E}">
        <p14:creationId xmlns:p14="http://schemas.microsoft.com/office/powerpoint/2010/main" val="35372674"/>
      </p:ext>
    </p:extLst>
  </p:cSld>
  <p:clrMapOvr>
    <a:masterClrMapping/>
  </p:clrMapOvr>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1308</TotalTime>
  <Words>7774</Words>
  <Application>Microsoft Office PowerPoint</Application>
  <PresentationFormat>On-screen Show (4:3)</PresentationFormat>
  <Paragraphs>4542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ADR_PPT_Template-ESRD</vt:lpstr>
      <vt:lpstr>PowerPoint Presentation</vt:lpstr>
      <vt:lpstr>vol 2 Figure 10.1 Incidence rate of ESRD, per million population, by country, in 2012</vt:lpstr>
      <vt:lpstr>vol 2 Figure 10.2 Temporal trends in the incidence rate of ESRD, per million population, by country, years 2000-2012</vt:lpstr>
      <vt:lpstr>vol 2 Figure 10.2 Temporal trends in the incidence rate of ESRD, per million population, by country, years 2000-2012</vt:lpstr>
      <vt:lpstr>vol 2 Table 10.1 Trends in the incidence rate of ESRD, per million population, by country, years 2006-2012</vt:lpstr>
      <vt:lpstr>vol 2 Table 10.1 Trends in the incidence  rate of ESRD, per million population,  by country, years 2006-2012  (continued)</vt:lpstr>
      <vt:lpstr>vol 2 Figure 10.3 Percentage of incident ESRD patients with diabetes as the primary  ESRD cause, by country, in 2012</vt:lpstr>
      <vt:lpstr>vol 2 Figure 10.4 Incidence rate of ESRD, per million population, by age group and country, in 2012</vt:lpstr>
      <vt:lpstr>vol 2 Figure 10.4 Incidence rate of ESRD, per million population, by age group and country, in 2012</vt:lpstr>
      <vt:lpstr>vol 2 Figure 10.4 Incidence rate of ESRD, per million population, by age group and country, in 2012</vt:lpstr>
      <vt:lpstr>vol 2 Figure 10.4 Incidence rate of ESRD, per million population, by age group and country, in 2012</vt:lpstr>
      <vt:lpstr>vol 2 Figure 10.5 Prevalence of ESRD, per million population, by country, in 2012</vt:lpstr>
      <vt:lpstr>vol 2 Table 10.2 Number of ESRD prevalent patients and prevalence of ESRD, per million population, by country, years 2006-2012</vt:lpstr>
      <vt:lpstr>vol 2 Table 10.2 Number of ESRD prevalent patients and prevalence of ESRD, per million population, by country, years 2006-2012 (continued)</vt:lpstr>
      <vt:lpstr>vol 2 Table 10.2 Number of ESRD prevalent patients and prevalence of ESRD, per million population, by country, years 2006-2012 (continued)</vt:lpstr>
      <vt:lpstr>vol 2 Figure 10.6 Trends in the prevalence of ESRD, per million population, by country, years 2000-2012</vt:lpstr>
      <vt:lpstr>vol 2 Figure 10.6 Trends in the prevalence of ESRD, per million population, by country, years 2000-2012</vt:lpstr>
      <vt:lpstr>vol 2 Figure 10.7 Prevalence of dialysis, per million population, by country, in 2012</vt:lpstr>
      <vt:lpstr>vol 2 Figure 10.8 Trends in the prevalence of dialysis, per million population, by country, years 2000-2012</vt:lpstr>
      <vt:lpstr>vol 2 Figure 10.8 Trends in the prevalence of dialysis, per million population, by country, years 2000-2012</vt:lpstr>
      <vt:lpstr>vol 2 Table 10.3 Trends in the prevalence of dialysis, per million population, by country, years 2006-2012</vt:lpstr>
      <vt:lpstr>vol 2 Table 10.3 Trends in the prevalence of dialysis, per million population, by country, years 2006-2012 (continued) </vt:lpstr>
      <vt:lpstr>vol 2 Figure 10.9 Distribution of the percentage of prevalent dialysis patients using in-center HD, home HD, and CAPD/CCPD, in 2012</vt:lpstr>
      <vt:lpstr>vol 2 Table 10.4 Distribution of the percentage of prevalent dialysis patients using in-center HD, home HD, and CAPD/CCPD, years 2006-2012</vt:lpstr>
      <vt:lpstr>vol 2 Table 10.4 Distribution of the percentage of prevalent dialysis patients using in-center HD, home HD, and CAPD/CCPD, years 2006-2012 (continued)</vt:lpstr>
      <vt:lpstr>vol 2 Table 10.4 Distribution of the percentage of prevalent dialysis patients using in-center HD, home HD, and CAPD/CCPD, years 2006-2012 (continued)</vt:lpstr>
      <vt:lpstr>vol 2 Figure 10.10 Kidney transplantation rate, per million population, by country, in 2012</vt:lpstr>
      <vt:lpstr>vol 2 Table 10.5 Kidney transplantation rates, per million population, by country, years 2006-2012</vt:lpstr>
      <vt:lpstr>vol 2 Table 10.5 Kidney transplantation rates, per million population, by country, years 2006-2012 (continued)</vt:lpstr>
      <vt:lpstr>vol 2 Figure 10.11 Prevalence of ESRD patients with a functioning kidney transplant, per million population, by country, in 2012</vt:lpstr>
      <vt:lpstr>vol 2 Table 10.6 Trends in the prevalence of ESRD patients with a functioning kidney transplant, per million population, by country, years 2006-2012</vt:lpstr>
      <vt:lpstr>vol 2 Table 10.6 Trends in the prevalence of ESRD patients with a functioning kidney transplant, per million population, by country, years 2006-2012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Janet Kavanagh</cp:lastModifiedBy>
  <cp:revision>32</cp:revision>
  <dcterms:created xsi:type="dcterms:W3CDTF">2014-11-10T16:35:43Z</dcterms:created>
  <dcterms:modified xsi:type="dcterms:W3CDTF">2014-11-21T20:20:47Z</dcterms:modified>
</cp:coreProperties>
</file>