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60" r:id="rId3"/>
    <p:sldId id="282" r:id="rId4"/>
    <p:sldId id="262" r:id="rId5"/>
    <p:sldId id="264" r:id="rId6"/>
    <p:sldId id="261" r:id="rId7"/>
    <p:sldId id="263" r:id="rId8"/>
    <p:sldId id="265" r:id="rId9"/>
    <p:sldId id="268" r:id="rId10"/>
    <p:sldId id="269" r:id="rId11"/>
    <p:sldId id="276" r:id="rId12"/>
    <p:sldId id="277" r:id="rId13"/>
    <p:sldId id="279" r:id="rId14"/>
    <p:sldId id="278" r:id="rId15"/>
    <p:sldId id="280" r:id="rId16"/>
    <p:sldId id="281" r:id="rId17"/>
    <p:sldId id="275" r:id="rId18"/>
    <p:sldId id="266" r:id="rId19"/>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4672" autoAdjust="0"/>
  </p:normalViewPr>
  <p:slideViewPr>
    <p:cSldViewPr showGuides="1">
      <p:cViewPr>
        <p:scale>
          <a:sx n="80" d="100"/>
          <a:sy n="80" d="100"/>
        </p:scale>
        <p:origin x="-500"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1645"/>
          </a:xfrm>
          <a:prstGeom prst="rect">
            <a:avLst/>
          </a:prstGeom>
        </p:spPr>
        <p:txBody>
          <a:bodyPr vert="horz" lIns="92382" tIns="46191" rIns="92382" bIns="46191" rtlCol="0"/>
          <a:lstStyle>
            <a:lvl1pPr algn="r">
              <a:defRPr sz="1200"/>
            </a:lvl1pPr>
          </a:lstStyle>
          <a:p>
            <a:fld id="{70106686-F82D-4753-94CB-70FF72A4246B}" type="datetimeFigureOut">
              <a:rPr lang="en-US" smtClean="0"/>
              <a:t>9/12/2016</a:t>
            </a:fld>
            <a:endParaRPr lang="en-US"/>
          </a:p>
        </p:txBody>
      </p:sp>
      <p:sp>
        <p:nvSpPr>
          <p:cNvPr id="4" name="Footer Placeholder 3"/>
          <p:cNvSpPr>
            <a:spLocks noGrp="1"/>
          </p:cNvSpPr>
          <p:nvPr>
            <p:ph type="ftr" sz="quarter" idx="2"/>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69653"/>
            <a:ext cx="3004820" cy="461645"/>
          </a:xfrm>
          <a:prstGeom prst="rect">
            <a:avLst/>
          </a:prstGeom>
        </p:spPr>
        <p:txBody>
          <a:bodyPr vert="horz" lIns="92382" tIns="46191" rIns="92382" bIns="46191"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idx="1"/>
          </p:nvPr>
        </p:nvSpPr>
        <p:spPr>
          <a:xfrm>
            <a:off x="3927775" y="0"/>
            <a:ext cx="3004820" cy="461645"/>
          </a:xfrm>
          <a:prstGeom prst="rect">
            <a:avLst/>
          </a:prstGeom>
        </p:spPr>
        <p:txBody>
          <a:bodyPr vert="horz" lIns="92382" tIns="46191" rIns="92382" bIns="46191" rtlCol="0"/>
          <a:lstStyle>
            <a:lvl1pPr algn="r">
              <a:defRPr sz="1200"/>
            </a:lvl1pPr>
          </a:lstStyle>
          <a:p>
            <a:fld id="{76C62516-1E61-479A-8F13-75B68A779684}" type="datetimeFigureOut">
              <a:rPr lang="en-US" smtClean="0"/>
              <a:t>9/12/2016</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82" tIns="46191" rIns="92382" bIns="46191"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82" tIns="46191" rIns="92382" bIns="4619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69653"/>
            <a:ext cx="3004820" cy="461645"/>
          </a:xfrm>
          <a:prstGeom prst="rect">
            <a:avLst/>
          </a:prstGeom>
        </p:spPr>
        <p:txBody>
          <a:bodyPr vert="horz" lIns="92382" tIns="46191" rIns="92382" bIns="46191"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9: Cardiovascular Disease </a:t>
            </a:r>
          </a:p>
          <a:p>
            <a:pPr algn="ctr"/>
            <a:r>
              <a:rPr lang="en-US" sz="3600" b="1" dirty="0" smtClean="0">
                <a:latin typeface="Candara" panose="020E0502030303020204" pitchFamily="34" charset="0"/>
              </a:rPr>
              <a:t>in Patients With ESRD</a:t>
            </a:r>
            <a:endParaRPr lang="en-US" sz="3600" b="1" dirty="0">
              <a:latin typeface="Candara" panose="020E0502030303020204" pitchFamily="34"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715001"/>
            <a:ext cx="7962900" cy="646331"/>
          </a:xfrm>
          <a:prstGeom prst="rect">
            <a:avLst/>
          </a:prstGeom>
        </p:spPr>
        <p:txBody>
          <a:bodyPr wrap="square">
            <a:spAutoFit/>
          </a:bodyPr>
          <a:lstStyle/>
          <a:p>
            <a:r>
              <a:rPr lang="en-US" i="1" baseline="30000" dirty="0" smtClean="0"/>
              <a:t>Data </a:t>
            </a:r>
            <a:r>
              <a:rPr lang="en-US" i="1" baseline="30000" dirty="0"/>
              <a:t>Source: Reference Table H12. (a) Denominator includes other causes of death and excludes missing/unknown causes of death (23.5% of patients have unknown or missing causes of death</a:t>
            </a:r>
            <a:r>
              <a:rPr lang="en-US" i="1" baseline="30000" dirty="0" smtClean="0"/>
              <a:t>). Abbreviations</a:t>
            </a:r>
            <a:r>
              <a:rPr lang="en-US" i="1" baseline="30000" dirty="0"/>
              <a:t>: AHD, atherosclerotic heart disease; AMI, acute myocardial infarction; CHF, congestive heart failure; CVA, cerebrovascular accident; ESRD, end-stage renal disease.   </a:t>
            </a:r>
            <a:endParaRPr lang="en-US" i="1" baseline="30000" dirty="0">
              <a:solidFill>
                <a:srgbClr val="FF0000"/>
              </a:solidFill>
            </a:endParaRPr>
          </a:p>
        </p:txBody>
      </p:sp>
      <p:sp>
        <p:nvSpPr>
          <p:cNvPr id="4" name="Rectangle 3"/>
          <p:cNvSpPr/>
          <p:nvPr/>
        </p:nvSpPr>
        <p:spPr>
          <a:xfrm>
            <a:off x="0" y="534809"/>
            <a:ext cx="9144000" cy="379591"/>
          </a:xfrm>
          <a:prstGeom prst="rect">
            <a:avLst/>
          </a:prstGeom>
        </p:spPr>
        <p:txBody>
          <a:bodyPr wrap="square">
            <a:spAutoFit/>
          </a:bodyPr>
          <a:lstStyle/>
          <a:p>
            <a:pPr algn="ctr"/>
            <a:r>
              <a:rPr lang="en-US" sz="2800" b="1" baseline="30000" dirty="0"/>
              <a:t> Figure 9.1.a Causes of death in ESRD patients,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549641"/>
            <a:ext cx="5943600" cy="3204563"/>
          </a:xfrm>
          <a:prstGeom prst="rect">
            <a:avLst/>
          </a:prstGeom>
        </p:spPr>
      </p:pic>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539496"/>
            <a:ext cx="9144000" cy="258762"/>
          </a:xfrm>
        </p:spPr>
        <p:txBody>
          <a:bodyPr/>
          <a:lstStyle/>
          <a:p>
            <a:r>
              <a:rPr lang="en-US" sz="2800" b="1" baseline="30000" dirty="0"/>
              <a:t> Figure </a:t>
            </a:r>
            <a:r>
              <a:rPr lang="en-US" sz="2800" b="1" baseline="30000" dirty="0" smtClean="0"/>
              <a:t>9.1.b </a:t>
            </a:r>
            <a:r>
              <a:rPr lang="en-US" sz="2800" b="1" baseline="30000" dirty="0"/>
              <a:t>Causes of death in ESRD patients, 2011-2013</a:t>
            </a:r>
            <a:r>
              <a:rPr lang="en-US" b="1" baseline="30000" dirty="0">
                <a:solidFill>
                  <a:srgbClr val="FF0000"/>
                </a:solidFill>
              </a:rPr>
              <a:t/>
            </a:r>
            <a:br>
              <a:rPr lang="en-US" b="1" baseline="30000" dirty="0">
                <a:solidFill>
                  <a:srgbClr val="FF0000"/>
                </a:solidFill>
              </a:rPr>
            </a:br>
            <a:endParaRPr lang="en-US" dirty="0"/>
          </a:p>
        </p:txBody>
      </p:sp>
      <p:sp>
        <p:nvSpPr>
          <p:cNvPr id="5" name="Footer Placeholder 4"/>
          <p:cNvSpPr>
            <a:spLocks noGrp="1"/>
          </p:cNvSpPr>
          <p:nvPr>
            <p:ph type="ftr" sz="quarter" idx="10"/>
          </p:nvPr>
        </p:nvSpPr>
        <p:spPr/>
        <p:txBody>
          <a:bodyPr/>
          <a:lstStyle/>
          <a:p>
            <a:r>
              <a:rPr lang="en-US" smtClean="0"/>
              <a:t>Vol 2, ESRD, Ch 1</a:t>
            </a:r>
            <a:endParaRPr lang="en-US" dirty="0"/>
          </a:p>
        </p:txBody>
      </p:sp>
      <p:sp>
        <p:nvSpPr>
          <p:cNvPr id="11" name="Rectangle 10"/>
          <p:cNvSpPr/>
          <p:nvPr/>
        </p:nvSpPr>
        <p:spPr>
          <a:xfrm>
            <a:off x="723900" y="5048071"/>
            <a:ext cx="7696200" cy="1200329"/>
          </a:xfrm>
          <a:prstGeom prst="rect">
            <a:avLst/>
          </a:prstGeom>
        </p:spPr>
        <p:txBody>
          <a:bodyPr wrap="square">
            <a:spAutoFit/>
          </a:bodyPr>
          <a:lstStyle/>
          <a:p>
            <a:r>
              <a:rPr lang="en-US" i="1" baseline="30000" dirty="0"/>
              <a:t>Data Source: Reference Table H12. (b) Denominator includes all other known causes, unknown causes of death, and records that are missing the cause of death. Unknown causes include records from the CMS 2746 ESRD death notification form that specifically designate an unknown cause of death. Missing includes records in the ESRD database that are missing form 2746, or have the form but are missing or have recording errors in the primary cause of death field</a:t>
            </a:r>
            <a:r>
              <a:rPr lang="en-US" i="1" baseline="30000" dirty="0" smtClean="0"/>
              <a:t>. Abbreviations</a:t>
            </a:r>
            <a:r>
              <a:rPr lang="en-US" i="1" baseline="30000" dirty="0"/>
              <a:t>: AHD, atherosclerotic heart disease; AMI, acute myocardial infarction; CHF, congestive heart failure; CVA, cerebrovascular accident; ESRD, end-stage renal disease. </a:t>
            </a:r>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6262" t="2277" r="3277" b="3016"/>
          <a:stretch/>
        </p:blipFill>
        <p:spPr>
          <a:xfrm>
            <a:off x="1507879" y="1524000"/>
            <a:ext cx="6128242" cy="3200400"/>
          </a:xfrm>
        </p:spPr>
      </p:pic>
    </p:spTree>
    <p:extLst>
      <p:ext uri="{BB962C8B-B14F-4D97-AF65-F5344CB8AC3E}">
        <p14:creationId xmlns:p14="http://schemas.microsoft.com/office/powerpoint/2010/main" val="283818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257800"/>
            <a:ext cx="7696200" cy="1077218"/>
          </a:xfrm>
          <a:prstGeom prst="rect">
            <a:avLst/>
          </a:prstGeom>
        </p:spPr>
        <p:txBody>
          <a:bodyPr wrap="square">
            <a:spAutoFit/>
          </a:bodyPr>
          <a:lstStyle/>
          <a:p>
            <a:r>
              <a:rPr lang="en-US" sz="1600" i="1" baseline="30000" dirty="0" smtClean="0"/>
              <a:t>Data </a:t>
            </a:r>
            <a:r>
              <a:rPr lang="en-US" sz="1600" i="1" baseline="30000" dirty="0"/>
              <a:t>Source: Special analyses, USRDS ESRD Database. Point prevalent hemodialysis, peritoneal dialysis, and transplant patients at all ages, with Medicare as primary payer on January 1, 2011, who are continuously enrolled in Medicare Parts A and B from July, 1, 2010 to December 31, 2010, ESRD service date is at least 90 days prior to January 1, 2011, and survived past 2012. Abbreviations: AFIB, atrial fibrillation; AMI, acute myocardial infarction; ASHD, atherosclerotic heart disease; CHF, congestive heart failure; CKD, chronic kidney disease; CVA/TIA, cerebrovascular accident/transient ischemic attack; CVD, cardiovascular disease; PAD, peripheral arterial disease; SCA/VA, sudden cardiac arrest and ventricular arrhythmias. </a:t>
            </a:r>
            <a:endParaRPr lang="en-US" sz="1600" i="1" baseline="30000" dirty="0">
              <a:solidFill>
                <a:srgbClr val="FF0000"/>
              </a:solidFill>
            </a:endParaRP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9.2 Prevalence </a:t>
            </a:r>
            <a:r>
              <a:rPr lang="en-US" sz="2800" b="1" baseline="30000" dirty="0"/>
              <a:t>of cardiovascular diseases in ESRD patients, </a:t>
            </a:r>
            <a:endParaRPr lang="en-US" sz="2800" b="1" baseline="30000" dirty="0" smtClean="0"/>
          </a:p>
          <a:p>
            <a:pPr algn="ctr"/>
            <a:r>
              <a:rPr lang="en-US" sz="2800" b="1" baseline="30000" dirty="0" smtClean="0"/>
              <a:t>by </a:t>
            </a:r>
            <a:r>
              <a:rPr lang="en-US" sz="2800" b="1" baseline="30000" dirty="0"/>
              <a:t>treatment modality, 2013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pic>
        <p:nvPicPr>
          <p:cNvPr id="5122" name="Picture 2" descr="X:\ADR\2015\Chapters\Volume 2 - ESRD\9 - CVD in ESRD\Powerpoint\V2_ESRD_CVD_F02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925661"/>
            <a:ext cx="5562604" cy="427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319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410200"/>
            <a:ext cx="7696200" cy="1077218"/>
          </a:xfrm>
          <a:prstGeom prst="rect">
            <a:avLst/>
          </a:prstGeom>
        </p:spPr>
        <p:txBody>
          <a:bodyPr wrap="square">
            <a:spAutoFit/>
          </a:bodyPr>
          <a:lstStyle/>
          <a:p>
            <a:r>
              <a:rPr lang="en-US" sz="1600" i="1" baseline="30000" dirty="0" smtClean="0"/>
              <a:t>Data </a:t>
            </a:r>
            <a:r>
              <a:rPr lang="en-US" sz="1600" i="1" baseline="30000" dirty="0"/>
              <a:t>Source: Special analyses, USRDS ESRD Database. Point prevalent hemodialysis, peritoneal dialysis, and transplant patients at all ages, with Medicare as primary payer on January 1, 2011, who are continuously enrolled in Medicare Parts A and B from July, 1, 2010 to December 31, 2010, ESRD service date is at least 90 days prior to January 1, 2011, and survived past 2012.Abbreviations: AFIB, atrial fibrillation; AMI, acute myocardial infarction; ASHD, atherosclerotic heart disease; CHF, congestive heart failure; CKD, chronic kidney disease; CVA/TIA, cerebrovascular accident/transient ischemic attack; CVD, cardiovascular disease; PAD, peripheral arterial disease; SCA/VA, sudden cardiac arrest and ventricular arrhythmias. </a:t>
            </a:r>
            <a:endParaRPr lang="en-US" sz="1600" i="1" baseline="30000" dirty="0">
              <a:solidFill>
                <a:srgbClr val="FF0000"/>
              </a:solidFill>
            </a:endParaRPr>
          </a:p>
        </p:txBody>
      </p:sp>
      <p:sp>
        <p:nvSpPr>
          <p:cNvPr id="4" name="Rectangle 3"/>
          <p:cNvSpPr/>
          <p:nvPr/>
        </p:nvSpPr>
        <p:spPr>
          <a:xfrm>
            <a:off x="0" y="228600"/>
            <a:ext cx="9144000" cy="810478"/>
          </a:xfrm>
          <a:prstGeom prst="rect">
            <a:avLst/>
          </a:prstGeom>
        </p:spPr>
        <p:txBody>
          <a:bodyPr wrap="square">
            <a:spAutoFit/>
          </a:bodyPr>
          <a:lstStyle/>
          <a:p>
            <a:pPr algn="ctr"/>
            <a:r>
              <a:rPr lang="en-US" sz="2800" b="1" baseline="30000" dirty="0" smtClean="0"/>
              <a:t> </a:t>
            </a:r>
            <a:r>
              <a:rPr lang="en-US" sz="2800" b="1" baseline="30000" dirty="0"/>
              <a:t>Figure </a:t>
            </a:r>
            <a:r>
              <a:rPr lang="en-US" sz="2800" b="1" baseline="30000" dirty="0" smtClean="0"/>
              <a:t>9.3 Prevalence </a:t>
            </a:r>
            <a:r>
              <a:rPr lang="en-US" sz="2800" b="1" baseline="30000" dirty="0"/>
              <a:t>of cardiovascular diseases in ESRD patients, </a:t>
            </a:r>
            <a:endParaRPr lang="en-US" sz="2800" b="1" baseline="30000" dirty="0" smtClean="0"/>
          </a:p>
          <a:p>
            <a:pPr algn="ctr"/>
            <a:r>
              <a:rPr lang="en-US" sz="2800" b="1" baseline="30000" dirty="0" smtClean="0"/>
              <a:t>by age, 2013 </a:t>
            </a:r>
            <a:r>
              <a:rPr lang="en-US" sz="2800" b="1" dirty="0" smtClean="0"/>
              <a:t> </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6146" name="Picture 2" descr="X:\ADR\2015\Chapters\Volume 2 - ESRD\9 - CVD in ESRD\Powerpoint\V2_ESRD_CVD_F03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297" y="910077"/>
            <a:ext cx="5867406" cy="4511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429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a:t> Table </a:t>
            </a:r>
            <a:r>
              <a:rPr lang="en-US" sz="2800" b="1" baseline="30000" dirty="0" smtClean="0"/>
              <a:t>9.1 Prevalence </a:t>
            </a:r>
            <a:r>
              <a:rPr lang="en-US" sz="2800" b="1" baseline="30000" dirty="0"/>
              <a:t>of cardiovascular diseases &amp; procedures in ESRD patients, </a:t>
            </a:r>
            <a:endParaRPr lang="en-US" sz="2800" b="1" baseline="30000" dirty="0" smtClean="0"/>
          </a:p>
          <a:p>
            <a:pPr algn="ctr"/>
            <a:r>
              <a:rPr lang="en-US" sz="2800" b="1" baseline="30000" dirty="0" smtClean="0"/>
              <a:t>by </a:t>
            </a:r>
            <a:r>
              <a:rPr lang="en-US" sz="2800" b="1" baseline="30000" dirty="0"/>
              <a:t>treatment modality, age, race, &amp; sex, </a:t>
            </a:r>
            <a:r>
              <a:rPr lang="en-US" sz="2800" b="1" baseline="30000" dirty="0" smtClean="0"/>
              <a:t>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graphicFrame>
        <p:nvGraphicFramePr>
          <p:cNvPr id="8" name="Table 7"/>
          <p:cNvGraphicFramePr>
            <a:graphicFrameLocks noGrp="1"/>
          </p:cNvGraphicFramePr>
          <p:nvPr>
            <p:extLst>
              <p:ext uri="{D42A27DB-BD31-4B8C-83A1-F6EECF244321}">
                <p14:modId xmlns:p14="http://schemas.microsoft.com/office/powerpoint/2010/main" val="1462454460"/>
              </p:ext>
            </p:extLst>
          </p:nvPr>
        </p:nvGraphicFramePr>
        <p:xfrm>
          <a:off x="1104900" y="838200"/>
          <a:ext cx="6934201" cy="5165301"/>
        </p:xfrm>
        <a:graphic>
          <a:graphicData uri="http://schemas.openxmlformats.org/drawingml/2006/table">
            <a:tbl>
              <a:tblPr firstRow="1" firstCol="1" bandRow="1"/>
              <a:tblGrid>
                <a:gridCol w="1117953"/>
                <a:gridCol w="642006"/>
                <a:gridCol w="493599"/>
                <a:gridCol w="423645"/>
                <a:gridCol w="419724"/>
                <a:gridCol w="106703"/>
                <a:gridCol w="423645"/>
                <a:gridCol w="106703"/>
                <a:gridCol w="423645"/>
                <a:gridCol w="442605"/>
                <a:gridCol w="451758"/>
                <a:gridCol w="451758"/>
                <a:gridCol w="426261"/>
                <a:gridCol w="502098"/>
                <a:gridCol w="502098"/>
              </a:tblGrid>
              <a:tr h="198305">
                <a:tc rowSpan="2">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1100" dirty="0">
                        <a:effectLst/>
                        <a:latin typeface="Calibri"/>
                        <a:ea typeface="Times New Roman"/>
                        <a:cs typeface="Times New Roman"/>
                      </a:endParaRPr>
                    </a:p>
                  </a:txBody>
                  <a:tcPr marL="18220" marR="72254"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Patients</a:t>
                      </a:r>
                      <a:endParaRPr lang="en-US" sz="1100">
                        <a:effectLst/>
                        <a:latin typeface="Calibri"/>
                        <a:ea typeface="Times New Roman"/>
                        <a:cs typeface="Times New Roman"/>
                      </a:endParaRPr>
                    </a:p>
                  </a:txBody>
                  <a:tcPr marL="18220" marR="7225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13">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 Patients</a:t>
                      </a:r>
                      <a:endParaRPr lang="en-US" sz="1100">
                        <a:effectLst/>
                        <a:latin typeface="Calibri"/>
                        <a:ea typeface="Times New Roman"/>
                        <a:cs typeface="Times New Roman"/>
                      </a:endParaRPr>
                    </a:p>
                  </a:txBody>
                  <a:tcPr marL="18220" marR="72254"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96611">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Overall</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0-21</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22-44</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45-64</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65-74</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75+</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White</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Blk/Af Am</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Other</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Male</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Female</a:t>
                      </a:r>
                      <a:endParaRPr lang="en-US" sz="1100">
                        <a:effectLst/>
                        <a:latin typeface="Calibri"/>
                        <a:ea typeface="Times New Roman"/>
                        <a:cs typeface="Times New Roman"/>
                      </a:endParaRPr>
                    </a:p>
                  </a:txBody>
                  <a:tcPr marL="18220" marR="7225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8305">
                <a:tc gridSpan="3">
                  <a:txBody>
                    <a:bodyPr/>
                    <a:lstStyle/>
                    <a:p>
                      <a:pPr marL="0" marR="0">
                        <a:lnSpc>
                          <a:spcPct val="115000"/>
                        </a:lnSpc>
                        <a:spcBef>
                          <a:spcPts val="100"/>
                        </a:spcBef>
                        <a:spcAft>
                          <a:spcPts val="100"/>
                        </a:spcAft>
                      </a:pPr>
                      <a:r>
                        <a:rPr lang="en-US" sz="1000" b="1">
                          <a:solidFill>
                            <a:srgbClr val="000000"/>
                          </a:solidFill>
                          <a:effectLst/>
                          <a:latin typeface="Calibri"/>
                          <a:ea typeface="Times New Roman"/>
                          <a:cs typeface="Times New Roman"/>
                        </a:rPr>
                        <a:t>Cardiovascular Comorbidities</a:t>
                      </a:r>
                      <a:r>
                        <a:rPr lang="en-US" sz="1000" b="1" baseline="30000">
                          <a:solidFill>
                            <a:srgbClr val="000000"/>
                          </a:solidFill>
                          <a:effectLst/>
                          <a:latin typeface="Calibri"/>
                          <a:ea typeface="Times New Roman"/>
                          <a:cs typeface="Times New Roman"/>
                        </a:rPr>
                        <a:t>a</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endParaRPr lang="en-US" sz="1000">
                        <a:effectLst/>
                        <a:latin typeface="Calibri"/>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endParaRPr lang="en-US" sz="1000">
                        <a:effectLst/>
                        <a:latin typeface="Calibri"/>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spcBef>
                          <a:spcPts val="100"/>
                        </a:spcBef>
                        <a:spcAft>
                          <a:spcPts val="10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96211">
                <a:tc gridSpan="3">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Atherosclerotic heart disease (ASHD)</a:t>
                      </a:r>
                      <a:r>
                        <a:rPr lang="en-US" sz="900" b="1" baseline="300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endParaRPr lang="en-US" sz="1000">
                        <a:effectLst/>
                        <a:latin typeface="Calibri"/>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49.7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45.1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31.7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44.0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49.1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0.4</a:t>
                      </a:r>
                      <a:endParaRPr lang="en-US" sz="1100" dirty="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43.2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19.7</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6211">
                <a:tc gridSpan="3">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Acute myocardial infarction (AMI)</a:t>
                      </a:r>
                      <a:r>
                        <a:rPr lang="en-US" sz="900" b="1" baseline="300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7.9</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6211">
                <a:tc gridSpan="3">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Congestive heart failure (CHF)</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37.2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33.7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42.2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45.9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37.8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37.1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18.7</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6.9</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29.1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39.5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18.9</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18.4</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6211">
                <a:tc gridSpan="6">
                  <a:txBody>
                    <a:bodyPr/>
                    <a:lstStyle/>
                    <a:p>
                      <a:pPr marL="0" marR="0">
                        <a:lnSpc>
                          <a:spcPct val="115000"/>
                        </a:lnSpc>
                        <a:spcBef>
                          <a:spcPts val="0"/>
                        </a:spcBef>
                        <a:spcAft>
                          <a:spcPts val="0"/>
                        </a:spcAft>
                      </a:pPr>
                      <a:r>
                        <a:rPr lang="en-US" sz="900" b="1" spc="-20">
                          <a:solidFill>
                            <a:srgbClr val="000000"/>
                          </a:solidFill>
                          <a:effectLst/>
                          <a:latin typeface="Calibri"/>
                          <a:ea typeface="Times New Roman"/>
                          <a:cs typeface="Times New Roman"/>
                        </a:rPr>
                        <a:t>Cerebrovascular accident/transient ischemic attack (CVA/TIA)</a:t>
                      </a:r>
                      <a:r>
                        <a:rPr lang="en-US" sz="900" b="1" spc="-20" baseline="300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0.6</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7.6</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8.1</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96211">
                <a:tc gridSpan="3">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Peripheral artery disease (PAD)</a:t>
                      </a:r>
                      <a:r>
                        <a:rPr lang="en-US" sz="900" b="1" baseline="300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endParaRPr lang="en-US" sz="1000">
                        <a:effectLst/>
                        <a:latin typeface="Calibri"/>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30.0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31.2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29.3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29.9</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30.0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5.6</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13.9</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12.7</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14.6</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10.2</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78475">
                <a:tc gridSpan="2">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Atrial fibrillation (AFIB)</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gridSpan="2">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1100">
                        <a:effectLst/>
                        <a:latin typeface="Calibri"/>
                        <a:ea typeface="Times New Roman"/>
                        <a:cs typeface="Times New Roman"/>
                      </a:endParaRPr>
                    </a:p>
                  </a:txBody>
                  <a:tcPr marL="18220" marR="7225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15.3</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19.7</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19.2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1100">
                        <a:effectLst/>
                        <a:latin typeface="Calibri"/>
                        <a:ea typeface="Times New Roman"/>
                        <a:cs typeface="Times New Roman"/>
                      </a:endParaRPr>
                    </a:p>
                  </a:txBody>
                  <a:tcPr marL="18220" marR="72254"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21.0</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32.1</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16.4</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9.8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11.2</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16.8</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11.5</a:t>
                      </a:r>
                      <a:endParaRPr lang="en-US" sz="1100">
                        <a:effectLst/>
                        <a:latin typeface="Calibri"/>
                        <a:ea typeface="Times New Roman"/>
                        <a:cs typeface="Times New Roman"/>
                      </a:endParaRPr>
                    </a:p>
                  </a:txBody>
                  <a:tcPr marL="18220" marR="72254" marT="0" marB="0" anchor="ctr">
                    <a:lnL>
                      <a:noFill/>
                    </a:lnL>
                    <a:lnR>
                      <a:noFill/>
                    </a:lnR>
                    <a:lnT>
                      <a:noFill/>
                    </a:lnT>
                    <a:lnB>
                      <a:noFill/>
                    </a:lnB>
                    <a:solidFill>
                      <a:srgbClr val="FFFFFF"/>
                    </a:solidFill>
                  </a:tcPr>
                </a:tc>
              </a:tr>
              <a:tr h="178475">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1100">
                        <a:effectLst/>
                        <a:latin typeface="Calibri"/>
                        <a:ea typeface="Times New Roman"/>
                        <a:cs typeface="Times New Roman"/>
                      </a:endParaRPr>
                    </a:p>
                  </a:txBody>
                  <a:tcPr marL="18220" marR="7225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12.4</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8.3</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22.4</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34.7</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13.9</a:t>
                      </a:r>
                      <a:endParaRPr lang="en-US" sz="110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9.3</a:t>
                      </a:r>
                      <a:endParaRPr lang="en-US" sz="1100" dirty="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9.7</a:t>
                      </a:r>
                      <a:endParaRPr lang="en-US" sz="1100" dirty="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13.6</a:t>
                      </a:r>
                      <a:endParaRPr lang="en-US" sz="1100" dirty="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10.5</a:t>
                      </a:r>
                      <a:endParaRPr lang="en-US" sz="1100" dirty="0">
                        <a:effectLst/>
                        <a:latin typeface="Calibri"/>
                        <a:ea typeface="Times New Roman"/>
                        <a:cs typeface="Times New Roman"/>
                      </a:endParaRPr>
                    </a:p>
                  </a:txBody>
                  <a:tcPr marL="18220" marR="7225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10" name="TextBox 9"/>
          <p:cNvSpPr txBox="1"/>
          <p:nvPr/>
        </p:nvSpPr>
        <p:spPr>
          <a:xfrm>
            <a:off x="1066800" y="6019800"/>
            <a:ext cx="2514600" cy="307777"/>
          </a:xfrm>
          <a:prstGeom prst="rect">
            <a:avLst/>
          </a:prstGeom>
          <a:noFill/>
        </p:spPr>
        <p:txBody>
          <a:bodyPr wrap="square" rtlCol="0">
            <a:spAutoFit/>
          </a:bodyPr>
          <a:lstStyle/>
          <a:p>
            <a:r>
              <a:rPr lang="en-US" sz="1400" i="1" dirty="0" smtClean="0"/>
              <a:t>(Continued on next slide)</a:t>
            </a:r>
            <a:endParaRPr lang="en-US" sz="1400" i="1" dirty="0"/>
          </a:p>
        </p:txBody>
      </p:sp>
    </p:spTree>
    <p:extLst>
      <p:ext uri="{BB962C8B-B14F-4D97-AF65-F5344CB8AC3E}">
        <p14:creationId xmlns:p14="http://schemas.microsoft.com/office/powerpoint/2010/main" val="747340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8600"/>
            <a:ext cx="9144000" cy="666849"/>
          </a:xfrm>
          <a:prstGeom prst="rect">
            <a:avLst/>
          </a:prstGeom>
        </p:spPr>
        <p:txBody>
          <a:bodyPr wrap="square">
            <a:spAutoFit/>
          </a:bodyPr>
          <a:lstStyle/>
          <a:p>
            <a:pPr algn="ctr"/>
            <a:r>
              <a:rPr lang="en-US" sz="2800" b="1" baseline="30000" dirty="0" smtClean="0"/>
              <a:t>Table 9.1 Prevalence </a:t>
            </a:r>
            <a:r>
              <a:rPr lang="en-US" sz="2800" b="1" baseline="30000" dirty="0"/>
              <a:t>of cardiovascular diseases &amp; procedures in ESRD patients, </a:t>
            </a:r>
            <a:endParaRPr lang="en-US" sz="2800" b="1" baseline="30000" dirty="0" smtClean="0"/>
          </a:p>
          <a:p>
            <a:pPr algn="ctr"/>
            <a:r>
              <a:rPr lang="en-US" sz="2800" b="1" baseline="30000" dirty="0" smtClean="0"/>
              <a:t>by </a:t>
            </a:r>
            <a:r>
              <a:rPr lang="en-US" sz="2800" b="1" baseline="30000" dirty="0"/>
              <a:t>treatment modality, age, race, &amp; sex, </a:t>
            </a:r>
            <a:r>
              <a:rPr lang="en-US" sz="2800" b="1" baseline="30000" dirty="0" smtClean="0"/>
              <a:t>2013 </a:t>
            </a:r>
            <a:r>
              <a:rPr lang="en-US" sz="2800" i="1" baseline="30000" dirty="0" smtClean="0"/>
              <a:t>(continued)</a:t>
            </a:r>
            <a:endParaRPr lang="en-US" sz="2800" i="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sp>
        <p:nvSpPr>
          <p:cNvPr id="8" name="Rectangle 7"/>
          <p:cNvSpPr/>
          <p:nvPr/>
        </p:nvSpPr>
        <p:spPr>
          <a:xfrm>
            <a:off x="723900" y="5181600"/>
            <a:ext cx="7696200" cy="1241365"/>
          </a:xfrm>
          <a:prstGeom prst="rect">
            <a:avLst/>
          </a:prstGeom>
        </p:spPr>
        <p:txBody>
          <a:bodyPr wrap="square">
            <a:spAutoFit/>
          </a:bodyPr>
          <a:lstStyle/>
          <a:p>
            <a:r>
              <a:rPr lang="en-US" sz="1400" i="1" baseline="30000" dirty="0" smtClean="0"/>
              <a:t>Data </a:t>
            </a:r>
            <a:r>
              <a:rPr lang="en-US" sz="1400" i="1" baseline="30000" dirty="0"/>
              <a:t>Source</a:t>
            </a:r>
            <a:r>
              <a:rPr lang="en-US" sz="1400" i="1" baseline="30000" dirty="0" smtClean="0"/>
              <a:t>: Special </a:t>
            </a:r>
            <a:r>
              <a:rPr lang="en-US" sz="1400" i="1" baseline="30000" dirty="0"/>
              <a:t>analyses, USRDS ESRD Database. Point prevalent hemodialysis, peritoneal dialysis, and transplant patients at all ages, with Medicare as primary payer on January 1, 2011, who are continuously enrolled in Medicare Parts A and B from July, 1, 2010 to December 31, 2010, ESRD service date is at least 90 days prior to January 1, 2011, and survived past 2012. Abbreviations: AFIB, atrial fibrillation; AMI, acute myocardial infarction; ASHD, atherosclerotic heart disease; </a:t>
            </a:r>
            <a:r>
              <a:rPr lang="en-US" sz="1400" i="1" baseline="30000" dirty="0" err="1"/>
              <a:t>Af</a:t>
            </a:r>
            <a:r>
              <a:rPr lang="en-US" sz="1400" i="1" baseline="30000" dirty="0"/>
              <a:t> Am, African American; </a:t>
            </a:r>
            <a:r>
              <a:rPr lang="en-US" sz="1400" i="1" baseline="30000" dirty="0" err="1"/>
              <a:t>Blk</a:t>
            </a:r>
            <a:r>
              <a:rPr lang="en-US" sz="1400" i="1" baseline="30000" dirty="0"/>
              <a:t>, black; CABG, coronary artery bypass grafting; CHF, congestive heart failure; CKD, chronic kidney disease; CVA/TIA, cerebrovascular accident/transient ischemic attack; CVD, cardiovascular disease; ICD/CRT-D, implantable cardioverter defibrillators/cardiac resynchronization therapy with defibrillator devices; PAD, peripheral arterial disease; PCI, percutaneous coronary interventions; SCA/VA, sudden cardiac arrest and ventricular arrhythmias. a The denominators for all cardiovascular comorbidities are patients described above by modality. b The denominators for PCI and CABG are patients with ASHD by modality. The denominator for ICD/CRT-D is patient with CHF by modality.  </a:t>
            </a:r>
            <a:endParaRPr lang="en-US" sz="1400" i="1" baseline="300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449804624"/>
              </p:ext>
            </p:extLst>
          </p:nvPr>
        </p:nvGraphicFramePr>
        <p:xfrm>
          <a:off x="1104901" y="914400"/>
          <a:ext cx="6934198" cy="4114800"/>
        </p:xfrm>
        <a:graphic>
          <a:graphicData uri="http://schemas.openxmlformats.org/drawingml/2006/table">
            <a:tbl>
              <a:tblPr firstRow="1" firstCol="1" bandRow="1"/>
              <a:tblGrid>
                <a:gridCol w="1112701"/>
                <a:gridCol w="638987"/>
                <a:gridCol w="491279"/>
                <a:gridCol w="421652"/>
                <a:gridCol w="540249"/>
                <a:gridCol w="544152"/>
                <a:gridCol w="421652"/>
                <a:gridCol w="440524"/>
                <a:gridCol w="449634"/>
                <a:gridCol w="449634"/>
                <a:gridCol w="424258"/>
                <a:gridCol w="499738"/>
                <a:gridCol w="499738"/>
              </a:tblGrid>
              <a:tr h="211804">
                <a:tc rowSpan="2">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 Patients</a:t>
                      </a:r>
                      <a:endParaRPr lang="en-US" sz="900" dirty="0">
                        <a:effectLst/>
                        <a:latin typeface="Calibri"/>
                        <a:ea typeface="Times New Roman"/>
                        <a:cs typeface="Times New Roman"/>
                      </a:endParaRPr>
                    </a:p>
                  </a:txBody>
                  <a:tcPr marL="11459" marR="45441"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11">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 Patients</a:t>
                      </a:r>
                      <a:endParaRPr lang="en-US" sz="900">
                        <a:effectLst/>
                        <a:latin typeface="Calibri"/>
                        <a:ea typeface="Times New Roman"/>
                        <a:cs typeface="Times New Roman"/>
                      </a:endParaRPr>
                    </a:p>
                  </a:txBody>
                  <a:tcPr marL="11459" marR="45441"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3608">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Overall</a:t>
                      </a:r>
                      <a:endParaRPr lang="en-US" sz="900" dirty="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0-21</a:t>
                      </a:r>
                      <a:endParaRPr lang="en-US" sz="900" dirty="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22-44</a:t>
                      </a:r>
                      <a:endParaRPr lang="en-US" sz="900" dirty="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dirty="0">
                          <a:solidFill>
                            <a:srgbClr val="000000"/>
                          </a:solidFill>
                          <a:effectLst/>
                          <a:latin typeface="Calibri"/>
                          <a:ea typeface="Times New Roman"/>
                          <a:cs typeface="Times New Roman"/>
                        </a:rPr>
                        <a:t>45-64</a:t>
                      </a:r>
                      <a:endParaRPr lang="en-US" sz="900" dirty="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65-74</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75+</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White</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Blk/Af Am</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Other</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Male</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900" b="1">
                          <a:solidFill>
                            <a:srgbClr val="000000"/>
                          </a:solidFill>
                          <a:effectLst/>
                          <a:latin typeface="Calibri"/>
                          <a:ea typeface="Times New Roman"/>
                          <a:cs typeface="Times New Roman"/>
                        </a:rPr>
                        <a:t>Female</a:t>
                      </a:r>
                      <a:endParaRPr lang="en-US" sz="900">
                        <a:effectLst/>
                        <a:latin typeface="Calibri"/>
                        <a:ea typeface="Times New Roman"/>
                        <a:cs typeface="Times New Roman"/>
                      </a:endParaRPr>
                    </a:p>
                  </a:txBody>
                  <a:tcPr marL="11459" marR="4544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04224">
                <a:tc gridSpan="5">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Cardiac arrest and ventricular arrhythmias (SCA/VA)</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147,373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3.8</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6.9</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8.8</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8.1</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7.2</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7.5</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6.0</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7.5</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11,180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8.6</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3.6</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23,465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0.2</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1.0</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3.2</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8.8</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4.2</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3.8</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3.4</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11804">
                <a:tc gridSpan="2">
                  <a:txBody>
                    <a:bodyPr/>
                    <a:lstStyle/>
                    <a:p>
                      <a:pPr marL="0" marR="0">
                        <a:lnSpc>
                          <a:spcPct val="115000"/>
                        </a:lnSpc>
                        <a:spcBef>
                          <a:spcPts val="100"/>
                        </a:spcBef>
                        <a:spcAft>
                          <a:spcPts val="100"/>
                        </a:spcAft>
                      </a:pPr>
                      <a:r>
                        <a:rPr lang="en-US" sz="900" b="1">
                          <a:solidFill>
                            <a:srgbClr val="000000"/>
                          </a:solidFill>
                          <a:effectLst/>
                          <a:latin typeface="Calibri"/>
                          <a:ea typeface="Times New Roman"/>
                          <a:cs typeface="Times New Roman"/>
                        </a:rPr>
                        <a:t>Cardiovascular Procedures</a:t>
                      </a:r>
                      <a:r>
                        <a:rPr lang="en-US" sz="900" b="1" baseline="30000">
                          <a:solidFill>
                            <a:srgbClr val="000000"/>
                          </a:solidFill>
                          <a:effectLst/>
                          <a:latin typeface="Calibri"/>
                          <a:ea typeface="Times New Roman"/>
                          <a:cs typeface="Times New Roman"/>
                        </a:rPr>
                        <a:t>b</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dirty="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sz="900">
                        <a:effectLst/>
                        <a:latin typeface="Calibri"/>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04224">
                <a:tc gridSpan="7">
                  <a:txBody>
                    <a:bodyPr/>
                    <a:lstStyle/>
                    <a:p>
                      <a:pPr marL="0" marR="0">
                        <a:lnSpc>
                          <a:spcPct val="115000"/>
                        </a:lnSpc>
                        <a:spcBef>
                          <a:spcPts val="0"/>
                        </a:spcBef>
                        <a:spcAft>
                          <a:spcPts val="0"/>
                        </a:spcAft>
                      </a:pPr>
                      <a:r>
                        <a:rPr lang="en-US" sz="900" b="1">
                          <a:solidFill>
                            <a:srgbClr val="000000"/>
                          </a:solidFill>
                          <a:effectLst/>
                          <a:latin typeface="Calibri"/>
                          <a:ea typeface="Times New Roman"/>
                          <a:cs typeface="Times New Roman"/>
                        </a:rPr>
                        <a:t>Revascularization – percutaneous coronary interventions (PCI)</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60,125</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5.6</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5.4</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3,578</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6.1</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3.1</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5,228</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5.6</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7.0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4.4</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5.5</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4.8</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04224">
                <a:tc gridSpan="6">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Revascularization – coronary artery bypass graft (CABG)</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dirty="0">
                          <a:solidFill>
                            <a:srgbClr val="000000"/>
                          </a:solidFill>
                          <a:effectLst/>
                          <a:latin typeface="Calibri"/>
                          <a:ea typeface="Times New Roman"/>
                          <a:cs typeface="Times New Roman"/>
                        </a:rPr>
                        <a:t> </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 </a:t>
                      </a:r>
                      <a:endParaRPr lang="en-US" sz="90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60,125</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2.2</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2.0</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1.4</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3,578</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2.6</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3.4</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1.6</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5,228</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1.7</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2.1</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3.1</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2.0</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204224">
                <a:tc gridSpan="13">
                  <a:txBody>
                    <a:bodyPr/>
                    <a:lstStyle/>
                    <a:p>
                      <a:pPr marL="0" marR="0">
                        <a:lnSpc>
                          <a:spcPct val="115000"/>
                        </a:lnSpc>
                        <a:spcBef>
                          <a:spcPts val="0"/>
                        </a:spcBef>
                        <a:spcAft>
                          <a:spcPts val="0"/>
                        </a:spcAft>
                      </a:pPr>
                      <a:r>
                        <a:rPr lang="en-US" sz="900" b="1" dirty="0">
                          <a:solidFill>
                            <a:srgbClr val="000000"/>
                          </a:solidFill>
                          <a:effectLst/>
                          <a:latin typeface="Calibri"/>
                          <a:ea typeface="Times New Roman"/>
                          <a:cs typeface="Times New Roman"/>
                        </a:rPr>
                        <a:t>Implantable cardioverter defibrillators &amp; cardiac resynchronization therapy with defibrillator (ICD/CRT-D)</a:t>
                      </a:r>
                      <a:endParaRPr lang="en-US" sz="900" dirty="0">
                        <a:effectLst/>
                        <a:latin typeface="Calibri"/>
                        <a:ea typeface="Times New Roman"/>
                        <a:cs typeface="Times New Roman"/>
                      </a:endParaRPr>
                    </a:p>
                  </a:txBody>
                  <a:tcPr marL="11459" marR="4544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Hemodialysis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54,775</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0.5</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0.4</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Peritoneal dialysis</a:t>
                      </a:r>
                      <a:endParaRPr lang="en-US" sz="900">
                        <a:effectLst/>
                        <a:latin typeface="Calibri"/>
                        <a:ea typeface="Times New Roman"/>
                        <a:cs typeface="Times New Roman"/>
                      </a:endParaRPr>
                    </a:p>
                  </a:txBody>
                  <a:tcPr marL="11459" marR="45441" marT="0" marB="0" anchor="b">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2,818</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0.3</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0.9</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1.2</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0.6</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a:t>
                      </a:r>
                      <a:endParaRPr lang="en-US" sz="90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0.8</a:t>
                      </a:r>
                      <a:endParaRPr lang="en-US" sz="900" dirty="0">
                        <a:effectLst/>
                        <a:latin typeface="Calibri"/>
                        <a:ea typeface="Times New Roman"/>
                        <a:cs typeface="Times New Roman"/>
                      </a:endParaRPr>
                    </a:p>
                  </a:txBody>
                  <a:tcPr marL="11459" marR="45441" marT="0" marB="0" anchor="ctr">
                    <a:lnL>
                      <a:noFill/>
                    </a:lnL>
                    <a:lnR>
                      <a:noFill/>
                    </a:lnR>
                    <a:lnT>
                      <a:noFill/>
                    </a:lnT>
                    <a:lnB>
                      <a:noFill/>
                    </a:lnB>
                    <a:solidFill>
                      <a:srgbClr val="FFFFFF"/>
                    </a:solidFill>
                  </a:tcPr>
                </a:tc>
              </a:tr>
              <a:tr h="204224">
                <a:tc>
                  <a:txBody>
                    <a:bodyPr/>
                    <a:lstStyle/>
                    <a:p>
                      <a:pPr marL="0" marR="0">
                        <a:lnSpc>
                          <a:spcPct val="115000"/>
                        </a:lnSpc>
                        <a:spcBef>
                          <a:spcPts val="0"/>
                        </a:spcBef>
                        <a:spcAft>
                          <a:spcPts val="0"/>
                        </a:spcAft>
                      </a:pPr>
                      <a:r>
                        <a:rPr lang="en-US" sz="900">
                          <a:solidFill>
                            <a:srgbClr val="000000"/>
                          </a:solidFill>
                          <a:effectLst/>
                          <a:latin typeface="Calibri"/>
                          <a:ea typeface="Times New Roman"/>
                          <a:cs typeface="Times New Roman"/>
                        </a:rPr>
                        <a:t>Transplant</a:t>
                      </a:r>
                      <a:endParaRPr lang="en-US" sz="900">
                        <a:effectLst/>
                        <a:latin typeface="Calibri"/>
                        <a:ea typeface="Times New Roman"/>
                        <a:cs typeface="Times New Roman"/>
                      </a:endParaRPr>
                    </a:p>
                  </a:txBody>
                  <a:tcPr marL="11459" marR="45441"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4,384</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0.0</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1.0</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1.1</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0.7</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0.5</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a:solidFill>
                            <a:srgbClr val="000000"/>
                          </a:solidFill>
                          <a:effectLst/>
                          <a:latin typeface="Calibri"/>
                          <a:ea typeface="Times New Roman"/>
                          <a:cs typeface="Times New Roman"/>
                        </a:rPr>
                        <a:t>1.3</a:t>
                      </a:r>
                      <a:endParaRPr lang="en-US" sz="90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0"/>
                        </a:spcAft>
                      </a:pPr>
                      <a:r>
                        <a:rPr lang="en-US" sz="900" dirty="0">
                          <a:solidFill>
                            <a:srgbClr val="000000"/>
                          </a:solidFill>
                          <a:effectLst/>
                          <a:latin typeface="Calibri"/>
                          <a:ea typeface="Times New Roman"/>
                          <a:cs typeface="Times New Roman"/>
                        </a:rPr>
                        <a:t>0.4</a:t>
                      </a:r>
                      <a:endParaRPr lang="en-US" sz="900" dirty="0">
                        <a:effectLst/>
                        <a:latin typeface="Calibri"/>
                        <a:ea typeface="Times New Roman"/>
                        <a:cs typeface="Times New Roman"/>
                      </a:endParaRPr>
                    </a:p>
                  </a:txBody>
                  <a:tcPr marL="11459" marR="4544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993805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41203"/>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 ASHD</a:t>
            </a:r>
            <a:r>
              <a:rPr lang="en-US" i="1" baseline="30000" dirty="0"/>
              <a:t>, atherosclerotic heart </a:t>
            </a:r>
            <a:r>
              <a:rPr lang="en-US" i="1" baseline="30000" dirty="0" smtClean="0"/>
              <a:t>disease</a:t>
            </a:r>
            <a:r>
              <a:rPr lang="en-US" i="1" baseline="30000" dirty="0"/>
              <a:t>.</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sp>
        <p:nvSpPr>
          <p:cNvPr id="8" name="Rectangle 7"/>
          <p:cNvSpPr/>
          <p:nvPr/>
        </p:nvSpPr>
        <p:spPr>
          <a:xfrm>
            <a:off x="4065291" y="804446"/>
            <a:ext cx="1013418" cy="338554"/>
          </a:xfrm>
          <a:prstGeom prst="rect">
            <a:avLst/>
          </a:prstGeom>
        </p:spPr>
        <p:txBody>
          <a:bodyPr wrap="none">
            <a:spAutoFit/>
          </a:bodyPr>
          <a:lstStyle/>
          <a:p>
            <a:pPr marL="342900" marR="0" lvl="0" indent="-342900" algn="ctr">
              <a:spcBef>
                <a:spcPts val="150"/>
              </a:spcBef>
              <a:spcAft>
                <a:spcPts val="375"/>
              </a:spcAft>
              <a:buFont typeface="+mj-lt"/>
              <a:buAutoNum type="alphaLcParenBoth"/>
            </a:pPr>
            <a:r>
              <a:rPr lang="en-US" sz="1600" b="1" dirty="0">
                <a:ea typeface="SimSun"/>
                <a:cs typeface="Segoe UI"/>
              </a:rPr>
              <a:t>ASHD</a:t>
            </a:r>
          </a:p>
        </p:txBody>
      </p:sp>
      <p:pic>
        <p:nvPicPr>
          <p:cNvPr id="7170" name="Picture 2" descr="X:\ADR\2015\Chapters\Volume 2 - ESRD\9 - CVD in ESRD\Powerpoint\V2_ESRD_CVD_F04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2992"/>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4628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 AMI</a:t>
            </a:r>
            <a:r>
              <a:rPr lang="en-US" i="1" baseline="30000" dirty="0"/>
              <a:t>, acute myocardial </a:t>
            </a:r>
            <a:r>
              <a:rPr lang="en-US" i="1" baseline="30000" dirty="0" smtClean="0"/>
              <a:t>infarction.</a:t>
            </a:r>
            <a:endParaRPr lang="en-US" i="1" baseline="30000" dirty="0"/>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sp>
        <p:nvSpPr>
          <p:cNvPr id="8" name="Rectangle 7"/>
          <p:cNvSpPr/>
          <p:nvPr/>
        </p:nvSpPr>
        <p:spPr>
          <a:xfrm>
            <a:off x="4158747" y="804446"/>
            <a:ext cx="829073" cy="338554"/>
          </a:xfrm>
          <a:prstGeom prst="rect">
            <a:avLst/>
          </a:prstGeom>
        </p:spPr>
        <p:txBody>
          <a:bodyPr wrap="none">
            <a:spAutoFit/>
          </a:bodyPr>
          <a:lstStyle/>
          <a:p>
            <a:pPr algn="ctr">
              <a:spcBef>
                <a:spcPts val="150"/>
              </a:spcBef>
              <a:spcAft>
                <a:spcPts val="375"/>
              </a:spcAft>
            </a:pPr>
            <a:r>
              <a:rPr lang="en-US" sz="1600" b="1" dirty="0" smtClean="0"/>
              <a:t>(b) AMI</a:t>
            </a:r>
            <a:endParaRPr lang="en-US" sz="1600" b="1" dirty="0"/>
          </a:p>
        </p:txBody>
      </p:sp>
      <p:pic>
        <p:nvPicPr>
          <p:cNvPr id="8194" name="Picture 2" descr="X:\ADR\2015\Chapters\Volume 2 - ESRD\9 - CVD in ESRD\Powerpoint\V2_ESRD_CVD_F04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2992"/>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653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CHF, congestive heart </a:t>
            </a:r>
            <a:r>
              <a:rPr lang="en-US" i="1" baseline="30000" dirty="0" smtClean="0"/>
              <a:t>failure.</a:t>
            </a:r>
            <a:endParaRPr lang="en-US" i="1" baseline="30000" dirty="0"/>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sp>
        <p:nvSpPr>
          <p:cNvPr id="8" name="Rectangle 7"/>
          <p:cNvSpPr/>
          <p:nvPr/>
        </p:nvSpPr>
        <p:spPr>
          <a:xfrm>
            <a:off x="4183594" y="804446"/>
            <a:ext cx="779380" cy="338554"/>
          </a:xfrm>
          <a:prstGeom prst="rect">
            <a:avLst/>
          </a:prstGeom>
        </p:spPr>
        <p:txBody>
          <a:bodyPr wrap="none">
            <a:spAutoFit/>
          </a:bodyPr>
          <a:lstStyle/>
          <a:p>
            <a:pPr algn="ctr">
              <a:spcBef>
                <a:spcPts val="150"/>
              </a:spcBef>
              <a:spcAft>
                <a:spcPts val="375"/>
              </a:spcAft>
            </a:pPr>
            <a:r>
              <a:rPr lang="en-US" sz="1600" b="1" dirty="0" smtClean="0"/>
              <a:t>(c) CHF</a:t>
            </a:r>
            <a:endParaRPr lang="en-US" sz="1600" b="1" dirty="0"/>
          </a:p>
        </p:txBody>
      </p:sp>
      <p:pic>
        <p:nvPicPr>
          <p:cNvPr id="9218" name="Picture 2" descr="X:\ADR\2015\Chapters\Volume 2 - ESRD\9 - CVD in ESRD\Powerpoint\V2_ESRD_CVD_F04c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958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Abbreviations: </a:t>
            </a:r>
            <a:r>
              <a:rPr lang="en-US" i="1" baseline="30000" dirty="0"/>
              <a:t>CVA/TIA, cerebrovascular accident/transient ischemic attack.</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sp>
        <p:nvSpPr>
          <p:cNvPr id="8" name="Rectangle 7"/>
          <p:cNvSpPr/>
          <p:nvPr/>
        </p:nvSpPr>
        <p:spPr>
          <a:xfrm>
            <a:off x="4188242" y="804446"/>
            <a:ext cx="1276632" cy="338554"/>
          </a:xfrm>
          <a:prstGeom prst="rect">
            <a:avLst/>
          </a:prstGeom>
        </p:spPr>
        <p:txBody>
          <a:bodyPr wrap="none">
            <a:spAutoFit/>
          </a:bodyPr>
          <a:lstStyle/>
          <a:p>
            <a:pPr lvl="0" algn="ctr">
              <a:spcBef>
                <a:spcPts val="150"/>
              </a:spcBef>
              <a:spcAft>
                <a:spcPts val="375"/>
              </a:spcAft>
            </a:pPr>
            <a:r>
              <a:rPr lang="en-US" sz="1600" b="1" dirty="0" smtClean="0"/>
              <a:t>(d) </a:t>
            </a:r>
            <a:r>
              <a:rPr lang="en-US" sz="1600" b="1" dirty="0"/>
              <a:t>CVA / </a:t>
            </a:r>
            <a:r>
              <a:rPr lang="en-US" sz="1600" b="1" dirty="0" smtClean="0"/>
              <a:t>TIA</a:t>
            </a:r>
            <a:endParaRPr lang="en-US" sz="1600" b="1" dirty="0"/>
          </a:p>
        </p:txBody>
      </p:sp>
      <p:pic>
        <p:nvPicPr>
          <p:cNvPr id="10242" name="Picture 2" descr="X:\ADR\2015\Chapters\Volume 2 - ESRD\9 - CVD in ESRD\Powerpoint\V2_ESRD_CVD_F04d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85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PAD, peripheral arterial disease.</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sp>
        <p:nvSpPr>
          <p:cNvPr id="8" name="Rectangle 7"/>
          <p:cNvSpPr/>
          <p:nvPr/>
        </p:nvSpPr>
        <p:spPr>
          <a:xfrm>
            <a:off x="4167307" y="804446"/>
            <a:ext cx="811954" cy="338554"/>
          </a:xfrm>
          <a:prstGeom prst="rect">
            <a:avLst/>
          </a:prstGeom>
        </p:spPr>
        <p:txBody>
          <a:bodyPr wrap="none">
            <a:spAutoFit/>
          </a:bodyPr>
          <a:lstStyle/>
          <a:p>
            <a:pPr algn="ctr">
              <a:spcBef>
                <a:spcPts val="150"/>
              </a:spcBef>
              <a:spcAft>
                <a:spcPts val="375"/>
              </a:spcAft>
            </a:pPr>
            <a:r>
              <a:rPr lang="en-US" sz="1600" b="1" dirty="0" smtClean="0"/>
              <a:t>(e) PAD</a:t>
            </a:r>
            <a:endParaRPr lang="en-US" sz="1600" b="1" dirty="0"/>
          </a:p>
        </p:txBody>
      </p:sp>
      <p:pic>
        <p:nvPicPr>
          <p:cNvPr id="11266" name="Picture 2" descr="X:\ADR\2015\Chapters\Volume 2 - ESRD\9 - CVD in ESRD\Powerpoint\V2_ESRD_CVD_F04e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853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AFIB, atrial fibrillation.</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sp>
        <p:nvSpPr>
          <p:cNvPr id="8" name="Rectangle 7"/>
          <p:cNvSpPr/>
          <p:nvPr/>
        </p:nvSpPr>
        <p:spPr>
          <a:xfrm>
            <a:off x="4164454" y="804446"/>
            <a:ext cx="817660" cy="338554"/>
          </a:xfrm>
          <a:prstGeom prst="rect">
            <a:avLst/>
          </a:prstGeom>
        </p:spPr>
        <p:txBody>
          <a:bodyPr wrap="none">
            <a:spAutoFit/>
          </a:bodyPr>
          <a:lstStyle/>
          <a:p>
            <a:pPr algn="ctr">
              <a:spcBef>
                <a:spcPts val="150"/>
              </a:spcBef>
              <a:spcAft>
                <a:spcPts val="375"/>
              </a:spcAft>
            </a:pPr>
            <a:r>
              <a:rPr lang="en-US" sz="1600" b="1" dirty="0" smtClean="0"/>
              <a:t>(f) AFIB</a:t>
            </a:r>
            <a:endParaRPr lang="en-US" sz="1600" b="1" dirty="0"/>
          </a:p>
        </p:txBody>
      </p:sp>
      <p:pic>
        <p:nvPicPr>
          <p:cNvPr id="12290" name="Picture 2" descr="X:\ADR\2015\Chapters\Volume 2 - ESRD\9 - CVD in ESRD\Powerpoint\V2_ESRD_CVD_F04f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879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Abbreviations: </a:t>
            </a:r>
            <a:r>
              <a:rPr lang="en-US" i="1" baseline="30000" dirty="0"/>
              <a:t>SCA/VA, sudden cardiac arrest and ventricular arrhythmias.</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sp>
        <p:nvSpPr>
          <p:cNvPr id="8" name="Rectangle 7"/>
          <p:cNvSpPr/>
          <p:nvPr/>
        </p:nvSpPr>
        <p:spPr>
          <a:xfrm>
            <a:off x="4177470" y="804446"/>
            <a:ext cx="1207125" cy="338554"/>
          </a:xfrm>
          <a:prstGeom prst="rect">
            <a:avLst/>
          </a:prstGeom>
        </p:spPr>
        <p:txBody>
          <a:bodyPr wrap="none">
            <a:spAutoFit/>
          </a:bodyPr>
          <a:lstStyle/>
          <a:p>
            <a:pPr lvl="0"/>
            <a:r>
              <a:rPr lang="en-US" sz="1600" b="1" dirty="0" smtClean="0"/>
              <a:t>(g) </a:t>
            </a:r>
            <a:r>
              <a:rPr lang="en-US" sz="1600" b="1" dirty="0"/>
              <a:t>SCA / VA</a:t>
            </a:r>
          </a:p>
        </p:txBody>
      </p:sp>
      <p:pic>
        <p:nvPicPr>
          <p:cNvPr id="13314" name="Picture 2" descr="X:\ADR\2015\Chapters\Volume 2 - ESRD\9 - CVD in ESRD\Powerpoint\V2_ESRD_CVD_F04g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853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PCI, percutaneous coronary </a:t>
            </a:r>
            <a:r>
              <a:rPr lang="en-US" i="1" baseline="30000" dirty="0" smtClean="0"/>
              <a:t>interventions.</a:t>
            </a:r>
            <a:endParaRPr lang="en-US" i="1" baseline="30000" dirty="0"/>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sp>
        <p:nvSpPr>
          <p:cNvPr id="8" name="Rectangle 7"/>
          <p:cNvSpPr/>
          <p:nvPr/>
        </p:nvSpPr>
        <p:spPr>
          <a:xfrm>
            <a:off x="4202028" y="804446"/>
            <a:ext cx="742512" cy="338554"/>
          </a:xfrm>
          <a:prstGeom prst="rect">
            <a:avLst/>
          </a:prstGeom>
        </p:spPr>
        <p:txBody>
          <a:bodyPr wrap="none">
            <a:spAutoFit/>
          </a:bodyPr>
          <a:lstStyle/>
          <a:p>
            <a:pPr algn="ctr">
              <a:spcBef>
                <a:spcPts val="150"/>
              </a:spcBef>
              <a:spcAft>
                <a:spcPts val="375"/>
              </a:spcAft>
            </a:pPr>
            <a:r>
              <a:rPr lang="en-US" sz="1600" b="1" dirty="0" smtClean="0"/>
              <a:t>(h) PCI</a:t>
            </a:r>
            <a:endParaRPr lang="en-US" sz="1600" b="1" dirty="0"/>
          </a:p>
        </p:txBody>
      </p:sp>
      <p:pic>
        <p:nvPicPr>
          <p:cNvPr id="14338" name="Picture 2" descr="X:\ADR\2015\Chapters\Volume 2 - ESRD\9 - CVD in ESRD\Powerpoint\V2_ESRD_CVD_F04h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7354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CABG, coronary artery bypass grafting.</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sp>
        <p:nvSpPr>
          <p:cNvPr id="8" name="Rectangle 7"/>
          <p:cNvSpPr/>
          <p:nvPr/>
        </p:nvSpPr>
        <p:spPr>
          <a:xfrm>
            <a:off x="4128291" y="804446"/>
            <a:ext cx="889988" cy="338554"/>
          </a:xfrm>
          <a:prstGeom prst="rect">
            <a:avLst/>
          </a:prstGeom>
        </p:spPr>
        <p:txBody>
          <a:bodyPr wrap="none">
            <a:spAutoFit/>
          </a:bodyPr>
          <a:lstStyle/>
          <a:p>
            <a:pPr algn="ctr">
              <a:spcBef>
                <a:spcPts val="150"/>
              </a:spcBef>
              <a:spcAft>
                <a:spcPts val="375"/>
              </a:spcAft>
            </a:pPr>
            <a:r>
              <a:rPr lang="en-US" sz="1600" b="1" dirty="0" smtClean="0"/>
              <a:t>(</a:t>
            </a:r>
            <a:r>
              <a:rPr lang="en-US" sz="1600" b="1" dirty="0" err="1" smtClean="0"/>
              <a:t>i</a:t>
            </a:r>
            <a:r>
              <a:rPr lang="en-US" sz="1600" b="1" dirty="0" smtClean="0"/>
              <a:t>) </a:t>
            </a:r>
            <a:r>
              <a:rPr lang="en-US" sz="1600" b="1" dirty="0"/>
              <a:t>CABG</a:t>
            </a:r>
          </a:p>
        </p:txBody>
      </p:sp>
      <p:pic>
        <p:nvPicPr>
          <p:cNvPr id="15362" name="Picture 2" descr="X:\ADR\2015\Chapters\Volume 2 - ESRD\9 - CVD in ESRD\Powerpoint\V2_ESRD_CVD_F04i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7354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0"/>
            <a:ext cx="7696200" cy="1015663"/>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peritoneal dialysis, and transplant patients with Medicare as primary payer on January 1, 2011, who are continuously enrolled in Medicare Parts A and B from July, 1, 2010 to December 31, 2010, and whose first ESRD service date is at least 90 days prior to January 1, 2011, and survived past 2011. </a:t>
            </a:r>
            <a:r>
              <a:rPr lang="en-US" i="1" baseline="30000" dirty="0" smtClean="0"/>
              <a:t>Abbreviation</a:t>
            </a:r>
            <a:r>
              <a:rPr lang="en-US" i="1" baseline="30000" dirty="0"/>
              <a:t>: </a:t>
            </a:r>
            <a:r>
              <a:rPr lang="en-US" i="1" baseline="30000" dirty="0" smtClean="0"/>
              <a:t>ICD/CRT/D</a:t>
            </a:r>
            <a:r>
              <a:rPr lang="en-US" i="1" baseline="30000" dirty="0"/>
              <a:t>, implantable cardioverter defibrillators/cardiac resynchronization therapy with defibrillator devices.</a:t>
            </a:r>
          </a:p>
        </p:txBody>
      </p:sp>
      <p:sp>
        <p:nvSpPr>
          <p:cNvPr id="4" name="Rectangle 3"/>
          <p:cNvSpPr/>
          <p:nvPr/>
        </p:nvSpPr>
        <p:spPr>
          <a:xfrm>
            <a:off x="0" y="247551"/>
            <a:ext cx="9144000" cy="666849"/>
          </a:xfrm>
          <a:prstGeom prst="rect">
            <a:avLst/>
          </a:prstGeom>
        </p:spPr>
        <p:txBody>
          <a:bodyPr wrap="square">
            <a:spAutoFit/>
          </a:bodyPr>
          <a:lstStyle/>
          <a:p>
            <a:pPr algn="ctr"/>
            <a:r>
              <a:rPr lang="en-US" sz="2800" b="1" baseline="30000" dirty="0"/>
              <a:t> Figure </a:t>
            </a:r>
            <a:r>
              <a:rPr lang="en-US" sz="2800" b="1" baseline="30000" dirty="0" smtClean="0"/>
              <a:t>9.4 Probability </a:t>
            </a:r>
            <a:r>
              <a:rPr lang="en-US" sz="2800" b="1" baseline="30000" dirty="0"/>
              <a:t>of survival of ESRD patients with or without </a:t>
            </a:r>
            <a:endParaRPr lang="en-US" sz="2800" b="1" baseline="30000" dirty="0" smtClean="0"/>
          </a:p>
          <a:p>
            <a:pPr algn="ctr"/>
            <a:r>
              <a:rPr lang="en-US" sz="2800" b="1" baseline="30000" dirty="0" smtClean="0"/>
              <a:t>a </a:t>
            </a:r>
            <a:r>
              <a:rPr lang="en-US" sz="2800" b="1" baseline="30000" dirty="0"/>
              <a:t>cardiovascular disease or undergoing a cardiovascular procedure, 2011-2013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sp>
        <p:nvSpPr>
          <p:cNvPr id="8" name="Rectangle 7"/>
          <p:cNvSpPr/>
          <p:nvPr/>
        </p:nvSpPr>
        <p:spPr>
          <a:xfrm>
            <a:off x="3810189" y="804446"/>
            <a:ext cx="1526187" cy="338554"/>
          </a:xfrm>
          <a:prstGeom prst="rect">
            <a:avLst/>
          </a:prstGeom>
        </p:spPr>
        <p:txBody>
          <a:bodyPr wrap="none">
            <a:spAutoFit/>
          </a:bodyPr>
          <a:lstStyle/>
          <a:p>
            <a:pPr algn="ctr">
              <a:spcBef>
                <a:spcPts val="150"/>
              </a:spcBef>
              <a:spcAft>
                <a:spcPts val="375"/>
              </a:spcAft>
            </a:pPr>
            <a:r>
              <a:rPr lang="en-US" sz="1600" b="1" dirty="0"/>
              <a:t>(j) </a:t>
            </a:r>
            <a:r>
              <a:rPr lang="en-US" sz="1600" b="1" dirty="0" smtClean="0"/>
              <a:t>ICD </a:t>
            </a:r>
            <a:r>
              <a:rPr lang="en-US" sz="1600" b="1" dirty="0"/>
              <a:t>/ CRT / D</a:t>
            </a:r>
          </a:p>
        </p:txBody>
      </p:sp>
      <p:pic>
        <p:nvPicPr>
          <p:cNvPr id="16386" name="Picture 2" descr="X:\ADR\2015\Chapters\Volume 2 - ESRD\9 - CVD in ESRD\Powerpoint\V2_ESRD_CVD_F04j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143000"/>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852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23900" y="5334000"/>
            <a:ext cx="7696200" cy="830997"/>
          </a:xfrm>
          <a:prstGeom prst="rect">
            <a:avLst/>
          </a:prstGeom>
        </p:spPr>
        <p:txBody>
          <a:bodyPr wrap="square">
            <a:spAutoFit/>
          </a:bodyPr>
          <a:lstStyle/>
          <a:p>
            <a:r>
              <a:rPr lang="en-US" i="1" baseline="30000" dirty="0" smtClean="0"/>
              <a:t>Data </a:t>
            </a:r>
            <a:r>
              <a:rPr lang="en-US" i="1" baseline="30000" dirty="0"/>
              <a:t>Source: Special analyses, USRDS ESRD Database. Point prevalent hemodialysis and peritoneal dialysis patients at all ages, with Medicare as primary payer on January 1, 2011, who are continuously enrolled in Medicare Parts A and B from July, 1, 2010 to December 31, 2010, ESRD service date is at least 90 days prior to January 1, 2011, and survived past 2012. Abbreviations: HD, hemodialysis; PD, peritoneal dialysis.</a:t>
            </a:r>
          </a:p>
        </p:txBody>
      </p:sp>
      <p:sp>
        <p:nvSpPr>
          <p:cNvPr id="4" name="Rectangle 3"/>
          <p:cNvSpPr/>
          <p:nvPr/>
        </p:nvSpPr>
        <p:spPr>
          <a:xfrm>
            <a:off x="0" y="458609"/>
            <a:ext cx="9144000" cy="379591"/>
          </a:xfrm>
          <a:prstGeom prst="rect">
            <a:avLst/>
          </a:prstGeom>
        </p:spPr>
        <p:txBody>
          <a:bodyPr wrap="square">
            <a:spAutoFit/>
          </a:bodyPr>
          <a:lstStyle/>
          <a:p>
            <a:pPr algn="ctr"/>
            <a:r>
              <a:rPr lang="en-US" sz="2800" b="1" baseline="30000" dirty="0"/>
              <a:t> Table 9.2 Characteristics of patients with heart failure, by treatment modality, </a:t>
            </a:r>
            <a:r>
              <a:rPr lang="en-US" sz="2800" b="1" baseline="30000" dirty="0" smtClean="0"/>
              <a:t>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9</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graphicFrame>
        <p:nvGraphicFramePr>
          <p:cNvPr id="7" name="Table 6"/>
          <p:cNvGraphicFramePr>
            <a:graphicFrameLocks noGrp="1"/>
          </p:cNvGraphicFramePr>
          <p:nvPr>
            <p:extLst>
              <p:ext uri="{D42A27DB-BD31-4B8C-83A1-F6EECF244321}">
                <p14:modId xmlns:p14="http://schemas.microsoft.com/office/powerpoint/2010/main" val="1666425172"/>
              </p:ext>
            </p:extLst>
          </p:nvPr>
        </p:nvGraphicFramePr>
        <p:xfrm>
          <a:off x="1295400" y="1143000"/>
          <a:ext cx="6836380" cy="3842993"/>
        </p:xfrm>
        <a:graphic>
          <a:graphicData uri="http://schemas.openxmlformats.org/drawingml/2006/table">
            <a:tbl>
              <a:tblPr firstRow="1" firstCol="1" bandRow="1"/>
              <a:tblGrid>
                <a:gridCol w="1137555"/>
                <a:gridCol w="530123"/>
                <a:gridCol w="463858"/>
                <a:gridCol w="463858"/>
                <a:gridCol w="463858"/>
                <a:gridCol w="530123"/>
                <a:gridCol w="463858"/>
                <a:gridCol w="463858"/>
                <a:gridCol w="463858"/>
                <a:gridCol w="530123"/>
                <a:gridCol w="463858"/>
                <a:gridCol w="463858"/>
                <a:gridCol w="397592"/>
              </a:tblGrid>
              <a:tr h="365784">
                <a:tc>
                  <a:txBody>
                    <a:bodyPr/>
                    <a:lstStyle/>
                    <a:p>
                      <a:endParaRPr lang="en-US" sz="1200" dirty="0">
                        <a:effectLst/>
                        <a:latin typeface="Calibri"/>
                      </a:endParaRPr>
                    </a:p>
                  </a:txBody>
                  <a:tcPr marL="79519" marR="79519" marT="0" marB="0" anchor="b">
                    <a:lnL>
                      <a:noFill/>
                    </a:lnL>
                    <a:lnR>
                      <a:noFill/>
                    </a:lnR>
                    <a:lnT>
                      <a:noFill/>
                    </a:lnT>
                    <a:lnB>
                      <a:noFill/>
                    </a:lnB>
                  </a:tcPr>
                </a:tc>
                <a:tc gridSpan="4">
                  <a:txBody>
                    <a:bodyPr/>
                    <a:lstStyle/>
                    <a:p>
                      <a:pPr marL="0" marR="0" algn="ctr">
                        <a:lnSpc>
                          <a:spcPct val="115000"/>
                        </a:lnSpc>
                        <a:spcBef>
                          <a:spcPts val="0"/>
                        </a:spcBef>
                        <a:spcAft>
                          <a:spcPts val="0"/>
                        </a:spcAft>
                      </a:pPr>
                      <a:r>
                        <a:rPr lang="en-US" sz="1000" b="1" dirty="0">
                          <a:solidFill>
                            <a:srgbClr val="000000"/>
                          </a:solidFill>
                          <a:effectLst/>
                          <a:latin typeface="Calibri"/>
                          <a:ea typeface="Times New Roman"/>
                          <a:cs typeface="Times New Roman"/>
                        </a:rPr>
                        <a:t>Systolic +/- Diastolic heart failure</a:t>
                      </a:r>
                      <a:endParaRPr lang="en-US" sz="1300" dirty="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Diastolic only heart failure</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Heart failure, unspecified</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182893">
                <a:tc>
                  <a:txBody>
                    <a:bodyPr/>
                    <a:lstStyle/>
                    <a:p>
                      <a:pPr marL="0" marR="0">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b">
                    <a:lnL>
                      <a:noFill/>
                    </a:lnL>
                    <a:lnR>
                      <a:noFill/>
                    </a:lnR>
                    <a:lnT>
                      <a:noFill/>
                    </a:lnT>
                    <a:lnB>
                      <a:noFill/>
                    </a:lnB>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HD</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PD</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HD</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PD</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HD</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PD</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183454">
                <a:tc>
                  <a:txBody>
                    <a:bodyPr/>
                    <a:lstStyle/>
                    <a:p>
                      <a:endParaRPr lang="en-US" sz="1200">
                        <a:effectLst/>
                        <a:latin typeface="Calibri"/>
                      </a:endParaRPr>
                    </a:p>
                  </a:txBody>
                  <a:tcPr marL="79519" marR="7951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N</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a:ea typeface="Times New Roman"/>
                          <a:cs typeface="Times New Roman"/>
                        </a:rPr>
                        <a:t>%</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93">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Age</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lnL>
                      <a:noFill/>
                    </a:lnL>
                    <a:lnR>
                      <a:noFill/>
                    </a:lnR>
                    <a:lnT w="12700" cap="flat" cmpd="sng" algn="ctr">
                      <a:solidFill>
                        <a:srgbClr val="000000"/>
                      </a:solidFill>
                      <a:prstDash val="solid"/>
                      <a:round/>
                      <a:headEnd type="none" w="med" len="med"/>
                      <a:tailEnd type="none" w="med" len="med"/>
                    </a:lnT>
                    <a:lnB>
                      <a:noFill/>
                    </a:lnB>
                  </a:tcPr>
                </a:tc>
              </a:tr>
              <a:tr h="182893">
                <a:tc>
                  <a:txBody>
                    <a:bodyPr/>
                    <a:lstStyle/>
                    <a:p>
                      <a:pPr marL="112395" marR="0" indent="1905">
                        <a:lnSpc>
                          <a:spcPct val="115000"/>
                        </a:lnSpc>
                        <a:spcBef>
                          <a:spcPts val="0"/>
                        </a:spcBef>
                        <a:spcAft>
                          <a:spcPts val="0"/>
                        </a:spcAft>
                      </a:pPr>
                      <a:r>
                        <a:rPr lang="en-US" sz="1000" b="1">
                          <a:solidFill>
                            <a:srgbClr val="000000"/>
                          </a:solidFill>
                          <a:effectLst/>
                          <a:latin typeface="Calibri"/>
                          <a:ea typeface="Times New Roman"/>
                          <a:cs typeface="Times New Roman"/>
                        </a:rPr>
                        <a:t>0-21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0.1</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0.0</a:t>
                      </a:r>
                      <a:endParaRPr lang="en-US" sz="1300" dirty="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0.5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indent="1905">
                        <a:lnSpc>
                          <a:spcPct val="115000"/>
                        </a:lnSpc>
                        <a:spcBef>
                          <a:spcPts val="0"/>
                        </a:spcBef>
                        <a:spcAft>
                          <a:spcPts val="0"/>
                        </a:spcAft>
                      </a:pPr>
                      <a:r>
                        <a:rPr lang="en-US" sz="1000" b="1">
                          <a:solidFill>
                            <a:srgbClr val="000000"/>
                          </a:solidFill>
                          <a:effectLst/>
                          <a:latin typeface="Calibri"/>
                          <a:ea typeface="Times New Roman"/>
                          <a:cs typeface="Times New Roman"/>
                        </a:rPr>
                        <a:t>22-44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887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12.4</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774</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6.2</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11.2</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1,852</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156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13.2</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indent="1905">
                        <a:lnSpc>
                          <a:spcPct val="115000"/>
                        </a:lnSpc>
                        <a:spcBef>
                          <a:spcPts val="0"/>
                        </a:spcBef>
                        <a:spcAft>
                          <a:spcPts val="0"/>
                        </a:spcAft>
                      </a:pPr>
                      <a:r>
                        <a:rPr lang="en-US" sz="1000" b="1">
                          <a:solidFill>
                            <a:srgbClr val="000000"/>
                          </a:solidFill>
                          <a:effectLst/>
                          <a:latin typeface="Calibri"/>
                          <a:ea typeface="Times New Roman"/>
                          <a:cs typeface="Times New Roman"/>
                        </a:rPr>
                        <a:t>45-64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5,047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37.5</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4,413</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41.2</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9,295</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indent="1905">
                        <a:lnSpc>
                          <a:spcPct val="115000"/>
                        </a:lnSpc>
                        <a:spcBef>
                          <a:spcPts val="0"/>
                        </a:spcBef>
                        <a:spcAft>
                          <a:spcPts val="0"/>
                        </a:spcAft>
                      </a:pPr>
                      <a:r>
                        <a:rPr lang="en-US" sz="1000" b="1">
                          <a:solidFill>
                            <a:srgbClr val="000000"/>
                          </a:solidFill>
                          <a:effectLst/>
                          <a:latin typeface="Calibri"/>
                          <a:ea typeface="Times New Roman"/>
                          <a:cs typeface="Times New Roman"/>
                        </a:rPr>
                        <a:t>65-74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4,034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241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29.8</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3,565</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142</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25.3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6,643</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indent="1905">
                        <a:lnSpc>
                          <a:spcPct val="115000"/>
                        </a:lnSpc>
                        <a:spcBef>
                          <a:spcPts val="0"/>
                        </a:spcBef>
                        <a:spcAft>
                          <a:spcPts val="0"/>
                        </a:spcAft>
                      </a:pPr>
                      <a:r>
                        <a:rPr lang="en-US" sz="1000" b="1">
                          <a:solidFill>
                            <a:srgbClr val="000000"/>
                          </a:solidFill>
                          <a:effectLst/>
                          <a:latin typeface="Calibri"/>
                          <a:ea typeface="Times New Roman"/>
                          <a:cs typeface="Times New Roman"/>
                        </a:rPr>
                        <a:t>75+</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4,170</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29.5</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164</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3,811</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30.3</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22.3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6,858</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27.8</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238</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20.2</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r>
              <a:tr h="18345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Sex</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Male</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8,431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59.6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58.8</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5,484</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47.1</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12,573</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51.0</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Female</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5,714</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40.4</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333</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41.2</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7,080</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56.4</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297</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52.9</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12,086</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49.0</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570</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48.3</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r>
              <a:tr h="18345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Race</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White</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7,708</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54.5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555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68.6</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6,547</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52.1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61.3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12,720</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755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365784">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Black/African American</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5,756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216</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26.7</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5,386</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42.9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187</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33.3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10,683</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344</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29.1</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Other</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681</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38</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4.7</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631</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5.0</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30</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5.3</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1,256</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5.1</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82</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6.9</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r>
              <a:tr h="183454">
                <a:tc>
                  <a:txBody>
                    <a:bodyPr/>
                    <a:lstStyle/>
                    <a:p>
                      <a:pPr marL="0" marR="0">
                        <a:lnSpc>
                          <a:spcPct val="115000"/>
                        </a:lnSpc>
                        <a:spcBef>
                          <a:spcPts val="0"/>
                        </a:spcBef>
                        <a:spcAft>
                          <a:spcPts val="0"/>
                        </a:spcAft>
                      </a:pPr>
                      <a:r>
                        <a:rPr lang="en-US" sz="1000" b="1">
                          <a:solidFill>
                            <a:srgbClr val="000000"/>
                          </a:solidFill>
                          <a:effectLst/>
                          <a:latin typeface="Calibri"/>
                          <a:ea typeface="Times New Roman"/>
                          <a:cs typeface="Times New Roman"/>
                        </a:rPr>
                        <a:t>Diabetes</a:t>
                      </a:r>
                      <a:endParaRPr lang="en-US" sz="1300">
                        <a:effectLst/>
                        <a:latin typeface="Calibri"/>
                        <a:ea typeface="Times New Roman"/>
                        <a:cs typeface="Times New Roman"/>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 </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1200">
                        <a:effectLst/>
                        <a:latin typeface="Calibri"/>
                      </a:endParaRPr>
                    </a:p>
                  </a:txBody>
                  <a:tcPr marL="79519" marR="79519" marT="0" marB="0" anchor="ctr">
                    <a:lnL>
                      <a:noFill/>
                    </a:lnL>
                    <a:lnR>
                      <a:noFill/>
                    </a:lnR>
                    <a:lnT w="12700" cap="flat" cmpd="sng" algn="ctr">
                      <a:solidFill>
                        <a:srgbClr val="000000"/>
                      </a:solidFill>
                      <a:prstDash val="solid"/>
                      <a:round/>
                      <a:headEnd type="none" w="med" len="med"/>
                      <a:tailEnd type="none" w="med" len="med"/>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No</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4,029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28.5</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323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39.9</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3,505</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27.9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203</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36.2</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7,095</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28.8</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439</a:t>
                      </a:r>
                      <a:endParaRPr lang="en-US" sz="1300">
                        <a:effectLst/>
                        <a:latin typeface="Calibri"/>
                        <a:ea typeface="Times New Roman"/>
                        <a:cs typeface="Times New Roman"/>
                      </a:endParaRPr>
                    </a:p>
                  </a:txBody>
                  <a:tcPr marL="79519" marR="79519"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37.2</a:t>
                      </a:r>
                      <a:endParaRPr lang="en-US" sz="1300">
                        <a:effectLst/>
                        <a:latin typeface="Calibri"/>
                        <a:ea typeface="Times New Roman"/>
                        <a:cs typeface="Times New Roman"/>
                      </a:endParaRPr>
                    </a:p>
                  </a:txBody>
                  <a:tcPr marL="79519" marR="79519" marT="0" marB="0" anchor="ctr">
                    <a:lnL>
                      <a:noFill/>
                    </a:lnL>
                    <a:lnR>
                      <a:noFill/>
                    </a:lnR>
                    <a:lnT>
                      <a:noFill/>
                    </a:lnT>
                    <a:lnB>
                      <a:noFill/>
                    </a:lnB>
                  </a:tcPr>
                </a:tc>
              </a:tr>
              <a:tr h="182893">
                <a:tc>
                  <a:txBody>
                    <a:bodyPr/>
                    <a:lstStyle/>
                    <a:p>
                      <a:pPr marL="112395" marR="0">
                        <a:lnSpc>
                          <a:spcPct val="115000"/>
                        </a:lnSpc>
                        <a:spcBef>
                          <a:spcPts val="0"/>
                        </a:spcBef>
                        <a:spcAft>
                          <a:spcPts val="0"/>
                        </a:spcAft>
                      </a:pPr>
                      <a:r>
                        <a:rPr lang="en-US" sz="1000" b="1">
                          <a:solidFill>
                            <a:srgbClr val="000000"/>
                          </a:solidFill>
                          <a:effectLst/>
                          <a:latin typeface="Calibri"/>
                          <a:ea typeface="Times New Roman"/>
                          <a:cs typeface="Times New Roman"/>
                        </a:rPr>
                        <a:t>Yes</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10,116</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71.5</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486</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60.1</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9,059</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72.1</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358</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63.8</a:t>
                      </a:r>
                      <a:endParaRPr lang="en-US" sz="1300">
                        <a:effectLst/>
                        <a:latin typeface="Calibri"/>
                        <a:ea typeface="Times New Roman"/>
                        <a:cs typeface="Times New Roman"/>
                      </a:endParaRPr>
                    </a:p>
                  </a:txBody>
                  <a:tcPr marL="79519" marR="79519"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17,564</a:t>
                      </a:r>
                      <a:endParaRPr lang="en-US" sz="1300">
                        <a:effectLst/>
                        <a:latin typeface="Calibri"/>
                        <a:ea typeface="Times New Roman"/>
                        <a:cs typeface="Times New Roman"/>
                      </a:endParaRPr>
                    </a:p>
                  </a:txBody>
                  <a:tcPr marL="79519" marR="79519"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71.2</a:t>
                      </a:r>
                      <a:endParaRPr lang="en-US" sz="1300" dirty="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solidFill>
                            <a:srgbClr val="000000"/>
                          </a:solidFill>
                          <a:effectLst/>
                          <a:latin typeface="Calibri"/>
                          <a:ea typeface="Times New Roman"/>
                          <a:cs typeface="Times New Roman"/>
                        </a:rPr>
                        <a:t>742</a:t>
                      </a:r>
                      <a:endParaRPr lang="en-US" sz="130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solidFill>
                            <a:srgbClr val="000000"/>
                          </a:solidFill>
                          <a:effectLst/>
                          <a:latin typeface="Calibri"/>
                          <a:ea typeface="Times New Roman"/>
                          <a:cs typeface="Times New Roman"/>
                        </a:rPr>
                        <a:t>62.8</a:t>
                      </a:r>
                      <a:endParaRPr lang="en-US" sz="1300" dirty="0">
                        <a:effectLst/>
                        <a:latin typeface="Calibri"/>
                        <a:ea typeface="Times New Roman"/>
                        <a:cs typeface="Times New Roman"/>
                      </a:endParaRPr>
                    </a:p>
                  </a:txBody>
                  <a:tcPr marL="79519" marR="79519"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3017557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375</TotalTime>
  <Words>2823</Words>
  <Application>Microsoft Office PowerPoint</Application>
  <PresentationFormat>On-screen Show (4:3)</PresentationFormat>
  <Paragraphs>808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ADR_PPT_Template_CKD</vt:lpstr>
      <vt:lpstr>PowerPoint Presentation</vt:lpstr>
      <vt:lpstr>PowerPoint Presentation</vt:lpstr>
      <vt:lpstr> Figure 9.1.b Causes of death in ESRD patients, 2011-2013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130</cp:revision>
  <cp:lastPrinted>2016-09-12T18:19:47Z</cp:lastPrinted>
  <dcterms:created xsi:type="dcterms:W3CDTF">2014-11-10T19:37:45Z</dcterms:created>
  <dcterms:modified xsi:type="dcterms:W3CDTF">2016-09-12T18:20:44Z</dcterms:modified>
</cp:coreProperties>
</file>