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35"/>
  </p:notesMasterIdLst>
  <p:handoutMasterIdLst>
    <p:handoutMasterId r:id="rId36"/>
  </p:handoutMasterIdLst>
  <p:sldIdLst>
    <p:sldId id="256" r:id="rId2"/>
    <p:sldId id="260" r:id="rId3"/>
    <p:sldId id="261" r:id="rId4"/>
    <p:sldId id="262" r:id="rId5"/>
    <p:sldId id="263" r:id="rId6"/>
    <p:sldId id="264" r:id="rId7"/>
    <p:sldId id="265" r:id="rId8"/>
    <p:sldId id="289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7" r:id="rId31"/>
    <p:sldId id="290" r:id="rId32"/>
    <p:sldId id="291" r:id="rId33"/>
    <p:sldId id="288" r:id="rId3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67CA8"/>
    <a:srgbClr val="0E5480"/>
    <a:srgbClr val="002966"/>
    <a:srgbClr val="48070E"/>
    <a:srgbClr val="7A2F36"/>
    <a:srgbClr val="AC61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4" autoAdjust="0"/>
    <p:restoredTop sz="94672" autoAdjust="0"/>
  </p:normalViewPr>
  <p:slideViewPr>
    <p:cSldViewPr showGuides="1">
      <p:cViewPr>
        <p:scale>
          <a:sx n="96" d="100"/>
          <a:sy n="96" d="100"/>
        </p:scale>
        <p:origin x="-1066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6" d="100"/>
          <a:sy n="86" d="100"/>
        </p:scale>
        <p:origin x="-2100" y="-84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106686-F82D-4753-94CB-70FF72A4246B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E78B029-9C19-4863-A099-C3EB469D97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1201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C62516-1E61-479A-8F13-75B68A779684}" type="datetimeFigureOut">
              <a:rPr lang="en-US" smtClean="0"/>
              <a:t>11/11/2015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EDF32A-2C87-427B-8169-B6092B3362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9900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6075" y="460689"/>
            <a:ext cx="3200399" cy="1248616"/>
          </a:xfrm>
          <a:prstGeom prst="rect">
            <a:avLst/>
          </a:prstGeom>
        </p:spPr>
      </p:pic>
      <p:sp>
        <p:nvSpPr>
          <p:cNvPr id="2" name="TextBox 1"/>
          <p:cNvSpPr txBox="1"/>
          <p:nvPr userDrawn="1"/>
        </p:nvSpPr>
        <p:spPr>
          <a:xfrm>
            <a:off x="904874" y="2362200"/>
            <a:ext cx="7162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2015 </a:t>
            </a:r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ANNUAL DATA REPORT</a:t>
            </a:r>
          </a:p>
          <a:p>
            <a:pPr algn="ctr"/>
            <a:r>
              <a:rPr lang="en-US" sz="2400" b="1" cap="small" baseline="0" dirty="0" smtClean="0">
                <a:solidFill>
                  <a:srgbClr val="367CA8"/>
                </a:solidFill>
                <a:latin typeface="Constantia" panose="02030602050306030303" pitchFamily="18" charset="0"/>
              </a:rPr>
              <a:t>Volume 2: End-Stage Renal Disease</a:t>
            </a:r>
          </a:p>
        </p:txBody>
      </p:sp>
      <p:sp>
        <p:nvSpPr>
          <p:cNvPr id="4" name="TextBox 3"/>
          <p:cNvSpPr txBox="1"/>
          <p:nvPr userDrawn="1"/>
        </p:nvSpPr>
        <p:spPr>
          <a:xfrm>
            <a:off x="762000" y="3733800"/>
            <a:ext cx="746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 smtClean="0">
                <a:latin typeface="Candara" panose="020E0502030303020204" pitchFamily="34" charset="0"/>
              </a:rPr>
              <a:t>Chapter 7: Transplantation</a:t>
            </a:r>
            <a:endParaRPr lang="en-US" sz="3600" b="1" dirty="0">
              <a:latin typeface="Candara" panose="020E0502030303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183158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6087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95874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9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42415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Picture Placeholder 2"/>
          <p:cNvSpPr>
            <a:spLocks noGrp="1"/>
          </p:cNvSpPr>
          <p:nvPr>
            <p:ph type="pic" idx="1"/>
          </p:nvPr>
        </p:nvSpPr>
        <p:spPr>
          <a:xfrm>
            <a:off x="381000" y="1219200"/>
            <a:ext cx="8305800" cy="4191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type="body" sz="half" idx="2"/>
          </p:nvPr>
        </p:nvSpPr>
        <p:spPr>
          <a:xfrm>
            <a:off x="381000" y="5638800"/>
            <a:ext cx="8305800" cy="5334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3562"/>
          </a:xfrm>
          <a:prstGeom prst="rect">
            <a:avLst/>
          </a:prstGeom>
        </p:spPr>
        <p:txBody>
          <a:bodyPr/>
          <a:lstStyle>
            <a:lvl1pPr algn="l">
              <a:defRPr sz="18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3581400" y="6477000"/>
            <a:ext cx="1981200" cy="304800"/>
          </a:xfrm>
        </p:spPr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1485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>
            <a:spLocks noChangeAspect="1"/>
          </p:cNvSpPr>
          <p:nvPr userDrawn="1"/>
        </p:nvSpPr>
        <p:spPr>
          <a:xfrm>
            <a:off x="0" y="6410325"/>
            <a:ext cx="9144000" cy="457200"/>
          </a:xfrm>
          <a:prstGeom prst="rect">
            <a:avLst/>
          </a:prstGeom>
          <a:solidFill>
            <a:srgbClr val="0E548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81400" y="6477000"/>
            <a:ext cx="1981200" cy="304800"/>
          </a:xfrm>
          <a:prstGeom prst="rect">
            <a:avLst/>
          </a:prstGeom>
        </p:spPr>
        <p:txBody>
          <a:bodyPr/>
          <a:lstStyle>
            <a:lvl1pPr algn="ctr">
              <a:defRPr sz="1400" b="1">
                <a:solidFill>
                  <a:schemeClr val="bg1"/>
                </a:solidFill>
              </a:defRPr>
            </a:lvl1pPr>
          </a:lstStyle>
          <a:p>
            <a:r>
              <a:rPr lang="nl-NL" smtClean="0"/>
              <a:t>Vol 2, ESRD, Ch 1</a:t>
            </a:r>
            <a:endParaRPr lang="en-US" dirty="0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96200" y="6477000"/>
            <a:ext cx="914400" cy="274320"/>
          </a:xfrm>
          <a:prstGeom prst="rect">
            <a:avLst/>
          </a:prstGeom>
        </p:spPr>
        <p:txBody>
          <a:bodyPr/>
          <a:lstStyle>
            <a:lvl1pPr algn="r">
              <a:defRPr sz="1400">
                <a:solidFill>
                  <a:schemeClr val="bg1"/>
                </a:solidFill>
              </a:defRPr>
            </a:lvl1pPr>
          </a:lstStyle>
          <a:p>
            <a:fld id="{3F227FC0-035E-484D-AA62-D30602925625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411597"/>
            <a:ext cx="1165357" cy="45465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673752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6" r:id="rId2"/>
    <p:sldLayoutId id="2147483664" r:id="rId3"/>
    <p:sldLayoutId id="2147483661" r:id="rId4"/>
    <p:sldLayoutId id="2147483663" r:id="rId5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59614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84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Reference Tables E4 and E9. Percentage of dialysis patients on the kidney waiting list is for all dialysis patients. Unadjusted transplant rates are for all dialysis patients. Abbreviations: </a:t>
            </a:r>
            <a:r>
              <a:rPr lang="en-US" i="1" baseline="30000" dirty="0" err="1"/>
              <a:t>Tx</a:t>
            </a:r>
            <a:r>
              <a:rPr lang="en-US" i="1" baseline="30000" dirty="0"/>
              <a:t>, transplant; </a:t>
            </a:r>
            <a:r>
              <a:rPr lang="en-US" i="1" baseline="30000" dirty="0" err="1"/>
              <a:t>pt</a:t>
            </a:r>
            <a:r>
              <a:rPr lang="en-US" i="1" baseline="30000" dirty="0"/>
              <a:t> </a:t>
            </a:r>
            <a:r>
              <a:rPr lang="en-US" i="1" baseline="30000" dirty="0" err="1"/>
              <a:t>yrs</a:t>
            </a:r>
            <a:r>
              <a:rPr lang="en-US" i="1" baseline="30000" dirty="0"/>
              <a:t>, patient </a:t>
            </a:r>
            <a:r>
              <a:rPr lang="en-US" i="1" baseline="30000" dirty="0" smtClean="0"/>
              <a:t>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99951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</a:t>
            </a:r>
            <a:r>
              <a:rPr lang="en-US" sz="2800" b="1" baseline="30000" dirty="0" smtClean="0"/>
              <a:t>.1 </a:t>
            </a:r>
            <a:r>
              <a:rPr lang="en-US" sz="2800" b="1" baseline="30000" dirty="0"/>
              <a:t>Percentage of dialysis patients wait-listed and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unadjusted </a:t>
            </a:r>
            <a:r>
              <a:rPr lang="en-US" sz="2800" b="1" baseline="30000" dirty="0"/>
              <a:t>kidney transplant rates,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</a:t>
            </a:fld>
            <a:endParaRPr lang="en-US" b="1" dirty="0"/>
          </a:p>
        </p:txBody>
      </p:sp>
      <p:pic>
        <p:nvPicPr>
          <p:cNvPr id="1026" name="Picture 2" descr="X:\ADR\2015\Chapters\Volume 2 - ESRD\7 - Transplantation\Powerpoint\V2_C7_Txp_F01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30717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924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Reference Tables E2 and E3. Waiting list counts include all candidates listed for a kidney transplant on December 31 of each year. Waiting time is calculated for all candidates enrolled on the waiting list in a given year.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7.2 </a:t>
            </a:r>
            <a:r>
              <a:rPr lang="en-US" sz="2800" b="1" baseline="30000" dirty="0"/>
              <a:t>Number of patients wait-listed for kidney transplant, 1996-2013,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waiting time, </a:t>
            </a:r>
            <a:r>
              <a:rPr lang="en-US" sz="2800" b="1" baseline="30000" dirty="0" smtClean="0"/>
              <a:t>1996-2010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</a:t>
            </a:fld>
            <a:endParaRPr lang="en-US" b="1" dirty="0"/>
          </a:p>
        </p:txBody>
      </p:sp>
      <p:pic>
        <p:nvPicPr>
          <p:cNvPr id="2050" name="Picture 2" descr="X:\ADR\2015\Chapters\Volume 2 - ESRD\7 - Transplantation\Powerpoint\V2_C7_Txp_F02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797" y="990600"/>
            <a:ext cx="5410203" cy="4688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Reference Tables E8, E8(2), and E8(3). Counts of transplants are for all dialysis </a:t>
            </a:r>
            <a:r>
              <a:rPr lang="en-US" i="1" baseline="30000" dirty="0" smtClean="0"/>
              <a:t>patients.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824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7.3 </a:t>
            </a:r>
            <a:r>
              <a:rPr lang="en-US" sz="2800" b="1" baseline="30000" dirty="0"/>
              <a:t>Number of kidney transplants,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4</a:t>
            </a:fld>
            <a:endParaRPr lang="en-US" b="1" dirty="0"/>
          </a:p>
        </p:txBody>
      </p:sp>
      <p:pic>
        <p:nvPicPr>
          <p:cNvPr id="3074" name="Picture 2" descr="X:\ADR\2015\Chapters\Volume 2 - ESRD\7 - Transplantation\Powerpoint\V2_C7_Txp_F03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86" y="11430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638800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</a:t>
            </a:r>
            <a:r>
              <a:rPr lang="en-US" i="1" baseline="30000" dirty="0" smtClean="0"/>
              <a:t>Reference </a:t>
            </a:r>
            <a:r>
              <a:rPr lang="en-US" i="1" baseline="30000" dirty="0"/>
              <a:t>Table D9. Prevalent counts of patients with a functioning kidney transplant as of December 31 of each year.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82409"/>
            <a:ext cx="9144000" cy="3795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7.4 </a:t>
            </a:r>
            <a:r>
              <a:rPr lang="en-US" sz="2800" b="1" baseline="30000" dirty="0"/>
              <a:t>Number of patients with a functioning kidney transplant,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5</a:t>
            </a:fld>
            <a:endParaRPr lang="en-US" b="1" dirty="0"/>
          </a:p>
        </p:txBody>
      </p:sp>
      <p:pic>
        <p:nvPicPr>
          <p:cNvPr id="4098" name="Picture 2" descr="X:\ADR\2015\Chapters\Volume 2 - ESRD\7 - Transplantation\Powerpoint\V2_C7_Txp_F04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0668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Source: </a:t>
            </a:r>
            <a:r>
              <a:rPr lang="en-US" i="1" baseline="30000" dirty="0"/>
              <a:t>Reference Table E5(2). Waiting list or transplantation among incident ESRD patients by age (0-74 years).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7.5 </a:t>
            </a:r>
            <a:r>
              <a:rPr lang="en-US" sz="2800" b="1" baseline="30000" dirty="0"/>
              <a:t>Percentage of incident patients being wait-listed or </a:t>
            </a:r>
            <a:r>
              <a:rPr lang="en-US" sz="2800" b="1" baseline="30000" dirty="0" smtClean="0"/>
              <a:t>receiving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 </a:t>
            </a:r>
            <a:r>
              <a:rPr lang="en-US" sz="2800" b="1" baseline="30000" dirty="0"/>
              <a:t>kidney transplant within one year of ESRD initiation, by age, </a:t>
            </a:r>
            <a:r>
              <a:rPr lang="en-US" sz="2800" b="1" baseline="30000" dirty="0" smtClean="0"/>
              <a:t>1996-2012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6</a:t>
            </a:fld>
            <a:endParaRPr lang="en-US" b="1" dirty="0"/>
          </a:p>
        </p:txBody>
      </p:sp>
      <p:pic>
        <p:nvPicPr>
          <p:cNvPr id="5122" name="Picture 2" descr="X:\ADR\2015\Chapters\Volume 2 - ESRD\7 - Transplantation\Powerpoint\V2_C7_Txp_F05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 smtClean="0"/>
              <a:t>Data </a:t>
            </a:r>
            <a:r>
              <a:rPr lang="en-US" i="1" baseline="30000" dirty="0"/>
              <a:t>Source: Reference Table H6. Annual mortality rates of dialysis patients on the kidney transplant waiting list per 1,000 dialysis patient years at risk, by patient vintage. Abbreviation: </a:t>
            </a:r>
            <a:r>
              <a:rPr lang="en-US" i="1" baseline="30000" dirty="0" err="1"/>
              <a:t>pt</a:t>
            </a:r>
            <a:r>
              <a:rPr lang="en-US" i="1" baseline="30000" dirty="0"/>
              <a:t> </a:t>
            </a:r>
            <a:r>
              <a:rPr lang="en-US" i="1" baseline="30000" dirty="0" err="1"/>
              <a:t>yrs</a:t>
            </a:r>
            <a:r>
              <a:rPr lang="en-US" i="1" baseline="30000" dirty="0"/>
              <a:t>, patient </a:t>
            </a:r>
            <a:r>
              <a:rPr lang="en-US" i="1" baseline="30000" dirty="0" smtClean="0"/>
              <a:t>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7.6 </a:t>
            </a:r>
            <a:r>
              <a:rPr lang="en-US" sz="2800" b="1" baseline="30000" dirty="0"/>
              <a:t>Annual mortality rates for dialysis patients on the kidney transplant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waiting </a:t>
            </a:r>
            <a:r>
              <a:rPr lang="en-US" sz="2800" b="1" baseline="30000" dirty="0"/>
              <a:t>list by time on the list,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7</a:t>
            </a:fld>
            <a:endParaRPr lang="en-US" b="1" dirty="0"/>
          </a:p>
        </p:txBody>
      </p:sp>
      <p:pic>
        <p:nvPicPr>
          <p:cNvPr id="6146" name="Picture 2" descr="X:\ADR\2015\Chapters\Volume 2 - ESRD\7 - Transplantation\Powerpoint\V2_C7_Txp_F06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219200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800" b="1" baseline="30000" dirty="0" smtClean="0"/>
              <a:t>Table</a:t>
            </a:r>
            <a:r>
              <a:rPr lang="en-US" sz="2800" b="1" dirty="0" smtClean="0"/>
              <a:t> </a:t>
            </a:r>
            <a:r>
              <a:rPr lang="en-US" sz="2800" b="1" baseline="30000" dirty="0"/>
              <a:t>7.1 Unadjusted kidney transplant rates, all donor types, by age, sex, race,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and </a:t>
            </a:r>
            <a:r>
              <a:rPr lang="en-US" sz="2800" b="1" baseline="30000" dirty="0"/>
              <a:t>primary cause of ESRD, per 100 dialysis patient years, </a:t>
            </a:r>
            <a:r>
              <a:rPr lang="en-US" sz="2800" b="1" baseline="30000" dirty="0" smtClean="0"/>
              <a:t>2004-2013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8</a:t>
            </a:fld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0380239"/>
              </p:ext>
            </p:extLst>
          </p:nvPr>
        </p:nvGraphicFramePr>
        <p:xfrm>
          <a:off x="1130387" y="1253655"/>
          <a:ext cx="6870613" cy="4080345"/>
        </p:xfrm>
        <a:graphic>
          <a:graphicData uri="http://schemas.openxmlformats.org/drawingml/2006/table">
            <a:tbl>
              <a:tblPr/>
              <a:tblGrid>
                <a:gridCol w="1828533"/>
                <a:gridCol w="504208"/>
                <a:gridCol w="504208"/>
                <a:gridCol w="504208"/>
                <a:gridCol w="504208"/>
                <a:gridCol w="504208"/>
                <a:gridCol w="504208"/>
                <a:gridCol w="504208"/>
                <a:gridCol w="504208"/>
                <a:gridCol w="504208"/>
                <a:gridCol w="504208"/>
              </a:tblGrid>
              <a:tr h="214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Age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2009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2010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2011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2012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2013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0-21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35.4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22-44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45-64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65-74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75 and up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0.3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Sex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Male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Female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Race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White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Black/African American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Native American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Asian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Primary Cause of ESRD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 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Diabetes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Hypertension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2.6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2.5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109220" marR="0" indent="508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Glomerulonephritis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8.8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7.9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75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1">
                          <a:effectLst/>
                          <a:latin typeface="Calibri"/>
                          <a:ea typeface="Times New Roman"/>
                          <a:cs typeface="Arial"/>
                        </a:rPr>
                        <a:t>All 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5.1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5.1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5.0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4.4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4.3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4.1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4.0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  <a:latin typeface="Calibri"/>
                          <a:ea typeface="Times New Roman"/>
                          <a:cs typeface="Arial"/>
                        </a:rPr>
                        <a:t>3.7</a:t>
                      </a:r>
                      <a:endParaRPr lang="en-US" sz="13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  <a:latin typeface="Calibri"/>
                          <a:ea typeface="Times New Roman"/>
                          <a:cs typeface="Arial"/>
                        </a:rPr>
                        <a:t>3.7</a:t>
                      </a:r>
                      <a:endParaRPr lang="en-US" sz="13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84035" marR="84035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644499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E8(2). Deceased donor kidney transplant counts by recipient age.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7.7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age,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9</a:t>
            </a:fld>
            <a:endParaRPr lang="en-US" b="1" dirty="0"/>
          </a:p>
        </p:txBody>
      </p:sp>
      <p:pic>
        <p:nvPicPr>
          <p:cNvPr id="7170" name="Picture 2" descr="X:\ADR\2015\Chapters\Volume 2 - ESRD\7 - Transplantation\Powerpoint\V2_C7_Txp_F07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0" y="8029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age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5438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E9(2). Unadjusted deceased donor kidney transplant rates by recipient </a:t>
            </a:r>
            <a:r>
              <a:rPr lang="en-US" i="1" baseline="30000" dirty="0" smtClean="0"/>
              <a:t>age. </a:t>
            </a:r>
            <a:r>
              <a:rPr lang="en-US" i="1" baseline="30000" dirty="0"/>
              <a:t>Abbreviation: </a:t>
            </a:r>
            <a:r>
              <a:rPr lang="en-US" i="1" baseline="30000" dirty="0" err="1" smtClean="0"/>
              <a:t>pt</a:t>
            </a:r>
            <a:r>
              <a:rPr lang="en-US" i="1" baseline="30000" dirty="0" smtClean="0"/>
              <a:t>, patient.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10</a:t>
            </a:fld>
            <a:endParaRPr lang="en-US" b="1" dirty="0"/>
          </a:p>
        </p:txBody>
      </p:sp>
      <p:pic>
        <p:nvPicPr>
          <p:cNvPr id="8194" name="Picture 2" descr="X:\ADR\2015\Chapters\Volume 2 - ESRD\7 - Transplantation\Powerpoint\V2_C7_Txp_F07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228600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7.7 </a:t>
            </a:r>
            <a:r>
              <a:rPr lang="en-US" sz="2800" b="1" baseline="30000" dirty="0"/>
              <a:t>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age,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60127"/>
            <a:ext cx="9144000" cy="3590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 Transplant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age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E8(2). Deceased donor kidney transplant counts by recipient sex.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7.8 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sex,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11</a:t>
            </a:fld>
            <a:endParaRPr lang="en-US" b="1" dirty="0"/>
          </a:p>
        </p:txBody>
      </p:sp>
      <p:pic>
        <p:nvPicPr>
          <p:cNvPr id="9218" name="Picture 2" descr="X:\ADR\2015\Chapters\Volume 2 - ESRD\7 - Transplantation\Powerpoint\V2_C7_Txp_F08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</a:t>
            </a:r>
            <a:r>
              <a:rPr lang="en-US" sz="2600" b="1" baseline="30000" dirty="0" smtClean="0"/>
              <a:t>sex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38200" y="5715001"/>
            <a:ext cx="7467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E9(2). Unadjusted deceased donor kidney transplant rates by recipient sex. Abbreviation: </a:t>
            </a:r>
            <a:r>
              <a:rPr lang="en-US" i="1" baseline="30000" dirty="0" err="1"/>
              <a:t>pt</a:t>
            </a:r>
            <a:r>
              <a:rPr lang="en-US" i="1" baseline="30000" dirty="0"/>
              <a:t> </a:t>
            </a:r>
            <a:r>
              <a:rPr lang="en-US" i="1" baseline="30000" dirty="0" err="1"/>
              <a:t>yrs</a:t>
            </a:r>
            <a:r>
              <a:rPr lang="en-US" i="1" baseline="30000" dirty="0"/>
              <a:t>, patient </a:t>
            </a:r>
            <a:r>
              <a:rPr lang="en-US" i="1" baseline="30000" dirty="0" smtClean="0"/>
              <a:t>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12</a:t>
            </a:fld>
            <a:endParaRPr lang="en-US" b="1" dirty="0"/>
          </a:p>
        </p:txBody>
      </p:sp>
      <p:pic>
        <p:nvPicPr>
          <p:cNvPr id="10242" name="Picture 2" descr="X:\ADR\2015\Chapters\Volume 2 - ESRD\7 - Transplantation\Powerpoint\V2_C7_Txp_F08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7.8 Number of deceased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sex,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</a:t>
            </a:r>
            <a:r>
              <a:rPr lang="en-US" sz="2600" b="1" baseline="30000" dirty="0"/>
              <a:t>rates by </a:t>
            </a:r>
            <a:r>
              <a:rPr lang="en-US" sz="2600" b="1" baseline="30000" dirty="0" smtClean="0"/>
              <a:t>sex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E8(2). Deceased donor kidney transplant counts by recipient race.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7.9 Number of deceased donor transplants and </a:t>
            </a:r>
            <a:r>
              <a:rPr lang="en-US" sz="2800" b="1" baseline="30000" dirty="0" smtClean="0"/>
              <a:t>unadjusted </a:t>
            </a:r>
            <a:r>
              <a:rPr lang="en-US" sz="2800" b="1" baseline="30000" dirty="0"/>
              <a:t>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race,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13</a:t>
            </a:fld>
            <a:endParaRPr lang="en-US" b="1" dirty="0"/>
          </a:p>
        </p:txBody>
      </p:sp>
      <p:pic>
        <p:nvPicPr>
          <p:cNvPr id="11266" name="Picture 2" descr="X:\ADR\2015\Chapters\Volume 2 - ESRD\7 - Transplantation\Powerpoint\V2_C7_Txp_F09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</a:t>
            </a:r>
            <a:r>
              <a:rPr lang="en-US" sz="2600" b="1" baseline="30000" dirty="0" smtClean="0"/>
              <a:t>race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E9(2). Unadjusted deceased donor kidney transplant rates by recipient race.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American; </a:t>
            </a:r>
            <a:r>
              <a:rPr lang="en-US" i="1" baseline="30000" dirty="0" err="1"/>
              <a:t>pt</a:t>
            </a:r>
            <a:r>
              <a:rPr lang="en-US" i="1" baseline="30000" dirty="0"/>
              <a:t>, patient.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14</a:t>
            </a:fld>
            <a:endParaRPr lang="en-US" b="1" dirty="0"/>
          </a:p>
        </p:txBody>
      </p:sp>
      <p:pic>
        <p:nvPicPr>
          <p:cNvPr id="12290" name="Picture 2" descr="X:\ADR\2015\Chapters\Volume 2 - ESRD\7 - Transplantation\Powerpoint\V2_C7_Txp_F09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7.9 Number of deceased donor transplants and </a:t>
            </a:r>
            <a:r>
              <a:rPr lang="en-US" sz="2800" b="1" baseline="30000" dirty="0" smtClean="0"/>
              <a:t>unadjusted </a:t>
            </a:r>
            <a:r>
              <a:rPr lang="en-US" sz="2800" b="1" baseline="30000" dirty="0"/>
              <a:t>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deceased donor kidney recipients, by recipient race,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by race 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E8(2). Deceased donor kidney transplant counts by recipient primary cause of ESRD. Abbreviations: DM, diabetes mellitus; ESRD, end-stage renal disease; GN, glomerulonephritis; HTN, hypertension.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7.10 Number </a:t>
            </a:r>
            <a:r>
              <a:rPr lang="en-US" sz="2800" b="1" baseline="30000" dirty="0"/>
              <a:t>of deceased donor transplants and unadjusted transplant rates among deceased donor kidney recipients, by recipient primary cause of ESRD, </a:t>
            </a:r>
            <a:r>
              <a:rPr lang="en-US" sz="2800" b="1" baseline="30000" dirty="0" smtClean="0"/>
              <a:t>1996-2013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15</a:t>
            </a:fld>
            <a:endParaRPr lang="en-US" b="1" dirty="0"/>
          </a:p>
        </p:txBody>
      </p:sp>
      <p:pic>
        <p:nvPicPr>
          <p:cNvPr id="13314" name="Picture 2" descr="X:\ADR\2015\Chapters\Volume 2 - ESRD\7 - Transplantation\Powerpoint\V2_C7_Txp_F10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primary cause of </a:t>
            </a:r>
            <a:r>
              <a:rPr lang="en-US" sz="2600" b="1" baseline="30000" dirty="0" smtClean="0"/>
              <a:t>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E9(2). Unadjusted deceased donor kidney transplant rates by recipient primary cause of ESRD. Abbreviations: DM, diabetes mellitus; ESRD, end-stage renal disease; GN, glomerulonephritis; HTN, </a:t>
            </a:r>
            <a:r>
              <a:rPr lang="en-US" i="1" baseline="30000" dirty="0" smtClean="0"/>
              <a:t>hypertension; </a:t>
            </a:r>
            <a:r>
              <a:rPr lang="en-US" i="1" baseline="30000" dirty="0" err="1" smtClean="0"/>
              <a:t>pt</a:t>
            </a:r>
            <a:r>
              <a:rPr lang="en-US" i="1" baseline="30000" dirty="0" smtClean="0"/>
              <a:t>, patient.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16</a:t>
            </a:fld>
            <a:endParaRPr lang="en-US" b="1" dirty="0"/>
          </a:p>
        </p:txBody>
      </p:sp>
      <p:pic>
        <p:nvPicPr>
          <p:cNvPr id="14338" name="Picture 2" descr="X:\ADR\2015\Chapters\Volume 2 - ESRD\7 - Transplantation\Powerpoint\V2_C7_Txp_F10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primary cause of </a:t>
            </a:r>
            <a:r>
              <a:rPr lang="en-US" sz="2600" b="1" baseline="30000" dirty="0" smtClean="0"/>
              <a:t>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7.10 Number </a:t>
            </a:r>
            <a:r>
              <a:rPr lang="en-US" sz="2800" b="1" baseline="30000" dirty="0"/>
              <a:t>of deceased donor transplants and unadjusted transplant rates among deceased donor kidney recipients, by recipient primary cause of ESRD, </a:t>
            </a:r>
            <a:r>
              <a:rPr lang="en-US" sz="2800" b="1" baseline="30000" dirty="0" smtClean="0"/>
              <a:t>1996-2013 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E8(3). Living donor kidney transplant counts by recipient </a:t>
            </a:r>
            <a:r>
              <a:rPr lang="en-US" i="1" baseline="30000" dirty="0" smtClean="0"/>
              <a:t>age.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7.11 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age,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17</a:t>
            </a:fld>
            <a:endParaRPr lang="en-US" b="1" dirty="0"/>
          </a:p>
        </p:txBody>
      </p:sp>
      <p:pic>
        <p:nvPicPr>
          <p:cNvPr id="15362" name="Picture 2" descr="X:\ADR\2015\Chapters\Volume 2 - ESRD\7 - Transplantation\Powerpoint\V2_C7_Txp_F11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315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E9(3). Unadjusted living donor kidney transplant rates by recipient age. Abbreviation: </a:t>
            </a:r>
            <a:r>
              <a:rPr lang="en-US" i="1" baseline="30000" dirty="0" err="1"/>
              <a:t>pt</a:t>
            </a:r>
            <a:r>
              <a:rPr lang="en-US" i="1" baseline="30000" dirty="0"/>
              <a:t>, </a:t>
            </a:r>
            <a:r>
              <a:rPr lang="en-US" i="1" baseline="30000" dirty="0" smtClean="0"/>
              <a:t>patient.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18</a:t>
            </a:fld>
            <a:endParaRPr lang="en-US" b="1" dirty="0"/>
          </a:p>
        </p:txBody>
      </p:sp>
      <p:pic>
        <p:nvPicPr>
          <p:cNvPr id="16386" name="Picture 2" descr="X:\ADR\2015\Chapters\Volume 2 - ESRD\7 - Transplantation\Powerpoint\V2_C7_Txp_F11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7.11 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age,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2524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E8(3). Living donor kidney transplant counts by recipient </a:t>
            </a:r>
            <a:r>
              <a:rPr lang="en-US" i="1" baseline="30000" dirty="0" smtClean="0"/>
              <a:t>sex.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19</a:t>
            </a:fld>
            <a:endParaRPr lang="en-US" b="1" dirty="0"/>
          </a:p>
        </p:txBody>
      </p:sp>
      <p:pic>
        <p:nvPicPr>
          <p:cNvPr id="17410" name="Picture 2" descr="X:\ADR\2015\Chapters\Volume 2 - ESRD\7 - Transplantation\Powerpoint\V2_C7_Txp_F12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7.12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</a:t>
            </a:r>
            <a:r>
              <a:rPr lang="en-US" sz="2800" b="1" baseline="30000" dirty="0" smtClean="0"/>
              <a:t>sex,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E9(3). Unadjusted living donor kidney transplant rates by recipient sex. Abbreviation: </a:t>
            </a:r>
            <a:r>
              <a:rPr lang="en-US" i="1" baseline="30000" dirty="0" err="1"/>
              <a:t>pt</a:t>
            </a:r>
            <a:r>
              <a:rPr lang="en-US" i="1" baseline="30000" dirty="0"/>
              <a:t> </a:t>
            </a:r>
            <a:r>
              <a:rPr lang="en-US" i="1" baseline="30000" dirty="0" err="1"/>
              <a:t>yrs</a:t>
            </a:r>
            <a:r>
              <a:rPr lang="en-US" i="1" baseline="30000" dirty="0"/>
              <a:t>, patient </a:t>
            </a:r>
            <a:r>
              <a:rPr lang="en-US" i="1" baseline="30000" dirty="0" smtClean="0"/>
              <a:t>years.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20</a:t>
            </a:fld>
            <a:endParaRPr lang="en-US" b="1" dirty="0"/>
          </a:p>
        </p:txBody>
      </p:sp>
      <p:pic>
        <p:nvPicPr>
          <p:cNvPr id="18434" name="Picture 2" descr="X:\ADR\2015\Chapters\Volume 2 - ESRD\7 - Transplantation\Powerpoint\V2_C7_Txp_F12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7.12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</a:t>
            </a:r>
            <a:r>
              <a:rPr lang="en-US" sz="2800" b="1" baseline="30000" dirty="0" smtClean="0"/>
              <a:t>sex,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E8(3). Living donor kidney transplant counts by recipient race.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American.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21</a:t>
            </a:fld>
            <a:endParaRPr lang="en-US" b="1" dirty="0"/>
          </a:p>
        </p:txBody>
      </p:sp>
      <p:pic>
        <p:nvPicPr>
          <p:cNvPr id="19458" name="Picture 2" descr="X:\ADR\2015\Chapters\Volume 2 - ESRD\7 - Transplantation\Powerpoint\V2_C7_Txp_F13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7.13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</a:t>
            </a:r>
            <a:r>
              <a:rPr lang="en-US" sz="2800" b="1" baseline="30000" dirty="0" smtClean="0"/>
              <a:t>race,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E9(3). Unadjusted living donor kidney transplant rates by recipient race. Abbreviations: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American; </a:t>
            </a:r>
            <a:r>
              <a:rPr lang="en-US" i="1" baseline="30000" dirty="0" err="1"/>
              <a:t>pt</a:t>
            </a:r>
            <a:r>
              <a:rPr lang="en-US" i="1" baseline="30000" dirty="0"/>
              <a:t>, </a:t>
            </a:r>
            <a:r>
              <a:rPr lang="en-US" i="1" baseline="30000" dirty="0" smtClean="0"/>
              <a:t>patient.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22</a:t>
            </a:fld>
            <a:endParaRPr lang="en-US" b="1" dirty="0"/>
          </a:p>
        </p:txBody>
      </p:sp>
      <p:pic>
        <p:nvPicPr>
          <p:cNvPr id="20482" name="Picture 2" descr="X:\ADR\2015\Chapters\Volume 2 - ESRD\7 - Transplantation\Powerpoint\V2_C7_Txp_F13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7.13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</a:t>
            </a:r>
            <a:r>
              <a:rPr lang="en-US" sz="2800" b="1" baseline="30000" dirty="0" smtClean="0"/>
              <a:t>race, 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</a:t>
            </a:r>
            <a:r>
              <a:rPr lang="en-US" sz="2600" b="1" baseline="30000" dirty="0"/>
              <a:t>by </a:t>
            </a:r>
            <a:r>
              <a:rPr lang="en-US" sz="2600" b="1" baseline="30000" dirty="0" smtClean="0"/>
              <a:t>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E8(3). Living donor kidney transplant counts by recipient primary cause of ESRD. Abbreviations: DM, diabetes mellitus; ESRD, end-stage renal disease; GN, glomerulonephritis; HTN, </a:t>
            </a:r>
            <a:r>
              <a:rPr lang="en-US" i="1" baseline="30000" dirty="0" smtClean="0"/>
              <a:t>hypertension.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23</a:t>
            </a:fld>
            <a:endParaRPr lang="en-US" b="1" dirty="0"/>
          </a:p>
        </p:txBody>
      </p:sp>
      <p:pic>
        <p:nvPicPr>
          <p:cNvPr id="21506" name="Picture 2" descr="X:\ADR\2015\Chapters\Volume 2 - ESRD\7 - Transplantation\Powerpoint\V2_C7_Txp_F14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7.14 </a:t>
            </a:r>
            <a:r>
              <a:rPr lang="en-US" sz="2800" b="1" baseline="30000" dirty="0"/>
              <a:t>Number of living donor transplants and unadjusted transplant rates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among </a:t>
            </a:r>
            <a:r>
              <a:rPr lang="en-US" sz="2800" b="1" baseline="30000" dirty="0"/>
              <a:t>living donor kidney recipients, by recipient primary cause of ESRD,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transplants by primary cause of 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 E9(3). Unadjusted living donor kidney transplant rates by recipient primary cause of ESRD. Abbreviations: DM, diabetes mellitus; ESRD, end-stage renal disease; GN, glomerulonephritis; HTN, hypertension; </a:t>
            </a:r>
            <a:r>
              <a:rPr lang="en-US" i="1" baseline="30000" dirty="0" err="1"/>
              <a:t>pt</a:t>
            </a:r>
            <a:r>
              <a:rPr lang="en-US" i="1" baseline="30000" dirty="0"/>
              <a:t>, patient.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24</a:t>
            </a:fld>
            <a:endParaRPr lang="en-US" b="1" dirty="0"/>
          </a:p>
        </p:txBody>
      </p:sp>
      <p:pic>
        <p:nvPicPr>
          <p:cNvPr id="22530" name="Picture 2" descr="X:\ADR\2015\Chapters\Volume 2 - ESRD\7 - Transplantation\Powerpoint\V2_C7_Txp_F14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7.14 </a:t>
            </a:r>
            <a:r>
              <a:rPr lang="en-US" sz="2800" b="1" baseline="30000" dirty="0"/>
              <a:t>Number of living donor transplants and unadjusted transplant </a:t>
            </a:r>
            <a:r>
              <a:rPr lang="en-US" sz="2800" b="1" baseline="30000"/>
              <a:t>rates </a:t>
            </a:r>
            <a:endParaRPr lang="en-US" sz="2800" b="1" baseline="30000" smtClean="0"/>
          </a:p>
          <a:p>
            <a:pPr algn="ctr"/>
            <a:r>
              <a:rPr lang="en-US" sz="2800" b="1" baseline="30000" smtClean="0"/>
              <a:t>among </a:t>
            </a:r>
            <a:r>
              <a:rPr lang="en-US" sz="2800" b="1" baseline="30000" dirty="0"/>
              <a:t>living donor kidney recipients, by recipient primary cause of ESRD,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Transplant rates by </a:t>
            </a:r>
            <a:r>
              <a:rPr lang="en-US" sz="2600" b="1" baseline="30000" dirty="0"/>
              <a:t>primary cause of ESRD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on the annual number of deaths in the US population are obtained from the Centers for Disease Control and Prevention; the deceased donor data are obtained from UNOS. Deceased donor kidney donation rates by donor age.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7.15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age, </a:t>
            </a:r>
            <a:r>
              <a:rPr lang="en-US" sz="2800" b="1" baseline="30000" dirty="0" smtClean="0"/>
              <a:t>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25</a:t>
            </a:fld>
            <a:endParaRPr lang="en-US" b="1" dirty="0"/>
          </a:p>
        </p:txBody>
      </p:sp>
      <p:pic>
        <p:nvPicPr>
          <p:cNvPr id="23554" name="Picture 2" descr="X:\ADR\2015\Chapters\Volume 2 - ESRD\7 - Transplantation\Powerpoint\V2_C7_Txp_F15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</a:t>
            </a:r>
            <a:r>
              <a:rPr lang="en-US" sz="2600" b="1" baseline="30000" dirty="0" smtClean="0"/>
              <a:t>donors by 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26</a:t>
            </a:fld>
            <a:endParaRPr lang="en-US" b="1" dirty="0"/>
          </a:p>
        </p:txBody>
      </p:sp>
      <p:pic>
        <p:nvPicPr>
          <p:cNvPr id="24578" name="Picture 2" descr="X:\ADR\2015\Chapters\Volume 2 - ESRD\7 - Transplantation\Powerpoint\V2_C7_Txp_F15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7.15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age, </a:t>
            </a:r>
            <a:r>
              <a:rPr lang="en-US" sz="2800" b="1" baseline="30000" dirty="0" smtClean="0"/>
              <a:t>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rates by age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on the annual number of deaths in the US population are obtained from the Centers for Disease Control and Prevention; the deceased donor data are obtained from UNOS. Deceased donor kidney donation rates by donor age.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on the annual number of deaths in the US population are obtained from the Centers for Disease Control and Prevention; the deceased donor data are obtained from UNOS. Deceased donor kidney donation rates by donor sex.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27</a:t>
            </a:fld>
            <a:endParaRPr lang="en-US" b="1" dirty="0"/>
          </a:p>
        </p:txBody>
      </p:sp>
      <p:pic>
        <p:nvPicPr>
          <p:cNvPr id="25602" name="Picture 2" descr="X:\ADR\2015\Chapters\Volume 2 - ESRD\7 - Transplantation\Powerpoint\V2_C7_Txp_F16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7.16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sex, 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</a:t>
            </a:r>
            <a:r>
              <a:rPr lang="en-US" sz="2600" b="1" baseline="30000" dirty="0" smtClean="0"/>
              <a:t>donors by 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28</a:t>
            </a:fld>
            <a:endParaRPr lang="en-US" b="1" dirty="0"/>
          </a:p>
        </p:txBody>
      </p:sp>
      <p:pic>
        <p:nvPicPr>
          <p:cNvPr id="26626" name="Picture 2" descr="X:\ADR\2015\Chapters\Volume 2 - ESRD\7 - Transplantation\Powerpoint\V2_C7_Txp_F16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7.16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sex, 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 rates by sex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Data on the annual number of deaths in the US population are obtained from the Centers for Disease Control and Prevention; the deceased donor data are obtained from UNOS. Deceased donor kidney donation rates by donor sex.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The US death population data are obtained from the Centers for Disease Control and Prevention; the deceased donor data are obtained from UNOS. Deceased donor kidney donation rates by donor race. Abbreviations: Asian/Pac, Asian/Pacific Islander;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</a:t>
            </a:r>
            <a:r>
              <a:rPr lang="en-US" i="1" baseline="30000" dirty="0" smtClean="0"/>
              <a:t>American.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29</a:t>
            </a:fld>
            <a:endParaRPr lang="en-US" b="1" dirty="0"/>
          </a:p>
        </p:txBody>
      </p:sp>
      <p:pic>
        <p:nvPicPr>
          <p:cNvPr id="27650" name="Picture 2" descr="X:\ADR\2015\Chapters\Volume 2 - ESRD\7 - Transplantation\Powerpoint\V2_C7_Txp_F17a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7.17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race, 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(a)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Number </a:t>
            </a:r>
            <a:r>
              <a:rPr lang="en-US" sz="2600" b="1" baseline="30000" dirty="0"/>
              <a:t>of </a:t>
            </a:r>
            <a:r>
              <a:rPr lang="en-US" sz="2600" b="1" baseline="30000" dirty="0" smtClean="0"/>
              <a:t>donors by 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30</a:t>
            </a:fld>
            <a:endParaRPr lang="en-US" b="1" dirty="0"/>
          </a:p>
        </p:txBody>
      </p:sp>
      <p:pic>
        <p:nvPicPr>
          <p:cNvPr id="28674" name="Picture 2" descr="X:\ADR\2015\Chapters\Volume 2 - ESRD\7 - Transplantation\Powerpoint\V2_C7_Txp_F17b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7.17 Number </a:t>
            </a:r>
            <a:r>
              <a:rPr lang="en-US" sz="2800" b="1" baseline="30000" dirty="0"/>
              <a:t>of deceased kidney donors and unadjusted kidney donation rates,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by </a:t>
            </a:r>
            <a:r>
              <a:rPr lang="en-US" sz="2800" b="1" baseline="30000" dirty="0"/>
              <a:t>donor </a:t>
            </a:r>
            <a:r>
              <a:rPr lang="en-US" sz="2800" b="1" baseline="30000" dirty="0" smtClean="0"/>
              <a:t>race, 1999-2013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79157"/>
            <a:ext cx="9144000" cy="4924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600" b="1" baseline="30000" dirty="0" smtClean="0"/>
              <a:t>(b)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Donation</a:t>
            </a:r>
            <a:r>
              <a:rPr lang="en-US" sz="2600" b="1" dirty="0" smtClean="0"/>
              <a:t> </a:t>
            </a:r>
            <a:r>
              <a:rPr lang="en-US" sz="2600" b="1" baseline="30000" dirty="0" smtClean="0"/>
              <a:t>rates by race</a:t>
            </a:r>
            <a:endParaRPr lang="en-US" sz="2600" b="1" baseline="30000" dirty="0">
              <a:solidFill>
                <a:srgbClr val="FF000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600" y="5715001"/>
            <a:ext cx="7696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The US death population data are obtained from the Centers for Disease Control and Prevention; the deceased donor data are obtained from UNOS. Deceased donor kidney donation rates by donor race. Abbreviations: Asian/Pac, Asian/Pacific Islander; </a:t>
            </a:r>
            <a:r>
              <a:rPr lang="en-US" i="1" baseline="30000" dirty="0" err="1"/>
              <a:t>Blk</a:t>
            </a:r>
            <a:r>
              <a:rPr lang="en-US" i="1" baseline="30000" dirty="0"/>
              <a:t>/</a:t>
            </a:r>
            <a:r>
              <a:rPr lang="en-US" i="1" baseline="30000" dirty="0" err="1"/>
              <a:t>Af</a:t>
            </a:r>
            <a:r>
              <a:rPr lang="en-US" i="1" baseline="30000" dirty="0"/>
              <a:t> Am, Black/African American; Native Am, Native </a:t>
            </a:r>
            <a:r>
              <a:rPr lang="en-US" i="1" baseline="30000" dirty="0" smtClean="0"/>
              <a:t>American.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68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F2, F14, I26; F5, F17, I29; F6, F18, I30. Outcomes among recipients of a first-time deceased donor kidney transplant; unadjusted. Abbreviations: Prob., probability.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800" b="1" baseline="30000" dirty="0" smtClean="0"/>
              <a:t>Table 7.2</a:t>
            </a:r>
            <a:r>
              <a:rPr lang="en-US" sz="2800" b="1" dirty="0" smtClean="0"/>
              <a:t> </a:t>
            </a:r>
            <a:r>
              <a:rPr lang="en-US" sz="2800" b="1" baseline="30000" dirty="0" smtClean="0"/>
              <a:t>Trend </a:t>
            </a:r>
            <a:r>
              <a:rPr lang="en-US" sz="2800" b="1" baseline="30000" dirty="0"/>
              <a:t>in 1-, 5-, &amp; 10-year deceased donor kidney transplant outcomes,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1996-2012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31</a:t>
            </a:fld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4080511"/>
              </p:ext>
            </p:extLst>
          </p:nvPr>
        </p:nvGraphicFramePr>
        <p:xfrm>
          <a:off x="1143000" y="862622"/>
          <a:ext cx="6934200" cy="4623778"/>
        </p:xfrm>
        <a:graphic>
          <a:graphicData uri="http://schemas.openxmlformats.org/drawingml/2006/table">
            <a:tbl>
              <a:tblPr firstRow="1" firstCol="1" bandRow="1"/>
              <a:tblGrid>
                <a:gridCol w="609600"/>
                <a:gridCol w="533400"/>
                <a:gridCol w="914400"/>
                <a:gridCol w="609600"/>
                <a:gridCol w="609600"/>
                <a:gridCol w="914400"/>
                <a:gridCol w="609600"/>
                <a:gridCol w="609600"/>
                <a:gridCol w="914400"/>
                <a:gridCol w="609600"/>
              </a:tblGrid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One year post-transplant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Five years post-transplant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Ten years post-transplant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3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14.3%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36.2%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25.7%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59.1%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42.9%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34.7%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58.1%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33.8%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24.0%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56.8%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40.4%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34.0%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56.8%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13.2%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34.6%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23.1%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57.3%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39.3%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33.3%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21.4%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55.8%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38.7%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8.3%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33.0%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22.2%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54.1%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12.1%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32.1%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54.9%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36.1%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37.9%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31.7%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11.4%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7.1%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30.2%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10.8%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29.6%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18.9%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28.5%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17.9%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6.2%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4.4%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26.9%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16.2%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16.3%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5.7%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9.0%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5.6%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4.5%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3.9%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7.6%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4.6%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3.8%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4482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6096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Reference Tables F8, F20, I32; F11, F23, I35; F12, F24, I36. Outcomes among recipients of a first-time living donor kidney transplant; unadjusted. Abbreviations: Prob., probability.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76200"/>
            <a:ext cx="9144000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</a:t>
            </a:r>
            <a:r>
              <a:rPr lang="en-US" sz="2800" b="1" baseline="30000" dirty="0" smtClean="0"/>
              <a:t>Table 7.3</a:t>
            </a:r>
            <a:r>
              <a:rPr lang="en-US" sz="2800" b="1" dirty="0" smtClean="0"/>
              <a:t> </a:t>
            </a:r>
            <a:r>
              <a:rPr lang="en-US" sz="2800" b="1" baseline="30000" dirty="0" smtClean="0"/>
              <a:t>Trend </a:t>
            </a:r>
            <a:r>
              <a:rPr lang="en-US" sz="2800" b="1" baseline="30000" dirty="0"/>
              <a:t>in 1-, 5-, &amp; 10-year </a:t>
            </a:r>
            <a:r>
              <a:rPr lang="en-US" sz="2800" b="1" baseline="30000" dirty="0" smtClean="0"/>
              <a:t>living donor </a:t>
            </a:r>
            <a:r>
              <a:rPr lang="en-US" sz="2800" b="1" baseline="30000" dirty="0"/>
              <a:t>kidney transplant outcomes,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1996-2012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32</a:t>
            </a:fld>
            <a:endParaRPr lang="en-US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8838597"/>
              </p:ext>
            </p:extLst>
          </p:nvPr>
        </p:nvGraphicFramePr>
        <p:xfrm>
          <a:off x="1143000" y="862622"/>
          <a:ext cx="6934200" cy="4623778"/>
        </p:xfrm>
        <a:graphic>
          <a:graphicData uri="http://schemas.openxmlformats.org/drawingml/2006/table">
            <a:tbl>
              <a:tblPr firstRow="1" firstCol="1" bandRow="1"/>
              <a:tblGrid>
                <a:gridCol w="609600"/>
                <a:gridCol w="533400"/>
                <a:gridCol w="914400"/>
                <a:gridCol w="609600"/>
                <a:gridCol w="609600"/>
                <a:gridCol w="914400"/>
                <a:gridCol w="609600"/>
                <a:gridCol w="609600"/>
                <a:gridCol w="914400"/>
                <a:gridCol w="609600"/>
              </a:tblGrid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 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One year post-transplant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Five years post-transplant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Ten years post-transplant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15363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Year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all-cause graft failure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return to dialysis or repeat transplant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Prob. of death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6.9%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5.2%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22.9%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16.8%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9.6%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43.3%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32.4%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22.7%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6.7%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4.8%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22.2%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15.8%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43.2%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31.1%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24.4%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1998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6.0%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20.9%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14.6%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42.4%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30.6%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23.4%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1999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6.1%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20.8%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14.7%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9.6%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41.2%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29.0%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22.7%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6.6%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21.9%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14.9%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42.2%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29.1%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24.0%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6.2%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21.3%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14.3%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41.2%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27.8%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24.0%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2002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5.8%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20.5%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13.6%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40.0%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26.2%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24.6%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2003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5.4%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20.1%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13.8%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9.5%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39.6%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26.1%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23.3%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2004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5.2%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18.8%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12.7%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8.8%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2005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5.3%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18.7%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12.6%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8.8%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2006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16.8%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11.1%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8.1%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2007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3.8%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16.6%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10.5%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8.0%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2008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4.1%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2.7%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15.3%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9.9%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7.5%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2009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2.6%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2010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2011</a:t>
                      </a:r>
                      <a:endParaRPr lang="en-US" sz="110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3.4%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2.2%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</a:tr>
              <a:tr h="192271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dirty="0">
                          <a:effectLst/>
                          <a:latin typeface="Calibri"/>
                          <a:ea typeface="Times New Roman"/>
                          <a:cs typeface="Times New Roman"/>
                        </a:rPr>
                        <a:t>2012</a:t>
                      </a:r>
                      <a:endParaRPr lang="en-US" sz="1100" dirty="0">
                        <a:effectLst/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75237" marR="75237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3.2%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1.9%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1.5%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064370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23900" y="5715001"/>
            <a:ext cx="7696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baseline="30000" dirty="0"/>
              <a:t>Data Source: Special analyses, USRDS ESRD Database. Acute rejection rates during the first year post-transplant for recipients age 18 and older with a functioning graft at discharge. </a:t>
            </a:r>
            <a:endParaRPr lang="en-US" i="1" baseline="300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13549"/>
            <a:ext cx="9144000" cy="6668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b="1" baseline="30000" dirty="0"/>
              <a:t> Figure </a:t>
            </a:r>
            <a:r>
              <a:rPr lang="en-US" sz="2800" b="1" baseline="30000" dirty="0" smtClean="0"/>
              <a:t>7.18 </a:t>
            </a:r>
            <a:r>
              <a:rPr lang="en-US" sz="2800" b="1" baseline="30000" dirty="0"/>
              <a:t>Acute rejection within the first year post-transplant for </a:t>
            </a:r>
            <a:endParaRPr lang="en-US" sz="2800" b="1" baseline="30000" dirty="0" smtClean="0"/>
          </a:p>
          <a:p>
            <a:pPr algn="ctr"/>
            <a:r>
              <a:rPr lang="en-US" sz="2800" b="1" baseline="30000" dirty="0" smtClean="0"/>
              <a:t>kidney </a:t>
            </a:r>
            <a:r>
              <a:rPr lang="en-US" sz="2800" b="1" baseline="30000" dirty="0"/>
              <a:t>transplant recipients, </a:t>
            </a:r>
            <a:r>
              <a:rPr lang="en-US" sz="2800" b="1" baseline="30000" dirty="0" smtClean="0"/>
              <a:t>1996-2013</a:t>
            </a:r>
            <a:endParaRPr lang="en-US" sz="2800" b="1" baseline="30000" dirty="0">
              <a:solidFill>
                <a:srgbClr val="FF0000"/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smtClean="0"/>
              <a:t>Vol 2, ESRD, </a:t>
            </a:r>
            <a:r>
              <a:rPr lang="en-US" dirty="0" err="1" smtClean="0"/>
              <a:t>Ch</a:t>
            </a:r>
            <a:r>
              <a:rPr lang="en-US" dirty="0" smtClean="0"/>
              <a:t> 7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F227FC0-035E-484D-AA62-D30602925625}" type="slidenum">
              <a:rPr lang="en-US" b="1" smtClean="0"/>
              <a:pPr/>
              <a:t>33</a:t>
            </a:fld>
            <a:endParaRPr lang="en-US" b="1" dirty="0"/>
          </a:p>
        </p:txBody>
      </p:sp>
      <p:pic>
        <p:nvPicPr>
          <p:cNvPr id="29698" name="Picture 2" descr="X:\ADR\2015\Chapters\Volume 2 - ESRD\7 - Transplantation\Powerpoint\V2_C7_Txp_F18_300dpi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2993" y="1371596"/>
            <a:ext cx="6858014" cy="41148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8943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ADR_PPT_Template_CKD">
  <a:themeElements>
    <a:clrScheme name="USRDS ADR Color Palette">
      <a:dk1>
        <a:sysClr val="windowText" lastClr="000000"/>
      </a:dk1>
      <a:lt1>
        <a:sysClr val="window" lastClr="FFFFFF"/>
      </a:lt1>
      <a:dk2>
        <a:srgbClr val="48070E"/>
      </a:dk2>
      <a:lt2>
        <a:srgbClr val="FFFFFF"/>
      </a:lt2>
      <a:accent1>
        <a:srgbClr val="7A2F36"/>
      </a:accent1>
      <a:accent2>
        <a:srgbClr val="AC6168"/>
      </a:accent2>
      <a:accent3>
        <a:srgbClr val="002966"/>
      </a:accent3>
      <a:accent4>
        <a:srgbClr val="0E5480"/>
      </a:accent4>
      <a:accent5>
        <a:srgbClr val="367CA8"/>
      </a:accent5>
      <a:accent6>
        <a:srgbClr val="FFC76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ADR_PPT_Template_CKD</Template>
  <TotalTime>327</TotalTime>
  <Words>2983</Words>
  <Application>Microsoft Office PowerPoint</Application>
  <PresentationFormat>On-screen Show (4:3)</PresentationFormat>
  <Paragraphs>755</Paragraphs>
  <Slides>33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4" baseType="lpstr">
      <vt:lpstr>ADR_PPT_Template_CKD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Shamraj</dc:creator>
  <cp:lastModifiedBy>Lan Tong</cp:lastModifiedBy>
  <cp:revision>94</cp:revision>
  <dcterms:created xsi:type="dcterms:W3CDTF">2014-11-10T19:37:45Z</dcterms:created>
  <dcterms:modified xsi:type="dcterms:W3CDTF">2015-11-11T20:08:25Z</dcterms:modified>
</cp:coreProperties>
</file>