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9" r:id="rId3"/>
    <p:sldId id="260" r:id="rId4"/>
    <p:sldId id="261" r:id="rId5"/>
    <p:sldId id="262" r:id="rId6"/>
    <p:sldId id="263" r:id="rId7"/>
    <p:sldId id="295" r:id="rId8"/>
    <p:sldId id="296" r:id="rId9"/>
    <p:sldId id="297" r:id="rId10"/>
    <p:sldId id="298" r:id="rId11"/>
    <p:sldId id="299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340" r:id="rId27"/>
    <p:sldId id="341" r:id="rId28"/>
    <p:sldId id="342" r:id="rId29"/>
    <p:sldId id="343" r:id="rId30"/>
    <p:sldId id="344" r:id="rId31"/>
    <p:sldId id="345" r:id="rId32"/>
    <p:sldId id="346" r:id="rId33"/>
    <p:sldId id="347" r:id="rId34"/>
    <p:sldId id="349" r:id="rId35"/>
    <p:sldId id="350" r:id="rId36"/>
    <p:sldId id="351" r:id="rId37"/>
    <p:sldId id="35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87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6858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95300" y="2514600"/>
            <a:ext cx="8153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Chapter 6: </a:t>
            </a:r>
          </a:p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Transplantation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35098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Figure 6.1  Trends in transplantation: unadjusted rates, waiting list counts, waiting time, counts of transplants per year, &amp; total functioning transplants 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(a)  </a:t>
            </a:r>
            <a:r>
              <a:rPr lang="en-US" sz="1600" dirty="0" smtClean="0"/>
              <a:t>Percent </a:t>
            </a:r>
            <a:r>
              <a:rPr lang="en-US" sz="1600" dirty="0"/>
              <a:t>of dialysis patients wait-listed and unadjusted and transplant rates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pic>
        <p:nvPicPr>
          <p:cNvPr id="1026" name="Picture 2" descr="X:\ADR\2014\Volume 2\7 - Transplantation\2014 work\Powerpoint\Powerpoint 300ppi\Fig701A_601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5626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E4, </a:t>
            </a:r>
            <a:r>
              <a:rPr lang="en-US" i="1" dirty="0" smtClean="0"/>
              <a:t>E9. </a:t>
            </a:r>
            <a:r>
              <a:rPr lang="en-US" i="1" dirty="0"/>
              <a:t>Percent of dialysis patients on the kidney waiting list is for all dialysis patients. Unadjusted transplant rates are for all dialysis patients.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944562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Figure 6.1  Trends in transplantation: unadjusted rates, waiting list counts, waiting time, counts of transplants per year, &amp; total functioning transplants 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(b)  </a:t>
            </a:r>
            <a:r>
              <a:rPr lang="en-US" sz="1600" dirty="0" smtClean="0"/>
              <a:t>Kidney </a:t>
            </a:r>
            <a:r>
              <a:rPr lang="en-US" sz="1600" dirty="0"/>
              <a:t>waiting list counts and waiting time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pic>
        <p:nvPicPr>
          <p:cNvPr id="2050" name="Picture 2" descr="X:\ADR\2014\Volume 2\7 - Transplantation\2014 work\Powerpoint\Powerpoint 300ppi\Fig701B_601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616" y="1117600"/>
            <a:ext cx="5216768" cy="452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562600"/>
            <a:ext cx="8305800" cy="685800"/>
          </a:xfrm>
        </p:spPr>
        <p:txBody>
          <a:bodyPr/>
          <a:lstStyle/>
          <a:p>
            <a:r>
              <a:rPr lang="en-US" i="1" dirty="0"/>
              <a:t>Data Source: Reference Tables </a:t>
            </a:r>
            <a:r>
              <a:rPr lang="en-US" i="1" dirty="0" smtClean="0"/>
              <a:t>E2</a:t>
            </a:r>
            <a:r>
              <a:rPr lang="en-US" i="1" dirty="0"/>
              <a:t>, </a:t>
            </a:r>
            <a:r>
              <a:rPr lang="en-US" i="1" dirty="0" smtClean="0"/>
              <a:t>E3. Waiting </a:t>
            </a:r>
            <a:r>
              <a:rPr lang="en-US" i="1" dirty="0"/>
              <a:t>list counts include all candidates listed for a kidney transplant on December 31 of each year. Waiting time is calculated for all candidates enrolled on the waiting list in a given year.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Figure 6.1  Trends in transplantation: unadjusted rates, waiting list counts, waiting time, counts of transplants per year, &amp; total functioning transplants 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 smtClean="0"/>
              <a:t>(c) Counts </a:t>
            </a:r>
            <a:r>
              <a:rPr lang="en-US" sz="1600" dirty="0"/>
              <a:t>of transplants</a:t>
            </a: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pic>
        <p:nvPicPr>
          <p:cNvPr id="4098" name="Picture 2" descr="X:\ADR\2014\Volume 2\7 - Transplantation\2014 work\Powerpoint\Powerpoint 300ppi\Fig701C_601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04800"/>
          </a:xfrm>
        </p:spPr>
        <p:txBody>
          <a:bodyPr/>
          <a:lstStyle/>
          <a:p>
            <a:r>
              <a:rPr lang="en-US" i="1" dirty="0"/>
              <a:t>Data Source: Reference Tables </a:t>
            </a:r>
            <a:r>
              <a:rPr lang="en-US" i="1" dirty="0" smtClean="0"/>
              <a:t>E8</a:t>
            </a:r>
            <a:r>
              <a:rPr lang="en-US" i="1" dirty="0"/>
              <a:t>, E8(2), </a:t>
            </a:r>
            <a:r>
              <a:rPr lang="en-US" i="1" dirty="0" smtClean="0"/>
              <a:t>E8(3).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8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609600"/>
          </a:xfrm>
        </p:spPr>
        <p:txBody>
          <a:bodyPr/>
          <a:lstStyle/>
          <a:p>
            <a:r>
              <a:rPr lang="en-US" i="1" dirty="0"/>
              <a:t>Data Source: Reference Tables </a:t>
            </a:r>
            <a:r>
              <a:rPr lang="en-US" i="1" dirty="0" smtClean="0"/>
              <a:t>D9</a:t>
            </a:r>
            <a:r>
              <a:rPr lang="en-US" i="1" dirty="0"/>
              <a:t>. </a:t>
            </a:r>
            <a:r>
              <a:rPr lang="en-US" i="1" dirty="0" smtClean="0"/>
              <a:t>Functioning </a:t>
            </a:r>
            <a:r>
              <a:rPr lang="en-US" i="1" dirty="0"/>
              <a:t>transplant is the annual status on December 31 of each year of all patients who received a kidney transplant, regardless of transplant date. </a:t>
            </a:r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868362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Figure 6.1  Trends in transplantation: unadjusted rates, waiting list counts, waiting time, counts of transplants per year, &amp; total functioning transplants </a:t>
            </a:r>
            <a:r>
              <a:rPr lang="en-US" dirty="0"/>
              <a:t/>
            </a:r>
            <a:br>
              <a:rPr lang="en-US" dirty="0"/>
            </a:br>
            <a:r>
              <a:rPr lang="en-US" sz="1600" dirty="0"/>
              <a:t>(d) </a:t>
            </a:r>
            <a:r>
              <a:rPr lang="en-US" sz="1600" dirty="0" smtClean="0"/>
              <a:t>Counts </a:t>
            </a:r>
            <a:r>
              <a:rPr lang="en-US" sz="1600" dirty="0"/>
              <a:t>of total functioning transplants</a:t>
            </a:r>
          </a:p>
        </p:txBody>
      </p:sp>
      <p:pic>
        <p:nvPicPr>
          <p:cNvPr id="3075" name="Picture 3" descr="X:\ADR\2014\Volume 2\7 - Transplantation\2014 work\Powerpoint\Powerpoint 300ppi\Fig701D_601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217" y="1371596"/>
            <a:ext cx="7083566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82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Data Source: Reference Table E5(2). Waiting list or transplantation among incident ESRD patients by age (0-74 years).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8305800" cy="6707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 smtClean="0"/>
              <a:t>vol</a:t>
            </a:r>
            <a:r>
              <a:rPr lang="en-US" sz="1800" b="1" dirty="0" smtClean="0"/>
              <a:t> 2 Figure 6.2  Percent of incident patients being wait-listed or receiving a kidney transplant within one year of ESRD initiation, by age </a:t>
            </a:r>
          </a:p>
          <a:p>
            <a:endParaRPr lang="en-US" dirty="0"/>
          </a:p>
        </p:txBody>
      </p:sp>
      <p:pic>
        <p:nvPicPr>
          <p:cNvPr id="1027" name="Picture 3" descr="X:\ADR\2014\Volume 2\7 - Transplantation\2014 work\Powerpoint\Powerpoint 300ppi\Fig702_6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46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Data Source: Reference Table H6. Annual mortality rates of dialysis patients on the kidney transplant waiting list per 1,000 dialysis patient years at risk, by patient vintage.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8305800" cy="6707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6.3  Annual mortality rates while on the waiting list for dialysis patients from time of placement on the kidney transplant waiting list</a:t>
            </a:r>
          </a:p>
          <a:p>
            <a:endParaRPr lang="en-US" dirty="0"/>
          </a:p>
        </p:txBody>
      </p:sp>
      <p:pic>
        <p:nvPicPr>
          <p:cNvPr id="2050" name="Picture 2" descr="X:\ADR\2014\Volume 2\7 - Transplantation\2014 work\Powerpoint\Powerpoint 300ppi\Fig708_6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02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81000"/>
          </a:xfrm>
        </p:spPr>
        <p:txBody>
          <a:bodyPr/>
          <a:lstStyle/>
          <a:p>
            <a:r>
              <a:rPr lang="en-US" i="1" dirty="0"/>
              <a:t>Data Source: Reference Table E8(2). Deceased donor kidney transplant counts by recipient </a:t>
            </a:r>
            <a:r>
              <a:rPr lang="en-US" i="1" dirty="0" smtClean="0"/>
              <a:t>age.</a:t>
            </a:r>
            <a:endParaRPr lang="en-US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6.4  Deceased donor transplant counts and trends, by recipient </a:t>
            </a:r>
            <a:r>
              <a:rPr lang="en-US" sz="1800" b="1" dirty="0" smtClean="0"/>
              <a:t>age, sex, race, &amp; primary diagnosis </a:t>
            </a:r>
          </a:p>
          <a:p>
            <a:r>
              <a:rPr lang="en-US" sz="1600" b="1" dirty="0" smtClean="0"/>
              <a:t>(a) Age</a:t>
            </a:r>
          </a:p>
          <a:p>
            <a:endParaRPr lang="en-US" sz="1800" b="1" dirty="0"/>
          </a:p>
          <a:p>
            <a:endParaRPr lang="en-US" dirty="0"/>
          </a:p>
        </p:txBody>
      </p:sp>
      <p:pic>
        <p:nvPicPr>
          <p:cNvPr id="3074" name="Picture 2" descr="X:\ADR\2014\Volume 2\7 - Transplantation\2014 work\Powerpoint\Powerpoint 300ppi\Fig712A_604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80010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6.4  Deceased donor transplant counts and trends, by recipient </a:t>
            </a:r>
            <a:r>
              <a:rPr lang="en-US" sz="1800" b="1" dirty="0" smtClean="0"/>
              <a:t>age, sex, race, &amp; primary diagnosis </a:t>
            </a:r>
          </a:p>
          <a:p>
            <a:r>
              <a:rPr lang="en-US" sz="1600" b="1" dirty="0" smtClean="0"/>
              <a:t>(b)  Sex</a:t>
            </a:r>
            <a:endParaRPr lang="en-US" sz="1600" b="1" dirty="0"/>
          </a:p>
        </p:txBody>
      </p:sp>
      <p:pic>
        <p:nvPicPr>
          <p:cNvPr id="4098" name="Picture 2" descr="X:\ADR\2014\Volume 2\7 - Transplantation\2014 work\Powerpoint\Powerpoint 300ppi\Fig712B_604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04800"/>
          </a:xfrm>
        </p:spPr>
        <p:txBody>
          <a:bodyPr/>
          <a:lstStyle/>
          <a:p>
            <a:r>
              <a:rPr lang="en-US" i="1" dirty="0"/>
              <a:t>Data Source: Reference Table E8(2). Deceased donor kidney transplant counts by recipient </a:t>
            </a:r>
            <a:r>
              <a:rPr lang="en-US" i="1" dirty="0" smtClean="0"/>
              <a:t>sex.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6.4  Deceased donor transplant counts and trends, by recipient age, sex, race, &amp; primary diagnosis </a:t>
            </a:r>
          </a:p>
          <a:p>
            <a:r>
              <a:rPr lang="en-US" sz="1600" b="1" dirty="0" smtClean="0"/>
              <a:t>(c) </a:t>
            </a:r>
            <a:r>
              <a:rPr lang="en-US" sz="1600" b="1" dirty="0"/>
              <a:t>Race</a:t>
            </a:r>
          </a:p>
          <a:p>
            <a:endParaRPr lang="en-US" sz="1600" b="1" dirty="0"/>
          </a:p>
        </p:txBody>
      </p:sp>
      <p:pic>
        <p:nvPicPr>
          <p:cNvPr id="5122" name="Picture 2" descr="X:\ADR\2014\Volume 2\7 - Transplantation\2014 work\Powerpoint\Powerpoint 300ppi\Fig712C_604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E8(2). Deceased donor kidney transplant counts by recipient </a:t>
            </a:r>
            <a:r>
              <a:rPr lang="en-US" i="1" dirty="0" smtClean="0"/>
              <a:t>race. Abbreviations: </a:t>
            </a:r>
            <a:r>
              <a:rPr lang="en-US" i="1" dirty="0" err="1" smtClean="0"/>
              <a:t>Blk</a:t>
            </a:r>
            <a:r>
              <a:rPr lang="en-US" i="1" dirty="0" smtClean="0"/>
              <a:t>/</a:t>
            </a:r>
            <a:r>
              <a:rPr lang="en-US" i="1" dirty="0" err="1" smtClean="0"/>
              <a:t>Af</a:t>
            </a:r>
            <a:r>
              <a:rPr lang="en-US" i="1" dirty="0" smtClean="0"/>
              <a:t> Am, Black/African American; </a:t>
            </a:r>
            <a:r>
              <a:rPr lang="en-US" i="1" dirty="0"/>
              <a:t>Native Am, Native American.  </a:t>
            </a:r>
          </a:p>
        </p:txBody>
      </p:sp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9248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6.4  Deceased donor transplant counts and trends, by recipient age, sex, race, &amp; primary diagnosis </a:t>
            </a:r>
          </a:p>
          <a:p>
            <a:r>
              <a:rPr lang="en-US" sz="1600" b="1" dirty="0" smtClean="0"/>
              <a:t>(d) Primary </a:t>
            </a:r>
            <a:r>
              <a:rPr lang="en-US" sz="1600" b="1" dirty="0"/>
              <a:t>diagnosis </a:t>
            </a:r>
          </a:p>
        </p:txBody>
      </p:sp>
      <p:pic>
        <p:nvPicPr>
          <p:cNvPr id="6146" name="Picture 2" descr="X:\ADR\2014\Volume 2\7 - Transplantation\2014 work\Powerpoint\Powerpoint 300ppi\Fig712D_604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E8(2). Deceased donor kidney transplant counts by recipient </a:t>
            </a:r>
            <a:r>
              <a:rPr lang="en-US" i="1" dirty="0" smtClean="0"/>
              <a:t>primary diagnosis. Abbreviations: DM, Diabetes Mellitus; GN, glomerulonephritis; HTN, hypertension. 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850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81000"/>
          </a:xfrm>
        </p:spPr>
        <p:txBody>
          <a:bodyPr/>
          <a:lstStyle/>
          <a:p>
            <a:r>
              <a:rPr lang="en-US" i="1" dirty="0"/>
              <a:t>Data Source: Reference Table </a:t>
            </a:r>
            <a:r>
              <a:rPr lang="en-US" i="1" dirty="0" smtClean="0"/>
              <a:t>E9(2</a:t>
            </a:r>
            <a:r>
              <a:rPr lang="en-US" i="1" dirty="0"/>
              <a:t>). Unadjusted </a:t>
            </a:r>
            <a:r>
              <a:rPr lang="en-US" i="1" dirty="0" smtClean="0"/>
              <a:t>deceased </a:t>
            </a:r>
            <a:r>
              <a:rPr lang="en-US" i="1" dirty="0"/>
              <a:t>donor kidney transplant rates </a:t>
            </a:r>
            <a:r>
              <a:rPr lang="en-US" i="1" dirty="0" smtClean="0"/>
              <a:t>by recipient age.</a:t>
            </a:r>
            <a:endParaRPr lang="en-US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6.5  Unadjusted transplant rates among deceased donors, by age, sex, race, &amp; primary diagnosis</a:t>
            </a:r>
          </a:p>
          <a:p>
            <a:r>
              <a:rPr lang="en-US" sz="1600" b="1" dirty="0" smtClean="0"/>
              <a:t>(a) Age</a:t>
            </a:r>
          </a:p>
          <a:p>
            <a:endParaRPr lang="en-US" sz="1800" b="1" dirty="0"/>
          </a:p>
          <a:p>
            <a:endParaRPr lang="en-US" dirty="0"/>
          </a:p>
        </p:txBody>
      </p:sp>
      <p:pic>
        <p:nvPicPr>
          <p:cNvPr id="7170" name="Picture 2" descr="X:\ADR\2014\Volume 2\7 - Transplantation\2014 work\Powerpoint\Powerpoint 300ppi\Fig713A_605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8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6.5  Unadjusted transplant rates among deceased donors, by age, sex, race, &amp; primary diagnosis</a:t>
            </a:r>
            <a:endParaRPr lang="en-US" sz="1800" b="1" dirty="0" smtClean="0"/>
          </a:p>
          <a:p>
            <a:r>
              <a:rPr lang="en-US" sz="1600" b="1" dirty="0" smtClean="0"/>
              <a:t>(b)  Sex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04800"/>
          </a:xfrm>
        </p:spPr>
        <p:txBody>
          <a:bodyPr/>
          <a:lstStyle/>
          <a:p>
            <a:r>
              <a:rPr lang="en-US" i="1" dirty="0"/>
              <a:t>Data Source: Reference Table E9(2). Unadjusted deceased donor kidney transplant rates </a:t>
            </a:r>
            <a:r>
              <a:rPr lang="en-US" i="1" dirty="0" smtClean="0"/>
              <a:t>by </a:t>
            </a:r>
            <a:r>
              <a:rPr lang="en-US" i="1" dirty="0"/>
              <a:t>recipient </a:t>
            </a:r>
            <a:r>
              <a:rPr lang="en-US" i="1" dirty="0" smtClean="0"/>
              <a:t>sex. </a:t>
            </a:r>
            <a:endParaRPr lang="en-US" i="1" dirty="0"/>
          </a:p>
        </p:txBody>
      </p:sp>
      <p:pic>
        <p:nvPicPr>
          <p:cNvPr id="8194" name="Picture 2" descr="X:\ADR\2014\Volume 2\7 - Transplantation\2014 work\Powerpoint\Powerpoint 300ppi\Fig713B_605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6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6.5  Unadjusted transplant rates among deceased donors, by age, sex, race, &amp; primary diagnosis</a:t>
            </a:r>
          </a:p>
          <a:p>
            <a:r>
              <a:rPr lang="en-US" sz="1600" b="1" dirty="0" smtClean="0"/>
              <a:t>(c) </a:t>
            </a:r>
            <a:r>
              <a:rPr lang="en-US" sz="1600" b="1" dirty="0"/>
              <a:t>Race</a:t>
            </a:r>
          </a:p>
          <a:p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E9(2). Unadjusted deceased donor kidney transplant rates</a:t>
            </a:r>
            <a:r>
              <a:rPr lang="en-US" i="1" dirty="0" smtClean="0"/>
              <a:t> </a:t>
            </a:r>
            <a:r>
              <a:rPr lang="en-US" i="1" dirty="0"/>
              <a:t>by recipient </a:t>
            </a:r>
            <a:r>
              <a:rPr lang="en-US" i="1" dirty="0" smtClean="0"/>
              <a:t>race. Abbreviations: </a:t>
            </a:r>
            <a:r>
              <a:rPr lang="en-US" i="1" dirty="0" err="1" smtClean="0"/>
              <a:t>Blk</a:t>
            </a:r>
            <a:r>
              <a:rPr lang="en-US" i="1" dirty="0" smtClean="0"/>
              <a:t>/</a:t>
            </a:r>
            <a:r>
              <a:rPr lang="en-US" i="1" dirty="0" err="1" smtClean="0"/>
              <a:t>Af</a:t>
            </a:r>
            <a:r>
              <a:rPr lang="en-US" i="1" dirty="0" smtClean="0"/>
              <a:t> Am, Black/African American; </a:t>
            </a:r>
            <a:r>
              <a:rPr lang="en-US" i="1" dirty="0"/>
              <a:t>Native Am, Native American.  </a:t>
            </a:r>
          </a:p>
        </p:txBody>
      </p:sp>
      <p:pic>
        <p:nvPicPr>
          <p:cNvPr id="9218" name="Picture 2" descr="X:\ADR\2014\Volume 2\7 - Transplantation\2014 work\Powerpoint\Powerpoint 300ppi\Fig713C_605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6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543807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6.5  Unadjusted transplant rates among deceased donors, by age, sex, race, &amp; primary diagnosis</a:t>
            </a:r>
          </a:p>
          <a:p>
            <a:r>
              <a:rPr lang="en-US" sz="1600" b="1" dirty="0" smtClean="0"/>
              <a:t>(d) Primary </a:t>
            </a:r>
            <a:r>
              <a:rPr lang="en-US" sz="1600" b="1" dirty="0"/>
              <a:t>diagnosis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E9(2). Unadjusted deceased donor kidney transplant </a:t>
            </a:r>
            <a:r>
              <a:rPr lang="en-US" i="1" dirty="0" smtClean="0"/>
              <a:t>rates by recipient primary diagnosis. Abbreviations: DM, Diabetes Mellitus; GN, glomerulonephritis; HTN, hypertension.</a:t>
            </a:r>
            <a:endParaRPr lang="en-US" i="1" dirty="0"/>
          </a:p>
        </p:txBody>
      </p:sp>
      <p:pic>
        <p:nvPicPr>
          <p:cNvPr id="10242" name="Picture 2" descr="X:\ADR\2014\Volume 2\7 - Transplantation\2014 work\Powerpoint\Powerpoint 300ppi\Fig713D_605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5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81000"/>
          </a:xfrm>
        </p:spPr>
        <p:txBody>
          <a:bodyPr/>
          <a:lstStyle/>
          <a:p>
            <a:r>
              <a:rPr lang="en-US" i="1" dirty="0"/>
              <a:t>Data Source: Reference Table E8(3). </a:t>
            </a:r>
            <a:r>
              <a:rPr lang="en-US" i="1" dirty="0" smtClean="0"/>
              <a:t>Live donor </a:t>
            </a:r>
            <a:r>
              <a:rPr lang="en-US" i="1" dirty="0"/>
              <a:t>kidney transplant counts by recipient </a:t>
            </a:r>
            <a:r>
              <a:rPr lang="en-US" i="1" dirty="0" smtClean="0"/>
              <a:t>age.</a:t>
            </a:r>
            <a:endParaRPr lang="en-US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6962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6.6  Living donor transplant counts and trends by recipient age, sex, race, &amp; primary diagnosis </a:t>
            </a:r>
            <a:endParaRPr lang="en-US" sz="1800" b="1" dirty="0" smtClean="0"/>
          </a:p>
          <a:p>
            <a:r>
              <a:rPr lang="en-US" sz="1600" b="1" dirty="0" smtClean="0"/>
              <a:t>(a) Age</a:t>
            </a:r>
          </a:p>
          <a:p>
            <a:endParaRPr lang="en-US" sz="1800" b="1" dirty="0"/>
          </a:p>
          <a:p>
            <a:endParaRPr lang="en-US" dirty="0"/>
          </a:p>
        </p:txBody>
      </p:sp>
      <p:pic>
        <p:nvPicPr>
          <p:cNvPr id="11266" name="Picture 2" descr="X:\ADR\2014\Volume 2\7 - Transplantation\2014 work\Powerpoint\Powerpoint 300ppi\Fig714A_606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3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80010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6.6  Living donor transplant counts and trends by recipient age, sex, race, &amp; primary diagnosis </a:t>
            </a:r>
            <a:endParaRPr lang="en-US" sz="1800" b="1" dirty="0" smtClean="0"/>
          </a:p>
          <a:p>
            <a:r>
              <a:rPr lang="en-US" sz="1600" b="1" dirty="0" smtClean="0"/>
              <a:t>(b)  Sex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04800"/>
          </a:xfrm>
        </p:spPr>
        <p:txBody>
          <a:bodyPr/>
          <a:lstStyle/>
          <a:p>
            <a:r>
              <a:rPr lang="en-US" i="1" dirty="0"/>
              <a:t>Data Source: Reference Table E8(3). Live </a:t>
            </a:r>
            <a:r>
              <a:rPr lang="en-US" i="1" dirty="0" smtClean="0"/>
              <a:t>donor </a:t>
            </a:r>
            <a:r>
              <a:rPr lang="en-US" i="1" dirty="0"/>
              <a:t>kidney transplant counts by recipient </a:t>
            </a:r>
            <a:r>
              <a:rPr lang="en-US" i="1" dirty="0" smtClean="0"/>
              <a:t>sex. </a:t>
            </a:r>
            <a:endParaRPr lang="en-US" i="1" dirty="0"/>
          </a:p>
        </p:txBody>
      </p:sp>
      <p:pic>
        <p:nvPicPr>
          <p:cNvPr id="12290" name="Picture 2" descr="X:\ADR\2014\Volume 2\7 - Transplantation\2014 work\Powerpoint\Powerpoint 300ppi\Fig714B_606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13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80010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6.6  Living donor transplant counts and trends by recipient age, sex, race, &amp; primary </a:t>
            </a:r>
            <a:r>
              <a:rPr lang="en-US" sz="1800" b="1" dirty="0" smtClean="0"/>
              <a:t>diagnosis</a:t>
            </a:r>
            <a:endParaRPr lang="en-US" sz="1800" b="1" dirty="0"/>
          </a:p>
          <a:p>
            <a:r>
              <a:rPr lang="en-US" sz="1600" b="1" dirty="0" smtClean="0"/>
              <a:t>(c) </a:t>
            </a:r>
            <a:r>
              <a:rPr lang="en-US" sz="1600" b="1" dirty="0"/>
              <a:t>Race</a:t>
            </a:r>
          </a:p>
          <a:p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E8(3). Live </a:t>
            </a:r>
            <a:r>
              <a:rPr lang="en-US" i="1" dirty="0" smtClean="0"/>
              <a:t>donor </a:t>
            </a:r>
            <a:r>
              <a:rPr lang="en-US" i="1" dirty="0"/>
              <a:t>kidney transplant counts by recipient </a:t>
            </a:r>
            <a:r>
              <a:rPr lang="en-US" i="1" dirty="0" smtClean="0"/>
              <a:t>race. Abbreviations: </a:t>
            </a:r>
            <a:r>
              <a:rPr lang="en-US" i="1" dirty="0" err="1" smtClean="0"/>
              <a:t>Blk</a:t>
            </a:r>
            <a:r>
              <a:rPr lang="en-US" i="1" dirty="0" smtClean="0"/>
              <a:t>/</a:t>
            </a:r>
            <a:r>
              <a:rPr lang="en-US" i="1" dirty="0" err="1" smtClean="0"/>
              <a:t>Af</a:t>
            </a:r>
            <a:r>
              <a:rPr lang="en-US" i="1" dirty="0" smtClean="0"/>
              <a:t> Am, Black/African American; </a:t>
            </a:r>
            <a:r>
              <a:rPr lang="en-US" i="1" dirty="0"/>
              <a:t>Native Am, Native American.  </a:t>
            </a:r>
          </a:p>
        </p:txBody>
      </p:sp>
      <p:pic>
        <p:nvPicPr>
          <p:cNvPr id="13314" name="Picture 2" descr="X:\ADR\2014\Volume 2\7 - Transplantation\2014 work\Powerpoint\Powerpoint 300ppi\Fig714C_606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5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80010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</a:t>
            </a:r>
            <a:r>
              <a:rPr lang="en-US" sz="1800" b="1" dirty="0" smtClean="0"/>
              <a:t>Figure 6.6  </a:t>
            </a:r>
            <a:r>
              <a:rPr lang="en-US" sz="1800" b="1" dirty="0"/>
              <a:t>Living donor transplant counts and trends by recipient age, sex, race, &amp; primary diagnosis</a:t>
            </a:r>
            <a:r>
              <a:rPr lang="en-US" sz="1800" b="1" dirty="0" smtClean="0"/>
              <a:t> </a:t>
            </a:r>
            <a:endParaRPr lang="en-US" sz="1800" b="1" dirty="0"/>
          </a:p>
          <a:p>
            <a:r>
              <a:rPr lang="en-US" sz="1600" b="1" dirty="0" smtClean="0"/>
              <a:t>(d) Primary </a:t>
            </a:r>
            <a:r>
              <a:rPr lang="en-US" sz="1600" b="1" dirty="0"/>
              <a:t>diagnosis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E8(3). Live </a:t>
            </a:r>
            <a:r>
              <a:rPr lang="en-US" i="1" dirty="0" smtClean="0"/>
              <a:t>donor </a:t>
            </a:r>
            <a:r>
              <a:rPr lang="en-US" i="1" dirty="0"/>
              <a:t>kidney transplant counts by recipient </a:t>
            </a:r>
            <a:r>
              <a:rPr lang="en-US" i="1" dirty="0" smtClean="0"/>
              <a:t>primary diagnosis. Abbreviations: DM, Diabetes Mellitus; GN, glomerulonephritis; HTN, hypertension.  </a:t>
            </a:r>
            <a:endParaRPr lang="en-US" i="1" dirty="0"/>
          </a:p>
        </p:txBody>
      </p:sp>
      <p:pic>
        <p:nvPicPr>
          <p:cNvPr id="14338" name="Picture 2" descr="X:\ADR\2014\Volume 2\7 - Transplantation\2014 work\Powerpoint\Powerpoint 300ppi\Fig714D_606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46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81000"/>
          </a:xfrm>
        </p:spPr>
        <p:txBody>
          <a:bodyPr/>
          <a:lstStyle/>
          <a:p>
            <a:r>
              <a:rPr lang="en-US" i="1" dirty="0"/>
              <a:t>Data Source: Reference Table E9(3). Unadjusted </a:t>
            </a:r>
            <a:r>
              <a:rPr lang="en-US" i="1" dirty="0" smtClean="0"/>
              <a:t>live donor </a:t>
            </a:r>
            <a:r>
              <a:rPr lang="en-US" i="1" dirty="0"/>
              <a:t>kidney transplant rates </a:t>
            </a:r>
            <a:r>
              <a:rPr lang="en-US" i="1" dirty="0" smtClean="0"/>
              <a:t>by recipient age.</a:t>
            </a:r>
            <a:endParaRPr lang="en-US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8486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6.7  Unadjusted transplant rates among living donors, by age, sex, race, &amp; primary diagnosis</a:t>
            </a:r>
          </a:p>
          <a:p>
            <a:r>
              <a:rPr lang="en-US" sz="1600" b="1" dirty="0" smtClean="0"/>
              <a:t>(a) Age</a:t>
            </a:r>
          </a:p>
          <a:p>
            <a:endParaRPr lang="en-US" sz="1800" b="1" dirty="0"/>
          </a:p>
          <a:p>
            <a:endParaRPr lang="en-US" dirty="0"/>
          </a:p>
        </p:txBody>
      </p:sp>
      <p:pic>
        <p:nvPicPr>
          <p:cNvPr id="15362" name="Picture 2" descr="X:\ADR\2014\Volume 2\7 - Transplantation\2014 work\Powerpoint\Powerpoint 300ppi\Fig715A_607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05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457200" y="381000"/>
            <a:ext cx="78486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6.7  Unadjusted transplant rates among living donors, by age, sex, race, &amp; primary diagnosis</a:t>
            </a:r>
            <a:endParaRPr lang="en-US" sz="1800" b="1" dirty="0" smtClean="0"/>
          </a:p>
          <a:p>
            <a:r>
              <a:rPr lang="en-US" sz="1600" b="1" dirty="0" smtClean="0"/>
              <a:t>(b)  Sex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867400"/>
            <a:ext cx="8305800" cy="304800"/>
          </a:xfrm>
        </p:spPr>
        <p:txBody>
          <a:bodyPr/>
          <a:lstStyle/>
          <a:p>
            <a:r>
              <a:rPr lang="en-US" i="1" dirty="0"/>
              <a:t>Data Source: Reference Table E9(3). Unadjusted live </a:t>
            </a:r>
            <a:r>
              <a:rPr lang="en-US" i="1" dirty="0" smtClean="0"/>
              <a:t>donor </a:t>
            </a:r>
            <a:r>
              <a:rPr lang="en-US" i="1" dirty="0"/>
              <a:t>kidney transplant rates </a:t>
            </a:r>
            <a:r>
              <a:rPr lang="en-US" i="1" dirty="0" smtClean="0"/>
              <a:t>by </a:t>
            </a:r>
            <a:r>
              <a:rPr lang="en-US" i="1" dirty="0"/>
              <a:t>recipient </a:t>
            </a:r>
            <a:r>
              <a:rPr lang="en-US" i="1" dirty="0" smtClean="0"/>
              <a:t>sex. </a:t>
            </a:r>
            <a:endParaRPr lang="en-US" i="1" dirty="0"/>
          </a:p>
        </p:txBody>
      </p:sp>
      <p:pic>
        <p:nvPicPr>
          <p:cNvPr id="16386" name="Picture 2" descr="X:\ADR\2014\Volume 2\7 - Transplantation\2014 work\Powerpoint\Powerpoint 300ppi\Fig715B_607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61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772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6.7  Unadjusted transplant rates among living donors, by age, sex, race, &amp; primary diagnosis</a:t>
            </a:r>
          </a:p>
          <a:p>
            <a:r>
              <a:rPr lang="en-US" sz="1600" b="1" dirty="0" smtClean="0"/>
              <a:t>(c) </a:t>
            </a:r>
            <a:r>
              <a:rPr lang="en-US" sz="1600" b="1" dirty="0"/>
              <a:t>Race</a:t>
            </a:r>
          </a:p>
          <a:p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E9(3). Unadjusted live </a:t>
            </a:r>
            <a:r>
              <a:rPr lang="en-US" i="1" dirty="0" smtClean="0"/>
              <a:t>donor </a:t>
            </a:r>
            <a:r>
              <a:rPr lang="en-US" i="1" dirty="0"/>
              <a:t>kidney transplant rates</a:t>
            </a:r>
            <a:r>
              <a:rPr lang="en-US" i="1" dirty="0" smtClean="0"/>
              <a:t> </a:t>
            </a:r>
            <a:r>
              <a:rPr lang="en-US" i="1" dirty="0"/>
              <a:t>by recipient </a:t>
            </a:r>
            <a:r>
              <a:rPr lang="en-US" i="1" dirty="0" smtClean="0"/>
              <a:t>race. Abbreviations: </a:t>
            </a:r>
            <a:r>
              <a:rPr lang="en-US" i="1" dirty="0" err="1" smtClean="0"/>
              <a:t>Blk</a:t>
            </a:r>
            <a:r>
              <a:rPr lang="en-US" i="1" dirty="0" smtClean="0"/>
              <a:t>/</a:t>
            </a:r>
            <a:r>
              <a:rPr lang="en-US" i="1" dirty="0" err="1" smtClean="0"/>
              <a:t>Af</a:t>
            </a:r>
            <a:r>
              <a:rPr lang="en-US" i="1" dirty="0" smtClean="0"/>
              <a:t> Am, Black/African American; </a:t>
            </a:r>
            <a:r>
              <a:rPr lang="en-US" i="1" dirty="0"/>
              <a:t>Native Am, Native American.  </a:t>
            </a:r>
          </a:p>
        </p:txBody>
      </p:sp>
      <p:pic>
        <p:nvPicPr>
          <p:cNvPr id="17410" name="Picture 2" descr="X:\ADR\2014\Volume 2\7 - Transplantation\2014 work\Powerpoint\Powerpoint 300ppi\Fig715C_607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62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457200" y="381000"/>
            <a:ext cx="78486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</a:t>
            </a:r>
            <a:r>
              <a:rPr lang="en-US" sz="1800" b="1" dirty="0" smtClean="0"/>
              <a:t>Figure 6.7  </a:t>
            </a:r>
            <a:r>
              <a:rPr lang="en-US" sz="1800" b="1" dirty="0"/>
              <a:t>Unadjusted transplant rates among living donors, by age, sex, </a:t>
            </a:r>
            <a:r>
              <a:rPr lang="en-US" sz="1800" b="1" dirty="0" smtClean="0"/>
              <a:t>race</a:t>
            </a:r>
            <a:r>
              <a:rPr lang="en-US" sz="1800" b="1" dirty="0"/>
              <a:t>, &amp; primary </a:t>
            </a:r>
            <a:r>
              <a:rPr lang="en-US" sz="1800" b="1" dirty="0" smtClean="0"/>
              <a:t>diagnosis</a:t>
            </a:r>
          </a:p>
          <a:p>
            <a:r>
              <a:rPr lang="en-US" sz="1600" b="1" dirty="0" smtClean="0"/>
              <a:t>(d) Primary </a:t>
            </a:r>
            <a:r>
              <a:rPr lang="en-US" sz="1600" b="1" dirty="0"/>
              <a:t>diagnosis 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E9(3). Unadjusted live </a:t>
            </a:r>
            <a:r>
              <a:rPr lang="en-US" i="1" dirty="0" smtClean="0"/>
              <a:t>donor </a:t>
            </a:r>
            <a:r>
              <a:rPr lang="en-US" i="1" dirty="0"/>
              <a:t>kidney transplant </a:t>
            </a:r>
            <a:r>
              <a:rPr lang="en-US" i="1" dirty="0" smtClean="0"/>
              <a:t>rates by recipient primary diagnosis. Abbreviations: DM, Diabetes Mellitus; GN, glomerulonephritis; HTN, hypertension.</a:t>
            </a:r>
            <a:endParaRPr lang="en-US" i="1" dirty="0"/>
          </a:p>
        </p:txBody>
      </p:sp>
      <p:pic>
        <p:nvPicPr>
          <p:cNvPr id="18434" name="Picture 2" descr="X:\ADR\2014\Volume 2\7 - Transplantation\2014 work\Powerpoint\Powerpoint 300ppi\Fig715D_607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45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57150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6.8  </a:t>
            </a:r>
            <a:r>
              <a:rPr lang="en-US" sz="1800" b="1" dirty="0"/>
              <a:t>Outcomes: deceased donor transplants </a:t>
            </a:r>
            <a:endParaRPr lang="en-US" sz="1800" b="1" dirty="0" smtClean="0"/>
          </a:p>
          <a:p>
            <a:pPr lvl="0"/>
            <a:r>
              <a:rPr lang="en-US" sz="1600" b="1" dirty="0" smtClean="0"/>
              <a:t>(a) One-year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F2, F14, </a:t>
            </a:r>
            <a:r>
              <a:rPr lang="en-US" i="1" dirty="0" smtClean="0"/>
              <a:t>I26. </a:t>
            </a:r>
            <a:r>
              <a:rPr lang="en-US" i="1" dirty="0"/>
              <a:t>Outcomes among recipients of a first-time deceased donor kidney transplant; unadjusted. </a:t>
            </a:r>
          </a:p>
        </p:txBody>
      </p:sp>
      <p:pic>
        <p:nvPicPr>
          <p:cNvPr id="19458" name="Picture 2" descr="X:\ADR\2014\Volume 2\7 - Transplantation\2014 work\Powerpoint\Powerpoint 300ppi\Fig717A_608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90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54864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6.8  </a:t>
            </a:r>
            <a:r>
              <a:rPr lang="en-US" sz="1800" b="1" dirty="0"/>
              <a:t>Outcomes: deceased donor transplants </a:t>
            </a:r>
            <a:endParaRPr lang="en-US" sz="1800" b="1" dirty="0" smtClean="0"/>
          </a:p>
          <a:p>
            <a:pPr lvl="0"/>
            <a:r>
              <a:rPr lang="en-US" sz="1600" b="1" dirty="0" smtClean="0"/>
              <a:t>(b) Five-year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F5, F17, I29</a:t>
            </a:r>
            <a:r>
              <a:rPr lang="en-US" i="1" dirty="0" smtClean="0"/>
              <a:t>. </a:t>
            </a:r>
            <a:r>
              <a:rPr lang="en-US" i="1" dirty="0"/>
              <a:t>Outcomes among recipients of a first-time deceased donor kidney transplant; unadjusted. </a:t>
            </a:r>
          </a:p>
        </p:txBody>
      </p:sp>
      <p:pic>
        <p:nvPicPr>
          <p:cNvPr id="20482" name="Picture 2" descr="X:\ADR\2014\Volume 2\7 - Transplantation\2014 work\Powerpoint\Powerpoint 300ppi\Fig717B_608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7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56388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6.8  </a:t>
            </a:r>
            <a:r>
              <a:rPr lang="en-US" sz="1800" b="1" dirty="0"/>
              <a:t>Outcomes: deceased donor transplants </a:t>
            </a:r>
            <a:endParaRPr lang="en-US" sz="1800" b="1" dirty="0" smtClean="0"/>
          </a:p>
          <a:p>
            <a:pPr lvl="0"/>
            <a:r>
              <a:rPr lang="en-US" sz="1600" b="1" dirty="0" smtClean="0"/>
              <a:t>(c) Ten-year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F6, F18, I30</a:t>
            </a:r>
            <a:r>
              <a:rPr lang="en-US" i="1" dirty="0" smtClean="0"/>
              <a:t>. </a:t>
            </a:r>
            <a:r>
              <a:rPr lang="en-US" i="1" dirty="0"/>
              <a:t>Outcomes among recipients of a first-time deceased donor kidney transplant; unadjusted. </a:t>
            </a:r>
          </a:p>
        </p:txBody>
      </p:sp>
      <p:pic>
        <p:nvPicPr>
          <p:cNvPr id="21506" name="Picture 2" descr="X:\ADR\2014\Volume 2\7 - Transplantation\2014 work\Powerpoint\Powerpoint 300ppi\Fig717C_608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77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57150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6.9  Outcomes</a:t>
            </a:r>
            <a:r>
              <a:rPr lang="en-US" sz="1800" b="1" dirty="0"/>
              <a:t>: l</a:t>
            </a:r>
            <a:r>
              <a:rPr lang="en-US" sz="1800" b="1" dirty="0" smtClean="0"/>
              <a:t>iving donor </a:t>
            </a:r>
            <a:r>
              <a:rPr lang="en-US" sz="1800" b="1" dirty="0"/>
              <a:t>transplants </a:t>
            </a:r>
            <a:endParaRPr lang="en-US" sz="1800" b="1" dirty="0" smtClean="0"/>
          </a:p>
          <a:p>
            <a:pPr lvl="0"/>
            <a:r>
              <a:rPr lang="en-US" sz="1600" b="1" dirty="0" smtClean="0"/>
              <a:t>(a) One-year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F8, F20, I32</a:t>
            </a:r>
            <a:r>
              <a:rPr lang="en-US" i="1" dirty="0" smtClean="0"/>
              <a:t>. </a:t>
            </a:r>
            <a:r>
              <a:rPr lang="en-US" i="1" dirty="0"/>
              <a:t>Outcomes among recipients of a first-time live </a:t>
            </a:r>
            <a:r>
              <a:rPr lang="en-US" i="1" dirty="0" smtClean="0"/>
              <a:t>donor </a:t>
            </a:r>
            <a:r>
              <a:rPr lang="en-US" i="1" dirty="0"/>
              <a:t>kidney transplant; unadjusted. </a:t>
            </a:r>
          </a:p>
        </p:txBody>
      </p:sp>
      <p:pic>
        <p:nvPicPr>
          <p:cNvPr id="22530" name="Picture 2" descr="X:\ADR\2014\Volume 2\7 - Transplantation\2014 work\Powerpoint\Powerpoint 300ppi\Fig718A_609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19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54864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6.9  Outcomes</a:t>
            </a:r>
            <a:r>
              <a:rPr lang="en-US" sz="1800" b="1" dirty="0"/>
              <a:t>: living </a:t>
            </a:r>
            <a:r>
              <a:rPr lang="en-US" sz="1800" b="1" dirty="0" smtClean="0"/>
              <a:t>donor </a:t>
            </a:r>
            <a:r>
              <a:rPr lang="en-US" sz="1800" b="1" dirty="0"/>
              <a:t>transplants </a:t>
            </a:r>
            <a:endParaRPr lang="en-US" sz="1800" b="1" dirty="0" smtClean="0"/>
          </a:p>
          <a:p>
            <a:pPr lvl="0"/>
            <a:r>
              <a:rPr lang="en-US" sz="1600" b="1" dirty="0" smtClean="0"/>
              <a:t>(b) Five-year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F11, F23, I35</a:t>
            </a:r>
            <a:r>
              <a:rPr lang="en-US" i="1" dirty="0" smtClean="0"/>
              <a:t>. </a:t>
            </a:r>
            <a:r>
              <a:rPr lang="en-US" i="1" dirty="0"/>
              <a:t>Outcomes among recipients of a first-time live </a:t>
            </a:r>
            <a:r>
              <a:rPr lang="en-US" i="1" dirty="0" smtClean="0"/>
              <a:t>donor </a:t>
            </a:r>
            <a:r>
              <a:rPr lang="en-US" i="1" dirty="0"/>
              <a:t>kidney transplant; unadjusted. </a:t>
            </a:r>
          </a:p>
        </p:txBody>
      </p:sp>
      <p:pic>
        <p:nvPicPr>
          <p:cNvPr id="23554" name="Picture 2" descr="X:\ADR\2014\Volume 2\7 - Transplantation\2014 work\Powerpoint\Powerpoint 300ppi\Fig718B_609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59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5638800" cy="685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6.9  Outcomes: living </a:t>
            </a:r>
            <a:r>
              <a:rPr lang="en-US" sz="1800" b="1" dirty="0" smtClean="0"/>
              <a:t>donor </a:t>
            </a:r>
            <a:r>
              <a:rPr lang="en-US" sz="1800" b="1" dirty="0"/>
              <a:t>transplants </a:t>
            </a:r>
            <a:endParaRPr lang="en-US" sz="1800" b="1" dirty="0" smtClean="0"/>
          </a:p>
          <a:p>
            <a:pPr lvl="0"/>
            <a:r>
              <a:rPr lang="en-US" sz="1600" b="1" dirty="0" smtClean="0"/>
              <a:t>(c) Ten-year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Tables F12, F24, I36</a:t>
            </a:r>
            <a:r>
              <a:rPr lang="en-US" i="1" dirty="0" smtClean="0"/>
              <a:t>. </a:t>
            </a:r>
            <a:r>
              <a:rPr lang="en-US" i="1" dirty="0"/>
              <a:t>Outcomes among recipients of a first-time live </a:t>
            </a:r>
            <a:r>
              <a:rPr lang="en-US" i="1" dirty="0" smtClean="0"/>
              <a:t>donor </a:t>
            </a:r>
            <a:r>
              <a:rPr lang="en-US" i="1" dirty="0"/>
              <a:t>kidney transplant; unadjusted. </a:t>
            </a:r>
          </a:p>
        </p:txBody>
      </p:sp>
      <p:pic>
        <p:nvPicPr>
          <p:cNvPr id="24578" name="Picture 2" descr="X:\ADR\2014\Volume 2\7 - Transplantation\2014 work\Powerpoint\Powerpoint 300ppi\Fig718C_609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65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6858000" cy="381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6.10  </a:t>
            </a:r>
            <a:r>
              <a:rPr lang="en-US" sz="1800" b="1" dirty="0"/>
              <a:t>Acute rejection within the first year </a:t>
            </a:r>
            <a:r>
              <a:rPr lang="en-US" sz="1800" b="1" dirty="0" smtClean="0"/>
              <a:t>post-transplant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 smtClean="0"/>
              <a:t>Data </a:t>
            </a:r>
            <a:r>
              <a:rPr lang="en-US" i="1" dirty="0"/>
              <a:t>Source: Special analyses, USRDS ESRD Database. Acute rejection rates during the first year post-transplant for recipients age 18 and older with a functioning graft at discharge. </a:t>
            </a:r>
            <a:r>
              <a:rPr lang="en-US" i="1" dirty="0" smtClean="0"/>
              <a:t> </a:t>
            </a:r>
            <a:endParaRPr lang="en-US" i="1" dirty="0"/>
          </a:p>
        </p:txBody>
      </p:sp>
      <p:pic>
        <p:nvPicPr>
          <p:cNvPr id="25602" name="Picture 2" descr="X:\ADR\2014\Volume 2\7 - Transplantation\2014 work\Powerpoint\Powerpoint 300ppi\Fig719_6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1430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05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6858000" cy="381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6.11  </a:t>
            </a:r>
            <a:r>
              <a:rPr lang="en-US" sz="1800" b="1" dirty="0"/>
              <a:t>Post-transplant total hospital admission rates</a:t>
            </a:r>
            <a:endParaRPr lang="en-US" sz="1800" b="1" dirty="0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Reference Table G5. All kidney transplant recipients.</a:t>
            </a:r>
          </a:p>
        </p:txBody>
      </p:sp>
      <p:pic>
        <p:nvPicPr>
          <p:cNvPr id="26626" name="Picture 2" descr="X:\ADR\2014\Volume 2\7 - Transplantation\2014 work\Powerpoint\Powerpoint 300ppi\Fig721_6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600"/>
            <a:ext cx="6858014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6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6858000" cy="381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</a:t>
            </a:r>
            <a:r>
              <a:rPr lang="en-US" sz="1800" b="1" dirty="0" smtClean="0"/>
              <a:t>6.12  </a:t>
            </a:r>
            <a:r>
              <a:rPr lang="en-US" sz="1800" b="1" dirty="0"/>
              <a:t>Mortality rate by causes of death</a:t>
            </a:r>
            <a:endParaRPr lang="en-US" sz="1800" b="1" dirty="0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 Reference Table H12. Kidney transplant recipients who died.</a:t>
            </a:r>
          </a:p>
        </p:txBody>
      </p:sp>
      <p:pic>
        <p:nvPicPr>
          <p:cNvPr id="27650" name="Picture 2" descr="X:\ADR\2014\Volume 2\7 - Transplantation\2014 work\Powerpoint\Powerpoint 300ppi\Fig726_6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95400"/>
            <a:ext cx="6858014" cy="381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72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391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6.13  Immunosuppression use at transplantation (and one year post-transplant) </a:t>
            </a:r>
            <a:endParaRPr lang="en-US" sz="1800" b="1" dirty="0" smtClean="0"/>
          </a:p>
          <a:p>
            <a:r>
              <a:rPr lang="en-US" sz="1800" b="1" dirty="0" smtClean="0"/>
              <a:t>(a) </a:t>
            </a:r>
            <a:r>
              <a:rPr lang="en-US" sz="1600" b="1" dirty="0"/>
              <a:t>Induction agents</a:t>
            </a:r>
            <a:endParaRPr lang="en-US" sz="1600" b="1" dirty="0" smtClean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i="1" dirty="0"/>
              <a:t>Data Source: Special analyses, USRDS ESRD Database. All adult kidney transplant recipients. Abbreviations: IL2-RA, interleukin 2 receptor antagonist. </a:t>
            </a:r>
          </a:p>
        </p:txBody>
      </p:sp>
      <p:pic>
        <p:nvPicPr>
          <p:cNvPr id="28674" name="Picture 2" descr="X:\ADR\2014\Volume 2\7 - Transplantation\2014 work\Powerpoint\Powerpoint 300ppi\Fig727E_613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34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391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6.13  Immunosuppression use at transplantation (and one year post-transplant) </a:t>
            </a:r>
            <a:endParaRPr lang="en-US" sz="1800" b="1" dirty="0" smtClean="0"/>
          </a:p>
          <a:p>
            <a:pPr lvl="0"/>
            <a:r>
              <a:rPr lang="en-US" sz="1800" b="1" dirty="0" smtClean="0"/>
              <a:t>(b) </a:t>
            </a:r>
            <a:r>
              <a:rPr lang="en-US" sz="1600" b="1" dirty="0" err="1"/>
              <a:t>Calcineurin</a:t>
            </a:r>
            <a:r>
              <a:rPr lang="en-US" sz="1600" b="1" dirty="0"/>
              <a:t> inhibitors at </a:t>
            </a:r>
            <a:r>
              <a:rPr lang="en-US" sz="1600" b="1" dirty="0" smtClean="0"/>
              <a:t>transplant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381000"/>
          </a:xfrm>
        </p:spPr>
        <p:txBody>
          <a:bodyPr/>
          <a:lstStyle/>
          <a:p>
            <a:r>
              <a:rPr lang="en-US" i="1" dirty="0"/>
              <a:t>Data Source: Special analyses, USRDS ESRD Database. All adult kidney transplant recipients. </a:t>
            </a:r>
          </a:p>
        </p:txBody>
      </p:sp>
      <p:pic>
        <p:nvPicPr>
          <p:cNvPr id="29698" name="Picture 2" descr="X:\ADR\2014\Volume 2\7 - Transplantation\2014 work\Powerpoint\Powerpoint 300ppi\Fig727A_613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99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391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6.13  Immunosuppression use at transplantation (and one year post-transplant) </a:t>
            </a:r>
            <a:endParaRPr lang="en-US" sz="1800" b="1" dirty="0" smtClean="0"/>
          </a:p>
          <a:p>
            <a:pPr lvl="0"/>
            <a:r>
              <a:rPr lang="en-US" sz="1800" b="1" dirty="0" smtClean="0"/>
              <a:t>(c) </a:t>
            </a:r>
            <a:r>
              <a:rPr lang="en-US" sz="1600" b="1" dirty="0"/>
              <a:t>Anti-metabolites at </a:t>
            </a:r>
            <a:r>
              <a:rPr lang="en-US" sz="1600" b="1" dirty="0" smtClean="0"/>
              <a:t>transplant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381000"/>
          </a:xfrm>
        </p:spPr>
        <p:txBody>
          <a:bodyPr/>
          <a:lstStyle/>
          <a:p>
            <a:r>
              <a:rPr lang="en-US" i="1" dirty="0"/>
              <a:t>Data Source: Special analyses, USRDS ESRD Database. All adult kidney transplant recipients. </a:t>
            </a:r>
          </a:p>
        </p:txBody>
      </p:sp>
      <p:pic>
        <p:nvPicPr>
          <p:cNvPr id="31746" name="Picture 2" descr="X:\ADR\2014\Volume 2\7 - Transplantation\2014 work\Powerpoint\Powerpoint 300ppi\Fig727B_613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99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391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6.13  Immunosuppression use at transplantation (and one year post-transplant) </a:t>
            </a:r>
            <a:endParaRPr lang="en-US" sz="1800" b="1" dirty="0" smtClean="0"/>
          </a:p>
          <a:p>
            <a:r>
              <a:rPr lang="en-US" sz="1800" b="1" dirty="0" smtClean="0"/>
              <a:t>(d) </a:t>
            </a:r>
            <a:r>
              <a:rPr lang="en-US" sz="1600" b="1" dirty="0" err="1"/>
              <a:t>mTOR</a:t>
            </a:r>
            <a:r>
              <a:rPr lang="en-US" sz="1600" b="1" dirty="0"/>
              <a:t> </a:t>
            </a:r>
            <a:r>
              <a:rPr lang="en-US" sz="1600" b="1" dirty="0" smtClean="0"/>
              <a:t>inhibitors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304800"/>
          </a:xfrm>
        </p:spPr>
        <p:txBody>
          <a:bodyPr/>
          <a:lstStyle/>
          <a:p>
            <a:r>
              <a:rPr lang="en-US" i="1" dirty="0"/>
              <a:t>Data Source: Special analyses, USRDS ESRD Database. All adult kidney transplant recipients. </a:t>
            </a:r>
          </a:p>
        </p:txBody>
      </p:sp>
      <p:pic>
        <p:nvPicPr>
          <p:cNvPr id="32770" name="Picture 2" descr="X:\ADR\2014\Volume 2\7 - Transplantation\2014 work\Powerpoint\Powerpoint 300ppi\Fig727C_613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99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27432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8" name="Title 5"/>
          <p:cNvSpPr txBox="1">
            <a:spLocks/>
          </p:cNvSpPr>
          <p:nvPr/>
        </p:nvSpPr>
        <p:spPr>
          <a:xfrm>
            <a:off x="609600" y="427038"/>
            <a:ext cx="8229600" cy="9445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609600" y="381000"/>
            <a:ext cx="7391400" cy="990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err="1"/>
              <a:t>vol</a:t>
            </a:r>
            <a:r>
              <a:rPr lang="en-US" sz="1800" b="1" dirty="0"/>
              <a:t> 2 Figure 6.13  Immunosuppression use at transplantation (and one year post-transplant) </a:t>
            </a:r>
            <a:endParaRPr lang="en-US" sz="1800" b="1" dirty="0" smtClean="0"/>
          </a:p>
          <a:p>
            <a:r>
              <a:rPr lang="en-US" sz="1800" b="1" dirty="0" smtClean="0"/>
              <a:t>(e) </a:t>
            </a:r>
            <a:r>
              <a:rPr lang="en-US" sz="1600" b="1" dirty="0" smtClean="0"/>
              <a:t>Steroids</a:t>
            </a:r>
            <a:endParaRPr lang="en-US" sz="1600" b="1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304800"/>
          </a:xfrm>
        </p:spPr>
        <p:txBody>
          <a:bodyPr/>
          <a:lstStyle/>
          <a:p>
            <a:r>
              <a:rPr lang="en-US" i="1" dirty="0"/>
              <a:t>Data Source: Special analyses, USRDS ESRD Database. All adult kidney transplant recipients. </a:t>
            </a:r>
          </a:p>
        </p:txBody>
      </p:sp>
      <p:pic>
        <p:nvPicPr>
          <p:cNvPr id="33794" name="Picture 2" descr="X:\ADR\2014\Volume 2\7 - Transplantation\2014 work\Powerpoint\Powerpoint 300ppi\Fig727D_613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88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</Template>
  <TotalTime>173</TotalTime>
  <Words>1908</Words>
  <Application>Microsoft Office PowerPoint</Application>
  <PresentationFormat>On-screen Show (4:3)</PresentationFormat>
  <Paragraphs>235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ADR_PPT_Template-ESRD</vt:lpstr>
      <vt:lpstr>PowerPoint Presentation</vt:lpstr>
      <vt:lpstr>vol 2 Figure 6.1  Trends in transplantation: unadjusted rates, waiting list counts, waiting time, counts of transplants per year, &amp; total functioning transplants  (a)  Percent of dialysis patients wait-listed and unadjusted and transplant rates </vt:lpstr>
      <vt:lpstr>vol 2 Figure 6.1  Trends in transplantation: unadjusted rates, waiting list counts, waiting time, counts of transplants per year, &amp; total functioning transplants  (b)  Kidney waiting list counts and waiting time </vt:lpstr>
      <vt:lpstr>vol 2 Figure 6.1  Trends in transplantation: unadjusted rates, waiting list counts, waiting time, counts of transplants per year, &amp; total functioning transplants  (c) Counts of transplants </vt:lpstr>
      <vt:lpstr>vol 2 Figure 6.1  Trends in transplantation: unadjusted rates, waiting list counts, waiting time, counts of transplants per year, &amp; total functioning transplants  (d) Counts of total functioning transplants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49</cp:revision>
  <dcterms:created xsi:type="dcterms:W3CDTF">2014-11-10T16:35:43Z</dcterms:created>
  <dcterms:modified xsi:type="dcterms:W3CDTF">2014-11-20T16:53:29Z</dcterms:modified>
</cp:coreProperties>
</file>