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handoutMasterIdLst>
    <p:handoutMasterId r:id="rId25"/>
  </p:handoutMasterIdLst>
  <p:sldIdLst>
    <p:sldId id="256" r:id="rId2"/>
    <p:sldId id="259" r:id="rId3"/>
    <p:sldId id="260" r:id="rId4"/>
    <p:sldId id="277" r:id="rId5"/>
    <p:sldId id="276" r:id="rId6"/>
    <p:sldId id="261" r:id="rId7"/>
    <p:sldId id="278" r:id="rId8"/>
    <p:sldId id="279" r:id="rId9"/>
    <p:sldId id="280" r:id="rId10"/>
    <p:sldId id="262" r:id="rId11"/>
    <p:sldId id="263" r:id="rId12"/>
    <p:sldId id="264" r:id="rId13"/>
    <p:sldId id="265" r:id="rId14"/>
    <p:sldId id="266" r:id="rId15"/>
    <p:sldId id="267" r:id="rId16"/>
    <p:sldId id="268" r:id="rId17"/>
    <p:sldId id="269" r:id="rId18"/>
    <p:sldId id="270" r:id="rId19"/>
    <p:sldId id="272" r:id="rId20"/>
    <p:sldId id="273" r:id="rId21"/>
    <p:sldId id="274" r:id="rId22"/>
    <p:sldId id="275"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66"/>
    <a:srgbClr val="48070E"/>
    <a:srgbClr val="7A2F36"/>
    <a:srgbClr val="AC6168"/>
    <a:srgbClr val="0E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100" d="100"/>
          <a:sy n="100" d="100"/>
        </p:scale>
        <p:origin x="-1518" y="-23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78" d="100"/>
          <a:sy n="78" d="100"/>
        </p:scale>
        <p:origin x="-1956"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70106686-F82D-4753-94CB-70FF72A4246B}" type="datetimeFigureOut">
              <a:rPr lang="en-US" smtClean="0"/>
              <a:t>3/4/2015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6C62516-1E61-479A-8F13-75B68A779684}" type="datetimeFigureOut">
              <a:rPr lang="en-US" smtClean="0"/>
              <a:t>3/4/2015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86075" y="685800"/>
            <a:ext cx="3200400" cy="1255595"/>
          </a:xfrm>
          <a:prstGeom prst="rect">
            <a:avLst/>
          </a:prstGeom>
        </p:spPr>
      </p:pic>
      <p:sp>
        <p:nvSpPr>
          <p:cNvPr id="4" name="TextBox 3"/>
          <p:cNvSpPr txBox="1"/>
          <p:nvPr userDrawn="1"/>
        </p:nvSpPr>
        <p:spPr>
          <a:xfrm>
            <a:off x="495300" y="2814756"/>
            <a:ext cx="8153400" cy="615553"/>
          </a:xfrm>
          <a:prstGeom prst="rect">
            <a:avLst/>
          </a:prstGeom>
          <a:noFill/>
        </p:spPr>
        <p:txBody>
          <a:bodyPr wrap="square" rtlCol="0">
            <a:spAutoFit/>
          </a:bodyPr>
          <a:lstStyle/>
          <a:p>
            <a:pPr algn="ctr"/>
            <a:r>
              <a:rPr lang="en-US" sz="3400" b="1" dirty="0" smtClean="0">
                <a:latin typeface="Candara" panose="020E0502030303020204" pitchFamily="34" charset="0"/>
              </a:rPr>
              <a:t>Chapter 5: Mortality</a:t>
            </a:r>
          </a:p>
        </p:txBody>
      </p:sp>
      <p:sp>
        <p:nvSpPr>
          <p:cNvPr id="5" name="TextBox 4"/>
          <p:cNvSpPr txBox="1"/>
          <p:nvPr userDrawn="1"/>
        </p:nvSpPr>
        <p:spPr>
          <a:xfrm>
            <a:off x="990600" y="4835098"/>
            <a:ext cx="7239000" cy="830997"/>
          </a:xfrm>
          <a:prstGeom prst="rect">
            <a:avLst/>
          </a:prstGeom>
          <a:noFill/>
        </p:spPr>
        <p:txBody>
          <a:bodyPr wrap="square" rtlCol="0">
            <a:spAutoFit/>
          </a:bodyPr>
          <a:lstStyle/>
          <a:p>
            <a:pPr algn="ctr"/>
            <a:r>
              <a:rPr lang="en-US" sz="2400" b="1" cap="small" dirty="0" smtClean="0">
                <a:solidFill>
                  <a:schemeClr val="tx2"/>
                </a:solidFill>
                <a:latin typeface="Constantia" panose="02030602050306030303" pitchFamily="18" charset="0"/>
              </a:rPr>
              <a:t>2014</a:t>
            </a:r>
            <a:r>
              <a:rPr lang="en-US" sz="2400" b="1" cap="small" baseline="0" dirty="0" smtClean="0">
                <a:solidFill>
                  <a:schemeClr val="tx2"/>
                </a:solidFill>
                <a:latin typeface="Constantia" panose="02030602050306030303" pitchFamily="18" charset="0"/>
              </a:rPr>
              <a:t> Annual Data Report</a:t>
            </a:r>
          </a:p>
          <a:p>
            <a:pPr algn="ctr"/>
            <a:r>
              <a:rPr lang="en-US" sz="2400" b="1" cap="small" baseline="0" dirty="0" smtClean="0">
                <a:solidFill>
                  <a:schemeClr val="tx2"/>
                </a:solidFill>
                <a:latin typeface="Constantia" panose="02030602050306030303" pitchFamily="18" charset="0"/>
              </a:rPr>
              <a:t>Volume 2: End-Stage Renal Disease</a:t>
            </a:r>
            <a:endParaRPr lang="en-US" sz="2400" b="1" cap="small" dirty="0">
              <a:solidFill>
                <a:schemeClr val="tx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5</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5</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en-US" dirty="0" err="1" smtClean="0"/>
              <a:t>Vol</a:t>
            </a:r>
            <a:r>
              <a:rPr lang="en-US" dirty="0" smtClean="0"/>
              <a:t> 2, ESRD, </a:t>
            </a:r>
            <a:r>
              <a:rPr lang="en-US" dirty="0" err="1" smtClean="0"/>
              <a:t>Ch</a:t>
            </a:r>
            <a:r>
              <a:rPr lang="en-US" dirty="0" smtClean="0"/>
              <a:t> 5</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4807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err="1" smtClean="0"/>
              <a:t>Vol</a:t>
            </a:r>
            <a:r>
              <a:rPr lang="en-US" dirty="0" smtClean="0"/>
              <a:t> 2, ESRD, </a:t>
            </a:r>
            <a:r>
              <a:rPr lang="en-US" dirty="0" err="1" smtClean="0"/>
              <a:t>Ch</a:t>
            </a:r>
            <a:r>
              <a:rPr lang="en-US" dirty="0" smtClean="0"/>
              <a:t> 5</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802" y="6410327"/>
            <a:ext cx="1165358" cy="457198"/>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7772400" y="6477000"/>
            <a:ext cx="914400" cy="274320"/>
          </a:xfrm>
        </p:spPr>
        <p:txBody>
          <a:bodyPr/>
          <a:lstStyle/>
          <a:p>
            <a:fld id="{3F227FC0-035E-484D-AA62-D30602925625}" type="slidenum">
              <a:rPr lang="en-US" smtClean="0"/>
              <a:pPr/>
              <a:t>2</a:t>
            </a:fld>
            <a:endParaRPr lang="en-US" dirty="0"/>
          </a:p>
        </p:txBody>
      </p:sp>
      <p:sp>
        <p:nvSpPr>
          <p:cNvPr id="5" name="Text Placeholder 4"/>
          <p:cNvSpPr>
            <a:spLocks noGrp="1"/>
          </p:cNvSpPr>
          <p:nvPr>
            <p:ph type="body" sz="half" idx="2"/>
          </p:nvPr>
        </p:nvSpPr>
        <p:spPr/>
        <p:txBody>
          <a:bodyPr/>
          <a:lstStyle/>
          <a:p>
            <a:r>
              <a:rPr lang="en-US" dirty="0"/>
              <a:t>Data Source: Reference Tables H.2, H.8, H.9, and H.10, and special analyses, USRDS ESRD Database. Adjusted for age, sex, race, and primary diagnosis. Ref: 2011 patients. Abbreviations: HD, hemodialysis; PD, peritoneal dialysis.</a:t>
            </a:r>
          </a:p>
        </p:txBody>
      </p:sp>
      <p:sp>
        <p:nvSpPr>
          <p:cNvPr id="6" name="Title 5"/>
          <p:cNvSpPr>
            <a:spLocks noGrp="1"/>
          </p:cNvSpPr>
          <p:nvPr>
            <p:ph type="title"/>
          </p:nvPr>
        </p:nvSpPr>
        <p:spPr/>
        <p:txBody>
          <a:bodyPr/>
          <a:lstStyle/>
          <a:p>
            <a:r>
              <a:rPr lang="en-US" dirty="0" err="1"/>
              <a:t>vol</a:t>
            </a:r>
            <a:r>
              <a:rPr lang="en-US" dirty="0"/>
              <a:t> 2  Figure 5.1 Adjusted all-cause mortality rates, overall and by modality</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pic>
        <p:nvPicPr>
          <p:cNvPr id="1026" name="Picture 2" descr="R:\ADR\2014\Volume 2\5 - Mortality\2014\Powerpoint\Powerpoint 300ppi\V2CH5F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1162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3</a:t>
            </a:fld>
            <a:endParaRPr lang="en-US" dirty="0"/>
          </a:p>
        </p:txBody>
      </p:sp>
      <p:sp>
        <p:nvSpPr>
          <p:cNvPr id="5" name="Text Placeholder 4"/>
          <p:cNvSpPr>
            <a:spLocks noGrp="1"/>
          </p:cNvSpPr>
          <p:nvPr>
            <p:ph type="body" sz="half" idx="2"/>
          </p:nvPr>
        </p:nvSpPr>
        <p:spPr/>
        <p:txBody>
          <a:bodyPr/>
          <a:lstStyle/>
          <a:p>
            <a:r>
              <a:rPr lang="en-US" dirty="0"/>
              <a:t>Data Source: Reference Tables H.4, H.8, H.9, and H.10, and special analyses, USRDS ESRD Database. Adjusted for age, sex, race, and primary diagnosis. Ref: 2011 patients. Abbreviation: ESRD, end-stage renal disease.</a:t>
            </a:r>
          </a:p>
        </p:txBody>
      </p:sp>
      <p:sp>
        <p:nvSpPr>
          <p:cNvPr id="6" name="Title 5"/>
          <p:cNvSpPr>
            <a:spLocks noGrp="1"/>
          </p:cNvSpPr>
          <p:nvPr>
            <p:ph type="title"/>
          </p:nvPr>
        </p:nvSpPr>
        <p:spPr/>
        <p:txBody>
          <a:bodyPr/>
          <a:lstStyle/>
          <a:p>
            <a:r>
              <a:rPr lang="en-US" dirty="0" err="1"/>
              <a:t>vol</a:t>
            </a:r>
            <a:r>
              <a:rPr lang="en-US" dirty="0"/>
              <a:t> 2  Figure 5.2 Adjusted all-cause mortality rates, by ESRD vintage</a:t>
            </a:r>
            <a:br>
              <a:rPr lang="en-US" dirty="0"/>
            </a:br>
            <a:r>
              <a:rPr lang="en-US" dirty="0"/>
              <a:t>(a) Transplant</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pic>
        <p:nvPicPr>
          <p:cNvPr id="2051" name="Picture 3" descr="R:\ADR\2014\Volume 2\5 - Mortality\2014\Powerpoint\Powerpoint 300ppi\V2CH5F2_Transplan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26498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4</a:t>
            </a:fld>
            <a:endParaRPr lang="en-US" dirty="0"/>
          </a:p>
        </p:txBody>
      </p:sp>
      <p:sp>
        <p:nvSpPr>
          <p:cNvPr id="5" name="Text Placeholder 4"/>
          <p:cNvSpPr>
            <a:spLocks noGrp="1"/>
          </p:cNvSpPr>
          <p:nvPr>
            <p:ph type="body" sz="half" idx="2"/>
          </p:nvPr>
        </p:nvSpPr>
        <p:spPr/>
        <p:txBody>
          <a:bodyPr/>
          <a:lstStyle/>
          <a:p>
            <a:r>
              <a:rPr lang="en-US" dirty="0"/>
              <a:t>Data Source: Reference Tables H.4, H.8, H.9, and H.10, and special analyses, USRDS ESRD Database. Adjusted for age, sex, race, and primary diagnosis. Ref: 2011 patients. Abbreviation: ESRD, end-stage renal disease.</a:t>
            </a:r>
          </a:p>
        </p:txBody>
      </p:sp>
      <p:sp>
        <p:nvSpPr>
          <p:cNvPr id="6" name="Title 5"/>
          <p:cNvSpPr>
            <a:spLocks noGrp="1"/>
          </p:cNvSpPr>
          <p:nvPr>
            <p:ph type="title"/>
          </p:nvPr>
        </p:nvSpPr>
        <p:spPr/>
        <p:txBody>
          <a:bodyPr/>
          <a:lstStyle/>
          <a:p>
            <a:r>
              <a:rPr lang="en-US" dirty="0" err="1"/>
              <a:t>vol</a:t>
            </a:r>
            <a:r>
              <a:rPr lang="en-US" dirty="0"/>
              <a:t> 2  Figure 5.2 Adjusted all-cause mortality rates, by ESRD vintage</a:t>
            </a:r>
            <a:br>
              <a:rPr lang="en-US" dirty="0"/>
            </a:br>
            <a:r>
              <a:rPr lang="en-US" dirty="0"/>
              <a:t>(b) Hemodialysis</a:t>
            </a:r>
          </a:p>
        </p:txBody>
      </p:sp>
      <p:pic>
        <p:nvPicPr>
          <p:cNvPr id="3074" name="Picture 2" descr="R:\ADR\2014\Volume 2\5 - Mortality\2014\Powerpoint\Powerpoint 300ppi\V2CH5F2_H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39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5</a:t>
            </a:fld>
            <a:endParaRPr lang="en-US" dirty="0"/>
          </a:p>
        </p:txBody>
      </p:sp>
      <p:sp>
        <p:nvSpPr>
          <p:cNvPr id="5" name="Text Placeholder 4"/>
          <p:cNvSpPr>
            <a:spLocks noGrp="1"/>
          </p:cNvSpPr>
          <p:nvPr>
            <p:ph type="body" sz="half" idx="2"/>
          </p:nvPr>
        </p:nvSpPr>
        <p:spPr/>
        <p:txBody>
          <a:bodyPr/>
          <a:lstStyle/>
          <a:p>
            <a:r>
              <a:rPr lang="en-US" dirty="0"/>
              <a:t>Data Source: Reference Tables H.4, H.8, H.9, and H.10, and special analyses, USRDS ESRD Database. Adjusted for age, sex, race, and primary diagnosis. Ref: 2011 patients. Abbreviation: ESRD, end-stage renal disease.</a:t>
            </a:r>
          </a:p>
        </p:txBody>
      </p:sp>
      <p:sp>
        <p:nvSpPr>
          <p:cNvPr id="6" name="Title 5"/>
          <p:cNvSpPr>
            <a:spLocks noGrp="1"/>
          </p:cNvSpPr>
          <p:nvPr>
            <p:ph type="title"/>
          </p:nvPr>
        </p:nvSpPr>
        <p:spPr/>
        <p:txBody>
          <a:bodyPr/>
          <a:lstStyle/>
          <a:p>
            <a:r>
              <a:rPr lang="en-US" dirty="0" err="1"/>
              <a:t>vol</a:t>
            </a:r>
            <a:r>
              <a:rPr lang="en-US" dirty="0"/>
              <a:t> 2  Figure 5.2 Adjusted all-cause mortality rates, by ESRD vintage</a:t>
            </a:r>
            <a:br>
              <a:rPr lang="en-US" dirty="0"/>
            </a:br>
            <a:r>
              <a:rPr lang="en-US" dirty="0"/>
              <a:t>(c) Peritoneal dialysis</a:t>
            </a:r>
          </a:p>
        </p:txBody>
      </p:sp>
      <p:pic>
        <p:nvPicPr>
          <p:cNvPr id="4098" name="Picture 2" descr="R:\ADR\2014\Volume 2\5 - Mortality\2014\Powerpoint\Powerpoint 300ppi\V2CH5F2_P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23026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sp>
        <p:nvSpPr>
          <p:cNvPr id="5" name="Text Placeholder 4"/>
          <p:cNvSpPr>
            <a:spLocks noGrp="1"/>
          </p:cNvSpPr>
          <p:nvPr>
            <p:ph type="body" sz="half" idx="2"/>
          </p:nvPr>
        </p:nvSpPr>
        <p:spPr/>
        <p:txBody>
          <a:bodyPr/>
          <a:lstStyle/>
          <a:p>
            <a:r>
              <a:rPr lang="en-US" dirty="0"/>
              <a:t>Data Source: Special analyses, USRDS ESRD Database. Adjusted (age, race, sex, ethnicity, and primary diagnosis) all-cause and cause-specific mortality in the first year of hemodialysis. Ref: incident hemodialysis patients, 2011.</a:t>
            </a:r>
          </a:p>
        </p:txBody>
      </p:sp>
      <p:sp>
        <p:nvSpPr>
          <p:cNvPr id="6" name="Title 5"/>
          <p:cNvSpPr>
            <a:spLocks noGrp="1"/>
          </p:cNvSpPr>
          <p:nvPr>
            <p:ph type="title"/>
          </p:nvPr>
        </p:nvSpPr>
        <p:spPr/>
        <p:txBody>
          <a:bodyPr/>
          <a:lstStyle/>
          <a:p>
            <a:r>
              <a:rPr lang="en-US" dirty="0" err="1"/>
              <a:t>vol</a:t>
            </a:r>
            <a:r>
              <a:rPr lang="en-US" dirty="0"/>
              <a:t> 2  Figure 5.3 Adjusted mortality in the first year of hemodialysis, by year of initiation of dialysis</a:t>
            </a:r>
            <a:br>
              <a:rPr lang="en-US" dirty="0"/>
            </a:br>
            <a:r>
              <a:rPr lang="en-US" dirty="0"/>
              <a:t>(a) All-cause mortality</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pic>
        <p:nvPicPr>
          <p:cNvPr id="5122" name="Picture 2" descr="R:\ADR\2014\Volume 2\5 - Mortality\2014\Powerpoint\Powerpoint 300ppi\V2CH5F3_Al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66577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7</a:t>
            </a:fld>
            <a:endParaRPr lang="en-US" dirty="0"/>
          </a:p>
        </p:txBody>
      </p:sp>
      <p:sp>
        <p:nvSpPr>
          <p:cNvPr id="5" name="Text Placeholder 4"/>
          <p:cNvSpPr>
            <a:spLocks noGrp="1"/>
          </p:cNvSpPr>
          <p:nvPr>
            <p:ph type="body" sz="half" idx="2"/>
          </p:nvPr>
        </p:nvSpPr>
        <p:spPr/>
        <p:txBody>
          <a:bodyPr/>
          <a:lstStyle/>
          <a:p>
            <a:r>
              <a:rPr lang="en-US" dirty="0"/>
              <a:t>Data Source: Special analyses, USRDS ESRD Database. Adjusted (age, race, sex, ethnicity, and primary diagnosis) all-cause and cause-specific mortality in the first year of hemodialysis. Ref: incident hemodialysis patients, 2011.</a:t>
            </a:r>
          </a:p>
        </p:txBody>
      </p:sp>
      <p:sp>
        <p:nvSpPr>
          <p:cNvPr id="6" name="Title 5"/>
          <p:cNvSpPr>
            <a:spLocks noGrp="1"/>
          </p:cNvSpPr>
          <p:nvPr>
            <p:ph type="title"/>
          </p:nvPr>
        </p:nvSpPr>
        <p:spPr/>
        <p:txBody>
          <a:bodyPr/>
          <a:lstStyle/>
          <a:p>
            <a:r>
              <a:rPr lang="en-US" dirty="0" err="1"/>
              <a:t>vol</a:t>
            </a:r>
            <a:r>
              <a:rPr lang="en-US" dirty="0"/>
              <a:t> 2  Figure 5.3 Adjusted mortality in the first year of hemodialysis, by year of initiation of dialysis</a:t>
            </a:r>
            <a:br>
              <a:rPr lang="en-US" dirty="0"/>
            </a:br>
            <a:r>
              <a:rPr lang="en-US" dirty="0"/>
              <a:t>(b) Cardiovascular mortality</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pic>
        <p:nvPicPr>
          <p:cNvPr id="6146" name="Picture 2" descr="R:\ADR\2014\Volume 2\5 - Mortality\2014\Powerpoint\Powerpoint 300ppi\V2CH5F3_CV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6624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8</a:t>
            </a:fld>
            <a:endParaRPr lang="en-US" dirty="0"/>
          </a:p>
        </p:txBody>
      </p:sp>
      <p:sp>
        <p:nvSpPr>
          <p:cNvPr id="5" name="Text Placeholder 4"/>
          <p:cNvSpPr>
            <a:spLocks noGrp="1"/>
          </p:cNvSpPr>
          <p:nvPr>
            <p:ph type="body" sz="half" idx="2"/>
          </p:nvPr>
        </p:nvSpPr>
        <p:spPr/>
        <p:txBody>
          <a:bodyPr/>
          <a:lstStyle/>
          <a:p>
            <a:r>
              <a:rPr lang="en-US" dirty="0"/>
              <a:t>Data Source: Special analyses, USRDS ESRD Database. Adjusted (age, race, sex, ethnicity, and primary diagnosis) all-cause and cause-specific mortality in the first year of hemodialysis. Ref: incident hemodialysis patients, 2011.</a:t>
            </a:r>
          </a:p>
        </p:txBody>
      </p:sp>
      <p:sp>
        <p:nvSpPr>
          <p:cNvPr id="6" name="Title 5"/>
          <p:cNvSpPr>
            <a:spLocks noGrp="1"/>
          </p:cNvSpPr>
          <p:nvPr>
            <p:ph type="title"/>
          </p:nvPr>
        </p:nvSpPr>
        <p:spPr/>
        <p:txBody>
          <a:bodyPr/>
          <a:lstStyle/>
          <a:p>
            <a:r>
              <a:rPr lang="en-US" dirty="0" err="1"/>
              <a:t>vol</a:t>
            </a:r>
            <a:r>
              <a:rPr lang="en-US" dirty="0"/>
              <a:t> 2  Figure 5.3 Adjusted mortality in the first year of hemodialysis, by year of initiation of dialysis</a:t>
            </a:r>
            <a:br>
              <a:rPr lang="en-US" dirty="0"/>
            </a:br>
            <a:r>
              <a:rPr lang="en-US" dirty="0"/>
              <a:t>(c) Infection mortality</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pic>
        <p:nvPicPr>
          <p:cNvPr id="7170" name="Picture 2" descr="R:\ADR\2014\Volume 2\5 - Mortality\2014\Powerpoint\Powerpoint 300ppi\V2CH5F3_Infectio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6624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9</a:t>
            </a:fld>
            <a:endParaRPr lang="en-US" dirty="0"/>
          </a:p>
        </p:txBody>
      </p:sp>
      <p:sp>
        <p:nvSpPr>
          <p:cNvPr id="5" name="Text Placeholder 4"/>
          <p:cNvSpPr>
            <a:spLocks noGrp="1"/>
          </p:cNvSpPr>
          <p:nvPr>
            <p:ph type="body" sz="half" idx="2"/>
          </p:nvPr>
        </p:nvSpPr>
        <p:spPr/>
        <p:txBody>
          <a:bodyPr/>
          <a:lstStyle/>
          <a:p>
            <a:r>
              <a:rPr lang="en-US" dirty="0"/>
              <a:t>Data Source: Special analyses, USRDS ESRD Database. Adjusted (age, race, sex, ethnicity, and primary diagnosis) all-cause and cause-specific mortality in the first year of hemodialysis. Ref: incident hemodialysis patients, 2011.</a:t>
            </a:r>
          </a:p>
        </p:txBody>
      </p:sp>
      <p:sp>
        <p:nvSpPr>
          <p:cNvPr id="6" name="Title 5"/>
          <p:cNvSpPr>
            <a:spLocks noGrp="1"/>
          </p:cNvSpPr>
          <p:nvPr>
            <p:ph type="title"/>
          </p:nvPr>
        </p:nvSpPr>
        <p:spPr/>
        <p:txBody>
          <a:bodyPr/>
          <a:lstStyle/>
          <a:p>
            <a:r>
              <a:rPr lang="en-US" dirty="0" err="1"/>
              <a:t>vol</a:t>
            </a:r>
            <a:r>
              <a:rPr lang="en-US" dirty="0"/>
              <a:t> 2  Figure 5.3 Adjusted mortality in the first year of hemodialysis, by year of initiation of dialysis</a:t>
            </a:r>
            <a:br>
              <a:rPr lang="en-US" dirty="0"/>
            </a:br>
            <a:r>
              <a:rPr lang="en-US" dirty="0"/>
              <a:t>(d) Other mortality</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pic>
        <p:nvPicPr>
          <p:cNvPr id="8194" name="Picture 2" descr="R:\ADR\2014\Volume 2\5 - Mortality\2014\Powerpoint\Powerpoint 300ppi\V2CH5F3_Othe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2993" y="1371596"/>
            <a:ext cx="6858014" cy="4114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6624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10</a:t>
            </a:fld>
            <a:endParaRPr lang="en-US" dirty="0"/>
          </a:p>
        </p:txBody>
      </p:sp>
      <p:graphicFrame>
        <p:nvGraphicFramePr>
          <p:cNvPr id="9" name="Picture Placeholder 8"/>
          <p:cNvGraphicFramePr>
            <a:graphicFrameLocks noGrp="1"/>
          </p:cNvGraphicFramePr>
          <p:nvPr>
            <p:ph type="pic" idx="1"/>
            <p:extLst>
              <p:ext uri="{D42A27DB-BD31-4B8C-83A1-F6EECF244321}">
                <p14:modId xmlns:p14="http://schemas.microsoft.com/office/powerpoint/2010/main" val="3352640193"/>
              </p:ext>
            </p:extLst>
          </p:nvPr>
        </p:nvGraphicFramePr>
        <p:xfrm>
          <a:off x="2672981" y="1219200"/>
          <a:ext cx="3798039" cy="4106346"/>
        </p:xfrm>
        <a:graphic>
          <a:graphicData uri="http://schemas.openxmlformats.org/drawingml/2006/table">
            <a:tbl>
              <a:tblPr firstRow="1" firstCol="1" bandRow="1"/>
              <a:tblGrid>
                <a:gridCol w="1054839"/>
                <a:gridCol w="548640"/>
                <a:gridCol w="548640"/>
                <a:gridCol w="548640"/>
                <a:gridCol w="548640"/>
                <a:gridCol w="548640"/>
              </a:tblGrid>
              <a:tr h="143481">
                <a:tc>
                  <a:txBody>
                    <a:bodyPr/>
                    <a:lstStyle/>
                    <a:p>
                      <a:pPr>
                        <a:lnSpc>
                          <a:spcPct val="115000"/>
                        </a:lnSpc>
                      </a:pPr>
                      <a:endParaRPr lang="en-US" sz="800" dirty="0">
                        <a:effectLst/>
                        <a:latin typeface="Calibri"/>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3 months</a:t>
                      </a:r>
                      <a:endParaRPr lang="en-US" sz="800" dirty="0">
                        <a:effectLst/>
                        <a:latin typeface="Calibri"/>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12 months</a:t>
                      </a:r>
                      <a:endParaRPr lang="en-US" sz="800" dirty="0">
                        <a:effectLst/>
                        <a:latin typeface="Calibri"/>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24 months</a:t>
                      </a:r>
                      <a:endParaRPr lang="en-US" sz="800" dirty="0">
                        <a:effectLst/>
                        <a:latin typeface="Calibri"/>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36 months</a:t>
                      </a:r>
                      <a:endParaRPr lang="en-US" sz="800" dirty="0">
                        <a:effectLst/>
                        <a:latin typeface="Calibri"/>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a:ea typeface="Times New Roman"/>
                          <a:cs typeface="Times New Roman"/>
                        </a:rPr>
                        <a:t>60 months</a:t>
                      </a:r>
                      <a:endParaRPr lang="en-US" sz="800" dirty="0">
                        <a:effectLst/>
                        <a:latin typeface="Calibri"/>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r>
              <a:tr h="143481">
                <a:tc>
                  <a:txBody>
                    <a:bodyPr/>
                    <a:lstStyle/>
                    <a:p>
                      <a:pPr marL="0" marR="0">
                        <a:lnSpc>
                          <a:spcPct val="115000"/>
                        </a:lnSpc>
                        <a:spcBef>
                          <a:spcPts val="0"/>
                        </a:spcBef>
                        <a:spcAft>
                          <a:spcPts val="0"/>
                        </a:spcAft>
                      </a:pPr>
                      <a:r>
                        <a:rPr lang="en-US" sz="700" b="1" dirty="0">
                          <a:effectLst/>
                          <a:latin typeface="Calibri"/>
                          <a:ea typeface="Times New Roman"/>
                          <a:cs typeface="Times New Roman"/>
                        </a:rPr>
                        <a:t>Dialysis</a:t>
                      </a:r>
                      <a:endParaRPr lang="en-US" sz="800" dirty="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1999</a:t>
                      </a:r>
                      <a:endParaRPr lang="en-US" sz="7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91.2</a:t>
                      </a: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74.9</a:t>
                      </a: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61.0</a:t>
                      </a: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50.0</a:t>
                      </a: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34.5</a:t>
                      </a: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2001</a:t>
                      </a:r>
                      <a:endParaRPr lang="en-US" sz="7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91.2</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75.1</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61.8</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51.2</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36.0</a:t>
                      </a: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2003</a:t>
                      </a:r>
                      <a:endParaRPr lang="en-US" sz="7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91.2</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75.1</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62.2</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51.8</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37.1</a:t>
                      </a: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2005</a:t>
                      </a:r>
                      <a:endParaRPr lang="en-US" sz="7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91.4</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75.7</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63.0</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53.4</a:t>
                      </a: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39.0</a:t>
                      </a: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2007</a:t>
                      </a:r>
                      <a:endParaRPr lang="en-US" sz="700" dirty="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91.7</a:t>
                      </a: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76.4</a:t>
                      </a: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j-lt"/>
                          <a:ea typeface="Calibri"/>
                          <a:cs typeface="Times New Roman"/>
                        </a:rPr>
                        <a:t>64.4</a:t>
                      </a: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54.9</a:t>
                      </a: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40.4</a:t>
                      </a: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r>
              <a:tr h="143481">
                <a:tc>
                  <a:txBody>
                    <a:bodyPr/>
                    <a:lstStyle/>
                    <a:p>
                      <a:pPr marL="0" marR="0">
                        <a:lnSpc>
                          <a:spcPct val="115000"/>
                        </a:lnSpc>
                        <a:spcBef>
                          <a:spcPts val="0"/>
                        </a:spcBef>
                        <a:spcAft>
                          <a:spcPts val="0"/>
                        </a:spcAft>
                      </a:pPr>
                      <a:r>
                        <a:rPr lang="en-US" sz="700" b="1" dirty="0">
                          <a:effectLst/>
                          <a:latin typeface="Calibri"/>
                          <a:ea typeface="Times New Roman"/>
                          <a:cs typeface="Times New Roman"/>
                        </a:rPr>
                        <a:t>Hemodialysis</a:t>
                      </a:r>
                      <a:endParaRPr lang="en-US" sz="800" dirty="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1999</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90.9</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74.5</a:t>
                      </a:r>
                      <a:endParaRPr lang="en-US" sz="80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60.7</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49.8</a:t>
                      </a:r>
                      <a:endParaRPr lang="en-US" sz="80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34.2</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2001</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90.9</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74.6</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61.2</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50.7</a:t>
                      </a:r>
                      <a:endParaRPr lang="en-US" sz="80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35.6</a:t>
                      </a:r>
                      <a:endParaRPr lang="en-US" sz="800">
                        <a:effectLst/>
                        <a:latin typeface="+mj-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2003</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90.9</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74.5</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61.6</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51.3</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36.5</a:t>
                      </a:r>
                      <a:endParaRPr lang="en-US" sz="800">
                        <a:effectLst/>
                        <a:latin typeface="+mj-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j-lt"/>
                          <a:ea typeface="Times New Roman"/>
                          <a:cs typeface="Times New Roman"/>
                        </a:rPr>
                        <a:t>2005</a:t>
                      </a:r>
                      <a:endParaRPr lang="en-US" sz="80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91.1</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75.1</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62.4</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52.7</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38.4</a:t>
                      </a:r>
                      <a:endParaRPr lang="en-US" sz="800" dirty="0">
                        <a:effectLst/>
                        <a:latin typeface="+mj-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j-lt"/>
                          <a:ea typeface="Times New Roman"/>
                          <a:cs typeface="Times New Roman"/>
                        </a:rPr>
                        <a:t>2007</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j-lt"/>
                          <a:ea typeface="Calibri"/>
                          <a:cs typeface="Times New Roman"/>
                        </a:rPr>
                        <a:t>91.4</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j-lt"/>
                          <a:ea typeface="Calibri"/>
                          <a:cs typeface="Times New Roman"/>
                        </a:rPr>
                        <a:t>75.8</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j-lt"/>
                          <a:ea typeface="Calibri"/>
                          <a:cs typeface="Times New Roman"/>
                        </a:rPr>
                        <a:t>63.7</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j-lt"/>
                          <a:ea typeface="Calibri"/>
                          <a:cs typeface="Times New Roman"/>
                        </a:rPr>
                        <a:t>54.2</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39.8</a:t>
                      </a:r>
                      <a:endParaRPr lang="en-US" sz="800" dirty="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r>
              <a:tr h="143481">
                <a:tc>
                  <a:txBody>
                    <a:bodyPr/>
                    <a:lstStyle/>
                    <a:p>
                      <a:pPr marL="0" marR="0">
                        <a:lnSpc>
                          <a:spcPct val="115000"/>
                        </a:lnSpc>
                        <a:spcBef>
                          <a:spcPts val="0"/>
                        </a:spcBef>
                        <a:spcAft>
                          <a:spcPts val="0"/>
                        </a:spcAft>
                      </a:pPr>
                      <a:r>
                        <a:rPr lang="en-US" sz="700" b="1" dirty="0">
                          <a:effectLst/>
                          <a:latin typeface="Calibri"/>
                          <a:ea typeface="Times New Roman"/>
                          <a:cs typeface="Times New Roman"/>
                        </a:rPr>
                        <a:t>Peritoneal dialysis</a:t>
                      </a:r>
                      <a:endParaRPr lang="en-US" sz="800" dirty="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1999</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94.3</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79.6</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63.7</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51.7</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36.4</a:t>
                      </a:r>
                      <a:endParaRPr lang="en-US" sz="800" dirty="0">
                        <a:effectLst/>
                        <a:latin typeface="+mj-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2001</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95.5</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82.0</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67.2</a:t>
                      </a:r>
                      <a:endParaRPr lang="en-US" sz="80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55.5</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39.3</a:t>
                      </a:r>
                      <a:endParaRPr lang="en-US" sz="800" dirty="0">
                        <a:effectLst/>
                        <a:latin typeface="+mj-lt"/>
                        <a:ea typeface="Calibri"/>
                        <a:cs typeface="Times New Roman"/>
                      </a:endParaRPr>
                    </a:p>
                  </a:txBody>
                  <a:tcPr marL="51041" marR="51041" marT="0" marB="0" anchor="ctr">
                    <a:lnL>
                      <a:noFill/>
                    </a:lnL>
                    <a:lnR>
                      <a:noFill/>
                    </a:lnR>
                    <a:lnT>
                      <a:noFill/>
                    </a:lnT>
                    <a:lnB>
                      <a:noFill/>
                    </a:lnB>
                  </a:tcPr>
                </a:tc>
              </a:tr>
              <a:tr h="128016">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2003</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96.2</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84.0</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68.9</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57.6</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43.0</a:t>
                      </a:r>
                      <a:endParaRPr lang="en-US" sz="800" dirty="0">
                        <a:effectLst/>
                        <a:latin typeface="+mj-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dirty="0">
                          <a:effectLst/>
                          <a:latin typeface="+mj-lt"/>
                          <a:ea typeface="Times New Roman"/>
                          <a:cs typeface="Times New Roman"/>
                        </a:rPr>
                        <a:t>2005</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96.4</a:t>
                      </a:r>
                      <a:endParaRPr lang="en-US" sz="80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j-lt"/>
                          <a:ea typeface="Calibri"/>
                          <a:cs typeface="Times New Roman"/>
                        </a:rPr>
                        <a:t>85.8</a:t>
                      </a:r>
                      <a:endParaRPr lang="en-US" sz="80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72.5</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61.9</a:t>
                      </a:r>
                      <a:endParaRPr lang="en-US" sz="800" dirty="0">
                        <a:effectLst/>
                        <a:latin typeface="+mj-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45.9</a:t>
                      </a:r>
                      <a:endParaRPr lang="en-US" sz="800" dirty="0">
                        <a:effectLst/>
                        <a:latin typeface="+mj-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j-lt"/>
                          <a:ea typeface="Times New Roman"/>
                          <a:cs typeface="Times New Roman"/>
                        </a:rPr>
                        <a:t>2007</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j-lt"/>
                          <a:ea typeface="Calibri"/>
                          <a:cs typeface="Times New Roman"/>
                        </a:rPr>
                        <a:t>96.9</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j-lt"/>
                          <a:ea typeface="Calibri"/>
                          <a:cs typeface="Times New Roman"/>
                        </a:rPr>
                        <a:t>87.6</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j-lt"/>
                          <a:ea typeface="Calibri"/>
                          <a:cs typeface="Times New Roman"/>
                        </a:rPr>
                        <a:t>74.9</a:t>
                      </a:r>
                      <a:endParaRPr lang="en-US" sz="80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64.7</a:t>
                      </a:r>
                      <a:endParaRPr lang="en-US" sz="800" dirty="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j-lt"/>
                          <a:ea typeface="Calibri"/>
                          <a:cs typeface="Times New Roman"/>
                        </a:rPr>
                        <a:t>49.2</a:t>
                      </a:r>
                      <a:endParaRPr lang="en-US" sz="800" dirty="0">
                        <a:effectLst/>
                        <a:latin typeface="+mj-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r>
              <a:tr h="143481">
                <a:tc gridSpan="2">
                  <a:txBody>
                    <a:bodyPr/>
                    <a:lstStyle/>
                    <a:p>
                      <a:pPr marL="0" marR="0">
                        <a:lnSpc>
                          <a:spcPct val="115000"/>
                        </a:lnSpc>
                        <a:spcBef>
                          <a:spcPts val="0"/>
                        </a:spcBef>
                        <a:spcAft>
                          <a:spcPts val="0"/>
                        </a:spcAft>
                      </a:pPr>
                      <a:r>
                        <a:rPr lang="en-US" sz="700" b="1">
                          <a:solidFill>
                            <a:srgbClr val="000000"/>
                          </a:solidFill>
                          <a:effectLst/>
                          <a:latin typeface="Calibri"/>
                          <a:ea typeface="Times New Roman"/>
                          <a:cs typeface="Times New Roman"/>
                        </a:rPr>
                        <a:t>Deceased-donor transplant</a:t>
                      </a:r>
                      <a:endParaRPr lang="en-US" sz="80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nSpc>
                          <a:spcPct val="115000"/>
                        </a:lnSpc>
                      </a:pPr>
                      <a:endParaRPr lang="en-US" sz="80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800" dirty="0">
                        <a:effectLst/>
                        <a:latin typeface="Calibri"/>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437">
                <a:tc>
                  <a:txBody>
                    <a:bodyPr/>
                    <a:lstStyle/>
                    <a:p>
                      <a:pPr marL="135255" marR="0">
                        <a:lnSpc>
                          <a:spcPct val="115000"/>
                        </a:lnSpc>
                        <a:spcBef>
                          <a:spcPts val="0"/>
                        </a:spcBef>
                        <a:spcAft>
                          <a:spcPts val="0"/>
                        </a:spcAft>
                      </a:pPr>
                      <a:r>
                        <a:rPr lang="en-US" sz="700" b="1" dirty="0">
                          <a:effectLst/>
                          <a:latin typeface="+mn-lt"/>
                          <a:ea typeface="Times New Roman"/>
                          <a:cs typeface="Times New Roman"/>
                        </a:rPr>
                        <a:t>1999</a:t>
                      </a:r>
                      <a:endParaRPr lang="en-US" sz="800" dirty="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94.3</a:t>
                      </a:r>
                      <a:endParaRPr lang="en-US" sz="80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88.6</a:t>
                      </a:r>
                      <a:endParaRPr lang="en-US" sz="80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83.9</a:t>
                      </a:r>
                      <a:endParaRPr lang="en-US" sz="80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78.3</a:t>
                      </a:r>
                      <a:endParaRPr lang="en-US" sz="800" dirty="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66.5</a:t>
                      </a:r>
                      <a:endParaRPr lang="en-US" sz="800" dirty="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r>
              <a:tr h="130437">
                <a:tc>
                  <a:txBody>
                    <a:bodyPr/>
                    <a:lstStyle/>
                    <a:p>
                      <a:pPr marL="135255" marR="0">
                        <a:lnSpc>
                          <a:spcPct val="115000"/>
                        </a:lnSpc>
                        <a:spcBef>
                          <a:spcPts val="0"/>
                        </a:spcBef>
                        <a:spcAft>
                          <a:spcPts val="0"/>
                        </a:spcAft>
                      </a:pPr>
                      <a:r>
                        <a:rPr lang="en-US" sz="700" b="1" dirty="0">
                          <a:effectLst/>
                          <a:latin typeface="+mn-lt"/>
                          <a:ea typeface="Times New Roman"/>
                          <a:cs typeface="Times New Roman"/>
                        </a:rPr>
                        <a:t>2001</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95.0</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89.6</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83.3</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77.8</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65.9</a:t>
                      </a:r>
                      <a:endParaRPr lang="en-US" sz="800" dirty="0">
                        <a:effectLst/>
                        <a:latin typeface="+mn-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n-lt"/>
                          <a:ea typeface="Times New Roman"/>
                          <a:cs typeface="Times New Roman"/>
                        </a:rPr>
                        <a:t>2003</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95.8</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90.1</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84.7</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79.6</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69.2</a:t>
                      </a:r>
                      <a:endParaRPr lang="en-US" sz="800" dirty="0">
                        <a:effectLst/>
                        <a:latin typeface="+mn-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n-lt"/>
                          <a:ea typeface="Times New Roman"/>
                          <a:cs typeface="Times New Roman"/>
                        </a:rPr>
                        <a:t>2005</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95.8</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90.0</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85.3</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80.7</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71.3</a:t>
                      </a:r>
                      <a:endParaRPr lang="en-US" sz="800" dirty="0">
                        <a:effectLst/>
                        <a:latin typeface="+mn-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n-lt"/>
                          <a:ea typeface="Times New Roman"/>
                          <a:cs typeface="Times New Roman"/>
                        </a:rPr>
                        <a:t>2007</a:t>
                      </a:r>
                      <a:endParaRPr lang="en-US" sz="80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n-lt"/>
                          <a:ea typeface="Calibri"/>
                          <a:cs typeface="Times New Roman"/>
                        </a:rPr>
                        <a:t>96.8</a:t>
                      </a:r>
                      <a:endParaRPr lang="en-US" sz="80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n-lt"/>
                          <a:ea typeface="Calibri"/>
                          <a:cs typeface="Times New Roman"/>
                        </a:rPr>
                        <a:t>92.5</a:t>
                      </a:r>
                      <a:endParaRPr lang="en-US" sz="80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88.4</a:t>
                      </a:r>
                      <a:endParaRPr lang="en-US" sz="800" dirty="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84.1</a:t>
                      </a:r>
                      <a:endParaRPr lang="en-US" sz="800" dirty="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73.7</a:t>
                      </a:r>
                      <a:endParaRPr lang="en-US" sz="800" dirty="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r>
              <a:tr h="130437">
                <a:tc>
                  <a:txBody>
                    <a:bodyPr/>
                    <a:lstStyle/>
                    <a:p>
                      <a:pPr marL="0" marR="0">
                        <a:lnSpc>
                          <a:spcPct val="115000"/>
                        </a:lnSpc>
                        <a:spcBef>
                          <a:spcPts val="0"/>
                        </a:spcBef>
                        <a:spcAft>
                          <a:spcPts val="0"/>
                        </a:spcAft>
                      </a:pPr>
                      <a:r>
                        <a:rPr lang="en-US" sz="700" b="1">
                          <a:solidFill>
                            <a:srgbClr val="000000"/>
                          </a:solidFill>
                          <a:effectLst/>
                          <a:latin typeface="Calibri"/>
                          <a:ea typeface="Times New Roman"/>
                          <a:cs typeface="Times New Roman"/>
                        </a:rPr>
                        <a:t>Living donor transplant</a:t>
                      </a:r>
                      <a:endParaRPr lang="en-US" sz="80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a:ea typeface="Times New Roman"/>
                          <a:cs typeface="Times New Roman"/>
                        </a:rPr>
                        <a:t> </a:t>
                      </a:r>
                      <a:endParaRPr lang="en-US" sz="80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a:ea typeface="Times New Roman"/>
                          <a:cs typeface="Times New Roman"/>
                        </a:rPr>
                        <a:t> </a:t>
                      </a:r>
                      <a:endParaRPr lang="en-US" sz="80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a:ea typeface="Times New Roman"/>
                          <a:cs typeface="Times New Roman"/>
                        </a:rPr>
                        <a:t> </a:t>
                      </a:r>
                      <a:endParaRPr lang="en-US" sz="80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solidFill>
                            <a:srgbClr val="000000"/>
                          </a:solidFill>
                          <a:effectLst/>
                          <a:latin typeface="Calibri"/>
                          <a:ea typeface="Times New Roman"/>
                          <a:cs typeface="Times New Roman"/>
                        </a:rPr>
                        <a:t> </a:t>
                      </a:r>
                      <a:endParaRPr lang="en-US" sz="80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solidFill>
                            <a:srgbClr val="000000"/>
                          </a:solidFill>
                          <a:effectLst/>
                          <a:latin typeface="Calibri"/>
                          <a:ea typeface="Times New Roman"/>
                          <a:cs typeface="Times New Roman"/>
                        </a:rPr>
                        <a:t> </a:t>
                      </a:r>
                      <a:endParaRPr lang="en-US" sz="800" dirty="0">
                        <a:effectLst/>
                        <a:latin typeface="Calibri"/>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437">
                <a:tc>
                  <a:txBody>
                    <a:bodyPr/>
                    <a:lstStyle/>
                    <a:p>
                      <a:pPr marL="135255" marR="0">
                        <a:lnSpc>
                          <a:spcPct val="115000"/>
                        </a:lnSpc>
                        <a:spcBef>
                          <a:spcPts val="0"/>
                        </a:spcBef>
                        <a:spcAft>
                          <a:spcPts val="0"/>
                        </a:spcAft>
                      </a:pPr>
                      <a:r>
                        <a:rPr lang="en-US" sz="700" b="1" dirty="0">
                          <a:effectLst/>
                          <a:latin typeface="+mn-lt"/>
                          <a:ea typeface="Times New Roman"/>
                          <a:cs typeface="Times New Roman"/>
                        </a:rPr>
                        <a:t>1999</a:t>
                      </a:r>
                      <a:endParaRPr lang="en-US" sz="800" dirty="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97.3</a:t>
                      </a:r>
                      <a:endParaRPr lang="en-US" sz="800" dirty="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94.2</a:t>
                      </a:r>
                      <a:endParaRPr lang="en-US" sz="80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90.7</a:t>
                      </a:r>
                      <a:endParaRPr lang="en-US" sz="80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85.5</a:t>
                      </a:r>
                      <a:endParaRPr lang="en-US" sz="800" dirty="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76.3</a:t>
                      </a:r>
                      <a:endParaRPr lang="en-US" sz="800" dirty="0">
                        <a:effectLst/>
                        <a:latin typeface="+mn-lt"/>
                        <a:ea typeface="Calibri"/>
                        <a:cs typeface="Times New Roman"/>
                      </a:endParaRPr>
                    </a:p>
                  </a:txBody>
                  <a:tcPr marL="51041" marR="51041" marT="0" marB="0" anchor="ctr">
                    <a:lnL>
                      <a:noFill/>
                    </a:lnL>
                    <a:lnR>
                      <a:noFill/>
                    </a:lnR>
                    <a:lnT w="12700" cap="flat" cmpd="sng" algn="ctr">
                      <a:solidFill>
                        <a:srgbClr val="000000"/>
                      </a:solidFill>
                      <a:prstDash val="solid"/>
                      <a:round/>
                      <a:headEnd type="none" w="med" len="med"/>
                      <a:tailEnd type="none" w="med" len="med"/>
                    </a:lnT>
                    <a:lnB>
                      <a:noFill/>
                    </a:lnB>
                  </a:tcPr>
                </a:tc>
              </a:tr>
              <a:tr h="130437">
                <a:tc>
                  <a:txBody>
                    <a:bodyPr/>
                    <a:lstStyle/>
                    <a:p>
                      <a:pPr marL="135255" marR="0">
                        <a:lnSpc>
                          <a:spcPct val="115000"/>
                        </a:lnSpc>
                        <a:spcBef>
                          <a:spcPts val="0"/>
                        </a:spcBef>
                        <a:spcAft>
                          <a:spcPts val="0"/>
                        </a:spcAft>
                      </a:pPr>
                      <a:r>
                        <a:rPr lang="en-US" sz="700" b="1">
                          <a:effectLst/>
                          <a:latin typeface="+mn-lt"/>
                          <a:ea typeface="Times New Roman"/>
                          <a:cs typeface="Times New Roman"/>
                        </a:rPr>
                        <a:t>2001</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97.5</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93.8</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89.9</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85.8</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76.2</a:t>
                      </a:r>
                      <a:endParaRPr lang="en-US" sz="800" dirty="0">
                        <a:effectLst/>
                        <a:latin typeface="+mn-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n-lt"/>
                          <a:ea typeface="Times New Roman"/>
                          <a:cs typeface="Times New Roman"/>
                        </a:rPr>
                        <a:t>2003</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98.3</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95.8</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92.2</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88.2</a:t>
                      </a:r>
                      <a:endParaRPr lang="en-US" sz="800" dirty="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79.9</a:t>
                      </a:r>
                      <a:endParaRPr lang="en-US" sz="800" dirty="0">
                        <a:effectLst/>
                        <a:latin typeface="+mn-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n-lt"/>
                          <a:ea typeface="Times New Roman"/>
                          <a:cs typeface="Times New Roman"/>
                        </a:rPr>
                        <a:t>2005</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98.3</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95.6</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92.5</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a:effectLst/>
                          <a:latin typeface="+mn-lt"/>
                          <a:ea typeface="Calibri"/>
                          <a:cs typeface="Times New Roman"/>
                        </a:rPr>
                        <a:t>89.1</a:t>
                      </a:r>
                      <a:endParaRPr lang="en-US" sz="800">
                        <a:effectLst/>
                        <a:latin typeface="+mn-lt"/>
                        <a:ea typeface="Calibri"/>
                        <a:cs typeface="Times New Roman"/>
                      </a:endParaRPr>
                    </a:p>
                  </a:txBody>
                  <a:tcPr marL="51041" marR="51041" marT="0" marB="0" anchor="ctr">
                    <a:lnL>
                      <a:noFill/>
                    </a:lnL>
                    <a:lnR>
                      <a:noFill/>
                    </a:lnR>
                    <a:lnT>
                      <a:noFill/>
                    </a:lnT>
                    <a:lnB>
                      <a:noFill/>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81.4</a:t>
                      </a:r>
                      <a:endParaRPr lang="en-US" sz="800" dirty="0">
                        <a:effectLst/>
                        <a:latin typeface="+mn-lt"/>
                        <a:ea typeface="Calibri"/>
                        <a:cs typeface="Times New Roman"/>
                      </a:endParaRPr>
                    </a:p>
                  </a:txBody>
                  <a:tcPr marL="51041" marR="51041" marT="0" marB="0" anchor="ctr">
                    <a:lnL>
                      <a:noFill/>
                    </a:lnL>
                    <a:lnR>
                      <a:noFill/>
                    </a:lnR>
                    <a:lnT>
                      <a:noFill/>
                    </a:lnT>
                    <a:lnB>
                      <a:noFill/>
                    </a:lnB>
                  </a:tcPr>
                </a:tc>
              </a:tr>
              <a:tr h="130437">
                <a:tc>
                  <a:txBody>
                    <a:bodyPr/>
                    <a:lstStyle/>
                    <a:p>
                      <a:pPr marL="135255" marR="0">
                        <a:lnSpc>
                          <a:spcPct val="115000"/>
                        </a:lnSpc>
                        <a:spcBef>
                          <a:spcPts val="0"/>
                        </a:spcBef>
                        <a:spcAft>
                          <a:spcPts val="0"/>
                        </a:spcAft>
                      </a:pPr>
                      <a:r>
                        <a:rPr lang="en-US" sz="700" b="1">
                          <a:effectLst/>
                          <a:latin typeface="+mn-lt"/>
                          <a:ea typeface="Times New Roman"/>
                          <a:cs typeface="Times New Roman"/>
                        </a:rPr>
                        <a:t>2007</a:t>
                      </a:r>
                      <a:endParaRPr lang="en-US" sz="80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n-lt"/>
                          <a:ea typeface="Calibri"/>
                          <a:cs typeface="Times New Roman"/>
                        </a:rPr>
                        <a:t>99.2</a:t>
                      </a:r>
                      <a:endParaRPr lang="en-US" sz="80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n-lt"/>
                          <a:ea typeface="Calibri"/>
                          <a:cs typeface="Times New Roman"/>
                        </a:rPr>
                        <a:t>97.6</a:t>
                      </a:r>
                      <a:endParaRPr lang="en-US" sz="80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n-lt"/>
                          <a:ea typeface="Calibri"/>
                          <a:cs typeface="Times New Roman"/>
                        </a:rPr>
                        <a:t>95.5</a:t>
                      </a:r>
                      <a:endParaRPr lang="en-US" sz="80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mn-lt"/>
                          <a:ea typeface="Calibri"/>
                          <a:cs typeface="Times New Roman"/>
                        </a:rPr>
                        <a:t>93.0</a:t>
                      </a:r>
                      <a:endParaRPr lang="en-US" sz="80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mn-lt"/>
                          <a:ea typeface="Calibri"/>
                          <a:cs typeface="Times New Roman"/>
                        </a:rPr>
                        <a:t>87.0</a:t>
                      </a:r>
                      <a:endParaRPr lang="en-US" sz="800" dirty="0">
                        <a:effectLst/>
                        <a:latin typeface="+mn-lt"/>
                        <a:ea typeface="Calibri"/>
                        <a:cs typeface="Times New Roman"/>
                      </a:endParaRPr>
                    </a:p>
                  </a:txBody>
                  <a:tcPr marL="51041" marR="51041"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Title 5"/>
          <p:cNvSpPr>
            <a:spLocks noGrp="1"/>
          </p:cNvSpPr>
          <p:nvPr>
            <p:ph type="title"/>
          </p:nvPr>
        </p:nvSpPr>
        <p:spPr/>
        <p:txBody>
          <a:bodyPr/>
          <a:lstStyle/>
          <a:p>
            <a:r>
              <a:rPr lang="en-US" dirty="0" err="1"/>
              <a:t>vol</a:t>
            </a:r>
            <a:r>
              <a:rPr lang="en-US" dirty="0"/>
              <a:t> 2  Table 5.1 Adjusted survival probabilities among ESRD patients, by months after initiation of treatment </a:t>
            </a:r>
            <a:r>
              <a:rPr lang="en-US" dirty="0" smtClean="0"/>
              <a:t/>
            </a:r>
            <a:br>
              <a:rPr lang="en-US" dirty="0" smtClean="0"/>
            </a:br>
            <a:r>
              <a:rPr lang="en-US" dirty="0" smtClean="0"/>
              <a:t>5.1.a  </a:t>
            </a:r>
            <a:r>
              <a:rPr lang="en-US" dirty="0"/>
              <a:t>By modality and year of initiation of </a:t>
            </a:r>
            <a:r>
              <a:rPr lang="en-US" dirty="0" smtClean="0"/>
              <a:t>treatment</a:t>
            </a:r>
            <a:endParaRPr lang="en-US" dirty="0"/>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sp>
        <p:nvSpPr>
          <p:cNvPr id="12" name="Text Placeholder 4"/>
          <p:cNvSpPr>
            <a:spLocks noGrp="1"/>
          </p:cNvSpPr>
          <p:nvPr>
            <p:ph type="body" sz="half" idx="2"/>
          </p:nvPr>
        </p:nvSpPr>
        <p:spPr>
          <a:xfrm>
            <a:off x="381000" y="5486400"/>
            <a:ext cx="8305800" cy="533400"/>
          </a:xfrm>
        </p:spPr>
        <p:txBody>
          <a:bodyPr/>
          <a:lstStyle/>
          <a:p>
            <a:r>
              <a:rPr lang="en-US" dirty="0"/>
              <a:t>Data Source: Reference Tables I.1-I.36, and special analyses, USRDS ESRD Database. Adjusted survival probabilities, from day one, without the 60 day rule, in the ESRD population. Ref: incident ESRD patients, 2011. Adjusted for age, sex, race, Hispanic ethnicity, and primary diagnosis. Abbreviation: ESRD, end-stage renal disease.</a:t>
            </a:r>
          </a:p>
        </p:txBody>
      </p:sp>
    </p:spTree>
    <p:extLst>
      <p:ext uri="{BB962C8B-B14F-4D97-AF65-F5344CB8AC3E}">
        <p14:creationId xmlns:p14="http://schemas.microsoft.com/office/powerpoint/2010/main" val="3853818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11</a:t>
            </a:fld>
            <a:endParaRPr lang="en-US" dirty="0"/>
          </a:p>
        </p:txBody>
      </p:sp>
      <p:graphicFrame>
        <p:nvGraphicFramePr>
          <p:cNvPr id="9" name="Picture Placeholder 8"/>
          <p:cNvGraphicFramePr>
            <a:graphicFrameLocks noGrp="1"/>
          </p:cNvGraphicFramePr>
          <p:nvPr>
            <p:ph type="pic" idx="1"/>
            <p:extLst>
              <p:ext uri="{D42A27DB-BD31-4B8C-83A1-F6EECF244321}">
                <p14:modId xmlns:p14="http://schemas.microsoft.com/office/powerpoint/2010/main" val="4027582865"/>
              </p:ext>
            </p:extLst>
          </p:nvPr>
        </p:nvGraphicFramePr>
        <p:xfrm>
          <a:off x="2057401" y="1295400"/>
          <a:ext cx="5029199" cy="3896868"/>
        </p:xfrm>
        <a:graphic>
          <a:graphicData uri="http://schemas.openxmlformats.org/drawingml/2006/table">
            <a:tbl>
              <a:tblPr firstRow="1" firstCol="1" bandRow="1"/>
              <a:tblGrid>
                <a:gridCol w="1404554"/>
                <a:gridCol w="724929"/>
                <a:gridCol w="724929"/>
                <a:gridCol w="724929"/>
                <a:gridCol w="724929"/>
                <a:gridCol w="724929"/>
              </a:tblGrid>
              <a:tr h="153965">
                <a:tc>
                  <a:txBody>
                    <a:bodyPr/>
                    <a:lstStyle/>
                    <a:p>
                      <a:pPr>
                        <a:lnSpc>
                          <a:spcPct val="115000"/>
                        </a:lnSpc>
                      </a:pPr>
                      <a:endParaRPr lang="en-US" sz="900" dirty="0">
                        <a:effectLst/>
                        <a:latin typeface="Calibri"/>
                      </a:endParaRPr>
                    </a:p>
                  </a:txBody>
                  <a:tcPr marL="54303" marR="5430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3 months</a:t>
                      </a:r>
                      <a:endParaRPr lang="en-US" sz="900">
                        <a:effectLst/>
                        <a:latin typeface="Calibri"/>
                        <a:ea typeface="Calibri"/>
                        <a:cs typeface="Times New Roman"/>
                      </a:endParaRPr>
                    </a:p>
                  </a:txBody>
                  <a:tcPr marL="54303" marR="5430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12 months</a:t>
                      </a:r>
                      <a:endParaRPr lang="en-US" sz="900">
                        <a:effectLst/>
                        <a:latin typeface="Calibri"/>
                        <a:ea typeface="Calibri"/>
                        <a:cs typeface="Times New Roman"/>
                      </a:endParaRPr>
                    </a:p>
                  </a:txBody>
                  <a:tcPr marL="54303" marR="5430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24 months</a:t>
                      </a:r>
                      <a:endParaRPr lang="en-US" sz="900">
                        <a:effectLst/>
                        <a:latin typeface="Calibri"/>
                        <a:ea typeface="Calibri"/>
                        <a:cs typeface="Times New Roman"/>
                      </a:endParaRPr>
                    </a:p>
                  </a:txBody>
                  <a:tcPr marL="54303" marR="5430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36 months</a:t>
                      </a:r>
                      <a:endParaRPr lang="en-US" sz="900">
                        <a:effectLst/>
                        <a:latin typeface="Calibri"/>
                        <a:ea typeface="Calibri"/>
                        <a:cs typeface="Times New Roman"/>
                      </a:endParaRPr>
                    </a:p>
                  </a:txBody>
                  <a:tcPr marL="54303" marR="5430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a:ea typeface="Times New Roman"/>
                          <a:cs typeface="Times New Roman"/>
                        </a:rPr>
                        <a:t>60 months</a:t>
                      </a:r>
                      <a:endParaRPr lang="en-US" sz="900">
                        <a:effectLst/>
                        <a:latin typeface="Calibri"/>
                        <a:ea typeface="Calibri"/>
                        <a:cs typeface="Times New Roman"/>
                      </a:endParaRPr>
                    </a:p>
                  </a:txBody>
                  <a:tcPr marL="54303" marR="54303" marT="0" marB="0" anchor="ctr">
                    <a:lnL>
                      <a:noFill/>
                    </a:lnL>
                    <a:lnR>
                      <a:noFill/>
                    </a:lnR>
                    <a:lnT>
                      <a:noFill/>
                    </a:lnT>
                    <a:lnB w="12700" cap="flat" cmpd="sng" algn="ctr">
                      <a:solidFill>
                        <a:srgbClr val="000000"/>
                      </a:solidFill>
                      <a:prstDash val="solid"/>
                      <a:round/>
                      <a:headEnd type="none" w="med" len="med"/>
                      <a:tailEnd type="none" w="med" len="med"/>
                    </a:lnB>
                  </a:tcPr>
                </a:tc>
              </a:tr>
              <a:tr h="137160">
                <a:tc>
                  <a:txBody>
                    <a:bodyPr/>
                    <a:lstStyle/>
                    <a:p>
                      <a:pPr marL="0" marR="0">
                        <a:lnSpc>
                          <a:spcPct val="115000"/>
                        </a:lnSpc>
                        <a:spcBef>
                          <a:spcPts val="0"/>
                        </a:spcBef>
                        <a:spcAft>
                          <a:spcPts val="0"/>
                        </a:spcAft>
                      </a:pPr>
                      <a:r>
                        <a:rPr lang="en-US" sz="800" b="1" dirty="0">
                          <a:effectLst/>
                          <a:latin typeface="Calibri"/>
                          <a:ea typeface="Times New Roman"/>
                          <a:cs typeface="Times New Roman"/>
                        </a:rPr>
                        <a:t>2007 cohort</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a:effectLst/>
                        <a:latin typeface="Calibri"/>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900" dirty="0">
                        <a:effectLst/>
                        <a:latin typeface="Calibri"/>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5448">
                <a:tc>
                  <a:txBody>
                    <a:bodyPr/>
                    <a:lstStyle/>
                    <a:p>
                      <a:pPr marL="142240" marR="0">
                        <a:lnSpc>
                          <a:spcPct val="115000"/>
                        </a:lnSpc>
                        <a:spcBef>
                          <a:spcPts val="0"/>
                        </a:spcBef>
                        <a:spcAft>
                          <a:spcPts val="0"/>
                        </a:spcAft>
                      </a:pPr>
                      <a:r>
                        <a:rPr lang="en-US" sz="800" b="1" dirty="0">
                          <a:solidFill>
                            <a:srgbClr val="000000"/>
                          </a:solidFill>
                          <a:effectLst/>
                          <a:latin typeface="+mn-lt"/>
                          <a:ea typeface="Times New Roman"/>
                          <a:cs typeface="Times New Roman"/>
                        </a:rPr>
                        <a:t>Dialysis</a:t>
                      </a:r>
                      <a:endParaRPr lang="en-US" sz="800" dirty="0">
                        <a:effectLst/>
                        <a:latin typeface="+mn-lt"/>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91.7</a:t>
                      </a: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76.4</a:t>
                      </a: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64.4</a:t>
                      </a: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54.9</a:t>
                      </a: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40.4</a:t>
                      </a: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r>
              <a:tr h="155448">
                <a:tc>
                  <a:txBody>
                    <a:bodyPr/>
                    <a:lstStyle/>
                    <a:p>
                      <a:pPr marL="142240" marR="0">
                        <a:lnSpc>
                          <a:spcPct val="115000"/>
                        </a:lnSpc>
                        <a:spcBef>
                          <a:spcPts val="0"/>
                        </a:spcBef>
                        <a:spcAft>
                          <a:spcPts val="0"/>
                        </a:spcAft>
                      </a:pPr>
                      <a:r>
                        <a:rPr lang="en-US" sz="800" b="1" dirty="0">
                          <a:solidFill>
                            <a:srgbClr val="000000"/>
                          </a:solidFill>
                          <a:effectLst/>
                          <a:latin typeface="+mn-lt"/>
                          <a:ea typeface="Times New Roman"/>
                          <a:cs typeface="Times New Roman"/>
                        </a:rPr>
                        <a:t>Hemodialysis</a:t>
                      </a:r>
                      <a:endParaRPr lang="en-US" sz="800" dirty="0">
                        <a:effectLst/>
                        <a:latin typeface="+mn-lt"/>
                        <a:ea typeface="Calibri"/>
                        <a:cs typeface="Times New Roman"/>
                      </a:endParaRP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91.4</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mn-lt"/>
                          <a:ea typeface="Calibri"/>
                          <a:cs typeface="Times New Roman"/>
                        </a:rPr>
                        <a:t>75.8</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63.7</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54.2</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39.8</a:t>
                      </a:r>
                    </a:p>
                  </a:txBody>
                  <a:tcPr marL="54303" marR="54303" marT="0" marB="0" anchor="b">
                    <a:lnL>
                      <a:noFill/>
                    </a:lnL>
                    <a:lnR>
                      <a:noFill/>
                    </a:lnR>
                    <a:lnT>
                      <a:noFill/>
                    </a:lnT>
                    <a:lnB>
                      <a:noFill/>
                    </a:lnB>
                  </a:tcPr>
                </a:tc>
              </a:tr>
              <a:tr h="155448">
                <a:tc>
                  <a:txBody>
                    <a:bodyPr/>
                    <a:lstStyle/>
                    <a:p>
                      <a:pPr marL="142240" marR="0">
                        <a:lnSpc>
                          <a:spcPct val="115000"/>
                        </a:lnSpc>
                        <a:spcBef>
                          <a:spcPts val="0"/>
                        </a:spcBef>
                        <a:spcAft>
                          <a:spcPts val="0"/>
                        </a:spcAft>
                      </a:pPr>
                      <a:r>
                        <a:rPr lang="en-US" sz="800" b="1" dirty="0">
                          <a:solidFill>
                            <a:srgbClr val="000000"/>
                          </a:solidFill>
                          <a:effectLst/>
                          <a:latin typeface="+mn-lt"/>
                          <a:ea typeface="Times New Roman"/>
                          <a:cs typeface="Times New Roman"/>
                        </a:rPr>
                        <a:t>Peritoneal dialysis</a:t>
                      </a:r>
                      <a:endParaRPr lang="en-US" sz="800" dirty="0">
                        <a:effectLst/>
                        <a:latin typeface="+mn-lt"/>
                        <a:ea typeface="Calibri"/>
                        <a:cs typeface="Times New Roman"/>
                      </a:endParaRP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96.9</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mn-lt"/>
                          <a:ea typeface="Calibri"/>
                          <a:cs typeface="Times New Roman"/>
                        </a:rPr>
                        <a:t>87.6</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74.9</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mn-lt"/>
                          <a:ea typeface="Calibri"/>
                          <a:cs typeface="Times New Roman"/>
                        </a:rPr>
                        <a:t>64.7</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49.2</a:t>
                      </a:r>
                    </a:p>
                  </a:txBody>
                  <a:tcPr marL="54303" marR="54303" marT="0" marB="0" anchor="b">
                    <a:lnL>
                      <a:noFill/>
                    </a:lnL>
                    <a:lnR>
                      <a:noFill/>
                    </a:lnR>
                    <a:lnT>
                      <a:noFill/>
                    </a:lnT>
                    <a:lnB>
                      <a:noFill/>
                    </a:lnB>
                  </a:tcPr>
                </a:tc>
              </a:tr>
              <a:tr h="155448">
                <a:tc>
                  <a:txBody>
                    <a:bodyPr/>
                    <a:lstStyle/>
                    <a:p>
                      <a:pPr marL="142240" marR="0">
                        <a:lnSpc>
                          <a:spcPct val="115000"/>
                        </a:lnSpc>
                        <a:spcBef>
                          <a:spcPts val="0"/>
                        </a:spcBef>
                        <a:spcAft>
                          <a:spcPts val="0"/>
                        </a:spcAft>
                      </a:pPr>
                      <a:r>
                        <a:rPr lang="en-US" sz="800" b="1" dirty="0">
                          <a:solidFill>
                            <a:srgbClr val="000000"/>
                          </a:solidFill>
                          <a:effectLst/>
                          <a:latin typeface="+mn-lt"/>
                          <a:ea typeface="Times New Roman"/>
                          <a:cs typeface="Times New Roman"/>
                        </a:rPr>
                        <a:t>Deceased-donor </a:t>
                      </a:r>
                      <a:r>
                        <a:rPr lang="en-US" sz="800" b="1" dirty="0" smtClean="0">
                          <a:solidFill>
                            <a:srgbClr val="000000"/>
                          </a:solidFill>
                          <a:effectLst/>
                          <a:latin typeface="+mn-lt"/>
                          <a:ea typeface="Times New Roman"/>
                          <a:cs typeface="Times New Roman"/>
                        </a:rPr>
                        <a:t>transplant</a:t>
                      </a:r>
                      <a:endParaRPr lang="en-US" sz="800" dirty="0">
                        <a:effectLst/>
                        <a:latin typeface="+mn-lt"/>
                        <a:ea typeface="Calibri"/>
                        <a:cs typeface="Times New Roman"/>
                      </a:endParaRP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mn-lt"/>
                          <a:ea typeface="Calibri"/>
                          <a:cs typeface="Times New Roman"/>
                        </a:rPr>
                        <a:t>96.8</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mn-lt"/>
                          <a:ea typeface="Calibri"/>
                          <a:cs typeface="Times New Roman"/>
                        </a:rPr>
                        <a:t>92.5</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mn-lt"/>
                          <a:ea typeface="Calibri"/>
                          <a:cs typeface="Times New Roman"/>
                        </a:rPr>
                        <a:t>88.4</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mn-lt"/>
                          <a:ea typeface="Calibri"/>
                          <a:cs typeface="Times New Roman"/>
                        </a:rPr>
                        <a:t>84.1</a:t>
                      </a: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73.7</a:t>
                      </a:r>
                    </a:p>
                  </a:txBody>
                  <a:tcPr marL="54303" marR="54303" marT="0" marB="0" anchor="b">
                    <a:lnL>
                      <a:noFill/>
                    </a:lnL>
                    <a:lnR>
                      <a:noFill/>
                    </a:lnR>
                    <a:lnT>
                      <a:noFill/>
                    </a:lnT>
                    <a:lnB>
                      <a:noFill/>
                    </a:lnB>
                  </a:tcPr>
                </a:tc>
              </a:tr>
              <a:tr h="155448">
                <a:tc>
                  <a:txBody>
                    <a:bodyPr/>
                    <a:lstStyle/>
                    <a:p>
                      <a:pPr marL="142240" marR="0">
                        <a:lnSpc>
                          <a:spcPct val="115000"/>
                        </a:lnSpc>
                        <a:spcBef>
                          <a:spcPts val="0"/>
                        </a:spcBef>
                        <a:spcAft>
                          <a:spcPts val="0"/>
                        </a:spcAft>
                      </a:pPr>
                      <a:r>
                        <a:rPr lang="en-US" sz="800" b="1" dirty="0">
                          <a:solidFill>
                            <a:srgbClr val="000000"/>
                          </a:solidFill>
                          <a:effectLst/>
                          <a:latin typeface="+mn-lt"/>
                          <a:ea typeface="Times New Roman"/>
                          <a:cs typeface="Times New Roman"/>
                        </a:rPr>
                        <a:t>Living donor </a:t>
                      </a:r>
                      <a:r>
                        <a:rPr lang="en-US" sz="800" b="1" dirty="0" smtClean="0">
                          <a:solidFill>
                            <a:srgbClr val="000000"/>
                          </a:solidFill>
                          <a:effectLst/>
                          <a:latin typeface="+mn-lt"/>
                          <a:ea typeface="Times New Roman"/>
                          <a:cs typeface="Times New Roman"/>
                        </a:rPr>
                        <a:t>transplant</a:t>
                      </a:r>
                      <a:endParaRPr lang="en-US" sz="800" dirty="0">
                        <a:effectLst/>
                        <a:latin typeface="+mn-lt"/>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99.2</a:t>
                      </a: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97.6</a:t>
                      </a: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95.5</a:t>
                      </a: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93.0</a:t>
                      </a: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mn-lt"/>
                          <a:ea typeface="Calibri"/>
                          <a:cs typeface="Times New Roman"/>
                        </a:rPr>
                        <a:t>87.0</a:t>
                      </a: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r>
              <a:tr h="136858">
                <a:tc>
                  <a:txBody>
                    <a:bodyPr/>
                    <a:lstStyle/>
                    <a:p>
                      <a:pPr marL="0" marR="0">
                        <a:lnSpc>
                          <a:spcPct val="115000"/>
                        </a:lnSpc>
                        <a:spcBef>
                          <a:spcPts val="0"/>
                        </a:spcBef>
                        <a:spcAft>
                          <a:spcPts val="0"/>
                        </a:spcAft>
                      </a:pPr>
                      <a:r>
                        <a:rPr lang="en-US" sz="800" b="1" dirty="0">
                          <a:solidFill>
                            <a:srgbClr val="000000"/>
                          </a:solidFill>
                          <a:effectLst/>
                          <a:latin typeface="Calibri"/>
                          <a:ea typeface="Times New Roman"/>
                          <a:cs typeface="Times New Roman"/>
                        </a:rPr>
                        <a:t>Age</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36858">
                <a:tc>
                  <a:txBody>
                    <a:bodyPr/>
                    <a:lstStyle/>
                    <a:p>
                      <a:pPr marL="142240" marR="0">
                        <a:lnSpc>
                          <a:spcPct val="115000"/>
                        </a:lnSpc>
                        <a:spcBef>
                          <a:spcPts val="0"/>
                        </a:spcBef>
                        <a:spcAft>
                          <a:spcPts val="0"/>
                        </a:spcAft>
                      </a:pPr>
                      <a:r>
                        <a:rPr lang="en-US" sz="800" b="1" dirty="0">
                          <a:solidFill>
                            <a:srgbClr val="000000"/>
                          </a:solidFill>
                          <a:effectLst/>
                          <a:latin typeface="Calibri"/>
                          <a:ea typeface="Calibri"/>
                          <a:cs typeface="Times New Roman"/>
                        </a:rPr>
                        <a:t>0-19</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98.4</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95.5</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91.9</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89.7</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87.0</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36858">
                <a:tc>
                  <a:txBody>
                    <a:bodyPr/>
                    <a:lstStyle/>
                    <a:p>
                      <a:pPr marL="142240" marR="0">
                        <a:lnSpc>
                          <a:spcPct val="115000"/>
                        </a:lnSpc>
                        <a:spcBef>
                          <a:spcPts val="0"/>
                        </a:spcBef>
                        <a:spcAft>
                          <a:spcPts val="0"/>
                        </a:spcAft>
                      </a:pPr>
                      <a:r>
                        <a:rPr lang="en-US" sz="800" b="1" dirty="0">
                          <a:solidFill>
                            <a:srgbClr val="000000"/>
                          </a:solidFill>
                          <a:effectLst/>
                          <a:latin typeface="Calibri"/>
                          <a:ea typeface="Calibri"/>
                          <a:cs typeface="Times New Roman"/>
                        </a:rPr>
                        <a:t>20-44</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97.7</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91.9</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85.9</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81.0</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73.0</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r>
              <a:tr h="136858">
                <a:tc>
                  <a:txBody>
                    <a:bodyPr/>
                    <a:lstStyle/>
                    <a:p>
                      <a:pPr marL="142240" marR="0">
                        <a:lnSpc>
                          <a:spcPct val="115000"/>
                        </a:lnSpc>
                        <a:spcBef>
                          <a:spcPts val="0"/>
                        </a:spcBef>
                        <a:spcAft>
                          <a:spcPts val="0"/>
                        </a:spcAft>
                      </a:pPr>
                      <a:r>
                        <a:rPr lang="en-US" sz="800" b="1" dirty="0">
                          <a:solidFill>
                            <a:srgbClr val="000000"/>
                          </a:solidFill>
                          <a:effectLst/>
                          <a:latin typeface="Calibri"/>
                          <a:ea typeface="Calibri"/>
                          <a:cs typeface="Times New Roman"/>
                        </a:rPr>
                        <a:t>45-64</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95.4</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85.0</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75.7</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67.3</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53.3</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r>
              <a:tr h="136858">
                <a:tc>
                  <a:txBody>
                    <a:bodyPr/>
                    <a:lstStyle/>
                    <a:p>
                      <a:pPr marL="142240" marR="0">
                        <a:lnSpc>
                          <a:spcPct val="115000"/>
                        </a:lnSpc>
                        <a:spcBef>
                          <a:spcPts val="0"/>
                        </a:spcBef>
                        <a:spcAft>
                          <a:spcPts val="0"/>
                        </a:spcAft>
                      </a:pPr>
                      <a:r>
                        <a:rPr lang="en-US" sz="800" b="1" dirty="0">
                          <a:solidFill>
                            <a:srgbClr val="000000"/>
                          </a:solidFill>
                          <a:effectLst/>
                          <a:latin typeface="Calibri"/>
                          <a:ea typeface="Calibri"/>
                          <a:cs typeface="Times New Roman"/>
                        </a:rPr>
                        <a:t>65-74</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91.0</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74.2</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60.8</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49.9</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33.0</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r>
              <a:tr h="136858">
                <a:tc>
                  <a:txBody>
                    <a:bodyPr/>
                    <a:lstStyle/>
                    <a:p>
                      <a:pPr marL="142240" marR="0">
                        <a:lnSpc>
                          <a:spcPct val="115000"/>
                        </a:lnSpc>
                        <a:spcBef>
                          <a:spcPts val="0"/>
                        </a:spcBef>
                        <a:spcAft>
                          <a:spcPts val="0"/>
                        </a:spcAft>
                      </a:pPr>
                      <a:r>
                        <a:rPr lang="en-US" sz="800" b="1" dirty="0">
                          <a:solidFill>
                            <a:srgbClr val="000000"/>
                          </a:solidFill>
                          <a:effectLst/>
                          <a:latin typeface="Calibri"/>
                          <a:ea typeface="Calibri"/>
                          <a:cs typeface="Times New Roman"/>
                        </a:rPr>
                        <a:t>75+</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84.6</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60.4</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43.4</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31.5</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15.8</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36858">
                <a:tc>
                  <a:txBody>
                    <a:bodyPr/>
                    <a:lstStyle/>
                    <a:p>
                      <a:pPr marL="0" marR="0">
                        <a:lnSpc>
                          <a:spcPct val="115000"/>
                        </a:lnSpc>
                        <a:spcBef>
                          <a:spcPts val="0"/>
                        </a:spcBef>
                        <a:spcAft>
                          <a:spcPts val="0"/>
                        </a:spcAft>
                      </a:pPr>
                      <a:r>
                        <a:rPr lang="en-US" sz="800" b="1" dirty="0">
                          <a:effectLst/>
                          <a:latin typeface="Calibri"/>
                          <a:ea typeface="Times New Roman"/>
                          <a:cs typeface="Times New Roman"/>
                        </a:rPr>
                        <a:t>Sex</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36858">
                <a:tc>
                  <a:txBody>
                    <a:bodyPr/>
                    <a:lstStyle/>
                    <a:p>
                      <a:pPr marL="142240" marR="0">
                        <a:lnSpc>
                          <a:spcPct val="115000"/>
                        </a:lnSpc>
                        <a:spcBef>
                          <a:spcPts val="0"/>
                        </a:spcBef>
                        <a:spcAft>
                          <a:spcPts val="0"/>
                        </a:spcAft>
                      </a:pPr>
                      <a:r>
                        <a:rPr lang="en-US" sz="800" b="1" dirty="0">
                          <a:effectLst/>
                          <a:latin typeface="Calibri"/>
                          <a:ea typeface="Times New Roman"/>
                          <a:cs typeface="Times New Roman"/>
                        </a:rPr>
                        <a:t>Male</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91.7</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76.9</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64.9</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55.4</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41.3</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36858">
                <a:tc>
                  <a:txBody>
                    <a:bodyPr/>
                    <a:lstStyle/>
                    <a:p>
                      <a:pPr marL="142240" marR="0">
                        <a:lnSpc>
                          <a:spcPct val="115000"/>
                        </a:lnSpc>
                        <a:spcBef>
                          <a:spcPts val="0"/>
                        </a:spcBef>
                        <a:spcAft>
                          <a:spcPts val="0"/>
                        </a:spcAft>
                      </a:pPr>
                      <a:r>
                        <a:rPr lang="en-US" sz="800" b="1" dirty="0">
                          <a:effectLst/>
                          <a:latin typeface="Calibri"/>
                          <a:ea typeface="Times New Roman"/>
                          <a:cs typeface="Times New Roman"/>
                        </a:rPr>
                        <a:t>Female</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91.9</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76.8</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65.2</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55.9</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41.6</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36858">
                <a:tc>
                  <a:txBody>
                    <a:bodyPr/>
                    <a:lstStyle/>
                    <a:p>
                      <a:pPr marL="0" marR="0">
                        <a:lnSpc>
                          <a:spcPct val="115000"/>
                        </a:lnSpc>
                        <a:spcBef>
                          <a:spcPts val="0"/>
                        </a:spcBef>
                        <a:spcAft>
                          <a:spcPts val="0"/>
                        </a:spcAft>
                      </a:pPr>
                      <a:r>
                        <a:rPr lang="en-US" sz="800" b="1" dirty="0">
                          <a:effectLst/>
                          <a:latin typeface="Calibri"/>
                          <a:ea typeface="Times New Roman"/>
                          <a:cs typeface="Times New Roman"/>
                        </a:rPr>
                        <a:t>Race</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37160">
                <a:tc>
                  <a:txBody>
                    <a:bodyPr/>
                    <a:lstStyle/>
                    <a:p>
                      <a:pPr marL="142240" marR="0">
                        <a:lnSpc>
                          <a:spcPct val="115000"/>
                        </a:lnSpc>
                        <a:spcBef>
                          <a:spcPts val="0"/>
                        </a:spcBef>
                        <a:spcAft>
                          <a:spcPts val="0"/>
                        </a:spcAft>
                      </a:pPr>
                      <a:r>
                        <a:rPr lang="en-US" sz="800" b="1" dirty="0">
                          <a:effectLst/>
                          <a:latin typeface="Calibri"/>
                          <a:ea typeface="Times New Roman"/>
                          <a:cs typeface="Times New Roman"/>
                        </a:rPr>
                        <a:t>White</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91.0</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75.2</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62.9</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53.3</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38.8</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37160">
                <a:tc>
                  <a:txBody>
                    <a:bodyPr/>
                    <a:lstStyle/>
                    <a:p>
                      <a:pPr marL="142240" marR="0">
                        <a:lnSpc>
                          <a:spcPct val="115000"/>
                        </a:lnSpc>
                        <a:spcBef>
                          <a:spcPts val="0"/>
                        </a:spcBef>
                        <a:spcAft>
                          <a:spcPts val="0"/>
                        </a:spcAft>
                      </a:pPr>
                      <a:r>
                        <a:rPr lang="en-US" sz="800" b="1" dirty="0">
                          <a:effectLst/>
                          <a:latin typeface="Calibri"/>
                          <a:ea typeface="Times New Roman"/>
                          <a:cs typeface="Times New Roman"/>
                        </a:rPr>
                        <a:t>Black/African American</a:t>
                      </a:r>
                      <a:endParaRPr lang="en-US" sz="900" dirty="0">
                        <a:effectLst/>
                        <a:latin typeface="Calibri"/>
                        <a:ea typeface="Calibri"/>
                        <a:cs typeface="Times New Roman"/>
                      </a:endParaRP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93.2</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79.1</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68.0</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59.0</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45.3</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r>
              <a:tr h="137160">
                <a:tc>
                  <a:txBody>
                    <a:bodyPr/>
                    <a:lstStyle/>
                    <a:p>
                      <a:pPr marL="142240" marR="0">
                        <a:lnSpc>
                          <a:spcPct val="115000"/>
                        </a:lnSpc>
                        <a:spcBef>
                          <a:spcPts val="0"/>
                        </a:spcBef>
                        <a:spcAft>
                          <a:spcPts val="0"/>
                        </a:spcAft>
                      </a:pPr>
                      <a:r>
                        <a:rPr lang="en-US" sz="800" b="1" dirty="0">
                          <a:effectLst/>
                          <a:latin typeface="Calibri"/>
                          <a:ea typeface="Times New Roman"/>
                          <a:cs typeface="Times New Roman"/>
                        </a:rPr>
                        <a:t>Native American</a:t>
                      </a:r>
                      <a:endParaRPr lang="en-US" sz="900" dirty="0">
                        <a:effectLst/>
                        <a:latin typeface="Calibri"/>
                        <a:ea typeface="Calibri"/>
                        <a:cs typeface="Times New Roman"/>
                      </a:endParaRP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95.1</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84.7</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71.6</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61.6</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46.8</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r>
              <a:tr h="137160">
                <a:tc>
                  <a:txBody>
                    <a:bodyPr/>
                    <a:lstStyle/>
                    <a:p>
                      <a:pPr marL="142240" marR="0">
                        <a:lnSpc>
                          <a:spcPct val="115000"/>
                        </a:lnSpc>
                        <a:spcBef>
                          <a:spcPts val="0"/>
                        </a:spcBef>
                        <a:spcAft>
                          <a:spcPts val="0"/>
                        </a:spcAft>
                      </a:pPr>
                      <a:r>
                        <a:rPr lang="en-US" sz="800" b="1" dirty="0">
                          <a:effectLst/>
                          <a:latin typeface="Calibri"/>
                          <a:ea typeface="Times New Roman"/>
                          <a:cs typeface="Times New Roman"/>
                        </a:rPr>
                        <a:t>Asian</a:t>
                      </a:r>
                      <a:endParaRPr lang="en-US" sz="900" dirty="0">
                        <a:effectLst/>
                        <a:latin typeface="Calibri"/>
                        <a:ea typeface="Calibri"/>
                        <a:cs typeface="Times New Roman"/>
                      </a:endParaRP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94.6</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83.8</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74.9</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66.9</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53.7</a:t>
                      </a:r>
                      <a:endParaRPr lang="en-US" sz="900" dirty="0">
                        <a:effectLst/>
                        <a:latin typeface="Calibri"/>
                        <a:ea typeface="Calibri"/>
                        <a:cs typeface="Times New Roman"/>
                      </a:endParaRPr>
                    </a:p>
                  </a:txBody>
                  <a:tcPr marL="54303" marR="54303" marT="0" marB="0" anchor="b">
                    <a:lnL>
                      <a:noFill/>
                    </a:lnL>
                    <a:lnR>
                      <a:noFill/>
                    </a:lnR>
                    <a:lnT>
                      <a:noFill/>
                    </a:lnT>
                    <a:lnB>
                      <a:noFill/>
                    </a:lnB>
                    <a:solidFill>
                      <a:srgbClr val="FFFFFF"/>
                    </a:solidFill>
                  </a:tcPr>
                </a:tc>
              </a:tr>
              <a:tr h="137160">
                <a:tc>
                  <a:txBody>
                    <a:bodyPr/>
                    <a:lstStyle/>
                    <a:p>
                      <a:pPr marL="142240" marR="0">
                        <a:lnSpc>
                          <a:spcPct val="115000"/>
                        </a:lnSpc>
                        <a:spcBef>
                          <a:spcPts val="0"/>
                        </a:spcBef>
                        <a:spcAft>
                          <a:spcPts val="0"/>
                        </a:spcAft>
                      </a:pPr>
                      <a:r>
                        <a:rPr lang="en-US" sz="800" b="1">
                          <a:effectLst/>
                          <a:latin typeface="Calibri"/>
                          <a:ea typeface="Times New Roman"/>
                          <a:cs typeface="Times New Roman"/>
                        </a:rPr>
                        <a:t>Other</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91.1</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72.1</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55.4</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44.2</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26.1</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r h="136858">
                <a:tc>
                  <a:txBody>
                    <a:bodyPr/>
                    <a:lstStyle/>
                    <a:p>
                      <a:pPr marL="0" marR="0">
                        <a:lnSpc>
                          <a:spcPct val="115000"/>
                        </a:lnSpc>
                        <a:spcBef>
                          <a:spcPts val="0"/>
                        </a:spcBef>
                        <a:spcAft>
                          <a:spcPts val="0"/>
                        </a:spcAft>
                      </a:pPr>
                      <a:r>
                        <a:rPr lang="en-US" sz="800" b="1" dirty="0">
                          <a:effectLst/>
                          <a:latin typeface="Calibri"/>
                          <a:ea typeface="Times New Roman"/>
                          <a:cs typeface="Times New Roman"/>
                        </a:rPr>
                        <a:t>Primary cause of ESRD</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Times New Roman"/>
                          <a:cs typeface="Times New Roman"/>
                        </a:rPr>
                        <a:t> </a:t>
                      </a:r>
                      <a:endParaRPr lang="en-US" sz="90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Times New Roman"/>
                          <a:cs typeface="Times New Roman"/>
                        </a:rPr>
                        <a:t> </a:t>
                      </a:r>
                      <a:endParaRPr lang="en-US" sz="900" dirty="0">
                        <a:effectLst/>
                        <a:latin typeface="Calibri"/>
                        <a:ea typeface="Calibri"/>
                        <a:cs typeface="Times New Roman"/>
                      </a:endParaRPr>
                    </a:p>
                  </a:txBody>
                  <a:tcPr marL="54303" marR="5430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36858">
                <a:tc>
                  <a:txBody>
                    <a:bodyPr/>
                    <a:lstStyle/>
                    <a:p>
                      <a:pPr marL="142240" marR="0">
                        <a:lnSpc>
                          <a:spcPct val="115000"/>
                        </a:lnSpc>
                        <a:spcBef>
                          <a:spcPts val="0"/>
                        </a:spcBef>
                        <a:spcAft>
                          <a:spcPts val="0"/>
                        </a:spcAft>
                      </a:pPr>
                      <a:r>
                        <a:rPr lang="en-US" sz="800" b="1" dirty="0">
                          <a:effectLst/>
                          <a:latin typeface="Calibri"/>
                          <a:ea typeface="Times New Roman"/>
                          <a:cs typeface="Times New Roman"/>
                        </a:rPr>
                        <a:t>Diabetes</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92.7</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77.6</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64.4</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53.7</a:t>
                      </a:r>
                      <a:endParaRPr lang="en-US" sz="900" dirty="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37.2</a:t>
                      </a:r>
                      <a:endParaRPr lang="en-US" sz="900">
                        <a:effectLst/>
                        <a:latin typeface="Calibri"/>
                        <a:ea typeface="Calibri"/>
                        <a:cs typeface="Times New Roman"/>
                      </a:endParaRPr>
                    </a:p>
                  </a:txBody>
                  <a:tcPr marL="54303" marR="54303"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r>
              <a:tr h="136858">
                <a:tc>
                  <a:txBody>
                    <a:bodyPr/>
                    <a:lstStyle/>
                    <a:p>
                      <a:pPr marL="142240" marR="0">
                        <a:lnSpc>
                          <a:spcPct val="115000"/>
                        </a:lnSpc>
                        <a:spcBef>
                          <a:spcPts val="0"/>
                        </a:spcBef>
                        <a:spcAft>
                          <a:spcPts val="0"/>
                        </a:spcAft>
                      </a:pPr>
                      <a:r>
                        <a:rPr lang="en-US" sz="800" b="1">
                          <a:effectLst/>
                          <a:latin typeface="Calibri"/>
                          <a:ea typeface="Times New Roman"/>
                          <a:cs typeface="Times New Roman"/>
                        </a:rPr>
                        <a:t>Hypertension</a:t>
                      </a:r>
                      <a:endParaRPr lang="en-US" sz="900">
                        <a:effectLst/>
                        <a:latin typeface="Calibri"/>
                        <a:ea typeface="Calibri"/>
                        <a:cs typeface="Times New Roman"/>
                      </a:endParaRP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92.0</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77.9</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66.4</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57.4</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43.6</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r>
              <a:tr h="136858">
                <a:tc>
                  <a:txBody>
                    <a:bodyPr/>
                    <a:lstStyle/>
                    <a:p>
                      <a:pPr marL="142240" marR="0">
                        <a:lnSpc>
                          <a:spcPct val="115000"/>
                        </a:lnSpc>
                        <a:spcBef>
                          <a:spcPts val="0"/>
                        </a:spcBef>
                        <a:spcAft>
                          <a:spcPts val="0"/>
                        </a:spcAft>
                      </a:pPr>
                      <a:r>
                        <a:rPr lang="en-US" sz="800" b="1">
                          <a:effectLst/>
                          <a:latin typeface="Calibri"/>
                          <a:ea typeface="Times New Roman"/>
                          <a:cs typeface="Times New Roman"/>
                        </a:rPr>
                        <a:t>Glomerulonephritis</a:t>
                      </a:r>
                      <a:endParaRPr lang="en-US" sz="900">
                        <a:effectLst/>
                        <a:latin typeface="Calibri"/>
                        <a:ea typeface="Calibri"/>
                        <a:cs typeface="Times New Roman"/>
                      </a:endParaRPr>
                    </a:p>
                  </a:txBody>
                  <a:tcPr marL="54303" marR="54303" marT="0" marB="0" anchor="b">
                    <a:lnL>
                      <a:noFill/>
                    </a:lnL>
                    <a:lnR>
                      <a:noFill/>
                    </a:lnR>
                    <a:lnT>
                      <a:noFill/>
                    </a:lnT>
                    <a:lnB>
                      <a:noFill/>
                    </a:lnB>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94.3</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83.4</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73.9</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66.3</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53.8</a:t>
                      </a:r>
                      <a:endParaRPr lang="en-US" sz="900">
                        <a:effectLst/>
                        <a:latin typeface="Calibri"/>
                        <a:ea typeface="Calibri"/>
                        <a:cs typeface="Times New Roman"/>
                      </a:endParaRPr>
                    </a:p>
                  </a:txBody>
                  <a:tcPr marL="54303" marR="54303" marT="0" marB="0" anchor="b">
                    <a:lnL>
                      <a:noFill/>
                    </a:lnL>
                    <a:lnR>
                      <a:noFill/>
                    </a:lnR>
                    <a:lnT>
                      <a:noFill/>
                    </a:lnT>
                    <a:lnB>
                      <a:noFill/>
                    </a:lnB>
                    <a:solidFill>
                      <a:srgbClr val="FFFFFF"/>
                    </a:solidFill>
                  </a:tcPr>
                </a:tc>
              </a:tr>
              <a:tr h="136858">
                <a:tc>
                  <a:txBody>
                    <a:bodyPr/>
                    <a:lstStyle/>
                    <a:p>
                      <a:pPr marL="142240" marR="0">
                        <a:lnSpc>
                          <a:spcPct val="115000"/>
                        </a:lnSpc>
                        <a:spcBef>
                          <a:spcPts val="0"/>
                        </a:spcBef>
                        <a:spcAft>
                          <a:spcPts val="0"/>
                        </a:spcAft>
                      </a:pPr>
                      <a:r>
                        <a:rPr lang="en-US" sz="800" b="1" dirty="0">
                          <a:effectLst/>
                          <a:latin typeface="Calibri"/>
                          <a:ea typeface="Times New Roman"/>
                          <a:cs typeface="Times New Roman"/>
                        </a:rPr>
                        <a:t>Other</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88.2</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70.0</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59.6</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a:solidFill>
                            <a:srgbClr val="000000"/>
                          </a:solidFill>
                          <a:effectLst/>
                          <a:latin typeface="Calibri"/>
                          <a:ea typeface="Calibri"/>
                          <a:cs typeface="Times New Roman"/>
                        </a:rPr>
                        <a:t>52.0</a:t>
                      </a:r>
                      <a:endParaRPr lang="en-US" sz="90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800" dirty="0">
                          <a:solidFill>
                            <a:srgbClr val="000000"/>
                          </a:solidFill>
                          <a:effectLst/>
                          <a:latin typeface="Calibri"/>
                          <a:ea typeface="Calibri"/>
                          <a:cs typeface="Times New Roman"/>
                        </a:rPr>
                        <a:t>41.6</a:t>
                      </a:r>
                      <a:endParaRPr lang="en-US" sz="900" dirty="0">
                        <a:effectLst/>
                        <a:latin typeface="Calibri"/>
                        <a:ea typeface="Calibri"/>
                        <a:cs typeface="Times New Roman"/>
                      </a:endParaRPr>
                    </a:p>
                  </a:txBody>
                  <a:tcPr marL="54303" marR="54303"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6" name="Title 5"/>
          <p:cNvSpPr>
            <a:spLocks noGrp="1"/>
          </p:cNvSpPr>
          <p:nvPr>
            <p:ph type="title"/>
          </p:nvPr>
        </p:nvSpPr>
        <p:spPr>
          <a:xfrm>
            <a:off x="457200" y="152400"/>
            <a:ext cx="8229600" cy="563562"/>
          </a:xfrm>
        </p:spPr>
        <p:txBody>
          <a:bodyPr/>
          <a:lstStyle/>
          <a:p>
            <a:r>
              <a:rPr lang="en-US" dirty="0" err="1"/>
              <a:t>vol</a:t>
            </a:r>
            <a:r>
              <a:rPr lang="en-US" dirty="0"/>
              <a:t> 2  Table 5.1 Adjusted survival probabilities among ESRD patients, by months after initiation of treatment </a:t>
            </a:r>
            <a:r>
              <a:rPr lang="en-US" dirty="0" smtClean="0"/>
              <a:t/>
            </a:r>
            <a:br>
              <a:rPr lang="en-US" dirty="0" smtClean="0"/>
            </a:br>
            <a:r>
              <a:rPr lang="en-US" sz="1600" dirty="0"/>
              <a:t>5.1.b  By modality and age, sex, race, and primary cause of ESRD, for patients initiating ESRD treatment in 2007</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sp>
        <p:nvSpPr>
          <p:cNvPr id="10" name="Text Placeholder 4"/>
          <p:cNvSpPr>
            <a:spLocks noGrp="1"/>
          </p:cNvSpPr>
          <p:nvPr>
            <p:ph type="body" sz="half" idx="2"/>
          </p:nvPr>
        </p:nvSpPr>
        <p:spPr>
          <a:xfrm>
            <a:off x="381000" y="5486400"/>
            <a:ext cx="8534400" cy="762000"/>
          </a:xfrm>
        </p:spPr>
        <p:txBody>
          <a:bodyPr/>
          <a:lstStyle/>
          <a:p>
            <a:r>
              <a:rPr lang="en-US" dirty="0"/>
              <a:t>Data Source: Reference Tables I.1-I.36, and special analyses, USRDS ESRD Database. Adjusted survival probabilities, from day one, without the 60 day rule, in the ESRD population. Ref: incident ESRD patients, 2011. Adjusted for age, sex, race, Hispanic ethnicity, and primary diagnosis. Abbreviation: ESRD, end-stage renal disease.</a:t>
            </a:r>
          </a:p>
        </p:txBody>
      </p:sp>
    </p:spTree>
    <p:extLst>
      <p:ext uri="{BB962C8B-B14F-4D97-AF65-F5344CB8AC3E}">
        <p14:creationId xmlns:p14="http://schemas.microsoft.com/office/powerpoint/2010/main" val="40077280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12</a:t>
            </a:fld>
            <a:endParaRPr lang="en-US" dirty="0"/>
          </a:p>
        </p:txBody>
      </p:sp>
      <p:sp>
        <p:nvSpPr>
          <p:cNvPr id="5" name="Text Placeholder 4"/>
          <p:cNvSpPr>
            <a:spLocks noGrp="1"/>
          </p:cNvSpPr>
          <p:nvPr>
            <p:ph type="body" sz="half" idx="2"/>
          </p:nvPr>
        </p:nvSpPr>
        <p:spPr>
          <a:xfrm>
            <a:off x="381000" y="5562600"/>
            <a:ext cx="8305800" cy="533400"/>
          </a:xfrm>
        </p:spPr>
        <p:txBody>
          <a:bodyPr/>
          <a:lstStyle/>
          <a:p>
            <a:r>
              <a:rPr lang="en-US" sz="1200" dirty="0"/>
              <a:t>Data Source: Reference Table H.13; special analyses, USRDS ESRDS Database; and Table 7 in National Vital Statistics Reports, Deaths: Final Data for 2010. Expected remaining lifetimes (years) of the general U.S. population and of prevalent dialysis and transplant patients. Prevalent ESRD population, 2012, used as weight to calculate overall combined-age remaining lifetimes. </a:t>
            </a:r>
            <a:r>
              <a:rPr lang="en-US" sz="1200" dirty="0" err="1"/>
              <a:t>acell</a:t>
            </a:r>
            <a:r>
              <a:rPr lang="en-US" sz="1200" dirty="0"/>
              <a:t> values combine ages 75-85 and over. Abbreviation: ESRD, end-stage renal disease.</a:t>
            </a:r>
          </a:p>
        </p:txBody>
      </p:sp>
      <p:sp>
        <p:nvSpPr>
          <p:cNvPr id="6" name="Title 5"/>
          <p:cNvSpPr>
            <a:spLocks noGrp="1"/>
          </p:cNvSpPr>
          <p:nvPr>
            <p:ph type="title"/>
          </p:nvPr>
        </p:nvSpPr>
        <p:spPr/>
        <p:txBody>
          <a:bodyPr/>
          <a:lstStyle/>
          <a:p>
            <a:r>
              <a:rPr lang="en-US" dirty="0" err="1"/>
              <a:t>vol</a:t>
            </a:r>
            <a:r>
              <a:rPr lang="en-US" dirty="0"/>
              <a:t> 2  Table 5.2 Expected remaining lifetime (years) of the general U.S. population, prevalent dialysis patients and transplant patients, by sex and age</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graphicFrame>
        <p:nvGraphicFramePr>
          <p:cNvPr id="4" name="Picture Placeholder 3"/>
          <p:cNvGraphicFramePr>
            <a:graphicFrameLocks noGrp="1"/>
          </p:cNvGraphicFramePr>
          <p:nvPr>
            <p:ph type="pic" idx="1"/>
            <p:extLst>
              <p:ext uri="{D42A27DB-BD31-4B8C-83A1-F6EECF244321}">
                <p14:modId xmlns:p14="http://schemas.microsoft.com/office/powerpoint/2010/main" val="4139237637"/>
              </p:ext>
            </p:extLst>
          </p:nvPr>
        </p:nvGraphicFramePr>
        <p:xfrm>
          <a:off x="1845945" y="1452245"/>
          <a:ext cx="5452110" cy="3724910"/>
        </p:xfrm>
        <a:graphic>
          <a:graphicData uri="http://schemas.openxmlformats.org/drawingml/2006/table">
            <a:tbl>
              <a:tblPr firstRow="1" firstCol="1" bandRow="1"/>
              <a:tblGrid>
                <a:gridCol w="517525"/>
                <a:gridCol w="588010"/>
                <a:gridCol w="588010"/>
                <a:gridCol w="588010"/>
                <a:gridCol w="588010"/>
                <a:gridCol w="588010"/>
                <a:gridCol w="588010"/>
                <a:gridCol w="457200"/>
                <a:gridCol w="457200"/>
                <a:gridCol w="492125"/>
              </a:tblGrid>
              <a:tr h="239395">
                <a:tc>
                  <a:txBody>
                    <a:bodyPr/>
                    <a:lstStyle/>
                    <a:p>
                      <a:pPr>
                        <a:lnSpc>
                          <a:spcPct val="115000"/>
                        </a:lnSpc>
                      </a:pPr>
                      <a:endParaRPr lang="en-US" sz="1100" dirty="0">
                        <a:effectLst/>
                        <a:latin typeface="Calibri"/>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6">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ESRD patients, 2012</a:t>
                      </a:r>
                      <a:endParaRPr lang="en-US"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gridSpan="3">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General U.S. population, 2010</a:t>
                      </a:r>
                      <a:endParaRPr lang="en-US"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r>
              <a:tr h="193675">
                <a:tc>
                  <a:txBody>
                    <a:bodyPr/>
                    <a:lstStyle/>
                    <a:p>
                      <a:pPr>
                        <a:lnSpc>
                          <a:spcPct val="115000"/>
                        </a:lnSpc>
                      </a:pPr>
                      <a:endParaRPr lang="en-US" sz="1100" dirty="0">
                        <a:effectLst/>
                        <a:latin typeface="Calibri"/>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Dialysis</a:t>
                      </a:r>
                      <a:endParaRPr lang="en-US"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Transplant</a:t>
                      </a:r>
                      <a:endParaRPr lang="en-US"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r>
              <a:tr h="182880">
                <a:tc>
                  <a:txBody>
                    <a:bodyPr/>
                    <a:lstStyle/>
                    <a:p>
                      <a:pPr marL="0" marR="0">
                        <a:lnSpc>
                          <a:spcPct val="115000"/>
                        </a:lnSpc>
                        <a:spcBef>
                          <a:spcPts val="0"/>
                        </a:spcBef>
                        <a:spcAft>
                          <a:spcPts val="0"/>
                        </a:spcAft>
                      </a:pPr>
                      <a:r>
                        <a:rPr lang="en-US" sz="1000" b="1" dirty="0">
                          <a:effectLst/>
                          <a:latin typeface="Calibri"/>
                          <a:ea typeface="Times New Roman"/>
                          <a:cs typeface="Times New Roman"/>
                        </a:rPr>
                        <a:t>Ages</a:t>
                      </a:r>
                      <a:endParaRPr lang="en-US"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All</a:t>
                      </a:r>
                      <a:endParaRPr lang="en-US" sz="1100" dirty="0">
                        <a:effectLst/>
                        <a:latin typeface="Calibri"/>
                        <a:ea typeface="Calibri"/>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F</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All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F</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All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M</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F</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0-14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22.3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23.2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21.3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61.0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60.1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62.5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72.9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70.5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75.3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15-19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19.9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20.6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19.0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48.7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47.9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50.0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59.5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57.1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61.7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20-24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17.0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17.7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16.1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44.7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44.0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45.9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54.7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52.4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56.9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25-29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14.9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15.5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14.1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40.7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40.0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41.8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50.0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47.8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52.0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30-34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13.4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13.8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12.7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36.8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36.1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37.9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45.2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43.1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47.2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35-39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12.0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12.3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11.5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32.8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32.1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33.9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40.5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38.5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42.4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40-44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28.9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28.2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30.0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35.9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33.9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37.7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45-49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8.9</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9.0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8.7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25.1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24.4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26.2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31.4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29.6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33.2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50-54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7.6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7.6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7.6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21.6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20.9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22.7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27.2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25.4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28.8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55-59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18.3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17.7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19.3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23.1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21.5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24.5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60-64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5.6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15.4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14.8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16.4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19.1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17.7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20.3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65-69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12.9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12.4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13.8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15.5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14.2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16.5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70-74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4.1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11.5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12.1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11.0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12.9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75-79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3.5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9.1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8.7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9.7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9.1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8.2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9.7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80-84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aseline="30000">
                          <a:effectLst/>
                          <a:latin typeface="Calibri"/>
                          <a:ea typeface="Calibri"/>
                          <a:cs typeface="Times New Roman"/>
                        </a:rPr>
                        <a:t>a</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aseline="30000">
                          <a:effectLst/>
                          <a:latin typeface="Calibri"/>
                          <a:ea typeface="Calibri"/>
                          <a:cs typeface="Times New Roman"/>
                        </a:rPr>
                        <a:t>a</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aseline="30000">
                          <a:effectLst/>
                          <a:latin typeface="Calibri"/>
                          <a:ea typeface="Calibri"/>
                          <a:cs typeface="Times New Roman"/>
                        </a:rPr>
                        <a:t>a</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6.5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5.8</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6.9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85+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2.4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aseline="30000">
                          <a:effectLst/>
                          <a:latin typeface="Calibri"/>
                          <a:ea typeface="Calibri"/>
                          <a:cs typeface="Times New Roman"/>
                        </a:rPr>
                        <a:t>a</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aseline="30000">
                          <a:effectLst/>
                          <a:latin typeface="Calibri"/>
                          <a:ea typeface="Calibri"/>
                          <a:cs typeface="Times New Roman"/>
                        </a:rPr>
                        <a:t>a</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aseline="30000">
                          <a:effectLst/>
                          <a:latin typeface="Calibri"/>
                          <a:ea typeface="Calibri"/>
                          <a:cs typeface="Times New Roman"/>
                        </a:rPr>
                        <a:t>a</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3.5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880">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6.6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18.6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18.0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19.5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22.2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Times New Roman"/>
                          <a:cs typeface="Times New Roman"/>
                        </a:rPr>
                        <a:t>20.7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Times New Roman"/>
                          <a:cs typeface="Times New Roman"/>
                        </a:rPr>
                        <a:t>23.4</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226782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13</a:t>
            </a:fld>
            <a:endParaRPr lang="en-US" dirty="0"/>
          </a:p>
        </p:txBody>
      </p:sp>
      <p:sp>
        <p:nvSpPr>
          <p:cNvPr id="5" name="Text Placeholder 4"/>
          <p:cNvSpPr>
            <a:spLocks noGrp="1"/>
          </p:cNvSpPr>
          <p:nvPr>
            <p:ph type="body" sz="half" idx="2"/>
          </p:nvPr>
        </p:nvSpPr>
        <p:spPr/>
        <p:txBody>
          <a:bodyPr/>
          <a:lstStyle/>
          <a:p>
            <a:r>
              <a:rPr lang="en-US" dirty="0"/>
              <a:t>Data Source: Special analyses, USRDS ESRD Database and Medicare 5 Percent Sample. Adjusted for sex and race. Medicare data limited to patients with at least one month of Medicare eligibility in 2012. Ref: Medicare patients, 2012. Abbreviation: ESRD, end-stage renal disease.</a:t>
            </a:r>
          </a:p>
        </p:txBody>
      </p:sp>
      <p:sp>
        <p:nvSpPr>
          <p:cNvPr id="6" name="Title 5"/>
          <p:cNvSpPr>
            <a:spLocks noGrp="1"/>
          </p:cNvSpPr>
          <p:nvPr>
            <p:ph type="title"/>
          </p:nvPr>
        </p:nvSpPr>
        <p:spPr/>
        <p:txBody>
          <a:bodyPr/>
          <a:lstStyle/>
          <a:p>
            <a:r>
              <a:rPr lang="en-US" dirty="0" err="1"/>
              <a:t>vol</a:t>
            </a:r>
            <a:r>
              <a:rPr lang="en-US" dirty="0"/>
              <a:t> 2  Figure 5.4 Adjusted all-cause mortality in the ESRD &amp; general populations, by age, 2012</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52600" y="563874"/>
            <a:ext cx="6540865" cy="5029200"/>
          </a:xfrm>
          <a:prstGeom prst="rect">
            <a:avLst/>
          </a:prstGeom>
        </p:spPr>
      </p:pic>
    </p:spTree>
    <p:extLst>
      <p:ext uri="{BB962C8B-B14F-4D97-AF65-F5344CB8AC3E}">
        <p14:creationId xmlns:p14="http://schemas.microsoft.com/office/powerpoint/2010/main" val="17397837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14</a:t>
            </a:fld>
            <a:endParaRPr lang="en-US" dirty="0"/>
          </a:p>
        </p:txBody>
      </p:sp>
      <p:graphicFrame>
        <p:nvGraphicFramePr>
          <p:cNvPr id="9" name="Picture Placeholder 8"/>
          <p:cNvGraphicFramePr>
            <a:graphicFrameLocks noGrp="1"/>
          </p:cNvGraphicFramePr>
          <p:nvPr>
            <p:ph type="pic" idx="1"/>
            <p:extLst>
              <p:ext uri="{D42A27DB-BD31-4B8C-83A1-F6EECF244321}">
                <p14:modId xmlns:p14="http://schemas.microsoft.com/office/powerpoint/2010/main" val="2272556946"/>
              </p:ext>
            </p:extLst>
          </p:nvPr>
        </p:nvGraphicFramePr>
        <p:xfrm>
          <a:off x="609598" y="1255644"/>
          <a:ext cx="7924806" cy="3899837"/>
        </p:xfrm>
        <a:graphic>
          <a:graphicData uri="http://schemas.openxmlformats.org/drawingml/2006/table">
            <a:tbl>
              <a:tblPr firstRow="1" firstCol="1" bandRow="1"/>
              <a:tblGrid>
                <a:gridCol w="1101397"/>
                <a:gridCol w="401377"/>
                <a:gridCol w="401377"/>
                <a:gridCol w="401377"/>
                <a:gridCol w="401377"/>
                <a:gridCol w="401377"/>
                <a:gridCol w="401377"/>
                <a:gridCol w="401377"/>
                <a:gridCol w="401377"/>
                <a:gridCol w="401377"/>
                <a:gridCol w="401377"/>
                <a:gridCol w="401377"/>
                <a:gridCol w="401377"/>
                <a:gridCol w="401377"/>
                <a:gridCol w="401377"/>
                <a:gridCol w="401377"/>
                <a:gridCol w="401377"/>
                <a:gridCol w="401377"/>
              </a:tblGrid>
              <a:tr h="206904">
                <a:tc>
                  <a:txBody>
                    <a:bodyPr/>
                    <a:lstStyle/>
                    <a:p>
                      <a:pPr>
                        <a:lnSpc>
                          <a:spcPct val="115000"/>
                        </a:lnSpc>
                      </a:pPr>
                      <a:endParaRPr lang="en-US" sz="1200" dirty="0">
                        <a:effectLst/>
                        <a:latin typeface="Calibri"/>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1996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1997</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1998</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1999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2000</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2001</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2004</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2007</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2008</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2009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2010</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2011</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2012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79917">
                <a:tc>
                  <a:txBody>
                    <a:bodyPr/>
                    <a:lstStyle/>
                    <a:p>
                      <a:pPr marL="0" marR="0">
                        <a:lnSpc>
                          <a:spcPct val="115000"/>
                        </a:lnSpc>
                        <a:spcBef>
                          <a:spcPts val="0"/>
                        </a:spcBef>
                        <a:spcAft>
                          <a:spcPts val="0"/>
                        </a:spcAft>
                      </a:pPr>
                      <a:r>
                        <a:rPr lang="en-US" sz="900" b="1">
                          <a:effectLst/>
                          <a:latin typeface="Calibri"/>
                          <a:ea typeface="Times New Roman"/>
                          <a:cs typeface="Times New Roman"/>
                        </a:rPr>
                        <a:t>Unadjusted</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79917">
                <a:tc>
                  <a:txBody>
                    <a:bodyPr/>
                    <a:lstStyle/>
                    <a:p>
                      <a:pPr marL="0" marR="0">
                        <a:lnSpc>
                          <a:spcPct val="115000"/>
                        </a:lnSpc>
                        <a:spcBef>
                          <a:spcPts val="0"/>
                        </a:spcBef>
                        <a:spcAft>
                          <a:spcPts val="0"/>
                        </a:spcAft>
                      </a:pPr>
                      <a:r>
                        <a:rPr lang="en-US" sz="900" b="1">
                          <a:effectLst/>
                          <a:latin typeface="Calibri"/>
                          <a:ea typeface="Times New Roman"/>
                          <a:cs typeface="Times New Roman"/>
                        </a:rPr>
                        <a:t>ESRD</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337</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335</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338</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324</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320</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315</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307</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300</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286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276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264</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257</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247</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241</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223</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9917">
                <a:tc>
                  <a:txBody>
                    <a:bodyPr/>
                    <a:lstStyle/>
                    <a:p>
                      <a:pPr marL="9525" marR="0">
                        <a:lnSpc>
                          <a:spcPct val="115000"/>
                        </a:lnSpc>
                        <a:spcBef>
                          <a:spcPts val="0"/>
                        </a:spcBef>
                        <a:spcAft>
                          <a:spcPts val="0"/>
                        </a:spcAft>
                      </a:pPr>
                      <a:r>
                        <a:rPr lang="en-US" sz="900" b="1">
                          <a:effectLst/>
                          <a:latin typeface="Calibri"/>
                          <a:ea typeface="Times New Roman"/>
                          <a:cs typeface="Times New Roman"/>
                        </a:rPr>
                        <a:t>Dialysis</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354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354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359</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342</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338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332</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327</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317</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308</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291</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281</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277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258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79917">
                <a:tc>
                  <a:txBody>
                    <a:bodyPr/>
                    <a:lstStyle/>
                    <a:p>
                      <a:pPr marL="9525" marR="0">
                        <a:lnSpc>
                          <a:spcPct val="115000"/>
                        </a:lnSpc>
                        <a:spcBef>
                          <a:spcPts val="0"/>
                        </a:spcBef>
                        <a:spcAft>
                          <a:spcPts val="0"/>
                        </a:spcAft>
                      </a:pPr>
                      <a:r>
                        <a:rPr lang="en-US" sz="900" b="1">
                          <a:effectLst/>
                          <a:latin typeface="Calibri"/>
                          <a:ea typeface="Times New Roman"/>
                          <a:cs typeface="Times New Roman"/>
                        </a:rPr>
                        <a:t>Transplant</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97</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97</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91</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91</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90</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80</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77</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74</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06904">
                <a:tc>
                  <a:txBody>
                    <a:bodyPr/>
                    <a:lstStyle/>
                    <a:p>
                      <a:pPr marL="0" marR="0">
                        <a:lnSpc>
                          <a:spcPct val="115000"/>
                        </a:lnSpc>
                        <a:spcBef>
                          <a:spcPts val="0"/>
                        </a:spcBef>
                        <a:spcAft>
                          <a:spcPts val="0"/>
                        </a:spcAft>
                      </a:pPr>
                      <a:r>
                        <a:rPr lang="en-US" sz="900" b="1">
                          <a:effectLst/>
                          <a:latin typeface="Calibri"/>
                          <a:ea typeface="Times New Roman"/>
                          <a:cs typeface="Times New Roman"/>
                        </a:rPr>
                        <a:t>General Medicare</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Cancer</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150</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142</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138</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132</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128</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125</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121</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122</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117</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115</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113</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111</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Diabetes</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93</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94</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90</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85</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82</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77</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79</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76</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74</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71</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71</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71</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72</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CHF</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205</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209</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208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206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208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202</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197</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196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189</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192</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191</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190</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196</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183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189</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188</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191</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CVA/TIA</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156</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154</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153</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151</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145</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135</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133</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125</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129</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79917">
                <a:tc>
                  <a:txBody>
                    <a:bodyPr/>
                    <a:lstStyle/>
                    <a:p>
                      <a:pPr marL="123825" marR="0">
                        <a:lnSpc>
                          <a:spcPct val="115000"/>
                        </a:lnSpc>
                        <a:spcBef>
                          <a:spcPts val="0"/>
                        </a:spcBef>
                        <a:spcAft>
                          <a:spcPts val="0"/>
                        </a:spcAft>
                      </a:pPr>
                      <a:r>
                        <a:rPr lang="en-US" sz="900" b="1" dirty="0">
                          <a:effectLst/>
                          <a:latin typeface="Calibri"/>
                          <a:ea typeface="Times New Roman"/>
                          <a:cs typeface="Times New Roman"/>
                        </a:rPr>
                        <a:t>AMI</a:t>
                      </a:r>
                      <a:endParaRPr lang="en-US" sz="12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157</a:t>
                      </a:r>
                      <a:endParaRPr lang="en-US" sz="12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148</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163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06904">
                <a:tc>
                  <a:txBody>
                    <a:bodyPr/>
                    <a:lstStyle/>
                    <a:p>
                      <a:pPr marL="0" marR="0">
                        <a:lnSpc>
                          <a:spcPct val="115000"/>
                        </a:lnSpc>
                        <a:spcBef>
                          <a:spcPts val="0"/>
                        </a:spcBef>
                        <a:spcAft>
                          <a:spcPts val="0"/>
                        </a:spcAft>
                      </a:pPr>
                      <a:r>
                        <a:rPr lang="en-US" sz="900" b="1" dirty="0">
                          <a:effectLst/>
                          <a:latin typeface="Calibri"/>
                          <a:ea typeface="Times New Roman"/>
                          <a:cs typeface="Times New Roman"/>
                        </a:rPr>
                        <a:t>Adjusted</a:t>
                      </a:r>
                      <a:endParaRPr lang="en-US" sz="1200" dirty="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79917">
                <a:tc>
                  <a:txBody>
                    <a:bodyPr/>
                    <a:lstStyle/>
                    <a:p>
                      <a:pPr marL="0" marR="0">
                        <a:lnSpc>
                          <a:spcPct val="115000"/>
                        </a:lnSpc>
                        <a:spcBef>
                          <a:spcPts val="0"/>
                        </a:spcBef>
                        <a:spcAft>
                          <a:spcPts val="0"/>
                        </a:spcAft>
                      </a:pPr>
                      <a:r>
                        <a:rPr lang="en-US" sz="900" b="1">
                          <a:effectLst/>
                          <a:latin typeface="Calibri"/>
                          <a:ea typeface="Times New Roman"/>
                          <a:cs typeface="Times New Roman"/>
                        </a:rPr>
                        <a:t>ESRD</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350</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341</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345</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324</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318</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309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300</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294</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284</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274</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263</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255</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246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240</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223</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9917">
                <a:tc>
                  <a:txBody>
                    <a:bodyPr/>
                    <a:lstStyle/>
                    <a:p>
                      <a:pPr marL="0" marR="0">
                        <a:lnSpc>
                          <a:spcPct val="115000"/>
                        </a:lnSpc>
                        <a:spcBef>
                          <a:spcPts val="0"/>
                        </a:spcBef>
                        <a:spcAft>
                          <a:spcPts val="0"/>
                        </a:spcAft>
                      </a:pPr>
                      <a:r>
                        <a:rPr lang="en-US" sz="900" b="1">
                          <a:effectLst/>
                          <a:latin typeface="Calibri"/>
                          <a:ea typeface="Times New Roman"/>
                          <a:cs typeface="Times New Roman"/>
                        </a:rPr>
                        <a:t>Dialysis</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364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356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361</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363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346</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343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337</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330</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322</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319</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310</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299</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290</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284</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275</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270</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252</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79917">
                <a:tc>
                  <a:txBody>
                    <a:bodyPr/>
                    <a:lstStyle/>
                    <a:p>
                      <a:pPr marL="0" marR="0">
                        <a:lnSpc>
                          <a:spcPct val="115000"/>
                        </a:lnSpc>
                        <a:spcBef>
                          <a:spcPts val="0"/>
                        </a:spcBef>
                        <a:spcAft>
                          <a:spcPts val="0"/>
                        </a:spcAft>
                      </a:pPr>
                      <a:r>
                        <a:rPr lang="en-US" sz="900" b="1">
                          <a:effectLst/>
                          <a:latin typeface="Calibri"/>
                          <a:ea typeface="Times New Roman"/>
                          <a:cs typeface="Times New Roman"/>
                        </a:rPr>
                        <a:t>Transplant</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107</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108</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100</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101</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94</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94</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89</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206904">
                <a:tc>
                  <a:txBody>
                    <a:bodyPr/>
                    <a:lstStyle/>
                    <a:p>
                      <a:pPr marL="0" marR="0">
                        <a:lnSpc>
                          <a:spcPct val="115000"/>
                        </a:lnSpc>
                        <a:spcBef>
                          <a:spcPts val="0"/>
                        </a:spcBef>
                        <a:spcAft>
                          <a:spcPts val="0"/>
                        </a:spcAft>
                      </a:pPr>
                      <a:r>
                        <a:rPr lang="en-US" sz="900" b="1">
                          <a:effectLst/>
                          <a:latin typeface="Calibri"/>
                          <a:ea typeface="Times New Roman"/>
                          <a:cs typeface="Times New Roman"/>
                        </a:rPr>
                        <a:t>General Medicare</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a:ea typeface="Times New Roman"/>
                          <a:cs typeface="Times New Roman"/>
                        </a:rPr>
                        <a:t> </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200">
                        <a:effectLst/>
                        <a:latin typeface="Calibri"/>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Cancer</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144</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141</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140</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133</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122</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118</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112</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113</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107</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106</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105</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102</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100</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99</a:t>
                      </a:r>
                      <a:endParaRPr lang="en-US" sz="1200">
                        <a:effectLst/>
                        <a:latin typeface="Calibri"/>
                        <a:ea typeface="Calibri"/>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Diabetes</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87</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89</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82</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80</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70</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72</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69</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66</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63</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62</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64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CHF</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166</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170</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167</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164</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160</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153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145</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144</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143</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145</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143</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CVA/TIA</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130</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130</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124</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122</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124</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117</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116</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109</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111</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108</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107</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106</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100</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101</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100</a:t>
                      </a:r>
                      <a:endParaRPr lang="en-US" sz="1200">
                        <a:effectLst/>
                        <a:latin typeface="Calibri"/>
                        <a:ea typeface="Calibri"/>
                        <a:cs typeface="Times New Roman"/>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103</a:t>
                      </a:r>
                      <a:endParaRPr lang="en-US" sz="1200">
                        <a:effectLst/>
                        <a:latin typeface="Calibri"/>
                        <a:ea typeface="Calibri"/>
                        <a:cs typeface="Times New Roman"/>
                      </a:endParaRPr>
                    </a:p>
                  </a:txBody>
                  <a:tcPr marL="68580" marR="68580" marT="0" marB="0" anchor="ctr">
                    <a:lnL>
                      <a:noFill/>
                    </a:lnL>
                    <a:lnR>
                      <a:noFill/>
                    </a:lnR>
                    <a:lnT>
                      <a:noFill/>
                    </a:lnT>
                    <a:lnB>
                      <a:noFill/>
                    </a:lnB>
                    <a:solidFill>
                      <a:srgbClr val="F2F2F2"/>
                    </a:solidFill>
                  </a:tcPr>
                </a:tc>
              </a:tr>
              <a:tr h="179917">
                <a:tc>
                  <a:txBody>
                    <a:bodyPr/>
                    <a:lstStyle/>
                    <a:p>
                      <a:pPr marL="123825" marR="0">
                        <a:lnSpc>
                          <a:spcPct val="115000"/>
                        </a:lnSpc>
                        <a:spcBef>
                          <a:spcPts val="0"/>
                        </a:spcBef>
                        <a:spcAft>
                          <a:spcPts val="0"/>
                        </a:spcAft>
                      </a:pPr>
                      <a:r>
                        <a:rPr lang="en-US" sz="900" b="1">
                          <a:effectLst/>
                          <a:latin typeface="Calibri"/>
                          <a:ea typeface="Times New Roman"/>
                          <a:cs typeface="Times New Roman"/>
                        </a:rPr>
                        <a:t>AMI</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131</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131</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138</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133</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124</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126</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128</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131</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122</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127</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900">
                          <a:effectLst/>
                          <a:latin typeface="Calibri"/>
                          <a:ea typeface="Times New Roman"/>
                          <a:cs typeface="Times New Roman"/>
                        </a:rPr>
                        <a:t>125</a:t>
                      </a:r>
                      <a:endParaRPr lang="en-US" sz="120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a:ea typeface="Times New Roman"/>
                          <a:cs typeface="Times New Roman"/>
                        </a:rPr>
                        <a:t>137</a:t>
                      </a:r>
                      <a:endParaRPr lang="en-US" sz="1200" dirty="0">
                        <a:effectLst/>
                        <a:latin typeface="Calibri"/>
                        <a:ea typeface="Calibri"/>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5" name="Text Placeholder 4"/>
          <p:cNvSpPr>
            <a:spLocks noGrp="1"/>
          </p:cNvSpPr>
          <p:nvPr>
            <p:ph type="body" sz="half" idx="2"/>
          </p:nvPr>
        </p:nvSpPr>
        <p:spPr>
          <a:xfrm>
            <a:off x="381000" y="5257800"/>
            <a:ext cx="8305800" cy="533400"/>
          </a:xfrm>
        </p:spPr>
        <p:txBody>
          <a:bodyPr/>
          <a:lstStyle/>
          <a:p>
            <a:r>
              <a:rPr lang="en-US" dirty="0"/>
              <a:t>Data Source: Special analyses, USRDS ESRD Database and Medicare 5 percent sample. Unadjusted and adjusted (sex and race) mortality rates starting with January 1 point prevalent sample in the ESRD and general populations, age 65 and older (per 1,000 patient years at risk). Abbreviations: AMI, acute myocardial infarction; CHF, congestive heart failure; CVA/TIA, cerebrovascular accident/transient ischemic attack; ESRD, end-stage renal disease.</a:t>
            </a:r>
          </a:p>
        </p:txBody>
      </p:sp>
      <p:sp>
        <p:nvSpPr>
          <p:cNvPr id="6" name="Title 5"/>
          <p:cNvSpPr>
            <a:spLocks noGrp="1"/>
          </p:cNvSpPr>
          <p:nvPr>
            <p:ph type="title"/>
          </p:nvPr>
        </p:nvSpPr>
        <p:spPr/>
        <p:txBody>
          <a:bodyPr/>
          <a:lstStyle/>
          <a:p>
            <a:r>
              <a:rPr lang="en-US" dirty="0" err="1"/>
              <a:t>vol</a:t>
            </a:r>
            <a:r>
              <a:rPr lang="en-US" dirty="0"/>
              <a:t> 2  Table 5.3 Unadjusted &amp; adjusted mortality rates in the ESRD &amp; comorbidity-specific Medicare populations, age 65 &amp; older (per 1,000 patient years), by calendar year</a:t>
            </a:r>
          </a:p>
        </p:txBody>
      </p:sp>
      <p:sp>
        <p:nvSpPr>
          <p:cNvPr id="7" name="Footer Placeholder 6"/>
          <p:cNvSpPr>
            <a:spLocks noGrp="1"/>
          </p:cNvSpPr>
          <p:nvPr>
            <p:ph type="ftr" sz="quarter" idx="10"/>
          </p:nvPr>
        </p:nvSpPr>
        <p:spPr>
          <a:xfrm>
            <a:off x="3581400" y="6477000"/>
            <a:ext cx="1981200" cy="274320"/>
          </a:xfrm>
        </p:spPr>
        <p:txBody>
          <a:bodyPr/>
          <a:lstStyle/>
          <a:p>
            <a:r>
              <a:rPr lang="en-US" dirty="0" err="1" smtClean="0"/>
              <a:t>Vol</a:t>
            </a:r>
            <a:r>
              <a:rPr lang="en-US" dirty="0" smtClean="0"/>
              <a:t> 2, ESRD, </a:t>
            </a:r>
            <a:r>
              <a:rPr lang="en-US" dirty="0" err="1" smtClean="0"/>
              <a:t>Ch</a:t>
            </a:r>
            <a:r>
              <a:rPr lang="en-US" dirty="0" smtClean="0"/>
              <a:t> 5</a:t>
            </a:r>
            <a:endParaRPr lang="en-US" dirty="0"/>
          </a:p>
        </p:txBody>
      </p:sp>
    </p:spTree>
    <p:extLst>
      <p:ext uri="{BB962C8B-B14F-4D97-AF65-F5344CB8AC3E}">
        <p14:creationId xmlns:p14="http://schemas.microsoft.com/office/powerpoint/2010/main" val="26713095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15</a:t>
            </a:fld>
            <a:endParaRPr lang="en-US"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99" r="499"/>
          <a:stretch>
            <a:fillRect/>
          </a:stretch>
        </p:blipFill>
        <p:spPr>
          <a:xfrm>
            <a:off x="381000" y="1143000"/>
            <a:ext cx="8305800" cy="4191000"/>
          </a:xfrm>
        </p:spPr>
      </p:pic>
      <p:sp>
        <p:nvSpPr>
          <p:cNvPr id="5" name="Text Placeholder 4"/>
          <p:cNvSpPr>
            <a:spLocks noGrp="1"/>
          </p:cNvSpPr>
          <p:nvPr>
            <p:ph type="body" sz="half" idx="2"/>
          </p:nvPr>
        </p:nvSpPr>
        <p:spPr>
          <a:xfrm>
            <a:off x="381000" y="5257800"/>
            <a:ext cx="8305800" cy="533400"/>
          </a:xfrm>
        </p:spPr>
        <p:txBody>
          <a:bodyPr/>
          <a:lstStyle/>
          <a:p>
            <a:r>
              <a:rPr lang="en-US" dirty="0"/>
              <a:t>Data Source: Special analyses, USRDS ESRD Database and Medicare 5 percent sample, 2012. All-cause mortality in the ESRD and Medicare populations with specific comorbid conditions identified in the preceding year, by age and sex, point prevalent sample on January 1, 2012, adjusted for race. Ref: ESRD patients, 2012. Abbreviations: AMI, acute myocardial infarction; CHF, congestive heart failure; CVA/TIA, cerebrovascular accident/transient ischemic attack; ESRD, end-stage renal disease.</a:t>
            </a:r>
          </a:p>
        </p:txBody>
      </p:sp>
      <p:sp>
        <p:nvSpPr>
          <p:cNvPr id="6" name="Title 5"/>
          <p:cNvSpPr>
            <a:spLocks noGrp="1"/>
          </p:cNvSpPr>
          <p:nvPr>
            <p:ph type="title"/>
          </p:nvPr>
        </p:nvSpPr>
        <p:spPr/>
        <p:txBody>
          <a:bodyPr/>
          <a:lstStyle/>
          <a:p>
            <a:r>
              <a:rPr lang="en-US" dirty="0" err="1" smtClean="0"/>
              <a:t>vol</a:t>
            </a:r>
            <a:r>
              <a:rPr lang="en-US" dirty="0" smtClean="0"/>
              <a:t> 2  Figure 5.5 Adjusted all-cause mortality in the ESRD, dialysis, transplant, and comorbidity-specific Medicare population, by sex, in 2012</a:t>
            </a:r>
            <a:br>
              <a:rPr lang="en-US" dirty="0" smtClean="0"/>
            </a:br>
            <a:r>
              <a:rPr lang="en-US" dirty="0" smtClean="0"/>
              <a:t>(a</a:t>
            </a:r>
            <a:r>
              <a:rPr lang="en-US" dirty="0"/>
              <a:t>) Ages 65-69 </a:t>
            </a:r>
            <a:r>
              <a:rPr lang="en-US" b="0" dirty="0"/>
              <a:t/>
            </a:r>
            <a:br>
              <a:rPr lang="en-US" b="0" dirty="0"/>
            </a:br>
            <a:endParaRPr lang="en-US" dirty="0"/>
          </a:p>
        </p:txBody>
      </p:sp>
    </p:spTree>
    <p:extLst>
      <p:ext uri="{BB962C8B-B14F-4D97-AF65-F5344CB8AC3E}">
        <p14:creationId xmlns:p14="http://schemas.microsoft.com/office/powerpoint/2010/main" val="15351879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16</a:t>
            </a:fld>
            <a:endParaRPr lang="en-US"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99" r="499"/>
          <a:stretch>
            <a:fillRect/>
          </a:stretch>
        </p:blipFill>
        <p:spPr/>
      </p:pic>
      <p:sp>
        <p:nvSpPr>
          <p:cNvPr id="6" name="Title 5"/>
          <p:cNvSpPr>
            <a:spLocks noGrp="1"/>
          </p:cNvSpPr>
          <p:nvPr>
            <p:ph type="title"/>
          </p:nvPr>
        </p:nvSpPr>
        <p:spPr/>
        <p:txBody>
          <a:bodyPr/>
          <a:lstStyle/>
          <a:p>
            <a:r>
              <a:rPr lang="en-US" dirty="0" err="1" smtClean="0"/>
              <a:t>vol</a:t>
            </a:r>
            <a:r>
              <a:rPr lang="en-US" dirty="0" smtClean="0"/>
              <a:t> 2  Figure 5.5 Adjusted all-cause mortality in the ESRD, dialysis, transplant, and comorbidity-specific Medicare population, by sex, in 2012</a:t>
            </a:r>
            <a:br>
              <a:rPr lang="en-US" dirty="0" smtClean="0"/>
            </a:br>
            <a:r>
              <a:rPr lang="en-US" dirty="0" smtClean="0"/>
              <a:t>(</a:t>
            </a:r>
            <a:r>
              <a:rPr lang="en-US" dirty="0"/>
              <a:t>b) Ages 70-79 </a:t>
            </a:r>
            <a:r>
              <a:rPr lang="en-US" b="0" dirty="0"/>
              <a:t/>
            </a:r>
            <a:br>
              <a:rPr lang="en-US" b="0" dirty="0"/>
            </a:br>
            <a:r>
              <a:rPr lang="en-US" b="0" dirty="0"/>
              <a:t/>
            </a:r>
            <a:br>
              <a:rPr lang="en-US" b="0" dirty="0"/>
            </a:br>
            <a:endParaRPr lang="en-US" dirty="0"/>
          </a:p>
        </p:txBody>
      </p:sp>
      <p:sp>
        <p:nvSpPr>
          <p:cNvPr id="8" name="Text Placeholder 4"/>
          <p:cNvSpPr>
            <a:spLocks noGrp="1"/>
          </p:cNvSpPr>
          <p:nvPr>
            <p:ph type="body" sz="half" idx="2"/>
          </p:nvPr>
        </p:nvSpPr>
        <p:spPr>
          <a:xfrm>
            <a:off x="381000" y="5257800"/>
            <a:ext cx="8305800" cy="533400"/>
          </a:xfrm>
        </p:spPr>
        <p:txBody>
          <a:bodyPr/>
          <a:lstStyle/>
          <a:p>
            <a:r>
              <a:rPr lang="en-US" dirty="0"/>
              <a:t>Data Source: Special analyses, USRDS ESRD Database and Medicare 5 percent sample, 2012. All-cause mortality in the ESRD and Medicare populations with specific comorbid conditions identified in the preceding year, by age and sex, point prevalent sample on January 1, 2012, adjusted for race. Ref: ESRD patients, 2012. Abbreviations: AMI, acute myocardial infarction; CHF, congestive heart failure; CVA/TIA, cerebrovascular accident/transient ischemic attack; ESRD, end-stage renal disease.</a:t>
            </a:r>
          </a:p>
        </p:txBody>
      </p:sp>
    </p:spTree>
    <p:extLst>
      <p:ext uri="{BB962C8B-B14F-4D97-AF65-F5344CB8AC3E}">
        <p14:creationId xmlns:p14="http://schemas.microsoft.com/office/powerpoint/2010/main" val="3008725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17</a:t>
            </a:fld>
            <a:endParaRPr lang="en-US"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99" r="499"/>
          <a:stretch>
            <a:fillRect/>
          </a:stretch>
        </p:blipFill>
        <p:spPr/>
      </p:pic>
      <p:sp>
        <p:nvSpPr>
          <p:cNvPr id="6" name="Title 5"/>
          <p:cNvSpPr>
            <a:spLocks noGrp="1"/>
          </p:cNvSpPr>
          <p:nvPr>
            <p:ph type="title"/>
          </p:nvPr>
        </p:nvSpPr>
        <p:spPr/>
        <p:txBody>
          <a:bodyPr/>
          <a:lstStyle/>
          <a:p>
            <a:r>
              <a:rPr lang="en-US" dirty="0" err="1" smtClean="0"/>
              <a:t>vol</a:t>
            </a:r>
            <a:r>
              <a:rPr lang="en-US" dirty="0" smtClean="0"/>
              <a:t> 2  Figure 5.5 Adjusted all-cause mortality in the ESRD, dialysis, transplant, and comorbidity-specific Medicare population, by sex, in 2012</a:t>
            </a:r>
            <a:br>
              <a:rPr lang="en-US" dirty="0" smtClean="0"/>
            </a:br>
            <a:r>
              <a:rPr lang="en-US" dirty="0" smtClean="0"/>
              <a:t>(</a:t>
            </a:r>
            <a:r>
              <a:rPr lang="en-US" dirty="0"/>
              <a:t>c) Age 80+ </a:t>
            </a:r>
            <a:r>
              <a:rPr lang="en-US" b="0" dirty="0"/>
              <a:t/>
            </a:r>
            <a:br>
              <a:rPr lang="en-US" b="0" dirty="0"/>
            </a:br>
            <a:r>
              <a:rPr lang="en-US" b="0" dirty="0"/>
              <a:t/>
            </a:r>
            <a:br>
              <a:rPr lang="en-US" b="0" dirty="0"/>
            </a:br>
            <a:endParaRPr lang="en-US" dirty="0"/>
          </a:p>
        </p:txBody>
      </p:sp>
      <p:sp>
        <p:nvSpPr>
          <p:cNvPr id="8" name="Text Placeholder 4"/>
          <p:cNvSpPr>
            <a:spLocks noGrp="1"/>
          </p:cNvSpPr>
          <p:nvPr>
            <p:ph type="body" sz="half" idx="2"/>
          </p:nvPr>
        </p:nvSpPr>
        <p:spPr>
          <a:xfrm>
            <a:off x="381000" y="5257800"/>
            <a:ext cx="8305800" cy="533400"/>
          </a:xfrm>
        </p:spPr>
        <p:txBody>
          <a:bodyPr/>
          <a:lstStyle/>
          <a:p>
            <a:r>
              <a:rPr lang="en-US" dirty="0"/>
              <a:t>Data Source: Special analyses, USRDS ESRD Database and Medicare 5 percent sample, 2012. All-cause mortality in the ESRD and Medicare populations with specific comorbid conditions identified in the preceding year, by age and sex, point prevalent sample on January 1, 2012, adjusted for race. Ref: ESRD patients, 2012. Abbreviations: AMI, acute myocardial infarction; CHF, congestive heart failure; CVA/TIA, cerebrovascular accident/transient ischemic attack; ESRD, end-stage renal disease.</a:t>
            </a:r>
          </a:p>
        </p:txBody>
      </p:sp>
    </p:spTree>
    <p:extLst>
      <p:ext uri="{BB962C8B-B14F-4D97-AF65-F5344CB8AC3E}">
        <p14:creationId xmlns:p14="http://schemas.microsoft.com/office/powerpoint/2010/main" val="3008725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18</a:t>
            </a:fld>
            <a:endParaRPr lang="en-US"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99" r="499"/>
          <a:stretch>
            <a:fillRect/>
          </a:stretch>
        </p:blipFill>
        <p:spPr>
          <a:xfrm>
            <a:off x="762000" y="1219200"/>
            <a:ext cx="7622773" cy="3846353"/>
          </a:xfrm>
        </p:spPr>
      </p:pic>
      <p:sp>
        <p:nvSpPr>
          <p:cNvPr id="6" name="Title 5"/>
          <p:cNvSpPr>
            <a:spLocks noGrp="1"/>
          </p:cNvSpPr>
          <p:nvPr>
            <p:ph type="title"/>
          </p:nvPr>
        </p:nvSpPr>
        <p:spPr/>
        <p:txBody>
          <a:bodyPr/>
          <a:lstStyle/>
          <a:p>
            <a:r>
              <a:rPr lang="en-US" dirty="0" err="1"/>
              <a:t>vol</a:t>
            </a:r>
            <a:r>
              <a:rPr lang="en-US" dirty="0"/>
              <a:t> 2 Figure 5.6 Adjusted all-cause mortality in the ESRD, dialysis, transplant, and comorbidity-specific Medicare population, by sex, in 2012</a:t>
            </a:r>
            <a:br>
              <a:rPr lang="en-US" dirty="0"/>
            </a:br>
            <a:r>
              <a:rPr lang="en-US" dirty="0"/>
              <a:t>(a) White</a:t>
            </a:r>
            <a:r>
              <a:rPr lang="en-US" b="0" dirty="0" smtClean="0"/>
              <a:t/>
            </a:r>
            <a:br>
              <a:rPr lang="en-US" b="0" dirty="0" smtClean="0"/>
            </a:br>
            <a:endParaRPr lang="en-US" dirty="0"/>
          </a:p>
        </p:txBody>
      </p:sp>
      <p:sp>
        <p:nvSpPr>
          <p:cNvPr id="8" name="Text Placeholder 4"/>
          <p:cNvSpPr>
            <a:spLocks noGrp="1"/>
          </p:cNvSpPr>
          <p:nvPr>
            <p:ph type="body" sz="half" idx="2"/>
          </p:nvPr>
        </p:nvSpPr>
        <p:spPr>
          <a:xfrm>
            <a:off x="381000" y="5029200"/>
            <a:ext cx="8305800" cy="533400"/>
          </a:xfrm>
        </p:spPr>
        <p:txBody>
          <a:bodyPr/>
          <a:lstStyle/>
          <a:p>
            <a:r>
              <a:rPr lang="en-US" dirty="0"/>
              <a:t>Data Source: Special analyses, USRDS ESRD Database and Medicare 5 percent sample, 2012. All-cause mortality in the ESRD and Medicare populations with specific comorbid conditions identified in the preceding year, by race and sex, point prevalent sample on January 1, 2012, adjusted for age group. ~ Estimates shown are imprecise due to small sample size and may be unstable over time. Abbreviations: AMI, acute myocardial infarction; CHF, congestive heart failure; CVA/TIA, cerebrovascular accident/transient ischemic attack; ESRD, end-stage renal disease.</a:t>
            </a:r>
          </a:p>
        </p:txBody>
      </p:sp>
    </p:spTree>
    <p:extLst>
      <p:ext uri="{BB962C8B-B14F-4D97-AF65-F5344CB8AC3E}">
        <p14:creationId xmlns:p14="http://schemas.microsoft.com/office/powerpoint/2010/main" val="3008725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19</a:t>
            </a:fld>
            <a:endParaRPr lang="en-US"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99" r="499"/>
          <a:stretch>
            <a:fillRect/>
          </a:stretch>
        </p:blipFill>
        <p:spPr>
          <a:xfrm>
            <a:off x="838200" y="1219200"/>
            <a:ext cx="7550727" cy="3810000"/>
          </a:xfrm>
        </p:spPr>
      </p:pic>
      <p:sp>
        <p:nvSpPr>
          <p:cNvPr id="6" name="Title 5"/>
          <p:cNvSpPr>
            <a:spLocks noGrp="1"/>
          </p:cNvSpPr>
          <p:nvPr>
            <p:ph type="title"/>
          </p:nvPr>
        </p:nvSpPr>
        <p:spPr/>
        <p:txBody>
          <a:bodyPr/>
          <a:lstStyle/>
          <a:p>
            <a:r>
              <a:rPr lang="en-US" dirty="0" err="1"/>
              <a:t>vol</a:t>
            </a:r>
            <a:r>
              <a:rPr lang="en-US" dirty="0"/>
              <a:t> 2 Figure 5.6 Adjusted all-cause mortality in the ESRD, dialysis, transplant, and comorbidity-specific Medicare population, by sex, in 2012</a:t>
            </a:r>
            <a:br>
              <a:rPr lang="en-US" dirty="0"/>
            </a:br>
            <a:r>
              <a:rPr lang="en-US" dirty="0"/>
              <a:t>(b) Black/African American</a:t>
            </a:r>
            <a:r>
              <a:rPr lang="en-US" b="0" dirty="0" smtClean="0"/>
              <a:t/>
            </a:r>
            <a:br>
              <a:rPr lang="en-US" b="0" dirty="0" smtClean="0"/>
            </a:br>
            <a:endParaRPr lang="en-US" dirty="0"/>
          </a:p>
        </p:txBody>
      </p:sp>
      <p:sp>
        <p:nvSpPr>
          <p:cNvPr id="8" name="Text Placeholder 4"/>
          <p:cNvSpPr>
            <a:spLocks noGrp="1"/>
          </p:cNvSpPr>
          <p:nvPr>
            <p:ph type="body" sz="half" idx="2"/>
          </p:nvPr>
        </p:nvSpPr>
        <p:spPr>
          <a:xfrm>
            <a:off x="381000" y="5029200"/>
            <a:ext cx="8305800" cy="533400"/>
          </a:xfrm>
        </p:spPr>
        <p:txBody>
          <a:bodyPr/>
          <a:lstStyle/>
          <a:p>
            <a:r>
              <a:rPr lang="en-US" dirty="0"/>
              <a:t>Data Source: Special analyses, USRDS ESRD Database and Medicare 5 percent sample, 2012. All-cause mortality in the ESRD and Medicare populations with specific comorbid conditions identified in the preceding year, by race and sex, point prevalent sample on January 1, 2012, adjusted for age group. ~ Estimates shown are imprecise due to small sample size and may be unstable over time. Abbreviations: AMI, acute myocardial infarction; CHF, congestive heart failure; CVA/TIA, cerebrovascular accident/transient ischemic attack; ESRD, end-stage renal disease.</a:t>
            </a:r>
          </a:p>
        </p:txBody>
      </p:sp>
    </p:spTree>
    <p:extLst>
      <p:ext uri="{BB962C8B-B14F-4D97-AF65-F5344CB8AC3E}">
        <p14:creationId xmlns:p14="http://schemas.microsoft.com/office/powerpoint/2010/main" val="536412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20</a:t>
            </a:fld>
            <a:endParaRPr lang="en-US"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99" r="499"/>
          <a:stretch>
            <a:fillRect/>
          </a:stretch>
        </p:blipFill>
        <p:spPr>
          <a:xfrm>
            <a:off x="838200" y="1219200"/>
            <a:ext cx="7547956" cy="3808602"/>
          </a:xfrm>
        </p:spPr>
      </p:pic>
      <p:sp>
        <p:nvSpPr>
          <p:cNvPr id="6" name="Title 5"/>
          <p:cNvSpPr>
            <a:spLocks noGrp="1"/>
          </p:cNvSpPr>
          <p:nvPr>
            <p:ph type="title"/>
          </p:nvPr>
        </p:nvSpPr>
        <p:spPr/>
        <p:txBody>
          <a:bodyPr/>
          <a:lstStyle/>
          <a:p>
            <a:r>
              <a:rPr lang="en-US" dirty="0" err="1"/>
              <a:t>vol</a:t>
            </a:r>
            <a:r>
              <a:rPr lang="en-US" dirty="0"/>
              <a:t> 2 Figure 5.6 Adjusted all-cause mortality in the ESRD, dialysis, transplant, and comorbidity-specific Medicare population, by sex, in 2012</a:t>
            </a:r>
            <a:br>
              <a:rPr lang="en-US" dirty="0"/>
            </a:br>
            <a:r>
              <a:rPr lang="en-US" dirty="0"/>
              <a:t>(c) Native American</a:t>
            </a:r>
            <a:r>
              <a:rPr lang="en-US" b="0" dirty="0" smtClean="0"/>
              <a:t/>
            </a:r>
            <a:br>
              <a:rPr lang="en-US" b="0" dirty="0" smtClean="0"/>
            </a:br>
            <a:endParaRPr lang="en-US" dirty="0"/>
          </a:p>
        </p:txBody>
      </p:sp>
      <p:sp>
        <p:nvSpPr>
          <p:cNvPr id="8" name="Text Placeholder 4"/>
          <p:cNvSpPr>
            <a:spLocks noGrp="1"/>
          </p:cNvSpPr>
          <p:nvPr>
            <p:ph type="body" sz="half" idx="2"/>
          </p:nvPr>
        </p:nvSpPr>
        <p:spPr>
          <a:xfrm>
            <a:off x="381000" y="5029200"/>
            <a:ext cx="8305800" cy="533400"/>
          </a:xfrm>
        </p:spPr>
        <p:txBody>
          <a:bodyPr/>
          <a:lstStyle/>
          <a:p>
            <a:r>
              <a:rPr lang="en-US" dirty="0"/>
              <a:t>Data Source: Special analyses, USRDS ESRD Database and Medicare 5 percent sample, 2012. All-cause mortality in the ESRD and Medicare populations with specific comorbid conditions identified in the preceding year, by race and sex, point prevalent sample on January 1, 2012, adjusted for age group. ~ Estimates shown are imprecise due to small sample size and may be unstable over time. Abbreviations: AMI, acute myocardial infarction; CHF, congestive heart failure; CVA/TIA, cerebrovascular accident/transient ischemic attack; ESRD, end-stage renal disease.</a:t>
            </a:r>
          </a:p>
        </p:txBody>
      </p:sp>
    </p:spTree>
    <p:extLst>
      <p:ext uri="{BB962C8B-B14F-4D97-AF65-F5344CB8AC3E}">
        <p14:creationId xmlns:p14="http://schemas.microsoft.com/office/powerpoint/2010/main" val="536412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21</a:t>
            </a:fld>
            <a:endParaRPr lang="en-US"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99" r="499"/>
          <a:stretch>
            <a:fillRect/>
          </a:stretch>
        </p:blipFill>
        <p:spPr>
          <a:xfrm>
            <a:off x="831272" y="1219201"/>
            <a:ext cx="7550728" cy="3810000"/>
          </a:xfrm>
        </p:spPr>
      </p:pic>
      <p:sp>
        <p:nvSpPr>
          <p:cNvPr id="6" name="Title 5"/>
          <p:cNvSpPr>
            <a:spLocks noGrp="1"/>
          </p:cNvSpPr>
          <p:nvPr>
            <p:ph type="title"/>
          </p:nvPr>
        </p:nvSpPr>
        <p:spPr/>
        <p:txBody>
          <a:bodyPr/>
          <a:lstStyle/>
          <a:p>
            <a:r>
              <a:rPr lang="en-US" dirty="0" err="1" smtClean="0"/>
              <a:t>vol</a:t>
            </a:r>
            <a:r>
              <a:rPr lang="en-US" dirty="0" smtClean="0"/>
              <a:t> 2 Figure 5.6 Adjusted all-cause mortality in the ESRD, dialysis, transplant, and comorbidity-specific Medicare population, by sex, in 2012</a:t>
            </a:r>
            <a:br>
              <a:rPr lang="en-US" dirty="0" smtClean="0"/>
            </a:br>
            <a:r>
              <a:rPr lang="en-US" dirty="0" smtClean="0"/>
              <a:t>(d) Asian</a:t>
            </a:r>
            <a:r>
              <a:rPr lang="en-US" b="0" dirty="0" smtClean="0"/>
              <a:t/>
            </a:r>
            <a:br>
              <a:rPr lang="en-US" b="0" dirty="0" smtClean="0"/>
            </a:br>
            <a:endParaRPr lang="en-US" dirty="0"/>
          </a:p>
        </p:txBody>
      </p:sp>
      <p:sp>
        <p:nvSpPr>
          <p:cNvPr id="8" name="Text Placeholder 4"/>
          <p:cNvSpPr>
            <a:spLocks noGrp="1"/>
          </p:cNvSpPr>
          <p:nvPr>
            <p:ph type="body" sz="half" idx="2"/>
          </p:nvPr>
        </p:nvSpPr>
        <p:spPr>
          <a:xfrm>
            <a:off x="381000" y="5029200"/>
            <a:ext cx="8305800" cy="533400"/>
          </a:xfrm>
        </p:spPr>
        <p:txBody>
          <a:bodyPr/>
          <a:lstStyle/>
          <a:p>
            <a:r>
              <a:rPr lang="en-US" dirty="0"/>
              <a:t>Data Source: Special analyses, USRDS ESRD Database and Medicare 5 percent sample, 2012. All-cause mortality in the ESRD and Medicare populations with specific comorbid conditions identified in the preceding year, by race and sex, point prevalent sample on January 1, 2012, adjusted for age group. ~ Estimates shown are imprecise due to small sample size and may be unstable over time. Abbreviations: AMI, acute myocardial infarction; CHF, congestive heart failure; CVA/TIA, cerebrovascular accident/transient ischemic attack; ESRD, end-stage renal disease.</a:t>
            </a:r>
          </a:p>
        </p:txBody>
      </p:sp>
    </p:spTree>
    <p:extLst>
      <p:ext uri="{BB962C8B-B14F-4D97-AF65-F5344CB8AC3E}">
        <p14:creationId xmlns:p14="http://schemas.microsoft.com/office/powerpoint/2010/main" val="536412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Vol 2, ESRD, Ch 5</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22</a:t>
            </a:fld>
            <a:endParaRPr lang="en-US" dirty="0"/>
          </a:p>
        </p:txBody>
      </p:sp>
      <p:pic>
        <p:nvPicPr>
          <p:cNvPr id="7" name="Picture Placeholder 6"/>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499" r="499"/>
          <a:stretch>
            <a:fillRect/>
          </a:stretch>
        </p:blipFill>
        <p:spPr>
          <a:xfrm>
            <a:off x="756458" y="1143001"/>
            <a:ext cx="7399715" cy="3886200"/>
          </a:xfrm>
        </p:spPr>
      </p:pic>
      <p:sp>
        <p:nvSpPr>
          <p:cNvPr id="6" name="Title 5"/>
          <p:cNvSpPr>
            <a:spLocks noGrp="1"/>
          </p:cNvSpPr>
          <p:nvPr>
            <p:ph type="title"/>
          </p:nvPr>
        </p:nvSpPr>
        <p:spPr/>
        <p:txBody>
          <a:bodyPr/>
          <a:lstStyle/>
          <a:p>
            <a:r>
              <a:rPr lang="en-US" dirty="0" err="1"/>
              <a:t>vol</a:t>
            </a:r>
            <a:r>
              <a:rPr lang="en-US" dirty="0"/>
              <a:t> 2 Figure 5.6 Adjusted all-cause mortality in the ESRD, dialysis, transplant, and comorbidity-specific Medicare population, by sex, in 2012</a:t>
            </a:r>
            <a:br>
              <a:rPr lang="en-US" dirty="0"/>
            </a:br>
            <a:r>
              <a:rPr lang="en-US" dirty="0"/>
              <a:t>(e) Other</a:t>
            </a:r>
            <a:r>
              <a:rPr lang="en-US" b="0" dirty="0" smtClean="0"/>
              <a:t/>
            </a:r>
            <a:br>
              <a:rPr lang="en-US" b="0" dirty="0" smtClean="0"/>
            </a:br>
            <a:endParaRPr lang="en-US" dirty="0"/>
          </a:p>
        </p:txBody>
      </p:sp>
      <p:sp>
        <p:nvSpPr>
          <p:cNvPr id="8" name="Text Placeholder 4"/>
          <p:cNvSpPr>
            <a:spLocks noGrp="1"/>
          </p:cNvSpPr>
          <p:nvPr>
            <p:ph type="body" sz="half" idx="2"/>
          </p:nvPr>
        </p:nvSpPr>
        <p:spPr>
          <a:xfrm>
            <a:off x="381000" y="5029200"/>
            <a:ext cx="8305800" cy="533400"/>
          </a:xfrm>
        </p:spPr>
        <p:txBody>
          <a:bodyPr/>
          <a:lstStyle/>
          <a:p>
            <a:r>
              <a:rPr lang="en-US" dirty="0"/>
              <a:t>Data Source: Special analyses, USRDS ESRD Database and Medicare 5 percent sample, 2012. All-cause mortality in the ESRD and Medicare populations with specific comorbid conditions identified in the preceding year, by race and sex, point prevalent sample on January 1, 2012, adjusted for age group. ~ Estimates shown are imprecise due to small sample size and may be unstable over time. Abbreviations: AMI, acute myocardial infarction; CHF, congestive heart failure; CVA/TIA, cerebrovascular accident/transient ischemic attack; ESRD, end-stage renal disease.</a:t>
            </a:r>
          </a:p>
        </p:txBody>
      </p:sp>
    </p:spTree>
    <p:extLst>
      <p:ext uri="{BB962C8B-B14F-4D97-AF65-F5344CB8AC3E}">
        <p14:creationId xmlns:p14="http://schemas.microsoft.com/office/powerpoint/2010/main" val="3752248031"/>
      </p:ext>
    </p:extLst>
  </p:cSld>
  <p:clrMapOvr>
    <a:masterClrMapping/>
  </p:clrMapOvr>
</p:sld>
</file>

<file path=ppt/theme/theme1.xml><?xml version="1.0" encoding="utf-8"?>
<a:theme xmlns:a="http://schemas.openxmlformats.org/drawingml/2006/main" name="ADR_PPT_Template-ESR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ADR_PPT_Template-ESRD</Template>
  <TotalTime>135</TotalTime>
  <Words>2884</Words>
  <Application>Microsoft Office PowerPoint</Application>
  <PresentationFormat>On-screen Show (4:3)</PresentationFormat>
  <Paragraphs>917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ADR_PPT_Template-ESRD</vt:lpstr>
      <vt:lpstr>PowerPoint Presentation</vt:lpstr>
      <vt:lpstr>vol 2  Figure 5.1 Adjusted all-cause mortality rates, overall and by modality</vt:lpstr>
      <vt:lpstr>vol 2  Figure 5.2 Adjusted all-cause mortality rates, by ESRD vintage (a) Transplant</vt:lpstr>
      <vt:lpstr>vol 2  Figure 5.2 Adjusted all-cause mortality rates, by ESRD vintage (b) Hemodialysis</vt:lpstr>
      <vt:lpstr>vol 2  Figure 5.2 Adjusted all-cause mortality rates, by ESRD vintage (c) Peritoneal dialysis</vt:lpstr>
      <vt:lpstr>vol 2  Figure 5.3 Adjusted mortality in the first year of hemodialysis, by year of initiation of dialysis (a) All-cause mortality</vt:lpstr>
      <vt:lpstr>vol 2  Figure 5.3 Adjusted mortality in the first year of hemodialysis, by year of initiation of dialysis (b) Cardiovascular mortality</vt:lpstr>
      <vt:lpstr>vol 2  Figure 5.3 Adjusted mortality in the first year of hemodialysis, by year of initiation of dialysis (c) Infection mortality</vt:lpstr>
      <vt:lpstr>vol 2  Figure 5.3 Adjusted mortality in the first year of hemodialysis, by year of initiation of dialysis (d) Other mortality</vt:lpstr>
      <vt:lpstr>vol 2  Table 5.1 Adjusted survival probabilities among ESRD patients, by months after initiation of treatment  5.1.a  By modality and year of initiation of treatment</vt:lpstr>
      <vt:lpstr>vol 2  Table 5.1 Adjusted survival probabilities among ESRD patients, by months after initiation of treatment  5.1.b  By modality and age, sex, race, and primary cause of ESRD, for patients initiating ESRD treatment in 2007</vt:lpstr>
      <vt:lpstr>vol 2  Table 5.2 Expected remaining lifetime (years) of the general U.S. population, prevalent dialysis patients and transplant patients, by sex and age</vt:lpstr>
      <vt:lpstr>vol 2  Figure 5.4 Adjusted all-cause mortality in the ESRD &amp; general populations, by age, 2012</vt:lpstr>
      <vt:lpstr>vol 2  Table 5.3 Unadjusted &amp; adjusted mortality rates in the ESRD &amp; comorbidity-specific Medicare populations, age 65 &amp; older (per 1,000 patient years), by calendar year</vt:lpstr>
      <vt:lpstr>vol 2  Figure 5.5 Adjusted all-cause mortality in the ESRD, dialysis, transplant, and comorbidity-specific Medicare population, by sex, in 2012 (a) Ages 65-69  </vt:lpstr>
      <vt:lpstr>vol 2  Figure 5.5 Adjusted all-cause mortality in the ESRD, dialysis, transplant, and comorbidity-specific Medicare population, by sex, in 2012 (b) Ages 70-79   </vt:lpstr>
      <vt:lpstr>vol 2  Figure 5.5 Adjusted all-cause mortality in the ESRD, dialysis, transplant, and comorbidity-specific Medicare population, by sex, in 2012 (c) Age 80+   </vt:lpstr>
      <vt:lpstr>vol 2 Figure 5.6 Adjusted all-cause mortality in the ESRD, dialysis, transplant, and comorbidity-specific Medicare population, by sex, in 2012 (a) White </vt:lpstr>
      <vt:lpstr>vol 2 Figure 5.6 Adjusted all-cause mortality in the ESRD, dialysis, transplant, and comorbidity-specific Medicare population, by sex, in 2012 (b) Black/African American </vt:lpstr>
      <vt:lpstr>vol 2 Figure 5.6 Adjusted all-cause mortality in the ESRD, dialysis, transplant, and comorbidity-specific Medicare population, by sex, in 2012 (c) Native American </vt:lpstr>
      <vt:lpstr>vol 2 Figure 5.6 Adjusted all-cause mortality in the ESRD, dialysis, transplant, and comorbidity-specific Medicare population, by sex, in 2012 (d) Asian </vt:lpstr>
      <vt:lpstr>vol 2 Figure 5.6 Adjusted all-cause mortality in the ESRD, dialysis, transplant, and comorbidity-specific Medicare population, by sex, in 2012 (e) Other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43</cp:revision>
  <cp:lastPrinted>2014-11-19T23:04:00Z</cp:lastPrinted>
  <dcterms:created xsi:type="dcterms:W3CDTF">2014-11-10T16:35:43Z</dcterms:created>
  <dcterms:modified xsi:type="dcterms:W3CDTF">2015-03-04T19:01:58Z</dcterms:modified>
</cp:coreProperties>
</file>