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5" r:id="rId10"/>
    <p:sldId id="269" r:id="rId11"/>
    <p:sldId id="270" r:id="rId12"/>
    <p:sldId id="271" r:id="rId13"/>
    <p:sldId id="272" r:id="rId14"/>
    <p:sldId id="268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72" autoAdjust="0"/>
  </p:normalViewPr>
  <p:slideViewPr>
    <p:cSldViewPr showGuides="1">
      <p:cViewPr>
        <p:scale>
          <a:sx n="100" d="100"/>
          <a:sy n="100" d="100"/>
        </p:scale>
        <p:origin x="-94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5: Hospitalization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2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Reference </a:t>
            </a:r>
            <a:r>
              <a:rPr lang="en-US" i="1" baseline="30000" dirty="0"/>
              <a:t>tables: G.1, G.3, G.4, G.5, G.6, G.8, G.9, G.10, and special analyses, USRDS ESRD Database. Period prevalent ESRD patients; adjusted for age, sex, race, &amp; primary diagnosis; ref: ESRD patients, 2011.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5.1 Adjusted hospitalization rates for ESRD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treatment modality, </a:t>
            </a:r>
            <a:r>
              <a:rPr lang="en-US" sz="2800" b="1" baseline="30000" dirty="0" smtClean="0"/>
              <a:t>2005-2013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6" name="Picture 2" descr="\\vasa\USRDSdocs\ADR\2015\Chapters\Volume 2 - ESRD\5 - Hospitalization\Powerpoint\ESRDHosp_F1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60" y="1161287"/>
            <a:ext cx="4983480" cy="431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tables: G.1, G.3, G.4, G.5, and special analyses, USRDS ESRD Database. Period prevalent ESRD patients; adjusted for age, sex, race, &amp; primary diagnosis; ref: ESRD patients, 2011. </a:t>
            </a:r>
            <a:r>
              <a:rPr lang="en-US" i="1" baseline="30000" dirty="0" smtClean="0"/>
              <a:t>Abbreviations</a:t>
            </a:r>
            <a:r>
              <a:rPr lang="en-US" i="1" baseline="30000" dirty="0"/>
              <a:t>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5.2</a:t>
            </a:r>
            <a:r>
              <a:rPr lang="en-US" sz="2800" b="1" dirty="0"/>
              <a:t> </a:t>
            </a:r>
            <a:r>
              <a:rPr lang="en-US" sz="2800" b="1" baseline="30000" dirty="0"/>
              <a:t>Adjusted all-cause &amp; cause-specific hospitalization rates for ESRD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treatment modality, 2005-2013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1076980"/>
            <a:ext cx="9144000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/>
              <a:t>(a) All ESRD</a:t>
            </a:r>
          </a:p>
        </p:txBody>
      </p:sp>
      <p:pic>
        <p:nvPicPr>
          <p:cNvPr id="2050" name="Picture 2" descr="\\vasa\USRDSdocs\ADR\2015\Chapters\Volume 2 - ESRD\5 - Hospitalization\Powerpoint\ESRDHosp_F2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477" y="1695450"/>
            <a:ext cx="5547048" cy="379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tables: G.1, G.3, G.4, G.5, and special analyses, USRDS ESRD Database. Period prevalent ESRD patients; adjusted for age, sex, race, &amp; primary diagnosis; ref: ESRD patients, 2011. </a:t>
            </a:r>
            <a:r>
              <a:rPr lang="en-US" i="1" baseline="30000" dirty="0" smtClean="0"/>
              <a:t>Abbreviations</a:t>
            </a:r>
            <a:r>
              <a:rPr lang="en-US" i="1" baseline="30000" dirty="0"/>
              <a:t>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5.2</a:t>
            </a:r>
            <a:r>
              <a:rPr lang="en-US" sz="2800" b="1" dirty="0"/>
              <a:t> </a:t>
            </a:r>
            <a:r>
              <a:rPr lang="en-US" sz="2800" b="1" baseline="30000" dirty="0"/>
              <a:t>Adjusted all-cause &amp; cause-specific hospitalization rates for ESRD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treatment modality, 2005-2013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143000"/>
            <a:ext cx="9144000" cy="304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b</a:t>
            </a:r>
            <a:r>
              <a:rPr lang="en-US" sz="2800" b="1" baseline="30000" dirty="0" smtClean="0"/>
              <a:t>) Hemodialysis</a:t>
            </a:r>
            <a:endParaRPr lang="en-US" sz="2800" b="1" baseline="30000" dirty="0"/>
          </a:p>
        </p:txBody>
      </p:sp>
      <p:pic>
        <p:nvPicPr>
          <p:cNvPr id="3074" name="Picture 2" descr="\\vasa\USRDSdocs\ADR\2015\Chapters\Volume 2 - ESRD\5 - Hospitalization\Powerpoint\ESRDHosp_F2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55" y="1676400"/>
            <a:ext cx="5484616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2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tables: G.1, G.3, G.4, G.5, and special analyses, USRDS ESRD Database. Period prevalent ESRD patients; adjusted for age, sex, race, &amp; primary diagnosis; ref: ESRD patients, 2011. </a:t>
            </a:r>
            <a:r>
              <a:rPr lang="en-US" i="1" baseline="30000" dirty="0" smtClean="0"/>
              <a:t>Abbreviations</a:t>
            </a:r>
            <a:r>
              <a:rPr lang="en-US" i="1" baseline="30000" dirty="0"/>
              <a:t>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5.2</a:t>
            </a:r>
            <a:r>
              <a:rPr lang="en-US" sz="2800" b="1" dirty="0"/>
              <a:t> </a:t>
            </a:r>
            <a:r>
              <a:rPr lang="en-US" sz="2800" b="1" baseline="30000" dirty="0"/>
              <a:t>Adjusted all-cause &amp; cause-specific hospitalization rates for ESRD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treatment modality, 2005-2013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124027"/>
            <a:ext cx="9144000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c</a:t>
            </a:r>
            <a:r>
              <a:rPr lang="en-US" sz="2800" b="1" baseline="30000" dirty="0" smtClean="0"/>
              <a:t>) Peritoneal Dialysis</a:t>
            </a:r>
            <a:endParaRPr lang="en-US" sz="2800" b="1" baseline="30000" dirty="0"/>
          </a:p>
        </p:txBody>
      </p:sp>
      <p:pic>
        <p:nvPicPr>
          <p:cNvPr id="4098" name="Picture 2" descr="\\vasa\USRDSdocs\ADR\2015\Chapters\Volume 2 - ESRD\5 - Hospitalization\Powerpoint\ESRDHosp_F2c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93" y="1724025"/>
            <a:ext cx="5484616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01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tables: G.1, G.3, G.4, G.5, and special analyses, USRDS ESRD Database. Period prevalent ESRD patients; adjusted for age, sex, race, &amp; primary diagnosis; ref: ESRD patients, 2011. </a:t>
            </a:r>
            <a:r>
              <a:rPr lang="en-US" i="1" baseline="30000" dirty="0" smtClean="0"/>
              <a:t>Abbreviations</a:t>
            </a:r>
            <a:r>
              <a:rPr lang="en-US" i="1" baseline="30000" dirty="0"/>
              <a:t>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5.2</a:t>
            </a:r>
            <a:r>
              <a:rPr lang="en-US" sz="2800" b="1" dirty="0"/>
              <a:t> </a:t>
            </a:r>
            <a:r>
              <a:rPr lang="en-US" sz="2800" b="1" baseline="30000" dirty="0"/>
              <a:t>Adjusted all-cause &amp; cause-specific hospitalization rates for ESRD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treatment modality, 2005-2013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124027"/>
            <a:ext cx="9144000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/>
              <a:t>(d) Transplant</a:t>
            </a:r>
          </a:p>
        </p:txBody>
      </p:sp>
      <p:pic>
        <p:nvPicPr>
          <p:cNvPr id="5122" name="Picture 2" descr="\\vasa\USRDSdocs\ADR\2015\Chapters\Volume 2 - ESRD\5 - Hospitalization\Powerpoint\ESRDHosp_F2d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91" y="1752600"/>
            <a:ext cx="5484617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06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638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G.3, G.13, and special analyses, USRDS ESRD Database. Period prevalent hemodialysis patients aged 22 &amp; older; adjusted for age, sex, race, ethnicity, &amp; primary cause of kidney failure. Rates by one factor adjusted for the remaining three; reference group, hemodialysis patients, 2011. See Vol. 2, ESRD Analytical Methods for principal ICD-9-CM diagnosis codes included in each cause of hospitalization category.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5.1 Rates of all-cause &amp; cause-specific hospitalization per patient year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adult </a:t>
            </a:r>
            <a:r>
              <a:rPr lang="en-US" sz="2800" b="1" baseline="30000" dirty="0"/>
              <a:t>hemodialysis patients, 2004-2013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952277"/>
              </p:ext>
            </p:extLst>
          </p:nvPr>
        </p:nvGraphicFramePr>
        <p:xfrm>
          <a:off x="1788589" y="838200"/>
          <a:ext cx="5566822" cy="4574286"/>
        </p:xfrm>
        <a:graphic>
          <a:graphicData uri="http://schemas.openxmlformats.org/drawingml/2006/table">
            <a:tbl>
              <a:tblPr firstRow="1" firstCol="1" bandRow="1"/>
              <a:tblGrid>
                <a:gridCol w="1150303"/>
                <a:gridCol w="80918"/>
                <a:gridCol w="541379"/>
                <a:gridCol w="528682"/>
                <a:gridCol w="555599"/>
                <a:gridCol w="541379"/>
                <a:gridCol w="542902"/>
                <a:gridCol w="541379"/>
                <a:gridCol w="542902"/>
                <a:gridCol w="541379"/>
              </a:tblGrid>
              <a:tr h="312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55518" marR="5551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Cardiovascular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Infection (any)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Vascular access infection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518" marR="55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606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2004-2005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2006-2007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2008-2009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2010-2011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2012-2013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2012-2013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22-44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Cause of Renal Failure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68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3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G.6, G.8, G.9, G.10, and special analyses, USRDS ESRD Database. Period prevalent ESRD patients; adjusted for age, sex, race, &amp; primary cause of kidney failure. Reference group: ESRD patients, 2011. Abbreviation: ESRD, end-stage renal disease.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5.3 Adjusted hospital days for ESRD patients, by treatment modality, 2005-2013</a:t>
            </a:r>
          </a:p>
        </p:txBody>
      </p:sp>
      <p:pic>
        <p:nvPicPr>
          <p:cNvPr id="8" name="Picture 1" descr="\\vasa\USRDSdocs\ADR\2015\Chapters\Volume 2 - ESRD\5 - Hospitalization\Powerpoint\ESRDHosp_F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25" y="1143000"/>
            <a:ext cx="4853351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2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ESRD patients, adjusted for age, sex, race, &amp; primary cause of kidney failure; reference group: ESRD patients, 2011. Abbreviation: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5.4 Adjusted hospital days for infection &amp; cardiovascular causes, for ESRD patients by their treatment modality, 2005-2013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980398"/>
            <a:ext cx="9153526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/>
              <a:t>(a) Infection</a:t>
            </a:r>
          </a:p>
        </p:txBody>
      </p:sp>
      <p:pic>
        <p:nvPicPr>
          <p:cNvPr id="7170" name="Picture 2" descr="\\vasa\USRDSdocs\ADR\2015\Chapters\Volume 2 - ESRD\5 - Hospitalization\Powerpoint\ESRDHosp_F4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42" y="1666220"/>
            <a:ext cx="4431316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7150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ESRD patients, adjusted for age, sex, race, &amp; primary cause of kidney failure; reference group: ESRD patients, 2011. Abbreviation: ESRD, end-stage renal disease.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5.4 Adjusted hospital days for infection &amp; cardiovascular causes, for ESRD patients by their treatment modality, 2005-2013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143000"/>
            <a:ext cx="9153526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b) Cardiovascular</a:t>
            </a:r>
          </a:p>
        </p:txBody>
      </p:sp>
      <p:pic>
        <p:nvPicPr>
          <p:cNvPr id="8194" name="Picture 2" descr="\\vasa\USRDSdocs\ADR\2015\Chapters\Volume 2 - ESRD\5 - Hospitalization\Powerpoint\ESRDHosp_F4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42" y="1628120"/>
            <a:ext cx="4431316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1" y="53340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Special </a:t>
            </a:r>
            <a:r>
              <a:rPr lang="en-US" i="1" baseline="30000" dirty="0"/>
              <a:t>analyses, USRDS ESRD Database and Medicare 5 percent sample. January 1, 2013 point prevalent Medicare patients aged 66 &amp; older on December 31, 2012. For general Medicare: January 1, 2013 point prevalent, Medicare patients aged 66 &amp; older, discharged alive from an all-cause index hospitalization between January 1, 2013, and December 1, 2013, unadjusted. CKD determined using claims for 2012. Abbreviations: CKD, chronic kidney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5.5 Proportion of patients aged 66 &amp; older discharged alive from the hospital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who </a:t>
            </a:r>
            <a:r>
              <a:rPr lang="en-US" sz="2800" b="1" baseline="30000" dirty="0"/>
              <a:t>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kidney disease status, 2013</a:t>
            </a:r>
          </a:p>
        </p:txBody>
      </p:sp>
      <p:pic>
        <p:nvPicPr>
          <p:cNvPr id="9218" name="Picture 2" descr="\\vasa\USRDSdocs\ADR\2015\Chapters\Volume 2 - ESRD\5 - Hospitalization\Powerpoint\ESRDHosp_F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25" y="1267656"/>
            <a:ext cx="619335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9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42951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2013; unadjusted.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Nat Am, Native American; Other, other or unidentified race;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5.6 Proportion of hemodialysis patients discharged alive from the hospital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who </a:t>
            </a:r>
            <a:r>
              <a:rPr lang="en-US" sz="2800" b="1" baseline="30000" dirty="0"/>
              <a:t>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demographic characteristics, 2013</a:t>
            </a:r>
          </a:p>
        </p:txBody>
      </p:sp>
      <p:pic>
        <p:nvPicPr>
          <p:cNvPr id="10242" name="Picture 2" descr="\\vasa\USRDSdocs\ADR\2015\Chapters\Volume 2 - ESRD\5 - Hospitalization\Powerpoint\ESRDHosp_F6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203" y="1704975"/>
            <a:ext cx="5589120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1267656"/>
            <a:ext cx="9153526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By age</a:t>
            </a:r>
            <a:endParaRPr lang="en-US" sz="2800" b="1" baseline="30000" dirty="0"/>
          </a:p>
        </p:txBody>
      </p:sp>
    </p:spTree>
    <p:extLst>
      <p:ext uri="{BB962C8B-B14F-4D97-AF65-F5344CB8AC3E}">
        <p14:creationId xmlns:p14="http://schemas.microsoft.com/office/powerpoint/2010/main" val="1973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42951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2013; unadjusted.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Nat Am, Native American; Other, other or unidentified race;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5.6 Proportion of hemodialysis patients discharged alive from the hospital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who </a:t>
            </a:r>
            <a:r>
              <a:rPr lang="en-US" sz="2800" b="1" baseline="30000" dirty="0"/>
              <a:t>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demographic characteristics, 2013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267656"/>
            <a:ext cx="9153526" cy="5232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sz="2800" b="1" baseline="30000" dirty="0" smtClean="0"/>
              <a:t>(b) By race/ethnicity</a:t>
            </a:r>
            <a:endParaRPr lang="en-US" sz="2800" b="1" baseline="30000" dirty="0"/>
          </a:p>
        </p:txBody>
      </p:sp>
      <p:pic>
        <p:nvPicPr>
          <p:cNvPr id="11266" name="Picture 2" descr="\\vasa\USRDSdocs\ADR\2015\Chapters\Volume 2 - ESRD\5 - Hospitalization\Powerpoint\ESRDHosp_F6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202" y="1771826"/>
            <a:ext cx="5589122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24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2013, unadjusted.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; VA, vascular access.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5.7 Proportion 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cause of index hospitalization, 2013 </a:t>
            </a:r>
          </a:p>
        </p:txBody>
      </p:sp>
      <p:pic>
        <p:nvPicPr>
          <p:cNvPr id="12290" name="Picture 2" descr="\\vasa\USRDSdocs\ADR\2015\Chapters\Volume 2 - ESRD\5 - Hospitalization\Powerpoint\ESRDHosp_F7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68" y="1219200"/>
            <a:ext cx="6495464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0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2013, unadjusted.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; VA, vascular access.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5.8 Proportion of hemodialysis patients with cause-specific </a:t>
            </a:r>
            <a:r>
              <a:rPr lang="en-US" sz="2800" b="1" baseline="30000" dirty="0" err="1"/>
              <a:t>rehospitalizations</a:t>
            </a:r>
            <a:r>
              <a:rPr lang="en-US" sz="2800" b="1" baseline="30000" dirty="0"/>
              <a:t>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within </a:t>
            </a:r>
            <a:r>
              <a:rPr lang="en-US" sz="2800" b="1" baseline="30000" dirty="0"/>
              <a:t>30 days of discharge, by cause of index hospitalization, 2013</a:t>
            </a:r>
          </a:p>
        </p:txBody>
      </p:sp>
      <p:pic>
        <p:nvPicPr>
          <p:cNvPr id="13314" name="Picture 2" descr="\\vasa\USRDSdocs\ADR\2015\Chapters\Volume 2 - ESRD\5 - Hospitalization\Powerpoint\ESRDHosp_F8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68" y="1219200"/>
            <a:ext cx="6495464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0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2013, unadjusted. Patients less than age 22 are not represented as a group due to insufficient sample size.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5.9 Proportion 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 for cardiovascular index hospitalization, by age, 2013</a:t>
            </a:r>
          </a:p>
        </p:txBody>
      </p:sp>
      <p:pic>
        <p:nvPicPr>
          <p:cNvPr id="14338" name="Picture 2" descr="\\vasa\USRDSdocs\ADR\2015\Chapters\Volume 2 - ESRD\5 - Hospitalization\Powerpoint\ESRDHosp_F9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68" y="1353308"/>
            <a:ext cx="6495464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33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Special </a:t>
            </a:r>
            <a:r>
              <a:rPr lang="en-US" i="1" baseline="30000" dirty="0"/>
              <a:t>analyses, USRDS ESRD Database. Period prevalent hemodialysis patients, all ages, 2013, unadjusted. Includes live hospital discharges from January 1 to December 1, 2013. Cause-specific hospitalizations are defined by principal ICD-9-CM codes. See Vol. 2, ESRD Analytical Methods for principal ICD-9-CM diagnosis codes included in each cause of hospitalization category. Abbreviations: AMI, acute myocardial infarction; CHF, congestive heart failure;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5.10 Proportion 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 for cardiovascular index hospitalization, by cause-specific cardiovascular index hospitalization, 2013</a:t>
            </a:r>
          </a:p>
        </p:txBody>
      </p:sp>
      <p:pic>
        <p:nvPicPr>
          <p:cNvPr id="15362" name="Picture 2" descr="\\vasa\USRDSdocs\ADR\2015\Chapters\Volume 2 - ESRD\5 - Hospitalization\Powerpoint\ESRDHosp_F10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68" y="1353308"/>
            <a:ext cx="6495464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96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191</TotalTime>
  <Words>1881</Words>
  <Application>Microsoft Office PowerPoint</Application>
  <PresentationFormat>On-screen Show (4:3)</PresentationFormat>
  <Paragraphs>315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64</cp:revision>
  <dcterms:created xsi:type="dcterms:W3CDTF">2014-11-10T19:37:45Z</dcterms:created>
  <dcterms:modified xsi:type="dcterms:W3CDTF">2015-11-11T20:06:44Z</dcterms:modified>
</cp:coreProperties>
</file>