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6" r:id="rId2"/>
    <p:sldId id="259" r:id="rId3"/>
    <p:sldId id="260" r:id="rId4"/>
    <p:sldId id="261" r:id="rId5"/>
    <p:sldId id="262" r:id="rId6"/>
    <p:sldId id="263" r:id="rId7"/>
    <p:sldId id="295" r:id="rId8"/>
    <p:sldId id="296" r:id="rId9"/>
    <p:sldId id="297" r:id="rId10"/>
    <p:sldId id="298" r:id="rId11"/>
    <p:sldId id="299" r:id="rId12"/>
    <p:sldId id="326" r:id="rId13"/>
    <p:sldId id="327" r:id="rId14"/>
    <p:sldId id="328" r:id="rId15"/>
    <p:sldId id="329" r:id="rId16"/>
    <p:sldId id="330" r:id="rId17"/>
    <p:sldId id="331" r:id="rId18"/>
    <p:sldId id="332" r:id="rId19"/>
    <p:sldId id="333" r:id="rId20"/>
    <p:sldId id="334" r:id="rId21"/>
    <p:sldId id="335" r:id="rId22"/>
    <p:sldId id="336" r:id="rId23"/>
    <p:sldId id="337" r:id="rId24"/>
    <p:sldId id="338" r:id="rId25"/>
    <p:sldId id="339" r:id="rId26"/>
    <p:sldId id="340" r:id="rId27"/>
    <p:sldId id="341" r:id="rId28"/>
    <p:sldId id="342" r:id="rId29"/>
    <p:sldId id="343" r:id="rId30"/>
    <p:sldId id="344" r:id="rId31"/>
    <p:sldId id="345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966"/>
    <a:srgbClr val="48070E"/>
    <a:srgbClr val="7A2F36"/>
    <a:srgbClr val="AC6168"/>
    <a:srgbClr val="0E54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100" d="100"/>
          <a:sy n="100" d="100"/>
        </p:scale>
        <p:origin x="-1860" y="-5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8" d="100"/>
          <a:sy n="78" d="100"/>
        </p:scale>
        <p:origin x="-195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06686-F82D-4753-94CB-70FF72A4246B}" type="datetimeFigureOut">
              <a:rPr lang="en-US" smtClean="0"/>
              <a:t>11/21/2014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8B029-9C19-4863-A099-C3EB469D9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12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62516-1E61-479A-8F13-75B68A779684}" type="datetimeFigureOut">
              <a:rPr lang="en-US" smtClean="0"/>
              <a:t>11/21/2014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DF32A-2C87-427B-8169-B6092B336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99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075" y="685800"/>
            <a:ext cx="3200400" cy="1255595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495300" y="2514600"/>
            <a:ext cx="81534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 smtClean="0">
                <a:latin typeface="Candara" panose="020E0502030303020204" pitchFamily="34" charset="0"/>
              </a:rPr>
              <a:t>Chapter 2: </a:t>
            </a:r>
          </a:p>
          <a:p>
            <a:pPr algn="ctr"/>
            <a:r>
              <a:rPr lang="en-US" sz="3400" b="1" dirty="0" smtClean="0">
                <a:latin typeface="Candara" panose="020E0502030303020204" pitchFamily="34" charset="0"/>
              </a:rPr>
              <a:t>Healthy</a:t>
            </a:r>
            <a:r>
              <a:rPr lang="en-US" sz="3400" b="1" baseline="0" dirty="0" smtClean="0">
                <a:latin typeface="Candara" panose="020E0502030303020204" pitchFamily="34" charset="0"/>
              </a:rPr>
              <a:t> People 2020</a:t>
            </a:r>
            <a:endParaRPr lang="en-US" sz="3400" b="1" dirty="0" smtClean="0">
              <a:latin typeface="Candara" panose="020E0502030303020204" pitchFamily="34" charset="0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990600" y="4835098"/>
            <a:ext cx="723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cap="small" dirty="0" smtClean="0">
                <a:solidFill>
                  <a:schemeClr val="tx2"/>
                </a:solidFill>
                <a:latin typeface="Constantia" panose="02030602050306030303" pitchFamily="18" charset="0"/>
              </a:rPr>
              <a:t>2014</a:t>
            </a:r>
            <a:r>
              <a:rPr lang="en-US" sz="2400" b="1" cap="small" baseline="0" dirty="0" smtClean="0">
                <a:solidFill>
                  <a:schemeClr val="tx2"/>
                </a:solidFill>
                <a:latin typeface="Constantia" panose="02030602050306030303" pitchFamily="18" charset="0"/>
              </a:rPr>
              <a:t> Annual Data Report</a:t>
            </a:r>
          </a:p>
          <a:p>
            <a:pPr algn="ctr"/>
            <a:r>
              <a:rPr lang="en-US" sz="2400" b="1" cap="small" baseline="0" dirty="0" smtClean="0">
                <a:solidFill>
                  <a:schemeClr val="tx2"/>
                </a:solidFill>
                <a:latin typeface="Constantia" panose="02030602050306030303" pitchFamily="18" charset="0"/>
              </a:rPr>
              <a:t>Volume 2: End-Stage Renal Disease</a:t>
            </a:r>
            <a:endParaRPr lang="en-US" sz="2400" b="1" cap="small" dirty="0">
              <a:solidFill>
                <a:schemeClr val="tx2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83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60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587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241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9866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219200"/>
            <a:ext cx="8305800" cy="419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4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0" y="6410325"/>
            <a:ext cx="9144000" cy="457200"/>
          </a:xfrm>
          <a:prstGeom prst="rect">
            <a:avLst/>
          </a:prstGeom>
          <a:solidFill>
            <a:srgbClr val="4807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81400" y="6477000"/>
            <a:ext cx="1981200" cy="304800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6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477000"/>
            <a:ext cx="914400" cy="274320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2" y="6410327"/>
            <a:ext cx="1165358" cy="4571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737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64" r:id="rId3"/>
    <p:sldLayoutId id="2147483661" r:id="rId4"/>
    <p:sldLayoutId id="2147483662" r:id="rId5"/>
    <p:sldLayoutId id="2147483663" r:id="rId6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961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2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562600"/>
            <a:ext cx="8305800" cy="533400"/>
          </a:xfrm>
        </p:spPr>
        <p:txBody>
          <a:bodyPr/>
          <a:lstStyle/>
          <a:p>
            <a:r>
              <a:rPr lang="en-US" i="1" dirty="0"/>
              <a:t>Data Source: Special analyses, Medicare 5 percent sample. Medicare patients age 65 &amp; older with a hospitalized AKI event in given year. Abbreviations: </a:t>
            </a:r>
            <a:r>
              <a:rPr lang="en-US" i="1" dirty="0" err="1"/>
              <a:t>Af</a:t>
            </a:r>
            <a:r>
              <a:rPr lang="en-US" i="1" dirty="0"/>
              <a:t> Am, African American; AKI, acute kidney injury; CKD, chronic kidney disease.</a:t>
            </a:r>
          </a:p>
          <a:p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457200" y="381000"/>
            <a:ext cx="8305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>
                <a:latin typeface="+mj-lt"/>
              </a:rPr>
              <a:t>vol</a:t>
            </a:r>
            <a:r>
              <a:rPr lang="en-US" b="1" dirty="0">
                <a:latin typeface="+mj-lt"/>
              </a:rPr>
              <a:t> 2 Table 2.1  HP2020 CKD-3 Increase the proportion of hospital patients who incurred acute kidney injury who have follow-up renal evaluation in 6 months post-discharge: Target 12.3%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614937"/>
              </p:ext>
            </p:extLst>
          </p:nvPr>
        </p:nvGraphicFramePr>
        <p:xfrm>
          <a:off x="990600" y="1524000"/>
          <a:ext cx="7010398" cy="3428998"/>
        </p:xfrm>
        <a:graphic>
          <a:graphicData uri="http://schemas.openxmlformats.org/drawingml/2006/table">
            <a:tbl>
              <a:tblPr firstRow="1" firstCol="1" bandRow="1"/>
              <a:tblGrid>
                <a:gridCol w="2038114"/>
                <a:gridCol w="397758"/>
                <a:gridCol w="397758"/>
                <a:gridCol w="397758"/>
                <a:gridCol w="419890"/>
                <a:gridCol w="419890"/>
                <a:gridCol w="419890"/>
                <a:gridCol w="419890"/>
                <a:gridCol w="419890"/>
                <a:gridCol w="419890"/>
                <a:gridCol w="419890"/>
                <a:gridCol w="419890"/>
                <a:gridCol w="419890"/>
              </a:tblGrid>
              <a:tr h="641631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09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75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Alaskan Native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324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24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 Am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24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409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 or 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09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324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4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324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75-84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24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85+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1162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62000"/>
          </a:xfrm>
        </p:spPr>
        <p:txBody>
          <a:bodyPr/>
          <a:lstStyle/>
          <a:p>
            <a:r>
              <a:rPr lang="en-US" dirty="0" err="1"/>
              <a:t>vol</a:t>
            </a:r>
            <a:r>
              <a:rPr lang="en-US" dirty="0"/>
              <a:t> 2 Table 2.2  HP2020 D-12 Increase the proportion of persons with diagnosed diabetes who obtain an annual urine albumin measurement: Target 36.6%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2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562600"/>
            <a:ext cx="8305800" cy="685800"/>
          </a:xfrm>
        </p:spPr>
        <p:txBody>
          <a:bodyPr/>
          <a:lstStyle/>
          <a:p>
            <a:r>
              <a:rPr lang="en-US" i="1" dirty="0"/>
              <a:t>Data Source: Special analyses, Medicare 5 percent sample. Medicare patients with diabetes mellitus, age 65 &amp; older. Abbreviations: </a:t>
            </a:r>
            <a:r>
              <a:rPr lang="en-US" i="1" dirty="0" err="1"/>
              <a:t>Af</a:t>
            </a:r>
            <a:r>
              <a:rPr lang="en-US" i="1" dirty="0"/>
              <a:t> Am, African American; D, diabetes mellitus.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3187412"/>
              </p:ext>
            </p:extLst>
          </p:nvPr>
        </p:nvGraphicFramePr>
        <p:xfrm>
          <a:off x="1066800" y="1676400"/>
          <a:ext cx="6934205" cy="3123088"/>
        </p:xfrm>
        <a:graphic>
          <a:graphicData uri="http://schemas.openxmlformats.org/drawingml/2006/table">
            <a:tbl>
              <a:tblPr firstRow="1" firstCol="1" bandRow="1"/>
              <a:tblGrid>
                <a:gridCol w="1752125"/>
                <a:gridCol w="431324"/>
                <a:gridCol w="431324"/>
                <a:gridCol w="431324"/>
                <a:gridCol w="432012"/>
                <a:gridCol w="432012"/>
                <a:gridCol w="432012"/>
                <a:gridCol w="432012"/>
                <a:gridCol w="432012"/>
                <a:gridCol w="432012"/>
                <a:gridCol w="432012"/>
                <a:gridCol w="432012"/>
                <a:gridCol w="432012"/>
              </a:tblGrid>
              <a:tr h="415509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11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5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Alaskan Native only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58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58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 Am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58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711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 or 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11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58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8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58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75-84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58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85+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482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838200"/>
          </a:xfrm>
        </p:spPr>
        <p:txBody>
          <a:bodyPr/>
          <a:lstStyle/>
          <a:p>
            <a:r>
              <a:rPr lang="en-US" dirty="0" err="1"/>
              <a:t>vol</a:t>
            </a:r>
            <a:r>
              <a:rPr lang="en-US" dirty="0"/>
              <a:t> 2 Table 2.3  HP2020 CKD-4.1 Increase the proportion of persons with chronic kidney disease who receive medical evaluation with serum creatinine, lipids, and urine albumin: Target 28.3%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2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715000"/>
            <a:ext cx="8305800" cy="457200"/>
          </a:xfrm>
        </p:spPr>
        <p:txBody>
          <a:bodyPr/>
          <a:lstStyle/>
          <a:p>
            <a:r>
              <a:rPr lang="en-US" i="1" dirty="0"/>
              <a:t>Data Source: Special analyses, Medicare 5 percent sample. Medicare patients age 65 &amp; older with CKD. Abbreviations: </a:t>
            </a:r>
            <a:r>
              <a:rPr lang="en-US" i="1" dirty="0" err="1"/>
              <a:t>Af</a:t>
            </a:r>
            <a:r>
              <a:rPr lang="en-US" i="1" dirty="0"/>
              <a:t> Am, African American; CKD, chronic kidney disease.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8929998"/>
              </p:ext>
            </p:extLst>
          </p:nvPr>
        </p:nvGraphicFramePr>
        <p:xfrm>
          <a:off x="1219200" y="1828800"/>
          <a:ext cx="6705603" cy="2970686"/>
        </p:xfrm>
        <a:graphic>
          <a:graphicData uri="http://schemas.openxmlformats.org/drawingml/2006/table">
            <a:tbl>
              <a:tblPr firstRow="1" firstCol="1" bandRow="1"/>
              <a:tblGrid>
                <a:gridCol w="1694361"/>
                <a:gridCol w="417104"/>
                <a:gridCol w="417104"/>
                <a:gridCol w="417104"/>
                <a:gridCol w="417770"/>
                <a:gridCol w="417770"/>
                <a:gridCol w="417770"/>
                <a:gridCol w="417770"/>
                <a:gridCol w="417770"/>
                <a:gridCol w="417770"/>
                <a:gridCol w="417770"/>
                <a:gridCol w="417770"/>
                <a:gridCol w="417770"/>
              </a:tblGrid>
              <a:tr h="395233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5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23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Alaskan Native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48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48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 Am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48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55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 or 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5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48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8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48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75-84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48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85+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482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2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609600"/>
          </a:xfrm>
        </p:spPr>
        <p:txBody>
          <a:bodyPr/>
          <a:lstStyle/>
          <a:p>
            <a:r>
              <a:rPr lang="en-US" i="1" dirty="0"/>
              <a:t>Data Source: Special analyses, Medicare 5 percent sample. Medicare patients age 65 &amp; older with CKD &amp; diabetes mellitus. Abbreviations: </a:t>
            </a:r>
            <a:r>
              <a:rPr lang="en-US" i="1" dirty="0" err="1"/>
              <a:t>Af</a:t>
            </a:r>
            <a:r>
              <a:rPr lang="en-US" i="1" dirty="0"/>
              <a:t> Am, African American; CKD, chronic kidney disease; HgbA1c, glycosylated hemoglobin.</a:t>
            </a:r>
          </a:p>
          <a:p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85800"/>
          </a:xfrm>
        </p:spPr>
        <p:txBody>
          <a:bodyPr/>
          <a:lstStyle/>
          <a:p>
            <a:r>
              <a:rPr lang="en-US" dirty="0" err="1"/>
              <a:t>vol</a:t>
            </a:r>
            <a:r>
              <a:rPr lang="en-US" dirty="0"/>
              <a:t> 2 Table 2.4  HP2020 CKD-4.2 Increase the proportion of persons with Type 1 or Type 2 diabetes and chronic kidney disease who receive medical evaluation with serum creatinine, urine albumin, HgbA1c, lipids, and eye examinations: Target 25.3%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5762928"/>
              </p:ext>
            </p:extLst>
          </p:nvPr>
        </p:nvGraphicFramePr>
        <p:xfrm>
          <a:off x="1143000" y="1752600"/>
          <a:ext cx="6857998" cy="3046890"/>
        </p:xfrm>
        <a:graphic>
          <a:graphicData uri="http://schemas.openxmlformats.org/drawingml/2006/table">
            <a:tbl>
              <a:tblPr firstRow="1" firstCol="1" bandRow="1"/>
              <a:tblGrid>
                <a:gridCol w="1732870"/>
                <a:gridCol w="426584"/>
                <a:gridCol w="426584"/>
                <a:gridCol w="426584"/>
                <a:gridCol w="427264"/>
                <a:gridCol w="427264"/>
                <a:gridCol w="427264"/>
                <a:gridCol w="427264"/>
                <a:gridCol w="427264"/>
                <a:gridCol w="427264"/>
                <a:gridCol w="427264"/>
                <a:gridCol w="427264"/>
                <a:gridCol w="427264"/>
              </a:tblGrid>
              <a:tr h="405371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32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3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Alaskan Native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031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31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 Am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31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132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 or 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32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031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31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031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75-84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31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85+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482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181600"/>
            <a:ext cx="8305800" cy="990600"/>
          </a:xfrm>
        </p:spPr>
        <p:txBody>
          <a:bodyPr/>
          <a:lstStyle/>
          <a:p>
            <a:r>
              <a:rPr lang="en-US" i="1" dirty="0"/>
              <a:t>Data Source: Special analyses, USRDS ESRD Database and CDC Bridged Race </a:t>
            </a:r>
            <a:r>
              <a:rPr lang="en-US" i="1" dirty="0" err="1"/>
              <a:t>Intercensal</a:t>
            </a:r>
            <a:r>
              <a:rPr lang="en-US" i="1" dirty="0"/>
              <a:t> Estimates Dataset Incident ESRD patients. </a:t>
            </a:r>
            <a:r>
              <a:rPr lang="en-US" i="1" dirty="0" err="1"/>
              <a:t>Adj</a:t>
            </a:r>
            <a:r>
              <a:rPr lang="en-US" i="1" dirty="0"/>
              <a:t>: overall, age/sex/race; rates by age adjusted for sex/race; rates by sex adjusted for age/race; rates by race/ethnicity adjusted for age/sex. Reference: 2011 patients. “.” Zero values in this cell. ~Estimate shown is imprecise due to small sample size and may be unstable over time. Abbreviations: </a:t>
            </a:r>
            <a:r>
              <a:rPr lang="en-US" i="1" dirty="0" err="1"/>
              <a:t>Adj</a:t>
            </a:r>
            <a:r>
              <a:rPr lang="en-US" i="1" dirty="0"/>
              <a:t>, adjusted; </a:t>
            </a:r>
            <a:r>
              <a:rPr lang="en-US" i="1" dirty="0" err="1"/>
              <a:t>Af</a:t>
            </a:r>
            <a:r>
              <a:rPr lang="en-US" i="1" dirty="0"/>
              <a:t> Am, African American; CKD, chronic kidney disease; ESRD, end-stage renal disease.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2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9" name="Text Placeholder 4"/>
          <p:cNvSpPr txBox="1">
            <a:spLocks/>
          </p:cNvSpPr>
          <p:nvPr/>
        </p:nvSpPr>
        <p:spPr>
          <a:xfrm>
            <a:off x="457200" y="381000"/>
            <a:ext cx="8305800" cy="67071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Table 2.5  HP2020 CKD-8 Reduce the rate of new cases of end-stage renal disease: Target 347.7 new cases per million </a:t>
            </a:r>
            <a:r>
              <a:rPr lang="en-US" sz="1800" b="1" dirty="0" smtClean="0"/>
              <a:t>population </a:t>
            </a:r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782407"/>
              </p:ext>
            </p:extLst>
          </p:nvPr>
        </p:nvGraphicFramePr>
        <p:xfrm>
          <a:off x="1219199" y="1371600"/>
          <a:ext cx="6781802" cy="3604264"/>
        </p:xfrm>
        <a:graphic>
          <a:graphicData uri="http://schemas.openxmlformats.org/drawingml/2006/table">
            <a:tbl>
              <a:tblPr firstRow="1" firstCol="1" bandRow="1"/>
              <a:tblGrid>
                <a:gridCol w="1271588"/>
                <a:gridCol w="458848"/>
                <a:gridCol w="459521"/>
                <a:gridCol w="458848"/>
                <a:gridCol w="459521"/>
                <a:gridCol w="458848"/>
                <a:gridCol w="459521"/>
                <a:gridCol w="458848"/>
                <a:gridCol w="459521"/>
                <a:gridCol w="458848"/>
                <a:gridCol w="459521"/>
                <a:gridCol w="458848"/>
                <a:gridCol w="459521"/>
              </a:tblGrid>
              <a:tr h="306746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66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387.5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19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Alaskan Native only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704.3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671.6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618.2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636.0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613.0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523.2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536.0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548.8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539.8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469.9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30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8792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Native Hawaiian or other Pacific Islander only~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3368.2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3505.6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3464.8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3650.9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2872.8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2781.5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2370.6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2125.0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2376.3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2565.5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2321.6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2527.7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30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</a:t>
                      </a:r>
                      <a:r>
                        <a:rPr lang="en-US" sz="1000" b="1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Af</a:t>
                      </a: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Am only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1120.1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1126.6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1126.1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1088.9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1099.7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1109.3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1085.5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1069.7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1070.8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1034.0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995.1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955.4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30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66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Two or more races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66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 or 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622.4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632.1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631.0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607.2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580.6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576.4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573.7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568.9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554.5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521.1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366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Not Hispanic or 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19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 Am only, not Hispanic or 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1136.5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1144.0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1143.8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1103.5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1116.0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1126.0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1105.1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1088.9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1088.4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1053.3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1012.9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975.4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19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only, not Hispanic or 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259.1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0846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105400"/>
            <a:ext cx="8305800" cy="1066800"/>
          </a:xfrm>
        </p:spPr>
        <p:txBody>
          <a:bodyPr/>
          <a:lstStyle/>
          <a:p>
            <a:r>
              <a:rPr lang="en-US" i="1" dirty="0"/>
              <a:t>Data Source: Special analyses, USRDS ESRD Database and CDC Bridged Race </a:t>
            </a:r>
            <a:r>
              <a:rPr lang="en-US" i="1" dirty="0" err="1"/>
              <a:t>Intercensal</a:t>
            </a:r>
            <a:r>
              <a:rPr lang="en-US" i="1" dirty="0"/>
              <a:t> Estimates Dataset Incident ESRD patients. </a:t>
            </a:r>
            <a:r>
              <a:rPr lang="en-US" i="1" dirty="0" err="1"/>
              <a:t>Adj</a:t>
            </a:r>
            <a:r>
              <a:rPr lang="en-US" i="1" dirty="0"/>
              <a:t>: overall, age/sex/race; rates by age adjusted for sex/race; rates by sex adjusted for age/race; rates by race/ethnicity adjusted for age/sex. Reference: 2011 patients. “.” Zero values in this cell. ~Estimate shown is imprecise due to small sample size and may be unstable over time. Abbreviations: </a:t>
            </a:r>
            <a:r>
              <a:rPr lang="en-US" i="1" dirty="0" err="1"/>
              <a:t>Adj</a:t>
            </a:r>
            <a:r>
              <a:rPr lang="en-US" i="1" dirty="0"/>
              <a:t>, adjusted; </a:t>
            </a:r>
            <a:r>
              <a:rPr lang="en-US" i="1" dirty="0" err="1"/>
              <a:t>Af</a:t>
            </a:r>
            <a:r>
              <a:rPr lang="en-US" i="1" dirty="0"/>
              <a:t> Am, African American; CKD, chronic kidney disease; ESRD, end-stage renal disease.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2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9" name="Text Placeholder 4"/>
          <p:cNvSpPr txBox="1">
            <a:spLocks/>
          </p:cNvSpPr>
          <p:nvPr/>
        </p:nvSpPr>
        <p:spPr>
          <a:xfrm>
            <a:off x="457200" y="381000"/>
            <a:ext cx="8305800" cy="67071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Table 2.5  HP2020 CKD-8 Reduce the rate of new cases of end-stage renal disease: Target 347.7 new cases per million population </a:t>
            </a:r>
            <a:r>
              <a:rPr lang="en-US" sz="1800" b="1" dirty="0" smtClean="0"/>
              <a:t>(continued)</a:t>
            </a:r>
            <a:endParaRPr lang="en-US" sz="1800" b="1" dirty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4070739"/>
              </p:ext>
            </p:extLst>
          </p:nvPr>
        </p:nvGraphicFramePr>
        <p:xfrm>
          <a:off x="1295399" y="1371600"/>
          <a:ext cx="6553202" cy="3429000"/>
        </p:xfrm>
        <a:graphic>
          <a:graphicData uri="http://schemas.openxmlformats.org/drawingml/2006/table">
            <a:tbl>
              <a:tblPr firstRow="1" firstCol="1" bandRow="1"/>
              <a:tblGrid>
                <a:gridCol w="1228730"/>
                <a:gridCol w="443381"/>
                <a:gridCol w="444031"/>
                <a:gridCol w="443381"/>
                <a:gridCol w="444031"/>
                <a:gridCol w="443381"/>
                <a:gridCol w="444031"/>
                <a:gridCol w="443381"/>
                <a:gridCol w="444031"/>
                <a:gridCol w="443381"/>
                <a:gridCol w="444031"/>
                <a:gridCol w="443381"/>
                <a:gridCol w="444031"/>
              </a:tblGrid>
              <a:tr h="283128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6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459.8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465.8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465.2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473.0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479.6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489.2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481.5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479.0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484.4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477.0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456.9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452.4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66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323.6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320.3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321.0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313.3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314.5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318.6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310.8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305.5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307.2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300.0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285.9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283.7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6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&lt;18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12.4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12.0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11.6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6617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0-4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9.7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6617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5-11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8.0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8.0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6.5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6617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12-17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20.0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17.0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6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18-44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113.5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112.7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111.7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112.9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117.5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121.2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119.4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118.7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122.4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118.9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115.6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115.2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6617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18-24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43.3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42.5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6617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25-44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137.6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137.3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135.9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138.5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143.9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148.5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146.3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145.8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151.1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146.7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142.1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142.9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6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617.6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607.3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608.8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602.3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603.5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613.7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598.4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594.0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594.4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577.8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558.0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562.2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6617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391.4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389.4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391.9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390.3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388.0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404.1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391.1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386.9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389.6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375.2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372.8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373.3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6617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55-64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843.9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825.2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825.7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814.3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819.1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823.3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805.6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801.0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799.1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780.3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743.1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751.1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6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65+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1585.2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1629.4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1619.0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1616.4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1634.9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1657.7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1624.5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1602.1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1614.7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1609.2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1526.4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1476.7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6617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1441.5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1429.3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1410.2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1400.9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1389.7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1416.2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1381.1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1354.9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1364.1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1359.6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1275.7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1252.3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6617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75-84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1761.0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1857.9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1848.3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1850.1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1896.8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1917.0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1878.9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1856.7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1871.3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1871.0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1792.6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1716.0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6617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85+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1264.6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1346.6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1414.5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1433.5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1469.3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1479.2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1514.3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1527.6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1555.0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1486.7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1372.6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1327.1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527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502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257800"/>
            <a:ext cx="8305800" cy="990600"/>
          </a:xfrm>
        </p:spPr>
        <p:txBody>
          <a:bodyPr/>
          <a:lstStyle/>
          <a:p>
            <a:r>
              <a:rPr lang="en-US" i="1" dirty="0"/>
              <a:t>Data Source: Special analyses, USRDS ESRD Database and CDC Bridged Race </a:t>
            </a:r>
            <a:r>
              <a:rPr lang="en-US" i="1" dirty="0" err="1"/>
              <a:t>Intercensal</a:t>
            </a:r>
            <a:r>
              <a:rPr lang="en-US" i="1" dirty="0"/>
              <a:t> Estimates Dataset Incident ESRD patients. Incident ESRD patients. </a:t>
            </a:r>
            <a:r>
              <a:rPr lang="en-US" i="1" dirty="0" err="1"/>
              <a:t>Adj</a:t>
            </a:r>
            <a:r>
              <a:rPr lang="en-US" i="1" dirty="0"/>
              <a:t>: age/sex/race; Reference: 2011. “.” Zero values in this cell. *Values for cells with 10 or fewer patients are suppressed. ~Estimate shown is imprecise due to small sample size and may be unstable over time. Abbreviations: </a:t>
            </a:r>
            <a:r>
              <a:rPr lang="en-US" i="1" dirty="0" err="1"/>
              <a:t>Adj</a:t>
            </a:r>
            <a:r>
              <a:rPr lang="en-US" i="1" dirty="0"/>
              <a:t>, adjusted; </a:t>
            </a:r>
            <a:r>
              <a:rPr lang="en-US" i="1" dirty="0" err="1"/>
              <a:t>Af</a:t>
            </a:r>
            <a:r>
              <a:rPr lang="en-US" i="1" dirty="0"/>
              <a:t> Am, African American; CDC, Centers for Disease Control and Prevention; CKD, chronic kidney disease; ESRD, end-stage renal disease.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2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9" name="Text Placeholder 4"/>
          <p:cNvSpPr txBox="1">
            <a:spLocks/>
          </p:cNvSpPr>
          <p:nvPr/>
        </p:nvSpPr>
        <p:spPr>
          <a:xfrm>
            <a:off x="457200" y="381000"/>
            <a:ext cx="7924800" cy="9906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Table 2.6  HP2020 CKD-9.1 Reduce kidney failure due to diabetes: Target 151.9 per million </a:t>
            </a:r>
            <a:r>
              <a:rPr lang="en-US" sz="1800" b="1" dirty="0" smtClean="0"/>
              <a:t>population </a:t>
            </a:r>
            <a:endParaRPr lang="en-US" sz="1800" b="1" dirty="0"/>
          </a:p>
          <a:p>
            <a:endParaRPr lang="en-US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5224515"/>
              </p:ext>
            </p:extLst>
          </p:nvPr>
        </p:nvGraphicFramePr>
        <p:xfrm>
          <a:off x="1371600" y="1295400"/>
          <a:ext cx="6362703" cy="3659691"/>
        </p:xfrm>
        <a:graphic>
          <a:graphicData uri="http://schemas.openxmlformats.org/drawingml/2006/table">
            <a:tbl>
              <a:tblPr firstRow="1" firstCol="1" bandRow="1"/>
              <a:tblGrid>
                <a:gridCol w="1656999"/>
                <a:gridCol w="392142"/>
                <a:gridCol w="392142"/>
                <a:gridCol w="392142"/>
                <a:gridCol w="392142"/>
                <a:gridCol w="392142"/>
                <a:gridCol w="392142"/>
                <a:gridCol w="392142"/>
                <a:gridCol w="392142"/>
                <a:gridCol w="392142"/>
                <a:gridCol w="392142"/>
                <a:gridCol w="392142"/>
                <a:gridCol w="392142"/>
              </a:tblGrid>
              <a:tr h="451521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33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33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Alaskan Native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519.8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464.8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084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 only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85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Native Hawaiian or other Pacific Islander only~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2158.0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1960.9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1966.1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2220.1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1664.7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1700.4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1467.6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1283.7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1476.3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1609.1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1411.8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1462.8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084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 Am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519.7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513.8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504.0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468.7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466.7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084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33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Two or more races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33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 or 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33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Not Hispanic or 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159.7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084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 Am only, not Hispanic/Latino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527.5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521.3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511.3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503.3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481.4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460.4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084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only, not Hispanic or 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103.6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508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2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5" name="Text Placeholder 4"/>
          <p:cNvSpPr txBox="1">
            <a:spLocks/>
          </p:cNvSpPr>
          <p:nvPr/>
        </p:nvSpPr>
        <p:spPr>
          <a:xfrm>
            <a:off x="381000" y="5257800"/>
            <a:ext cx="8305800" cy="9906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i="1" smtClean="0"/>
              <a:t>Data Source: Special analyses, USRDS ESRD Database and CDC Bridged Race Intercensal Estimates Dataset Incident ESRD patients. Incident ESRD patients. Adj: age/sex/race; Reference: 2011. “.” Zero values in this cell. *Values for cells with 10 or fewer patients are suppressed. ~Estimate shown is imprecise due to small sample size and may be unstable over time. Abbreviations: Adj, adjusted; Af Am, African American; CDC, Centers for Disease Control and Prevention; CKD, chronic kidney disease; ESRD, end-stage renal disease.</a:t>
            </a:r>
            <a:endParaRPr lang="en-US" i="1" dirty="0"/>
          </a:p>
        </p:txBody>
      </p:sp>
      <p:sp>
        <p:nvSpPr>
          <p:cNvPr id="16" name="Title 5"/>
          <p:cNvSpPr txBox="1">
            <a:spLocks/>
          </p:cNvSpPr>
          <p:nvPr/>
        </p:nvSpPr>
        <p:spPr>
          <a:xfrm>
            <a:off x="457200" y="2746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smtClean="0"/>
              <a:t/>
            </a:r>
            <a:br>
              <a:rPr lang="en-US" sz="1600" smtClean="0"/>
            </a:br>
            <a:endParaRPr lang="en-US" sz="1600" dirty="0"/>
          </a:p>
        </p:txBody>
      </p:sp>
      <p:sp>
        <p:nvSpPr>
          <p:cNvPr id="17" name="Text Placeholder 4"/>
          <p:cNvSpPr txBox="1">
            <a:spLocks/>
          </p:cNvSpPr>
          <p:nvPr/>
        </p:nvSpPr>
        <p:spPr>
          <a:xfrm>
            <a:off x="457200" y="381000"/>
            <a:ext cx="7924800" cy="9906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Table 2.6  HP2020 CKD-9.1 Reduce kidney failure due to diabetes: Target 151.9 per million </a:t>
            </a:r>
            <a:r>
              <a:rPr lang="en-US" sz="1800" b="1" dirty="0" smtClean="0"/>
              <a:t>population (continued)</a:t>
            </a:r>
            <a:endParaRPr lang="en-US" sz="1800" b="1" dirty="0"/>
          </a:p>
          <a:p>
            <a:endParaRPr lang="en-US" dirty="0"/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33635"/>
              </p:ext>
            </p:extLst>
          </p:nvPr>
        </p:nvGraphicFramePr>
        <p:xfrm>
          <a:off x="1295399" y="1371600"/>
          <a:ext cx="6553202" cy="3429000"/>
        </p:xfrm>
        <a:graphic>
          <a:graphicData uri="http://schemas.openxmlformats.org/drawingml/2006/table">
            <a:tbl>
              <a:tblPr firstRow="1" firstCol="1" bandRow="1"/>
              <a:tblGrid>
                <a:gridCol w="1228730"/>
                <a:gridCol w="443381"/>
                <a:gridCol w="444031"/>
                <a:gridCol w="443381"/>
                <a:gridCol w="444031"/>
                <a:gridCol w="443381"/>
                <a:gridCol w="444031"/>
                <a:gridCol w="443381"/>
                <a:gridCol w="444031"/>
                <a:gridCol w="443381"/>
                <a:gridCol w="444031"/>
                <a:gridCol w="443381"/>
                <a:gridCol w="444031"/>
              </a:tblGrid>
              <a:tr h="283128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6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66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6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&lt;18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6617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0-4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6617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5-11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6617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12-17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6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18-44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6617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18-24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6617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25-44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6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6617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45-54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6617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55-64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462.5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464.2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6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65+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679.1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688.9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682.4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705.8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672.8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673.1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678.9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645.4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611.1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6617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749.6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734.6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727.7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721.3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712.1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724.4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676.9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674.6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668.1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630.1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607.5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6617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75-84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649.1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682.2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673.4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714.1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722.0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715.1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700.0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719.2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689.4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641.1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6617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345.6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508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2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0" name="Text Placeholder 4"/>
          <p:cNvSpPr txBox="1">
            <a:spLocks/>
          </p:cNvSpPr>
          <p:nvPr/>
        </p:nvSpPr>
        <p:spPr>
          <a:xfrm>
            <a:off x="457200" y="381000"/>
            <a:ext cx="7924800" cy="9906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Table 2.7  HP2020 CKD-9.2 Reduce kidney failure due to diabetes among persons with diabetes: Target 2,356 per million </a:t>
            </a:r>
            <a:r>
              <a:rPr lang="en-US" sz="1800" b="1" dirty="0" smtClean="0"/>
              <a:t>population </a:t>
            </a:r>
            <a:endParaRPr lang="en-US" sz="1600" b="1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029200"/>
            <a:ext cx="8305800" cy="1219200"/>
          </a:xfrm>
        </p:spPr>
        <p:txBody>
          <a:bodyPr/>
          <a:lstStyle/>
          <a:p>
            <a:r>
              <a:rPr lang="en-US" i="1" dirty="0"/>
              <a:t>Data Source: Special analyses, USRDS ESRD Database and CDC Bridged Race </a:t>
            </a:r>
            <a:r>
              <a:rPr lang="en-US" i="1" dirty="0" err="1"/>
              <a:t>Intercensal</a:t>
            </a:r>
            <a:r>
              <a:rPr lang="en-US" i="1" dirty="0"/>
              <a:t> Estimates Dataset Incident ESRD patients. Incident ESRD patients. </a:t>
            </a:r>
            <a:r>
              <a:rPr lang="en-US" i="1" dirty="0" err="1"/>
              <a:t>Adj</a:t>
            </a:r>
            <a:r>
              <a:rPr lang="en-US" i="1" dirty="0"/>
              <a:t>: age/sex/race; Ref: 2011. NHIS 2006–2012 used to estimate diabetes mellitus prevalence; “.” Zero values in this cell. *Values for cells with 10 or fewer patients are suppressed. Abbreviations: </a:t>
            </a:r>
            <a:r>
              <a:rPr lang="en-US" i="1" dirty="0" err="1"/>
              <a:t>Adj</a:t>
            </a:r>
            <a:r>
              <a:rPr lang="en-US" i="1" dirty="0"/>
              <a:t>, adjusted; </a:t>
            </a:r>
            <a:r>
              <a:rPr lang="en-US" i="1" dirty="0" err="1"/>
              <a:t>Af</a:t>
            </a:r>
            <a:r>
              <a:rPr lang="en-US" i="1" dirty="0"/>
              <a:t> Am, African American; CDC, Centers for Disease Control and Prevention; CKD, chronic kidney disease; ESRD, end-stage renal disease; NHIS, National Health Interview Survey; Ref, reference.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6481716"/>
              </p:ext>
            </p:extLst>
          </p:nvPr>
        </p:nvGraphicFramePr>
        <p:xfrm>
          <a:off x="1371600" y="1905000"/>
          <a:ext cx="6400800" cy="2486025"/>
        </p:xfrm>
        <a:graphic>
          <a:graphicData uri="http://schemas.openxmlformats.org/drawingml/2006/table">
            <a:tbl>
              <a:tblPr firstRow="1" firstCol="1" bandRow="1"/>
              <a:tblGrid>
                <a:gridCol w="3146425"/>
                <a:gridCol w="542925"/>
                <a:gridCol w="542290"/>
                <a:gridCol w="542290"/>
                <a:gridCol w="542290"/>
                <a:gridCol w="542290"/>
                <a:gridCol w="542290"/>
              </a:tblGrid>
              <a:tr h="3429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2,618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2,487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2,405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2,350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2,276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2,245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Alaskan Native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2,585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2,968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2,992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2,667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2,306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2,278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2,091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2,213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2,247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2,154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2,124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2,137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Native Hawaiian or other Pacific Islander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 Am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4,492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4,347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4,262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3,996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3,841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3,670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2,278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2,141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2,054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2,033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1,976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1,967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Two or more races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 or 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3,313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3,170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2,955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2,903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2,895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2,772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Not Hispanic or 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2,517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2,389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2,322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2,264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2,181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2,159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 Am only, not Hispanic/Latino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4,698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4,536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4,489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4,204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4,075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3,871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only, not Hispanic or 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2,050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1,903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1,829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1,806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1,734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1,751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508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2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2" name="Title 5"/>
          <p:cNvSpPr txBox="1">
            <a:spLocks/>
          </p:cNvSpPr>
          <p:nvPr/>
        </p:nvSpPr>
        <p:spPr>
          <a:xfrm>
            <a:off x="457200" y="2746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smtClean="0"/>
              <a:t/>
            </a:r>
            <a:br>
              <a:rPr lang="en-US" sz="1600" smtClean="0"/>
            </a:br>
            <a:endParaRPr lang="en-US" sz="1600" dirty="0"/>
          </a:p>
        </p:txBody>
      </p:sp>
      <p:sp>
        <p:nvSpPr>
          <p:cNvPr id="13" name="Text Placeholder 4"/>
          <p:cNvSpPr txBox="1">
            <a:spLocks/>
          </p:cNvSpPr>
          <p:nvPr/>
        </p:nvSpPr>
        <p:spPr>
          <a:xfrm>
            <a:off x="457200" y="381000"/>
            <a:ext cx="7924800" cy="9906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Table 2.7  HP2020 CKD-9.2 Reduce kidney failure due to diabetes among persons with diabetes: Target 2,356 per million </a:t>
            </a:r>
            <a:r>
              <a:rPr lang="en-US" sz="1800" b="1" dirty="0" smtClean="0"/>
              <a:t>population (</a:t>
            </a:r>
            <a:r>
              <a:rPr lang="en-US" sz="1800" b="1" dirty="0"/>
              <a:t>continued</a:t>
            </a:r>
            <a:r>
              <a:rPr lang="en-US" sz="1800" b="1" dirty="0" smtClean="0"/>
              <a:t>)</a:t>
            </a:r>
            <a:endParaRPr lang="en-US" sz="1800" b="1" dirty="0"/>
          </a:p>
          <a:p>
            <a:endParaRPr lang="en-US" sz="1600" b="1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029200"/>
            <a:ext cx="8305800" cy="1219200"/>
          </a:xfrm>
        </p:spPr>
        <p:txBody>
          <a:bodyPr/>
          <a:lstStyle/>
          <a:p>
            <a:r>
              <a:rPr lang="en-US" i="1" dirty="0"/>
              <a:t>Data Source: Special analyses, USRDS ESRD Database and CDC Bridged Race </a:t>
            </a:r>
            <a:r>
              <a:rPr lang="en-US" i="1" dirty="0" err="1"/>
              <a:t>Intercensal</a:t>
            </a:r>
            <a:r>
              <a:rPr lang="en-US" i="1" dirty="0"/>
              <a:t> Estimates Dataset Incident ESRD patients. Incident ESRD patients. </a:t>
            </a:r>
            <a:r>
              <a:rPr lang="en-US" i="1" dirty="0" err="1"/>
              <a:t>Adj</a:t>
            </a:r>
            <a:r>
              <a:rPr lang="en-US" i="1" dirty="0"/>
              <a:t>: age/sex/race; Ref: 2011. NHIS 2006–2012 used to estimate diabetes mellitus prevalence; “.” Zero values in this cell. *Values for cells with 10 or fewer patients are suppressed. Abbreviations: </a:t>
            </a:r>
            <a:r>
              <a:rPr lang="en-US" i="1" dirty="0" err="1"/>
              <a:t>Adj</a:t>
            </a:r>
            <a:r>
              <a:rPr lang="en-US" i="1" dirty="0"/>
              <a:t>, adjusted; </a:t>
            </a:r>
            <a:r>
              <a:rPr lang="en-US" i="1" dirty="0" err="1"/>
              <a:t>Af</a:t>
            </a:r>
            <a:r>
              <a:rPr lang="en-US" i="1" dirty="0"/>
              <a:t> Am, African American; CDC, Centers for Disease Control and Prevention; CKD, chronic kidney disease; ESRD, end-stage renal disease; NHIS, National Health Interview Survey; Ref, reference.</a:t>
            </a: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470747"/>
              </p:ext>
            </p:extLst>
          </p:nvPr>
        </p:nvGraphicFramePr>
        <p:xfrm>
          <a:off x="1981200" y="1247775"/>
          <a:ext cx="5181600" cy="3429000"/>
        </p:xfrm>
        <a:graphic>
          <a:graphicData uri="http://schemas.openxmlformats.org/drawingml/2006/table">
            <a:tbl>
              <a:tblPr firstRow="1" firstCol="1" bandRow="1"/>
              <a:tblGrid>
                <a:gridCol w="1981200"/>
                <a:gridCol w="533400"/>
                <a:gridCol w="533400"/>
                <a:gridCol w="533400"/>
                <a:gridCol w="533400"/>
                <a:gridCol w="533400"/>
                <a:gridCol w="533400"/>
              </a:tblGrid>
              <a:tr h="283128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6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2,931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2,745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2,627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2,547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2,523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2,516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66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2,327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2,236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2,180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2,144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2,026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1,975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6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&lt;18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6617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0-4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6617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5-11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6617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12-17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6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18-44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1,613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1,532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1,507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1,462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1,561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1,497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6617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18-24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6617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25-44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1,748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1,678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1,642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1,579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1,668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1,632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6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2,380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2,257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2,199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2,139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2,072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2,096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6617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45-54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1,844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1,855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1,869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1,879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1,874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6617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55-64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2,645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2,573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2,441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2,313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2,182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2,233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6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65+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3,102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2,941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2,807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2,728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2,579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2,489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6617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3,188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2,993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2,900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2,776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2,624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2,544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6617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75-84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3,351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3,159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2,941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2,884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2,804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2,702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6617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1,950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2,069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1,985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2,085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1,774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1,688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508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486404"/>
            <a:ext cx="8305800" cy="761996"/>
          </a:xfrm>
        </p:spPr>
        <p:txBody>
          <a:bodyPr/>
          <a:lstStyle/>
          <a:p>
            <a:r>
              <a:rPr lang="en-US" i="1" dirty="0"/>
              <a:t>Data Source: Special analyses, Medicare 5 percent sample. Incident hemodialysis patients with a valid ESRD Medical Evidence CMS 2728 form; nephrologist care determined from Medical Evidence form. Abbreviations: </a:t>
            </a:r>
            <a:r>
              <a:rPr lang="en-US" i="1" dirty="0" err="1"/>
              <a:t>Af</a:t>
            </a:r>
            <a:r>
              <a:rPr lang="en-US" i="1" dirty="0"/>
              <a:t> Am, African American; CMS, Centers for Medicare and Medicaid Services; CKD, chronic kidney disease; ESRD, end-stage renal disease.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2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9" name="Text Placeholder 4"/>
          <p:cNvSpPr txBox="1">
            <a:spLocks/>
          </p:cNvSpPr>
          <p:nvPr/>
        </p:nvSpPr>
        <p:spPr>
          <a:xfrm>
            <a:off x="457200" y="381000"/>
            <a:ext cx="7696200" cy="9906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Table 2.8  HP2020 CKD-10 Increase the proportion of chronic kidney disease patients receiving care from a nephrologist at least 12 months before the start of renal replacement therapy: Target 30.0% 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6962707"/>
              </p:ext>
            </p:extLst>
          </p:nvPr>
        </p:nvGraphicFramePr>
        <p:xfrm>
          <a:off x="1466850" y="2057400"/>
          <a:ext cx="6210301" cy="2671605"/>
        </p:xfrm>
        <a:graphic>
          <a:graphicData uri="http://schemas.openxmlformats.org/drawingml/2006/table">
            <a:tbl>
              <a:tblPr firstRow="1" firstCol="1" bandRow="1"/>
              <a:tblGrid>
                <a:gridCol w="2609189"/>
                <a:gridCol w="449754"/>
                <a:gridCol w="449754"/>
                <a:gridCol w="449754"/>
                <a:gridCol w="450370"/>
                <a:gridCol w="450370"/>
                <a:gridCol w="450370"/>
                <a:gridCol w="450370"/>
                <a:gridCol w="450370"/>
              </a:tblGrid>
              <a:tr h="375535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3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3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Alaskan Native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40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40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Native Hawaiian or other Pacific Islander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40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 Am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40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3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Two or more races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3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 or 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43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Not Hispanic or 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40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 Am only, not Hispanic/Latino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40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only, not Hispanic or 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189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2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9" name="Text Placeholder 4"/>
          <p:cNvSpPr txBox="1">
            <a:spLocks/>
          </p:cNvSpPr>
          <p:nvPr/>
        </p:nvSpPr>
        <p:spPr>
          <a:xfrm>
            <a:off x="457200" y="381000"/>
            <a:ext cx="7696200" cy="9906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 smtClean="0"/>
              <a:t>vol</a:t>
            </a:r>
            <a:r>
              <a:rPr lang="en-US" sz="1800" b="1" dirty="0" smtClean="0"/>
              <a:t> </a:t>
            </a:r>
            <a:r>
              <a:rPr lang="en-US" sz="1800" b="1" dirty="0"/>
              <a:t>2 Table 2.8  HP2020 CKD-10 Increase the proportion of chronic kidney disease patients receiving care from a nephrologist at least 12 months before the start of renal replacement therapy: Target 30.0% </a:t>
            </a:r>
            <a:r>
              <a:rPr lang="en-US" sz="1800" b="1" dirty="0" smtClean="0"/>
              <a:t>(</a:t>
            </a:r>
            <a:r>
              <a:rPr lang="en-US" sz="1800" b="1" dirty="0"/>
              <a:t>continued</a:t>
            </a:r>
            <a:r>
              <a:rPr lang="en-US" sz="1800" b="1" dirty="0" smtClean="0"/>
              <a:t>)</a:t>
            </a:r>
            <a:endParaRPr lang="en-US" sz="1800" b="1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410200"/>
            <a:ext cx="8305800" cy="762000"/>
          </a:xfrm>
        </p:spPr>
        <p:txBody>
          <a:bodyPr/>
          <a:lstStyle/>
          <a:p>
            <a:r>
              <a:rPr lang="en-US" i="1" dirty="0"/>
              <a:t>Data Source: Special analyses, Medicare 5 percent sample. Incident hemodialysis patients with a valid ESRD Medical Evidence CMS 2728 form; nephrologist care determined from Medical Evidence form. Abbreviations: </a:t>
            </a:r>
            <a:r>
              <a:rPr lang="en-US" i="1" dirty="0" err="1"/>
              <a:t>Af</a:t>
            </a:r>
            <a:r>
              <a:rPr lang="en-US" i="1" dirty="0"/>
              <a:t> Am, African American; CMS, Centers for Medicare and Medicaid Services; CKD, chronic kidney disease; ESRD, end-stage renal disease.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4552193"/>
              </p:ext>
            </p:extLst>
          </p:nvPr>
        </p:nvGraphicFramePr>
        <p:xfrm>
          <a:off x="1524000" y="1447800"/>
          <a:ext cx="6210301" cy="3743105"/>
        </p:xfrm>
        <a:graphic>
          <a:graphicData uri="http://schemas.openxmlformats.org/drawingml/2006/table">
            <a:tbl>
              <a:tblPr firstRow="1" firstCol="1" bandRow="1"/>
              <a:tblGrid>
                <a:gridCol w="2609189"/>
                <a:gridCol w="449754"/>
                <a:gridCol w="449754"/>
                <a:gridCol w="449754"/>
                <a:gridCol w="450370"/>
                <a:gridCol w="450370"/>
                <a:gridCol w="450370"/>
                <a:gridCol w="450370"/>
                <a:gridCol w="450370"/>
              </a:tblGrid>
              <a:tr h="375535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3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43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43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&lt;18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4300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0-4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4300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5-11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4300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12-17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43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18-44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4095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18-24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4095">
                <a:tc>
                  <a:txBody>
                    <a:bodyPr/>
                    <a:lstStyle/>
                    <a:p>
                      <a:pPr marL="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25-44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40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40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45-54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43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55-64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43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65+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43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40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75-84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40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85+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5613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2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0" name="Text Placeholder 4"/>
          <p:cNvSpPr txBox="1">
            <a:spLocks/>
          </p:cNvSpPr>
          <p:nvPr/>
        </p:nvSpPr>
        <p:spPr>
          <a:xfrm>
            <a:off x="457200" y="381000"/>
            <a:ext cx="7696200" cy="9906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Table 2.9  HP2020 CKD-11.3 Increase the proportion of adult hemodialysis patients who use arteriovenous fistulas or have a maturing fistula as the primary mode of vascular access at the start of renal replacement therapy: Target 35.0</a:t>
            </a:r>
            <a:r>
              <a:rPr lang="en-US" sz="1800" b="1" dirty="0" smtClean="0"/>
              <a:t>%</a:t>
            </a:r>
            <a:endParaRPr lang="en-US" sz="1600" b="1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715000"/>
            <a:ext cx="8305800" cy="533400"/>
          </a:xfrm>
        </p:spPr>
        <p:txBody>
          <a:bodyPr/>
          <a:lstStyle/>
          <a:p>
            <a:r>
              <a:rPr lang="en-US" i="1" dirty="0"/>
              <a:t>Data Source: Special analyses, Medicare 5 percent sample. Incident hemodialysis patients age 18 &amp; older. Abbreviations: </a:t>
            </a:r>
            <a:r>
              <a:rPr lang="en-US" i="1" dirty="0" err="1"/>
              <a:t>Af</a:t>
            </a:r>
            <a:r>
              <a:rPr lang="en-US" i="1" dirty="0"/>
              <a:t> Am, African American; CKD, chronic kidney disease.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5538886"/>
              </p:ext>
            </p:extLst>
          </p:nvPr>
        </p:nvGraphicFramePr>
        <p:xfrm>
          <a:off x="1371600" y="2133600"/>
          <a:ext cx="6400800" cy="2964180"/>
        </p:xfrm>
        <a:graphic>
          <a:graphicData uri="http://schemas.openxmlformats.org/drawingml/2006/table">
            <a:tbl>
              <a:tblPr firstRow="1" firstCol="1" bandRow="1"/>
              <a:tblGrid>
                <a:gridCol w="2155825"/>
                <a:gridCol w="530225"/>
                <a:gridCol w="530860"/>
                <a:gridCol w="530225"/>
                <a:gridCol w="530860"/>
                <a:gridCol w="530860"/>
                <a:gridCol w="530225"/>
                <a:gridCol w="530860"/>
                <a:gridCol w="530860"/>
              </a:tblGrid>
              <a:tr h="3429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Alaskan Native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Native Hawaiian or other Pacific Islander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 Am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Two or more races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 or 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Not Hispanic or 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 Am only, not Hispanic/Latino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only, not Hispanic or 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965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2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715000"/>
            <a:ext cx="8305800" cy="533400"/>
          </a:xfrm>
        </p:spPr>
        <p:txBody>
          <a:bodyPr/>
          <a:lstStyle/>
          <a:p>
            <a:r>
              <a:rPr lang="en-US" i="1" dirty="0"/>
              <a:t>Data Source: Special analyses, Medicare 5 percent sample. Incident hemodialysis patients age 18 &amp; older. Abbreviations: </a:t>
            </a:r>
            <a:r>
              <a:rPr lang="en-US" i="1" dirty="0" err="1"/>
              <a:t>Af</a:t>
            </a:r>
            <a:r>
              <a:rPr lang="en-US" i="1" dirty="0"/>
              <a:t> Am, African American; CKD, chronic kidney disease.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941471"/>
              </p:ext>
            </p:extLst>
          </p:nvPr>
        </p:nvGraphicFramePr>
        <p:xfrm>
          <a:off x="1371600" y="2133600"/>
          <a:ext cx="6400800" cy="2693670"/>
        </p:xfrm>
        <a:graphic>
          <a:graphicData uri="http://schemas.openxmlformats.org/drawingml/2006/table">
            <a:tbl>
              <a:tblPr firstRow="1" firstCol="1" bandRow="1"/>
              <a:tblGrid>
                <a:gridCol w="2155825"/>
                <a:gridCol w="530225"/>
                <a:gridCol w="530860"/>
                <a:gridCol w="530225"/>
                <a:gridCol w="530860"/>
                <a:gridCol w="530860"/>
                <a:gridCol w="530225"/>
                <a:gridCol w="530860"/>
                <a:gridCol w="530860"/>
              </a:tblGrid>
              <a:tr h="3429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18-44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18-24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25-44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45-54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55-64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65+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75-84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85+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644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5" name="Text Placeholder 4"/>
          <p:cNvSpPr txBox="1">
            <a:spLocks/>
          </p:cNvSpPr>
          <p:nvPr/>
        </p:nvSpPr>
        <p:spPr>
          <a:xfrm>
            <a:off x="457200" y="381000"/>
            <a:ext cx="7696200" cy="9906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Table 2.9  HP2020 CKD-11.3 Increase the proportion of adult hemodialysis patients who use arteriovenous fistulas or have a maturing fistula as the primary mode of vascular access at the start of renal replacement therapy: Target 35.0</a:t>
            </a:r>
            <a:r>
              <a:rPr lang="en-US" sz="1800" b="1" dirty="0" smtClean="0"/>
              <a:t>% (</a:t>
            </a:r>
            <a:r>
              <a:rPr lang="en-US" sz="1800" b="1" dirty="0"/>
              <a:t>continued</a:t>
            </a:r>
            <a:r>
              <a:rPr lang="en-US" sz="1800" b="1" dirty="0" smtClean="0"/>
              <a:t>)</a:t>
            </a:r>
            <a:endParaRPr lang="en-US" sz="1800" b="1" dirty="0"/>
          </a:p>
          <a:p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3078530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609600"/>
          </a:xfrm>
        </p:spPr>
        <p:txBody>
          <a:bodyPr/>
          <a:lstStyle/>
          <a:p>
            <a:r>
              <a:rPr lang="en-US" i="1" dirty="0"/>
              <a:t>Data Source: Special analyses, Medicare 5 percent sample. Incident ESRD patients younger than 70. * Values for cells with 10 or fewer patients are suppressed. Abbreviations: </a:t>
            </a:r>
            <a:r>
              <a:rPr lang="en-US" i="1" dirty="0" err="1"/>
              <a:t>Af</a:t>
            </a:r>
            <a:r>
              <a:rPr lang="en-US" i="1" dirty="0"/>
              <a:t> Am, African American; CKD, chronic kidney disease; ESRD, end-stage renal disease.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2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9" name="Text Placeholder 4"/>
          <p:cNvSpPr txBox="1">
            <a:spLocks/>
          </p:cNvSpPr>
          <p:nvPr/>
        </p:nvSpPr>
        <p:spPr>
          <a:xfrm>
            <a:off x="457200" y="381000"/>
            <a:ext cx="7696200" cy="9906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Table 2.10  HP2020 CKD-12 Increase the proportion of dialysis patients wait-listed and/or receiving a deceased donor kidney transplant within 1 year of end-stage renal disease start (among patients under 70 years of age): Target 18.7% of dialysis </a:t>
            </a:r>
            <a:r>
              <a:rPr lang="en-US" sz="1800" b="1" dirty="0" smtClean="0"/>
              <a:t>patients </a:t>
            </a:r>
            <a:endParaRPr lang="en-US" sz="1800" b="1" dirty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6930013"/>
              </p:ext>
            </p:extLst>
          </p:nvPr>
        </p:nvGraphicFramePr>
        <p:xfrm>
          <a:off x="1371600" y="2057400"/>
          <a:ext cx="6400800" cy="3124200"/>
        </p:xfrm>
        <a:graphic>
          <a:graphicData uri="http://schemas.openxmlformats.org/drawingml/2006/table">
            <a:tbl>
              <a:tblPr firstRow="1" firstCol="1" bandRow="1"/>
              <a:tblGrid>
                <a:gridCol w="1630680"/>
                <a:gridCol w="397510"/>
                <a:gridCol w="397510"/>
                <a:gridCol w="397510"/>
                <a:gridCol w="397510"/>
                <a:gridCol w="397510"/>
                <a:gridCol w="397510"/>
                <a:gridCol w="397510"/>
                <a:gridCol w="397510"/>
                <a:gridCol w="397510"/>
                <a:gridCol w="397510"/>
                <a:gridCol w="397510"/>
                <a:gridCol w="397510"/>
              </a:tblGrid>
              <a:tr h="3429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Alaskan Native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Native Hawaiian or other Pacific Islander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 Am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Two or more races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 or 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Not Hispanic or 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 Am only, not Hispanic/Latino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only, not Hispanic or 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833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2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2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609600"/>
          </a:xfrm>
        </p:spPr>
        <p:txBody>
          <a:bodyPr/>
          <a:lstStyle/>
          <a:p>
            <a:r>
              <a:rPr lang="en-US" i="1" dirty="0"/>
              <a:t>Data Source: Special analyses, Medicare 5 percent sample. Incident ESRD patients younger than 70. * Values for cells with 10 or fewer patients are suppressed. Abbreviations: </a:t>
            </a:r>
            <a:r>
              <a:rPr lang="en-US" i="1" dirty="0" err="1"/>
              <a:t>Af</a:t>
            </a:r>
            <a:r>
              <a:rPr lang="en-US" i="1" dirty="0"/>
              <a:t> Am, African American; CKD, chronic kidney disease; ESRD, end-stage renal disease.</a:t>
            </a:r>
          </a:p>
        </p:txBody>
      </p:sp>
      <p:sp>
        <p:nvSpPr>
          <p:cNvPr id="13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4" name="Text Placeholder 4"/>
          <p:cNvSpPr txBox="1">
            <a:spLocks/>
          </p:cNvSpPr>
          <p:nvPr/>
        </p:nvSpPr>
        <p:spPr>
          <a:xfrm>
            <a:off x="457200" y="381000"/>
            <a:ext cx="7696200" cy="9906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Table 2.10  HP2020 CKD-12 Increase the proportion of dialysis patients wait-listed and/or receiving a deceased donor kidney transplant within 1 year of end-stage renal disease start (among patients under 70 years of age): Target 18.7% of dialysis </a:t>
            </a:r>
            <a:r>
              <a:rPr lang="en-US" sz="1800" b="1" dirty="0" smtClean="0"/>
              <a:t>patients (</a:t>
            </a:r>
            <a:r>
              <a:rPr lang="en-US" sz="1800" b="1" dirty="0"/>
              <a:t>continued</a:t>
            </a:r>
            <a:r>
              <a:rPr lang="en-US" sz="1800" b="1" dirty="0" smtClean="0"/>
              <a:t>)</a:t>
            </a:r>
            <a:endParaRPr lang="en-US" sz="1800" b="1" dirty="0"/>
          </a:p>
          <a:p>
            <a:endParaRPr lang="en-US" sz="1800" b="1" dirty="0"/>
          </a:p>
          <a:p>
            <a:endParaRPr lang="en-US" dirty="0"/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608923"/>
              </p:ext>
            </p:extLst>
          </p:nvPr>
        </p:nvGraphicFramePr>
        <p:xfrm>
          <a:off x="1371600" y="2057400"/>
          <a:ext cx="6400800" cy="3093720"/>
        </p:xfrm>
        <a:graphic>
          <a:graphicData uri="http://schemas.openxmlformats.org/drawingml/2006/table">
            <a:tbl>
              <a:tblPr firstRow="1" firstCol="1" bandRow="1"/>
              <a:tblGrid>
                <a:gridCol w="1630680"/>
                <a:gridCol w="397510"/>
                <a:gridCol w="397510"/>
                <a:gridCol w="397510"/>
                <a:gridCol w="397510"/>
                <a:gridCol w="397510"/>
                <a:gridCol w="397510"/>
                <a:gridCol w="397510"/>
                <a:gridCol w="397510"/>
                <a:gridCol w="397510"/>
                <a:gridCol w="397510"/>
                <a:gridCol w="397510"/>
                <a:gridCol w="397510"/>
              </a:tblGrid>
              <a:tr h="3429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&lt;18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0-4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5-11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12-17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52.9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48.2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55.9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63.5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60.7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64.6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63.0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62.3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61.2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18-44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18-24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25-44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45-54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55-64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65+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65-69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2132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2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0" name="Text Placeholder 4"/>
          <p:cNvSpPr txBox="1">
            <a:spLocks/>
          </p:cNvSpPr>
          <p:nvPr/>
        </p:nvSpPr>
        <p:spPr>
          <a:xfrm>
            <a:off x="457200" y="381000"/>
            <a:ext cx="8001000" cy="9906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Table 2.11 HP2020 CKD-13.1 Increase the proportion of patients receiving a kidney transplant within 3 years of end-stage renal disease: Target 20.1</a:t>
            </a:r>
            <a:r>
              <a:rPr lang="en-US" sz="1800" b="1" dirty="0" smtClean="0"/>
              <a:t>%</a:t>
            </a:r>
            <a:endParaRPr lang="en-US" sz="1600" b="1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609600"/>
          </a:xfrm>
        </p:spPr>
        <p:txBody>
          <a:bodyPr/>
          <a:lstStyle/>
          <a:p>
            <a:r>
              <a:rPr lang="en-US" i="1" dirty="0"/>
              <a:t>Data Source: Special analyses, Medicare 5 percent sample. Incident ESRD patients younger than 70. *Values for cells with 10 or fewer patients are suppressed. Abbreviations: </a:t>
            </a:r>
            <a:r>
              <a:rPr lang="en-US" i="1" dirty="0" err="1"/>
              <a:t>Af</a:t>
            </a:r>
            <a:r>
              <a:rPr lang="en-US" i="1" dirty="0"/>
              <a:t> Am, African American; CKD, chronic kidney disease; ESRD, end-stage renal disease.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9235826"/>
              </p:ext>
            </p:extLst>
          </p:nvPr>
        </p:nvGraphicFramePr>
        <p:xfrm>
          <a:off x="1371600" y="1828800"/>
          <a:ext cx="6400800" cy="3124200"/>
        </p:xfrm>
        <a:graphic>
          <a:graphicData uri="http://schemas.openxmlformats.org/drawingml/2006/table">
            <a:tbl>
              <a:tblPr firstRow="1" firstCol="1" bandRow="1"/>
              <a:tblGrid>
                <a:gridCol w="1630680"/>
                <a:gridCol w="397510"/>
                <a:gridCol w="397510"/>
                <a:gridCol w="397510"/>
                <a:gridCol w="397510"/>
                <a:gridCol w="397510"/>
                <a:gridCol w="397510"/>
                <a:gridCol w="397510"/>
                <a:gridCol w="397510"/>
                <a:gridCol w="397510"/>
                <a:gridCol w="397510"/>
                <a:gridCol w="397510"/>
                <a:gridCol w="397510"/>
              </a:tblGrid>
              <a:tr h="3429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1998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1999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Alaskan Native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Native Hawaiian or other Pacific Islander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 Am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Two or more races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 or 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Not Hispanic or 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 Am only, not Hispanic/Latino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only, not Hispanic or 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8951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2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2" name="Slide Number Placeholder 2"/>
          <p:cNvSpPr txBox="1">
            <a:spLocks/>
          </p:cNvSpPr>
          <p:nvPr/>
        </p:nvSpPr>
        <p:spPr>
          <a:xfrm>
            <a:off x="7772400" y="6477000"/>
            <a:ext cx="914400" cy="27432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27FC0-035E-484D-AA62-D30602925625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13" name="Footer Placeholder 6"/>
          <p:cNvSpPr txBox="1">
            <a:spLocks/>
          </p:cNvSpPr>
          <p:nvPr/>
        </p:nvSpPr>
        <p:spPr>
          <a:xfrm>
            <a:off x="3581400" y="6477000"/>
            <a:ext cx="1981200" cy="27432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Vol 2, ESRD, Ch 2</a:t>
            </a:r>
            <a:endParaRPr lang="en-US" dirty="0"/>
          </a:p>
        </p:txBody>
      </p:sp>
      <p:sp>
        <p:nvSpPr>
          <p:cNvPr id="14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5" name="Text Placeholder 4"/>
          <p:cNvSpPr txBox="1">
            <a:spLocks/>
          </p:cNvSpPr>
          <p:nvPr/>
        </p:nvSpPr>
        <p:spPr>
          <a:xfrm>
            <a:off x="457200" y="381000"/>
            <a:ext cx="8001000" cy="9906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Table 2.11 HP2020 CKD-13.1 Increase the proportion of patients receiving a kidney transplant within 3 years of end-stage renal disease: Target 20.1</a:t>
            </a:r>
            <a:r>
              <a:rPr lang="en-US" sz="1800" b="1" dirty="0" smtClean="0"/>
              <a:t>% (</a:t>
            </a:r>
            <a:r>
              <a:rPr lang="en-US" sz="1800" b="1" dirty="0"/>
              <a:t>continued</a:t>
            </a:r>
            <a:r>
              <a:rPr lang="en-US" sz="1800" b="1" dirty="0" smtClean="0"/>
              <a:t>)</a:t>
            </a:r>
            <a:endParaRPr lang="en-US" sz="1800" b="1" dirty="0"/>
          </a:p>
          <a:p>
            <a:endParaRPr lang="en-US" sz="1600" b="1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609600"/>
          </a:xfrm>
        </p:spPr>
        <p:txBody>
          <a:bodyPr/>
          <a:lstStyle/>
          <a:p>
            <a:r>
              <a:rPr lang="en-US" i="1" dirty="0"/>
              <a:t>Data Source: Special analyses, Medicare 5 percent sample. Incident ESRD patients younger than 70. *Values for cells with 10 or fewer patients are suppressed. Abbreviations: </a:t>
            </a:r>
            <a:r>
              <a:rPr lang="en-US" i="1" dirty="0" err="1"/>
              <a:t>Af</a:t>
            </a:r>
            <a:r>
              <a:rPr lang="en-US" i="1" dirty="0"/>
              <a:t> Am, African American; CKD, chronic kidney disease; ESRD, end-stage renal disease.</a:t>
            </a:r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8794486"/>
              </p:ext>
            </p:extLst>
          </p:nvPr>
        </p:nvGraphicFramePr>
        <p:xfrm>
          <a:off x="1371600" y="1676400"/>
          <a:ext cx="6400800" cy="3093720"/>
        </p:xfrm>
        <a:graphic>
          <a:graphicData uri="http://schemas.openxmlformats.org/drawingml/2006/table">
            <a:tbl>
              <a:tblPr firstRow="1" firstCol="1" bandRow="1"/>
              <a:tblGrid>
                <a:gridCol w="1630680"/>
                <a:gridCol w="397510"/>
                <a:gridCol w="397510"/>
                <a:gridCol w="397510"/>
                <a:gridCol w="397510"/>
                <a:gridCol w="397510"/>
                <a:gridCol w="397510"/>
                <a:gridCol w="397510"/>
                <a:gridCol w="397510"/>
                <a:gridCol w="397510"/>
                <a:gridCol w="397510"/>
                <a:gridCol w="397510"/>
                <a:gridCol w="397510"/>
              </a:tblGrid>
              <a:tr h="3429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1998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1999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&lt;18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75.1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75.9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73.2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72.9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72.7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77.5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76.2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76.9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78.7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78.9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77.1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78.2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0-4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5-11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12-17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70.7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72.1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71.0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67.0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68.5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74.8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75.7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78.1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76.3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76.7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77.5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18-44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18-24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25-44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45-54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55-64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65+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65-69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9464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609600"/>
          </a:xfrm>
        </p:spPr>
        <p:txBody>
          <a:bodyPr/>
          <a:lstStyle/>
          <a:p>
            <a:r>
              <a:rPr lang="en-US" i="1" dirty="0"/>
              <a:t>Data Source: Special analyses, Medicare 5 percent sample. Incident ESRD patients younger than 70. *Values for cells with 10 or fewer patients are suppressed. Abbreviations: </a:t>
            </a:r>
            <a:r>
              <a:rPr lang="en-US" i="1" dirty="0" err="1"/>
              <a:t>Af</a:t>
            </a:r>
            <a:r>
              <a:rPr lang="en-US" i="1" dirty="0"/>
              <a:t> Am, African American; CKD, chronic kidney disease; ESRD, end-stage renal disease.</a:t>
            </a:r>
          </a:p>
          <a:p>
            <a:endParaRPr lang="en-US" i="1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2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9" name="Text Placeholder 4"/>
          <p:cNvSpPr txBox="1">
            <a:spLocks/>
          </p:cNvSpPr>
          <p:nvPr/>
        </p:nvSpPr>
        <p:spPr>
          <a:xfrm>
            <a:off x="457200" y="381000"/>
            <a:ext cx="7848600" cy="9906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Table 2.12  HP2020 CKD-13.2 Increase the proportion of patients who receive a preemptive transplant at the start of end-stage renal </a:t>
            </a:r>
            <a:r>
              <a:rPr lang="en-US" sz="1800" b="1" dirty="0" smtClean="0"/>
              <a:t>disease</a:t>
            </a:r>
            <a:endParaRPr lang="en-US" sz="1800" b="1" dirty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6183188"/>
              </p:ext>
            </p:extLst>
          </p:nvPr>
        </p:nvGraphicFramePr>
        <p:xfrm>
          <a:off x="1371600" y="1752600"/>
          <a:ext cx="6400800" cy="3124200"/>
        </p:xfrm>
        <a:graphic>
          <a:graphicData uri="http://schemas.openxmlformats.org/drawingml/2006/table">
            <a:tbl>
              <a:tblPr firstRow="1" firstCol="1" bandRow="1"/>
              <a:tblGrid>
                <a:gridCol w="1630680"/>
                <a:gridCol w="397510"/>
                <a:gridCol w="397510"/>
                <a:gridCol w="397510"/>
                <a:gridCol w="397510"/>
                <a:gridCol w="397510"/>
                <a:gridCol w="397510"/>
                <a:gridCol w="397510"/>
                <a:gridCol w="397510"/>
                <a:gridCol w="397510"/>
                <a:gridCol w="397510"/>
                <a:gridCol w="397510"/>
                <a:gridCol w="397510"/>
              </a:tblGrid>
              <a:tr h="342900"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Alaskan Native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Native Hawaiian or other Pacific Islander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 Am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Two or more races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 or 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Not Hispanic or 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 Am only, not Hispanic/Latino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only, not Hispanic or 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905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2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609600"/>
          </a:xfrm>
        </p:spPr>
        <p:txBody>
          <a:bodyPr/>
          <a:lstStyle/>
          <a:p>
            <a:r>
              <a:rPr lang="en-US" i="1" dirty="0"/>
              <a:t>Data Source: Special analyses, Medicare 5 percent sample. Incident ESRD patients younger than 70. *Values for cells with 10 or fewer patients are suppressed. Abbreviations: </a:t>
            </a:r>
            <a:r>
              <a:rPr lang="en-US" i="1" dirty="0" err="1"/>
              <a:t>Af</a:t>
            </a:r>
            <a:r>
              <a:rPr lang="en-US" i="1" dirty="0"/>
              <a:t> Am, African American; CKD, chronic kidney disease; ESRD, end-stage renal disease.</a:t>
            </a:r>
          </a:p>
          <a:p>
            <a:endParaRPr lang="en-US" i="1" dirty="0"/>
          </a:p>
        </p:txBody>
      </p:sp>
      <p:sp>
        <p:nvSpPr>
          <p:cNvPr id="12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3" name="Text Placeholder 4"/>
          <p:cNvSpPr txBox="1">
            <a:spLocks/>
          </p:cNvSpPr>
          <p:nvPr/>
        </p:nvSpPr>
        <p:spPr>
          <a:xfrm>
            <a:off x="457200" y="381000"/>
            <a:ext cx="7848600" cy="9906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Table 2.12  HP2020 CKD-13.2 Increase the proportion of patients who receive a preemptive transplant at the start of end-stage renal </a:t>
            </a:r>
            <a:r>
              <a:rPr lang="en-US" sz="1800" b="1" dirty="0" smtClean="0"/>
              <a:t>disease (</a:t>
            </a:r>
            <a:r>
              <a:rPr lang="en-US" sz="1800" b="1" dirty="0"/>
              <a:t>continued</a:t>
            </a:r>
            <a:r>
              <a:rPr lang="en-US" sz="1800" b="1" dirty="0" smtClean="0"/>
              <a:t>)</a:t>
            </a:r>
            <a:endParaRPr lang="en-US" sz="1800" b="1" dirty="0"/>
          </a:p>
          <a:p>
            <a:endParaRPr lang="en-US" sz="1800" b="1" dirty="0"/>
          </a:p>
          <a:p>
            <a:endParaRPr lang="en-US" dirty="0"/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4393907"/>
              </p:ext>
            </p:extLst>
          </p:nvPr>
        </p:nvGraphicFramePr>
        <p:xfrm>
          <a:off x="1371600" y="1752600"/>
          <a:ext cx="6400800" cy="3093720"/>
        </p:xfrm>
        <a:graphic>
          <a:graphicData uri="http://schemas.openxmlformats.org/drawingml/2006/table">
            <a:tbl>
              <a:tblPr firstRow="1" firstCol="1" bandRow="1"/>
              <a:tblGrid>
                <a:gridCol w="1630680"/>
                <a:gridCol w="397510"/>
                <a:gridCol w="397510"/>
                <a:gridCol w="397510"/>
                <a:gridCol w="397510"/>
                <a:gridCol w="397510"/>
                <a:gridCol w="397510"/>
                <a:gridCol w="397510"/>
                <a:gridCol w="397510"/>
                <a:gridCol w="397510"/>
                <a:gridCol w="397510"/>
                <a:gridCol w="397510"/>
                <a:gridCol w="397510"/>
              </a:tblGrid>
              <a:tr h="3429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&lt;18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0-4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5-11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12-17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18-44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18-24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25-44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45-54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55-64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65+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65-69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761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2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0" name="Text Placeholder 4"/>
          <p:cNvSpPr txBox="1">
            <a:spLocks/>
          </p:cNvSpPr>
          <p:nvPr/>
        </p:nvSpPr>
        <p:spPr>
          <a:xfrm>
            <a:off x="457200" y="381000"/>
            <a:ext cx="7772400" cy="9906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Table 2.13  HP2020 CKD-14.1 Reduce the total death rate for persons on dialysis: Target 193.2 deaths per 1,000 patient </a:t>
            </a:r>
            <a:r>
              <a:rPr lang="en-US" sz="1800" b="1" dirty="0" smtClean="0"/>
              <a:t>years</a:t>
            </a:r>
            <a:endParaRPr lang="en-US" sz="1600" b="1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715000"/>
            <a:ext cx="8305800" cy="533400"/>
          </a:xfrm>
        </p:spPr>
        <p:txBody>
          <a:bodyPr/>
          <a:lstStyle/>
          <a:p>
            <a:r>
              <a:rPr lang="en-US" i="1" dirty="0"/>
              <a:t>Data Source: Special analyses, Medicare 5 percent sample. Period prevalent dialysis patients. *Values for cells with 10 or fewer patients are suppressed. Abbreviations: </a:t>
            </a:r>
            <a:r>
              <a:rPr lang="en-US" i="1" dirty="0" err="1"/>
              <a:t>Af</a:t>
            </a:r>
            <a:r>
              <a:rPr lang="en-US" i="1" dirty="0"/>
              <a:t> Am, African American; CKD, chronic kidney disease.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0844996"/>
              </p:ext>
            </p:extLst>
          </p:nvPr>
        </p:nvGraphicFramePr>
        <p:xfrm>
          <a:off x="1371600" y="1828800"/>
          <a:ext cx="6400800" cy="3116580"/>
        </p:xfrm>
        <a:graphic>
          <a:graphicData uri="http://schemas.openxmlformats.org/drawingml/2006/table">
            <a:tbl>
              <a:tblPr firstRow="1" firstCol="1" bandRow="1"/>
              <a:tblGrid>
                <a:gridCol w="1612900"/>
                <a:gridCol w="399415"/>
                <a:gridCol w="399415"/>
                <a:gridCol w="399415"/>
                <a:gridCol w="399415"/>
                <a:gridCol w="398780"/>
                <a:gridCol w="398780"/>
                <a:gridCol w="398780"/>
                <a:gridCol w="398780"/>
                <a:gridCol w="398780"/>
                <a:gridCol w="398780"/>
                <a:gridCol w="398780"/>
                <a:gridCol w="398780"/>
              </a:tblGrid>
              <a:tr h="3429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Alaskan Native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Native Hawaiian or other Pacific Islander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 Am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270.8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Two or more races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 or 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Not Hispanic or 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 Am only, not Hispanic/Latino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only, not Hispanic or 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6622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2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2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3" name="Text Placeholder 4"/>
          <p:cNvSpPr txBox="1">
            <a:spLocks/>
          </p:cNvSpPr>
          <p:nvPr/>
        </p:nvSpPr>
        <p:spPr>
          <a:xfrm>
            <a:off x="457200" y="381000"/>
            <a:ext cx="7772400" cy="9906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Table 2.13  HP2020 CKD-14.1 Reduce the total death rate for persons on dialysis: Target 193.2 deaths per 1,000 patient </a:t>
            </a:r>
            <a:r>
              <a:rPr lang="en-US" sz="1800" b="1" dirty="0" smtClean="0"/>
              <a:t>years (</a:t>
            </a:r>
            <a:r>
              <a:rPr lang="en-US" sz="1800" b="1" dirty="0"/>
              <a:t>continued</a:t>
            </a:r>
            <a:r>
              <a:rPr lang="en-US" sz="1800" b="1" dirty="0" smtClean="0"/>
              <a:t>)</a:t>
            </a:r>
            <a:endParaRPr lang="en-US" sz="1800" b="1" dirty="0"/>
          </a:p>
          <a:p>
            <a:endParaRPr lang="en-US" sz="1600" b="1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715000"/>
            <a:ext cx="8305800" cy="533400"/>
          </a:xfrm>
        </p:spPr>
        <p:txBody>
          <a:bodyPr/>
          <a:lstStyle/>
          <a:p>
            <a:r>
              <a:rPr lang="en-US" i="1" dirty="0"/>
              <a:t>Data Source: Special analyses, Medicare 5 percent sample. Period prevalent dialysis patients. *Values for cells with 10 or fewer patients are suppressed. Abbreviations: </a:t>
            </a:r>
            <a:r>
              <a:rPr lang="en-US" i="1" dirty="0" err="1"/>
              <a:t>Af</a:t>
            </a:r>
            <a:r>
              <a:rPr lang="en-US" i="1" dirty="0"/>
              <a:t> Am, African American; CKD, chronic kidney disease.</a:t>
            </a: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282120"/>
              </p:ext>
            </p:extLst>
          </p:nvPr>
        </p:nvGraphicFramePr>
        <p:xfrm>
          <a:off x="1371600" y="1600200"/>
          <a:ext cx="6400800" cy="3486150"/>
        </p:xfrm>
        <a:graphic>
          <a:graphicData uri="http://schemas.openxmlformats.org/drawingml/2006/table">
            <a:tbl>
              <a:tblPr firstRow="1" firstCol="1" bandRow="1"/>
              <a:tblGrid>
                <a:gridCol w="1612900"/>
                <a:gridCol w="399415"/>
                <a:gridCol w="399415"/>
                <a:gridCol w="399415"/>
                <a:gridCol w="399415"/>
                <a:gridCol w="398780"/>
                <a:gridCol w="398780"/>
                <a:gridCol w="398780"/>
                <a:gridCol w="398780"/>
                <a:gridCol w="398780"/>
                <a:gridCol w="398780"/>
                <a:gridCol w="398780"/>
                <a:gridCol w="398780"/>
              </a:tblGrid>
              <a:tr h="3429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246.8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245.9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181.4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&lt;18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0-4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5-11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12-17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46.4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18-44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18-24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25-44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108.4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109.2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110.3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105.5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104.2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101.3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97.8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89.9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88.6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83.6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80.9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77.2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45-54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55-64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218.1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213.8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217.6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212.1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200.6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184.8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179.7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174.1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171.2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164.1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65+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75-84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85+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607.9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614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595.6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578.4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574.1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562.2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557.8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521.8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516.7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500.9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494.3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468.6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6450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2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0" name="Text Placeholder 4"/>
          <p:cNvSpPr txBox="1">
            <a:spLocks/>
          </p:cNvSpPr>
          <p:nvPr/>
        </p:nvSpPr>
        <p:spPr>
          <a:xfrm>
            <a:off x="609600" y="381000"/>
            <a:ext cx="7848600" cy="6858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Table 2.14  HP2020 CKD-14.2 Reduce the death rate in dialysis patients within the first 3 months of initiation of renal replacement therapy: Target 329.0 deaths per 1,000 patient years at </a:t>
            </a:r>
            <a:r>
              <a:rPr lang="en-US" sz="1800" b="1" dirty="0" smtClean="0"/>
              <a:t>risk</a:t>
            </a:r>
            <a:endParaRPr lang="en-US" sz="1800" b="1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</p:spPr>
        <p:txBody>
          <a:bodyPr/>
          <a:lstStyle/>
          <a:p>
            <a:r>
              <a:rPr lang="en-US" i="1" dirty="0"/>
              <a:t>Data Source: Special analyses, Medicare 5 percent sample. Incident dialysis patients; unadjusted. *Values for cells with 10 or fewer patients are suppressed. Abbreviations: </a:t>
            </a:r>
            <a:r>
              <a:rPr lang="en-US" i="1" dirty="0" err="1"/>
              <a:t>Af</a:t>
            </a:r>
            <a:r>
              <a:rPr lang="en-US" i="1" dirty="0"/>
              <a:t> Am, African American; CKD, chronic kidney disease.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5915771"/>
              </p:ext>
            </p:extLst>
          </p:nvPr>
        </p:nvGraphicFramePr>
        <p:xfrm>
          <a:off x="1333500" y="1905000"/>
          <a:ext cx="6400800" cy="3291840"/>
        </p:xfrm>
        <a:graphic>
          <a:graphicData uri="http://schemas.openxmlformats.org/drawingml/2006/table">
            <a:tbl>
              <a:tblPr firstRow="1" firstCol="1" bandRow="1"/>
              <a:tblGrid>
                <a:gridCol w="1386840"/>
                <a:gridCol w="455930"/>
                <a:gridCol w="398780"/>
                <a:gridCol w="455930"/>
                <a:gridCol w="455930"/>
                <a:gridCol w="398780"/>
                <a:gridCol w="455930"/>
                <a:gridCol w="398780"/>
                <a:gridCol w="398780"/>
                <a:gridCol w="398780"/>
                <a:gridCol w="398780"/>
                <a:gridCol w="398780"/>
                <a:gridCol w="398780"/>
              </a:tblGrid>
              <a:tr h="3429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Alaskan Native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209.2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Native Hawaiian or other Pacific Islander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 Am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Two or more races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 or 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Not Hispanic or 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 Am only, not Hispanic/Latino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only, not Hispanic or 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484.8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482.8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483.5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481.1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482.5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421.7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490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2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2" name="Title 5"/>
          <p:cNvSpPr txBox="1">
            <a:spLocks/>
          </p:cNvSpPr>
          <p:nvPr/>
        </p:nvSpPr>
        <p:spPr>
          <a:xfrm>
            <a:off x="457200" y="2746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smtClean="0"/>
              <a:t/>
            </a:r>
            <a:br>
              <a:rPr lang="en-US" sz="1600" smtClean="0"/>
            </a:br>
            <a:endParaRPr lang="en-US" sz="1600" dirty="0"/>
          </a:p>
        </p:txBody>
      </p:sp>
      <p:sp>
        <p:nvSpPr>
          <p:cNvPr id="13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4" name="Text Placeholder 4"/>
          <p:cNvSpPr txBox="1">
            <a:spLocks/>
          </p:cNvSpPr>
          <p:nvPr/>
        </p:nvSpPr>
        <p:spPr>
          <a:xfrm>
            <a:off x="609600" y="381000"/>
            <a:ext cx="7848600" cy="6858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Table 2.14  HP2020 CKD-14.2 Reduce the death rate in dialysis patients within the first 3 months of initiation of renal replacement therapy: Target 329.0 deaths per 1,000 patient years at </a:t>
            </a:r>
            <a:r>
              <a:rPr lang="en-US" sz="1800" b="1" dirty="0" smtClean="0"/>
              <a:t>risk (</a:t>
            </a:r>
            <a:r>
              <a:rPr lang="en-US" sz="1800" b="1" dirty="0"/>
              <a:t>continued</a:t>
            </a:r>
            <a:r>
              <a:rPr lang="en-US" sz="1800" b="1" dirty="0" smtClean="0"/>
              <a:t>)</a:t>
            </a:r>
            <a:endParaRPr lang="en-US" sz="1800" b="1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</p:spPr>
        <p:txBody>
          <a:bodyPr/>
          <a:lstStyle/>
          <a:p>
            <a:r>
              <a:rPr lang="en-US" i="1" dirty="0"/>
              <a:t>Data Source: Special analyses, Medicare 5 percent sample. Incident dialysis patients; unadjusted. *Values for cells with 10 or fewer patients are suppressed. Abbreviations: </a:t>
            </a:r>
            <a:r>
              <a:rPr lang="en-US" i="1" dirty="0" err="1"/>
              <a:t>Af</a:t>
            </a:r>
            <a:r>
              <a:rPr lang="en-US" i="1" dirty="0"/>
              <a:t> Am, African American; CKD, chronic kidney disease.</a:t>
            </a: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8891011"/>
              </p:ext>
            </p:extLst>
          </p:nvPr>
        </p:nvGraphicFramePr>
        <p:xfrm>
          <a:off x="1333500" y="1752600"/>
          <a:ext cx="6400800" cy="3486150"/>
        </p:xfrm>
        <a:graphic>
          <a:graphicData uri="http://schemas.openxmlformats.org/drawingml/2006/table">
            <a:tbl>
              <a:tblPr firstRow="1" firstCol="1" bandRow="1"/>
              <a:tblGrid>
                <a:gridCol w="1386840"/>
                <a:gridCol w="455930"/>
                <a:gridCol w="398780"/>
                <a:gridCol w="455930"/>
                <a:gridCol w="455930"/>
                <a:gridCol w="398780"/>
                <a:gridCol w="455930"/>
                <a:gridCol w="398780"/>
                <a:gridCol w="398780"/>
                <a:gridCol w="398780"/>
                <a:gridCol w="398780"/>
                <a:gridCol w="398780"/>
                <a:gridCol w="398780"/>
              </a:tblGrid>
              <a:tr h="3429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376.3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378.7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385.9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387.8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380.0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384.2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373.8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363.2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360.2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346.1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357.0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335.7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317.0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&lt;18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0-4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5-11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12-17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18-44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18-24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25-44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104.4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105.9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108.1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109.7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110.4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103.7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100.6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108.0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97.0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95.9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74.7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199.3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206.6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45-54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55-64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256.9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243.4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252.9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244.3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240.5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228.6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229.5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230.3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229.7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221.4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206.8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65+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580.5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580.5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583.0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577.7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571.5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569.3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555.5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537.9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539.2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512.9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480.5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75-84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673.3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674.3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676.9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668.9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655.4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656.0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652.7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615.7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611.3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610.8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545.9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85+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1046.0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982.9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1073.5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1009.6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990.6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1007.9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961.6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964.4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889.2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912.1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850.4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837.2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0776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2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0" name="Text Placeholder 4"/>
          <p:cNvSpPr txBox="1">
            <a:spLocks/>
          </p:cNvSpPr>
          <p:nvPr/>
        </p:nvSpPr>
        <p:spPr>
          <a:xfrm>
            <a:off x="609600" y="381000"/>
            <a:ext cx="7848600" cy="6858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Table 2.15  HP2020 CKD-14.3 Reduce the cardiovascular death rate for persons on dialysis: Target 83.2 deaths per 1,000 patient years at </a:t>
            </a:r>
            <a:r>
              <a:rPr lang="en-US" sz="1800" b="1" dirty="0" smtClean="0"/>
              <a:t>risk</a:t>
            </a:r>
            <a:endParaRPr lang="en-US" sz="1800" b="1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</p:spPr>
        <p:txBody>
          <a:bodyPr/>
          <a:lstStyle/>
          <a:p>
            <a:r>
              <a:rPr lang="en-US" i="1" dirty="0"/>
              <a:t>Data Source: Special analyses, Medicare 5 percent sample. Period prevalent dialysis patients; unadjusted. *Values for cells with 10 or fewer patients are suppressed. Abbreviations: </a:t>
            </a:r>
            <a:r>
              <a:rPr lang="en-US" i="1" dirty="0" err="1"/>
              <a:t>Af</a:t>
            </a:r>
            <a:r>
              <a:rPr lang="en-US" i="1" dirty="0"/>
              <a:t> Am, African American; CKD, chronic kidney disease.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1140281"/>
              </p:ext>
            </p:extLst>
          </p:nvPr>
        </p:nvGraphicFramePr>
        <p:xfrm>
          <a:off x="1333500" y="1600200"/>
          <a:ext cx="6400800" cy="3291840"/>
        </p:xfrm>
        <a:graphic>
          <a:graphicData uri="http://schemas.openxmlformats.org/drawingml/2006/table">
            <a:tbl>
              <a:tblPr firstRow="1" firstCol="1" bandRow="1"/>
              <a:tblGrid>
                <a:gridCol w="1386840"/>
                <a:gridCol w="455930"/>
                <a:gridCol w="398780"/>
                <a:gridCol w="455930"/>
                <a:gridCol w="455930"/>
                <a:gridCol w="398780"/>
                <a:gridCol w="455930"/>
                <a:gridCol w="398780"/>
                <a:gridCol w="398780"/>
                <a:gridCol w="398780"/>
                <a:gridCol w="398780"/>
                <a:gridCol w="398780"/>
                <a:gridCol w="398780"/>
              </a:tblGrid>
              <a:tr h="3429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122.1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110.8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Alaskan Native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105.7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97.3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Native Hawaiian or other Pacific Islander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102.4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111.3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87.9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 Am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91.3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89.3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139.2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Two or more races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 or 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84.4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80.3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Not Hispanic or 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108.3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102.4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 Am only, not Hispanic/Latino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79.6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74.7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71.5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only, not Hispanic or 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108.4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106.8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103.5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99.1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0776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2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0" name="Text Placeholder 4"/>
          <p:cNvSpPr txBox="1">
            <a:spLocks/>
          </p:cNvSpPr>
          <p:nvPr/>
        </p:nvSpPr>
        <p:spPr>
          <a:xfrm>
            <a:off x="609600" y="381000"/>
            <a:ext cx="8001000" cy="6858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Table 2.15  HP2020 CKD-14.3 Reduce the cardiovascular death rate for persons on dialysis: Target 83.2 deaths per 1,000 patient years at risk </a:t>
            </a:r>
            <a:r>
              <a:rPr lang="en-US" sz="1800" b="1" dirty="0" smtClean="0"/>
              <a:t>(</a:t>
            </a:r>
            <a:r>
              <a:rPr lang="en-US" sz="1800" b="1" dirty="0"/>
              <a:t>continued</a:t>
            </a:r>
            <a:r>
              <a:rPr lang="en-US" sz="1800" b="1" dirty="0" smtClean="0"/>
              <a:t>)</a:t>
            </a:r>
            <a:endParaRPr lang="en-US" sz="1800" b="1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</p:spPr>
        <p:txBody>
          <a:bodyPr/>
          <a:lstStyle/>
          <a:p>
            <a:r>
              <a:rPr lang="en-US" i="1" dirty="0"/>
              <a:t>Data Source: Special analyses, Medicare 5 percent sample. Period prevalent dialysis patients; unadjusted. *Values for cells with 10 or fewer patients are suppressed. Abbreviations: </a:t>
            </a:r>
            <a:r>
              <a:rPr lang="en-US" i="1" dirty="0" err="1"/>
              <a:t>Af</a:t>
            </a:r>
            <a:r>
              <a:rPr lang="en-US" i="1" dirty="0"/>
              <a:t> Am, African American; CKD, chronic kidney disease.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6094126"/>
              </p:ext>
            </p:extLst>
          </p:nvPr>
        </p:nvGraphicFramePr>
        <p:xfrm>
          <a:off x="1333500" y="1752600"/>
          <a:ext cx="6400800" cy="3486150"/>
        </p:xfrm>
        <a:graphic>
          <a:graphicData uri="http://schemas.openxmlformats.org/drawingml/2006/table">
            <a:tbl>
              <a:tblPr firstRow="1" firstCol="1" bandRow="1"/>
              <a:tblGrid>
                <a:gridCol w="1386840"/>
                <a:gridCol w="455930"/>
                <a:gridCol w="398780"/>
                <a:gridCol w="455930"/>
                <a:gridCol w="455930"/>
                <a:gridCol w="398780"/>
                <a:gridCol w="455930"/>
                <a:gridCol w="398780"/>
                <a:gridCol w="398780"/>
                <a:gridCol w="398780"/>
                <a:gridCol w="398780"/>
                <a:gridCol w="398780"/>
                <a:gridCol w="398780"/>
              </a:tblGrid>
              <a:tr h="3429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&lt;18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0-4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5-11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12-17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18-44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18-24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25-44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45-54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55-64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65+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75-84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7197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2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0" name="Text Placeholder 4"/>
          <p:cNvSpPr txBox="1">
            <a:spLocks/>
          </p:cNvSpPr>
          <p:nvPr/>
        </p:nvSpPr>
        <p:spPr>
          <a:xfrm>
            <a:off x="609600" y="381000"/>
            <a:ext cx="8153400" cy="6858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Table 2.16  HP2020 CKD-14.4 Reduce the total death rate for persons with a functioning kidney transplant: Target 27.1 deaths per 1,000 patient years at </a:t>
            </a:r>
            <a:r>
              <a:rPr lang="en-US" sz="1800" b="1" dirty="0" smtClean="0"/>
              <a:t>risk</a:t>
            </a:r>
            <a:endParaRPr lang="en-US" sz="1800" b="1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</p:spPr>
        <p:txBody>
          <a:bodyPr/>
          <a:lstStyle/>
          <a:p>
            <a:r>
              <a:rPr lang="en-US" i="1" dirty="0"/>
              <a:t>Data Source: Special analyses, Medicare 5 percent sample. Period prevalent transplant patients; unadjusted. *Values for cells with 10 or fewer patients are suppressed. Abbreviations: </a:t>
            </a:r>
            <a:r>
              <a:rPr lang="en-US" i="1" dirty="0" err="1"/>
              <a:t>Af</a:t>
            </a:r>
            <a:r>
              <a:rPr lang="en-US" i="1" dirty="0"/>
              <a:t> Am, African American; CKD, chronic kidney disease.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5719755"/>
              </p:ext>
            </p:extLst>
          </p:nvPr>
        </p:nvGraphicFramePr>
        <p:xfrm>
          <a:off x="1371600" y="1600200"/>
          <a:ext cx="6400800" cy="3291840"/>
        </p:xfrm>
        <a:graphic>
          <a:graphicData uri="http://schemas.openxmlformats.org/drawingml/2006/table">
            <a:tbl>
              <a:tblPr firstRow="1" firstCol="1" bandRow="1"/>
              <a:tblGrid>
                <a:gridCol w="1386840"/>
                <a:gridCol w="455930"/>
                <a:gridCol w="398780"/>
                <a:gridCol w="455930"/>
                <a:gridCol w="455930"/>
                <a:gridCol w="398780"/>
                <a:gridCol w="455930"/>
                <a:gridCol w="398780"/>
                <a:gridCol w="398780"/>
                <a:gridCol w="398780"/>
                <a:gridCol w="398780"/>
                <a:gridCol w="398780"/>
                <a:gridCol w="398780"/>
              </a:tblGrid>
              <a:tr h="3429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Alaskan Native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Native Hawaiian or other Pacific Islander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 Am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Two or more races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 or 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Not Hispanic or 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 Am only, not Hispanic/Latino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only, not Hispanic or 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3599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2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7" name="Text Placeholder 4"/>
          <p:cNvSpPr txBox="1">
            <a:spLocks/>
          </p:cNvSpPr>
          <p:nvPr/>
        </p:nvSpPr>
        <p:spPr>
          <a:xfrm>
            <a:off x="609600" y="381000"/>
            <a:ext cx="8001000" cy="6858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Table 2.16  HP2020 CKD-14.4 Reduce the total death rate for persons with a functioning kidney transplant: Target 27.1 deaths per 1,000 patient years at risk </a:t>
            </a:r>
            <a:r>
              <a:rPr lang="en-US" sz="1800" b="1" dirty="0" smtClean="0"/>
              <a:t>(</a:t>
            </a:r>
            <a:r>
              <a:rPr lang="en-US" sz="1800" b="1" dirty="0"/>
              <a:t>continued</a:t>
            </a:r>
            <a:r>
              <a:rPr lang="en-US" sz="1800" b="1" dirty="0" smtClean="0"/>
              <a:t>)</a:t>
            </a:r>
            <a:endParaRPr lang="en-US" sz="1800" b="1" dirty="0"/>
          </a:p>
        </p:txBody>
      </p:sp>
      <p:sp>
        <p:nvSpPr>
          <p:cNvPr id="8" name="Text Placeholder 4"/>
          <p:cNvSpPr txBox="1">
            <a:spLocks/>
          </p:cNvSpPr>
          <p:nvPr/>
        </p:nvSpPr>
        <p:spPr>
          <a:xfrm>
            <a:off x="381000" y="5638800"/>
            <a:ext cx="8305800" cy="5334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i="1" dirty="0" smtClean="0"/>
              <a:t>Data Source: Special analyses, Medicare 5 percent sample. Period prevalent dialysis patients; unadjusted. *Values for cells with 10 or fewer patients are suppressed. Abbreviations: </a:t>
            </a:r>
            <a:r>
              <a:rPr lang="en-US" i="1" dirty="0" err="1" smtClean="0"/>
              <a:t>Af</a:t>
            </a:r>
            <a:r>
              <a:rPr lang="en-US" i="1" dirty="0" smtClean="0"/>
              <a:t> Am, African American; CKD, chronic kidney disease.</a:t>
            </a:r>
            <a:endParaRPr lang="en-US" i="1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5743579"/>
              </p:ext>
            </p:extLst>
          </p:nvPr>
        </p:nvGraphicFramePr>
        <p:xfrm>
          <a:off x="1352549" y="1524000"/>
          <a:ext cx="6515101" cy="3812288"/>
        </p:xfrm>
        <a:graphic>
          <a:graphicData uri="http://schemas.openxmlformats.org/drawingml/2006/table">
            <a:tbl>
              <a:tblPr firstRow="1" firstCol="1" bandRow="1"/>
              <a:tblGrid>
                <a:gridCol w="1411605"/>
                <a:gridCol w="464072"/>
                <a:gridCol w="405901"/>
                <a:gridCol w="464072"/>
                <a:gridCol w="464072"/>
                <a:gridCol w="405901"/>
                <a:gridCol w="464072"/>
                <a:gridCol w="405901"/>
                <a:gridCol w="405901"/>
                <a:gridCol w="405901"/>
                <a:gridCol w="405901"/>
                <a:gridCol w="405901"/>
                <a:gridCol w="405901"/>
              </a:tblGrid>
              <a:tr h="349894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1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41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41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&lt;18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410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0-4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410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5-11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410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12-17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41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18-44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438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18-24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438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25-44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438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438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45-54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410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55-64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41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65+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410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1902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75-84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1902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160.2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7067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2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0" name="Text Placeholder 4"/>
          <p:cNvSpPr txBox="1">
            <a:spLocks/>
          </p:cNvSpPr>
          <p:nvPr/>
        </p:nvSpPr>
        <p:spPr>
          <a:xfrm>
            <a:off x="609600" y="381000"/>
            <a:ext cx="8153400" cy="6858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Table 2.17  HP2020 CKD-14.5 Reduce the cardiovascular death rate in persons with a functioning transplant: Target 4.4 deaths per 1,000 patient years at risk</a:t>
            </a:r>
          </a:p>
          <a:p>
            <a:endParaRPr lang="en-US" sz="1800" b="1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</p:spPr>
        <p:txBody>
          <a:bodyPr/>
          <a:lstStyle/>
          <a:p>
            <a:r>
              <a:rPr lang="en-US" i="1" dirty="0"/>
              <a:t>Data Source: Special analyses, Medicare 5 percent sample. Period prevalent transplant patients; unadjusted. *Values for cells with 10 or fewer patients are suppressed. Abbreviations: </a:t>
            </a:r>
            <a:r>
              <a:rPr lang="en-US" i="1" dirty="0" err="1"/>
              <a:t>Af</a:t>
            </a:r>
            <a:r>
              <a:rPr lang="en-US" i="1" dirty="0"/>
              <a:t> Am, African American; CKD, chronic kidney disease.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8855463"/>
              </p:ext>
            </p:extLst>
          </p:nvPr>
        </p:nvGraphicFramePr>
        <p:xfrm>
          <a:off x="1371600" y="1600200"/>
          <a:ext cx="6400800" cy="3141345"/>
        </p:xfrm>
        <a:graphic>
          <a:graphicData uri="http://schemas.openxmlformats.org/drawingml/2006/table">
            <a:tbl>
              <a:tblPr firstRow="1" firstCol="1" bandRow="1"/>
              <a:tblGrid>
                <a:gridCol w="1386840"/>
                <a:gridCol w="455930"/>
                <a:gridCol w="398780"/>
                <a:gridCol w="455930"/>
                <a:gridCol w="455930"/>
                <a:gridCol w="398780"/>
                <a:gridCol w="455930"/>
                <a:gridCol w="398780"/>
                <a:gridCol w="398780"/>
                <a:gridCol w="398780"/>
                <a:gridCol w="398780"/>
                <a:gridCol w="398780"/>
                <a:gridCol w="398780"/>
              </a:tblGrid>
              <a:tr h="3429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5.1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Alaskan Native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10.7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Native Hawaiian or other Pacific Islander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 Am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6.0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5.4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5.0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Two or more races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 or 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Not Hispanic or 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4.1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4.1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 Am only, not Hispanic/Latino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4.8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400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2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7" name="Text Placeholder 4"/>
          <p:cNvSpPr txBox="1">
            <a:spLocks/>
          </p:cNvSpPr>
          <p:nvPr/>
        </p:nvSpPr>
        <p:spPr>
          <a:xfrm>
            <a:off x="609600" y="381000"/>
            <a:ext cx="8001000" cy="6858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Table 2.17  HP2020 CKD-14.5 Reduce the cardiovascular death rate in persons with a functioning transplant: Target 4.4 deaths per 1,000 patient years at risk</a:t>
            </a:r>
          </a:p>
          <a:p>
            <a:r>
              <a:rPr lang="en-US" sz="1800" b="1" dirty="0" smtClean="0"/>
              <a:t>(</a:t>
            </a:r>
            <a:r>
              <a:rPr lang="en-US" sz="1800" b="1" dirty="0"/>
              <a:t>continued</a:t>
            </a:r>
            <a:r>
              <a:rPr lang="en-US" sz="1800" b="1" dirty="0" smtClean="0"/>
              <a:t>)</a:t>
            </a:r>
            <a:endParaRPr lang="en-US" sz="1800" b="1" dirty="0"/>
          </a:p>
        </p:txBody>
      </p:sp>
      <p:sp>
        <p:nvSpPr>
          <p:cNvPr id="8" name="Text Placeholder 4"/>
          <p:cNvSpPr txBox="1">
            <a:spLocks/>
          </p:cNvSpPr>
          <p:nvPr/>
        </p:nvSpPr>
        <p:spPr>
          <a:xfrm>
            <a:off x="381000" y="5638800"/>
            <a:ext cx="8305800" cy="5334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i="1" dirty="0"/>
              <a:t>Data Source: Special analyses, Medicare 5 percent sample. Period prevalent transplant patients; unadjusted. *Values for cells with 10 or fewer patients are suppressed. Abbreviations: </a:t>
            </a:r>
            <a:r>
              <a:rPr lang="en-US" i="1" dirty="0" err="1"/>
              <a:t>Af</a:t>
            </a:r>
            <a:r>
              <a:rPr lang="en-US" i="1" dirty="0"/>
              <a:t> Am, African American; CKD, chronic kidney disease.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0558304"/>
              </p:ext>
            </p:extLst>
          </p:nvPr>
        </p:nvGraphicFramePr>
        <p:xfrm>
          <a:off x="1352549" y="1524000"/>
          <a:ext cx="6515101" cy="3812288"/>
        </p:xfrm>
        <a:graphic>
          <a:graphicData uri="http://schemas.openxmlformats.org/drawingml/2006/table">
            <a:tbl>
              <a:tblPr firstRow="1" firstCol="1" bandRow="1"/>
              <a:tblGrid>
                <a:gridCol w="1411605"/>
                <a:gridCol w="464072"/>
                <a:gridCol w="405901"/>
                <a:gridCol w="464072"/>
                <a:gridCol w="464072"/>
                <a:gridCol w="405901"/>
                <a:gridCol w="464072"/>
                <a:gridCol w="405901"/>
                <a:gridCol w="405901"/>
                <a:gridCol w="405901"/>
                <a:gridCol w="405901"/>
                <a:gridCol w="405901"/>
                <a:gridCol w="405901"/>
              </a:tblGrid>
              <a:tr h="349894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1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41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41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&lt;18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410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0-4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410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5-11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410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12-17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41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18-44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438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18-24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438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25-44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438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438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45-54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410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55-64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41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65+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410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1902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75-84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1902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4154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R_PPT_Template-ESRD">
  <a:themeElements>
    <a:clrScheme name="USRDS ADR Color Palette">
      <a:dk1>
        <a:sysClr val="windowText" lastClr="000000"/>
      </a:dk1>
      <a:lt1>
        <a:sysClr val="window" lastClr="FFFFFF"/>
      </a:lt1>
      <a:dk2>
        <a:srgbClr val="48070E"/>
      </a:dk2>
      <a:lt2>
        <a:srgbClr val="FFFFFF"/>
      </a:lt2>
      <a:accent1>
        <a:srgbClr val="7A2F36"/>
      </a:accent1>
      <a:accent2>
        <a:srgbClr val="AC6168"/>
      </a:accent2>
      <a:accent3>
        <a:srgbClr val="002966"/>
      </a:accent3>
      <a:accent4>
        <a:srgbClr val="0E5480"/>
      </a:accent4>
      <a:accent5>
        <a:srgbClr val="367CA8"/>
      </a:accent5>
      <a:accent6>
        <a:srgbClr val="FFC76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ADR_PPT_Template-ESRD</Template>
  <TotalTime>340</TotalTime>
  <Words>8550</Words>
  <Application>Microsoft Office PowerPoint</Application>
  <PresentationFormat>On-screen Show (4:3)</PresentationFormat>
  <Paragraphs>5304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ADR_PPT_Template-ESRD</vt:lpstr>
      <vt:lpstr>PowerPoint Presentation</vt:lpstr>
      <vt:lpstr> </vt:lpstr>
      <vt:lpstr>vol 2 Table 2.2  HP2020 D-12 Increase the proportion of persons with diagnosed diabetes who obtain an annual urine albumin measurement: Target 36.6%  </vt:lpstr>
      <vt:lpstr>vol 2 Table 2.3  HP2020 CKD-4.1 Increase the proportion of persons with chronic kidney disease who receive medical evaluation with serum creatinine, lipids, and urine albumin: Target 28.3%  </vt:lpstr>
      <vt:lpstr>vol 2 Table 2.4  HP2020 CKD-4.2 Increase the proportion of persons with Type 1 or Type 2 diabetes and chronic kidney disease who receive medical evaluation with serum creatinine, urine albumin, HgbA1c, lipids, and eye examinations: Target 25.3%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PowerPoint Presentation</vt:lpstr>
      <vt:lpstr> </vt:lpstr>
      <vt:lpstr>PowerPoint Presentation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PowerPoint Presentation</vt:lpstr>
      <vt:lpstr>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Shamraj</dc:creator>
  <cp:lastModifiedBy>Janet Kavanagh</cp:lastModifiedBy>
  <cp:revision>54</cp:revision>
  <dcterms:created xsi:type="dcterms:W3CDTF">2014-11-10T16:35:43Z</dcterms:created>
  <dcterms:modified xsi:type="dcterms:W3CDTF">2014-11-21T18:46:31Z</dcterms:modified>
</cp:coreProperties>
</file>