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handoutMasterIdLst>
    <p:handoutMasterId r:id="rId44"/>
  </p:handoutMasterIdLst>
  <p:sldIdLst>
    <p:sldId id="272" r:id="rId3"/>
    <p:sldId id="275" r:id="rId4"/>
    <p:sldId id="276" r:id="rId5"/>
    <p:sldId id="286" r:id="rId6"/>
    <p:sldId id="292" r:id="rId7"/>
    <p:sldId id="288" r:id="rId8"/>
    <p:sldId id="289" r:id="rId9"/>
    <p:sldId id="290" r:id="rId10"/>
    <p:sldId id="291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308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317" r:id="rId36"/>
    <p:sldId id="318" r:id="rId37"/>
    <p:sldId id="319" r:id="rId38"/>
    <p:sldId id="320" r:id="rId39"/>
    <p:sldId id="322" r:id="rId40"/>
    <p:sldId id="324" r:id="rId41"/>
    <p:sldId id="323" r:id="rId42"/>
    <p:sldId id="325" r:id="rId43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/>
    <p:restoredTop sz="94632" autoAdjust="0"/>
  </p:normalViewPr>
  <p:slideViewPr>
    <p:cSldViewPr snapToGrid="0">
      <p:cViewPr>
        <p:scale>
          <a:sx n="100" d="100"/>
          <a:sy n="100" d="100"/>
        </p:scale>
        <p:origin x="-1794" y="-294"/>
      </p:cViewPr>
      <p:guideLst>
        <p:guide orient="horz" pos="1296"/>
        <p:guide orient="horz" pos="3746"/>
        <p:guide orient="horz" pos="2162"/>
        <p:guide orient="horz" pos="1016"/>
        <p:guide pos="2880"/>
        <p:guide pos="510"/>
        <p:guide pos="5245"/>
        <p:guide pos="28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19" descr="usrds logo whi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8675" y="5275792"/>
            <a:ext cx="2406650" cy="92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0" name="Rectangle 8"/>
          <p:cNvSpPr>
            <a:spLocks noGrp="1" noChangeArrowheads="1"/>
          </p:cNvSpPr>
          <p:nvPr>
            <p:ph type="ctrTitle"/>
          </p:nvPr>
        </p:nvSpPr>
        <p:spPr>
          <a:xfrm>
            <a:off x="869950" y="723900"/>
            <a:ext cx="4861983" cy="1384300"/>
          </a:xfrm>
        </p:spPr>
        <p:txBody>
          <a:bodyPr/>
          <a:lstStyle>
            <a:lvl1pPr>
              <a:defRPr b="0">
                <a:latin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869950" y="2458244"/>
            <a:ext cx="3702050" cy="1941512"/>
          </a:xfrm>
        </p:spPr>
        <p:txBody>
          <a:bodyPr anchor="t" anchorCtr="0"/>
          <a:lstStyle>
            <a:lvl1pPr marL="0" indent="0">
              <a:spcBef>
                <a:spcPct val="75000"/>
              </a:spcBef>
              <a:buFontTx/>
              <a:buNone/>
              <a:defRPr sz="1600" b="0">
                <a:solidFill>
                  <a:schemeClr val="accent1"/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809625" y="658813"/>
            <a:ext cx="4841875" cy="1398587"/>
          </a:xfrm>
          <a:prstGeom prst="rect">
            <a:avLst/>
          </a:prstGeom>
        </p:spPr>
        <p:txBody>
          <a:bodyPr anchor="b" anchorCtr="0"/>
          <a:lstStyle>
            <a:lvl1pPr marL="0" indent="0"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1pPr>
            <a:lvl2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2pPr>
            <a:lvl3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3pPr>
            <a:lvl4pPr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4pPr>
            <a:lvl5pPr>
              <a:def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entury Gothic" pitchFamily="34" charset="0"/>
                <a:ea typeface="+mj-ea"/>
                <a:cs typeface="+mj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Box 3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27" name="Rectangle 501"/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685800"/>
            <a:ext cx="7772400" cy="1143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8" name="Rectangle 50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528" name="Rectangle 504"/>
          <p:cNvSpPr>
            <a:spLocks noChangeArrowheads="1"/>
          </p:cNvSpPr>
          <p:nvPr/>
        </p:nvSpPr>
        <p:spPr bwMode="auto">
          <a:xfrm>
            <a:off x="685800" y="6178550"/>
            <a:ext cx="135005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>
                <a:solidFill>
                  <a:schemeClr val="tx2"/>
                </a:solidFill>
                <a:latin typeface="Century Gothic" pitchFamily="34" charset="0"/>
              </a:rPr>
              <a:t>USRDS </a:t>
            </a:r>
            <a:r>
              <a:rPr lang="en-US" sz="1200" b="0" dirty="0" smtClean="0">
                <a:solidFill>
                  <a:schemeClr val="tx2"/>
                </a:solidFill>
                <a:latin typeface="Century Gothic" pitchFamily="34" charset="0"/>
              </a:rPr>
              <a:t>2012ADR</a:t>
            </a:r>
            <a:endParaRPr lang="en-US" sz="1200" b="0" dirty="0">
              <a:solidFill>
                <a:schemeClr val="tx2"/>
              </a:solidFill>
              <a:latin typeface="Century Gothic" pitchFamily="34" charset="0"/>
              <a:sym typeface="Wingdings" pitchFamily="2" charset="2"/>
            </a:endParaRPr>
          </a:p>
        </p:txBody>
      </p:sp>
      <p:pic>
        <p:nvPicPr>
          <p:cNvPr id="8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5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15000"/>
        </a:spcBef>
        <a:spcAft>
          <a:spcPct val="0"/>
        </a:spcAft>
        <a:buChar char="•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5000"/>
        </a:spcBef>
        <a:spcAft>
          <a:spcPct val="0"/>
        </a:spcAft>
        <a:buSzPct val="70000"/>
        <a:buFont typeface="Wingdings" pitchFamily="2" charset="2"/>
        <a:buChar char="§"/>
        <a:defRPr sz="20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5000"/>
        </a:spcBef>
        <a:spcAft>
          <a:spcPct val="0"/>
        </a:spcAft>
        <a:buChar char="•"/>
        <a:defRPr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15000"/>
        </a:spcBef>
        <a:spcAft>
          <a:spcPct val="0"/>
        </a:spcAft>
        <a:buChar char="–"/>
        <a:defRPr sz="1600"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15000"/>
        </a:spcBef>
        <a:spcAft>
          <a:spcPct val="0"/>
        </a:spcAft>
        <a:buChar char="»"/>
        <a:defRPr sz="16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809625" y="673100"/>
            <a:ext cx="4999037" cy="1384300"/>
          </a:xfrm>
          <a:noFill/>
        </p:spPr>
        <p:txBody>
          <a:bodyPr/>
          <a:lstStyle/>
          <a:p>
            <a:pPr eaLnBrk="1" hangingPunct="1"/>
            <a:r>
              <a:rPr lang="en-US" sz="1600" b="1" dirty="0" smtClean="0">
                <a:solidFill>
                  <a:schemeClr val="tx1"/>
                </a:solidFill>
              </a:rPr>
              <a:t>CKD: Precis</a:t>
            </a:r>
            <a:br>
              <a:rPr lang="en-US" sz="1600" b="1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An introduction to chronic kidney disease in the U.S.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NHANES participants </a:t>
            </a:r>
            <a:br>
              <a:rPr lang="en-US" sz="2400" dirty="0" smtClean="0"/>
            </a:br>
            <a:r>
              <a:rPr lang="en-US" sz="2400" dirty="0" smtClean="0"/>
              <a:t>with diabetes, congestive heart failure, </a:t>
            </a:r>
            <a:br>
              <a:rPr lang="en-US" sz="2400" dirty="0" smtClean="0"/>
            </a:br>
            <a:r>
              <a:rPr lang="en-US" sz="2400" dirty="0" smtClean="0"/>
              <a:t>&amp; markers of CKD,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05591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participants 2005–2010,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1 pngs\1 ch01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37054" cy="27367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Prevalence (%) of CKD in the NHANES </a:t>
            </a:r>
            <a:br>
              <a:rPr lang="en-US" sz="2400" dirty="0" smtClean="0"/>
            </a:br>
            <a:r>
              <a:rPr lang="en-US" sz="2400" dirty="0" smtClean="0"/>
              <a:t>population within age, gender, </a:t>
            </a:r>
            <a:br>
              <a:rPr lang="en-US" sz="2400" dirty="0" smtClean="0"/>
            </a:br>
            <a:r>
              <a:rPr lang="en-US" sz="2400" dirty="0" smtClean="0"/>
              <a:t>race/ethnicity, &amp; risk-factor categories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1.a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529381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1 pngs\1 ch01 table 1.a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612899"/>
            <a:ext cx="7214876" cy="3887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markers of CKD in NHANES participants with diabetes &amp; hypertension,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1.11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409488"/>
            <a:ext cx="5018747" cy="537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1 pngs\1 ch01 fig11-01.png"/>
          <p:cNvPicPr>
            <a:picLocks noChangeAspect="1" noChangeArrowheads="1"/>
          </p:cNvPicPr>
          <p:nvPr/>
        </p:nvPicPr>
        <p:blipFill>
          <a:blip r:embed="rId2" cstate="print"/>
          <a:srcRect b="49866"/>
          <a:stretch>
            <a:fillRect/>
          </a:stretch>
        </p:blipFill>
        <p:spPr bwMode="auto">
          <a:xfrm>
            <a:off x="1339477" y="2057400"/>
            <a:ext cx="6437209" cy="34394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markers of CKD in NHANES participants with cardiovascular disease &amp; obesity, 2005–2010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1.11 (continued, 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409488"/>
            <a:ext cx="5078219" cy="5372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eGFR calculated using CKD-EPI equation; urine albumin creatinine ratio (ACR).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1 pngs\1 ch01 fig11-01.png"/>
          <p:cNvPicPr>
            <a:picLocks noChangeAspect="1" noChangeArrowheads="1"/>
          </p:cNvPicPr>
          <p:nvPr/>
        </p:nvPicPr>
        <p:blipFill>
          <a:blip r:embed="rId2" cstate="print"/>
          <a:srcRect t="49571"/>
          <a:stretch>
            <a:fillRect/>
          </a:stretch>
        </p:blipFill>
        <p:spPr bwMode="auto">
          <a:xfrm>
            <a:off x="1302491" y="1903575"/>
            <a:ext cx="6539018" cy="35144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NHANES participants</a:t>
            </a:r>
            <a:br>
              <a:rPr lang="en-US" sz="3200" dirty="0" smtClean="0"/>
            </a:br>
            <a:r>
              <a:rPr lang="en-US" sz="3200" dirty="0" smtClean="0"/>
              <a:t>at target blood pressure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1.12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1 pngs\1 ch01 fig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6035" y="2057400"/>
            <a:ext cx="6291930" cy="33977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NHANES participants within LDL cholesterol target range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1.13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1 figure PNGs\vol1 ch01 pngs\1 ch01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8853" y="2057400"/>
            <a:ext cx="6266293" cy="3383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NHANES participants within HDL cholesterol target range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1.14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" name="Picture 4" descr="1 ch01 fig14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08925" y="2057400"/>
            <a:ext cx="5926150" cy="32138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Percent of NHANES participants </a:t>
            </a:r>
            <a:br>
              <a:rPr lang="en-US" sz="3200" dirty="0" smtClean="0"/>
            </a:br>
            <a:r>
              <a:rPr lang="en-US" sz="3200" dirty="0" smtClean="0"/>
              <a:t>with </a:t>
            </a:r>
            <a:r>
              <a:rPr lang="en-US" sz="3200" dirty="0" err="1" smtClean="0"/>
              <a:t>glycohemoglobin</a:t>
            </a:r>
            <a:r>
              <a:rPr lang="en-US" sz="3200" dirty="0" smtClean="0"/>
              <a:t> &lt;7%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1.15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NHANES III (1988–1994) &amp; 2005–2010 participants age 20 &amp; older; dialysis patients excluded from NHANES 2005–2010; eGFR calculated using CKD-EPI equation; urine albumin creatinine ratio (ACR).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1 pngs\1 ch01 fig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0218" y="2057400"/>
            <a:ext cx="6223564" cy="33608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Distribution of point prevalent general Medicare </a:t>
            </a:r>
            <a:br>
              <a:rPr lang="en-US" sz="2400" dirty="0" smtClean="0"/>
            </a:br>
            <a:r>
              <a:rPr lang="en-US" sz="2400" dirty="0" smtClean="0"/>
              <a:t>(age 65 &amp; older) &amp; MarketScan (age 50–64) patients with coded diabetes, CKD, CHF, &amp; CVA,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general (fee-for-service) Medicare patients age 65 &amp; older; point prevalent MarketScan patients age 50–64. Diabetes, CKD, CHF, &amp; CVA determined from claims.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" name="Picture 3" descr="1 ch02 fig1-01.png"/>
          <p:cNvPicPr>
            <a:picLocks noChangeAspect="1"/>
          </p:cNvPicPr>
          <p:nvPr/>
        </p:nvPicPr>
        <p:blipFill>
          <a:blip r:embed="rId2" cstate="print"/>
          <a:srcRect l="18202" b="12785"/>
          <a:stretch>
            <a:fillRect/>
          </a:stretch>
        </p:blipFill>
        <p:spPr>
          <a:xfrm>
            <a:off x="1507917" y="2057400"/>
            <a:ext cx="6113772" cy="354537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Trends in CKD prevalence: </a:t>
            </a:r>
            <a:br>
              <a:rPr lang="en-US" dirty="0" smtClean="0"/>
            </a:br>
            <a:r>
              <a:rPr lang="en-US" dirty="0" smtClean="0"/>
              <a:t>Medicare patients age 65 &amp; older, by race</a:t>
            </a:r>
            <a:br>
              <a:rPr lang="en-US" dirty="0" smtClean="0"/>
            </a:br>
            <a:r>
              <a:rPr lang="en-US" sz="1600" dirty="0" smtClean="0"/>
              <a:t>Figure 2.2 (volume 1)</a:t>
            </a:r>
            <a:endParaRPr lang="en-US" dirty="0"/>
          </a:p>
        </p:txBody>
      </p:sp>
      <p:pic>
        <p:nvPicPr>
          <p:cNvPr id="5" name="Picture 4" descr="1 ch02 fig2-0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34344" y="1612899"/>
            <a:ext cx="4154066" cy="4333875"/>
          </a:xfrm>
          <a:prstGeom prst="rect">
            <a:avLst/>
          </a:prstGeom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809625" y="5511338"/>
            <a:ext cx="146657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patients surviving cohort year without ESRD, age 65 &amp; older (Medicare) &amp; 20–64 (MarketScan &amp; Ingenix i3). </a:t>
            </a:r>
          </a:p>
        </p:txBody>
      </p:sp>
      <p:pic>
        <p:nvPicPr>
          <p:cNvPr id="8" name="Picture 7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Percent of patients with CKD, by demographic characteristics, comorbidity, &amp; dataset, 2010</a:t>
            </a:r>
            <a:br>
              <a:rPr lang="en-US" dirty="0" smtClean="0"/>
            </a:br>
            <a:r>
              <a:rPr lang="en-US" sz="1600" dirty="0" smtClean="0"/>
              <a:t>Table 2.d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9022"/>
            <a:ext cx="739692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65 &amp; older &amp; MarketScan patients age 50–64, alive &amp; eligible for all of 2010. CKD claims as well as other diseases identified in 2010. NHANES 2005–2010 participants, age 20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2 pngs\1 ch02 table 2.d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9589" y="2057400"/>
            <a:ext cx="7204822" cy="3359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Cumulative probability of a physician visit at month 12 after CKD diagnosis in 2009, by demographic characteristics, physician specialty,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2.g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2290" name="Picture 2" descr="\\LUKE\ADR Prepress\2012 atlas\12 figure PNGs\12 vol1 figure PNGs\vol1 ch02 pngs\1 ch02 table 2.g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8116" y="2057400"/>
            <a:ext cx="7327767" cy="3041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smtClean="0"/>
              <a:t>Cumulative probability of a physician visit at month 12 after CKD diagnosis code of 585.3 or higher in 2009, by demographic characteristics, physician specialty, &amp; dataset,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2.h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254061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Patients alive &amp; eligible all of 2009. CKD diagnosis represents date of first CKD claim during 2009; physician claims searched during 12 months following that date.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1 figure PNGs\vol1 ch02 pngs\1 ch02 table 2.h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5851543" cy="243776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smtClean="0"/>
              <a:t>All-cause rehospitalization or death within 30 days after live hospital discharge, in the general Medicare (no CKD), CKD, &amp; hemodialysis populations, age 66+,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425415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Medicare patients, age 66 &amp; older on December 31, 2009, unadjusted. Includes live hospital discharges from January 1 to December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3 pngs\1 ch03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45677" y="2057401"/>
            <a:ext cx="5523746" cy="2998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hospitalization rates in Medicare patients, </a:t>
            </a:r>
            <a:br>
              <a:rPr lang="en-US" sz="2400" dirty="0" smtClean="0"/>
            </a:br>
            <a:r>
              <a:rPr lang="en-US" sz="2400" dirty="0" smtClean="0"/>
              <a:t>by comorbidity &amp;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5253079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Medicare patients, age 66 &amp; older on December 31, 2009.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hospitalization/comorbidity; rates by one factor are adjusted for the others. Ref: Medicare patients age 66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3 pngs\1 ch03 fig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0235"/>
            <a:ext cx="5872052" cy="219187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Adjusted all-cause rehospitalization or death 30 days after live hospital discharge in CKD patients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on January 1 of each year, age 66 &amp; older on December 31 of the prior year.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age/gender/race; ref: discharges in 2005. Includes discharges from January 1 to December 1 of each year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3 pngs\1 ch03 fig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9706" y="2287588"/>
            <a:ext cx="5764588" cy="21150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</a:t>
            </a:r>
            <a:br>
              <a:rPr lang="en-US" sz="2400" dirty="0" smtClean="0"/>
            </a:br>
            <a:r>
              <a:rPr lang="en-US" sz="2400" dirty="0" smtClean="0"/>
              <a:t>live hospital discharge, by CKD stage,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37494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January 1, 2010 point prevalent Medicare patients, age 66 &amp; older on December 31, 2009; unadjusted. Includes live hospital discharges from January 1 to December 1,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1 figure PNGs\vol1 ch03 pngs\1 ch03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399"/>
            <a:ext cx="5729680" cy="2868067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rehospitalization or death 30 days after live hospital discharge during the transition to ESRD, by cause-specific index hospitalization,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3.13 (volume 1)</a:t>
            </a:r>
            <a:endParaRPr lang="en-US" dirty="0"/>
          </a:p>
        </p:txBody>
      </p:sp>
      <p:pic>
        <p:nvPicPr>
          <p:cNvPr id="15362" name="Picture 2" descr="\\LUKE\ADR Prepress\2012 atlas\12 figure PNGs\12 vol1 figure PNGs\vol1 ch03 pngs\1 ch03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399"/>
            <a:ext cx="4894011" cy="3889376"/>
          </a:xfrm>
          <a:prstGeom prst="rect">
            <a:avLst/>
          </a:prstGeom>
          <a:noFill/>
        </p:spPr>
      </p:pic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6731213" y="5511338"/>
            <a:ext cx="207469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ESRD patients, January 1 to October 1, 2010; age 67 or older, unadjusted. 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All-cause mortality rates in Medicare CKD &amp; non-CKD patients, by CKD diagnosis code,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3.15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511338"/>
            <a:ext cx="4715197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1, 2010 point prevalent patients age 66 &amp; older. </a:t>
            </a:r>
            <a:r>
              <a:rPr lang="en-US" sz="1200" b="1" dirty="0" err="1" smtClean="0">
                <a:solidFill>
                  <a:schemeClr val="tx2"/>
                </a:solidFill>
              </a:rPr>
              <a:t>Adj</a:t>
            </a:r>
            <a:r>
              <a:rPr lang="en-US" sz="1200" b="1" dirty="0" smtClean="0">
                <a:solidFill>
                  <a:schemeClr val="tx2"/>
                </a:solidFill>
              </a:rPr>
              <a:t>: age/gender/race/prior hospitalization/comorbidities. Ref: 2010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3 pngs\1 ch03 fig1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287920"/>
            <a:ext cx="5782101" cy="2153450"/>
          </a:xfrm>
          <a:prstGeom prst="rect">
            <a:avLst/>
          </a:prstGeom>
          <a:noFill/>
        </p:spPr>
      </p:pic>
      <p:pic>
        <p:nvPicPr>
          <p:cNvPr id="6" name="Picture 5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2875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following an AMI, </a:t>
            </a:r>
            <a:br>
              <a:rPr lang="en-US" dirty="0" smtClean="0"/>
            </a:br>
            <a:r>
              <a:rPr lang="en-US" dirty="0" smtClean="0"/>
              <a:t>by CKD status, 2010</a:t>
            </a:r>
            <a:br>
              <a:rPr lang="en-US" dirty="0" smtClean="0"/>
            </a:br>
            <a:r>
              <a:rPr lang="en-US" sz="1600" dirty="0" smtClean="0"/>
              <a:t>Figure 4.4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1 figure PNGs\vol1 ch04 pngs\1 ch04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37132" y="2057400"/>
            <a:ext cx="4071867" cy="3221531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8505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 of death following a </a:t>
            </a:r>
            <a:br>
              <a:rPr lang="en-US" dirty="0" smtClean="0"/>
            </a:br>
            <a:r>
              <a:rPr lang="en-US" dirty="0" smtClean="0"/>
              <a:t>CVA/TIA, by CKD status</a:t>
            </a:r>
            <a:br>
              <a:rPr lang="en-US" dirty="0" smtClean="0"/>
            </a:br>
            <a:r>
              <a:rPr lang="en-US" sz="1600" dirty="0" smtClean="0"/>
              <a:t>Figure 4.5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170" name="Picture 2" descr="\\LUKE\ADR Prepress\2012 atlas\12 figure PNGs\12 vol1 figure PNGs\vol1 ch04 pngs\1 ch04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1063" y="2057400"/>
            <a:ext cx="4215733" cy="3335354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6189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following a </a:t>
            </a:r>
            <a:br>
              <a:rPr lang="en-US" dirty="0" smtClean="0"/>
            </a:br>
            <a:r>
              <a:rPr lang="en-US" dirty="0" smtClean="0"/>
              <a:t>diagnosis of CHF, by CKD status, 2010</a:t>
            </a:r>
            <a:br>
              <a:rPr lang="en-US" dirty="0" smtClean="0"/>
            </a:br>
            <a:r>
              <a:rPr lang="en-US" sz="1600" dirty="0" smtClean="0"/>
              <a:t>Figure 4.6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1 figure PNGs\vol1 ch04 pngs\1 ch04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0542" y="2057400"/>
            <a:ext cx="4400150" cy="3481260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death following a CV </a:t>
            </a:r>
            <a:br>
              <a:rPr lang="en-US" dirty="0" smtClean="0"/>
            </a:br>
            <a:r>
              <a:rPr lang="en-US" dirty="0" smtClean="0"/>
              <a:t>procedure (PCI/CABG), by CKD status, 2010</a:t>
            </a:r>
            <a:br>
              <a:rPr lang="en-US" dirty="0" smtClean="0"/>
            </a:br>
            <a:r>
              <a:rPr lang="en-US" sz="1600" dirty="0" smtClean="0"/>
              <a:t>Figure 4.7 (volume 1)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Jan. 1 pt. prev. Medicare pts. age 66 &amp; older;  first CVD diag. in 2007–2008.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4 pngs\1 ch04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5766212" cy="2161134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3873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Cardiovascular disease &amp; </a:t>
            </a:r>
            <a:br>
              <a:rPr lang="en-US" dirty="0" smtClean="0"/>
            </a:br>
            <a:r>
              <a:rPr lang="en-US" dirty="0" smtClean="0"/>
              <a:t>pharmacological interventions </a:t>
            </a:r>
            <a:br>
              <a:rPr lang="en-US" dirty="0" smtClean="0"/>
            </a:br>
            <a:r>
              <a:rPr lang="en-US" dirty="0" smtClean="0"/>
              <a:t>(row percent), by diagnosis &amp; CKD stage</a:t>
            </a:r>
            <a:br>
              <a:rPr lang="en-US" dirty="0" smtClean="0"/>
            </a:br>
            <a:r>
              <a:rPr lang="en-US" sz="1600" dirty="0" smtClean="0"/>
              <a:t>Table 4.b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January 1 point prevalent Medicare patients with Medicare Parts A, B, &amp; D enrollment.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3" name="Picture 3" descr="\\LUKE\ADR Prepress\2012 atlas\12 figure PNGs\12 vol1 figure PNGs\vol1 ch04 pngs\1 ch04 table 4.b1.png"/>
          <p:cNvPicPr>
            <a:picLocks noChangeAspect="1" noChangeArrowheads="1"/>
          </p:cNvPicPr>
          <p:nvPr/>
        </p:nvPicPr>
        <p:blipFill>
          <a:blip r:embed="rId2" cstate="print"/>
          <a:srcRect l="8664" t="10791" r="8669" b="52687"/>
          <a:stretch>
            <a:fillRect/>
          </a:stretch>
        </p:blipFill>
        <p:spPr bwMode="auto">
          <a:xfrm>
            <a:off x="809625" y="1595691"/>
            <a:ext cx="5983061" cy="3420937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85345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prescription drug coverage </a:t>
            </a:r>
            <a:br>
              <a:rPr lang="en-US" dirty="0" smtClean="0"/>
            </a:br>
            <a:r>
              <a:rPr lang="en-US" dirty="0" smtClean="0"/>
              <a:t>in Medicare enrollees, by population, 2010</a:t>
            </a:r>
            <a:br>
              <a:rPr lang="en-US" dirty="0" smtClean="0"/>
            </a:br>
            <a:r>
              <a:rPr lang="en-US" sz="1600" dirty="0" smtClean="0"/>
              <a:t>Figure 5.2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enrollees alive on January 1,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1 figure PNGs\vol1 ch05 pngs\1 ch05 fig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3000" y="2057400"/>
            <a:ext cx="6397999" cy="329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 person per year Part D costs for enrollees, by low income subsidy (LIS) status, 2010</a:t>
            </a:r>
            <a:br>
              <a:rPr lang="en-US" dirty="0" smtClean="0"/>
            </a:br>
            <a:r>
              <a:rPr lang="en-US" sz="1600" dirty="0" smtClean="0"/>
              <a:t>Figure 5.11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7516814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surviving 2010. General Medicare totals include Part D claims for all patients in the Medicare 5 percent sample enrolled in Part D. CKD total includes Medicare CKD patients, as determined from claims. ESRD totals include all Part D claims for Medicare ESRD patients enrolled in Part D.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4338" name="Picture 2" descr="\\LUKE\ADR Prepress\2012 atlas\12 figure PNGs\12 vol1 figure PNGs\vol1 ch05 pngs\1 ch05 fig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6789" y="2057400"/>
            <a:ext cx="6290422" cy="32437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 15 drugs used in Part D enrollees </a:t>
            </a:r>
            <a:br>
              <a:rPr lang="en-US" dirty="0" smtClean="0"/>
            </a:br>
            <a:r>
              <a:rPr lang="en-US" dirty="0" smtClean="0"/>
              <a:t>with CKD, by days supply &amp; net cost, 2010</a:t>
            </a:r>
            <a:br>
              <a:rPr lang="en-US" dirty="0" smtClean="0"/>
            </a:br>
            <a:r>
              <a:rPr lang="en-US" sz="1600" dirty="0" smtClean="0"/>
              <a:t>Table 5.h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3" y="5926274"/>
            <a:ext cx="7665865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CKD Medicare patients  with Medicare as primary payor for calendar year 2009. Part D claims for all patients in the Medicare 5 percent sample; claims &amp; costs scaled up by a factor of 20 to estimate totals. Costs are the sum of Medicare payment &amp; low income subsidy.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7" name="Picture 2" descr="\\LUKE\ADR Prepress\2012 atlas\12 figure PNGs\12 vol1 figure PNGs\vol1 ch05 pngs\1 ch05 table 5.h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83789" y="2057400"/>
            <a:ext cx="5776422" cy="31213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Hospitalizations for acute kidney injury, </a:t>
            </a:r>
            <a:br>
              <a:rPr lang="en-US" dirty="0" smtClean="0"/>
            </a:br>
            <a:r>
              <a:rPr lang="en-US" dirty="0" smtClean="0"/>
              <a:t>with or without dialysis, by race</a:t>
            </a:r>
            <a:br>
              <a:rPr lang="en-US" dirty="0" smtClean="0"/>
            </a:br>
            <a:r>
              <a:rPr lang="en-US" sz="1600" dirty="0" smtClean="0"/>
              <a:t>Figure 6.1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patients age 66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7" name="Picture 3" descr="\\LUKE\ADR Prepress\2012 atlas\12 figure PNGs\12 vol1 figure PNGs\vol1 ch06 pngs\1 ch06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3145" y="2057400"/>
            <a:ext cx="5237709" cy="34844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Rates of AKI, by age &amp; dataset</a:t>
            </a:r>
            <a:br>
              <a:rPr lang="en-US" dirty="0" smtClean="0"/>
            </a:br>
            <a:r>
              <a:rPr lang="en-US" sz="1600" dirty="0" smtClean="0"/>
              <a:t>Figure 6.3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&amp; MarketScan &amp; Ingenix i3 patients AKI age 20–64.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\\LUKE\ADR Prepress\2012 atlas\12 figure PNGs\12 vol1 figure PNGs\vol1 ch06 pngs\1 ch06 fig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399"/>
            <a:ext cx="7366187" cy="287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917" y="280680"/>
            <a:ext cx="8459454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Probability of a recurrent AKI hospitalization in Medicare patients, by number of events &amp; race, 2009–2010</a:t>
            </a:r>
            <a:br>
              <a:rPr lang="en-US" dirty="0" smtClean="0"/>
            </a:br>
            <a:r>
              <a:rPr lang="en-US" sz="1600" dirty="0" smtClean="0"/>
              <a:t>Figure 6.9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1 figure PNGs\vol1 ch06 pngs\1 ch06 fig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4" y="2057400"/>
            <a:ext cx="7419975" cy="31470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Outpatient physician visits </a:t>
            </a:r>
            <a:br>
              <a:rPr lang="en-US" dirty="0" smtClean="0"/>
            </a:br>
            <a:r>
              <a:rPr lang="en-US" dirty="0" smtClean="0"/>
              <a:t>following initial AKI discharge </a:t>
            </a:r>
            <a:br>
              <a:rPr lang="en-US" dirty="0" smtClean="0"/>
            </a:br>
            <a:r>
              <a:rPr lang="en-US" sz="1600" dirty="0" smtClean="0"/>
              <a:t>Figure 6.13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2" descr="\\LUKE\ADR Prepress\2012 atlas\12 figure PNGs\12 vol1 figure PNGs\vol1 ch06 pngs\1 ch06 fig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6645" y="2057400"/>
            <a:ext cx="5710709" cy="3249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Physician visits in the year following </a:t>
            </a:r>
            <a:br>
              <a:rPr lang="en-US" dirty="0" smtClean="0"/>
            </a:br>
            <a:r>
              <a:rPr lang="en-US" dirty="0" smtClean="0"/>
              <a:t>a recurrent AKI discharge</a:t>
            </a:r>
            <a:br>
              <a:rPr lang="en-US" dirty="0" smtClean="0"/>
            </a:br>
            <a:r>
              <a:rPr lang="en-US" sz="1600" dirty="0" smtClean="0"/>
              <a:t>Figure 6.14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2009–2010.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2" descr="\\LUKE\ADR Prepress\2012 atlas\12 figure PNGs\12 vol1 figure PNGs\vol1 ch06 pngs\1 ch06 fig1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4117" y="2057400"/>
            <a:ext cx="5755765" cy="32751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serum creatinine testing after hospitalization for acute kidney injury, 2010</a:t>
            </a:r>
            <a:br>
              <a:rPr lang="en-US" dirty="0" smtClean="0"/>
            </a:br>
            <a:r>
              <a:rPr lang="en-US" sz="1600" dirty="0" smtClean="0"/>
              <a:t>Figure 6.16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patients, age 66 &amp; older, 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6386" name="Picture 2" descr="\\LUKE\ADR Prepress\2012 atlas\12 figure PNGs\12 vol1 figure PNGs\vol1 ch06 pngs\1 ch06 fig1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1206" y="2057400"/>
            <a:ext cx="5921588" cy="337640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urine protein testing after hospitalization for acute kidney injury, 2010</a:t>
            </a:r>
            <a:br>
              <a:rPr lang="en-US" dirty="0" smtClean="0"/>
            </a:br>
            <a:r>
              <a:rPr lang="en-US" sz="1600" dirty="0" smtClean="0"/>
              <a:t>Figure 6.17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patients, age 66 &amp; older, 2009.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0" name="Picture 2" descr="\\LUKE\ADR Prepress\2012 atlas\12 figure PNGs\12 vol1 figure PNGs\vol1 ch06 pngs\1 ch06 fig1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1098" y="2057400"/>
            <a:ext cx="5721804" cy="32259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6838123" cy="133222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Drug therapy prior to &amp; after hospitalization for AKI in patients with Medicare Part D coverage, for initial &amp; recurrent AKI</a:t>
            </a:r>
            <a:br>
              <a:rPr lang="en-US" dirty="0" smtClean="0"/>
            </a:br>
            <a:r>
              <a:rPr lang="en-US" sz="1600" dirty="0" smtClean="0"/>
              <a:t>Figure 6.18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AKI patients with Part D coverage, 2009.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1 figure PNGs\vol1 ch06 pngs\1 ch06 fig1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354" y="2057400"/>
            <a:ext cx="6855292" cy="3147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416510" cy="1332220"/>
          </a:xfrm>
        </p:spPr>
        <p:txBody>
          <a:bodyPr/>
          <a:lstStyle/>
          <a:p>
            <a:r>
              <a:rPr lang="en-US" dirty="0" smtClean="0"/>
              <a:t>Changes to CKD status following hospitalization for AKI in Medicare patients, 2010</a:t>
            </a:r>
            <a:br>
              <a:rPr lang="en-US" dirty="0" smtClean="0"/>
            </a:br>
            <a:r>
              <a:rPr lang="en-US" sz="1600" dirty="0" smtClean="0"/>
              <a:t>Figure 6.21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1506" name="Picture 2" descr="\\LUKE\ADR Prepress\2012 atlas\12 figure PNGs\12 vol1 figure PNGs\vol1 ch06 pngs\1 ch06 fig2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4796" y="2057400"/>
            <a:ext cx="5460546" cy="3078684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3137" y="2057400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Changes to CKD status following </a:t>
            </a:r>
            <a:br>
              <a:rPr lang="en-US" dirty="0" smtClean="0"/>
            </a:br>
            <a:r>
              <a:rPr lang="en-US" dirty="0" smtClean="0"/>
              <a:t>a hospitalization for AKI with dialysis </a:t>
            </a:r>
            <a:br>
              <a:rPr lang="en-US" dirty="0" smtClean="0"/>
            </a:br>
            <a:r>
              <a:rPr lang="en-US" dirty="0" smtClean="0"/>
              <a:t>in Medicare patients, 2010</a:t>
            </a:r>
            <a:br>
              <a:rPr lang="en-US" dirty="0" smtClean="0"/>
            </a:br>
            <a:r>
              <a:rPr lang="en-US" sz="1600" dirty="0" smtClean="0"/>
              <a:t>Figure 6.23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Medicare AKI patients age 66 &amp; older, 2010; data limited to AKI events with dialysis.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3554" name="Picture 2" descr="\\LUKE\ADR Prepress\2012 atlas\12 figure PNGs\12 vol1 figure PNGs\vol1 ch06 pngs\1 ch06 fig2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18407" y="2057400"/>
            <a:ext cx="5589861" cy="3151592"/>
          </a:xfrm>
          <a:prstGeom prst="rect">
            <a:avLst/>
          </a:prstGeom>
          <a:noFill/>
        </p:spPr>
      </p:pic>
      <p:pic>
        <p:nvPicPr>
          <p:cNvPr id="7" name="Picture 6" descr="icd code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5453" y="2074288"/>
            <a:ext cx="2063500" cy="271577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Point prevalent distribution &amp; annual costs of Medicare </a:t>
            </a:r>
            <a:br>
              <a:rPr lang="en-US" sz="2400" dirty="0" smtClean="0"/>
            </a:br>
            <a:r>
              <a:rPr lang="en-US" sz="2400" dirty="0" smtClean="0"/>
              <a:t>(fee-for-service) patients, age 65 &amp; older, with </a:t>
            </a:r>
            <a:br>
              <a:rPr lang="en-US" sz="2400" dirty="0" smtClean="0"/>
            </a:br>
            <a:r>
              <a:rPr lang="en-US" sz="2400" dirty="0" smtClean="0"/>
              <a:t>diagnosed diabetes, CHF, &amp; CKD, 2010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7.1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Populations estimated from the 5 percent Medicare sample using a point prevalent model (see appendix for details). Population further restricted to patients age 65 &amp; older, without ESRD. Diabetes, CHF, &amp; CKD determined from claims; costs are for calendar year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1 figure PNGs\vol1 ch07 pngs\v1 ch7 fig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3414" y="2057400"/>
            <a:ext cx="5737172" cy="31271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expenditures for CKD </a:t>
            </a:r>
            <a:br>
              <a:rPr lang="en-US" dirty="0" smtClean="0"/>
            </a:br>
            <a:r>
              <a:rPr lang="en-US" dirty="0" smtClean="0"/>
              <a:t>in the Medicare population</a:t>
            </a:r>
            <a:br>
              <a:rPr lang="en-US" dirty="0" smtClean="0"/>
            </a:br>
            <a:r>
              <a:rPr lang="en-US" sz="1600" dirty="0" smtClean="0"/>
              <a:t>Figure 7.5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1 figure PNGs\vol1 ch07 pngs\v1 ch7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5999" y="2057400"/>
            <a:ext cx="6252002" cy="3129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Top 15 drugs used in Part D enrollees with CKD, by frequency &amp; net cost, 2010</a:t>
            </a:r>
            <a:br>
              <a:rPr lang="en-US" dirty="0" smtClean="0"/>
            </a:br>
            <a:r>
              <a:rPr lang="en-US" sz="1600" dirty="0" smtClean="0"/>
              <a:t>Table 7.b (volume 1)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4" y="5511338"/>
            <a:ext cx="6009920" cy="43543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b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CKD patients age 65 &amp; older,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9458" name="Picture 2" descr="\\LUKE\ADR Prepress\2012 atlas\12 figure PNGs\12 vol1 figure PNGs\vol1 ch07 pngs\v1 ch7 table 7.b-01.png"/>
          <p:cNvPicPr>
            <a:picLocks noChangeAspect="1" noChangeArrowheads="1"/>
          </p:cNvPicPr>
          <p:nvPr/>
        </p:nvPicPr>
        <p:blipFill>
          <a:blip r:embed="rId2" cstate="print"/>
          <a:srcRect l="24185" t="48720" r="24109" b="28744"/>
          <a:stretch>
            <a:fillRect/>
          </a:stretch>
        </p:blipFill>
        <p:spPr bwMode="auto">
          <a:xfrm>
            <a:off x="1695730" y="2057400"/>
            <a:ext cx="5752540" cy="32447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0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2301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13B27"/>
        </a:dk1>
        <a:lt1>
          <a:srgbClr val="FFFFFF"/>
        </a:lt1>
        <a:dk2>
          <a:srgbClr val="213B27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213B27"/>
        </a:dk1>
        <a:lt1>
          <a:srgbClr val="FFFFFF"/>
        </a:lt1>
        <a:dk2>
          <a:srgbClr val="006666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213B27"/>
        </a:dk1>
        <a:lt1>
          <a:srgbClr val="FFFFFF"/>
        </a:lt1>
        <a:dk2>
          <a:srgbClr val="008080"/>
        </a:dk2>
        <a:lt2>
          <a:srgbClr val="808080"/>
        </a:lt2>
        <a:accent1>
          <a:srgbClr val="006600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AB8AA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009999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008A8A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663300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5C2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213B27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422100"/>
        </a:accent2>
        <a:accent3>
          <a:srgbClr val="FFFFFF"/>
        </a:accent3>
        <a:accent4>
          <a:srgbClr val="1B3120"/>
        </a:accent4>
        <a:accent5>
          <a:srgbClr val="ACB4C2"/>
        </a:accent5>
        <a:accent6>
          <a:srgbClr val="3B1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3E1F00"/>
        </a:dk1>
        <a:lt1>
          <a:srgbClr val="FFFFFF"/>
        </a:lt1>
        <a:dk2>
          <a:srgbClr val="800000"/>
        </a:dk2>
        <a:lt2>
          <a:srgbClr val="808080"/>
        </a:lt2>
        <a:accent1>
          <a:srgbClr val="2C5884"/>
        </a:accent1>
        <a:accent2>
          <a:srgbClr val="422100"/>
        </a:accent2>
        <a:accent3>
          <a:srgbClr val="FFFFFF"/>
        </a:accent3>
        <a:accent4>
          <a:srgbClr val="341900"/>
        </a:accent4>
        <a:accent5>
          <a:srgbClr val="ACB4C2"/>
        </a:accent5>
        <a:accent6>
          <a:srgbClr val="3B1D00"/>
        </a:accent6>
        <a:hlink>
          <a:srgbClr val="000082"/>
        </a:hlink>
        <a:folHlink>
          <a:srgbClr val="66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10176</TotalTime>
  <Words>1439</Words>
  <Application>Microsoft Office PowerPoint</Application>
  <PresentationFormat>On-screen Show (4:3)</PresentationFormat>
  <Paragraphs>83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Default Design</vt:lpstr>
      <vt:lpstr>usrds 12</vt:lpstr>
      <vt:lpstr>CKD: Precis An introduction to chronic kidney disease in the U.S.</vt:lpstr>
      <vt:lpstr>Distribution of NHANES participants  with diabetes, congestive heart failure,  &amp; markers of CKD, 2005–2010 Figure 1.1 (volume 1)</vt:lpstr>
      <vt:lpstr>Prevalence (%) of CKD in the NHANES  population within age, gender,  race/ethnicity, &amp; risk-factor categories Table 1.a (volume 1)</vt:lpstr>
      <vt:lpstr>Distribution of markers of CKD in NHANES participants with diabetes &amp; hypertension, 2005–2010 Figure 1.11 (volume 1)</vt:lpstr>
      <vt:lpstr>Distribution of markers of CKD in NHANES participants with cardiovascular disease &amp; obesity, 2005–2010 Figure 1.11 (continued, volume 1)</vt:lpstr>
      <vt:lpstr>NHANES participants at target blood pressure Figure 1.12 (volume 1)</vt:lpstr>
      <vt:lpstr>NHANES participants within LDL cholesterol target range Figure 1.13 (volume 1)</vt:lpstr>
      <vt:lpstr>NHANES participants within HDL cholesterol target range Figure 1.14 (volume 1)</vt:lpstr>
      <vt:lpstr>Percent of NHANES participants  with glycohemoglobin &lt;7% Figure 1.15 (volume 1)</vt:lpstr>
      <vt:lpstr>Distribution of point prevalent general Medicare  (age 65 &amp; older) &amp; MarketScan (age 50–64) patients with coded diabetes, CKD, CHF, &amp; CVA, 2010 Figure 2.1 (volume 1)</vt:lpstr>
      <vt:lpstr>Trends in CKD prevalence:  Medicare patients age 65 &amp; older, by race Figure 2.2 (volume 1)</vt:lpstr>
      <vt:lpstr>Percent of patients with CKD, by demographic characteristics, comorbidity, &amp; dataset, 2010 Table 2.d (volume 1)</vt:lpstr>
      <vt:lpstr>Cumulative probability of a physician visit at month 12 after CKD diagnosis in 2009, by demographic characteristics, physician specialty, &amp; dataset, 2010 Table 2.g (volume 1)</vt:lpstr>
      <vt:lpstr>Cumulative probability of a physician visit at month 12 after CKD diagnosis code of 585.3 or higher in 2009, by demographic characteristics, physician specialty, &amp; dataset, 2010 Table 2.h (volume 1)</vt:lpstr>
      <vt:lpstr>All-cause rehospitalization or death within 30 days after live hospital discharge, in the general Medicare (no CKD), CKD, &amp; hemodialysis populations, age 66+, 2010 Figure 3.1 (volume 1)</vt:lpstr>
      <vt:lpstr>Adjusted hospitalization rates in Medicare patients,  by comorbidity &amp; CKD diagnosis code, 2010 Figure 3.2 (volume 1)</vt:lpstr>
      <vt:lpstr>Adjusted all-cause rehospitalization or death 30 days after live hospital discharge in CKD patients Table 3.8 (volume 1)</vt:lpstr>
      <vt:lpstr>All-cause rehospitalization or death 30 days after  live hospital discharge, by CKD stage, 2010 Table 3.9 (volume 1)</vt:lpstr>
      <vt:lpstr>All-cause rehospitalization or death 30 days after live hospital discharge during the transition to ESRD, by cause-specific index hospitalization, 2010 Table 3.13 (volume 1)</vt:lpstr>
      <vt:lpstr>All-cause mortality rates in Medicare CKD &amp; non-CKD patients, by CKD diagnosis code, 2010 Figure 3.15 (volume 1)</vt:lpstr>
      <vt:lpstr>Probability of death following an AMI,  by CKD status, 2010 Figure 4.4 (volume 1)</vt:lpstr>
      <vt:lpstr>Probability of death following a  CVA/TIA, by CKD status Figure 4.5 (volume 1)</vt:lpstr>
      <vt:lpstr>Probability of death following a  diagnosis of CHF, by CKD status, 2010 Figure 4.6 (volume 1)</vt:lpstr>
      <vt:lpstr>Probability of death following a CV  procedure (PCI/CABG), by CKD status, 2010 Figure 4.7 (volume 1)</vt:lpstr>
      <vt:lpstr>Cardiovascular disease &amp;  pharmacological interventions  (row percent), by diagnosis &amp; CKD stage Table 4.b (volume 1)</vt:lpstr>
      <vt:lpstr>Sources of prescription drug coverage  in Medicare enrollees, by population, 2010 Figure 5.2 (volume 1)</vt:lpstr>
      <vt:lpstr>Per person per year Part D costs for enrollees, by low income subsidy (LIS) status, 2010 Figure 5.11 (volume 1)</vt:lpstr>
      <vt:lpstr>Top 15 drugs used in Part D enrollees  with CKD, by days supply &amp; net cost, 2010 Table 5.h (volume 1)</vt:lpstr>
      <vt:lpstr>Hospitalizations for acute kidney injury,  with or without dialysis, by race Figure 6.1 (volume 1)</vt:lpstr>
      <vt:lpstr>Rates of AKI, by age &amp; dataset Figure 6.3 (volume 1)</vt:lpstr>
      <vt:lpstr>Probability of a recurrent AKI hospitalization in Medicare patients, by number of events &amp; race, 2009–2010 Figure 6.9 (volume 1)</vt:lpstr>
      <vt:lpstr>Outpatient physician visits  following initial AKI discharge  Figure 6.13 (volume 1)</vt:lpstr>
      <vt:lpstr>Physician visits in the year following  a recurrent AKI discharge Figure 6.14 (volume 1)</vt:lpstr>
      <vt:lpstr>Probability of serum creatinine testing after hospitalization for acute kidney injury, 2010 Figure 6.16 (volume 1)</vt:lpstr>
      <vt:lpstr>Probability of urine protein testing after hospitalization for acute kidney injury, 2010 Figure 6.17 (volume 1)</vt:lpstr>
      <vt:lpstr>Drug therapy prior to &amp; after hospitalization for AKI in patients with Medicare Part D coverage, for initial &amp; recurrent AKI Figure 6.18 (volume 1)</vt:lpstr>
      <vt:lpstr>Changes to CKD status following hospitalization for AKI in Medicare patients, 2010 Figure 6.21 (volume 1)</vt:lpstr>
      <vt:lpstr>Changes to CKD status following  a hospitalization for AKI with dialysis  in Medicare patients, 2010 Figure 6.23 (volume 1)</vt:lpstr>
      <vt:lpstr>Point prevalent distribution &amp; annual costs of Medicare  (fee-for-service) patients, age 65 &amp; older, with  diagnosed diabetes, CHF, &amp; CKD, 2010 Figure 7.1 (volume 1)</vt:lpstr>
      <vt:lpstr>Overall expenditures for CKD  in the Medicare population Figure 7.5 (volume 1)</vt:lpstr>
      <vt:lpstr>Top 15 drugs used in Part D enrollees with CKD, by frequency &amp; net cost, 2010 Table 7.b (volume 1)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edward constantini</cp:lastModifiedBy>
  <cp:revision>242</cp:revision>
  <dcterms:created xsi:type="dcterms:W3CDTF">2000-03-17T15:11:00Z</dcterms:created>
  <dcterms:modified xsi:type="dcterms:W3CDTF">2012-11-06T17:25:48Z</dcterms:modified>
</cp:coreProperties>
</file>