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31"/>
  </p:handoutMasterIdLst>
  <p:sldIdLst>
    <p:sldId id="272" r:id="rId2"/>
    <p:sldId id="276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296" r:id="rId11"/>
    <p:sldId id="297" r:id="rId12"/>
    <p:sldId id="298" r:id="rId13"/>
    <p:sldId id="313" r:id="rId14"/>
    <p:sldId id="299" r:id="rId15"/>
    <p:sldId id="300" r:id="rId16"/>
    <p:sldId id="301" r:id="rId17"/>
    <p:sldId id="302" r:id="rId18"/>
    <p:sldId id="284" r:id="rId19"/>
    <p:sldId id="303" r:id="rId20"/>
    <p:sldId id="304" r:id="rId21"/>
    <p:sldId id="305" r:id="rId22"/>
    <p:sldId id="306" r:id="rId23"/>
    <p:sldId id="307" r:id="rId24"/>
    <p:sldId id="308" r:id="rId25"/>
    <p:sldId id="309" r:id="rId26"/>
    <p:sldId id="310" r:id="rId27"/>
    <p:sldId id="311" r:id="rId28"/>
    <p:sldId id="312" r:id="rId29"/>
    <p:sldId id="314" r:id="rId30"/>
  </p:sldIdLst>
  <p:sldSz cx="9144000" cy="6858000" type="screen4x3"/>
  <p:notesSz cx="69977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D7A"/>
    <a:srgbClr val="7D9CFF"/>
    <a:srgbClr val="6B8EFF"/>
    <a:srgbClr val="2929FF"/>
    <a:srgbClr val="FFFFE1"/>
    <a:srgbClr val="FFEAD5"/>
    <a:srgbClr val="96969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99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-1050" y="-84"/>
      </p:cViewPr>
      <p:guideLst>
        <p:guide orient="horz" pos="1296"/>
        <p:guide orient="horz" pos="3746"/>
        <p:guide orient="horz" pos="2162"/>
        <p:guide orient="horz" pos="1019"/>
        <p:guide orient="horz" pos="1151"/>
        <p:guide pos="2880"/>
        <p:guide pos="510"/>
        <p:guide pos="5245"/>
        <p:guide pos="29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37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37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3712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fld id="{543A418A-9854-4CE2-9DED-F00989335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1552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:\prepress redux\posters &amp; slides\13 usrds posters &amp; slides\usrds slides 13\usrds title slide bg 13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484563" y="658813"/>
            <a:ext cx="4841875" cy="1398587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1pPr>
            <a:lvl2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2pPr>
            <a:lvl3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3pPr>
            <a:lvl4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4pPr>
            <a:lvl5pPr>
              <a:def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accent6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025" y="1784412"/>
            <a:ext cx="8232775" cy="43417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0"/>
              </a:spcBef>
              <a:defRPr sz="2400" b="1">
                <a:solidFill>
                  <a:schemeClr val="accent2"/>
                </a:solidFill>
                <a:latin typeface="Century Gothic" pitchFamily="34" charset="0"/>
              </a:defRPr>
            </a:lvl1pPr>
            <a:lvl2pPr>
              <a:spcBef>
                <a:spcPts val="0"/>
              </a:spcBef>
              <a:buSzPct val="75000"/>
              <a:buFont typeface="Wingdings" pitchFamily="2" charset="2"/>
              <a:buChar char="§"/>
              <a:defRPr sz="2400" b="1">
                <a:solidFill>
                  <a:schemeClr val="accent2"/>
                </a:solidFill>
                <a:latin typeface="Century Gothic" pitchFamily="34" charset="0"/>
              </a:defRPr>
            </a:lvl2pPr>
            <a:lvl3pPr>
              <a:spcBef>
                <a:spcPts val="0"/>
              </a:spcBef>
              <a:defRPr sz="2000" b="1">
                <a:solidFill>
                  <a:schemeClr val="accent2"/>
                </a:solidFill>
                <a:latin typeface="Century Gothic" pitchFamily="34" charset="0"/>
              </a:defRPr>
            </a:lvl3pPr>
            <a:lvl4pPr>
              <a:spcBef>
                <a:spcPts val="0"/>
              </a:spcBef>
              <a:buSzPct val="75000"/>
              <a:buFont typeface="Wingdings" pitchFamily="2" charset="2"/>
              <a:buChar char="§"/>
              <a:defRPr sz="1600" b="1">
                <a:solidFill>
                  <a:schemeClr val="accent2"/>
                </a:solidFill>
                <a:latin typeface="Century Gothic" pitchFamily="34" charset="0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accent6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9" descr="usrds logo whit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1208" y="6139393"/>
            <a:ext cx="1203325" cy="46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 descr="Z:\prepress redux\posters &amp; slides\13 usrds posters &amp; slides\usrds slides 13\usrds main slide bg 1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54025" y="6400800"/>
            <a:ext cx="25537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chemeClr val="accent6"/>
                </a:solidFill>
                <a:latin typeface="Trebuchet MS" pitchFamily="34" charset="0"/>
              </a:rPr>
              <a:t>USRDS 2013 </a:t>
            </a:r>
            <a:r>
              <a:rPr lang="en-US" sz="900" b="1" baseline="0" dirty="0" smtClean="0">
                <a:solidFill>
                  <a:schemeClr val="accent6"/>
                </a:solidFill>
                <a:latin typeface="Trebuchet MS" pitchFamily="34" charset="0"/>
              </a:rPr>
              <a:t>ADR</a:t>
            </a:r>
            <a:endParaRPr lang="en-US" sz="900" b="1" dirty="0">
              <a:solidFill>
                <a:schemeClr val="accent6"/>
              </a:solidFill>
              <a:latin typeface="Trebuchet MS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7" r:id="rId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4"/>
          <p:cNvSpPr txBox="1">
            <a:spLocks noChangeArrowheads="1"/>
          </p:cNvSpPr>
          <p:nvPr/>
        </p:nvSpPr>
        <p:spPr bwMode="auto">
          <a:xfrm>
            <a:off x="3484563" y="3429000"/>
            <a:ext cx="3684587" cy="2546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1600" kern="0" dirty="0" smtClean="0">
                <a:solidFill>
                  <a:schemeClr val="accent6"/>
                </a:solidFill>
                <a:latin typeface="Century Gothic" pitchFamily="34" charset="0"/>
              </a:rPr>
              <a:t>United States Renal Data System</a:t>
            </a:r>
          </a:p>
          <a:p>
            <a:pPr lvl="0">
              <a:defRPr/>
            </a:pPr>
            <a:r>
              <a:rPr lang="en-US" sz="1600" kern="0" dirty="0" smtClean="0">
                <a:solidFill>
                  <a:schemeClr val="accent6"/>
                </a:solidFill>
                <a:latin typeface="Century Gothic" pitchFamily="34" charset="0"/>
              </a:rPr>
              <a:t>2013 Annual Data Report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484563" y="658813"/>
            <a:ext cx="4841875" cy="1398587"/>
          </a:xfrm>
        </p:spPr>
        <p:txBody>
          <a:bodyPr/>
          <a:lstStyle/>
          <a:p>
            <a:r>
              <a:rPr lang="en-US" sz="1600" b="1" dirty="0" smtClean="0"/>
              <a:t>CKD: Chapter Seven</a:t>
            </a:r>
            <a:r>
              <a:rPr lang="en-US" sz="2000"/>
              <a:t/>
            </a:r>
            <a:br>
              <a:rPr lang="en-US" sz="2000"/>
            </a:br>
            <a:r>
              <a:rPr lang="en-US" sz="3200" smtClean="0"/>
              <a:t>Costs of CKD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Point prevalent distribution &amp; annual costs of Medicare </a:t>
            </a:r>
            <a:br>
              <a:rPr lang="en-US" sz="2400" dirty="0" smtClean="0"/>
            </a:br>
            <a:r>
              <a:rPr lang="en-US" sz="2400" dirty="0" smtClean="0"/>
              <a:t>(fee-for-service) patients, age 65 &amp; older, with </a:t>
            </a:r>
            <a:br>
              <a:rPr lang="en-US" sz="2400" dirty="0" smtClean="0"/>
            </a:br>
            <a:r>
              <a:rPr lang="en-US" sz="2400" dirty="0" smtClean="0"/>
              <a:t>diagnosed diabetes, CHF, &amp; CKD,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7.1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8001867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Populations estimated from the 5 percent Medicare sample using a point prevalent model. Population further restricted to patients age 65 &amp; older, without ESRD. Diabetes, CHF, &amp; CKD determined from claims; costs are for calendar year 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\\LUKE\ADR Prepress\2013 atlas\13 figure PNGs\v1 figure pngs 13\v1 ch07 pngs 13\1 ch07 fig 1 venn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838" y="1827213"/>
            <a:ext cx="7438324" cy="405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PPPY costs in CKD patients, </a:t>
            </a:r>
            <a:br>
              <a:rPr lang="en-US" dirty="0" smtClean="0"/>
            </a:br>
            <a:r>
              <a:rPr lang="en-US" dirty="0" smtClean="0"/>
              <a:t>by CKD diagnosis code, dataset, &amp; year</a:t>
            </a:r>
            <a:br>
              <a:rPr lang="en-US" dirty="0" smtClean="0"/>
            </a:br>
            <a:r>
              <a:rPr lang="en-US" sz="1600" dirty="0" smtClean="0"/>
              <a:t>Figure 7.2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6380548" y="5511338"/>
            <a:ext cx="2210201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patients age 65 &amp; older (5 percent Medicare sample, 7.2–4) &amp; Truven Health MarketScan patients age 50–64 (7.2). Includes Part D.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0952" y="1617663"/>
            <a:ext cx="2822096" cy="467138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71" t="34898" r="35024" b="36234"/>
          <a:stretch/>
        </p:blipFill>
        <p:spPr>
          <a:xfrm>
            <a:off x="6547450" y="1928003"/>
            <a:ext cx="2353827" cy="27561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382326" cy="1332220"/>
          </a:xfrm>
        </p:spPr>
        <p:txBody>
          <a:bodyPr/>
          <a:lstStyle/>
          <a:p>
            <a:r>
              <a:rPr lang="en-US" dirty="0" smtClean="0"/>
              <a:t>PPPY costs in Medicare CKD patients with diabetes, by CKD diagnosis code, race, &amp; year</a:t>
            </a:r>
            <a:br>
              <a:rPr lang="en-US" dirty="0" smtClean="0"/>
            </a:br>
            <a:r>
              <a:rPr lang="en-US" sz="1600" dirty="0" smtClean="0"/>
              <a:t>Figure 7.3 (Volume 1)</a:t>
            </a:r>
            <a:endParaRPr lang="en-US" dirty="0"/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6380548" y="5511338"/>
            <a:ext cx="2210201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patients age 65 &amp; older (5 percent Medicare sample, 7.2–4) &amp; Truven</a:t>
            </a:r>
            <a:r>
              <a:rPr lang="en-US" sz="1200" b="1" dirty="0">
                <a:solidFill>
                  <a:schemeClr val="tx2"/>
                </a:solidFill>
              </a:rPr>
              <a:t> </a:t>
            </a:r>
            <a:r>
              <a:rPr lang="en-US" sz="1200" b="1" dirty="0" smtClean="0">
                <a:solidFill>
                  <a:schemeClr val="tx2"/>
                </a:solidFill>
              </a:rPr>
              <a:t>Health MarketScan patients age 50–64 (7.2). Includes Part D.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71" t="34898" r="35024" b="36234"/>
          <a:stretch/>
        </p:blipFill>
        <p:spPr>
          <a:xfrm>
            <a:off x="6547450" y="1928003"/>
            <a:ext cx="2353827" cy="2756140"/>
          </a:xfrm>
          <a:prstGeom prst="rect">
            <a:avLst/>
          </a:prstGeom>
        </p:spPr>
      </p:pic>
      <p:pic>
        <p:nvPicPr>
          <p:cNvPr id="1026" name="Picture 2" descr="\\LUKE\ADR Prepress\2013 atlas\13 figure PNGs\v1 figure pngs 13\v1 ch07 pngs 13\1 ch07 fig 3-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1388" y="1617661"/>
            <a:ext cx="2821224" cy="4669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PPPY costs in Medicare CKD patients with CHF, </a:t>
            </a:r>
            <a:br>
              <a:rPr lang="en-US" dirty="0" smtClean="0"/>
            </a:br>
            <a:r>
              <a:rPr lang="en-US" dirty="0" smtClean="0"/>
              <a:t>by CKD diagnosis code, race, &amp; year</a:t>
            </a:r>
            <a:br>
              <a:rPr lang="en-US" dirty="0" smtClean="0"/>
            </a:br>
            <a:r>
              <a:rPr lang="en-US" sz="1600" dirty="0" smtClean="0"/>
              <a:t>Figure 7.4 (Volume 1)</a:t>
            </a:r>
            <a:endParaRPr lang="en-US" dirty="0"/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6380548" y="5511338"/>
            <a:ext cx="2210201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patients age 65 &amp; older (5 percent Medicare sample, 7.2–4) &amp; Truven Health MarketScan patients age 50–64 (7.2). Includes Part D.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121" y="1617663"/>
            <a:ext cx="2828490" cy="46819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71" t="34898" r="35024" b="36234"/>
          <a:stretch/>
        </p:blipFill>
        <p:spPr>
          <a:xfrm>
            <a:off x="5972611" y="1931269"/>
            <a:ext cx="2353827" cy="27561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expenditures for CKD in the </a:t>
            </a:r>
            <a:br>
              <a:rPr lang="en-US" dirty="0" smtClean="0"/>
            </a:br>
            <a:r>
              <a:rPr lang="en-US" dirty="0" smtClean="0"/>
              <a:t>Medicare </a:t>
            </a:r>
            <a:r>
              <a:rPr lang="en-US" dirty="0"/>
              <a:t>population age 65 &amp; older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7.5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CKD patients age 65 &amp; older; costs are total expenditures per calendar year.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\\LUKE\ADR Prepress\2013 atlas\13 figure PNGs\v1 figure pngs 13\v1 ch07 pngs 13\1 ch07 fig 5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151" y="2057400"/>
            <a:ext cx="6479697" cy="3340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expenditures for CKD &amp; diabetes </a:t>
            </a:r>
            <a:br>
              <a:rPr lang="en-US" dirty="0" smtClean="0"/>
            </a:br>
            <a:r>
              <a:rPr lang="en-US" dirty="0" smtClean="0"/>
              <a:t>in the Medicare </a:t>
            </a:r>
            <a:r>
              <a:rPr lang="en-US" dirty="0"/>
              <a:t>population age 65 &amp; older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7.6 (Volume 1)</a:t>
            </a:r>
            <a:endParaRPr lang="en-US" dirty="0"/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CKD patients age 65 &amp; older; costs are total expenditures per calendar year.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3074" name="Picture 2" descr="\\LUKE\ADR Prepress\2013 atlas\13 figure PNGs\v1 figure pngs 13\v1 ch07 pngs 13\1 ch07 fig 6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525" y="2057398"/>
            <a:ext cx="6496949" cy="3349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399418" cy="1332220"/>
          </a:xfrm>
        </p:spPr>
        <p:txBody>
          <a:bodyPr/>
          <a:lstStyle/>
          <a:p>
            <a:r>
              <a:rPr lang="en-US" sz="2400" dirty="0" smtClean="0"/>
              <a:t>Overall expenditures for CKD &amp; congestive heart </a:t>
            </a:r>
            <a:br>
              <a:rPr lang="en-US" sz="2400" dirty="0" smtClean="0"/>
            </a:br>
            <a:r>
              <a:rPr lang="en-US" sz="2400" dirty="0" smtClean="0"/>
              <a:t>failure in the Medicare </a:t>
            </a:r>
            <a:r>
              <a:rPr lang="en-US" sz="2400" dirty="0"/>
              <a:t>population age 65 &amp; older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7.7 (Volume 1)</a:t>
            </a:r>
            <a:endParaRPr lang="en-US" dirty="0"/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CKD patients age 65 &amp; older; costs are total expenditures per calendar year.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4098" name="Picture 2" descr="\\LUKE\ADR Prepress\2013 atlas\13 figure PNGs\v1 figure pngs 13\v1 ch07 pngs 13\1 ch07 fig 7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278" y="2057398"/>
            <a:ext cx="6499443" cy="3351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Per person per year expenditures for CKD in the Medicare </a:t>
            </a:r>
            <a:r>
              <a:rPr lang="en-US" sz="2400" dirty="0"/>
              <a:t>population age 65 &amp; older, </a:t>
            </a:r>
            <a:r>
              <a:rPr lang="en-US" sz="2400" dirty="0" smtClean="0"/>
              <a:t>by at-risk group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7.8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CKD patients age 65 &amp; older. Includes Part D.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5122" name="Picture 2" descr="\\LUKE\ADR Prepress\2013 atlas\13 figure PNGs\v1 figure pngs 13\v1 ch07 pngs 13\1 ch07 fig 8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213" y="2057400"/>
            <a:ext cx="6505574" cy="3354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Overall Medicare Part D &amp; non-Part D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costs</a:t>
            </a:r>
            <a:r>
              <a:rPr lang="en-US" dirty="0"/>
              <a:t>, by at-risk group &amp; year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7.9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13593" y="5729056"/>
            <a:ext cx="751681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Point prevalent Medicare CKD patients age 65 &amp; older, 2011; 5 percent Medicare sample.</a:t>
            </a:r>
          </a:p>
        </p:txBody>
      </p:sp>
      <p:pic>
        <p:nvPicPr>
          <p:cNvPr id="6148" name="Picture 4" descr="\\LUKE\ADR Prepress\2013 atlas\13 figure PNGs\v1 figure pngs 13\v1 ch07 pngs 13\1 ch07 fig 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592" y="2057400"/>
            <a:ext cx="7480793" cy="3189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Part D costs as a proportion of total Medicare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costs </a:t>
            </a:r>
            <a:r>
              <a:rPr lang="en-US" dirty="0"/>
              <a:t>for each at-risk group, 2007 &amp;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Figure 7.10 (Volume 1)</a:t>
            </a:r>
            <a:endParaRPr lang="en-US" sz="3100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13593" y="5729056"/>
            <a:ext cx="751681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Point prevalent Medicare CKD patients age 65 &amp; older, 2011; 5 percent Medicare sample.</a:t>
            </a:r>
          </a:p>
        </p:txBody>
      </p:sp>
      <p:pic>
        <p:nvPicPr>
          <p:cNvPr id="7171" name="Picture 3" descr="\\LUKE\ADR Prepress\2013 atlas\13 figure PNGs\v1 figure pngs 13\v1 ch07 pngs 13\1 ch07 fig 10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593" y="2057400"/>
            <a:ext cx="7491338" cy="316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100" dirty="0"/>
              <a:t>Total Part </a:t>
            </a:r>
            <a:r>
              <a:rPr lang="en-US" sz="3100" dirty="0" smtClean="0"/>
              <a:t>D, </a:t>
            </a:r>
            <a:r>
              <a:rPr lang="en-US" sz="3100" dirty="0"/>
              <a:t>by at-risk group </a:t>
            </a:r>
            <a:r>
              <a:rPr lang="en-US" sz="3100" dirty="0" smtClean="0"/>
              <a:t>&amp; </a:t>
            </a:r>
            <a:br>
              <a:rPr lang="en-US" sz="3100" dirty="0" smtClean="0"/>
            </a:br>
            <a:r>
              <a:rPr lang="en-US" sz="3100" dirty="0" smtClean="0"/>
              <a:t>low </a:t>
            </a:r>
            <a:r>
              <a:rPr lang="en-US" sz="3100" dirty="0"/>
              <a:t>income subsidy (LIS) status,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Figure 7.11 (Volume 1)</a:t>
            </a:r>
            <a:endParaRPr lang="en-US" sz="3100" dirty="0"/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13593" y="5729056"/>
            <a:ext cx="751681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Point prevalent Medicare CKD patients age 65 &amp; older, 2011; 5 percent Medicare sample.</a:t>
            </a:r>
          </a:p>
        </p:txBody>
      </p:sp>
      <p:pic>
        <p:nvPicPr>
          <p:cNvPr id="8195" name="Picture 3" descr="\\LUKE\ADR Prepress\2013 atlas\13 figure PNGs\v1 figure pngs 13\v1 ch07 pngs 13\1 ch07 fig 11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592" y="2057400"/>
            <a:ext cx="7501015" cy="2993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Total PPPY Part D costs ($) for </a:t>
            </a:r>
            <a:br>
              <a:rPr lang="en-US" dirty="0"/>
            </a:br>
            <a:r>
              <a:rPr lang="en-US" dirty="0" smtClean="0"/>
              <a:t>Part </a:t>
            </a:r>
            <a:r>
              <a:rPr lang="en-US" dirty="0"/>
              <a:t>D enrollees, by LIS status, </a:t>
            </a:r>
            <a:r>
              <a:rPr lang="en-US" dirty="0" smtClean="0"/>
              <a:t>2011</a:t>
            </a:r>
            <a:br>
              <a:rPr lang="en-US" dirty="0" smtClean="0"/>
            </a:br>
            <a:r>
              <a:rPr lang="en-US" sz="1600" dirty="0" smtClean="0"/>
              <a:t>Table 7.a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13593" y="5729056"/>
            <a:ext cx="751681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CKD patients age 65 &amp; older; claims &amp; </a:t>
            </a:r>
            <a:br>
              <a:rPr lang="en-US" sz="1200" b="1" dirty="0" smtClean="0">
                <a:solidFill>
                  <a:schemeClr val="tx2"/>
                </a:solidFill>
              </a:rPr>
            </a:br>
            <a:r>
              <a:rPr lang="en-US" sz="1200" b="1" dirty="0" smtClean="0">
                <a:solidFill>
                  <a:schemeClr val="tx2"/>
                </a:solidFill>
              </a:rPr>
              <a:t>costs are scaled up by a factor of 20 to estimate totals.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9219" name="Picture 3" descr="\\LUKE\ADR Prepress\2013 atlas\13 figure PNGs\v1 figure pngs 13\v1 ch07 pngs 13\1 ch07 table 7.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7422" y="2057400"/>
            <a:ext cx="4949156" cy="3271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89240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Total estimated Part D costs, by low income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subsidy </a:t>
            </a:r>
            <a:r>
              <a:rPr lang="en-US" dirty="0"/>
              <a:t>(LIS) status &amp; CKD diagnosis code,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Figure 7.12 (Volume 1)</a:t>
            </a:r>
            <a:endParaRPr lang="en-US" sz="3100" dirty="0"/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13593" y="5729056"/>
            <a:ext cx="751681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CKD patients age 65 &amp; older, </a:t>
            </a:r>
            <a:r>
              <a:rPr lang="en-US" sz="1200" b="1" dirty="0">
                <a:solidFill>
                  <a:schemeClr val="tx2"/>
                </a:solidFill>
              </a:rPr>
              <a:t>2011; For figure 7.12, includes Part D claims for all CKD patients, defined from claim. Costs are estimated net pay: sum of plan covered payments &amp; low income subsidy amounts. Counts &amp; counts obtained from 5 percent Medicare sample, &amp; scaled up by factor of 20 to estimate total Medicare CKD costs.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71" t="34898" r="35024" b="36234"/>
          <a:stretch/>
        </p:blipFill>
        <p:spPr>
          <a:xfrm>
            <a:off x="6547450" y="1928003"/>
            <a:ext cx="2353827" cy="2756140"/>
          </a:xfrm>
          <a:prstGeom prst="rect">
            <a:avLst/>
          </a:prstGeom>
        </p:spPr>
      </p:pic>
      <p:pic>
        <p:nvPicPr>
          <p:cNvPr id="7" name="Picture 2" descr="\\LUKE\ADR Prepress\2013 atlas\13 figure PNGs\v1 figure pngs 13\v1 ch07 pngs 13\1 ch07 fig 12-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593" y="2057401"/>
            <a:ext cx="5569942" cy="2071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Total per person per year (PPPY) Part D costs, by at-risk group, 2007  &amp;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7.13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13593" y="5729056"/>
            <a:ext cx="751681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CKD patients age 65 &amp; older, 2011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1266" name="Picture 2" descr="\\LUKE\ADR Prepress\2013 atlas\13 figure PNGs\v1 figure pngs 13\v1 ch07 pngs 13\1 ch07 fig 13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66411"/>
            <a:ext cx="7532580" cy="278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Per person per year (PPPY) Medicare Part D </a:t>
            </a:r>
            <a:br>
              <a:rPr lang="en-US" dirty="0"/>
            </a:br>
            <a:r>
              <a:rPr lang="en-US" dirty="0" smtClean="0"/>
              <a:t>&amp; </a:t>
            </a:r>
            <a:r>
              <a:rPr lang="en-US" dirty="0"/>
              <a:t>out-of-pocket costs, by low income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subsidy </a:t>
            </a:r>
            <a:r>
              <a:rPr lang="en-US" dirty="0"/>
              <a:t>(LIS) status &amp; at-risk group,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Figure 7.14 (Volume 1)</a:t>
            </a:r>
            <a:endParaRPr lang="en-US" sz="3100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13592" y="5729056"/>
            <a:ext cx="7821449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CKD patients age 65 &amp; older, 2011; costs are estimated from the Medicare 5 percent sample.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2290" name="Picture 2" descr="\\LUKE\ADR Prepress\2013 atlas\13 figure PNGs\v1 figure pngs 13\v1 ch07 pngs 13\1 ch07 fig 14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592" y="2057400"/>
            <a:ext cx="7535638" cy="2788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Per person per year (PPPY) Medicare Part D &amp; out-of- pocket costs, by low income subsidy (LIS) status &amp; CKD diagnosis code,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Figure 7.15 (Volume 1)</a:t>
            </a:r>
            <a:endParaRPr lang="en-US" sz="3100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13593" y="5729056"/>
            <a:ext cx="751681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CKD patients age 65 &amp; older, 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48" t="34214" r="36651" b="36855"/>
          <a:stretch/>
        </p:blipFill>
        <p:spPr>
          <a:xfrm>
            <a:off x="6435304" y="1949570"/>
            <a:ext cx="2337760" cy="2987136"/>
          </a:xfrm>
          <a:prstGeom prst="rect">
            <a:avLst/>
          </a:prstGeom>
        </p:spPr>
      </p:pic>
      <p:pic>
        <p:nvPicPr>
          <p:cNvPr id="1026" name="Picture 2" descr="\\LUKE\ADR Prepress\2013 atlas\13 figure PNGs\v1 figure pngs 13\v1 ch07 pngs 13\1 ch07 fig 15-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592" y="2057400"/>
            <a:ext cx="5670657" cy="2258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Overall per person per year (PPPY) Medicare Part D &amp; out-of-pocket </a:t>
            </a:r>
            <a:r>
              <a:rPr lang="en-US" dirty="0" smtClean="0"/>
              <a:t>costs</a:t>
            </a:r>
            <a:r>
              <a:rPr lang="en-US" dirty="0"/>
              <a:t>, by race &amp; at-risk group,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Figure 7.16 (Volume 1)</a:t>
            </a:r>
            <a:endParaRPr lang="en-US" sz="3100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729056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CKD patients age 65 &amp; older, 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\\LUKE\ADR Prepress\2013 atlas\13 figure PNGs\v1 figure pngs 13\v1 ch07 pngs 13\1 ch07 fig 16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400"/>
            <a:ext cx="7507296" cy="300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Top 15 drug classes used by Part D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enrollees </a:t>
            </a:r>
            <a:r>
              <a:rPr lang="en-US" dirty="0"/>
              <a:t>with CKD, by percent of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patients </a:t>
            </a:r>
            <a:r>
              <a:rPr lang="en-US" dirty="0"/>
              <a:t>&amp; drug class, </a:t>
            </a:r>
            <a:r>
              <a:rPr lang="en-US" dirty="0" smtClean="0"/>
              <a:t>2011</a:t>
            </a:r>
            <a:r>
              <a:rPr lang="en-US" dirty="0"/>
              <a:t/>
            </a:r>
            <a:br>
              <a:rPr lang="en-US" dirty="0"/>
            </a:br>
            <a:r>
              <a:rPr lang="en-US" sz="1800" dirty="0"/>
              <a:t>Figure </a:t>
            </a:r>
            <a:r>
              <a:rPr lang="en-US" sz="1800" dirty="0" smtClean="0"/>
              <a:t>7.17 </a:t>
            </a:r>
            <a:r>
              <a:rPr lang="en-US" sz="1800" dirty="0"/>
              <a:t>(Volume 1)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25" y="2057400"/>
            <a:ext cx="5798786" cy="3377243"/>
          </a:xfrm>
          <a:prstGeom prst="rect">
            <a:avLst/>
          </a:prstGeom>
        </p:spPr>
      </p:pic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729056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</a:t>
            </a:r>
            <a:r>
              <a:rPr lang="en-US" sz="1200" b="1" dirty="0">
                <a:solidFill>
                  <a:schemeClr val="tx2"/>
                </a:solidFill>
              </a:rPr>
              <a:t>patients with CKD; costs scaled up by a factor of 20 to estimate totals.</a:t>
            </a:r>
          </a:p>
        </p:txBody>
      </p:sp>
      <p:pic>
        <p:nvPicPr>
          <p:cNvPr id="15363" name="Picture 3" descr="\\LUKE\ADR Prepress\2013 atlas\13 figure PNGs\v1 figure pngs 13\v1 ch07 pngs 13\1 ch07 fig 17-classe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9545" y="1501922"/>
            <a:ext cx="1506893" cy="3495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13917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Top 15 drug classes used by Part D enrollees with CKD, by net costs &amp; drug class, 2011</a:t>
            </a:r>
            <a:br>
              <a:rPr lang="en-US" dirty="0"/>
            </a:br>
            <a:r>
              <a:rPr lang="en-US" sz="1600" dirty="0"/>
              <a:t>Figure </a:t>
            </a:r>
            <a:r>
              <a:rPr lang="en-US" sz="1600" dirty="0" smtClean="0"/>
              <a:t>7.18 </a:t>
            </a:r>
            <a:r>
              <a:rPr lang="en-US" sz="1600" dirty="0"/>
              <a:t>(Volume 1)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24" y="2247172"/>
            <a:ext cx="5884473" cy="3114959"/>
          </a:xfrm>
          <a:prstGeom prst="rect">
            <a:avLst/>
          </a:prstGeom>
        </p:spPr>
      </p:pic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09625" y="5729056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</a:t>
            </a:r>
            <a:r>
              <a:rPr lang="en-US" sz="1200" b="1" dirty="0">
                <a:solidFill>
                  <a:schemeClr val="tx2"/>
                </a:solidFill>
              </a:rPr>
              <a:t>patients with CKD; costs scaled up by a factor of 20 to estimate totals.</a:t>
            </a:r>
          </a:p>
        </p:txBody>
      </p:sp>
      <p:pic>
        <p:nvPicPr>
          <p:cNvPr id="16386" name="Picture 2" descr="\\LUKE\ADR Prepress\2013 atlas\13 figure PNGs\v1 figure pngs 13\v1 ch07 pngs 13\1 ch07 fig 18-classe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6277" y="2057399"/>
            <a:ext cx="1370161" cy="3178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2326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Top 15 drugs used </a:t>
            </a:r>
            <a:r>
              <a:rPr lang="en-US" dirty="0" smtClean="0"/>
              <a:t>by </a:t>
            </a:r>
            <a:r>
              <a:rPr lang="en-US" dirty="0"/>
              <a:t>Part D enrollees with CKD, by percent of patients &amp; net cost, 2011</a:t>
            </a:r>
            <a:br>
              <a:rPr lang="en-US" dirty="0"/>
            </a:br>
            <a:r>
              <a:rPr lang="en-US" sz="1600" dirty="0"/>
              <a:t>Figure </a:t>
            </a:r>
            <a:r>
              <a:rPr lang="en-US" sz="1600" dirty="0" smtClean="0"/>
              <a:t>7.b </a:t>
            </a:r>
            <a:r>
              <a:rPr lang="en-US" sz="1600" dirty="0"/>
              <a:t>(Volume 1)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88" t="37358" r="22164" b="37736"/>
          <a:stretch/>
        </p:blipFill>
        <p:spPr>
          <a:xfrm>
            <a:off x="1310928" y="1867619"/>
            <a:ext cx="6514201" cy="3706357"/>
          </a:xfrm>
          <a:prstGeom prst="rect">
            <a:avLst/>
          </a:prstGeom>
        </p:spPr>
      </p:pic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09625" y="5729056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</a:t>
            </a:r>
            <a:r>
              <a:rPr lang="en-US" sz="1200" b="1" dirty="0">
                <a:solidFill>
                  <a:schemeClr val="tx2"/>
                </a:solidFill>
              </a:rPr>
              <a:t>patients with CKD; costs scaled up by a factor of 20 to estimate totals.</a:t>
            </a:r>
          </a:p>
        </p:txBody>
      </p:sp>
    </p:spTree>
    <p:extLst>
      <p:ext uri="{BB962C8B-B14F-4D97-AF65-F5344CB8AC3E}">
        <p14:creationId xmlns:p14="http://schemas.microsoft.com/office/powerpoint/2010/main" val="13293212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Per person per month (PPPM) expenditures during the transition to ESRD, by dataset, 2011</a:t>
            </a:r>
            <a:r>
              <a:rPr lang="en-US" dirty="0"/>
              <a:t/>
            </a:r>
            <a:br>
              <a:rPr lang="en-US" dirty="0"/>
            </a:br>
            <a:r>
              <a:rPr lang="en-US" sz="1600" dirty="0"/>
              <a:t>Figure </a:t>
            </a:r>
            <a:r>
              <a:rPr lang="en-US" sz="1600" dirty="0" smtClean="0"/>
              <a:t>7.19 </a:t>
            </a:r>
            <a:r>
              <a:rPr lang="en-US" sz="1600" dirty="0"/>
              <a:t>(Volume 1)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4963" y="2057399"/>
            <a:ext cx="5526134" cy="3095373"/>
          </a:xfrm>
          <a:prstGeom prst="rect">
            <a:avLst/>
          </a:prstGeom>
        </p:spPr>
      </p:pic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729056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Incident Medicare (age 67 &amp; older) &amp; Truven Health MarketScan (younger than 65) ESRD patients, </a:t>
            </a:r>
            <a:r>
              <a:rPr lang="en-US" sz="1200" b="1" dirty="0" smtClean="0">
                <a:solidFill>
                  <a:schemeClr val="tx2"/>
                </a:solidFill>
              </a:rPr>
              <a:t>initiating in 2008.</a:t>
            </a:r>
            <a:endParaRPr lang="en-US" sz="1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1275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Per person per month (PPPM) expenditures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during </a:t>
            </a:r>
            <a:r>
              <a:rPr lang="en-US" dirty="0"/>
              <a:t>the transition to </a:t>
            </a:r>
            <a:r>
              <a:rPr lang="en-US" dirty="0" smtClean="0"/>
              <a:t>ESRD for </a:t>
            </a:r>
            <a:r>
              <a:rPr lang="en-US" dirty="0"/>
              <a:t>patients with </a:t>
            </a:r>
            <a:r>
              <a:rPr lang="en-US" dirty="0" smtClean="0"/>
              <a:t>diabetes, </a:t>
            </a:r>
            <a:r>
              <a:rPr lang="en-US" dirty="0"/>
              <a:t>by dataset, 2011</a:t>
            </a:r>
            <a:br>
              <a:rPr lang="en-US" dirty="0"/>
            </a:br>
            <a:r>
              <a:rPr lang="en-US" sz="1800" dirty="0"/>
              <a:t>Figure </a:t>
            </a:r>
            <a:r>
              <a:rPr lang="en-US" sz="1800" dirty="0" smtClean="0"/>
              <a:t>7.20 </a:t>
            </a:r>
            <a:r>
              <a:rPr lang="en-US" sz="1800" dirty="0"/>
              <a:t>(Volume 1)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412" y="2057400"/>
            <a:ext cx="5591175" cy="3131804"/>
          </a:xfrm>
          <a:prstGeom prst="rect">
            <a:avLst/>
          </a:prstGeom>
        </p:spPr>
      </p:pic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09624" y="5729056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Incident Medicare (age 67 &amp; older) &amp; Truven Health MarketScan (younger than 65) ESRD patients, </a:t>
            </a:r>
            <a:r>
              <a:rPr lang="en-US" sz="1200" b="1" dirty="0" smtClean="0">
                <a:solidFill>
                  <a:schemeClr val="tx2"/>
                </a:solidFill>
              </a:rPr>
              <a:t>initiating in 2008.</a:t>
            </a:r>
            <a:endParaRPr lang="en-US" sz="1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4138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Per person per month (PPPM) expenditures during the transition to </a:t>
            </a:r>
            <a:r>
              <a:rPr lang="en-US" dirty="0" smtClean="0"/>
              <a:t>ESRD for </a:t>
            </a:r>
            <a:r>
              <a:rPr lang="en-US" dirty="0"/>
              <a:t>patients with </a:t>
            </a:r>
            <a:r>
              <a:rPr lang="en-US" dirty="0" smtClean="0"/>
              <a:t>hypertension, </a:t>
            </a:r>
            <a:r>
              <a:rPr lang="en-US" dirty="0"/>
              <a:t>by dataset, 2011</a:t>
            </a:r>
            <a:br>
              <a:rPr lang="en-US" dirty="0"/>
            </a:br>
            <a:r>
              <a:rPr lang="en-US" sz="1800" dirty="0"/>
              <a:t>Figure </a:t>
            </a:r>
            <a:r>
              <a:rPr lang="en-US" sz="1800" dirty="0" smtClean="0"/>
              <a:t>7.21 </a:t>
            </a:r>
            <a:r>
              <a:rPr lang="en-US" sz="1800" dirty="0"/>
              <a:t>(Volume 1)</a:t>
            </a:r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729056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Incident Medicare (age 67 &amp; older) &amp; Truven Health MarketScan (younger than 65) ESRD patients, </a:t>
            </a:r>
            <a:r>
              <a:rPr lang="en-US" sz="1200" b="1" dirty="0" smtClean="0">
                <a:solidFill>
                  <a:schemeClr val="tx2"/>
                </a:solidFill>
              </a:rPr>
              <a:t>initiating in 2008.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441" y="2057400"/>
            <a:ext cx="5591175" cy="3131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8597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Per person per month (PPPM) expenditures for inpatient services during the transition to ESRD, by dataset, 2011</a:t>
            </a:r>
            <a:br>
              <a:rPr lang="en-US" dirty="0"/>
            </a:br>
            <a:r>
              <a:rPr lang="en-US" sz="1800" dirty="0"/>
              <a:t>Figure </a:t>
            </a:r>
            <a:r>
              <a:rPr lang="en-US" sz="1800" dirty="0" smtClean="0"/>
              <a:t>7.22 </a:t>
            </a:r>
            <a:r>
              <a:rPr lang="en-US" sz="1800" dirty="0"/>
              <a:t>(Volume 1)</a:t>
            </a:r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729056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General Medicare patients with CKD age 65 &amp; older, &amp; </a:t>
            </a:r>
            <a:r>
              <a:rPr lang="en-US" sz="1200" b="1" dirty="0" smtClean="0">
                <a:solidFill>
                  <a:schemeClr val="tx2"/>
                </a:solidFill>
              </a:rPr>
              <a:t>Pre-ESRD </a:t>
            </a:r>
            <a:r>
              <a:rPr lang="en-US" sz="1200" b="1" dirty="0">
                <a:solidFill>
                  <a:schemeClr val="tx2"/>
                </a:solidFill>
              </a:rPr>
              <a:t>patients age 67 or older at initiation of ESRD.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099" y="2057400"/>
            <a:ext cx="5599801" cy="313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3687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Per person per month (PPPM) expenditures </a:t>
            </a:r>
            <a:r>
              <a:rPr lang="en-US"/>
              <a:t>for </a:t>
            </a:r>
            <a:r>
              <a:rPr lang="en-US" smtClean="0"/>
              <a:t> </a:t>
            </a:r>
            <a:r>
              <a:rPr lang="en-US"/>
              <a:t>cardiovascular </a:t>
            </a:r>
            <a:r>
              <a:rPr lang="en-US" smtClean="0"/>
              <a:t>hospitalizations </a:t>
            </a:r>
            <a:r>
              <a:rPr lang="en-US" dirty="0"/>
              <a:t>during the transition to ESRD, by dataset, 2011</a:t>
            </a:r>
            <a:br>
              <a:rPr lang="en-US" dirty="0"/>
            </a:br>
            <a:r>
              <a:rPr lang="en-US" sz="1800" dirty="0"/>
              <a:t>Figure </a:t>
            </a:r>
            <a:r>
              <a:rPr lang="en-US" sz="1800" dirty="0" smtClean="0"/>
              <a:t>7.23 </a:t>
            </a:r>
            <a:r>
              <a:rPr lang="en-US" sz="1800" dirty="0"/>
              <a:t>(Volume 1)</a:t>
            </a:r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729056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General Medicare patients with CKD age 65 &amp; older, &amp; </a:t>
            </a:r>
            <a:r>
              <a:rPr lang="en-US" sz="1200" b="1" dirty="0" smtClean="0">
                <a:solidFill>
                  <a:schemeClr val="tx2"/>
                </a:solidFill>
              </a:rPr>
              <a:t>Pre-ESRD </a:t>
            </a:r>
            <a:r>
              <a:rPr lang="en-US" sz="1200" b="1" dirty="0">
                <a:solidFill>
                  <a:schemeClr val="tx2"/>
                </a:solidFill>
              </a:rPr>
              <a:t>patients age 67 or older at initiation of ESRD.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129" y="2057400"/>
            <a:ext cx="5599801" cy="313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5972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Per person per month (PPPM) expenditures for hospitalization due to infection during the transition to ESRD, by dataset, 2011</a:t>
            </a:r>
            <a:br>
              <a:rPr lang="en-US" dirty="0"/>
            </a:br>
            <a:r>
              <a:rPr lang="en-US" sz="1800" dirty="0"/>
              <a:t>Figure </a:t>
            </a:r>
            <a:r>
              <a:rPr lang="en-US" sz="1800" dirty="0" smtClean="0"/>
              <a:t>7.24 </a:t>
            </a:r>
            <a:r>
              <a:rPr lang="en-US" sz="1800" dirty="0"/>
              <a:t>(Volume 1)</a:t>
            </a:r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729056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General Medicare patients with CKD age 65 &amp; older, &amp; </a:t>
            </a:r>
            <a:r>
              <a:rPr lang="en-US" sz="1200" b="1" dirty="0" smtClean="0">
                <a:solidFill>
                  <a:schemeClr val="tx2"/>
                </a:solidFill>
              </a:rPr>
              <a:t>Pre-ESRD </a:t>
            </a:r>
            <a:r>
              <a:rPr lang="en-US" sz="1200" b="1" dirty="0">
                <a:solidFill>
                  <a:schemeClr val="tx2"/>
                </a:solidFill>
              </a:rPr>
              <a:t>patients age 67 or older at initiation of ESRD.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786" y="2057400"/>
            <a:ext cx="5608428" cy="3141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6515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Per person per month (PPPM) expenditures for vascular access during the transition to ESRD, by dataset, 2011</a:t>
            </a:r>
            <a:br>
              <a:rPr lang="en-US" dirty="0"/>
            </a:br>
            <a:r>
              <a:rPr lang="en-US" sz="1800" dirty="0"/>
              <a:t>Figure </a:t>
            </a:r>
            <a:r>
              <a:rPr lang="en-US" sz="1800" dirty="0" smtClean="0"/>
              <a:t>7.25 </a:t>
            </a:r>
            <a:r>
              <a:rPr lang="en-US" sz="1800" dirty="0"/>
              <a:t>(Volume 1)</a:t>
            </a:r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729056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General Medicare patients with CKD age 65 &amp; older, &amp; </a:t>
            </a:r>
            <a:r>
              <a:rPr lang="en-US" sz="1200" b="1" dirty="0" smtClean="0">
                <a:solidFill>
                  <a:schemeClr val="tx2"/>
                </a:solidFill>
              </a:rPr>
              <a:t>Pre-ESRD </a:t>
            </a:r>
            <a:r>
              <a:rPr lang="en-US" sz="1200" b="1" dirty="0">
                <a:solidFill>
                  <a:schemeClr val="tx2"/>
                </a:solidFill>
              </a:rPr>
              <a:t>patients age 67 or older at initiation of ESRD.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3562" y="2057400"/>
            <a:ext cx="5628935" cy="3152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885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Cumulative percent of patients </a:t>
            </a:r>
            <a:br>
              <a:rPr lang="en-US"/>
            </a:br>
            <a:r>
              <a:rPr lang="en-US"/>
              <a:t>receiving the CMS Kidney Disease </a:t>
            </a:r>
            <a:br>
              <a:rPr lang="en-US"/>
            </a:br>
            <a:r>
              <a:rPr lang="en-US"/>
              <a:t>Education System benefit, 2010–2011</a:t>
            </a:r>
            <a:br>
              <a:rPr lang="en-US"/>
            </a:br>
            <a:r>
              <a:rPr lang="en-US" sz="1800"/>
              <a:t>Figure 7.26 (Volume 1)</a:t>
            </a:r>
            <a:endParaRPr lang="en-US" sz="1800" dirty="0"/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09624" y="5729056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General Medicare patients with CKD age 65 &amp; older, &amp; </a:t>
            </a:r>
            <a:r>
              <a:rPr lang="en-US" sz="1200" b="1" dirty="0" smtClean="0">
                <a:solidFill>
                  <a:schemeClr val="tx2"/>
                </a:solidFill>
              </a:rPr>
              <a:t>Pre-ESRD </a:t>
            </a:r>
            <a:r>
              <a:rPr lang="en-US" sz="1200" b="1" dirty="0">
                <a:solidFill>
                  <a:schemeClr val="tx2"/>
                </a:solidFill>
              </a:rPr>
              <a:t>patients age 67 or older at initiation of ESRD.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182" y="2072764"/>
            <a:ext cx="6479696" cy="3148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074924"/>
      </p:ext>
    </p:extLst>
  </p:cSld>
  <p:clrMapOvr>
    <a:masterClrMapping/>
  </p:clrMapOvr>
</p:sld>
</file>

<file path=ppt/theme/theme1.xml><?xml version="1.0" encoding="utf-8"?>
<a:theme xmlns:a="http://schemas.openxmlformats.org/drawingml/2006/main" name="usrds slide template 13">
  <a:themeElements>
    <a:clrScheme name="usrds poster 12">
      <a:dk1>
        <a:srgbClr val="242D6E"/>
      </a:dk1>
      <a:lt1>
        <a:srgbClr val="FFFFFF"/>
      </a:lt1>
      <a:dk2>
        <a:srgbClr val="5A602A"/>
      </a:dk2>
      <a:lt2>
        <a:srgbClr val="808080"/>
      </a:lt2>
      <a:accent1>
        <a:srgbClr val="A3A342"/>
      </a:accent1>
      <a:accent2>
        <a:srgbClr val="5B4030"/>
      </a:accent2>
      <a:accent3>
        <a:srgbClr val="29404E"/>
      </a:accent3>
      <a:accent4>
        <a:srgbClr val="668896"/>
      </a:accent4>
      <a:accent5>
        <a:srgbClr val="687959"/>
      </a:accent5>
      <a:accent6>
        <a:srgbClr val="3B1D00"/>
      </a:accent6>
      <a:hlink>
        <a:srgbClr val="375453"/>
      </a:hlink>
      <a:folHlink>
        <a:srgbClr val="626F7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usrds slide template 13</Template>
  <TotalTime>474</TotalTime>
  <Words>1024</Words>
  <Application>Microsoft Office PowerPoint</Application>
  <PresentationFormat>On-screen Show (4:3)</PresentationFormat>
  <Paragraphs>59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usrds slide template 13</vt:lpstr>
      <vt:lpstr>PowerPoint Presentation</vt:lpstr>
      <vt:lpstr>Point prevalent distribution &amp; annual costs of Medicare  (fee-for-service) patients, age 65 &amp; older, with  diagnosed diabetes, CHF, &amp; CKD, 2011 Figure 7.1 (Volume 1)</vt:lpstr>
      <vt:lpstr>Overall PPPY costs in CKD patients,  by CKD diagnosis code, dataset, &amp; year Figure 7.2 (Volume 1)</vt:lpstr>
      <vt:lpstr>PPPY costs in Medicare CKD patients with diabetes, by CKD diagnosis code, race, &amp; year Figure 7.3 (Volume 1)</vt:lpstr>
      <vt:lpstr>PPPY costs in Medicare CKD patients with CHF,  by CKD diagnosis code, race, &amp; year Figure 7.4 (Volume 1)</vt:lpstr>
      <vt:lpstr>Overall expenditures for CKD in the  Medicare population age 65 &amp; older Figure 7.5 (Volume 1)</vt:lpstr>
      <vt:lpstr>Overall expenditures for CKD &amp; diabetes  in the Medicare population age 65 &amp; older Figure 7.6 (Volume 1)</vt:lpstr>
      <vt:lpstr>Overall expenditures for CKD &amp; congestive heart  failure in the Medicare population age 65 &amp; older Figure 7.7 (Volume 1)</vt:lpstr>
      <vt:lpstr>Per person per year expenditures for CKD in the Medicare population age 65 &amp; older, by at-risk group Figure 7.8 (Volume 1)</vt:lpstr>
      <vt:lpstr>Overall Medicare Part D &amp; non-Part D  costs, by at-risk group &amp; year Figure 7.9 (Volume 1)</vt:lpstr>
      <vt:lpstr>Part D costs as a proportion of total Medicare  costs for each at-risk group, 2007 &amp; 2011 Figure 7.10 (Volume 1)</vt:lpstr>
      <vt:lpstr>Total Part D, by at-risk group &amp;  low income subsidy (LIS) status, 2011 Figure 7.11 (Volume 1)</vt:lpstr>
      <vt:lpstr>Total PPPY Part D costs ($) for  Part D enrollees, by LIS status, 2011 Table 7.a (Volume 1)</vt:lpstr>
      <vt:lpstr>Total estimated Part D costs, by low income  subsidy (LIS) status &amp; CKD diagnosis code, 2011 Figure 7.12 (Volume 1)</vt:lpstr>
      <vt:lpstr>Total per person per year (PPPY) Part D costs, by at-risk group, 2007  &amp; 2011 Figure 7.13 (Volume 1)</vt:lpstr>
      <vt:lpstr>Per person per year (PPPY) Medicare Part D  &amp; out-of-pocket costs, by low income  subsidy (LIS) status &amp; at-risk group, 2011 Figure 7.14 (Volume 1)</vt:lpstr>
      <vt:lpstr>Per person per year (PPPY) Medicare Part D &amp; out-of- pocket costs, by low income subsidy (LIS) status &amp; CKD diagnosis code, 2011 Figure 7.15 (Volume 1)</vt:lpstr>
      <vt:lpstr>Overall per person per year (PPPY) Medicare Part D &amp; out-of-pocket costs, by race &amp; at-risk group, 2011 Figure 7.16 (Volume 1)</vt:lpstr>
      <vt:lpstr>Top 15 drug classes used by Part D  enrollees with CKD, by percent of  patients &amp; drug class, 2011 Figure 7.17 (Volume 1)</vt:lpstr>
      <vt:lpstr>Top 15 drug classes used by Part D enrollees with CKD, by net costs &amp; drug class, 2011 Figure 7.18 (Volume 1)</vt:lpstr>
      <vt:lpstr>Top 15 drugs used by Part D enrollees with CKD, by percent of patients &amp; net cost, 2011 Figure 7.b (Volume 1)</vt:lpstr>
      <vt:lpstr>Per person per month (PPPM) expenditures during the transition to ESRD, by dataset, 2011 Figure 7.19 (Volume 1)</vt:lpstr>
      <vt:lpstr>Per person per month (PPPM) expenditures  during the transition to ESRD for patients with diabetes, by dataset, 2011 Figure 7.20 (Volume 1)</vt:lpstr>
      <vt:lpstr>Per person per month (PPPM) expenditures during the transition to ESRD for patients with hypertension, by dataset, 2011 Figure 7.21 (Volume 1)</vt:lpstr>
      <vt:lpstr>Per person per month (PPPM) expenditures for inpatient services during the transition to ESRD, by dataset, 2011 Figure 7.22 (Volume 1)</vt:lpstr>
      <vt:lpstr>Per person per month (PPPM) expenditures for  cardiovascular hospitalizations during the transition to ESRD, by dataset, 2011 Figure 7.23 (Volume 1)</vt:lpstr>
      <vt:lpstr>Per person per month (PPPM) expenditures for hospitalization due to infection during the transition to ESRD, by dataset, 2011 Figure 7.24 (Volume 1)</vt:lpstr>
      <vt:lpstr>Per person per month (PPPM) expenditures for vascular access during the transition to ESRD, by dataset, 2011 Figure 7.25 (Volume 1)</vt:lpstr>
      <vt:lpstr>Cumulative percent of patients  receiving the CMS Kidney Disease  Education System benefit, 2010–2011 Figure 7.26 (Volume 1)</vt:lpstr>
    </vt:vector>
  </TitlesOfParts>
  <Company>Chronic Disease Research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severson</dc:creator>
  <cp:lastModifiedBy>severson</cp:lastModifiedBy>
  <cp:revision>63</cp:revision>
  <dcterms:created xsi:type="dcterms:W3CDTF">2013-01-31T15:57:14Z</dcterms:created>
  <dcterms:modified xsi:type="dcterms:W3CDTF">2014-01-06T20:38:27Z</dcterms:modified>
</cp:coreProperties>
</file>