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handoutMasterIdLst>
    <p:handoutMasterId r:id="rId27"/>
  </p:handoutMasterIdLst>
  <p:sldIdLst>
    <p:sldId id="272" r:id="rId2"/>
    <p:sldId id="276" r:id="rId3"/>
    <p:sldId id="277" r:id="rId4"/>
    <p:sldId id="278" r:id="rId5"/>
    <p:sldId id="279" r:id="rId6"/>
    <p:sldId id="280" r:id="rId7"/>
    <p:sldId id="281" r:id="rId8"/>
    <p:sldId id="282" r:id="rId9"/>
    <p:sldId id="283" r:id="rId10"/>
    <p:sldId id="284" r:id="rId11"/>
    <p:sldId id="285" r:id="rId12"/>
    <p:sldId id="286" r:id="rId13"/>
    <p:sldId id="287" r:id="rId14"/>
    <p:sldId id="288" r:id="rId15"/>
    <p:sldId id="289" r:id="rId16"/>
    <p:sldId id="290" r:id="rId17"/>
    <p:sldId id="291" r:id="rId18"/>
    <p:sldId id="292" r:id="rId19"/>
    <p:sldId id="293" r:id="rId20"/>
    <p:sldId id="294" r:id="rId21"/>
    <p:sldId id="295" r:id="rId22"/>
    <p:sldId id="296" r:id="rId23"/>
    <p:sldId id="297" r:id="rId24"/>
    <p:sldId id="298" r:id="rId25"/>
    <p:sldId id="299" r:id="rId26"/>
  </p:sldIdLst>
  <p:sldSz cx="9144000" cy="6858000" type="screen4x3"/>
  <p:notesSz cx="6997700" cy="92837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1D7A"/>
    <a:srgbClr val="7D9CFF"/>
    <a:srgbClr val="6B8EFF"/>
    <a:srgbClr val="2929FF"/>
    <a:srgbClr val="FFFFE1"/>
    <a:srgbClr val="FFEAD5"/>
    <a:srgbClr val="969696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99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-1284" y="-78"/>
      </p:cViewPr>
      <p:guideLst>
        <p:guide orient="horz" pos="1296"/>
        <p:guide orient="horz" pos="3746"/>
        <p:guide orient="horz" pos="2162"/>
        <p:guide orient="horz" pos="1019"/>
        <p:guide orient="horz" pos="1151"/>
        <p:guide pos="2880"/>
        <p:guide pos="510"/>
        <p:guide pos="5245"/>
        <p:guide pos="290"/>
        <p:guide pos="4728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3713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56" tIns="46529" rIns="93056" bIns="46529" numCol="1" anchor="t" anchorCtr="0" compatLnSpc="1">
            <a:prstTxWarp prst="textNoShape">
              <a:avLst/>
            </a:prstTxWarp>
          </a:bodyPr>
          <a:lstStyle>
            <a:lvl1pPr defTabSz="928688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63988" y="0"/>
            <a:ext cx="3033712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56" tIns="46529" rIns="93056" bIns="46529" numCol="1" anchor="t" anchorCtr="0" compatLnSpc="1">
            <a:prstTxWarp prst="textNoShape">
              <a:avLst/>
            </a:prstTxWarp>
          </a:bodyPr>
          <a:lstStyle>
            <a:lvl1pPr algn="r" defTabSz="928688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18563"/>
            <a:ext cx="3033713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56" tIns="46529" rIns="93056" bIns="46529" numCol="1" anchor="b" anchorCtr="0" compatLnSpc="1">
            <a:prstTxWarp prst="textNoShape">
              <a:avLst/>
            </a:prstTxWarp>
          </a:bodyPr>
          <a:lstStyle>
            <a:lvl1pPr defTabSz="928688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63988" y="8818563"/>
            <a:ext cx="3033712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56" tIns="46529" rIns="93056" bIns="46529" numCol="1" anchor="b" anchorCtr="0" compatLnSpc="1">
            <a:prstTxWarp prst="textNoShape">
              <a:avLst/>
            </a:prstTxWarp>
          </a:bodyPr>
          <a:lstStyle>
            <a:lvl1pPr algn="r" defTabSz="928688">
              <a:defRPr sz="1200"/>
            </a:lvl1pPr>
          </a:lstStyle>
          <a:p>
            <a:pPr>
              <a:defRPr/>
            </a:pPr>
            <a:fld id="{543A418A-9854-4CE2-9DED-F009893356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87502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Z:\prepress redux\posters &amp; slides\13 usrds posters &amp; slides\usrds slides 13\usrds title slide bg 13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3484563" y="658813"/>
            <a:ext cx="4841875" cy="1398587"/>
          </a:xfrm>
          <a:prstGeom prst="rect">
            <a:avLst/>
          </a:prstGeom>
        </p:spPr>
        <p:txBody>
          <a:bodyPr anchor="b" anchorCtr="0"/>
          <a:lstStyle>
            <a:lvl1pPr marL="0" indent="0">
              <a:buNone/>
              <a:defRPr kumimoji="0" lang="en-US" sz="3600" b="0" i="0" u="none" strike="noStrike" kern="1200" cap="none" spc="0" normalizeH="0" baseline="0" noProof="0" smtClean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defRPr>
            </a:lvl1pPr>
            <a:lvl2pPr>
              <a:defRPr kumimoji="0" lang="en-US" sz="3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defRPr>
            </a:lvl2pPr>
            <a:lvl3pPr>
              <a:defRPr kumimoji="0" lang="en-US" sz="3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defRPr>
            </a:lvl3pPr>
            <a:lvl4pPr>
              <a:defRPr kumimoji="0" lang="en-US" sz="3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defRPr>
            </a:lvl4pPr>
            <a:lvl5pPr>
              <a:def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4025" y="274638"/>
            <a:ext cx="8232775" cy="1332220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lang="en-US" sz="2800" b="1" kern="1200" dirty="0">
                <a:solidFill>
                  <a:schemeClr val="accent6"/>
                </a:solidFill>
                <a:latin typeface="Century Gothic" pitchFamily="34" charset="0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025" y="1784412"/>
            <a:ext cx="8232775" cy="434175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spcBef>
                <a:spcPts val="0"/>
              </a:spcBef>
              <a:defRPr sz="2400" b="1">
                <a:solidFill>
                  <a:schemeClr val="accent2"/>
                </a:solidFill>
                <a:latin typeface="Century Gothic" pitchFamily="34" charset="0"/>
              </a:defRPr>
            </a:lvl1pPr>
            <a:lvl2pPr>
              <a:spcBef>
                <a:spcPts val="0"/>
              </a:spcBef>
              <a:buSzPct val="75000"/>
              <a:buFont typeface="Wingdings" pitchFamily="2" charset="2"/>
              <a:buChar char="§"/>
              <a:defRPr sz="2400" b="1">
                <a:solidFill>
                  <a:schemeClr val="accent2"/>
                </a:solidFill>
                <a:latin typeface="Century Gothic" pitchFamily="34" charset="0"/>
              </a:defRPr>
            </a:lvl2pPr>
            <a:lvl3pPr>
              <a:spcBef>
                <a:spcPts val="0"/>
              </a:spcBef>
              <a:defRPr sz="2000" b="1">
                <a:solidFill>
                  <a:schemeClr val="accent2"/>
                </a:solidFill>
                <a:latin typeface="Century Gothic" pitchFamily="34" charset="0"/>
              </a:defRPr>
            </a:lvl3pPr>
            <a:lvl4pPr>
              <a:spcBef>
                <a:spcPts val="0"/>
              </a:spcBef>
              <a:buSzPct val="75000"/>
              <a:buFont typeface="Wingdings" pitchFamily="2" charset="2"/>
              <a:buChar char="§"/>
              <a:defRPr sz="1600" b="1">
                <a:solidFill>
                  <a:schemeClr val="accent2"/>
                </a:solidFill>
                <a:latin typeface="Century Gothic" pitchFamily="34" charset="0"/>
              </a:defRPr>
            </a:lvl4pPr>
            <a:lvl5pPr>
              <a:defRPr sz="1800"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4025" y="274638"/>
            <a:ext cx="8232775" cy="1332220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lang="en-US" sz="2800" b="1" kern="1200" dirty="0">
                <a:solidFill>
                  <a:schemeClr val="accent6"/>
                </a:solidFill>
                <a:latin typeface="Century Gothic" pitchFamily="34" charset="0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pe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9" descr="usrds logo whit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51208" y="6139393"/>
            <a:ext cx="1203325" cy="464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2" descr="Z:\prepress redux\posters &amp; slides\13 usrds posters &amp; slides\usrds slides 13\usrds main slide bg 13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454025" y="6400800"/>
            <a:ext cx="255373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 smtClean="0">
                <a:solidFill>
                  <a:schemeClr val="accent6"/>
                </a:solidFill>
                <a:latin typeface="Trebuchet MS" pitchFamily="34" charset="0"/>
              </a:rPr>
              <a:t>USRDS 2013 </a:t>
            </a:r>
            <a:r>
              <a:rPr lang="en-US" sz="900" b="1" baseline="0" dirty="0" smtClean="0">
                <a:solidFill>
                  <a:schemeClr val="accent6"/>
                </a:solidFill>
                <a:latin typeface="Trebuchet MS" pitchFamily="34" charset="0"/>
              </a:rPr>
              <a:t>ADR</a:t>
            </a:r>
            <a:endParaRPr lang="en-US" sz="900" b="1" dirty="0">
              <a:solidFill>
                <a:schemeClr val="accent6"/>
              </a:solidFill>
              <a:latin typeface="Trebuchet MS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7" r:id="rId3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4"/>
          <p:cNvSpPr txBox="1">
            <a:spLocks noChangeArrowheads="1"/>
          </p:cNvSpPr>
          <p:nvPr/>
        </p:nvSpPr>
        <p:spPr bwMode="auto">
          <a:xfrm>
            <a:off x="3484563" y="3429000"/>
            <a:ext cx="3684587" cy="2546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en-US" sz="1600" kern="0" dirty="0" smtClean="0">
                <a:solidFill>
                  <a:schemeClr val="accent6"/>
                </a:solidFill>
                <a:latin typeface="Century Gothic" pitchFamily="34" charset="0"/>
              </a:rPr>
              <a:t>United States Renal Data System</a:t>
            </a:r>
          </a:p>
          <a:p>
            <a:pPr lvl="0">
              <a:defRPr/>
            </a:pPr>
            <a:r>
              <a:rPr lang="en-US" sz="1600" kern="0" dirty="0" smtClean="0">
                <a:solidFill>
                  <a:schemeClr val="accent6"/>
                </a:solidFill>
                <a:latin typeface="Century Gothic" pitchFamily="34" charset="0"/>
              </a:rPr>
              <a:t>2013 Annual Data Report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3484563" y="658813"/>
            <a:ext cx="4841875" cy="1398587"/>
          </a:xfrm>
        </p:spPr>
        <p:txBody>
          <a:bodyPr/>
          <a:lstStyle/>
          <a:p>
            <a:r>
              <a:rPr lang="en-US" sz="1600" b="1" dirty="0" smtClean="0"/>
              <a:t>CKD: Chapter Six</a:t>
            </a:r>
            <a:r>
              <a:rPr lang="en-US" sz="2000" dirty="0"/>
              <a:t/>
            </a:r>
            <a:br>
              <a:rPr lang="en-US" sz="2000" dirty="0"/>
            </a:br>
            <a:r>
              <a:rPr lang="en-US" sz="3200" dirty="0" smtClean="0"/>
              <a:t>Acute </a:t>
            </a:r>
            <a:r>
              <a:rPr lang="en-US" sz="3200" smtClean="0"/>
              <a:t>kidney injury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/>
              <a:t>Percent of patients with at least </a:t>
            </a:r>
            <a:r>
              <a:rPr lang="en-US" sz="2400"/>
              <a:t>one </a:t>
            </a:r>
            <a:r>
              <a:rPr lang="en-US" sz="2400" smtClean="0"/>
              <a:t>recognized </a:t>
            </a:r>
            <a:br>
              <a:rPr lang="en-US" sz="2400" smtClean="0"/>
            </a:br>
            <a:r>
              <a:rPr lang="en-US" sz="2400" smtClean="0"/>
              <a:t>AKI </a:t>
            </a:r>
            <a:r>
              <a:rPr lang="en-US" sz="2400" dirty="0" smtClean="0"/>
              <a:t>event, </a:t>
            </a:r>
            <a:r>
              <a:rPr lang="en-US" sz="2400" dirty="0"/>
              <a:t>with or without dialysis, by race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6.1 (Volume 1)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4" y="5946775"/>
            <a:ext cx="6009920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Medicare patients age 66 &amp; older.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4098" name="Picture 2" descr="Z:\2013 atlas\13 figure PNGs\v1 figure pngs 13\v1 ch06 pngs 13\1 ch06 fig 1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9089" y="1827213"/>
            <a:ext cx="5845821" cy="3889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Characteristics of patients with acute </a:t>
            </a:r>
            <a:br>
              <a:rPr lang="en-US" sz="2400" dirty="0" smtClean="0"/>
            </a:br>
            <a:r>
              <a:rPr lang="en-US" sz="2400" dirty="0" smtClean="0"/>
              <a:t>kidney injury, by age, gender, race, &amp; dataset, 2011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6.2 (Volume 1)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3" y="5946775"/>
            <a:ext cx="8009637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Medicare patients age 66 &amp; older, &amp; </a:t>
            </a:r>
            <a:r>
              <a:rPr lang="en-US" sz="1200" b="1" dirty="0" err="1" smtClean="0">
                <a:solidFill>
                  <a:schemeClr val="tx2"/>
                </a:solidFill>
              </a:rPr>
              <a:t>Truven</a:t>
            </a:r>
            <a:r>
              <a:rPr lang="en-US" sz="1200" b="1" dirty="0" smtClean="0">
                <a:solidFill>
                  <a:schemeClr val="tx2"/>
                </a:solidFill>
              </a:rPr>
              <a:t> Health MarketScan &amp; </a:t>
            </a:r>
            <a:r>
              <a:rPr lang="en-US" sz="1200" b="1" dirty="0" err="1" smtClean="0">
                <a:solidFill>
                  <a:schemeClr val="tx2"/>
                </a:solidFill>
              </a:rPr>
              <a:t>Clinformatics</a:t>
            </a:r>
            <a:r>
              <a:rPr lang="en-US" sz="1200" b="1" dirty="0" smtClean="0">
                <a:solidFill>
                  <a:schemeClr val="tx2"/>
                </a:solidFill>
              </a:rPr>
              <a:t> </a:t>
            </a:r>
            <a:r>
              <a:rPr lang="en-US" sz="1200" b="1" dirty="0" err="1" smtClean="0">
                <a:solidFill>
                  <a:schemeClr val="tx2"/>
                </a:solidFill>
              </a:rPr>
              <a:t>DataMart</a:t>
            </a:r>
            <a:r>
              <a:rPr lang="en-US" sz="1200" b="1" dirty="0" smtClean="0">
                <a:solidFill>
                  <a:schemeClr val="tx2"/>
                </a:solidFill>
              </a:rPr>
              <a:t> </a:t>
            </a:r>
            <a:r>
              <a:rPr lang="en-US" sz="1200" b="1" smtClean="0">
                <a:solidFill>
                  <a:schemeClr val="tx2"/>
                </a:solidFill>
              </a:rPr>
              <a:t>patients age </a:t>
            </a:r>
            <a:r>
              <a:rPr lang="en-US" sz="1200" b="1" dirty="0" smtClean="0">
                <a:solidFill>
                  <a:schemeClr val="tx2"/>
                </a:solidFill>
              </a:rPr>
              <a:t>20–64. 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1026" name="Picture 2" descr="Z:\2013 atlas\13 figure PNGs\v1 figure pngs 13\v1 ch06 pngs 13\1 ch06 fig 2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2" y="2057400"/>
            <a:ext cx="7503337" cy="2941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Unadjusted rates of first AKI within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the </a:t>
            </a:r>
            <a:r>
              <a:rPr lang="en-US" dirty="0"/>
              <a:t>cohort year, by age &amp; dataset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6.3 (Volume 1)</a:t>
            </a:r>
            <a:endParaRPr lang="en-US" dirty="0"/>
          </a:p>
        </p:txBody>
      </p:sp>
      <p:sp>
        <p:nvSpPr>
          <p:cNvPr id="4" name="Text Box 20"/>
          <p:cNvSpPr txBox="1">
            <a:spLocks noChangeArrowheads="1"/>
          </p:cNvSpPr>
          <p:nvPr/>
        </p:nvSpPr>
        <p:spPr bwMode="auto">
          <a:xfrm>
            <a:off x="809623" y="5946775"/>
            <a:ext cx="8009637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Medicare AKI patients age 66 &amp; older, &amp; </a:t>
            </a:r>
            <a:r>
              <a:rPr lang="en-US" sz="1200" b="1" dirty="0" err="1" smtClean="0">
                <a:solidFill>
                  <a:schemeClr val="tx2"/>
                </a:solidFill>
              </a:rPr>
              <a:t>Truven</a:t>
            </a:r>
            <a:r>
              <a:rPr lang="en-US" sz="1200" b="1" dirty="0" smtClean="0">
                <a:solidFill>
                  <a:schemeClr val="tx2"/>
                </a:solidFill>
              </a:rPr>
              <a:t> Health MarketScan &amp; </a:t>
            </a:r>
            <a:r>
              <a:rPr lang="en-US" sz="1200" b="1" dirty="0" err="1" smtClean="0">
                <a:solidFill>
                  <a:schemeClr val="tx2"/>
                </a:solidFill>
              </a:rPr>
              <a:t>Clinformatics</a:t>
            </a:r>
            <a:r>
              <a:rPr lang="en-US" sz="1200" b="1" dirty="0" smtClean="0">
                <a:solidFill>
                  <a:schemeClr val="tx2"/>
                </a:solidFill>
              </a:rPr>
              <a:t> </a:t>
            </a:r>
            <a:r>
              <a:rPr lang="en-US" sz="1200" b="1" dirty="0" err="1" smtClean="0">
                <a:solidFill>
                  <a:schemeClr val="tx2"/>
                </a:solidFill>
              </a:rPr>
              <a:t>DataMart</a:t>
            </a:r>
            <a:r>
              <a:rPr lang="en-US" sz="1200" b="1" dirty="0" smtClean="0">
                <a:solidFill>
                  <a:schemeClr val="tx2"/>
                </a:solidFill>
              </a:rPr>
              <a:t> patients AKI age 20–64. 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3" name="Picture 2" descr="\\LUKE\ADR Prepress\2013 atlas\13 figure PNGs\v1 figure pngs 13\v1 ch06 pngs 13\1 ch06 fig 3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5" y="2059535"/>
            <a:ext cx="7651362" cy="2931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600" dirty="0"/>
              <a:t>Unadjusted rates of first AKI within the cohort year among Medicare patients age 66 &amp; older, by race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6.4 (Volume 1)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4" y="5946775"/>
            <a:ext cx="6009920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Medicare patients age 66 &amp; older.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2050" name="Picture 2" descr="Z:\2013 atlas\13 figure PNGs\v1 figure pngs 13\v1 ch06 pngs 13\1 ch06 fig 4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4" y="2057400"/>
            <a:ext cx="7507964" cy="27966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4025" y="274638"/>
            <a:ext cx="8433601" cy="1332220"/>
          </a:xfrm>
        </p:spPr>
        <p:txBody>
          <a:bodyPr/>
          <a:lstStyle/>
          <a:p>
            <a:r>
              <a:rPr lang="en-US" sz="2400" dirty="0"/>
              <a:t>Type of dialysis in Medicare patients age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66 </a:t>
            </a:r>
            <a:r>
              <a:rPr lang="en-US" sz="2400" dirty="0"/>
              <a:t>&amp; older, hospitalized for AKI &amp; requiring dialysis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6.5 (Volume 1)</a:t>
            </a:r>
            <a:endParaRPr lang="en-US" dirty="0"/>
          </a:p>
        </p:txBody>
      </p:sp>
      <p:sp>
        <p:nvSpPr>
          <p:cNvPr id="4" name="Text Box 20"/>
          <p:cNvSpPr txBox="1">
            <a:spLocks noChangeArrowheads="1"/>
          </p:cNvSpPr>
          <p:nvPr/>
        </p:nvSpPr>
        <p:spPr bwMode="auto">
          <a:xfrm>
            <a:off x="809624" y="5946775"/>
            <a:ext cx="6009920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>
                <a:solidFill>
                  <a:schemeClr val="tx2"/>
                </a:solidFill>
              </a:rPr>
              <a:t>Medicare patients age 66 &amp; older with at least one AKI hospitalization/event.</a:t>
            </a:r>
          </a:p>
        </p:txBody>
      </p:sp>
      <p:pic>
        <p:nvPicPr>
          <p:cNvPr id="5122" name="Picture 2" descr="\\LUKE\ADR Prepress\2013 atlas\13 figure PNGs\v1 figure pngs 13\v1 ch06 pngs 13\1 ch06 fig 5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4" y="2058297"/>
            <a:ext cx="7529552" cy="2804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Principal </a:t>
            </a:r>
            <a:r>
              <a:rPr lang="en-US" dirty="0"/>
              <a:t>diagnosis code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on AKI </a:t>
            </a:r>
            <a:r>
              <a:rPr lang="en-US" dirty="0"/>
              <a:t>claim, by dataset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6.6 (Volume 1)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3" y="5946775"/>
            <a:ext cx="7958361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Medicare AKI patients age 66 &amp; older, &amp; </a:t>
            </a:r>
            <a:r>
              <a:rPr lang="en-US" sz="1200" b="1" dirty="0" err="1" smtClean="0">
                <a:solidFill>
                  <a:schemeClr val="tx2"/>
                </a:solidFill>
              </a:rPr>
              <a:t>Truven</a:t>
            </a:r>
            <a:r>
              <a:rPr lang="en-US" sz="1200" b="1" dirty="0" smtClean="0">
                <a:solidFill>
                  <a:schemeClr val="tx2"/>
                </a:solidFill>
              </a:rPr>
              <a:t> Health MarketScan &amp; </a:t>
            </a:r>
            <a:r>
              <a:rPr lang="en-US" sz="1200" b="1" dirty="0" err="1" smtClean="0">
                <a:solidFill>
                  <a:schemeClr val="tx2"/>
                </a:solidFill>
              </a:rPr>
              <a:t>Clinformatics</a:t>
            </a:r>
            <a:r>
              <a:rPr lang="en-US" sz="1200" b="1" dirty="0" smtClean="0">
                <a:solidFill>
                  <a:schemeClr val="tx2"/>
                </a:solidFill>
              </a:rPr>
              <a:t> </a:t>
            </a:r>
            <a:r>
              <a:rPr lang="en-US" sz="1200" b="1" dirty="0" err="1" smtClean="0">
                <a:solidFill>
                  <a:schemeClr val="tx2"/>
                </a:solidFill>
              </a:rPr>
              <a:t>DataMart</a:t>
            </a:r>
            <a:r>
              <a:rPr lang="en-US" sz="1200" b="1" dirty="0">
                <a:solidFill>
                  <a:schemeClr val="tx2"/>
                </a:solidFill>
              </a:rPr>
              <a:t> </a:t>
            </a:r>
            <a:r>
              <a:rPr lang="en-US" sz="1200" b="1" dirty="0" smtClean="0">
                <a:solidFill>
                  <a:schemeClr val="tx2"/>
                </a:solidFill>
              </a:rPr>
              <a:t>AKI patients age 0–64.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2050" name="Picture 2" descr="Z:\2013 atlas\13 figure PNGs\v1 figure pngs 13\v1 ch06 pngs 13\1 ch06 fig 6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327" y="2057400"/>
            <a:ext cx="7539731" cy="2941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Adjusted hazard of an AKI hospitalization </a:t>
            </a:r>
            <a:br>
              <a:rPr lang="en-US" dirty="0" smtClean="0"/>
            </a:br>
            <a:r>
              <a:rPr lang="en-US" dirty="0" smtClean="0"/>
              <a:t>in Medicare patients, by age, 2011</a:t>
            </a:r>
            <a:br>
              <a:rPr lang="en-US" dirty="0" smtClean="0"/>
            </a:br>
            <a:r>
              <a:rPr lang="en-US" sz="1600" dirty="0" smtClean="0"/>
              <a:t>Figure 6.7 (Volume 1)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4" y="5946775"/>
            <a:ext cx="6009920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Medicare patients age 66 &amp; older; </a:t>
            </a:r>
            <a:r>
              <a:rPr lang="en-US" sz="1200" b="1" dirty="0" err="1" smtClean="0">
                <a:solidFill>
                  <a:schemeClr val="tx2"/>
                </a:solidFill>
              </a:rPr>
              <a:t>adj</a:t>
            </a:r>
            <a:r>
              <a:rPr lang="en-US" sz="1200" b="1" dirty="0" smtClean="0">
                <a:solidFill>
                  <a:schemeClr val="tx2"/>
                </a:solidFill>
              </a:rPr>
              <a:t>: gender/race; ref: patients age 66–69, 2011.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7170" name="Picture 2" descr="\\LUKE\ADR Prepress\2013 atlas\13 figure PNGs\v1 figure pngs 13\v1 ch06 pngs 13\1 ch06 fig 7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0571" y="2057400"/>
            <a:ext cx="6682858" cy="3446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Adjusted hazard of an AKI hospitalization </a:t>
            </a:r>
            <a:br>
              <a:rPr lang="en-US" dirty="0" smtClean="0"/>
            </a:br>
            <a:r>
              <a:rPr lang="en-US" dirty="0" smtClean="0"/>
              <a:t>in Medicare patients, by race, 2011</a:t>
            </a:r>
            <a:br>
              <a:rPr lang="en-US" dirty="0" smtClean="0"/>
            </a:br>
            <a:r>
              <a:rPr lang="en-US" sz="1600" dirty="0" smtClean="0"/>
              <a:t>Figure 6.8 (Volume 1)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4" y="5944579"/>
            <a:ext cx="6009920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Medicare patients age 66 &amp; older; </a:t>
            </a:r>
            <a:r>
              <a:rPr lang="en-US" sz="1200" b="1" dirty="0" err="1" smtClean="0">
                <a:solidFill>
                  <a:schemeClr val="tx2"/>
                </a:solidFill>
              </a:rPr>
              <a:t>adj</a:t>
            </a:r>
            <a:r>
              <a:rPr lang="en-US" sz="1200" b="1" dirty="0" smtClean="0">
                <a:solidFill>
                  <a:schemeClr val="tx2"/>
                </a:solidFill>
              </a:rPr>
              <a:t>: age, &amp; gender; ref: whites, 2011.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8194" name="Picture 2" descr="\\LUKE\ADR Prepress\2013 atlas\13 figure PNGs\v1 figure pngs 13\v1 ch06 pngs 13\1 ch06 fig 8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2739" y="2057400"/>
            <a:ext cx="6698521" cy="3454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917" y="280680"/>
            <a:ext cx="8459454" cy="1332220"/>
          </a:xfrm>
        </p:spPr>
        <p:txBody>
          <a:bodyPr>
            <a:normAutofit fontScale="90000"/>
          </a:bodyPr>
          <a:lstStyle/>
          <a:p>
            <a:r>
              <a:rPr lang="en-US" sz="3100" dirty="0" smtClean="0"/>
              <a:t>Probability of a recurrent AKI </a:t>
            </a:r>
            <a:br>
              <a:rPr lang="en-US" sz="3100" dirty="0" smtClean="0"/>
            </a:br>
            <a:r>
              <a:rPr lang="en-US" sz="3100" dirty="0" smtClean="0"/>
              <a:t>hospitalization in Medicare patients, </a:t>
            </a:r>
            <a:br>
              <a:rPr lang="en-US" sz="3100" dirty="0" smtClean="0"/>
            </a:br>
            <a:r>
              <a:rPr lang="en-US" sz="3100" dirty="0" smtClean="0"/>
              <a:t>by number of events &amp; race, 2010–2011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800" dirty="0" smtClean="0"/>
              <a:t>Figure 6.9 (Volume 1)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4" y="5946775"/>
            <a:ext cx="6009920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Medicare AKI patients age 66 &amp; older, 2010–2011.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3074" name="Picture 2" descr="Z:\2013 atlas\13 figure PNGs\v1 figure pngs 13\v1 ch06 pngs 13\1 ch06 fig 9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5" y="2057400"/>
            <a:ext cx="7585222" cy="3206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Patients with a recurrent AKI, </a:t>
            </a:r>
            <a:br>
              <a:rPr lang="en-US" dirty="0" smtClean="0"/>
            </a:br>
            <a:r>
              <a:rPr lang="en-US" dirty="0" smtClean="0"/>
              <a:t>by age, 2010–2011</a:t>
            </a:r>
            <a:br>
              <a:rPr lang="en-US" dirty="0" smtClean="0"/>
            </a:br>
            <a:r>
              <a:rPr lang="en-US" sz="1600" dirty="0" smtClean="0"/>
              <a:t>Figure 6.10 (Volume 1)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4" y="5946775"/>
            <a:ext cx="6009920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Medicare patients age 66 &amp; older; original AKI in 2010, recurrent AKI within one year.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10242" name="Picture 2" descr="\\LUKE\ADR Prepress\2013 atlas\13 figure PNGs\v1 figure pngs 13\v1 ch06 pngs 13\1 ch06 fig 10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720" y="2055494"/>
            <a:ext cx="6686559" cy="3447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Patients with a recurrent AKI, </a:t>
            </a:r>
            <a:br>
              <a:rPr lang="en-US" dirty="0" smtClean="0"/>
            </a:br>
            <a:r>
              <a:rPr lang="en-US" dirty="0" smtClean="0"/>
              <a:t>by race, 2010–2011</a:t>
            </a:r>
            <a:br>
              <a:rPr lang="en-US" dirty="0" smtClean="0"/>
            </a:br>
            <a:r>
              <a:rPr lang="en-US" sz="1600" dirty="0" smtClean="0"/>
              <a:t>Figure 6.11 (Volume 1)</a:t>
            </a:r>
            <a:endParaRPr lang="en-US" dirty="0"/>
          </a:p>
        </p:txBody>
      </p:sp>
      <p:sp>
        <p:nvSpPr>
          <p:cNvPr id="4" name="Text Box 20"/>
          <p:cNvSpPr txBox="1">
            <a:spLocks noChangeArrowheads="1"/>
          </p:cNvSpPr>
          <p:nvPr/>
        </p:nvSpPr>
        <p:spPr bwMode="auto">
          <a:xfrm>
            <a:off x="809624" y="5946775"/>
            <a:ext cx="6009920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Medicare patients age 66 &amp; older; original AKI in 2010, recurrent AKI within one year.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11266" name="Picture 2" descr="\\LUKE\ADR Prepress\2013 atlas\13 figure PNGs\v1 figure pngs 13\v1 ch06 pngs 13\1 ch06 fig 11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4653" y="2057400"/>
            <a:ext cx="6714693" cy="3462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Probability of a recurrent hospitalization, ESRD, or death in </a:t>
            </a:r>
            <a:r>
              <a:rPr lang="en-US" dirty="0" smtClean="0"/>
              <a:t>the year </a:t>
            </a:r>
            <a:r>
              <a:rPr lang="en-US" dirty="0"/>
              <a:t>following discharge, by race and renal status at initial hospitalization, 2010–2011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800" dirty="0" smtClean="0"/>
              <a:t>Figure 6.12 (Volume 1)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4" y="5511338"/>
            <a:ext cx="1303485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Medicare patients age 66 &amp; older, 2010–2011.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2050" name="Picture 2" descr="\\LUKE\ADR Prepress\2013 atlas\13 figure PNGs\v1 figure pngs 13\v1 ch06 pngs 13\1 ch06 fig 12-0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0104" y="1827213"/>
            <a:ext cx="4703791" cy="4119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Outpatient physician visits following </a:t>
            </a:r>
            <a:br>
              <a:rPr lang="en-US" dirty="0" smtClean="0"/>
            </a:br>
            <a:r>
              <a:rPr lang="en-US" dirty="0" smtClean="0"/>
              <a:t>initial AKI discharge, 2010–2011</a:t>
            </a:r>
            <a:br>
              <a:rPr lang="en-US" dirty="0" smtClean="0"/>
            </a:br>
            <a:r>
              <a:rPr lang="en-US" sz="1600" dirty="0" smtClean="0"/>
              <a:t>Figure 6.13 (Volume 1)</a:t>
            </a:r>
            <a:endParaRPr lang="en-US" dirty="0"/>
          </a:p>
        </p:txBody>
      </p:sp>
      <p:sp>
        <p:nvSpPr>
          <p:cNvPr id="4" name="Text Box 20"/>
          <p:cNvSpPr txBox="1">
            <a:spLocks noChangeArrowheads="1"/>
          </p:cNvSpPr>
          <p:nvPr/>
        </p:nvSpPr>
        <p:spPr bwMode="auto">
          <a:xfrm>
            <a:off x="809624" y="5946775"/>
            <a:ext cx="6009920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Medicare AKI patients age 66 &amp; older, 2010-2011.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13314" name="Picture 2" descr="\\LUKE\ADR Prepress\2013 atlas\13 figure PNGs\v1 figure pngs 13\v1 ch06 pngs 13\1 ch06 fig 13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6060" y="2057399"/>
            <a:ext cx="6671880" cy="3796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Physician visits in the year following a recurrent AKI discharge, 2010–2011</a:t>
            </a:r>
            <a:br>
              <a:rPr lang="en-US" dirty="0" smtClean="0"/>
            </a:br>
            <a:r>
              <a:rPr lang="en-US" sz="1600" dirty="0" smtClean="0"/>
              <a:t>Figure 6.14 (Volume 1)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4" y="5946775"/>
            <a:ext cx="6009920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Medicare AKI patients age 66 &amp; older, 2010–2011.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14338" name="Picture 2" descr="\\LUKE\ADR Prepress\2013 atlas\13 figure PNGs\v1 figure pngs 13\v1 ch06 pngs 13\1 ch06 fig 14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6062" y="2057398"/>
            <a:ext cx="6671876" cy="3796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100" dirty="0" smtClean="0"/>
              <a:t>Outpatient nephrology visits in the year following a recurrent AKI discharge, </a:t>
            </a:r>
            <a:br>
              <a:rPr lang="en-US" sz="3100" dirty="0" smtClean="0"/>
            </a:br>
            <a:r>
              <a:rPr lang="en-US" sz="3100" dirty="0" smtClean="0"/>
              <a:t>by CKD status, 2010–2011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800" dirty="0" smtClean="0"/>
              <a:t>Figure 6.15 (Volume 1)</a:t>
            </a:r>
            <a:endParaRPr lang="en-US" dirty="0"/>
          </a:p>
        </p:txBody>
      </p:sp>
      <p:sp>
        <p:nvSpPr>
          <p:cNvPr id="4" name="Text Box 20"/>
          <p:cNvSpPr txBox="1">
            <a:spLocks noChangeArrowheads="1"/>
          </p:cNvSpPr>
          <p:nvPr/>
        </p:nvSpPr>
        <p:spPr bwMode="auto">
          <a:xfrm>
            <a:off x="809624" y="5946775"/>
            <a:ext cx="6009920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Medicare AKI patients age 66 &amp; older, 2010–2011.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15362" name="Picture 2" descr="\\LUKE\ADR Prepress\2013 atlas\13 figure PNGs\v1 figure pngs 13\v1 ch06 pngs 13\1 ch06 fig 15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550" y="2057400"/>
            <a:ext cx="6686899" cy="3805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Probability of serum creatinine testing </a:t>
            </a:r>
            <a:br>
              <a:rPr lang="en-US" sz="2400" dirty="0" smtClean="0"/>
            </a:br>
            <a:r>
              <a:rPr lang="en-US" sz="2400" dirty="0" smtClean="0"/>
              <a:t>after hospitalization for AKI, </a:t>
            </a:r>
            <a:r>
              <a:rPr lang="en-US" sz="2400" dirty="0"/>
              <a:t>by nephrologist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care </a:t>
            </a:r>
            <a:r>
              <a:rPr lang="en-US" sz="2400" dirty="0"/>
              <a:t>&amp; race</a:t>
            </a:r>
            <a:r>
              <a:rPr lang="en-US" sz="2400" dirty="0" smtClean="0"/>
              <a:t>, 2010–2011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6.16 (Volume 1)</a:t>
            </a:r>
            <a:endParaRPr lang="en-US" dirty="0"/>
          </a:p>
        </p:txBody>
      </p:sp>
      <p:sp>
        <p:nvSpPr>
          <p:cNvPr id="4" name="Text Box 20"/>
          <p:cNvSpPr txBox="1">
            <a:spLocks noChangeArrowheads="1"/>
          </p:cNvSpPr>
          <p:nvPr/>
        </p:nvSpPr>
        <p:spPr bwMode="auto">
          <a:xfrm>
            <a:off x="809624" y="5946775"/>
            <a:ext cx="6009920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Medicare AKI patients age 66 &amp; older, 2010–2011.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16386" name="Picture 2" descr="\\LUKE\ADR Prepress\2013 atlas\13 figure PNGs\v1 figure pngs 13\v1 ch06 pngs 13\1 ch06 fig 16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0365" y="2057400"/>
            <a:ext cx="6703270" cy="3822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Probability of urine albumin testing </a:t>
            </a:r>
            <a:br>
              <a:rPr lang="en-US" sz="2400" dirty="0" smtClean="0"/>
            </a:br>
            <a:r>
              <a:rPr lang="en-US" sz="2400" dirty="0" smtClean="0"/>
              <a:t>after hospitalization for AKI, </a:t>
            </a:r>
            <a:r>
              <a:rPr lang="en-US" sz="2400" dirty="0"/>
              <a:t>by nephrologist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care </a:t>
            </a:r>
            <a:r>
              <a:rPr lang="en-US" sz="2400" dirty="0"/>
              <a:t>&amp; race</a:t>
            </a:r>
            <a:r>
              <a:rPr lang="en-US" sz="2400" dirty="0" smtClean="0"/>
              <a:t>, 2010–2011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6.17 (Volume 1)</a:t>
            </a:r>
            <a:endParaRPr lang="en-US" dirty="0"/>
          </a:p>
        </p:txBody>
      </p:sp>
      <p:sp>
        <p:nvSpPr>
          <p:cNvPr id="4" name="Text Box 20"/>
          <p:cNvSpPr txBox="1">
            <a:spLocks noChangeArrowheads="1"/>
          </p:cNvSpPr>
          <p:nvPr/>
        </p:nvSpPr>
        <p:spPr bwMode="auto">
          <a:xfrm>
            <a:off x="809624" y="5946775"/>
            <a:ext cx="6009920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Medicare AKI patients age 66 &amp; older, 2010–2011.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17410" name="Picture 2" descr="\\LUKE\ADR Prepress\2013 atlas\13 figure PNGs\v1 figure pngs 13\v1 ch06 pngs 13\1 ch06 fig 17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0365" y="2057400"/>
            <a:ext cx="6703270" cy="3822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4025" y="274638"/>
            <a:ext cx="8245594" cy="1332220"/>
          </a:xfrm>
        </p:spPr>
        <p:txBody>
          <a:bodyPr>
            <a:normAutofit fontScale="90000"/>
          </a:bodyPr>
          <a:lstStyle/>
          <a:p>
            <a:r>
              <a:rPr lang="en-US" sz="3100" dirty="0" smtClean="0"/>
              <a:t>Drug therapy prior to &amp; after hospitalization </a:t>
            </a:r>
            <a:br>
              <a:rPr lang="en-US" sz="3100" dirty="0" smtClean="0"/>
            </a:br>
            <a:r>
              <a:rPr lang="en-US" sz="3100" dirty="0" smtClean="0"/>
              <a:t>for AKI in patients with Medicare Part D coverage, for initial &amp; recurrent AKI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800" dirty="0" smtClean="0"/>
              <a:t>Figure 6.18 (Volume 1)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4" y="5946775"/>
            <a:ext cx="6009920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AKI patients with Part D coverage, 2010. 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1026" name="Picture 2" descr="Z:\2013 atlas\13 figure PNGs\v1 figure pngs 13\v1 ch06 pngs 13\1 ch06 fig 18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5" y="2057400"/>
            <a:ext cx="7516813" cy="3389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4024" y="274638"/>
            <a:ext cx="8108861" cy="1332220"/>
          </a:xfrm>
        </p:spPr>
        <p:txBody>
          <a:bodyPr>
            <a:normAutofit fontScale="90000"/>
          </a:bodyPr>
          <a:lstStyle/>
          <a:p>
            <a:r>
              <a:rPr lang="en-US" sz="3100" dirty="0" smtClean="0"/>
              <a:t>Drug therapy prior to &amp; after hospitalization </a:t>
            </a:r>
            <a:br>
              <a:rPr lang="en-US" sz="3100" dirty="0" smtClean="0"/>
            </a:br>
            <a:r>
              <a:rPr lang="en-US" sz="3100" dirty="0" smtClean="0"/>
              <a:t>for AKI in patients with Medicare Part D coverage, by CKD status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800" dirty="0" smtClean="0"/>
              <a:t>Figure 6.19 (Volume 1)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4" y="5937530"/>
            <a:ext cx="3762376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AKI patients with Part D coverage, 2010; CKD identified as any CKD claim during the three months prior to AKI.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2050" name="Picture 2" descr="Z:\2013 atlas\13 figure PNGs\v1 figure pngs 13\v1 ch06 pngs 13\1 ch06 fig 19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4" y="2057399"/>
            <a:ext cx="7508686" cy="3386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100" dirty="0" smtClean="0"/>
              <a:t>Drug therapy prior to &amp; after AKI </a:t>
            </a:r>
            <a:br>
              <a:rPr lang="en-US" sz="3100" dirty="0" smtClean="0"/>
            </a:br>
            <a:r>
              <a:rPr lang="en-US" sz="3100" dirty="0" smtClean="0"/>
              <a:t>hospitalization in patients with Medicare </a:t>
            </a:r>
            <a:br>
              <a:rPr lang="en-US" sz="3100" dirty="0" smtClean="0"/>
            </a:br>
            <a:r>
              <a:rPr lang="en-US" sz="3100" dirty="0" smtClean="0"/>
              <a:t>Part D coverage, by AKI type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800" dirty="0" smtClean="0"/>
              <a:t>Figure 6.20 (Volume 1)</a:t>
            </a:r>
            <a:endParaRPr lang="en-US" sz="3100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4" y="5946775"/>
            <a:ext cx="6009920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AKI patients with Part D coverage, 2010.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3" name="Picture 2" descr="\\LUKE\ADR Prepress\2013 atlas\13 figure PNGs\v1 figure pngs 13\v1 ch06 pngs 13\1 ch06 fig 20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4" y="2057399"/>
            <a:ext cx="7698180" cy="3471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4025" y="274638"/>
            <a:ext cx="8416510" cy="1332220"/>
          </a:xfrm>
        </p:spPr>
        <p:txBody>
          <a:bodyPr/>
          <a:lstStyle/>
          <a:p>
            <a:r>
              <a:rPr lang="en-US" dirty="0" smtClean="0"/>
              <a:t>Changes to CKD status </a:t>
            </a:r>
            <a:r>
              <a:rPr lang="en-US" dirty="0" smtClean="0"/>
              <a:t>in the year following </a:t>
            </a:r>
            <a:r>
              <a:rPr lang="en-US" dirty="0" smtClean="0"/>
              <a:t>an </a:t>
            </a:r>
            <a:br>
              <a:rPr lang="en-US" dirty="0" smtClean="0"/>
            </a:br>
            <a:r>
              <a:rPr lang="en-US" dirty="0" smtClean="0"/>
              <a:t>AKI in Medicare patients, 2010-2011</a:t>
            </a:r>
            <a:br>
              <a:rPr lang="en-US" dirty="0" smtClean="0"/>
            </a:br>
            <a:r>
              <a:rPr lang="en-US" sz="1600" dirty="0" smtClean="0"/>
              <a:t>Figure 6.21 (Volume 1)</a:t>
            </a:r>
            <a:endParaRPr lang="en-US" dirty="0"/>
          </a:p>
        </p:txBody>
      </p:sp>
      <p:pic>
        <p:nvPicPr>
          <p:cNvPr id="7" name="Picture 6" descr="icd code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793137" y="2057400"/>
            <a:ext cx="2063500" cy="2715774"/>
          </a:xfrm>
          <a:prstGeom prst="rect">
            <a:avLst/>
          </a:prstGeom>
        </p:spPr>
      </p:pic>
      <p:sp>
        <p:nvSpPr>
          <p:cNvPr id="6" name="Text Box 20"/>
          <p:cNvSpPr txBox="1">
            <a:spLocks noChangeArrowheads="1"/>
          </p:cNvSpPr>
          <p:nvPr/>
        </p:nvSpPr>
        <p:spPr bwMode="auto">
          <a:xfrm>
            <a:off x="809624" y="5946775"/>
            <a:ext cx="6009920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Medicare AKI patients age 66 &amp; older, 2010–2011.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8" name="Picture 2" descr="\\LUKE\ADR Prepress\2013 atlas\13 figure PNGs\v1 figure pngs 13\v1 ch06 pngs 13\1 ch06 fig 21-0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5" y="2057400"/>
            <a:ext cx="5721470" cy="3223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100" dirty="0" smtClean="0"/>
              <a:t>Changes to CKD status </a:t>
            </a:r>
            <a:r>
              <a:rPr lang="en-US" sz="3100" dirty="0" smtClean="0"/>
              <a:t>in the year following </a:t>
            </a:r>
            <a:r>
              <a:rPr lang="en-US" sz="3100" dirty="0" smtClean="0"/>
              <a:t>a recurrent AKI in Medicare patients, 2010-2011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800" dirty="0" smtClean="0"/>
              <a:t>Figure 6.22 (Volume 1)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3" y="5946775"/>
            <a:ext cx="6394481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Medicare AKI patients age 66 &amp; older, 2010-2011; first hospitalization occurred in 2010.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7" name="Picture 6" descr="icd code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16189" y="2074288"/>
            <a:ext cx="2063500" cy="2715774"/>
          </a:xfrm>
          <a:prstGeom prst="rect">
            <a:avLst/>
          </a:prstGeom>
        </p:spPr>
      </p:pic>
      <p:pic>
        <p:nvPicPr>
          <p:cNvPr id="8" name="Picture 2" descr="\\LUKE\ADR Prepress\2013 atlas\13 figure PNGs\v1 figure pngs 13\v1 ch06 pngs 13\1 ch06 fig 22-0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4" y="2057399"/>
            <a:ext cx="5736637" cy="3232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700" dirty="0" smtClean="0"/>
              <a:t>Changes to CKD status </a:t>
            </a:r>
            <a:r>
              <a:rPr lang="en-US" sz="2700" dirty="0" smtClean="0"/>
              <a:t>in the year following </a:t>
            </a:r>
            <a:r>
              <a:rPr lang="en-US" sz="2700" dirty="0" smtClean="0"/>
              <a:t>an AKI with dialysis in Medicare patients, 2010-2011</a:t>
            </a: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1800" dirty="0" smtClean="0"/>
              <a:t>Figure 6.23 (Volume 1)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4" y="5946775"/>
            <a:ext cx="6009920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Medicare AKI patients age 66 &amp; older, 2010-2011; data limited to AKI events with dialysis.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7" name="Picture 6" descr="icd code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785453" y="2074288"/>
            <a:ext cx="2063500" cy="2715774"/>
          </a:xfrm>
          <a:prstGeom prst="rect">
            <a:avLst/>
          </a:prstGeom>
        </p:spPr>
      </p:pic>
      <p:pic>
        <p:nvPicPr>
          <p:cNvPr id="8" name="Picture 2" descr="\\LUKE\ADR Prepress\2013 atlas\13 figure PNGs\v1 figure pngs 13\v1 ch06 pngs 13\1 ch06 fig 23-0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4" y="2057399"/>
            <a:ext cx="5774028" cy="3253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4025" y="274638"/>
            <a:ext cx="8147703" cy="1332220"/>
          </a:xfrm>
        </p:spPr>
        <p:txBody>
          <a:bodyPr/>
          <a:lstStyle/>
          <a:p>
            <a:r>
              <a:rPr lang="en-US" dirty="0" smtClean="0"/>
              <a:t>Discharge status </a:t>
            </a:r>
            <a:r>
              <a:rPr lang="en-US" smtClean="0"/>
              <a:t>following an AKI, </a:t>
            </a:r>
            <a:r>
              <a:rPr lang="en-US" dirty="0" smtClean="0"/>
              <a:t>2011</a:t>
            </a:r>
            <a:br>
              <a:rPr lang="en-US" dirty="0" smtClean="0"/>
            </a:br>
            <a:r>
              <a:rPr lang="en-US" sz="1600" dirty="0" smtClean="0"/>
              <a:t>Figure 6.24 (Volume 1)</a:t>
            </a:r>
            <a:endParaRPr lang="en-US" dirty="0"/>
          </a:p>
        </p:txBody>
      </p:sp>
      <p:sp>
        <p:nvSpPr>
          <p:cNvPr id="4" name="Text Box 20"/>
          <p:cNvSpPr txBox="1">
            <a:spLocks noChangeArrowheads="1"/>
          </p:cNvSpPr>
          <p:nvPr/>
        </p:nvSpPr>
        <p:spPr bwMode="auto">
          <a:xfrm>
            <a:off x="809624" y="5946775"/>
            <a:ext cx="6009920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Medicare AKI patients age 66 &amp; older, 2011.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1026" name="Picture 2" descr="B:\2013 atlas\13 figure PNGs\v1 figure pngs 13\v1 ch06 pngs 13\1 ch06 fig 24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4299" y="1968282"/>
            <a:ext cx="5156291" cy="34871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usrds slide template 13">
  <a:themeElements>
    <a:clrScheme name="usrds poster 12">
      <a:dk1>
        <a:srgbClr val="242D6E"/>
      </a:dk1>
      <a:lt1>
        <a:srgbClr val="FFFFFF"/>
      </a:lt1>
      <a:dk2>
        <a:srgbClr val="5A602A"/>
      </a:dk2>
      <a:lt2>
        <a:srgbClr val="808080"/>
      </a:lt2>
      <a:accent1>
        <a:srgbClr val="A3A342"/>
      </a:accent1>
      <a:accent2>
        <a:srgbClr val="5B4030"/>
      </a:accent2>
      <a:accent3>
        <a:srgbClr val="29404E"/>
      </a:accent3>
      <a:accent4>
        <a:srgbClr val="668896"/>
      </a:accent4>
      <a:accent5>
        <a:srgbClr val="687959"/>
      </a:accent5>
      <a:accent6>
        <a:srgbClr val="3B1D00"/>
      </a:accent6>
      <a:hlink>
        <a:srgbClr val="375453"/>
      </a:hlink>
      <a:folHlink>
        <a:srgbClr val="626F7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usrds slide template 13</Template>
  <TotalTime>317</TotalTime>
  <Words>548</Words>
  <Application>Microsoft Office PowerPoint</Application>
  <PresentationFormat>On-screen Show (4:3)</PresentationFormat>
  <Paragraphs>51</Paragraphs>
  <Slides>25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usrds slide template 13</vt:lpstr>
      <vt:lpstr>PowerPoint Presentation</vt:lpstr>
      <vt:lpstr>Percent of patients with at least one recognized  AKI event, with or without dialysis, by race Figure 6.1 (Volume 1)</vt:lpstr>
      <vt:lpstr>Characteristics of patients with acute  kidney injury, by age, gender, race, &amp; dataset, 2011 Figure 6.2 (Volume 1)</vt:lpstr>
      <vt:lpstr>Unadjusted rates of first AKI within  the cohort year, by age &amp; dataset Figure 6.3 (Volume 1)</vt:lpstr>
      <vt:lpstr>Unadjusted rates of first AKI within the cohort year among Medicare patients age 66 &amp; older, by race Figure 6.4 (Volume 1)</vt:lpstr>
      <vt:lpstr>Type of dialysis in Medicare patients age  66 &amp; older, hospitalized for AKI &amp; requiring dialysis Figure 6.5 (Volume 1)</vt:lpstr>
      <vt:lpstr>Principal diagnosis code  on AKI claim, by dataset Figure 6.6 (Volume 1)</vt:lpstr>
      <vt:lpstr>Adjusted hazard of an AKI hospitalization  in Medicare patients, by age, 2011 Figure 6.7 (Volume 1)</vt:lpstr>
      <vt:lpstr>Adjusted hazard of an AKI hospitalization  in Medicare patients, by race, 2011 Figure 6.8 (Volume 1)</vt:lpstr>
      <vt:lpstr>Probability of a recurrent AKI  hospitalization in Medicare patients,  by number of events &amp; race, 2010–2011 Figure 6.9 (Volume 1)</vt:lpstr>
      <vt:lpstr>Patients with a recurrent AKI,  by age, 2010–2011 Figure 6.10 (Volume 1)</vt:lpstr>
      <vt:lpstr>Patients with a recurrent AKI,  by race, 2010–2011 Figure 6.11 (Volume 1)</vt:lpstr>
      <vt:lpstr>Probability of a recurrent hospitalization, ESRD, or death in the year following discharge, by race and renal status at initial hospitalization, 2010–2011 Figure 6.12 (Volume 1)</vt:lpstr>
      <vt:lpstr>Outpatient physician visits following  initial AKI discharge, 2010–2011 Figure 6.13 (Volume 1)</vt:lpstr>
      <vt:lpstr>Physician visits in the year following a recurrent AKI discharge, 2010–2011 Figure 6.14 (Volume 1)</vt:lpstr>
      <vt:lpstr>Outpatient nephrology visits in the year following a recurrent AKI discharge,  by CKD status, 2010–2011 Figure 6.15 (Volume 1)</vt:lpstr>
      <vt:lpstr>Probability of serum creatinine testing  after hospitalization for AKI, by nephrologist  care &amp; race, 2010–2011 Figure 6.16 (Volume 1)</vt:lpstr>
      <vt:lpstr>Probability of urine albumin testing  after hospitalization for AKI, by nephrologist  care &amp; race, 2010–2011 Figure 6.17 (Volume 1)</vt:lpstr>
      <vt:lpstr>Drug therapy prior to &amp; after hospitalization  for AKI in patients with Medicare Part D coverage, for initial &amp; recurrent AKI Figure 6.18 (Volume 1)</vt:lpstr>
      <vt:lpstr>Drug therapy prior to &amp; after hospitalization  for AKI in patients with Medicare Part D coverage, by CKD status Figure 6.19 (Volume 1)</vt:lpstr>
      <vt:lpstr>Drug therapy prior to &amp; after AKI  hospitalization in patients with Medicare  Part D coverage, by AKI type Figure 6.20 (Volume 1)</vt:lpstr>
      <vt:lpstr>Changes to CKD status in the year following an  AKI in Medicare patients, 2010-2011 Figure 6.21 (Volume 1)</vt:lpstr>
      <vt:lpstr>Changes to CKD status in the year following a recurrent AKI in Medicare patients, 2010-2011 Figure 6.22 (Volume 1)</vt:lpstr>
      <vt:lpstr>Changes to CKD status in the year following an AKI with dialysis in Medicare patients, 2010-2011 Figure 6.23 (Volume 1)</vt:lpstr>
      <vt:lpstr>Discharge status following an AKI, 2011 Figure 6.24 (Volume 1)</vt:lpstr>
    </vt:vector>
  </TitlesOfParts>
  <Company>Chronic Disease Research Group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severson</dc:creator>
  <cp:lastModifiedBy>edward constantini</cp:lastModifiedBy>
  <cp:revision>39</cp:revision>
  <dcterms:created xsi:type="dcterms:W3CDTF">2013-01-31T15:57:14Z</dcterms:created>
  <dcterms:modified xsi:type="dcterms:W3CDTF">2013-08-22T14:42:32Z</dcterms:modified>
</cp:coreProperties>
</file>