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27"/>
  </p:handoutMasterIdLst>
  <p:sldIdLst>
    <p:sldId id="272" r:id="rId2"/>
    <p:sldId id="275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88" r:id="rId16"/>
    <p:sldId id="289" r:id="rId17"/>
    <p:sldId id="290" r:id="rId18"/>
    <p:sldId id="291" r:id="rId19"/>
    <p:sldId id="292" r:id="rId20"/>
    <p:sldId id="293" r:id="rId21"/>
    <p:sldId id="294" r:id="rId22"/>
    <p:sldId id="295" r:id="rId23"/>
    <p:sldId id="296" r:id="rId24"/>
    <p:sldId id="298" r:id="rId25"/>
    <p:sldId id="297" r:id="rId26"/>
  </p:sldIdLst>
  <p:sldSz cx="9144000" cy="6858000" type="screen4x3"/>
  <p:notesSz cx="69977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D7A"/>
    <a:srgbClr val="7D9CFF"/>
    <a:srgbClr val="6B8EFF"/>
    <a:srgbClr val="2929FF"/>
    <a:srgbClr val="FFFFE1"/>
    <a:srgbClr val="FFEAD5"/>
    <a:srgbClr val="969696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vertBarState="maximized" horzBarState="maximized">
    <p:restoredLeft sz="15620"/>
    <p:restoredTop sz="94632" autoAdjust="0"/>
  </p:normalViewPr>
  <p:slideViewPr>
    <p:cSldViewPr snapToGrid="0">
      <p:cViewPr varScale="1">
        <p:scale>
          <a:sx n="110" d="100"/>
          <a:sy n="110" d="100"/>
        </p:scale>
        <p:origin x="-1542" y="-90"/>
      </p:cViewPr>
      <p:guideLst>
        <p:guide orient="horz" pos="1296"/>
        <p:guide orient="horz" pos="3746"/>
        <p:guide orient="horz" pos="2162"/>
        <p:guide orient="horz" pos="1016"/>
        <p:guide pos="2880"/>
        <p:guide pos="510"/>
        <p:guide pos="5245"/>
        <p:guide pos="28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37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37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33713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8563"/>
            <a:ext cx="3033712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fld id="{543A418A-9854-4CE2-9DED-F009893356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53992" y="1619250"/>
            <a:ext cx="3653161" cy="180975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marL="0" indent="0" algn="r"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authors</a:t>
            </a:r>
            <a:endParaRPr lang="en-US" dirty="0"/>
          </a:p>
        </p:txBody>
      </p:sp>
      <p:pic>
        <p:nvPicPr>
          <p:cNvPr id="5" name="Picture 4" descr="title slide bg 1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809625" y="658813"/>
            <a:ext cx="4841875" cy="1398587"/>
          </a:xfrm>
          <a:prstGeom prst="rect">
            <a:avLst/>
          </a:prstGeom>
        </p:spPr>
        <p:txBody>
          <a:bodyPr anchor="b" anchorCtr="0"/>
          <a:lstStyle>
            <a:lvl1pPr marL="0" indent="0">
              <a:buNone/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1pPr>
            <a:lvl2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2pPr>
            <a:lvl3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3pPr>
            <a:lvl4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4pPr>
            <a:lvl5pPr>
              <a:def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232775" cy="133222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chemeClr val="tx1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454025" y="6400800"/>
            <a:ext cx="25537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Trebuchet MS" pitchFamily="34" charset="0"/>
              </a:rPr>
              <a:t>USRDS 2012</a:t>
            </a:r>
            <a:r>
              <a:rPr lang="en-US" sz="900" baseline="0" dirty="0" smtClean="0">
                <a:latin typeface="Trebuchet MS" pitchFamily="34" charset="0"/>
              </a:rPr>
              <a:t> ADR</a:t>
            </a:r>
            <a:endParaRPr lang="en-US" sz="900" dirty="0">
              <a:latin typeface="Trebuchet MS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in slide bg 12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19" descr="usrds logo white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1208" y="6139393"/>
            <a:ext cx="1203325" cy="464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7" r:id="rId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1600" b="1" dirty="0"/>
              <a:t>CKD: Chapter 6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Acute kidney injury</a:t>
            </a:r>
          </a:p>
        </p:txBody>
      </p:sp>
      <p:sp>
        <p:nvSpPr>
          <p:cNvPr id="5" name="Rectangle 34"/>
          <p:cNvSpPr txBox="1">
            <a:spLocks noChangeArrowheads="1"/>
          </p:cNvSpPr>
          <p:nvPr/>
        </p:nvSpPr>
        <p:spPr bwMode="auto">
          <a:xfrm>
            <a:off x="887413" y="3429000"/>
            <a:ext cx="3684587" cy="2546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1600" kern="0" dirty="0" smtClean="0">
                <a:solidFill>
                  <a:schemeClr val="tx2"/>
                </a:solidFill>
                <a:latin typeface="Century Gothic" pitchFamily="34" charset="0"/>
              </a:rPr>
              <a:t>United States Renal Data System</a:t>
            </a:r>
          </a:p>
          <a:p>
            <a:pPr lvl="0">
              <a:defRPr/>
            </a:pPr>
            <a:r>
              <a:rPr lang="en-US" sz="1600" kern="0" dirty="0" smtClean="0">
                <a:solidFill>
                  <a:schemeClr val="tx2"/>
                </a:solidFill>
                <a:latin typeface="Century Gothic" pitchFamily="34" charset="0"/>
              </a:rPr>
              <a:t>2012 Annual Data Report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Hospitalizations for acute kidney injury, </a:t>
            </a:r>
            <a:br>
              <a:rPr lang="en-US" dirty="0" smtClean="0"/>
            </a:br>
            <a:r>
              <a:rPr lang="en-US" dirty="0" smtClean="0"/>
              <a:t>with or without dialysis, by race</a:t>
            </a:r>
            <a:br>
              <a:rPr lang="en-US" dirty="0" smtClean="0"/>
            </a:br>
            <a:r>
              <a:rPr lang="en-US" sz="1600" dirty="0" smtClean="0"/>
              <a:t>Figure 6.1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patients age 66 &amp; older.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027" name="Picture 3" descr="\\LUKE\ADR Prepress\2012 atlas\12 figure PNGs\12 vol1 figure PNGs\vol1 ch06 pngs\1 ch06 fig1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53145" y="2057400"/>
            <a:ext cx="5237709" cy="34844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Characteristics of patients with acute kidney injury, by age, gender, &amp; race, 2010</a:t>
            </a:r>
            <a:br>
              <a:rPr lang="en-US" dirty="0" smtClean="0"/>
            </a:br>
            <a:r>
              <a:rPr lang="en-US" sz="1600" dirty="0" smtClean="0"/>
              <a:t>Figure 6.2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AKI patients age 66 &amp; older, &amp; MarketScan &amp; Ingenix i3 patients AKI age 20–64. 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026" name="Picture 2" descr="\\LUKE\ADR Prepress\2012 atlas\12 figure PNGs\12 vol1 figure PNGs\vol1 ch06 pngs\1 ch06 fig2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1687" y="2057400"/>
            <a:ext cx="7526626" cy="29504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Rates of AKI, by age &amp; dataset</a:t>
            </a:r>
            <a:br>
              <a:rPr lang="en-US" dirty="0" smtClean="0"/>
            </a:br>
            <a:r>
              <a:rPr lang="en-US" sz="1600" dirty="0" smtClean="0"/>
              <a:t>Figure 6.3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AKI patients age 66 &amp; older, &amp; MarketScan &amp; Ingenix i3 patients AKI age 20–64. 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3074" name="Picture 2" descr="\\LUKE\ADR Prepress\2012 atlas\12 figure PNGs\12 vol1 figure PNGs\vol1 ch06 pngs\1 ch06 fig3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5" y="2057399"/>
            <a:ext cx="7366187" cy="28792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Rates of AKI in Medicare patients, by race</a:t>
            </a:r>
            <a:br>
              <a:rPr lang="en-US" dirty="0" smtClean="0"/>
            </a:br>
            <a:r>
              <a:rPr lang="en-US" sz="1600" dirty="0" smtClean="0"/>
              <a:t>Figure 6.4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AKI patients age 66 &amp; older. 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4098" name="Picture 2" descr="\\LUKE\ADR Prepress\2012 atlas\12 figure PNGs\12 vol1 figure PNGs\vol1 ch06 pngs\1 ch06 fig4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4" y="2057399"/>
            <a:ext cx="7404607" cy="27918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 of dialysis in hospitalized  Medicare AKI patients age 66 &amp; older who require dialysis</a:t>
            </a:r>
            <a:br>
              <a:rPr lang="en-US" dirty="0" smtClean="0"/>
            </a:br>
            <a:r>
              <a:rPr lang="en-US" sz="1600" dirty="0" smtClean="0"/>
              <a:t>Figure 6.5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AKI patients age 66 &amp; older. 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050" name="Picture 2" descr="\\LUKE\ADR Prepress\2012 atlas\12 figure PNGs\12 vol1 figure PNGs\vol1 ch06 pngs\1 ch06 fig5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2637" y="2057400"/>
            <a:ext cx="7519903" cy="27880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Primary diagnosis code for </a:t>
            </a:r>
            <a:br>
              <a:rPr lang="en-US" dirty="0" smtClean="0"/>
            </a:br>
            <a:r>
              <a:rPr lang="en-US" dirty="0" smtClean="0"/>
              <a:t>patients with AKI, by dataset</a:t>
            </a:r>
            <a:br>
              <a:rPr lang="en-US" dirty="0" smtClean="0"/>
            </a:br>
            <a:r>
              <a:rPr lang="en-US" sz="1600" dirty="0" smtClean="0"/>
              <a:t>Figure 6.6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AKI patients age 66 &amp; older, &amp; MarketScan &amp; Ingenix i3 patients age 20–64.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6146" name="Picture 2" descr="\\LUKE\ADR Prepress\2012 atlas\12 figure PNGs\12 vol1 figure PNGs\vol1 ch06 pngs\1 ch06 fig6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2638" y="2057400"/>
            <a:ext cx="7543800" cy="29233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Adjusted hazard of an AKI hospitalization </a:t>
            </a:r>
            <a:br>
              <a:rPr lang="en-US" dirty="0" smtClean="0"/>
            </a:br>
            <a:r>
              <a:rPr lang="en-US" dirty="0" smtClean="0"/>
              <a:t>in Medicare patients, by age, 2010</a:t>
            </a:r>
            <a:br>
              <a:rPr lang="en-US" dirty="0" smtClean="0"/>
            </a:br>
            <a:r>
              <a:rPr lang="en-US" sz="1600" dirty="0" smtClean="0"/>
              <a:t>Figure 6.7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patients age 66 &amp; older;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gender/race; ref: patients age 66–69, 2010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7170" name="Picture 2" descr="\\LUKE\ADR Prepress\2012 atlas\12 figure PNGs\12 vol1 figure PNGs\vol1 ch06 pngs\1 ch06 fig7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42264" y="2057400"/>
            <a:ext cx="6459471" cy="33159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Adjusted hazard of an AKI hospitalization </a:t>
            </a:r>
            <a:br>
              <a:rPr lang="en-US" dirty="0" smtClean="0"/>
            </a:br>
            <a:r>
              <a:rPr lang="en-US" dirty="0" smtClean="0"/>
              <a:t>in Medicare patients, by race, 2010</a:t>
            </a:r>
            <a:br>
              <a:rPr lang="en-US" dirty="0" smtClean="0"/>
            </a:br>
            <a:r>
              <a:rPr lang="en-US" sz="1600" dirty="0" smtClean="0"/>
              <a:t>Figure 6.8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patients age 66 &amp; older;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age, &amp; gender; ref: whites, 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8194" name="Picture 2" descr="\\LUKE\ADR Prepress\2012 atlas\12 figure PNGs\12 vol1 figure PNGs\vol1 ch06 pngs\1 ch06 fig8-01.png"/>
          <p:cNvPicPr>
            <a:picLocks noChangeAspect="1" noChangeArrowheads="1"/>
          </p:cNvPicPr>
          <p:nvPr/>
        </p:nvPicPr>
        <p:blipFill>
          <a:blip r:embed="rId2" cstate="print"/>
          <a:srcRect b="21785"/>
          <a:stretch>
            <a:fillRect/>
          </a:stretch>
        </p:blipFill>
        <p:spPr bwMode="auto">
          <a:xfrm>
            <a:off x="1480577" y="2057400"/>
            <a:ext cx="6182846" cy="33828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917" y="280680"/>
            <a:ext cx="8459454" cy="133222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Probability of a recurrent AKI hospitalization in Medicare patients, by number of events &amp; race, 2009–2010</a:t>
            </a:r>
            <a:br>
              <a:rPr lang="en-US" dirty="0" smtClean="0"/>
            </a:br>
            <a:r>
              <a:rPr lang="en-US" sz="1600" dirty="0" smtClean="0"/>
              <a:t>Figure 6.9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AKI patients age 66 &amp; older, 2009–2010.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9218" name="Picture 2" descr="\\LUKE\ADR Prepress\2012 atlas\12 figure PNGs\12 vol1 figure PNGs\vol1 ch06 pngs\1 ch06 fig9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4" y="2057400"/>
            <a:ext cx="7419975" cy="31470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Patients with a recurrent AKI, </a:t>
            </a:r>
            <a:br>
              <a:rPr lang="en-US" dirty="0" smtClean="0"/>
            </a:br>
            <a:r>
              <a:rPr lang="en-US" dirty="0" smtClean="0"/>
              <a:t>by age, 2009–2010</a:t>
            </a:r>
            <a:br>
              <a:rPr lang="en-US" dirty="0" smtClean="0"/>
            </a:br>
            <a:r>
              <a:rPr lang="en-US" sz="1600" dirty="0" smtClean="0"/>
              <a:t>Figure 6.10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patients age 66 &amp; older; original AKI in 2009, recurrent AKI within one year.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3074" name="Picture 2" descr="\\LUKE\ADR Prepress\2012 atlas\12 figure PNGs\12 vol1 figure PNGs\vol1 ch06 pngs\1 ch06 fig10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7424" y="2057400"/>
            <a:ext cx="6749152" cy="34802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Patients with a recurrent AKI, </a:t>
            </a:r>
            <a:br>
              <a:rPr lang="en-US" dirty="0" smtClean="0"/>
            </a:br>
            <a:r>
              <a:rPr lang="en-US" dirty="0" smtClean="0"/>
              <a:t>by race, 2009–2010</a:t>
            </a:r>
            <a:br>
              <a:rPr lang="en-US" dirty="0" smtClean="0"/>
            </a:br>
            <a:r>
              <a:rPr lang="en-US" sz="1600" dirty="0" smtClean="0"/>
              <a:t>Figure 6.11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patients age 66 &amp; older; original AKI in 2009, recurrent AKI within one year.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1266" name="Picture 2" descr="\\LUKE\ADR Prepress\2012 atlas\12 figure PNGs\12 vol1 figure PNGs\vol1 ch06 pngs\1 ch06 fig11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69158" y="2057400"/>
            <a:ext cx="6405683" cy="33031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Probability of a recurrent hospitalization, </a:t>
            </a:r>
            <a:br>
              <a:rPr lang="en-US" dirty="0" smtClean="0"/>
            </a:br>
            <a:r>
              <a:rPr lang="en-US" dirty="0" smtClean="0"/>
              <a:t>ESRD, or death following hospitalization </a:t>
            </a:r>
            <a:br>
              <a:rPr lang="en-US" dirty="0" smtClean="0"/>
            </a:br>
            <a:r>
              <a:rPr lang="en-US" dirty="0" smtClean="0"/>
              <a:t>for AKI, by race, 2010</a:t>
            </a:r>
            <a:br>
              <a:rPr lang="en-US" dirty="0" smtClean="0"/>
            </a:br>
            <a:r>
              <a:rPr lang="en-US" sz="1600" dirty="0" smtClean="0"/>
              <a:t>Figure 6.12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1303485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patients age 66 &amp; older, 2009–2010.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2290" name="Picture 2" descr="\\LUKE\ADR Prepress\2012 atlas\12 figure PNGs\12 vol1 figure PNGs\vol1 ch06 pngs\1 ch06 fig12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0280" y="1612900"/>
            <a:ext cx="4903440" cy="426713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Outpatient physician visits </a:t>
            </a:r>
            <a:br>
              <a:rPr lang="en-US" dirty="0" smtClean="0"/>
            </a:br>
            <a:r>
              <a:rPr lang="en-US" dirty="0" smtClean="0"/>
              <a:t>following initial AKI discharge </a:t>
            </a:r>
            <a:br>
              <a:rPr lang="en-US" dirty="0" smtClean="0"/>
            </a:br>
            <a:r>
              <a:rPr lang="en-US" sz="1600" dirty="0" smtClean="0"/>
              <a:t>Figure 6.13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AKI patients age 66 &amp; older, 2009–2010.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026" name="Picture 2" descr="\\LUKE\ADR Prepress\2012 atlas\12 figure PNGs\12 vol1 figure PNGs\vol1 ch06 pngs\1 ch06 fig13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6645" y="2057400"/>
            <a:ext cx="5710709" cy="32495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Physician visits in the year following </a:t>
            </a:r>
            <a:br>
              <a:rPr lang="en-US" dirty="0" smtClean="0"/>
            </a:br>
            <a:r>
              <a:rPr lang="en-US" dirty="0" smtClean="0"/>
              <a:t>a recurrent AKI discharge</a:t>
            </a:r>
            <a:br>
              <a:rPr lang="en-US" dirty="0" smtClean="0"/>
            </a:br>
            <a:r>
              <a:rPr lang="en-US" sz="1600" dirty="0" smtClean="0"/>
              <a:t>Figure 6.14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AKI patients age 66 &amp; older, 2009–2010.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050" name="Picture 2" descr="\\LUKE\ADR Prepress\2012 atlas\12 figure PNGs\12 vol1 figure PNGs\vol1 ch06 pngs\1 ch06 fig14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4117" y="2057400"/>
            <a:ext cx="5755765" cy="32751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Outpatient nephrology visits in the year following a </a:t>
            </a:r>
            <a:br>
              <a:rPr lang="en-US" dirty="0" smtClean="0"/>
            </a:br>
            <a:r>
              <a:rPr lang="en-US" dirty="0" smtClean="0"/>
              <a:t>recurrent AKI discharge 2009-2010</a:t>
            </a:r>
            <a:br>
              <a:rPr lang="en-US" dirty="0" smtClean="0"/>
            </a:br>
            <a:r>
              <a:rPr lang="en-US" sz="1600" dirty="0" smtClean="0"/>
              <a:t>Figure 6.15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AKI patients age 66 &amp; older, 2009–2010.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5362" name="Picture 2" descr="\\LUKE\ADR Prepress\2012 atlas\12 figure PNGs\12 vol1 figure PNGs\vol1 ch06 pngs\1 ch06 fig15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2785" y="2057400"/>
            <a:ext cx="5998429" cy="34132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Probability of serum creatinine testing after hospitalization for acute kidney injury, 2010</a:t>
            </a:r>
            <a:br>
              <a:rPr lang="en-US" dirty="0" smtClean="0"/>
            </a:br>
            <a:r>
              <a:rPr lang="en-US" sz="1600" dirty="0" smtClean="0"/>
              <a:t>Figure 6.16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AKI patients, age 66 &amp; older, 2009.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6386" name="Picture 2" descr="\\LUKE\ADR Prepress\2012 atlas\12 figure PNGs\12 vol1 figure PNGs\vol1 ch06 pngs\1 ch06 fig16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1206" y="2057400"/>
            <a:ext cx="5921588" cy="337640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Probability of urine albumin testing after hospitalization for acute kidney injury, 2010</a:t>
            </a:r>
            <a:br>
              <a:rPr lang="en-US" dirty="0" smtClean="0"/>
            </a:br>
            <a:r>
              <a:rPr lang="en-US" sz="1600" dirty="0" smtClean="0"/>
              <a:t>Figure 6.17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AKI patients, age 66 &amp; older, 2009.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7410" name="Picture 2" descr="\\LUKE\ADR Prepress\2012 atlas\12 figure PNGs\12 vol1 figure PNGs\vol1 ch06 pngs\1 ch06 fig17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1098" y="2057400"/>
            <a:ext cx="5721804" cy="32259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6838123" cy="133222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Drug therapy prior to &amp; after hospitalization for AKI in patients with Medicare Part D coverage, for initial &amp; recurrent AKI</a:t>
            </a:r>
            <a:br>
              <a:rPr lang="en-US" dirty="0" smtClean="0"/>
            </a:br>
            <a:r>
              <a:rPr lang="en-US" sz="1600" dirty="0" smtClean="0"/>
              <a:t>Figure 6.18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AKI patients with Part D coverage, 2009. 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8434" name="Picture 2" descr="\\LUKE\ADR Prepress\2012 atlas\12 figure PNGs\12 vol1 figure PNGs\vol1 ch06 pngs\1 ch06 fig18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4354" y="2057400"/>
            <a:ext cx="6855292" cy="31476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7060960" cy="133222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Drug therapy prior to &amp; after hospitalization for AKI in patients with Medicare Part D coverage, by CKD status</a:t>
            </a:r>
            <a:br>
              <a:rPr lang="en-US" dirty="0" smtClean="0"/>
            </a:br>
            <a:r>
              <a:rPr lang="en-US" sz="1600" dirty="0" smtClean="0"/>
              <a:t>Figure 6.19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3762376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AKI patients with Part D coverage, 2009; CKD identified as any CKD claim during the three months prior to AKI.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9458" name="Picture 2" descr="\\LUKE\ADR Prepress\2012 atlas\12 figure PNGs\12 vol1 figure PNGs\vol1 ch06 pngs\1 ch06 fig19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479" y="2057400"/>
            <a:ext cx="6859041" cy="31493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Drug therapy prior to &amp; after AKI </a:t>
            </a:r>
            <a:br>
              <a:rPr lang="en-US" dirty="0" smtClean="0"/>
            </a:br>
            <a:r>
              <a:rPr lang="en-US" dirty="0" smtClean="0"/>
              <a:t>hospitalization in patients with Medicare Part D coverage, with or without dialysis</a:t>
            </a:r>
            <a:br>
              <a:rPr lang="en-US" dirty="0" smtClean="0"/>
            </a:br>
            <a:r>
              <a:rPr lang="en-US" sz="1600" dirty="0" smtClean="0"/>
              <a:t>Figure 6.20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AKI patients with Part D coverage, 2009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0482" name="Picture 2" descr="\\LUKE\ADR Prepress\2012 atlas\12 figure PNGs\12 vol1 figure PNGs\vol1 ch06 pngs\1 ch06 fig20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1248" y="2057400"/>
            <a:ext cx="6801503" cy="31229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416510" cy="1332220"/>
          </a:xfrm>
        </p:spPr>
        <p:txBody>
          <a:bodyPr/>
          <a:lstStyle/>
          <a:p>
            <a:r>
              <a:rPr lang="en-US" dirty="0" smtClean="0"/>
              <a:t>Changes to CKD status following hospitalization for AKI in Medicare patients, 2010</a:t>
            </a:r>
            <a:br>
              <a:rPr lang="en-US" dirty="0" smtClean="0"/>
            </a:br>
            <a:r>
              <a:rPr lang="en-US" sz="1600" dirty="0" smtClean="0"/>
              <a:t>Figure 6.21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AKI patients age 66 &amp; older, 2010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1506" name="Picture 2" descr="\\LUKE\ADR Prepress\2012 atlas\12 figure PNGs\12 vol1 figure PNGs\vol1 ch06 pngs\1 ch06 fig21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4796" y="2057400"/>
            <a:ext cx="5460546" cy="3078684"/>
          </a:xfrm>
          <a:prstGeom prst="rect">
            <a:avLst/>
          </a:prstGeom>
          <a:noFill/>
        </p:spPr>
      </p:pic>
      <p:pic>
        <p:nvPicPr>
          <p:cNvPr id="7" name="Picture 6" descr="icd cod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93137" y="2057400"/>
            <a:ext cx="2063500" cy="271577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Changes to CKD status following </a:t>
            </a:r>
            <a:br>
              <a:rPr lang="en-US" dirty="0" smtClean="0"/>
            </a:br>
            <a:r>
              <a:rPr lang="en-US" dirty="0" smtClean="0"/>
              <a:t>a recurrent rehospitalization for AKI </a:t>
            </a:r>
            <a:br>
              <a:rPr lang="en-US" dirty="0" smtClean="0"/>
            </a:br>
            <a:r>
              <a:rPr lang="en-US" dirty="0" smtClean="0"/>
              <a:t>in Medicare patients, 2010</a:t>
            </a:r>
            <a:br>
              <a:rPr lang="en-US" dirty="0" smtClean="0"/>
            </a:br>
            <a:r>
              <a:rPr lang="en-US" sz="1600" dirty="0" smtClean="0"/>
              <a:t>Figure 6.22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AKI patients age 66 &amp; older, 2010; recurrent hospitalization occurred in 2009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2530" name="Picture 2" descr="\\LUKE\ADR Prepress\2012 atlas\12 figure PNGs\12 vol1 figure PNGs\vol1 ch06 pngs\1 ch06 fig22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7219" y="2057401"/>
            <a:ext cx="5565682" cy="3137961"/>
          </a:xfrm>
          <a:prstGeom prst="rect">
            <a:avLst/>
          </a:prstGeom>
          <a:noFill/>
        </p:spPr>
      </p:pic>
      <p:pic>
        <p:nvPicPr>
          <p:cNvPr id="7" name="Picture 6" descr="icd cod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16189" y="2074288"/>
            <a:ext cx="2063500" cy="2715774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Changes to CKD status following </a:t>
            </a:r>
            <a:br>
              <a:rPr lang="en-US" dirty="0" smtClean="0"/>
            </a:br>
            <a:r>
              <a:rPr lang="en-US" dirty="0" smtClean="0"/>
              <a:t>a hospitalization for AKI with dialysis </a:t>
            </a:r>
            <a:br>
              <a:rPr lang="en-US" dirty="0" smtClean="0"/>
            </a:br>
            <a:r>
              <a:rPr lang="en-US" dirty="0" smtClean="0"/>
              <a:t>in Medicare patients, 2010</a:t>
            </a:r>
            <a:br>
              <a:rPr lang="en-US" dirty="0" smtClean="0"/>
            </a:br>
            <a:r>
              <a:rPr lang="en-US" sz="1600" dirty="0" smtClean="0"/>
              <a:t>Figure 6.23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AKI patients age 66 &amp; older, 2010; data limited to AKI events with dialysis.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3554" name="Picture 2" descr="\\LUKE\ADR Prepress\2012 atlas\12 figure PNGs\12 vol1 figure PNGs\vol1 ch06 pngs\1 ch06 fig23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8407" y="2057400"/>
            <a:ext cx="5589861" cy="3151592"/>
          </a:xfrm>
          <a:prstGeom prst="rect">
            <a:avLst/>
          </a:prstGeom>
          <a:noFill/>
        </p:spPr>
      </p:pic>
      <p:pic>
        <p:nvPicPr>
          <p:cNvPr id="7" name="Picture 6" descr="icd cod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85453" y="2074288"/>
            <a:ext cx="2063500" cy="2715774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6" y="274638"/>
            <a:ext cx="5685518" cy="1332220"/>
          </a:xfrm>
        </p:spPr>
        <p:txBody>
          <a:bodyPr/>
          <a:lstStyle/>
          <a:p>
            <a:r>
              <a:rPr lang="en-US" dirty="0" smtClean="0"/>
              <a:t>Outcomes following an AKI hospitalization, 2010</a:t>
            </a:r>
            <a:br>
              <a:rPr lang="en-US" dirty="0" smtClean="0"/>
            </a:br>
            <a:r>
              <a:rPr lang="en-US" sz="1600" dirty="0" smtClean="0"/>
              <a:t>Figure 6.24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AKI patients age 66 &amp; older, 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4578" name="Picture 2" descr="\\LUKE\ADR Prepress\2012 atlas\12 figure PNGs\12 vol1 figure PNGs\vol1 ch06 pngs\1 ch06 fig24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37669" y="2057400"/>
            <a:ext cx="5068661" cy="342830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usrds 12">
  <a:themeElements>
    <a:clrScheme name="usrds poster 12">
      <a:dk1>
        <a:srgbClr val="242D6E"/>
      </a:dk1>
      <a:lt1>
        <a:srgbClr val="FFFFFF"/>
      </a:lt1>
      <a:dk2>
        <a:srgbClr val="5A602A"/>
      </a:dk2>
      <a:lt2>
        <a:srgbClr val="808080"/>
      </a:lt2>
      <a:accent1>
        <a:srgbClr val="A3A342"/>
      </a:accent1>
      <a:accent2>
        <a:srgbClr val="5B4030"/>
      </a:accent2>
      <a:accent3>
        <a:srgbClr val="29404E"/>
      </a:accent3>
      <a:accent4>
        <a:srgbClr val="668896"/>
      </a:accent4>
      <a:accent5>
        <a:srgbClr val="687959"/>
      </a:accent5>
      <a:accent6>
        <a:srgbClr val="3B1D00"/>
      </a:accent6>
      <a:hlink>
        <a:srgbClr val="375453"/>
      </a:hlink>
      <a:folHlink>
        <a:srgbClr val="626F7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10727</TotalTime>
  <Words>555</Words>
  <Application>Microsoft Office PowerPoint</Application>
  <PresentationFormat>On-screen Show (4:3)</PresentationFormat>
  <Paragraphs>51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usrds 12</vt:lpstr>
      <vt:lpstr>Slide 1</vt:lpstr>
      <vt:lpstr>Hospitalizations for acute kidney injury,  with or without dialysis, by race Figure 6.1 (volume 1)</vt:lpstr>
      <vt:lpstr>Characteristics of patients with acute kidney injury, by age, gender, &amp; race, 2010 Figure 6.2 (volume 1)</vt:lpstr>
      <vt:lpstr>Rates of AKI, by age &amp; dataset Figure 6.3 (volume 1)</vt:lpstr>
      <vt:lpstr>Rates of AKI in Medicare patients, by race Figure 6.4 (volume 1)</vt:lpstr>
      <vt:lpstr>Type of dialysis in hospitalized  Medicare AKI patients age 66 &amp; older who require dialysis Figure 6.5 (volume 1)</vt:lpstr>
      <vt:lpstr>Primary diagnosis code for  patients with AKI, by dataset Figure 6.6 (volume 1)</vt:lpstr>
      <vt:lpstr>Adjusted hazard of an AKI hospitalization  in Medicare patients, by age, 2010 Figure 6.7 (volume 1)</vt:lpstr>
      <vt:lpstr>Adjusted hazard of an AKI hospitalization  in Medicare patients, by race, 2010 Figure 6.8 (volume 1)</vt:lpstr>
      <vt:lpstr>Probability of a recurrent AKI hospitalization in Medicare patients, by number of events &amp; race, 2009–2010 Figure 6.9 (volume 1)</vt:lpstr>
      <vt:lpstr>Patients with a recurrent AKI,  by age, 2009–2010 Figure 6.10 (volume 1)</vt:lpstr>
      <vt:lpstr>Patients with a recurrent AKI,  by race, 2009–2010 Figure 6.11 (volume 1)</vt:lpstr>
      <vt:lpstr>Probability of a recurrent hospitalization,  ESRD, or death following hospitalization  for AKI, by race, 2010 Figure 6.12 (volume 1)</vt:lpstr>
      <vt:lpstr>Outpatient physician visits  following initial AKI discharge  Figure 6.13 (volume 1)</vt:lpstr>
      <vt:lpstr>Physician visits in the year following  a recurrent AKI discharge Figure 6.14 (volume 1)</vt:lpstr>
      <vt:lpstr>Outpatient nephrology visits in the year following a  recurrent AKI discharge 2009-2010 Figure 6.15 (volume 1)</vt:lpstr>
      <vt:lpstr>Probability of serum creatinine testing after hospitalization for acute kidney injury, 2010 Figure 6.16 (volume 1)</vt:lpstr>
      <vt:lpstr>Probability of urine albumin testing after hospitalization for acute kidney injury, 2010 Figure 6.17 (volume 1)</vt:lpstr>
      <vt:lpstr>Drug therapy prior to &amp; after hospitalization for AKI in patients with Medicare Part D coverage, for initial &amp; recurrent AKI Figure 6.18 (volume 1)</vt:lpstr>
      <vt:lpstr>Drug therapy prior to &amp; after hospitalization for AKI in patients with Medicare Part D coverage, by CKD status Figure 6.19 (volume 1)</vt:lpstr>
      <vt:lpstr>Drug therapy prior to &amp; after AKI  hospitalization in patients with Medicare Part D coverage, with or without dialysis Figure 6.20 (volume 1)</vt:lpstr>
      <vt:lpstr>Changes to CKD status following hospitalization for AKI in Medicare patients, 2010 Figure 6.21 (volume 1)</vt:lpstr>
      <vt:lpstr>Changes to CKD status following  a recurrent rehospitalization for AKI  in Medicare patients, 2010 Figure 6.22 (volume 1)</vt:lpstr>
      <vt:lpstr>Changes to CKD status following  a hospitalization for AKI with dialysis  in Medicare patients, 2010 Figure 6.23 (volume 1)</vt:lpstr>
      <vt:lpstr>Outcomes following an AKI hospitalization, 2010 Figure 6.24 (volume 1)</vt:lpstr>
    </vt:vector>
  </TitlesOfParts>
  <Company>Nephrology Analytical Services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SEverson</dc:creator>
  <cp:lastModifiedBy>edward constantini</cp:lastModifiedBy>
  <cp:revision>308</cp:revision>
  <dcterms:created xsi:type="dcterms:W3CDTF">2000-03-17T15:11:00Z</dcterms:created>
  <dcterms:modified xsi:type="dcterms:W3CDTF">2012-11-06T17:23:03Z</dcterms:modified>
</cp:coreProperties>
</file>