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32"/>
  </p:handoutMasterIdLst>
  <p:sldIdLst>
    <p:sldId id="272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304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0" r:id="rId29"/>
    <p:sldId id="301" r:id="rId30"/>
    <p:sldId id="302" r:id="rId31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05" autoAdjust="0"/>
    <p:restoredTop sz="94632" autoAdjust="0"/>
  </p:normalViewPr>
  <p:slideViewPr>
    <p:cSldViewPr snapToGrid="0">
      <p:cViewPr varScale="1">
        <p:scale>
          <a:sx n="109" d="100"/>
          <a:sy n="109" d="100"/>
        </p:scale>
        <p:origin x="-1764" y="-90"/>
      </p:cViewPr>
      <p:guideLst>
        <p:guide orient="horz" pos="1296"/>
        <p:guide orient="horz" pos="3746"/>
        <p:guide orient="horz" pos="2162"/>
        <p:guide orient="horz" pos="1016"/>
        <p:guide orient="horz" pos="1441"/>
        <p:guide pos="2880"/>
        <p:guide pos="510"/>
        <p:guide pos="5245"/>
        <p:guide pos="28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3992" y="1619250"/>
            <a:ext cx="3653161" cy="180975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r"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authors</a:t>
            </a:r>
            <a:endParaRPr lang="en-US" dirty="0"/>
          </a:p>
        </p:txBody>
      </p:sp>
      <p:pic>
        <p:nvPicPr>
          <p:cNvPr id="5" name="Picture 4" descr="title slide bg 1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809625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Trebuchet MS" pitchFamily="34" charset="0"/>
              </a:rPr>
              <a:t>USRDS 2012</a:t>
            </a:r>
            <a:r>
              <a:rPr lang="en-US" sz="900" baseline="0" dirty="0" smtClean="0">
                <a:latin typeface="Trebuchet MS" pitchFamily="34" charset="0"/>
              </a:rPr>
              <a:t> ADR</a:t>
            </a:r>
            <a:endParaRPr lang="en-US" sz="900" dirty="0">
              <a:latin typeface="Trebuchet MS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in slide bg 12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19" descr="usrds logo 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7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09625" y="889001"/>
            <a:ext cx="4841875" cy="1398587"/>
          </a:xfrm>
        </p:spPr>
        <p:txBody>
          <a:bodyPr/>
          <a:lstStyle/>
          <a:p>
            <a:pPr>
              <a:lnSpc>
                <a:spcPts val="3000"/>
              </a:lnSpc>
              <a:spcBef>
                <a:spcPts val="0"/>
              </a:spcBef>
            </a:pPr>
            <a:r>
              <a:rPr lang="en-US" sz="1600" b="1" dirty="0"/>
              <a:t>CKD: Chapter 2</a:t>
            </a:r>
            <a:r>
              <a:rPr lang="en-US" dirty="0"/>
              <a:t/>
            </a:r>
            <a:br>
              <a:rPr lang="en-US" dirty="0"/>
            </a:br>
            <a:r>
              <a:rPr lang="en-US" sz="2800" dirty="0"/>
              <a:t>Identification &amp; care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of </a:t>
            </a:r>
            <a:r>
              <a:rPr lang="en-US" sz="2800" dirty="0"/>
              <a:t>patients with chronic kidney disease</a:t>
            </a:r>
            <a:endParaRPr lang="en-US" dirty="0"/>
          </a:p>
        </p:txBody>
      </p:sp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88741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2012 Annual Data Report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Distribution of point prevalent general Medicare </a:t>
            </a:r>
            <a:br>
              <a:rPr lang="en-US" sz="2400" dirty="0" smtClean="0"/>
            </a:br>
            <a:r>
              <a:rPr lang="en-US" sz="2400" dirty="0" smtClean="0"/>
              <a:t>(age 65 &amp; older) &amp; MarketScan (age 50–64) patients with coded diabetes, CKD, CHF, &amp; CVA,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general (fee-for-service) Medicare patients age 65 &amp; older; point prevalent MarketScan patients age 50–64. Diabetes, CKD, CHF, &amp; CVA determined from claims.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" name="Picture 3" descr="1 ch02 fig1-01.png"/>
          <p:cNvPicPr>
            <a:picLocks noChangeAspect="1"/>
          </p:cNvPicPr>
          <p:nvPr/>
        </p:nvPicPr>
        <p:blipFill>
          <a:blip r:embed="rId2" cstate="print"/>
          <a:srcRect l="18202" b="12785"/>
          <a:stretch>
            <a:fillRect/>
          </a:stretch>
        </p:blipFill>
        <p:spPr>
          <a:xfrm>
            <a:off x="1507917" y="2057400"/>
            <a:ext cx="6113772" cy="354537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Descriptive parameters of CKD datasets, by age, gender, race, ethnicity, &amp; coded comorbidity,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2.a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patients 2010, without ESRD, age 65 &amp; older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smtClean="0">
                <a:solidFill>
                  <a:schemeClr val="tx2"/>
                </a:solidFill>
              </a:rPr>
              <a:t>(Medicare) &amp; 20–64 (MarketScan &amp; Ingenix i3).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" name="Picture 4" descr="1 ch02 table 2.a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9625" y="1723502"/>
            <a:ext cx="7859221" cy="323088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Prevalence (%) of recognized CKD, </a:t>
            </a:r>
            <a:br>
              <a:rPr lang="en-US" dirty="0" smtClean="0"/>
            </a:br>
            <a:r>
              <a:rPr lang="en-US" dirty="0" smtClean="0"/>
              <a:t>by dataset, set, &amp; age</a:t>
            </a:r>
            <a:br>
              <a:rPr lang="en-US" dirty="0" smtClean="0"/>
            </a:br>
            <a:r>
              <a:rPr lang="en-US" sz="1600" dirty="0" smtClean="0"/>
              <a:t>Table 2.b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6309735" y="5511338"/>
            <a:ext cx="2185872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Prevalent patients surviving cohort year without ESRD, age 65 &amp; older (Medicare) &amp; 20–64 (MarketScan &amp; Ingenix i3). </a:t>
            </a:r>
          </a:p>
        </p:txBody>
      </p:sp>
      <p:pic>
        <p:nvPicPr>
          <p:cNvPr id="5" name="Picture 4" descr="1 ch02 table 2.b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0812" y="1612900"/>
            <a:ext cx="3588201" cy="43338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Trends in CKD prevalence: </a:t>
            </a:r>
            <a:br>
              <a:rPr lang="en-US" dirty="0" smtClean="0"/>
            </a:br>
            <a:r>
              <a:rPr lang="en-US" dirty="0" smtClean="0"/>
              <a:t>Medicare patients age 65 &amp; older, by race</a:t>
            </a:r>
            <a:br>
              <a:rPr lang="en-US" dirty="0" smtClean="0"/>
            </a:br>
            <a:r>
              <a:rPr lang="en-US" sz="1600" dirty="0" smtClean="0"/>
              <a:t>Figure 2.2 (volume 1)</a:t>
            </a:r>
            <a:endParaRPr lang="en-US" dirty="0"/>
          </a:p>
        </p:txBody>
      </p:sp>
      <p:pic>
        <p:nvPicPr>
          <p:cNvPr id="5" name="Picture 4" descr="1 ch02 fig2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4344" y="1612899"/>
            <a:ext cx="4154066" cy="4333875"/>
          </a:xfrm>
          <a:prstGeom prst="rect">
            <a:avLst/>
          </a:prstGeom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5" y="5511338"/>
            <a:ext cx="146657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Prevalent patients surviving cohort year without ESRD, age 65 &amp; older (Medicare) &amp; 20–64 (MarketScan &amp; Ingenix i3). </a:t>
            </a:r>
          </a:p>
        </p:txBody>
      </p:sp>
      <p:pic>
        <p:nvPicPr>
          <p:cNvPr id="8" name="Picture 7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Trends in CKD prevalence: </a:t>
            </a:r>
            <a:br>
              <a:rPr lang="en-US" dirty="0" smtClean="0"/>
            </a:br>
            <a:r>
              <a:rPr lang="en-US" dirty="0" smtClean="0"/>
              <a:t>MarketScan patients age 20–64</a:t>
            </a:r>
            <a:br>
              <a:rPr lang="en-US" dirty="0" smtClean="0"/>
            </a:br>
            <a:r>
              <a:rPr lang="en-US" sz="1600" dirty="0" smtClean="0"/>
              <a:t>Figure 2.3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406973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Prevalent patients surviving cohort year without ESRD, age 65 &amp; older (Medicare) &amp; 20–64 (MarketScan &amp; Ingenix i3).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2 atlas\12 figure PNGs\12 vol1 figure PNGs\vol1 ch02 pngs\1 ch02 fig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6" y="2057400"/>
            <a:ext cx="5860115" cy="3021833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Trends in CKD prevalence: </a:t>
            </a:r>
            <a:br>
              <a:rPr lang="en-US" dirty="0" smtClean="0"/>
            </a:br>
            <a:r>
              <a:rPr lang="en-US" dirty="0" smtClean="0"/>
              <a:t>Ingenix i3 patients age 20–64</a:t>
            </a:r>
            <a:br>
              <a:rPr lang="en-US" dirty="0" smtClean="0"/>
            </a:br>
            <a:r>
              <a:rPr lang="en-US" sz="1600" dirty="0" smtClean="0"/>
              <a:t>Figure 2.4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3" y="5511338"/>
            <a:ext cx="402363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Prevalent patients surviving cohort year without ESRD, age 65 &amp; older (Medicare) &amp; 20–64 (MarketScan &amp; Ingenix i3).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2 atlas\12 figure PNGs\12 vol1 figure PNGs\vol1 ch02 pngs\1 ch02 fig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6" y="2057400"/>
            <a:ext cx="5770534" cy="2975642"/>
          </a:xfrm>
          <a:prstGeom prst="rect">
            <a:avLst/>
          </a:prstGeom>
          <a:noFill/>
        </p:spPr>
      </p:pic>
      <p:pic>
        <p:nvPicPr>
          <p:cNvPr id="6" name="Picture 5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of urine albumin &amp; creatinine testing in Medicare patients at risk for CKD</a:t>
            </a:r>
            <a:br>
              <a:rPr lang="en-US" dirty="0" smtClean="0"/>
            </a:br>
            <a:r>
              <a:rPr lang="en-US" sz="1600" dirty="0" smtClean="0"/>
              <a:t>Figure 2.5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6419143" y="5511338"/>
            <a:ext cx="190729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Prevalent patients surviving cohort year without ESRD, age 65 &amp; older (Medicare) &amp; 20–64 (MarketScan &amp; Ingenix i3).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1 ch02 fig5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9625" y="1612900"/>
            <a:ext cx="5358440" cy="42246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Probability of laboratory testing </a:t>
            </a:r>
            <a:br>
              <a:rPr lang="en-US" dirty="0" smtClean="0"/>
            </a:br>
            <a:r>
              <a:rPr lang="en-US" dirty="0" smtClean="0"/>
              <a:t>in patients at risk for CKD, </a:t>
            </a:r>
            <a:br>
              <a:rPr lang="en-US" dirty="0" smtClean="0"/>
            </a:br>
            <a:r>
              <a:rPr lang="en-US" dirty="0" smtClean="0"/>
              <a:t>by demographic characteristics, 2010</a:t>
            </a:r>
            <a:br>
              <a:rPr lang="en-US" dirty="0" smtClean="0"/>
            </a:br>
            <a:r>
              <a:rPr lang="en-US" sz="1600" dirty="0" smtClean="0"/>
              <a:t>Table 2.c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from the 5 percent sample, age 20 &amp; older, with Parts A &amp; B coverage in 2009; patients diagnosed with CKD or ESRD during 2009 are excluded.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1 ch02 table 2.c.a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8789" y="1612900"/>
            <a:ext cx="4113211" cy="3708074"/>
          </a:xfrm>
          <a:prstGeom prst="rect">
            <a:avLst/>
          </a:prstGeom>
        </p:spPr>
      </p:pic>
      <p:pic>
        <p:nvPicPr>
          <p:cNvPr id="7" name="Picture 6" descr="1 ch02 table 2.c.b-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612900"/>
            <a:ext cx="4150679" cy="373873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Percent of patients with CKD, by demographic characteristics, comorbidity, &amp; dataset, 2010</a:t>
            </a:r>
            <a:br>
              <a:rPr lang="en-US" dirty="0" smtClean="0"/>
            </a:br>
            <a:r>
              <a:rPr lang="en-US" sz="1600" dirty="0" smtClean="0"/>
              <a:t>Table 2.d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9022"/>
            <a:ext cx="739692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65 &amp; older &amp; MarketScan patients age 50–64, alive &amp; eligible for all of 2010. CKD claims as well as other diseases identified in 2010. NHANES 2005–2010 participants, age 20 &amp; older.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122" name="Picture 2" descr="\\LUKE\ADR Prepress\2012 atlas\12 figure PNGs\12 vol1 figure PNGs\vol1 ch02 pngs\1 ch02 table 2.d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9589" y="2057400"/>
            <a:ext cx="7204822" cy="3359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Percent of patients with a CKD diagnosis code </a:t>
            </a:r>
            <a:br>
              <a:rPr lang="en-US" sz="2400" dirty="0" smtClean="0"/>
            </a:br>
            <a:r>
              <a:rPr lang="en-US" sz="2400" dirty="0" smtClean="0"/>
              <a:t>of 585.3 or higher, by demographic characteristics, comorbidity, &amp; dataset,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2.e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757226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65 &amp; older &amp; MarketScan patients age 50–64, alive &amp; eligible for all of 2010. CKD claims as well as other diseases identified in 2010. NHANES 2005–2010 participants, age 20 &amp; older; eGFR estimated by CKD-EPI equation.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146" name="Picture 2" descr="\\LUKE\ADR Prepress\2012 atlas\12 figure PNGs\12 vol1 figure PNGs\vol1 ch02 pngs\1 ch02 table 2.e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7201" y="2057068"/>
            <a:ext cx="7273978" cy="33852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odds ratio of a CKD diagnosis code, by demographic, comorbidity, &amp; dataset, 2010</a:t>
            </a:r>
            <a:br>
              <a:rPr lang="en-US" dirty="0" smtClean="0"/>
            </a:br>
            <a:r>
              <a:rPr lang="en-US" sz="1600" dirty="0" smtClean="0"/>
              <a:t>Table 2.f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74185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65 &amp; older &amp; MarketScan patients age 50–64, alive &amp; eligible for all of 2010. CKD claims as well as other diseases identified in 2010. NHANES 2005–2010 participants, age 20 &amp; older.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170" name="Picture 2" descr="\\LUKE\ADR Prepress\2012 atlas\12 figure PNGs\12 vol1 figure PNGs\vol1 ch02 pngs\1 ch02 table 2.f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6144" y="2057400"/>
            <a:ext cx="5084525" cy="33905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Odds ratio of a CKD diagnosis </a:t>
            </a:r>
            <a:br>
              <a:rPr lang="en-US" dirty="0" smtClean="0"/>
            </a:br>
            <a:r>
              <a:rPr lang="en-US" dirty="0" smtClean="0"/>
              <a:t>code in Medicare patients, </a:t>
            </a:r>
            <a:br>
              <a:rPr lang="en-US" dirty="0" smtClean="0"/>
            </a:br>
            <a:r>
              <a:rPr lang="en-US" dirty="0" smtClean="0"/>
              <a:t>by age, gender, &amp; race, 2010</a:t>
            </a:r>
            <a:br>
              <a:rPr lang="en-US" dirty="0" smtClean="0"/>
            </a:br>
            <a:r>
              <a:rPr lang="en-US" sz="1600" dirty="0" smtClean="0"/>
              <a:t>Figure 2.6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65 &amp; older &amp; MarketScan patients age 50–64, alive &amp; eligible for all of 2010. CKD claims as well as other diseases identified in 2010.</a:t>
            </a:r>
          </a:p>
        </p:txBody>
      </p:sp>
      <p:pic>
        <p:nvPicPr>
          <p:cNvPr id="8194" name="Picture 2" descr="\\LUKE\ADR Prepress\2012 atlas\12 figure PNGs\12 vol1 figure PNGs\vol1 ch02 pngs\1 ch02 fig6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399"/>
            <a:ext cx="7515179" cy="27989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Odds ratio of a CKD diagnosis code in MarketScan patients, by age &amp; gender, 2010</a:t>
            </a:r>
            <a:br>
              <a:rPr lang="en-US" dirty="0" smtClean="0"/>
            </a:br>
            <a:r>
              <a:rPr lang="en-US" sz="1600" dirty="0" smtClean="0"/>
              <a:t>Figure 2.7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65 &amp; older &amp; MarketScan patients age 50–64, alive &amp; eligible for all of 2010. CKD claims as well as other diseases identified in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9218" name="Picture 2" descr="\\LUKE\ADR Prepress\2012 atlas\12 figure PNGs\12 vol1 figure PNGs\vol1 ch02 pngs\1 ch02 fig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3055" y="2057400"/>
            <a:ext cx="6407084" cy="33038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Odds ratio of a CKD diagnosis code, </a:t>
            </a:r>
            <a:br>
              <a:rPr lang="en-US" dirty="0" smtClean="0"/>
            </a:br>
            <a:r>
              <a:rPr lang="en-US" dirty="0" smtClean="0"/>
              <a:t>by comorbidity, 2010</a:t>
            </a:r>
            <a:br>
              <a:rPr lang="en-US" dirty="0" smtClean="0"/>
            </a:br>
            <a:r>
              <a:rPr lang="en-US" sz="1600" dirty="0" smtClean="0"/>
              <a:t>Figure 2.8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65 &amp; older &amp; MarketScan patients age 50–64, alive &amp; eligible for all of 2010. CKD claims as well as other diseases identified in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42" name="Picture 2" descr="\\LUKE\ADR Prepress\2012 atlas\12 figure PNGs\12 vol1 figure PNGs\vol1 ch02 pngs\1 ch02 fig8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0631" y="2057400"/>
            <a:ext cx="6185801" cy="31754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Cumulative probability of a physician visit at month 12 after CKD diagnosis, by dataset &amp; physician specialty,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2.9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alive &amp; eligible all of 2009. CKD diagnosis represents date of first CKD claim during 2009; physician claims searched during 12 months following that date.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1266" name="Picture 2" descr="\\LUKE\ADR Prepress\2012 atlas\12 figure PNGs\12 vol1 figure PNGs\vol1 ch02 pngs\1 ch02 fig9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4419" y="2057400"/>
            <a:ext cx="6175162" cy="31842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Cumulative probability of a physician visit at month 12 after CKD diagnosis in 2009, by demographic characteristics, physician specialty, &amp; dataset,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2.g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alive &amp; eligible all of 2009. CKD diagnosis represents date of first CKD claim during 2009; physician claims searched during 12 months following that date.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2290" name="Picture 2" descr="\\LUKE\ADR Prepress\2012 atlas\12 figure PNGs\12 vol1 figure PNGs\vol1 ch02 pngs\1 ch02 table 2.g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8116" y="2057400"/>
            <a:ext cx="7327767" cy="30412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Cumulative probability of a physician visit at month 12 after CKD diagnosis code of 585.3 or higher in 2009, by demographic characteristics, physician specialty, &amp; dataset,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2.h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254061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alive &amp; eligible all of 2009. CKD diagnosis represents date of first CKD claim during 2009; physician claims searched during 12 months following that date.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3314" name="Picture 2" descr="\\LUKE\ADR Prepress\2012 atlas\12 figure PNGs\12 vol1 figure PNGs\vol1 ch02 pngs\1 ch02 table 2.h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057399"/>
            <a:ext cx="5851543" cy="2437761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Hazard ratio of seeing a nephrologist 12 months after CKD diagnosis, by demographics, comorbidity, CKD stage, &amp; dataset,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2.i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alive &amp; eligible all of 2009. CKD diagnosis represents date of first CKD claim during 2009; physician claims searched during 12 months following that date.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4338" name="Picture 2" descr="\\LUKE\ADR Prepress\2012 atlas\12 figure PNGs\12 vol1 figure PNGs\vol1 ch02 pngs\1 ch02 table 2.i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7508" y="2057400"/>
            <a:ext cx="4768983" cy="32053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Hazard ratio of Medicare patients seeing a nephrologist 12 months after CKD diagnosis, </a:t>
            </a:r>
            <a:br>
              <a:rPr lang="en-US" sz="2400" dirty="0" smtClean="0"/>
            </a:br>
            <a:r>
              <a:rPr lang="en-US" sz="2400" dirty="0" smtClean="0"/>
              <a:t>by age, gender, &amp; race,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2.10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alive &amp; eligible all of 2009. CKD diagnosis represents date of first CKD claim during 2009; physician claims searched during 12 months following that date.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5362" name="Picture 2" descr="\\LUKE\ADR Prepress\2012 atlas\12 figure PNGs\12 vol1 figure PNGs\vol1 ch02 pngs\1 ch02 fig10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60" y="2057400"/>
            <a:ext cx="6095880" cy="33732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Hazard ratio of MarketScan patients seeing a nephrologist 12 months after CKD diagnosis, </a:t>
            </a:r>
            <a:br>
              <a:rPr lang="en-US" sz="2400" dirty="0" smtClean="0"/>
            </a:br>
            <a:r>
              <a:rPr lang="en-US" sz="2400" dirty="0" smtClean="0"/>
              <a:t>by age &amp; gender,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2.11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alive &amp; eligible all of 2009. CKD diagnosis represents date of first CKD claim during 2009; physician claims searched during 12 months following that date.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6386" name="Picture 2" descr="\\LUKE\ADR Prepress\2012 atlas\12 figure PNGs\12 vol1 figure PNGs\vol1 ch02 pngs\1 ch02 fig1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9895" y="2057400"/>
            <a:ext cx="6344210" cy="3271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Hazard ratio of patients seeing a nephrologist 12 months after CKD diagnosis, by comorbidity, CKD stage, &amp; dataset,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2.12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alive &amp; eligible all of 2009. CKD diagnosis represents date of first CKD claim during 2009; physician claims searched during 12 months following that date.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7410" name="Picture 2" descr="\\LUKE\ADR Prepress\2012 atlas\12 figure PNGs\12 vol1 figure PNGs\vol1 ch02 pngs\1 ch02 fig1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8100" y="2057400"/>
            <a:ext cx="5867800" cy="34103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000" dirty="0" smtClean="0"/>
              <a:t>Medicare Part D and MarketScan CKD patients </a:t>
            </a:r>
            <a:br>
              <a:rPr lang="en-US" sz="2000" dirty="0" smtClean="0"/>
            </a:br>
            <a:r>
              <a:rPr lang="en-US" sz="2000" dirty="0" smtClean="0"/>
              <a:t>with at least one claim for an ACEI/ARB/</a:t>
            </a:r>
            <a:r>
              <a:rPr lang="en-US" sz="2000" dirty="0" err="1" smtClean="0"/>
              <a:t>renin</a:t>
            </a:r>
            <a:r>
              <a:rPr lang="en-US" sz="2000" dirty="0" smtClean="0"/>
              <a:t> inhibitor </a:t>
            </a:r>
            <a:br>
              <a:rPr lang="en-US" sz="2000" dirty="0" smtClean="0"/>
            </a:br>
            <a:r>
              <a:rPr lang="en-US" sz="2000" dirty="0" smtClean="0"/>
              <a:t>in the 12 months following the disease-defining </a:t>
            </a:r>
            <a:br>
              <a:rPr lang="en-US" sz="2000" dirty="0" smtClean="0"/>
            </a:br>
            <a:r>
              <a:rPr lang="en-US" sz="2000" dirty="0" smtClean="0"/>
              <a:t>entry period, by CKD diagnosis code,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2.13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37623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older, &amp; MarketScan CKD patients age 50–64.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8434" name="Picture 2" descr="\\LUKE\ADR Prepress\2012 atlas\12 figure PNGs\12 vol1 figure PNGs\vol1 ch02 pngs\1 ch02 fig1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2638" y="2279729"/>
            <a:ext cx="5940892" cy="2180235"/>
          </a:xfrm>
          <a:prstGeom prst="rect">
            <a:avLst/>
          </a:prstGeom>
          <a:noFill/>
        </p:spPr>
      </p:pic>
      <p:pic>
        <p:nvPicPr>
          <p:cNvPr id="6" name="Picture 5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Medicare Part D and MarketScan CKD patients with at least one claim for a beta blocker in the 12 months following the disease- defining entry period, by CKD diagnosis code,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2.14 (volume 1)</a:t>
            </a:r>
            <a:endParaRPr lang="en-US" dirty="0"/>
          </a:p>
        </p:txBody>
      </p:sp>
      <p:pic>
        <p:nvPicPr>
          <p:cNvPr id="19458" name="Picture 2" descr="\\LUKE\ADR Prepress\2012 atlas\12 figure PNGs\12 vol1 figure PNGs\vol1 ch02 pngs\1 ch02 fig1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6" y="2287919"/>
            <a:ext cx="5890852" cy="2161871"/>
          </a:xfrm>
          <a:prstGeom prst="rect">
            <a:avLst/>
          </a:prstGeom>
          <a:noFill/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37623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older, &amp; MarketScan CKD patients age 50–64.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000" dirty="0" smtClean="0"/>
              <a:t>Medicare Part D &amp; MarketScan CKD patients </a:t>
            </a:r>
            <a:br>
              <a:rPr lang="en-US" sz="2000" dirty="0" smtClean="0"/>
            </a:br>
            <a:r>
              <a:rPr lang="en-US" sz="2000" dirty="0" smtClean="0"/>
              <a:t>with at least one claim for a DHP calcium channel </a:t>
            </a:r>
            <a:br>
              <a:rPr lang="en-US" sz="2000" dirty="0" smtClean="0"/>
            </a:br>
            <a:r>
              <a:rPr lang="en-US" sz="2000" dirty="0" smtClean="0"/>
              <a:t>blocker in the 12 months following the disease-defining </a:t>
            </a:r>
            <a:br>
              <a:rPr lang="en-US" sz="2000" dirty="0" smtClean="0"/>
            </a:br>
            <a:r>
              <a:rPr lang="en-US" sz="2000" dirty="0" smtClean="0"/>
              <a:t>entry period, by CKD diagnosis code,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2.15 (volume 1)</a:t>
            </a:r>
            <a:endParaRPr lang="en-US" dirty="0"/>
          </a:p>
        </p:txBody>
      </p:sp>
      <p:pic>
        <p:nvPicPr>
          <p:cNvPr id="20482" name="Picture 2" descr="\\LUKE\ADR Prepress\2012 atlas\12 figure PNGs\12 vol1 figure PNGs\vol1 ch02 pngs\1 ch02 fig1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2638" y="2295603"/>
            <a:ext cx="5940892" cy="2180235"/>
          </a:xfrm>
          <a:prstGeom prst="rect">
            <a:avLst/>
          </a:prstGeom>
          <a:noFill/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37623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older, &amp; MarketScan CKD patients age 50–64.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CKD patients with at least one claim for a diuretic in the 12 months following the disease-defining entry period, by dataset &amp; CKD diagnosis code,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2.16 (volume 1)</a:t>
            </a:r>
            <a:endParaRPr lang="en-US" dirty="0"/>
          </a:p>
        </p:txBody>
      </p:sp>
      <p:pic>
        <p:nvPicPr>
          <p:cNvPr id="21506" name="Picture 2" descr="\\LUKE\ADR Prepress\2012 atlas\12 figure PNGs\12 vol1 figure PNGs\vol1 ch02 pngs\1 ch02 fig16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5" y="2280235"/>
            <a:ext cx="5982773" cy="2184187"/>
          </a:xfrm>
          <a:prstGeom prst="rect">
            <a:avLst/>
          </a:prstGeom>
          <a:noFill/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37623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older, &amp; MarketScan CKD patients age 50–64.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ACEI/ARB/renin inhibitor use </a:t>
            </a:r>
            <a:br>
              <a:rPr lang="en-US" dirty="0" smtClean="0"/>
            </a:br>
            <a:r>
              <a:rPr lang="en-US" dirty="0" smtClean="0"/>
              <a:t>during the transition to ESRD, </a:t>
            </a:r>
            <a:br>
              <a:rPr lang="en-US" dirty="0" smtClean="0"/>
            </a:br>
            <a:r>
              <a:rPr lang="en-US" dirty="0" smtClean="0"/>
              <a:t>by dataset &amp; CKD stage, 2010</a:t>
            </a:r>
            <a:br>
              <a:rPr lang="en-US" dirty="0" smtClean="0"/>
            </a:br>
            <a:r>
              <a:rPr lang="en-US" sz="1600" dirty="0" smtClean="0"/>
              <a:t>Figure 2.17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37623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67 &amp; older, &amp; MarketScan CKD patients age 20–64.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2530" name="Picture 2" descr="\\LUKE\ADR Prepress\2012 atlas\12 figure PNGs\12 vol1 figure PNGs\vol1 ch02 pngs\1 ch02 fig1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057399"/>
            <a:ext cx="5698752" cy="3381567"/>
          </a:xfrm>
          <a:prstGeom prst="rect">
            <a:avLst/>
          </a:prstGeom>
          <a:noFill/>
        </p:spPr>
      </p:pic>
      <p:pic>
        <p:nvPicPr>
          <p:cNvPr id="6" name="Picture 5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Beta blocker use during the transition to </a:t>
            </a:r>
            <a:br>
              <a:rPr lang="en-US" dirty="0" smtClean="0"/>
            </a:br>
            <a:r>
              <a:rPr lang="en-US" dirty="0" smtClean="0"/>
              <a:t>ESRD, by dataset &amp; CKD stage, 2010</a:t>
            </a:r>
            <a:br>
              <a:rPr lang="en-US" dirty="0" smtClean="0"/>
            </a:br>
            <a:r>
              <a:rPr lang="en-US" sz="1600" dirty="0" smtClean="0"/>
              <a:t>Figure 2.18 (volume 1)</a:t>
            </a:r>
            <a:endParaRPr lang="en-US" dirty="0"/>
          </a:p>
        </p:txBody>
      </p:sp>
      <p:pic>
        <p:nvPicPr>
          <p:cNvPr id="23554" name="Picture 2" descr="\\LUKE\ADR Prepress\2012 atlas\12 figure PNGs\12 vol1 figure PNGs\vol1 ch02 pngs\1 ch02 fig18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5714120" cy="3390688"/>
          </a:xfrm>
          <a:prstGeom prst="rect">
            <a:avLst/>
          </a:prstGeom>
          <a:noFill/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37623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67 &amp; older, &amp; MarketScan CKD patients age 20–64.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Dihydropyridine</a:t>
            </a:r>
            <a:r>
              <a:rPr lang="en-US" dirty="0" smtClean="0"/>
              <a:t> calcium channel </a:t>
            </a:r>
            <a:br>
              <a:rPr lang="en-US" dirty="0" smtClean="0"/>
            </a:br>
            <a:r>
              <a:rPr lang="en-US" dirty="0" smtClean="0"/>
              <a:t>blocker use during the transition to </a:t>
            </a:r>
            <a:br>
              <a:rPr lang="en-US" dirty="0" smtClean="0"/>
            </a:br>
            <a:r>
              <a:rPr lang="en-US" dirty="0" smtClean="0"/>
              <a:t>ESRD, by dataset &amp; CKD stage, 2010</a:t>
            </a:r>
            <a:br>
              <a:rPr lang="en-US" dirty="0" smtClean="0"/>
            </a:br>
            <a:r>
              <a:rPr lang="en-US" sz="1600" dirty="0" smtClean="0"/>
              <a:t>Figure 2.19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37623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67 &amp; older, &amp; MarketScan CKD patients age 20–64.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4578" name="Picture 2" descr="\\LUKE\ADR Prepress\2012 atlas\12 figure PNGs\12 vol1 figure PNGs\vol1 ch02 pngs\1 ch02 fig19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5744856" cy="3408927"/>
          </a:xfrm>
          <a:prstGeom prst="rect">
            <a:avLst/>
          </a:prstGeom>
          <a:noFill/>
        </p:spPr>
      </p:pic>
      <p:pic>
        <p:nvPicPr>
          <p:cNvPr id="6" name="Picture 5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4" y="436002"/>
            <a:ext cx="4117976" cy="1332220"/>
          </a:xfrm>
        </p:spPr>
        <p:txBody>
          <a:bodyPr>
            <a:normAutofit fontScale="90000"/>
          </a:bodyPr>
          <a:lstStyle/>
          <a:p>
            <a:r>
              <a:rPr lang="en-US" sz="2700" dirty="0" smtClean="0"/>
              <a:t>Use of diuretics during the transition to ESRD, by dataset &amp; CKD stage,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2.20 (volume 1)</a:t>
            </a:r>
            <a:endParaRPr lang="en-US" dirty="0"/>
          </a:p>
        </p:txBody>
      </p:sp>
      <p:pic>
        <p:nvPicPr>
          <p:cNvPr id="25602" name="Picture 2" descr="\\LUKE\ADR Prepress\2012 atlas\12 figure PNGs\12 vol1 figure PNGs\vol1 ch02 pngs\1 ch02 fig20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29648"/>
            <a:ext cx="2921199" cy="6164340"/>
          </a:xfrm>
          <a:prstGeom prst="rect">
            <a:avLst/>
          </a:prstGeom>
          <a:noFill/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37623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67 &amp; older, &amp; MarketScan CKD patients age 20–64.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90616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srds 12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10527</TotalTime>
  <Words>1157</Words>
  <Application>Microsoft Office PowerPoint</Application>
  <PresentationFormat>On-screen Show (4:3)</PresentationFormat>
  <Paragraphs>61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usrds 12</vt:lpstr>
      <vt:lpstr>Slide 1</vt:lpstr>
      <vt:lpstr>Distribution of point prevalent general Medicare  (age 65 &amp; older) &amp; MarketScan (age 50–64) patients with coded diabetes, CKD, CHF, &amp; CVA, 2010 Figure 2.1 (volume 1)</vt:lpstr>
      <vt:lpstr>Descriptive parameters of CKD datasets, by age, gender, race, ethnicity, &amp; coded comorbidity, 2010 Table 2.a (volume 1)</vt:lpstr>
      <vt:lpstr>Prevalence (%) of recognized CKD,  by dataset, set, &amp; age Table 2.b (volume 1)</vt:lpstr>
      <vt:lpstr>Trends in CKD prevalence:  Medicare patients age 65 &amp; older, by race Figure 2.2 (volume 1)</vt:lpstr>
      <vt:lpstr>Trends in CKD prevalence:  MarketScan patients age 20–64 Figure 2.3 (volume 1)</vt:lpstr>
      <vt:lpstr>Trends in CKD prevalence:  Ingenix i3 patients age 20–64 Figure 2.4 (volume 1)</vt:lpstr>
      <vt:lpstr>Probability of urine albumin &amp; creatinine testing in Medicare patients at risk for CKD Figure 2.5 (volume 1)</vt:lpstr>
      <vt:lpstr>Probability of laboratory testing  in patients at risk for CKD,  by demographic characteristics, 2010 Table 2.c (volume 1)</vt:lpstr>
      <vt:lpstr>Percent of patients with CKD, by demographic characteristics, comorbidity, &amp; dataset, 2010 Table 2.d (volume 1)</vt:lpstr>
      <vt:lpstr>Percent of patients with a CKD diagnosis code  of 585.3 or higher, by demographic characteristics, comorbidity, &amp; dataset, 2010 Table 2.e (volume 1)</vt:lpstr>
      <vt:lpstr>Adjusted odds ratio of a CKD diagnosis code, by demographic, comorbidity, &amp; dataset, 2010 Table 2.f (volume 1)</vt:lpstr>
      <vt:lpstr>Odds ratio of a CKD diagnosis  code in Medicare patients,  by age, gender, &amp; race, 2010 Figure 2.6 (volume 1)</vt:lpstr>
      <vt:lpstr>Odds ratio of a CKD diagnosis code in MarketScan patients, by age &amp; gender, 2010 Figure 2.7 (volume 1)</vt:lpstr>
      <vt:lpstr>Odds ratio of a CKD diagnosis code,  by comorbidity, 2010 Figure 2.8 (volume 1)</vt:lpstr>
      <vt:lpstr>Cumulative probability of a physician visit at month 12 after CKD diagnosis, by dataset &amp; physician specialty, 2010 Table 2.9 (volume 1)</vt:lpstr>
      <vt:lpstr>Cumulative probability of a physician visit at month 12 after CKD diagnosis in 2009, by demographic characteristics, physician specialty, &amp; dataset, 2010 Table 2.g (volume 1)</vt:lpstr>
      <vt:lpstr>Cumulative probability of a physician visit at month 12 after CKD diagnosis code of 585.3 or higher in 2009, by demographic characteristics, physician specialty, &amp; dataset, 2010 Table 2.h (volume 1)</vt:lpstr>
      <vt:lpstr>Hazard ratio of seeing a nephrologist 12 months after CKD diagnosis, by demographics, comorbidity, CKD stage, &amp; dataset, 2010 Table 2.i (volume 1)</vt:lpstr>
      <vt:lpstr>Hazard ratio of Medicare patients seeing a nephrologist 12 months after CKD diagnosis,  by age, gender, &amp; race, 2010 Figure 2.10 (volume 1)</vt:lpstr>
      <vt:lpstr>Hazard ratio of MarketScan patients seeing a nephrologist 12 months after CKD diagnosis,  by age &amp; gender, 2010 Figure 2.11 (volume 1)</vt:lpstr>
      <vt:lpstr>Hazard ratio of patients seeing a nephrologist 12 months after CKD diagnosis, by comorbidity, CKD stage, &amp; dataset, 2010 Figure 2.12 (volume 1)</vt:lpstr>
      <vt:lpstr>Medicare Part D and MarketScan CKD patients  with at least one claim for an ACEI/ARB/renin inhibitor  in the 12 months following the disease-defining  entry period, by CKD diagnosis code, 2010 Figure 2.13 (volume 1)</vt:lpstr>
      <vt:lpstr>Medicare Part D and MarketScan CKD patients with at least one claim for a beta blocker in the 12 months following the disease- defining entry period, by CKD diagnosis code, 2010 Figure 2.14 (volume 1)</vt:lpstr>
      <vt:lpstr>Medicare Part D &amp; MarketScan CKD patients  with at least one claim for a DHP calcium channel  blocker in the 12 months following the disease-defining  entry period, by CKD diagnosis code, 2010 Figure 2.15 (volume 1)</vt:lpstr>
      <vt:lpstr>CKD patients with at least one claim for a diuretic in the 12 months following the disease-defining entry period, by dataset &amp; CKD diagnosis code, 2010 Figure 2.16 (volume 1)</vt:lpstr>
      <vt:lpstr>ACEI/ARB/renin inhibitor use  during the transition to ESRD,  by dataset &amp; CKD stage, 2010 Figure 2.17 (volume 1)</vt:lpstr>
      <vt:lpstr>Beta blocker use during the transition to  ESRD, by dataset &amp; CKD stage, 2010 Figure 2.18 (volume 1)</vt:lpstr>
      <vt:lpstr>Dihydropyridine calcium channel  blocker use during the transition to  ESRD, by dataset &amp; CKD stage, 2010 Figure 2.19 (volume 1)</vt:lpstr>
      <vt:lpstr>Use of diuretics during the transition to ESRD, by dataset &amp; CKD stage, 2010 Figure 2.20 (volume 1)</vt:lpstr>
    </vt:vector>
  </TitlesOfParts>
  <Company>Nephrology Analytical Services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SEverson</dc:creator>
  <cp:lastModifiedBy>edward constantini</cp:lastModifiedBy>
  <cp:revision>273</cp:revision>
  <dcterms:created xsi:type="dcterms:W3CDTF">2000-03-17T15:11:00Z</dcterms:created>
  <dcterms:modified xsi:type="dcterms:W3CDTF">2012-11-06T17:09:12Z</dcterms:modified>
</cp:coreProperties>
</file>