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22"/>
  </p:handoutMasterIdLst>
  <p:sldIdLst>
    <p:sldId id="272" r:id="rId2"/>
    <p:sldId id="276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94" r:id="rId13"/>
    <p:sldId id="286" r:id="rId14"/>
    <p:sldId id="287" r:id="rId15"/>
    <p:sldId id="288" r:id="rId16"/>
    <p:sldId id="289" r:id="rId17"/>
    <p:sldId id="290" r:id="rId18"/>
    <p:sldId id="291" r:id="rId19"/>
    <p:sldId id="292" r:id="rId20"/>
    <p:sldId id="293" r:id="rId21"/>
  </p:sldIdLst>
  <p:sldSz cx="9144000" cy="6858000" type="screen4x3"/>
  <p:notesSz cx="69977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D7A"/>
    <a:srgbClr val="7D9CFF"/>
    <a:srgbClr val="6B8EFF"/>
    <a:srgbClr val="2929FF"/>
    <a:srgbClr val="FFFFE1"/>
    <a:srgbClr val="FFEAD5"/>
    <a:srgbClr val="96969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99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-1530" y="-84"/>
      </p:cViewPr>
      <p:guideLst>
        <p:guide orient="horz" pos="1296"/>
        <p:guide orient="horz" pos="3746"/>
        <p:guide orient="horz" pos="2162"/>
        <p:guide orient="horz" pos="1019"/>
        <p:guide orient="horz" pos="1154"/>
        <p:guide pos="2880"/>
        <p:guide pos="510"/>
        <p:guide pos="5245"/>
        <p:guide pos="290"/>
        <p:guide pos="441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37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37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3712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fld id="{543A418A-9854-4CE2-9DED-F00989335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:\prepress redux\posters &amp; slides\13 usrds posters &amp; slides\usrds slides 13\usrds title slide bg 13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484563" y="658813"/>
            <a:ext cx="4841875" cy="1398587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1pPr>
            <a:lvl2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2pPr>
            <a:lvl3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3pPr>
            <a:lvl4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4pPr>
            <a:lvl5pPr>
              <a:def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accent6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025" y="1784412"/>
            <a:ext cx="8232775" cy="43417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0"/>
              </a:spcBef>
              <a:defRPr sz="2400" b="1">
                <a:solidFill>
                  <a:schemeClr val="accent2"/>
                </a:solidFill>
                <a:latin typeface="Century Gothic" pitchFamily="34" charset="0"/>
              </a:defRPr>
            </a:lvl1pPr>
            <a:lvl2pPr>
              <a:spcBef>
                <a:spcPts val="0"/>
              </a:spcBef>
              <a:buSzPct val="75000"/>
              <a:buFont typeface="Wingdings" pitchFamily="2" charset="2"/>
              <a:buChar char="§"/>
              <a:defRPr sz="2400" b="1">
                <a:solidFill>
                  <a:schemeClr val="accent2"/>
                </a:solidFill>
                <a:latin typeface="Century Gothic" pitchFamily="34" charset="0"/>
              </a:defRPr>
            </a:lvl2pPr>
            <a:lvl3pPr>
              <a:spcBef>
                <a:spcPts val="0"/>
              </a:spcBef>
              <a:defRPr sz="2000" b="1">
                <a:solidFill>
                  <a:schemeClr val="accent2"/>
                </a:solidFill>
                <a:latin typeface="Century Gothic" pitchFamily="34" charset="0"/>
              </a:defRPr>
            </a:lvl3pPr>
            <a:lvl4pPr>
              <a:spcBef>
                <a:spcPts val="0"/>
              </a:spcBef>
              <a:buSzPct val="75000"/>
              <a:buFont typeface="Wingdings" pitchFamily="2" charset="2"/>
              <a:buChar char="§"/>
              <a:defRPr sz="1600" b="1">
                <a:solidFill>
                  <a:schemeClr val="accent2"/>
                </a:solidFill>
                <a:latin typeface="Century Gothic" pitchFamily="34" charset="0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accent6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9" descr="usrds logo whit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1208" y="6139393"/>
            <a:ext cx="1203325" cy="46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 descr="Z:\prepress redux\posters &amp; slides\13 usrds posters &amp; slides\usrds slides 13\usrds main slide bg 1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54025" y="6400800"/>
            <a:ext cx="25537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chemeClr val="accent6"/>
                </a:solidFill>
                <a:latin typeface="Trebuchet MS" pitchFamily="34" charset="0"/>
              </a:rPr>
              <a:t>USRDS 2013 </a:t>
            </a:r>
            <a:r>
              <a:rPr lang="en-US" sz="900" b="1" baseline="0" dirty="0" smtClean="0">
                <a:solidFill>
                  <a:schemeClr val="accent6"/>
                </a:solidFill>
                <a:latin typeface="Trebuchet MS" pitchFamily="34" charset="0"/>
              </a:rPr>
              <a:t>ADR</a:t>
            </a:r>
            <a:endParaRPr lang="en-US" sz="900" b="1" dirty="0">
              <a:solidFill>
                <a:schemeClr val="accent6"/>
              </a:solidFill>
              <a:latin typeface="Trebuchet MS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7" r:id="rId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4"/>
          <p:cNvSpPr txBox="1">
            <a:spLocks noChangeArrowheads="1"/>
          </p:cNvSpPr>
          <p:nvPr/>
        </p:nvSpPr>
        <p:spPr bwMode="auto">
          <a:xfrm>
            <a:off x="3484563" y="3429000"/>
            <a:ext cx="3684587" cy="2546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1600" kern="0" dirty="0" smtClean="0">
                <a:solidFill>
                  <a:schemeClr val="accent6"/>
                </a:solidFill>
                <a:latin typeface="Century Gothic" pitchFamily="34" charset="0"/>
              </a:rPr>
              <a:t>United States Renal Data System</a:t>
            </a:r>
          </a:p>
          <a:p>
            <a:pPr lvl="0">
              <a:defRPr/>
            </a:pPr>
            <a:r>
              <a:rPr lang="en-US" sz="1600" kern="0" dirty="0" smtClean="0">
                <a:solidFill>
                  <a:schemeClr val="accent6"/>
                </a:solidFill>
                <a:latin typeface="Century Gothic" pitchFamily="34" charset="0"/>
              </a:rPr>
              <a:t>2013 Annual Data Report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484563" y="658813"/>
            <a:ext cx="4841875" cy="1398587"/>
          </a:xfrm>
        </p:spPr>
        <p:txBody>
          <a:bodyPr/>
          <a:lstStyle/>
          <a:p>
            <a:r>
              <a:rPr lang="en-US" sz="1600" b="1" dirty="0" smtClean="0"/>
              <a:t>CKD: Chapter One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dirty="0" smtClean="0"/>
              <a:t>CKD in </a:t>
            </a:r>
            <a:r>
              <a:rPr lang="en-US" smtClean="0"/>
              <a:t>the </a:t>
            </a:r>
            <a:br>
              <a:rPr lang="en-US" smtClean="0"/>
            </a:br>
            <a:r>
              <a:rPr lang="en-US" smtClean="0"/>
              <a:t>general population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Distribution of NHANES 2005–2010 participants </a:t>
            </a:r>
            <a:br>
              <a:rPr lang="en-US" dirty="0" smtClean="0"/>
            </a:br>
            <a:r>
              <a:rPr lang="en-US" dirty="0" smtClean="0"/>
              <a:t>with diabetes, </a:t>
            </a:r>
            <a:r>
              <a:rPr lang="en-US" smtClean="0"/>
              <a:t>cardiovascular disease,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&amp; single-sample markers of CKD </a:t>
            </a:r>
            <a:br>
              <a:rPr lang="en-US" dirty="0" smtClean="0"/>
            </a:br>
            <a:r>
              <a:rPr lang="en-US" sz="1600" dirty="0" smtClean="0"/>
              <a:t>Figure 1.1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5055917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NHANES participants 2005–2010, age 20 &amp; older; single-sample estimates of </a:t>
            </a:r>
            <a:r>
              <a:rPr lang="en-US" sz="1200" b="1" dirty="0" err="1" smtClean="0">
                <a:solidFill>
                  <a:schemeClr val="tx2"/>
                </a:solidFill>
              </a:rPr>
              <a:t>eGFR</a:t>
            </a:r>
            <a:r>
              <a:rPr lang="en-US" sz="1200" b="1" dirty="0" smtClean="0">
                <a:solidFill>
                  <a:schemeClr val="tx2"/>
                </a:solidFill>
              </a:rPr>
              <a:t> &amp; ACR.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6" name="Picture 2" descr="\\LUKE\ADR Prepress\2013 atlas\13 figure PNGs\v1 figure pngs 13\v1 ch01 pngs 13\1 ch01 fig1rc3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4" y="2120679"/>
            <a:ext cx="7533580" cy="2588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Prevalence (%) of CKD in the NHANES </a:t>
            </a:r>
            <a:br>
              <a:rPr lang="en-US" dirty="0" smtClean="0"/>
            </a:br>
            <a:r>
              <a:rPr lang="en-US" dirty="0" smtClean="0"/>
              <a:t>population within age, gender, </a:t>
            </a:r>
            <a:br>
              <a:rPr lang="en-US" dirty="0" smtClean="0"/>
            </a:br>
            <a:r>
              <a:rPr lang="en-US" dirty="0" smtClean="0"/>
              <a:t>race/ethnicity, &amp; risk factor categories</a:t>
            </a:r>
            <a:br>
              <a:rPr lang="en-US" dirty="0" smtClean="0"/>
            </a:br>
            <a:r>
              <a:rPr lang="en-US" sz="1600" dirty="0" smtClean="0"/>
              <a:t>Table 1.a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511338"/>
            <a:ext cx="529381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NHANES 1988–1994 &amp; 2005–2010 participants age 20 &amp; older; single-sample estimates of </a:t>
            </a:r>
            <a:r>
              <a:rPr lang="en-US" sz="1200" b="1" dirty="0" err="1" smtClean="0">
                <a:solidFill>
                  <a:schemeClr val="tx2"/>
                </a:solidFill>
              </a:rPr>
              <a:t>eGFR</a:t>
            </a:r>
            <a:r>
              <a:rPr lang="en-US" sz="1200" b="1" dirty="0" smtClean="0">
                <a:solidFill>
                  <a:schemeClr val="tx2"/>
                </a:solidFill>
              </a:rPr>
              <a:t> &amp; ACR. </a:t>
            </a:r>
            <a:r>
              <a:rPr lang="en-US" sz="1200" b="1" dirty="0" err="1" smtClean="0">
                <a:solidFill>
                  <a:schemeClr val="tx2"/>
                </a:solidFill>
              </a:rPr>
              <a:t>eGFR</a:t>
            </a:r>
            <a:r>
              <a:rPr lang="en-US" sz="1200" b="1" dirty="0" smtClean="0">
                <a:solidFill>
                  <a:schemeClr val="tx2"/>
                </a:solidFill>
              </a:rPr>
              <a:t> calculated using the CKD-EPI equation. </a:t>
            </a:r>
            <a:r>
              <a:rPr lang="en-US" sz="1200" b="1" dirty="0" err="1" smtClean="0">
                <a:solidFill>
                  <a:schemeClr val="tx2"/>
                </a:solidFill>
              </a:rPr>
              <a:t>eGFR</a:t>
            </a:r>
            <a:r>
              <a:rPr lang="en-US" sz="1200" b="1" dirty="0" smtClean="0">
                <a:solidFill>
                  <a:schemeClr val="tx2"/>
                </a:solidFill>
              </a:rPr>
              <a:t> calculated using the CKD-EPI equation.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\\LUKE\ADR Prepress\2013 atlas\13 figure PNGs\v1 figure pngs 13\v1 ch01 pngs 13\1 ch01 table 1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661" y="1831974"/>
            <a:ext cx="6804678" cy="356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Cumulative eGFR distribution curves </a:t>
            </a:r>
            <a:br>
              <a:rPr lang="en-US" dirty="0" smtClean="0"/>
            </a:br>
            <a:r>
              <a:rPr lang="en-US" dirty="0" smtClean="0"/>
              <a:t>of NHANES participants</a:t>
            </a:r>
            <a:br>
              <a:rPr lang="en-US" dirty="0" smtClean="0"/>
            </a:br>
            <a:r>
              <a:rPr lang="en-US" sz="1600" dirty="0" smtClean="0"/>
              <a:t>Figure 1.2 (Volume 1)</a:t>
            </a:r>
            <a:endParaRPr lang="en-US" dirty="0"/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751681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NHANES 1988–1994 &amp; 2005–2010 participants age 20 &amp; older; single-sample estimates of </a:t>
            </a:r>
            <a:r>
              <a:rPr lang="en-US" sz="1200" b="1" dirty="0" err="1" smtClean="0">
                <a:solidFill>
                  <a:schemeClr val="tx2"/>
                </a:solidFill>
              </a:rPr>
              <a:t>eGFR</a:t>
            </a:r>
            <a:r>
              <a:rPr lang="en-US" sz="1200" b="1" dirty="0" smtClean="0">
                <a:solidFill>
                  <a:schemeClr val="tx2"/>
                </a:solidFill>
              </a:rPr>
              <a:t>. </a:t>
            </a:r>
            <a:r>
              <a:rPr lang="en-US" sz="1200" b="1" dirty="0" err="1">
                <a:solidFill>
                  <a:schemeClr val="tx2"/>
                </a:solidFill>
              </a:rPr>
              <a:t>eGFR</a:t>
            </a:r>
            <a:r>
              <a:rPr lang="en-US" sz="1200" b="1" dirty="0">
                <a:solidFill>
                  <a:schemeClr val="tx2"/>
                </a:solidFill>
              </a:rPr>
              <a:t> calculated using the CKD-EPI equation. </a:t>
            </a:r>
            <a:r>
              <a:rPr lang="en-US" sz="1200" b="1" dirty="0" err="1">
                <a:solidFill>
                  <a:schemeClr val="tx2"/>
                </a:solidFill>
              </a:rPr>
              <a:t>eGFR</a:t>
            </a:r>
            <a:r>
              <a:rPr lang="en-US" sz="1200" b="1" dirty="0">
                <a:solidFill>
                  <a:schemeClr val="tx2"/>
                </a:solidFill>
              </a:rPr>
              <a:t> calculated using the CKD-EPI equation.</a:t>
            </a:r>
          </a:p>
        </p:txBody>
      </p:sp>
      <p:pic>
        <p:nvPicPr>
          <p:cNvPr id="3074" name="Picture 2" descr="\\LUKE\ADR Prepress\2013 atlas\13 figure PNGs\v1 figure pngs 13\v1 ch01 pngs 13\1 ch01 fig 2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4" y="2057400"/>
            <a:ext cx="7655017" cy="3198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dirty="0" smtClean="0"/>
              <a:t>Cumulative urine albumin/creatinine </a:t>
            </a:r>
            <a:br>
              <a:rPr lang="en-US" sz="3100" dirty="0" smtClean="0"/>
            </a:br>
            <a:r>
              <a:rPr lang="en-US" sz="3100" dirty="0" smtClean="0"/>
              <a:t>ratio (ACR) distribution curves of </a:t>
            </a:r>
            <a:br>
              <a:rPr lang="en-US" sz="3100" dirty="0" smtClean="0"/>
            </a:br>
            <a:r>
              <a:rPr lang="en-US" sz="3100" dirty="0" smtClean="0"/>
              <a:t>NHANES participants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Figure 1.3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751681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NHANES 1988–1994 &amp; 2005–2010 participants age 20 &amp; older; single-sample estimates </a:t>
            </a:r>
            <a:r>
              <a:rPr lang="en-US" sz="1200" b="1" dirty="0" smtClean="0">
                <a:solidFill>
                  <a:schemeClr val="tx2"/>
                </a:solidFill>
              </a:rPr>
              <a:t>of ACR</a:t>
            </a:r>
            <a:r>
              <a:rPr lang="en-US" sz="1200" b="1" dirty="0">
                <a:solidFill>
                  <a:schemeClr val="tx2"/>
                </a:solidFill>
              </a:rPr>
              <a:t>. </a:t>
            </a:r>
          </a:p>
        </p:txBody>
      </p:sp>
      <p:pic>
        <p:nvPicPr>
          <p:cNvPr id="4098" name="Picture 2" descr="\\LUKE\ADR Prepress\2013 atlas\13 figure PNGs\v1 figure pngs 13\v1 ch01 pngs 13\1 ch01 fig 3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4" y="2057400"/>
            <a:ext cx="7633268" cy="3104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Adjusted odds ratios of CKD in </a:t>
            </a:r>
            <a:br>
              <a:rPr lang="en-US" dirty="0" smtClean="0"/>
            </a:br>
            <a:r>
              <a:rPr lang="en-US" dirty="0" smtClean="0"/>
              <a:t>NHANES participants, by risk factor</a:t>
            </a:r>
            <a:br>
              <a:rPr lang="en-US" dirty="0" smtClean="0"/>
            </a:br>
            <a:r>
              <a:rPr lang="en-US" sz="1600" dirty="0" smtClean="0"/>
              <a:t>Figure 1.4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NHANES 1988-1994 &amp; 2005-2010 participants age 20&amp; older; single sample estimates of </a:t>
            </a:r>
            <a:r>
              <a:rPr lang="en-US" sz="1200" b="1" dirty="0" err="1">
                <a:solidFill>
                  <a:schemeClr val="tx2"/>
                </a:solidFill>
              </a:rPr>
              <a:t>eGFR</a:t>
            </a:r>
            <a:r>
              <a:rPr lang="en-US" sz="1200" b="1" dirty="0">
                <a:solidFill>
                  <a:schemeClr val="tx2"/>
                </a:solidFill>
              </a:rPr>
              <a:t> and ACR. Adjusted: age, gender, race; </a:t>
            </a:r>
            <a:r>
              <a:rPr lang="en-US" sz="1200" b="1" dirty="0" err="1">
                <a:solidFill>
                  <a:schemeClr val="tx2"/>
                </a:solidFill>
              </a:rPr>
              <a:t>eGFR</a:t>
            </a:r>
            <a:r>
              <a:rPr lang="en-US" sz="1200" b="1" dirty="0">
                <a:solidFill>
                  <a:schemeClr val="tx2"/>
                </a:solidFill>
              </a:rPr>
              <a:t> calculated using CKD-EPI equation.</a:t>
            </a:r>
          </a:p>
        </p:txBody>
      </p:sp>
      <p:pic>
        <p:nvPicPr>
          <p:cNvPr id="5122" name="Picture 2" descr="\\LUKE\ADR Prepress\2013 atlas\13 figure PNGs\v1 figure pngs 13\v1 ch01 pngs 13\1 ch01 fig 4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400"/>
            <a:ext cx="7516195" cy="301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Adjusted odds ratios of </a:t>
            </a:r>
            <a:r>
              <a:rPr lang="en-US" dirty="0" smtClean="0"/>
              <a:t>spot eGFR </a:t>
            </a:r>
            <a:br>
              <a:rPr lang="en-US" dirty="0" smtClean="0"/>
            </a:br>
            <a:r>
              <a:rPr lang="en-US" dirty="0" smtClean="0"/>
              <a:t>&lt;</a:t>
            </a:r>
            <a:r>
              <a:rPr lang="en-US" dirty="0"/>
              <a:t>60 ml/min/1.73 m</a:t>
            </a:r>
            <a:r>
              <a:rPr lang="en-US" baseline="30000" dirty="0"/>
              <a:t>2</a:t>
            </a:r>
            <a:r>
              <a:rPr lang="en-US" dirty="0"/>
              <a:t> in NHANES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participants</a:t>
            </a:r>
            <a:r>
              <a:rPr lang="en-US" dirty="0"/>
              <a:t>, by risk </a:t>
            </a:r>
            <a:r>
              <a:rPr lang="en-US" dirty="0" smtClean="0"/>
              <a:t>factor</a:t>
            </a:r>
            <a:br>
              <a:rPr lang="en-US" dirty="0" smtClean="0"/>
            </a:br>
            <a:r>
              <a:rPr lang="en-US" sz="1600" dirty="0" smtClean="0"/>
              <a:t>Figure 1.5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NHANES 1988-1994 &amp; 2005-2010 participants age 20&amp; older; single sample estimates of </a:t>
            </a:r>
            <a:r>
              <a:rPr lang="en-US" sz="1200" b="1" dirty="0" err="1" smtClean="0">
                <a:solidFill>
                  <a:schemeClr val="tx2"/>
                </a:solidFill>
              </a:rPr>
              <a:t>eGFR</a:t>
            </a:r>
            <a:r>
              <a:rPr lang="en-US" sz="1200" b="1" dirty="0" smtClean="0">
                <a:solidFill>
                  <a:schemeClr val="tx2"/>
                </a:solidFill>
              </a:rPr>
              <a:t> and ACR. Adjusted: age, gender, race; </a:t>
            </a:r>
            <a:r>
              <a:rPr lang="en-US" sz="1200" b="1" dirty="0" err="1" smtClean="0">
                <a:solidFill>
                  <a:schemeClr val="tx2"/>
                </a:solidFill>
              </a:rPr>
              <a:t>eGFR</a:t>
            </a:r>
            <a:r>
              <a:rPr lang="en-US" sz="1200" b="1" dirty="0" smtClean="0">
                <a:solidFill>
                  <a:schemeClr val="tx2"/>
                </a:solidFill>
              </a:rPr>
              <a:t> calculated using CKD-EPI equation.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6146" name="Picture 2" descr="\\LUKE\ADR Prepress\2013 atlas\13 figure PNGs\v1 figure pngs 13\v1 ch01 pngs 13\1 ch01 fig 5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210" y="2057400"/>
            <a:ext cx="7516193" cy="301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6" y="274638"/>
            <a:ext cx="7872412" cy="1332220"/>
          </a:xfrm>
        </p:spPr>
        <p:txBody>
          <a:bodyPr>
            <a:normAutofit fontScale="90000"/>
          </a:bodyPr>
          <a:lstStyle/>
          <a:p>
            <a:r>
              <a:rPr lang="en-US" sz="3100" dirty="0" smtClean="0"/>
              <a:t>Adjusted odds ratios of spot urine albumin/ </a:t>
            </a:r>
            <a:br>
              <a:rPr lang="en-US" sz="3100" dirty="0" smtClean="0"/>
            </a:br>
            <a:r>
              <a:rPr lang="en-US" sz="3100" dirty="0" smtClean="0"/>
              <a:t>creatinine ratio (ACR) ≥30 mg/g in </a:t>
            </a:r>
            <a:br>
              <a:rPr lang="en-US" sz="3100" dirty="0" smtClean="0"/>
            </a:br>
            <a:r>
              <a:rPr lang="en-US" sz="3100" dirty="0" smtClean="0"/>
              <a:t>NHANES participants, by risk factor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Figure 1.6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NHANES 1988-1994 &amp; 2005-2010 participants age 20&amp; older; single sample estimates of </a:t>
            </a:r>
            <a:r>
              <a:rPr lang="en-US" sz="1200" b="1" dirty="0" err="1">
                <a:solidFill>
                  <a:schemeClr val="tx2"/>
                </a:solidFill>
              </a:rPr>
              <a:t>eGFR</a:t>
            </a:r>
            <a:r>
              <a:rPr lang="en-US" sz="1200" b="1" dirty="0">
                <a:solidFill>
                  <a:schemeClr val="tx2"/>
                </a:solidFill>
              </a:rPr>
              <a:t> and ACR. Adjusted: age, gender, race; </a:t>
            </a:r>
            <a:r>
              <a:rPr lang="en-US" sz="1200" b="1" dirty="0" err="1">
                <a:solidFill>
                  <a:schemeClr val="tx2"/>
                </a:solidFill>
              </a:rPr>
              <a:t>eGFR</a:t>
            </a:r>
            <a:r>
              <a:rPr lang="en-US" sz="1200" b="1" dirty="0">
                <a:solidFill>
                  <a:schemeClr val="tx2"/>
                </a:solidFill>
              </a:rPr>
              <a:t> calculated using CKD-EPI equation.</a:t>
            </a:r>
          </a:p>
        </p:txBody>
      </p:sp>
      <p:pic>
        <p:nvPicPr>
          <p:cNvPr id="7170" name="Picture 2" descr="\\LUKE\ADR Prepress\2013 atlas\13 figure PNGs\v1 figure pngs 13\v1 ch01 pngs 13\1 ch01 fig 6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4" y="2057400"/>
            <a:ext cx="7494856" cy="300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dirty="0" smtClean="0"/>
              <a:t>NHANES participants with spot urine albumin/creatinine ratio (ACR) </a:t>
            </a:r>
            <a:br>
              <a:rPr lang="en-US" sz="3100" dirty="0" smtClean="0"/>
            </a:br>
            <a:r>
              <a:rPr lang="en-US" sz="3100" dirty="0" smtClean="0"/>
              <a:t>≥ 30 mg/g, by spot eGFR range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Figure 1.7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751681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NHANES 1988–1994 &amp; 2005–2010 participants age 20 &amp; older; single sample estimates of </a:t>
            </a:r>
            <a:r>
              <a:rPr lang="en-US" sz="1200" b="1" dirty="0" err="1" smtClean="0">
                <a:solidFill>
                  <a:schemeClr val="tx2"/>
                </a:solidFill>
              </a:rPr>
              <a:t>eGFR</a:t>
            </a:r>
            <a:r>
              <a:rPr lang="en-US" sz="1200" b="1" dirty="0" smtClean="0">
                <a:solidFill>
                  <a:schemeClr val="tx2"/>
                </a:solidFill>
              </a:rPr>
              <a:t> &amp; ACR.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\\LUKE\ADR Prepress\2013 atlas\13 figure PNGs\v1 figure pngs 13\v1 ch01 pngs 13\1 ch01 fig 7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398"/>
            <a:ext cx="7485926" cy="2993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NHANES participants with </a:t>
            </a:r>
            <a:br>
              <a:rPr lang="en-US" dirty="0" smtClean="0"/>
            </a:br>
            <a:r>
              <a:rPr lang="en-US" dirty="0" smtClean="0"/>
              <a:t>CKD, by age &amp; risk factor</a:t>
            </a:r>
            <a:br>
              <a:rPr lang="en-US" dirty="0" smtClean="0"/>
            </a:br>
            <a:r>
              <a:rPr lang="en-US" sz="1600" dirty="0" smtClean="0"/>
              <a:t>Figure 1.8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NHANES 1988–1994 &amp; 2005–2010 participants age 20 &amp; older; single sample estimates of </a:t>
            </a:r>
            <a:r>
              <a:rPr lang="en-US" sz="1200" b="1" dirty="0" err="1">
                <a:solidFill>
                  <a:schemeClr val="tx2"/>
                </a:solidFill>
              </a:rPr>
              <a:t>eGFR</a:t>
            </a:r>
            <a:r>
              <a:rPr lang="en-US" sz="1200" b="1" dirty="0">
                <a:solidFill>
                  <a:schemeClr val="tx2"/>
                </a:solidFill>
              </a:rPr>
              <a:t> &amp; ACR. Diabetes defined as A1c &lt;7 percent, self-reported (SR), or currently taking glucose-lowering medications. Hypertension defined as BP ≥130/≥80 for those with diabetes or CKD, otherwise BP ≥140/≥90, or taking medication for hypertension. </a:t>
            </a:r>
            <a:r>
              <a:rPr lang="en-US" sz="1200" b="1" dirty="0" err="1">
                <a:solidFill>
                  <a:schemeClr val="tx2"/>
                </a:solidFill>
              </a:rPr>
              <a:t>eGFR</a:t>
            </a:r>
            <a:r>
              <a:rPr lang="en-US" sz="1200" b="1" dirty="0">
                <a:solidFill>
                  <a:schemeClr val="tx2"/>
                </a:solidFill>
              </a:rPr>
              <a:t> calculated using the CKD-EPI equation.</a:t>
            </a:r>
          </a:p>
        </p:txBody>
      </p:sp>
      <p:pic>
        <p:nvPicPr>
          <p:cNvPr id="9218" name="Picture 2" descr="\\LUKE\ADR Prepress\2013 atlas\13 figure PNGs\v1 figure pngs 13\v1 ch01 pngs 13\1 ch01 fig 8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4" y="2057399"/>
            <a:ext cx="7509007" cy="2796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6229273" cy="133222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NHANES participants with </a:t>
            </a:r>
            <a:br>
              <a:rPr lang="en-US" dirty="0" smtClean="0"/>
            </a:br>
            <a:r>
              <a:rPr lang="en-US" dirty="0" smtClean="0"/>
              <a:t>spot eGFR &lt; 60 ml/min/1.73 m</a:t>
            </a:r>
            <a:r>
              <a:rPr lang="en-US" baseline="30000" dirty="0" smtClean="0"/>
              <a:t>2</a:t>
            </a:r>
            <a:r>
              <a:rPr lang="en-US" dirty="0" smtClean="0"/>
              <a:t>, </a:t>
            </a:r>
            <a:br>
              <a:rPr lang="en-US" dirty="0" smtClean="0"/>
            </a:br>
            <a:r>
              <a:rPr lang="en-US" dirty="0" smtClean="0"/>
              <a:t>by age &amp; risk factor</a:t>
            </a:r>
            <a:br>
              <a:rPr lang="en-US" dirty="0" smtClean="0"/>
            </a:br>
            <a:r>
              <a:rPr lang="en-US" sz="1800" dirty="0" smtClean="0"/>
              <a:t>Figure 1.9 (Volume 1)</a:t>
            </a:r>
            <a:endParaRPr lang="en-US" dirty="0"/>
          </a:p>
        </p:txBody>
      </p:sp>
      <p:sp>
        <p:nvSpPr>
          <p:cNvPr id="7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NHANES 1988–1994 &amp; 2005–2010 participants age 20 &amp; older; single sample estimates of </a:t>
            </a:r>
            <a:r>
              <a:rPr lang="en-US" sz="1200" b="1" dirty="0" err="1">
                <a:solidFill>
                  <a:schemeClr val="tx2"/>
                </a:solidFill>
              </a:rPr>
              <a:t>eGFR</a:t>
            </a:r>
            <a:r>
              <a:rPr lang="en-US" sz="1200" b="1" dirty="0">
                <a:solidFill>
                  <a:schemeClr val="tx2"/>
                </a:solidFill>
              </a:rPr>
              <a:t> &amp; ACR. Diabetes defined as A1c &lt;7 percent, self-reported (SR), or currently taking glucose-lowering medications. Hypertension defined as BP ≥130/≥80 for those with diabetes or CKD, otherwise BP ≥140/≥90, or taking medication for hypertension. </a:t>
            </a:r>
            <a:r>
              <a:rPr lang="en-US" sz="1200" b="1" dirty="0" err="1">
                <a:solidFill>
                  <a:schemeClr val="tx2"/>
                </a:solidFill>
              </a:rPr>
              <a:t>eGFR</a:t>
            </a:r>
            <a:r>
              <a:rPr lang="en-US" sz="1200" b="1" dirty="0">
                <a:solidFill>
                  <a:schemeClr val="tx2"/>
                </a:solidFill>
              </a:rPr>
              <a:t> calculated using the CKD-EPI equation.</a:t>
            </a:r>
          </a:p>
        </p:txBody>
      </p:sp>
      <p:pic>
        <p:nvPicPr>
          <p:cNvPr id="10242" name="Picture 2" descr="\\LUKE\ADR Prepress\2013 atlas\13 figure PNGs\v1 figure pngs 13\v1 ch01 pngs 13\1 ch01 fig 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109" y="2057399"/>
            <a:ext cx="7509007" cy="2796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6229273" cy="1332220"/>
          </a:xfrm>
        </p:spPr>
        <p:txBody>
          <a:bodyPr>
            <a:normAutofit fontScale="90000"/>
          </a:bodyPr>
          <a:lstStyle/>
          <a:p>
            <a:r>
              <a:rPr lang="en-US" dirty="0"/>
              <a:t>NHANES participants with </a:t>
            </a:r>
            <a:r>
              <a:rPr lang="en-US" dirty="0" smtClean="0"/>
              <a:t>spot urine albumin/creatinine </a:t>
            </a:r>
            <a:r>
              <a:rPr lang="en-US" dirty="0"/>
              <a:t>ratio (ACR)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≥</a:t>
            </a:r>
            <a:r>
              <a:rPr lang="en-US" dirty="0"/>
              <a:t>30 mg/g, by age &amp; risk factor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Figure 1.10 (Volume 1)</a:t>
            </a:r>
            <a:endParaRPr lang="en-US" dirty="0"/>
          </a:p>
        </p:txBody>
      </p:sp>
      <p:sp>
        <p:nvSpPr>
          <p:cNvPr id="7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NHANES 1988–1994 &amp; 2005–2010 participants age 20 &amp; older; single sample estimates of </a:t>
            </a:r>
            <a:r>
              <a:rPr lang="en-US" sz="1200" b="1" dirty="0" err="1">
                <a:solidFill>
                  <a:schemeClr val="tx2"/>
                </a:solidFill>
              </a:rPr>
              <a:t>eGFR</a:t>
            </a:r>
            <a:r>
              <a:rPr lang="en-US" sz="1200" b="1" dirty="0">
                <a:solidFill>
                  <a:schemeClr val="tx2"/>
                </a:solidFill>
              </a:rPr>
              <a:t> &amp; ACR. Diabetes defined as A1c &lt;7 percent, self-reported (SR), or currently taking glucose-lowering medications. Hypertension defined as BP ≥130/≥80 for those with diabetes or CKD, otherwise BP ≥140/≥90, or taking medication for hypertension. </a:t>
            </a:r>
            <a:r>
              <a:rPr lang="en-US" sz="1200" b="1" dirty="0" err="1">
                <a:solidFill>
                  <a:schemeClr val="tx2"/>
                </a:solidFill>
              </a:rPr>
              <a:t>eGFR</a:t>
            </a:r>
            <a:r>
              <a:rPr lang="en-US" sz="1200" b="1" dirty="0">
                <a:solidFill>
                  <a:schemeClr val="tx2"/>
                </a:solidFill>
              </a:rPr>
              <a:t> calculated using the CKD-EPI equation.</a:t>
            </a:r>
          </a:p>
        </p:txBody>
      </p:sp>
      <p:pic>
        <p:nvPicPr>
          <p:cNvPr id="11266" name="Picture 2" descr="\\LUKE\ADR Prepress\2013 atlas\13 figure PNGs\v1 figure pngs 13\v1 ch01 pngs 13\1 ch01 fig 10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4" y="2055493"/>
            <a:ext cx="7514129" cy="2798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64312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Distribution of markers of CKD in </a:t>
            </a:r>
            <a:br>
              <a:rPr lang="en-US" dirty="0" smtClean="0"/>
            </a:br>
            <a:r>
              <a:rPr lang="en-US" dirty="0" smtClean="0"/>
              <a:t>NHANES participants with diabetes </a:t>
            </a:r>
            <a:br>
              <a:rPr lang="en-US" dirty="0" smtClean="0"/>
            </a:br>
            <a:r>
              <a:rPr lang="en-US" dirty="0" smtClean="0"/>
              <a:t>&amp; hypertension, 2005–2010</a:t>
            </a:r>
            <a:br>
              <a:rPr lang="en-US" dirty="0" smtClean="0"/>
            </a:br>
            <a:r>
              <a:rPr lang="en-US" sz="1800" dirty="0" smtClean="0"/>
              <a:t>Figure 1.11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818585"/>
            <a:ext cx="6853534" cy="5372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NHANES 1988–1994 &amp; 2005–2010 participants age 20 &amp; older; single sample estimates of </a:t>
            </a:r>
            <a:r>
              <a:rPr lang="en-US" sz="1200" b="1" dirty="0" err="1">
                <a:solidFill>
                  <a:schemeClr val="tx2"/>
                </a:solidFill>
              </a:rPr>
              <a:t>eGFR</a:t>
            </a:r>
            <a:r>
              <a:rPr lang="en-US" sz="1200" b="1" dirty="0">
                <a:solidFill>
                  <a:schemeClr val="tx2"/>
                </a:solidFill>
              </a:rPr>
              <a:t> &amp; ACR. </a:t>
            </a:r>
            <a:r>
              <a:rPr lang="en-US" sz="1200" b="1" dirty="0" err="1">
                <a:solidFill>
                  <a:schemeClr val="tx2"/>
                </a:solidFill>
              </a:rPr>
              <a:t>eGFR</a:t>
            </a:r>
            <a:r>
              <a:rPr lang="en-US" sz="1200" b="1" dirty="0">
                <a:solidFill>
                  <a:schemeClr val="tx2"/>
                </a:solidFill>
              </a:rPr>
              <a:t> calculated using the CKD-EPI equation.</a:t>
            </a:r>
          </a:p>
        </p:txBody>
      </p:sp>
      <p:pic>
        <p:nvPicPr>
          <p:cNvPr id="2050" name="Picture 2" descr="\\LUKE\ADR Prepress\2013 atlas\13 figure PNGs\v1 figure pngs 13\v1 ch01 pngs 13\1 ch01 fig 11 dm ht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074" y="1831486"/>
            <a:ext cx="7530364" cy="388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Distribution of markers of CKD in </a:t>
            </a:r>
            <a:br>
              <a:rPr lang="en-US" dirty="0" smtClean="0"/>
            </a:br>
            <a:r>
              <a:rPr lang="en-US" dirty="0" smtClean="0"/>
              <a:t>NHANES participants with cardiovascular </a:t>
            </a:r>
            <a:br>
              <a:rPr lang="en-US" dirty="0" smtClean="0"/>
            </a:br>
            <a:r>
              <a:rPr lang="en-US" dirty="0" smtClean="0"/>
              <a:t>disease &amp; obesity, 2005–2010</a:t>
            </a:r>
            <a:br>
              <a:rPr lang="en-US" dirty="0" smtClean="0"/>
            </a:br>
            <a:r>
              <a:rPr lang="en-US" sz="1800" dirty="0" smtClean="0"/>
              <a:t>Figure 1.11 (continued, Volume 1)</a:t>
            </a:r>
            <a:endParaRPr lang="en-US" sz="3100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818585"/>
            <a:ext cx="6853534" cy="5372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NHANES 1988–1994 &amp; 2005–2010 participants age 20 &amp; older; single sample estimates of </a:t>
            </a:r>
            <a:r>
              <a:rPr lang="en-US" sz="1200" b="1" dirty="0" err="1">
                <a:solidFill>
                  <a:schemeClr val="tx2"/>
                </a:solidFill>
              </a:rPr>
              <a:t>eGFR</a:t>
            </a:r>
            <a:r>
              <a:rPr lang="en-US" sz="1200" b="1" dirty="0">
                <a:solidFill>
                  <a:schemeClr val="tx2"/>
                </a:solidFill>
              </a:rPr>
              <a:t> &amp; ACR. </a:t>
            </a:r>
            <a:r>
              <a:rPr lang="en-US" sz="1200" b="1" dirty="0" err="1">
                <a:solidFill>
                  <a:schemeClr val="tx2"/>
                </a:solidFill>
              </a:rPr>
              <a:t>eGFR</a:t>
            </a:r>
            <a:r>
              <a:rPr lang="en-US" sz="1200" b="1" dirty="0">
                <a:solidFill>
                  <a:schemeClr val="tx2"/>
                </a:solidFill>
              </a:rPr>
              <a:t> calculated using the CKD-EPI equation.</a:t>
            </a:r>
          </a:p>
        </p:txBody>
      </p:sp>
      <p:pic>
        <p:nvPicPr>
          <p:cNvPr id="3074" name="Picture 2" descr="\\LUKE\ADR Prepress\2013 atlas\13 figure PNGs\v1 figure pngs 13\v1 ch01 pngs 13\1 ch01 fig 11 cvd bm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84" y="1831975"/>
            <a:ext cx="7442632" cy="388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Awareness, treatment, &amp; control </a:t>
            </a:r>
            <a:br>
              <a:rPr lang="en-US" dirty="0" smtClean="0"/>
            </a:br>
            <a:r>
              <a:rPr lang="en-US" dirty="0" smtClean="0"/>
              <a:t>of hypertension, hyperlipidemia,</a:t>
            </a:r>
            <a:br>
              <a:rPr lang="en-US" dirty="0" smtClean="0"/>
            </a:br>
            <a:r>
              <a:rPr lang="en-US" dirty="0" smtClean="0"/>
              <a:t>HDL, total cholesterol, &amp; diabetes</a:t>
            </a:r>
            <a:br>
              <a:rPr lang="en-US" dirty="0" smtClean="0"/>
            </a:br>
            <a:r>
              <a:rPr lang="en-US" sz="1800" dirty="0" smtClean="0"/>
              <a:t>Table 1.b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061052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NHANES 1988–1994 &amp; 2005–2010 participants age 20 &amp; older; single sample estimates of </a:t>
            </a:r>
            <a:r>
              <a:rPr lang="en-US" sz="1200" b="1" dirty="0" err="1">
                <a:solidFill>
                  <a:schemeClr val="tx2"/>
                </a:solidFill>
              </a:rPr>
              <a:t>eGFR</a:t>
            </a:r>
            <a:r>
              <a:rPr lang="en-US" sz="1200" b="1" dirty="0">
                <a:solidFill>
                  <a:schemeClr val="tx2"/>
                </a:solidFill>
              </a:rPr>
              <a:t> &amp; ACR. </a:t>
            </a:r>
            <a:r>
              <a:rPr lang="en-US" sz="1200" b="1" dirty="0" err="1">
                <a:solidFill>
                  <a:schemeClr val="tx2"/>
                </a:solidFill>
              </a:rPr>
              <a:t>eGFR</a:t>
            </a:r>
            <a:r>
              <a:rPr lang="en-US" sz="1200" b="1" dirty="0">
                <a:solidFill>
                  <a:schemeClr val="tx2"/>
                </a:solidFill>
              </a:rPr>
              <a:t> calculated using the CKD-EPI equation.</a:t>
            </a:r>
          </a:p>
        </p:txBody>
      </p:sp>
      <p:pic>
        <p:nvPicPr>
          <p:cNvPr id="13316" name="Picture 4" descr="\\LUKE\ADR Prepress\2012 atlas\12 figure PNGs\12 vol1 figure PNGs\vol1 ch01 pngs\1 ch01 analysis def-01.png"/>
          <p:cNvPicPr>
            <a:picLocks noChangeAspect="1" noChangeArrowheads="1"/>
          </p:cNvPicPr>
          <p:nvPr/>
        </p:nvPicPr>
        <p:blipFill>
          <a:blip r:embed="rId2" cstate="print"/>
          <a:srcRect l="35032" t="28853" r="36061" b="30033"/>
          <a:stretch>
            <a:fillRect/>
          </a:stretch>
        </p:blipFill>
        <p:spPr bwMode="auto">
          <a:xfrm>
            <a:off x="6609806" y="1682593"/>
            <a:ext cx="2246811" cy="4135392"/>
          </a:xfrm>
          <a:prstGeom prst="rect">
            <a:avLst/>
          </a:prstGeom>
          <a:noFill/>
        </p:spPr>
      </p:pic>
      <p:pic>
        <p:nvPicPr>
          <p:cNvPr id="14338" name="Picture 2" descr="\\LUKE\ADR Prepress\2013 atlas\13 figure PNGs\v1 figure pngs 13\v1 ch01 pngs 13\1 ch01 table 1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1828740"/>
            <a:ext cx="5618802" cy="3894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NHANES participants</a:t>
            </a:r>
            <a:br>
              <a:rPr lang="en-US" dirty="0" smtClean="0"/>
            </a:br>
            <a:r>
              <a:rPr lang="en-US" dirty="0" smtClean="0"/>
              <a:t>at target blood pressure</a:t>
            </a:r>
            <a:br>
              <a:rPr lang="en-US" dirty="0" smtClean="0"/>
            </a:br>
            <a:r>
              <a:rPr lang="en-US" sz="1600" dirty="0" smtClean="0"/>
              <a:t>Figure 1.12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770282"/>
            <a:ext cx="751681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NHANES 1988–1994 &amp; 2005–2010 participants age 20 &amp; older; single sample estimates of </a:t>
            </a:r>
            <a:r>
              <a:rPr lang="en-US" sz="1200" b="1" dirty="0" err="1">
                <a:solidFill>
                  <a:schemeClr val="tx2"/>
                </a:solidFill>
              </a:rPr>
              <a:t>eGFR</a:t>
            </a:r>
            <a:r>
              <a:rPr lang="en-US" sz="1200" b="1" dirty="0">
                <a:solidFill>
                  <a:schemeClr val="tx2"/>
                </a:solidFill>
              </a:rPr>
              <a:t> &amp; ACR; dialysis patients excluded from NHANES 2005–2010. </a:t>
            </a:r>
            <a:r>
              <a:rPr lang="en-US" sz="1200" b="1" dirty="0" err="1">
                <a:solidFill>
                  <a:schemeClr val="tx2"/>
                </a:solidFill>
              </a:rPr>
              <a:t>eGFR</a:t>
            </a:r>
            <a:r>
              <a:rPr lang="en-US" sz="1200" b="1" dirty="0">
                <a:solidFill>
                  <a:schemeClr val="tx2"/>
                </a:solidFill>
              </a:rPr>
              <a:t> calculated using the CKD-EPI equation. T</a:t>
            </a:r>
            <a:r>
              <a:rPr lang="en-US" sz="1200" b="1" dirty="0" smtClean="0">
                <a:solidFill>
                  <a:schemeClr val="tx2"/>
                </a:solidFill>
              </a:rPr>
              <a:t>his </a:t>
            </a:r>
            <a:r>
              <a:rPr lang="en-US" sz="1200" b="1" dirty="0">
                <a:solidFill>
                  <a:schemeClr val="tx2"/>
                </a:solidFill>
              </a:rPr>
              <a:t>figure cannot be directly compared to values in Table 1.b. The table represents NHANES participants who are classified as hypertensive (measured/treated) but some of those are at target blood pressure. R</a:t>
            </a:r>
            <a:r>
              <a:rPr lang="en-US" sz="1200" b="1" dirty="0" smtClean="0">
                <a:solidFill>
                  <a:schemeClr val="tx2"/>
                </a:solidFill>
              </a:rPr>
              <a:t>epresents </a:t>
            </a:r>
            <a:r>
              <a:rPr lang="en-US" sz="1200" b="1" dirty="0">
                <a:solidFill>
                  <a:schemeClr val="tx2"/>
                </a:solidFill>
              </a:rPr>
              <a:t>all </a:t>
            </a:r>
            <a:r>
              <a:rPr lang="en-US" sz="1200" b="1" dirty="0" err="1">
                <a:solidFill>
                  <a:schemeClr val="tx2"/>
                </a:solidFill>
              </a:rPr>
              <a:t>hypertensives</a:t>
            </a:r>
            <a:r>
              <a:rPr lang="en-US" sz="1200" b="1" dirty="0">
                <a:solidFill>
                  <a:schemeClr val="tx2"/>
                </a:solidFill>
              </a:rPr>
              <a:t> plus those </a:t>
            </a:r>
            <a:r>
              <a:rPr lang="en-US" sz="1200" b="1" dirty="0" err="1">
                <a:solidFill>
                  <a:schemeClr val="tx2"/>
                </a:solidFill>
              </a:rPr>
              <a:t>hypertensives</a:t>
            </a:r>
            <a:r>
              <a:rPr lang="en-US" sz="1200" b="1" dirty="0">
                <a:solidFill>
                  <a:schemeClr val="tx2"/>
                </a:solidFill>
              </a:rPr>
              <a:t> who are at target blood pressure probably due to medication.</a:t>
            </a:r>
          </a:p>
        </p:txBody>
      </p:sp>
      <p:pic>
        <p:nvPicPr>
          <p:cNvPr id="15362" name="Picture 2" descr="\\LUKE\ADR Prepress\2013 atlas\13 figure PNGs\v1 figure pngs 13\v1 ch01 pngs 13\1 ch01 fig 12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6159" y="1831975"/>
            <a:ext cx="6163743" cy="3317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NHANES participants within </a:t>
            </a:r>
            <a:br>
              <a:rPr lang="en-US" dirty="0" smtClean="0"/>
            </a:br>
            <a:r>
              <a:rPr lang="en-US" dirty="0" smtClean="0"/>
              <a:t>LDL cholesterol target range</a:t>
            </a:r>
            <a:br>
              <a:rPr lang="en-US" dirty="0" smtClean="0"/>
            </a:br>
            <a:r>
              <a:rPr lang="en-US" sz="1600" dirty="0" smtClean="0"/>
              <a:t>Figure 1.13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751681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NHANES 1988–1994 &amp; 2005–2010 participants age 20 &amp; older; single sample estimates of </a:t>
            </a:r>
            <a:r>
              <a:rPr lang="en-US" sz="1200" b="1" dirty="0" err="1" smtClean="0">
                <a:solidFill>
                  <a:schemeClr val="tx2"/>
                </a:solidFill>
              </a:rPr>
              <a:t>eGFR</a:t>
            </a:r>
            <a:r>
              <a:rPr lang="en-US" sz="1200" b="1" dirty="0" smtClean="0">
                <a:solidFill>
                  <a:schemeClr val="tx2"/>
                </a:solidFill>
              </a:rPr>
              <a:t> &amp; ACR; dialysis patients excluded from NHANES 2005–2010. </a:t>
            </a:r>
            <a:r>
              <a:rPr lang="en-US" sz="1200" b="1" dirty="0" err="1" smtClean="0">
                <a:solidFill>
                  <a:schemeClr val="tx2"/>
                </a:solidFill>
              </a:rPr>
              <a:t>eGFR</a:t>
            </a:r>
            <a:r>
              <a:rPr lang="en-US" sz="1200" b="1" dirty="0" smtClean="0">
                <a:solidFill>
                  <a:schemeClr val="tx2"/>
                </a:solidFill>
              </a:rPr>
              <a:t> calculated using the CKD-EPI equation.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6386" name="Picture 2" descr="\\LUKE\ADR Prepress\2013 atlas\13 figure PNGs\v1 figure pngs 13\v1 ch01 pngs 13\1 ch01 fig 13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199" y="1831975"/>
            <a:ext cx="6181268" cy="332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NHANES participants within </a:t>
            </a:r>
            <a:br>
              <a:rPr lang="en-US" dirty="0" smtClean="0"/>
            </a:br>
            <a:r>
              <a:rPr lang="en-US" dirty="0" smtClean="0"/>
              <a:t>HDL cholesterol target range</a:t>
            </a:r>
            <a:br>
              <a:rPr lang="en-US" dirty="0" smtClean="0"/>
            </a:br>
            <a:r>
              <a:rPr lang="en-US" sz="1600" dirty="0" smtClean="0"/>
              <a:t>Figure 1.14 (Volume 1)</a:t>
            </a:r>
            <a:endParaRPr lang="en-US" dirty="0"/>
          </a:p>
        </p:txBody>
      </p:sp>
      <p:pic>
        <p:nvPicPr>
          <p:cNvPr id="17410" name="Picture 2" descr="\\LUKE\ADR Prepress\2013 atlas\13 figure PNGs\v1 figure pngs 13\v1 ch01 pngs 13\1 ch01 fig 14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305" y="1831975"/>
            <a:ext cx="6165389" cy="3317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751681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NHANES 1988–1994 &amp; 2005–2010 participants age 20 &amp; older; single sample estimates of </a:t>
            </a:r>
            <a:r>
              <a:rPr lang="en-US" sz="1200" b="1" dirty="0" err="1">
                <a:solidFill>
                  <a:schemeClr val="tx2"/>
                </a:solidFill>
              </a:rPr>
              <a:t>eGFR</a:t>
            </a:r>
            <a:r>
              <a:rPr lang="en-US" sz="1200" b="1" dirty="0">
                <a:solidFill>
                  <a:schemeClr val="tx2"/>
                </a:solidFill>
              </a:rPr>
              <a:t> &amp; ACR; dialysis patients excluded from NHANES 2005–2010. </a:t>
            </a:r>
            <a:r>
              <a:rPr lang="en-US" sz="1200" b="1" dirty="0" err="1">
                <a:solidFill>
                  <a:schemeClr val="tx2"/>
                </a:solidFill>
              </a:rPr>
              <a:t>eGFR</a:t>
            </a:r>
            <a:r>
              <a:rPr lang="en-US" sz="1200" b="1" dirty="0">
                <a:solidFill>
                  <a:schemeClr val="tx2"/>
                </a:solidFill>
              </a:rPr>
              <a:t> calculated using the CKD-EPI equation.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NHANES participants </a:t>
            </a:r>
            <a:br>
              <a:rPr lang="en-US" dirty="0" smtClean="0"/>
            </a:br>
            <a:r>
              <a:rPr lang="en-US" dirty="0" smtClean="0"/>
              <a:t>with glycohemoglobin &lt;7%</a:t>
            </a:r>
            <a:br>
              <a:rPr lang="en-US" dirty="0" smtClean="0"/>
            </a:br>
            <a:r>
              <a:rPr lang="en-US" sz="1600" dirty="0" smtClean="0"/>
              <a:t>Figure 1.15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751681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NHANES 1988–1994 &amp; 2005–2010 participants age 20 &amp; older; single sample estimates of </a:t>
            </a:r>
            <a:r>
              <a:rPr lang="en-US" sz="1200" b="1" dirty="0" err="1">
                <a:solidFill>
                  <a:schemeClr val="tx2"/>
                </a:solidFill>
              </a:rPr>
              <a:t>eGFR</a:t>
            </a:r>
            <a:r>
              <a:rPr lang="en-US" sz="1200" b="1" dirty="0">
                <a:solidFill>
                  <a:schemeClr val="tx2"/>
                </a:solidFill>
              </a:rPr>
              <a:t> &amp; ACR; dialysis patients excluded from NHANES 2005–2010. </a:t>
            </a:r>
            <a:r>
              <a:rPr lang="en-US" sz="1200" b="1" dirty="0" err="1">
                <a:solidFill>
                  <a:schemeClr val="tx2"/>
                </a:solidFill>
              </a:rPr>
              <a:t>eGFR</a:t>
            </a:r>
            <a:r>
              <a:rPr lang="en-US" sz="1200" b="1" dirty="0">
                <a:solidFill>
                  <a:schemeClr val="tx2"/>
                </a:solidFill>
              </a:rPr>
              <a:t> calculated using the CKD-EPI equation. </a:t>
            </a:r>
          </a:p>
        </p:txBody>
      </p:sp>
      <p:pic>
        <p:nvPicPr>
          <p:cNvPr id="18434" name="Picture 2" descr="\\LUKE\ADR Prepress\2013 atlas\13 figure PNGs\v1 figure pngs 13\v1 ch01 pngs 13\1 ch01 fig 15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307" y="1831975"/>
            <a:ext cx="6165385" cy="3317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Life expectancy of NHANES participants </a:t>
            </a:r>
            <a:br>
              <a:rPr lang="en-US" dirty="0" smtClean="0"/>
            </a:br>
            <a:r>
              <a:rPr lang="en-US" dirty="0" smtClean="0"/>
              <a:t>with or without CKD, 1999–2004</a:t>
            </a:r>
            <a:br>
              <a:rPr lang="en-US" dirty="0" smtClean="0"/>
            </a:br>
            <a:r>
              <a:rPr lang="en-US" sz="1600" dirty="0" smtClean="0"/>
              <a:t>Figure 1.16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7322872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NHANES 1999–2004 participants age 20 &amp; older; single sample estimates of </a:t>
            </a:r>
            <a:r>
              <a:rPr lang="en-US" sz="1200" b="1" dirty="0" err="1">
                <a:solidFill>
                  <a:schemeClr val="tx2"/>
                </a:solidFill>
              </a:rPr>
              <a:t>eGFR</a:t>
            </a:r>
            <a:r>
              <a:rPr lang="en-US" sz="1200" b="1" dirty="0">
                <a:solidFill>
                  <a:schemeClr val="tx2"/>
                </a:solidFill>
              </a:rPr>
              <a:t> &amp; ACR. </a:t>
            </a:r>
            <a:r>
              <a:rPr lang="en-US" sz="1200" b="1" dirty="0" err="1">
                <a:solidFill>
                  <a:schemeClr val="tx2"/>
                </a:solidFill>
              </a:rPr>
              <a:t>eGFR</a:t>
            </a:r>
            <a:r>
              <a:rPr lang="en-US" sz="1200" b="1" dirty="0">
                <a:solidFill>
                  <a:schemeClr val="tx2"/>
                </a:solidFill>
              </a:rPr>
              <a:t> calculated using the CKD-EPI equation.</a:t>
            </a:r>
          </a:p>
        </p:txBody>
      </p:sp>
      <p:pic>
        <p:nvPicPr>
          <p:cNvPr id="19458" name="Picture 2" descr="\\LUKE\ADR Prepress\2013 atlas\13 figure PNGs\v1 figure pngs 13\v1 ch01 pngs 13\1 ch01 fig 16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616" y="1831975"/>
            <a:ext cx="6094767" cy="345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usrds slide template 13">
  <a:themeElements>
    <a:clrScheme name="usrds poster 12">
      <a:dk1>
        <a:srgbClr val="242D6E"/>
      </a:dk1>
      <a:lt1>
        <a:srgbClr val="FFFFFF"/>
      </a:lt1>
      <a:dk2>
        <a:srgbClr val="5A602A"/>
      </a:dk2>
      <a:lt2>
        <a:srgbClr val="808080"/>
      </a:lt2>
      <a:accent1>
        <a:srgbClr val="A3A342"/>
      </a:accent1>
      <a:accent2>
        <a:srgbClr val="5B4030"/>
      </a:accent2>
      <a:accent3>
        <a:srgbClr val="29404E"/>
      </a:accent3>
      <a:accent4>
        <a:srgbClr val="668896"/>
      </a:accent4>
      <a:accent5>
        <a:srgbClr val="687959"/>
      </a:accent5>
      <a:accent6>
        <a:srgbClr val="3B1D00"/>
      </a:accent6>
      <a:hlink>
        <a:srgbClr val="375453"/>
      </a:hlink>
      <a:folHlink>
        <a:srgbClr val="626F7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usrds slide template 13</Template>
  <TotalTime>297</TotalTime>
  <Words>813</Words>
  <Application>Microsoft Office PowerPoint</Application>
  <PresentationFormat>On-screen Show (4:3)</PresentationFormat>
  <Paragraphs>41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usrds slide template 13</vt:lpstr>
      <vt:lpstr>PowerPoint Presentation</vt:lpstr>
      <vt:lpstr>Distribution of NHANES 2005–2010 participants  with diabetes, cardiovascular disease,  &amp; single-sample markers of CKD  Figure 1.1 (Volume 1)</vt:lpstr>
      <vt:lpstr>Prevalence (%) of CKD in the NHANES  population within age, gender,  race/ethnicity, &amp; risk factor categories Table 1.a (Volume 1)</vt:lpstr>
      <vt:lpstr>Cumulative eGFR distribution curves  of NHANES participants Figure 1.2 (Volume 1)</vt:lpstr>
      <vt:lpstr>Cumulative urine albumin/creatinine  ratio (ACR) distribution curves of  NHANES participants  Figure 1.3 (Volume 1)</vt:lpstr>
      <vt:lpstr>Adjusted odds ratios of CKD in  NHANES participants, by risk factor Figure 1.4 (Volume 1)</vt:lpstr>
      <vt:lpstr>Adjusted odds ratios of spot eGFR  &lt;60 ml/min/1.73 m2 in NHANES  participants, by risk factor Figure 1.5 (Volume 1)</vt:lpstr>
      <vt:lpstr>Adjusted odds ratios of spot urine albumin/  creatinine ratio (ACR) ≥30 mg/g in  NHANES participants, by risk factor Figure 1.6 (Volume 1)</vt:lpstr>
      <vt:lpstr>NHANES participants with spot urine albumin/creatinine ratio (ACR)  ≥ 30 mg/g, by spot eGFR range Figure 1.7 (Volume 1)</vt:lpstr>
      <vt:lpstr>NHANES participants with  CKD, by age &amp; risk factor Figure 1.8 (Volume 1)</vt:lpstr>
      <vt:lpstr>NHANES participants with  spot eGFR &lt; 60 ml/min/1.73 m2,  by age &amp; risk factor Figure 1.9 (Volume 1)</vt:lpstr>
      <vt:lpstr>NHANES participants with spot urine albumin/creatinine ratio (ACR)  ≥30 mg/g, by age &amp; risk factor Figure 1.10 (Volume 1)</vt:lpstr>
      <vt:lpstr>Distribution of markers of CKD in  NHANES participants with diabetes  &amp; hypertension, 2005–2010 Figure 1.11 (Volume 1)</vt:lpstr>
      <vt:lpstr>Distribution of markers of CKD in  NHANES participants with cardiovascular  disease &amp; obesity, 2005–2010 Figure 1.11 (continued, Volume 1)</vt:lpstr>
      <vt:lpstr>Awareness, treatment, &amp; control  of hypertension, hyperlipidemia, HDL, total cholesterol, &amp; diabetes Table 1.b (Volume 1)</vt:lpstr>
      <vt:lpstr>NHANES participants at target blood pressure Figure 1.12 (Volume 1)</vt:lpstr>
      <vt:lpstr>NHANES participants within  LDL cholesterol target range Figure 1.13 (Volume 1)</vt:lpstr>
      <vt:lpstr>NHANES participants within  HDL cholesterol target range Figure 1.14 (Volume 1)</vt:lpstr>
      <vt:lpstr>NHANES participants  with glycohemoglobin &lt;7% Figure 1.15 (Volume 1)</vt:lpstr>
      <vt:lpstr>Life expectancy of NHANES participants  with or without CKD, 1999–2004 Figure 1.16 (Volume 1)</vt:lpstr>
    </vt:vector>
  </TitlesOfParts>
  <Company>Chronic Disease Research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severson</dc:creator>
  <cp:lastModifiedBy>edward constantini</cp:lastModifiedBy>
  <cp:revision>41</cp:revision>
  <dcterms:created xsi:type="dcterms:W3CDTF">2013-01-31T15:57:14Z</dcterms:created>
  <dcterms:modified xsi:type="dcterms:W3CDTF">2013-09-12T13:30:46Z</dcterms:modified>
</cp:coreProperties>
</file>