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handoutMasterIdLst>
    <p:handoutMasterId r:id="rId31"/>
  </p:handout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 id="270" r:id="rId15"/>
    <p:sldId id="268" r:id="rId16"/>
    <p:sldId id="277" r:id="rId17"/>
    <p:sldId id="271" r:id="rId18"/>
    <p:sldId id="272" r:id="rId19"/>
    <p:sldId id="273" r:id="rId20"/>
    <p:sldId id="278" r:id="rId21"/>
    <p:sldId id="274" r:id="rId22"/>
    <p:sldId id="275" r:id="rId23"/>
    <p:sldId id="276" r:id="rId24"/>
    <p:sldId id="279" r:id="rId25"/>
    <p:sldId id="280" r:id="rId26"/>
    <p:sldId id="281" r:id="rId27"/>
    <p:sldId id="282"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96" d="100"/>
          <a:sy n="96" d="100"/>
        </p:scale>
        <p:origin x="-1066" y="-91"/>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075" y="460689"/>
            <a:ext cx="3200399" cy="1248616"/>
          </a:xfrm>
          <a:prstGeom prst="rect">
            <a:avLst/>
          </a:prstGeom>
        </p:spPr>
      </p:pic>
      <p:sp>
        <p:nvSpPr>
          <p:cNvPr id="4" name="TextBox 3"/>
          <p:cNvSpPr txBox="1"/>
          <p:nvPr userDrawn="1"/>
        </p:nvSpPr>
        <p:spPr>
          <a:xfrm>
            <a:off x="457200" y="3427274"/>
            <a:ext cx="79248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8: Transition of Care </a:t>
            </a:r>
          </a:p>
          <a:p>
            <a:pPr algn="ctr"/>
            <a:r>
              <a:rPr lang="en-US" sz="3600" b="1" dirty="0" smtClean="0">
                <a:solidFill>
                  <a:schemeClr val="tx1"/>
                </a:solidFill>
                <a:latin typeface="Candara" panose="020E0502030303020204" pitchFamily="34" charset="0"/>
              </a:rPr>
              <a:t>in  Chronic Kidney Disease </a:t>
            </a: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367CA8"/>
                </a:solidFill>
                <a:latin typeface="Constantia" panose="02030602050306030303" pitchFamily="18" charset="0"/>
              </a:rPr>
              <a:t>2015 </a:t>
            </a:r>
            <a:r>
              <a:rPr lang="en-US" sz="2400" b="1" cap="small" baseline="0" dirty="0" smtClean="0">
                <a:solidFill>
                  <a:srgbClr val="367CA8"/>
                </a:solidFill>
                <a:latin typeface="Constantia" panose="02030602050306030303" pitchFamily="18" charset="0"/>
              </a:rPr>
              <a:t>Annual Data Report</a:t>
            </a:r>
          </a:p>
          <a:p>
            <a:pPr algn="ctr"/>
            <a:r>
              <a:rPr lang="en-US" sz="2400" b="1" cap="small" baseline="0" dirty="0" smtClean="0">
                <a:solidFill>
                  <a:srgbClr val="367CA8"/>
                </a:solidFill>
                <a:latin typeface="Constantia" panose="02030602050306030303" pitchFamily="18" charset="0"/>
              </a:rPr>
              <a:t>Volume 1: Chronic Kidney Disease</a:t>
            </a:r>
            <a:endParaRPr lang="en-US" sz="2400" b="1" cap="small" baseline="0" dirty="0">
              <a:solidFill>
                <a:srgbClr val="367CA8"/>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3</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dirty="0"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581400" y="6477000"/>
            <a:ext cx="1981200" cy="304800"/>
          </a:xfrm>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6411597"/>
            <a:ext cx="1165357" cy="454657"/>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86735"/>
            <a:ext cx="7696200" cy="461665"/>
          </a:xfrm>
          <a:prstGeom prst="rect">
            <a:avLst/>
          </a:prstGeom>
        </p:spPr>
        <p:txBody>
          <a:bodyPr wrap="square">
            <a:spAutoFit/>
          </a:bodyPr>
          <a:lstStyle/>
          <a:p>
            <a:r>
              <a:rPr lang="en-US" i="1" baseline="30000" dirty="0"/>
              <a:t>Data source: VHA Administrative data, USRDS ESRD Database. States and territories of the United States of America. Abbreviations: ESRD, end-stage renal disease.</a:t>
            </a:r>
            <a:endParaRPr lang="en-US" i="1" baseline="30000" dirty="0">
              <a:solidFill>
                <a:srgbClr val="FF0000"/>
              </a:solidFill>
            </a:endParaRPr>
          </a:p>
        </p:txBody>
      </p:sp>
      <p:sp>
        <p:nvSpPr>
          <p:cNvPr id="4" name="Rectangle 3"/>
          <p:cNvSpPr/>
          <p:nvPr/>
        </p:nvSpPr>
        <p:spPr>
          <a:xfrm>
            <a:off x="0" y="228600"/>
            <a:ext cx="9144000" cy="810478"/>
          </a:xfrm>
          <a:prstGeom prst="rect">
            <a:avLst/>
          </a:prstGeom>
        </p:spPr>
        <p:txBody>
          <a:bodyPr wrap="square">
            <a:spAutoFit/>
          </a:bodyPr>
          <a:lstStyle/>
          <a:p>
            <a:pPr algn="ctr"/>
            <a:r>
              <a:rPr lang="en-US" sz="2800" b="1" baseline="30000" dirty="0"/>
              <a:t> Figure </a:t>
            </a:r>
            <a:r>
              <a:rPr lang="en-US" sz="2800" b="1" baseline="30000" dirty="0" smtClean="0"/>
              <a:t>8.1 Distribution </a:t>
            </a:r>
            <a:r>
              <a:rPr lang="en-US" sz="2800" b="1" baseline="30000" dirty="0"/>
              <a:t>of preemptive kidney transplant rates among 52,172 incident </a:t>
            </a:r>
            <a:endParaRPr lang="en-US" sz="2800" b="1" baseline="30000" dirty="0" smtClean="0"/>
          </a:p>
          <a:p>
            <a:pPr algn="ctr"/>
            <a:r>
              <a:rPr lang="en-US" sz="2800" b="1" baseline="30000" dirty="0" smtClean="0"/>
              <a:t>ESRD </a:t>
            </a:r>
            <a:r>
              <a:rPr lang="en-US" sz="2800" b="1" baseline="30000" dirty="0"/>
              <a:t>veterans across the states and territories of the United States, 10/1/2007-9/30/2011 </a:t>
            </a:r>
            <a:r>
              <a:rPr lang="en-US" sz="2800" b="1" dirty="0" smtClean="0"/>
              <a:t>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575" y="1124027"/>
            <a:ext cx="6038850" cy="4328298"/>
          </a:xfrm>
          <a:prstGeom prst="rect">
            <a:avLst/>
          </a:prstGeom>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10200"/>
            <a:ext cx="7696200" cy="646331"/>
          </a:xfrm>
          <a:prstGeom prst="rect">
            <a:avLst/>
          </a:prstGeom>
        </p:spPr>
        <p:txBody>
          <a:bodyPr wrap="square">
            <a:spAutoFit/>
          </a:bodyPr>
          <a:lstStyle/>
          <a:p>
            <a:r>
              <a:rPr lang="en-US" sz="1200" i="1" dirty="0"/>
              <a:t>Data source: VHA Administrative data, USRDS ESRD Database,  CMS Medicare Inpatient and Outpatient data, U.S. Census Bureau; data derived from U.S. veteran incident dialysis patients. </a:t>
            </a:r>
            <a:r>
              <a:rPr lang="en-US" sz="1200" i="1" baseline="30000" dirty="0"/>
              <a:t>a</a:t>
            </a:r>
            <a:r>
              <a:rPr lang="en-US" sz="1200" i="1" dirty="0"/>
              <a:t> Veterans to U.S. rate ratios. Abbreviations: ESRD, end-stage renal disease; PM; per million; Vet, veterans.</a:t>
            </a:r>
          </a:p>
        </p:txBody>
      </p:sp>
      <p:sp>
        <p:nvSpPr>
          <p:cNvPr id="4" name="Rectangle 3"/>
          <p:cNvSpPr/>
          <p:nvPr/>
        </p:nvSpPr>
        <p:spPr>
          <a:xfrm>
            <a:off x="-18473" y="237349"/>
            <a:ext cx="9144000" cy="666849"/>
          </a:xfrm>
          <a:prstGeom prst="rect">
            <a:avLst/>
          </a:prstGeom>
        </p:spPr>
        <p:txBody>
          <a:bodyPr wrap="square">
            <a:spAutoFit/>
          </a:bodyPr>
          <a:lstStyle/>
          <a:p>
            <a:pPr algn="ctr"/>
            <a:r>
              <a:rPr lang="en-US" sz="2800" b="1" baseline="30000" dirty="0"/>
              <a:t> </a:t>
            </a:r>
            <a:r>
              <a:rPr lang="en-US" sz="2800" b="1" baseline="30000" dirty="0" smtClean="0"/>
              <a:t>Table</a:t>
            </a:r>
            <a:r>
              <a:rPr lang="en-US" sz="2800" b="1" baseline="30000" dirty="0"/>
              <a:t> </a:t>
            </a:r>
            <a:r>
              <a:rPr lang="en-US" sz="2800" b="1" baseline="30000" dirty="0" smtClean="0"/>
              <a:t>8.1 Rates </a:t>
            </a:r>
            <a:r>
              <a:rPr lang="en-US" sz="2800" b="1" baseline="30000" dirty="0"/>
              <a:t>and ratios of incident ESRD among veterans and in U.S. adults, </a:t>
            </a:r>
            <a:endParaRPr lang="en-US" sz="2800" b="1" baseline="30000" dirty="0" smtClean="0"/>
          </a:p>
          <a:p>
            <a:pPr algn="ctr"/>
            <a:r>
              <a:rPr lang="en-US" sz="2800" b="1" baseline="30000" dirty="0" smtClean="0"/>
              <a:t>10/1/2007-9/30/2011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a:t>
            </a:fld>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941514461"/>
              </p:ext>
            </p:extLst>
          </p:nvPr>
        </p:nvGraphicFramePr>
        <p:xfrm>
          <a:off x="512325" y="1600200"/>
          <a:ext cx="8082404" cy="2707988"/>
        </p:xfrm>
        <a:graphic>
          <a:graphicData uri="http://schemas.openxmlformats.org/drawingml/2006/table">
            <a:tbl>
              <a:tblPr firstRow="1" firstCol="1" bandRow="1"/>
              <a:tblGrid>
                <a:gridCol w="1577925">
                  <a:extLst>
                    <a:ext uri="{9D8B030D-6E8A-4147-A177-3AD203B41FA5}">
                      <a16:colId xmlns:a16="http://schemas.microsoft.com/office/drawing/2014/main" xmlns="" val="3463913862"/>
                    </a:ext>
                  </a:extLst>
                </a:gridCol>
                <a:gridCol w="29102">
                  <a:extLst>
                    <a:ext uri="{9D8B030D-6E8A-4147-A177-3AD203B41FA5}">
                      <a16:colId xmlns:a16="http://schemas.microsoft.com/office/drawing/2014/main" xmlns="" val="4026327213"/>
                    </a:ext>
                  </a:extLst>
                </a:gridCol>
                <a:gridCol w="735491">
                  <a:extLst>
                    <a:ext uri="{9D8B030D-6E8A-4147-A177-3AD203B41FA5}">
                      <a16:colId xmlns:a16="http://schemas.microsoft.com/office/drawing/2014/main" xmlns="" val="3617223188"/>
                    </a:ext>
                  </a:extLst>
                </a:gridCol>
                <a:gridCol w="735491">
                  <a:extLst>
                    <a:ext uri="{9D8B030D-6E8A-4147-A177-3AD203B41FA5}">
                      <a16:colId xmlns:a16="http://schemas.microsoft.com/office/drawing/2014/main" xmlns="" val="897817113"/>
                    </a:ext>
                  </a:extLst>
                </a:gridCol>
                <a:gridCol w="654013">
                  <a:extLst>
                    <a:ext uri="{9D8B030D-6E8A-4147-A177-3AD203B41FA5}">
                      <a16:colId xmlns:a16="http://schemas.microsoft.com/office/drawing/2014/main" xmlns="" val="1884427446"/>
                    </a:ext>
                  </a:extLst>
                </a:gridCol>
                <a:gridCol w="735491">
                  <a:extLst>
                    <a:ext uri="{9D8B030D-6E8A-4147-A177-3AD203B41FA5}">
                      <a16:colId xmlns:a16="http://schemas.microsoft.com/office/drawing/2014/main" xmlns="" val="3959628832"/>
                    </a:ext>
                  </a:extLst>
                </a:gridCol>
                <a:gridCol w="735491">
                  <a:extLst>
                    <a:ext uri="{9D8B030D-6E8A-4147-A177-3AD203B41FA5}">
                      <a16:colId xmlns:a16="http://schemas.microsoft.com/office/drawing/2014/main" xmlns="" val="36268487"/>
                    </a:ext>
                  </a:extLst>
                </a:gridCol>
                <a:gridCol w="694024">
                  <a:extLst>
                    <a:ext uri="{9D8B030D-6E8A-4147-A177-3AD203B41FA5}">
                      <a16:colId xmlns:a16="http://schemas.microsoft.com/office/drawing/2014/main" xmlns="" val="2408676242"/>
                    </a:ext>
                  </a:extLst>
                </a:gridCol>
                <a:gridCol w="771138">
                  <a:extLst>
                    <a:ext uri="{9D8B030D-6E8A-4147-A177-3AD203B41FA5}">
                      <a16:colId xmlns:a16="http://schemas.microsoft.com/office/drawing/2014/main" xmlns="" val="131520430"/>
                    </a:ext>
                  </a:extLst>
                </a:gridCol>
                <a:gridCol w="707119">
                  <a:extLst>
                    <a:ext uri="{9D8B030D-6E8A-4147-A177-3AD203B41FA5}">
                      <a16:colId xmlns:a16="http://schemas.microsoft.com/office/drawing/2014/main" xmlns="" val="496344228"/>
                    </a:ext>
                  </a:extLst>
                </a:gridCol>
                <a:gridCol w="707119">
                  <a:extLst>
                    <a:ext uri="{9D8B030D-6E8A-4147-A177-3AD203B41FA5}">
                      <a16:colId xmlns:a16="http://schemas.microsoft.com/office/drawing/2014/main" xmlns="" val="2464829366"/>
                    </a:ext>
                  </a:extLst>
                </a:gridCol>
              </a:tblGrid>
              <a:tr h="314303">
                <a:tc>
                  <a:txBody>
                    <a:bodyPr/>
                    <a:lstStyle/>
                    <a:p>
                      <a:pPr>
                        <a:lnSpc>
                          <a:spcPct val="115000"/>
                        </a:lnSpc>
                      </a:pPr>
                      <a:endParaRPr lang="en-US" sz="1300">
                        <a:effectLst/>
                        <a:latin typeface="Calibri" panose="020F0502020204030204" pitchFamily="34" charset="0"/>
                      </a:endParaRPr>
                    </a:p>
                  </a:txBody>
                  <a:tcPr marL="0" marR="0" marT="0" marB="0" anchor="ctr">
                    <a:lnL>
                      <a:noFill/>
                    </a:lnL>
                    <a:lnR>
                      <a:noFill/>
                    </a:lnR>
                    <a:lnT>
                      <a:noFill/>
                    </a:lnT>
                    <a:lnB>
                      <a:noFill/>
                    </a:lnB>
                  </a:tcPr>
                </a:tc>
                <a:tc gridSpan="4">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55-64 years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 years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 years or older</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405871275"/>
                  </a:ext>
                </a:extLst>
              </a:tr>
              <a:tr h="314303">
                <a:tc gridSpan="2">
                  <a:txBody>
                    <a:bodyPr/>
                    <a:lstStyle/>
                    <a:p>
                      <a:pPr>
                        <a:lnSpc>
                          <a:spcPct val="115000"/>
                        </a:lnSpc>
                      </a:pPr>
                      <a:endParaRPr lang="en-US" sz="1300">
                        <a:effectLst/>
                        <a:latin typeface="Calibri" panose="020F050202020403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91424226"/>
                  </a:ext>
                </a:extLst>
              </a:tr>
              <a:tr h="314303">
                <a:tc gridSpan="2">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veterans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3180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3292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3115</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3054</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3187</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3080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5924</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5787</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5740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139033186"/>
                  </a:ext>
                </a:extLst>
              </a:tr>
              <a:tr h="314303">
                <a:tc gridSpan="2">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veterans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5718302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5441739</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5340529</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4148572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4152331</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4294221</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4911012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4851671</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4839173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extLst>
                  <a:ext uri="{0D108BD9-81ED-4DB2-BD59-A6C34878D82A}">
                    <a16:rowId xmlns:a16="http://schemas.microsoft.com/office/drawing/2014/main" xmlns="" val="3119326700"/>
                  </a:ext>
                </a:extLst>
              </a:tr>
              <a:tr h="523839">
                <a:tc gridSpan="2">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veterans,</a:t>
                      </a:r>
                      <a:b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 million</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556</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605</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736</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768</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717</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1206</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1186</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extLst>
                  <a:ext uri="{0D108BD9-81ED-4DB2-BD59-A6C34878D82A}">
                    <a16:rowId xmlns:a16="http://schemas.microsoft.com/office/drawing/2014/main" xmlns="" val="344748694"/>
                  </a:ext>
                </a:extLst>
              </a:tr>
              <a:tr h="523839">
                <a:tc gridSpan="2">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the U.S.,</a:t>
                      </a:r>
                      <a:b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 million</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773</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778</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1297</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1311</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276</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545</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1559</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a:noFill/>
                    </a:lnB>
                  </a:tcPr>
                </a:tc>
                <a:extLst>
                  <a:ext uri="{0D108BD9-81ED-4DB2-BD59-A6C34878D82A}">
                    <a16:rowId xmlns:a16="http://schemas.microsoft.com/office/drawing/2014/main" xmlns="" val="320470670"/>
                  </a:ext>
                </a:extLst>
              </a:tr>
              <a:tr h="314303">
                <a:tc gridSpan="2">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ratio </a:t>
                      </a: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(Vet: U.S.)</a:t>
                      </a:r>
                      <a:r>
                        <a:rPr lang="en-US" sz="10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0.78</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0.78</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0.57</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0.59</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0.56</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0.78</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0.76</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0.75</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8366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08900815"/>
                  </a:ext>
                </a:extLst>
              </a:tr>
            </a:tbl>
          </a:graphicData>
        </a:graphic>
      </p:graphicFrame>
    </p:spTree>
    <p:extLst>
      <p:ext uri="{BB962C8B-B14F-4D97-AF65-F5344CB8AC3E}">
        <p14:creationId xmlns:p14="http://schemas.microsoft.com/office/powerpoint/2010/main" val="2818043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10200"/>
            <a:ext cx="7696200" cy="830997"/>
          </a:xfrm>
          <a:prstGeom prst="rect">
            <a:avLst/>
          </a:prstGeom>
        </p:spPr>
        <p:txBody>
          <a:bodyPr wrap="square">
            <a:spAutoFit/>
          </a:bodyPr>
          <a:lstStyle/>
          <a:p>
            <a:r>
              <a:rPr lang="en-US" sz="1200" i="1" dirty="0"/>
              <a:t>Data source: USRDS ESRD Database.  Table adapted from the 2014 USRDS Annual Data Report. </a:t>
            </a:r>
            <a:r>
              <a:rPr lang="en-US" sz="1200" i="1" baseline="30000" dirty="0"/>
              <a:t>a</a:t>
            </a:r>
            <a:r>
              <a:rPr lang="en-US" sz="1200" i="1" dirty="0"/>
              <a:t> Uncertain groups have no know dialysis modality, </a:t>
            </a:r>
            <a:r>
              <a:rPr lang="en-US" sz="1200" i="1" baseline="30000" dirty="0"/>
              <a:t>b</a:t>
            </a:r>
            <a:r>
              <a:rPr lang="en-US" sz="1200" i="1" dirty="0"/>
              <a:t> n for outcomes is cumulative for subsequent periods after Day 1. Abbreviations: CAPD, continuous ambulatory peritoneal dialysis; CCPD, continuous cycling peritoneal dialysis; ESRD, end-stage renal disease; HD hemodialysis.</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a:t>
            </a:r>
            <a:r>
              <a:rPr lang="en-US" sz="2800" b="1" baseline="30000" dirty="0" smtClean="0"/>
              <a:t>Table</a:t>
            </a:r>
            <a:r>
              <a:rPr lang="en-US" sz="2800" b="1" baseline="30000" dirty="0"/>
              <a:t> 8.2 Status of 52,172 incident ESRD veterans on Day 1 and Day 90 </a:t>
            </a:r>
            <a:endParaRPr lang="en-US" sz="2800" b="1" baseline="30000" dirty="0" smtClean="0"/>
          </a:p>
          <a:p>
            <a:pPr algn="ctr"/>
            <a:r>
              <a:rPr lang="en-US" sz="2800" b="1" baseline="30000" dirty="0" smtClean="0"/>
              <a:t>after </a:t>
            </a:r>
            <a:r>
              <a:rPr lang="en-US" sz="2800" b="1" baseline="30000" dirty="0"/>
              <a:t>transition to ESRD, </a:t>
            </a:r>
            <a:r>
              <a:rPr lang="en-US" sz="2800" b="1" baseline="30000" dirty="0" smtClean="0"/>
              <a:t>10/1/2007-9/30/2011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1608276516"/>
              </p:ext>
            </p:extLst>
          </p:nvPr>
        </p:nvGraphicFramePr>
        <p:xfrm>
          <a:off x="2124942" y="1136399"/>
          <a:ext cx="4894117" cy="3845380"/>
        </p:xfrm>
        <a:graphic>
          <a:graphicData uri="http://schemas.openxmlformats.org/drawingml/2006/table">
            <a:tbl>
              <a:tblPr firstRow="1" firstCol="1" bandRow="1"/>
              <a:tblGrid>
                <a:gridCol w="1831133">
                  <a:extLst>
                    <a:ext uri="{9D8B030D-6E8A-4147-A177-3AD203B41FA5}">
                      <a16:colId xmlns:a16="http://schemas.microsoft.com/office/drawing/2014/main" xmlns="" val="1140174710"/>
                    </a:ext>
                  </a:extLst>
                </a:gridCol>
                <a:gridCol w="765746">
                  <a:extLst>
                    <a:ext uri="{9D8B030D-6E8A-4147-A177-3AD203B41FA5}">
                      <a16:colId xmlns:a16="http://schemas.microsoft.com/office/drawing/2014/main" xmlns="" val="61504497"/>
                    </a:ext>
                  </a:extLst>
                </a:gridCol>
                <a:gridCol w="765746">
                  <a:extLst>
                    <a:ext uri="{9D8B030D-6E8A-4147-A177-3AD203B41FA5}">
                      <a16:colId xmlns:a16="http://schemas.microsoft.com/office/drawing/2014/main" xmlns="" val="1566106985"/>
                    </a:ext>
                  </a:extLst>
                </a:gridCol>
                <a:gridCol w="765746">
                  <a:extLst>
                    <a:ext uri="{9D8B030D-6E8A-4147-A177-3AD203B41FA5}">
                      <a16:colId xmlns:a16="http://schemas.microsoft.com/office/drawing/2014/main" xmlns="" val="377781257"/>
                    </a:ext>
                  </a:extLst>
                </a:gridCol>
                <a:gridCol w="765746">
                  <a:extLst>
                    <a:ext uri="{9D8B030D-6E8A-4147-A177-3AD203B41FA5}">
                      <a16:colId xmlns:a16="http://schemas.microsoft.com/office/drawing/2014/main" xmlns="" val="1385747786"/>
                    </a:ext>
                  </a:extLst>
                </a:gridCol>
              </a:tblGrid>
              <a:tr h="274670">
                <a:tc>
                  <a:txBody>
                    <a:bodyPr/>
                    <a:lstStyle/>
                    <a:p>
                      <a:pPr>
                        <a:lnSpc>
                          <a:spcPct val="115000"/>
                        </a:lnSpc>
                      </a:pPr>
                      <a:endParaRPr lang="en-US" sz="1400">
                        <a:effectLst/>
                        <a:latin typeface="Calibri" panose="020F0502020204030204" pitchFamily="34" charset="0"/>
                      </a:endParaRPr>
                    </a:p>
                  </a:txBody>
                  <a:tcPr marL="89892" marR="89892" marT="0" marB="0" anchor="b">
                    <a:lnL>
                      <a:noFill/>
                    </a:lnL>
                    <a:lnR>
                      <a:noFill/>
                    </a:lnR>
                    <a:lnT>
                      <a:noFill/>
                    </a:lnT>
                    <a:lnB>
                      <a:noFill/>
                    </a:lnB>
                  </a:tcPr>
                </a:tc>
                <a:tc gridSpan="2">
                  <a:txBody>
                    <a:bodyPr/>
                    <a:lstStyle/>
                    <a:p>
                      <a:pPr marL="0" marR="0" algn="ctr">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Day 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Day 90</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xmlns="" val="1848375839"/>
                  </a:ext>
                </a:extLst>
              </a:tr>
              <a:tr h="274670">
                <a:tc>
                  <a:txBody>
                    <a:bodyPr/>
                    <a:lstStyle/>
                    <a:p>
                      <a:pPr>
                        <a:lnSpc>
                          <a:spcPct val="115000"/>
                        </a:lnSpc>
                      </a:pPr>
                      <a:endParaRPr lang="en-US" sz="1400">
                        <a:effectLst/>
                        <a:latin typeface="Calibri" panose="020F0502020204030204" pitchFamily="34" charset="0"/>
                      </a:endParaRPr>
                    </a:p>
                  </a:txBody>
                  <a:tcPr marL="89892" marR="8989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13048488"/>
                  </a:ext>
                </a:extLst>
              </a:tr>
              <a:tr h="274670">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Dialysis Modality</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89892" marR="89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89892" marR="898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89892" marR="8989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89892" marR="8989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568109344"/>
                  </a:ext>
                </a:extLst>
              </a:tr>
              <a:tr h="274670">
                <a:tc>
                  <a:txBody>
                    <a:bodyPr/>
                    <a:lstStyle/>
                    <a:p>
                      <a:pPr marL="18288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In-center </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43,256</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40,918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extLst>
                  <a:ext uri="{0D108BD9-81ED-4DB2-BD59-A6C34878D82A}">
                    <a16:rowId xmlns:a16="http://schemas.microsoft.com/office/drawing/2014/main" xmlns="" val="2094467187"/>
                  </a:ext>
                </a:extLst>
              </a:tr>
              <a:tr h="274670">
                <a:tc>
                  <a:txBody>
                    <a:bodyPr/>
                    <a:lstStyle/>
                    <a:p>
                      <a:pPr marL="18288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Home HD</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260</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extLst>
                  <a:ext uri="{0D108BD9-81ED-4DB2-BD59-A6C34878D82A}">
                    <a16:rowId xmlns:a16="http://schemas.microsoft.com/office/drawing/2014/main" xmlns="" val="2096768168"/>
                  </a:ext>
                </a:extLst>
              </a:tr>
              <a:tr h="274670">
                <a:tc>
                  <a:txBody>
                    <a:bodyPr/>
                    <a:lstStyle/>
                    <a:p>
                      <a:pPr marL="18288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CAPD </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1,405</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1,302</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extLst>
                  <a:ext uri="{0D108BD9-81ED-4DB2-BD59-A6C34878D82A}">
                    <a16:rowId xmlns:a16="http://schemas.microsoft.com/office/drawing/2014/main" xmlns="" val="3181260150"/>
                  </a:ext>
                </a:extLst>
              </a:tr>
              <a:tr h="274670">
                <a:tc>
                  <a:txBody>
                    <a:bodyPr/>
                    <a:lstStyle/>
                    <a:p>
                      <a:pPr marL="18288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CCPD</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1,174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1.395</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extLst>
                  <a:ext uri="{0D108BD9-81ED-4DB2-BD59-A6C34878D82A}">
                    <a16:rowId xmlns:a16="http://schemas.microsoft.com/office/drawing/2014/main" xmlns="" val="2284918276"/>
                  </a:ext>
                </a:extLst>
              </a:tr>
              <a:tr h="274670">
                <a:tc>
                  <a:txBody>
                    <a:bodyPr/>
                    <a:lstStyle/>
                    <a:p>
                      <a:pPr marL="18288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Uncertain</a:t>
                      </a:r>
                      <a:r>
                        <a:rPr lang="en-US" sz="1400"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5287</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447</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73343633"/>
                  </a:ext>
                </a:extLst>
              </a:tr>
              <a:tr h="274670">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Outcomes</a:t>
                      </a:r>
                      <a:r>
                        <a:rPr lang="en-US" sz="14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95718" marR="14399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95718" marR="14399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95718" marR="14399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95718" marR="14399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304074418"/>
                  </a:ext>
                </a:extLst>
              </a:tr>
              <a:tr h="274670">
                <a:tc>
                  <a:txBody>
                    <a:bodyPr/>
                    <a:lstStyle/>
                    <a:p>
                      <a:pPr marL="18288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Death</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5,348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10.3</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extLst>
                  <a:ext uri="{0D108BD9-81ED-4DB2-BD59-A6C34878D82A}">
                    <a16:rowId xmlns:a16="http://schemas.microsoft.com/office/drawing/2014/main" xmlns="" val="1899350950"/>
                  </a:ext>
                </a:extLst>
              </a:tr>
              <a:tr h="274670">
                <a:tc>
                  <a:txBody>
                    <a:bodyPr/>
                    <a:lstStyle/>
                    <a:p>
                      <a:pPr marL="18288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Transplant </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extLst>
                  <a:ext uri="{0D108BD9-81ED-4DB2-BD59-A6C34878D82A}">
                    <a16:rowId xmlns:a16="http://schemas.microsoft.com/office/drawing/2014/main" xmlns="" val="4102354518"/>
                  </a:ext>
                </a:extLst>
              </a:tr>
              <a:tr h="274670">
                <a:tc>
                  <a:txBody>
                    <a:bodyPr/>
                    <a:lstStyle/>
                    <a:p>
                      <a:pPr marL="18288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Lost to follow-up</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a:noFill/>
                    </a:lnT>
                    <a:lnB>
                      <a:noFill/>
                    </a:lnB>
                  </a:tcPr>
                </a:tc>
                <a:tc>
                  <a:txBody>
                    <a:bodyPr/>
                    <a:lstStyle/>
                    <a:p>
                      <a:pPr>
                        <a:lnSpc>
                          <a:spcPct val="115000"/>
                        </a:lnSpc>
                      </a:pPr>
                      <a:endParaRPr lang="en-US" sz="1400">
                        <a:effectLst/>
                        <a:latin typeface="Calibri" panose="020F0502020204030204" pitchFamily="34" charset="0"/>
                      </a:endParaRPr>
                    </a:p>
                  </a:txBody>
                  <a:tcPr marL="95718" marR="143993" marT="0" marB="0" anchor="ctr">
                    <a:lnL>
                      <a:noFill/>
                    </a:lnL>
                    <a:lnR>
                      <a:noFill/>
                    </a:lnR>
                    <a:lnT>
                      <a:noFill/>
                    </a:lnT>
                    <a:lnB>
                      <a:noFill/>
                    </a:lnB>
                  </a:tcPr>
                </a:tc>
                <a:tc>
                  <a:txBody>
                    <a:bodyPr/>
                    <a:lstStyle/>
                    <a:p>
                      <a:pPr>
                        <a:lnSpc>
                          <a:spcPct val="115000"/>
                        </a:lnSpc>
                      </a:pPr>
                      <a:endParaRPr lang="en-US" sz="1400">
                        <a:effectLst/>
                        <a:latin typeface="Calibri" panose="020F0502020204030204" pitchFamily="34" charset="0"/>
                      </a:endParaRPr>
                    </a:p>
                  </a:txBody>
                  <a:tcPr marL="95718" marR="14399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&lt;0.1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a:noFill/>
                    </a:lnB>
                  </a:tcPr>
                </a:tc>
                <a:extLst>
                  <a:ext uri="{0D108BD9-81ED-4DB2-BD59-A6C34878D82A}">
                    <a16:rowId xmlns:a16="http://schemas.microsoft.com/office/drawing/2014/main" xmlns="" val="2785106141"/>
                  </a:ext>
                </a:extLst>
              </a:tr>
              <a:tr h="274670">
                <a:tc>
                  <a:txBody>
                    <a:bodyPr/>
                    <a:lstStyle/>
                    <a:p>
                      <a:pPr marL="182880" marR="0">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Recovered </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400">
                        <a:effectLst/>
                        <a:latin typeface="Calibri" panose="020F0502020204030204" pitchFamily="34" charset="0"/>
                      </a:endParaRPr>
                    </a:p>
                  </a:txBody>
                  <a:tcPr marL="95718" marR="14399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400">
                        <a:effectLst/>
                        <a:latin typeface="Calibri" panose="020F0502020204030204" pitchFamily="34" charset="0"/>
                      </a:endParaRPr>
                    </a:p>
                  </a:txBody>
                  <a:tcPr marL="95718" marR="14399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1,798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29604483"/>
                  </a:ext>
                </a:extLst>
              </a:tr>
              <a:tr h="274670">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9892" marR="89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52,172</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52,172</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718" marR="14399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93284747"/>
                  </a:ext>
                </a:extLst>
              </a:tr>
            </a:tbl>
          </a:graphicData>
        </a:graphic>
      </p:graphicFrame>
    </p:spTree>
    <p:extLst>
      <p:ext uri="{BB962C8B-B14F-4D97-AF65-F5344CB8AC3E}">
        <p14:creationId xmlns:p14="http://schemas.microsoft.com/office/powerpoint/2010/main" val="25792583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612912"/>
            <a:ext cx="7696200" cy="646331"/>
          </a:xfrm>
          <a:prstGeom prst="rect">
            <a:avLst/>
          </a:prstGeom>
        </p:spPr>
        <p:txBody>
          <a:bodyPr wrap="square">
            <a:spAutoFit/>
          </a:bodyPr>
          <a:lstStyle/>
          <a:p>
            <a:r>
              <a:rPr lang="en-US" sz="1200" i="1" dirty="0"/>
              <a:t>Data source: VHA Administrative data, USRDS ESRD Database, CMS Medicare Inpatient and Outpatient data. Abbreviation: DaVita, DaVita Kidney Care; ESRD, end-stage renal disease; LDO, large dialysis organization; VA, Veterans' Affairs.</a:t>
            </a: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8.2 Annualized monthly unadjusted mortality of incident ESRD veterans who transitioned to ESRD during 10/1/2007-9/30/2011 and who were followed for </a:t>
            </a:r>
            <a:endParaRPr lang="en-US" sz="2800" b="1" baseline="30000" dirty="0" smtClean="0"/>
          </a:p>
          <a:p>
            <a:pPr algn="ctr"/>
            <a:r>
              <a:rPr lang="en-US" sz="2800" b="1" baseline="30000" dirty="0" smtClean="0"/>
              <a:t>up </a:t>
            </a:r>
            <a:r>
              <a:rPr lang="en-US" sz="2800" b="1" baseline="30000" dirty="0"/>
              <a:t>to 36 months, by dialysis provider</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1306684"/>
            <a:ext cx="6267450" cy="4178299"/>
          </a:xfrm>
          <a:prstGeom prst="rect">
            <a:avLst/>
          </a:prstGeom>
        </p:spPr>
      </p:pic>
    </p:spTree>
    <p:extLst>
      <p:ext uri="{BB962C8B-B14F-4D97-AF65-F5344CB8AC3E}">
        <p14:creationId xmlns:p14="http://schemas.microsoft.com/office/powerpoint/2010/main" val="32158985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836251"/>
            <a:ext cx="7696200" cy="276999"/>
          </a:xfrm>
          <a:prstGeom prst="rect">
            <a:avLst/>
          </a:prstGeom>
        </p:spPr>
        <p:txBody>
          <a:bodyPr wrap="square">
            <a:spAutoFit/>
          </a:bodyPr>
          <a:lstStyle/>
          <a:p>
            <a:r>
              <a:rPr lang="en-US" i="1" baseline="30000" dirty="0" smtClean="0"/>
              <a:t>(Continued </a:t>
            </a:r>
            <a:r>
              <a:rPr lang="en-US" i="1" baseline="30000" dirty="0" smtClean="0"/>
              <a:t>on next </a:t>
            </a:r>
            <a:r>
              <a:rPr lang="en-US" i="1" baseline="30000" dirty="0" smtClean="0"/>
              <a:t>slide)</a:t>
            </a:r>
            <a:endParaRPr lang="en-US" i="1" baseline="30000" dirty="0">
              <a:solidFill>
                <a:srgbClr val="FF0000"/>
              </a:solidFill>
            </a:endParaRP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a:t>
            </a:r>
            <a:r>
              <a:rPr lang="en-US" sz="2800" b="1" baseline="30000" dirty="0" smtClean="0"/>
              <a:t>Table</a:t>
            </a:r>
            <a:r>
              <a:rPr lang="en-US" sz="2800" b="1" baseline="30000" dirty="0"/>
              <a:t> </a:t>
            </a:r>
            <a:r>
              <a:rPr lang="en-US" sz="2800" b="1" baseline="30000" dirty="0" smtClean="0"/>
              <a:t>8.3 Annualized </a:t>
            </a:r>
            <a:r>
              <a:rPr lang="en-US" sz="2800" b="1" baseline="30000" dirty="0"/>
              <a:t>month-by-month unadjusted mortality in 52,172 incident </a:t>
            </a:r>
            <a:endParaRPr lang="en-US" sz="2800" b="1" baseline="30000" dirty="0" smtClean="0"/>
          </a:p>
          <a:p>
            <a:pPr algn="ctr"/>
            <a:r>
              <a:rPr lang="en-US" sz="2800" b="1" baseline="30000" dirty="0" smtClean="0"/>
              <a:t>ESRD </a:t>
            </a:r>
            <a:r>
              <a:rPr lang="en-US" sz="2800" b="1" baseline="30000" dirty="0"/>
              <a:t>veterans during the first 24 months after transition to ESRD by dialysis provider, </a:t>
            </a:r>
            <a:r>
              <a:rPr lang="en-US" sz="2800" b="1" baseline="30000" dirty="0" smtClean="0"/>
              <a:t>10/1/2007-9/30/2011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6</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3638741557"/>
              </p:ext>
            </p:extLst>
          </p:nvPr>
        </p:nvGraphicFramePr>
        <p:xfrm>
          <a:off x="515399" y="1458818"/>
          <a:ext cx="8113202" cy="4013683"/>
        </p:xfrm>
        <a:graphic>
          <a:graphicData uri="http://schemas.openxmlformats.org/drawingml/2006/table">
            <a:tbl>
              <a:tblPr firstRow="1" firstCol="1" bandRow="1"/>
              <a:tblGrid>
                <a:gridCol w="511546">
                  <a:extLst>
                    <a:ext uri="{9D8B030D-6E8A-4147-A177-3AD203B41FA5}">
                      <a16:colId xmlns:a16="http://schemas.microsoft.com/office/drawing/2014/main" xmlns="" val="2364026195"/>
                    </a:ext>
                  </a:extLst>
                </a:gridCol>
                <a:gridCol w="506539">
                  <a:extLst>
                    <a:ext uri="{9D8B030D-6E8A-4147-A177-3AD203B41FA5}">
                      <a16:colId xmlns:a16="http://schemas.microsoft.com/office/drawing/2014/main" xmlns="" val="1451536996"/>
                    </a:ext>
                  </a:extLst>
                </a:gridCol>
                <a:gridCol w="506539">
                  <a:extLst>
                    <a:ext uri="{9D8B030D-6E8A-4147-A177-3AD203B41FA5}">
                      <a16:colId xmlns:a16="http://schemas.microsoft.com/office/drawing/2014/main" xmlns="" val="2165860735"/>
                    </a:ext>
                  </a:extLst>
                </a:gridCol>
                <a:gridCol w="471481">
                  <a:extLst>
                    <a:ext uri="{9D8B030D-6E8A-4147-A177-3AD203B41FA5}">
                      <a16:colId xmlns:a16="http://schemas.microsoft.com/office/drawing/2014/main" xmlns="" val="2699719988"/>
                    </a:ext>
                  </a:extLst>
                </a:gridCol>
                <a:gridCol w="542311">
                  <a:extLst>
                    <a:ext uri="{9D8B030D-6E8A-4147-A177-3AD203B41FA5}">
                      <a16:colId xmlns:a16="http://schemas.microsoft.com/office/drawing/2014/main" xmlns="" val="3812962256"/>
                    </a:ext>
                  </a:extLst>
                </a:gridCol>
                <a:gridCol w="506539">
                  <a:extLst>
                    <a:ext uri="{9D8B030D-6E8A-4147-A177-3AD203B41FA5}">
                      <a16:colId xmlns:a16="http://schemas.microsoft.com/office/drawing/2014/main" xmlns="" val="949017068"/>
                    </a:ext>
                  </a:extLst>
                </a:gridCol>
                <a:gridCol w="560913">
                  <a:extLst>
                    <a:ext uri="{9D8B030D-6E8A-4147-A177-3AD203B41FA5}">
                      <a16:colId xmlns:a16="http://schemas.microsoft.com/office/drawing/2014/main" xmlns="" val="1463203597"/>
                    </a:ext>
                  </a:extLst>
                </a:gridCol>
                <a:gridCol w="452880">
                  <a:extLst>
                    <a:ext uri="{9D8B030D-6E8A-4147-A177-3AD203B41FA5}">
                      <a16:colId xmlns:a16="http://schemas.microsoft.com/office/drawing/2014/main" xmlns="" val="2660839368"/>
                    </a:ext>
                  </a:extLst>
                </a:gridCol>
                <a:gridCol w="506539">
                  <a:extLst>
                    <a:ext uri="{9D8B030D-6E8A-4147-A177-3AD203B41FA5}">
                      <a16:colId xmlns:a16="http://schemas.microsoft.com/office/drawing/2014/main" xmlns="" val="1192361999"/>
                    </a:ext>
                  </a:extLst>
                </a:gridCol>
                <a:gridCol w="457172">
                  <a:extLst>
                    <a:ext uri="{9D8B030D-6E8A-4147-A177-3AD203B41FA5}">
                      <a16:colId xmlns:a16="http://schemas.microsoft.com/office/drawing/2014/main" xmlns="" val="1178133898"/>
                    </a:ext>
                  </a:extLst>
                </a:gridCol>
                <a:gridCol w="556620">
                  <a:extLst>
                    <a:ext uri="{9D8B030D-6E8A-4147-A177-3AD203B41FA5}">
                      <a16:colId xmlns:a16="http://schemas.microsoft.com/office/drawing/2014/main" xmlns="" val="3461821976"/>
                    </a:ext>
                  </a:extLst>
                </a:gridCol>
                <a:gridCol w="506539">
                  <a:extLst>
                    <a:ext uri="{9D8B030D-6E8A-4147-A177-3AD203B41FA5}">
                      <a16:colId xmlns:a16="http://schemas.microsoft.com/office/drawing/2014/main" xmlns="" val="3902295713"/>
                    </a:ext>
                  </a:extLst>
                </a:gridCol>
                <a:gridCol w="546604">
                  <a:extLst>
                    <a:ext uri="{9D8B030D-6E8A-4147-A177-3AD203B41FA5}">
                      <a16:colId xmlns:a16="http://schemas.microsoft.com/office/drawing/2014/main" xmlns="" val="632171405"/>
                    </a:ext>
                  </a:extLst>
                </a:gridCol>
                <a:gridCol w="467188">
                  <a:extLst>
                    <a:ext uri="{9D8B030D-6E8A-4147-A177-3AD203B41FA5}">
                      <a16:colId xmlns:a16="http://schemas.microsoft.com/office/drawing/2014/main" xmlns="" val="1383037044"/>
                    </a:ext>
                  </a:extLst>
                </a:gridCol>
                <a:gridCol w="506539">
                  <a:extLst>
                    <a:ext uri="{9D8B030D-6E8A-4147-A177-3AD203B41FA5}">
                      <a16:colId xmlns:a16="http://schemas.microsoft.com/office/drawing/2014/main" xmlns="" val="1174792437"/>
                    </a:ext>
                  </a:extLst>
                </a:gridCol>
                <a:gridCol w="507253">
                  <a:extLst>
                    <a:ext uri="{9D8B030D-6E8A-4147-A177-3AD203B41FA5}">
                      <a16:colId xmlns:a16="http://schemas.microsoft.com/office/drawing/2014/main" xmlns="" val="1009036266"/>
                    </a:ext>
                  </a:extLst>
                </a:gridCol>
              </a:tblGrid>
              <a:tr h="236099">
                <a:tc>
                  <a:txBody>
                    <a:bodyPr/>
                    <a:lstStyle/>
                    <a:p>
                      <a:pPr>
                        <a:lnSpc>
                          <a:spcPct val="107000"/>
                        </a:lnSpc>
                      </a:pPr>
                      <a:endParaRPr lang="en-US" sz="1200">
                        <a:effectLst/>
                        <a:latin typeface="Calibri" panose="020F0502020204030204" pitchFamily="34" charset="0"/>
                      </a:endParaRPr>
                    </a:p>
                  </a:txBody>
                  <a:tcPr marL="77268" marR="77268" marT="0" marB="0" anchor="ctr">
                    <a:lnL>
                      <a:noFill/>
                    </a:lnL>
                    <a:lnR>
                      <a:noFill/>
                    </a:lnR>
                    <a:lnT>
                      <a:noFill/>
                    </a:lnT>
                    <a:lnB>
                      <a:noFill/>
                    </a:lnB>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DVT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268" marR="7726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FMC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268" marR="772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Chains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268" marR="772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Non-Chain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268" marR="772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VHA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268" marR="7726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968907428"/>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Month</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80347997"/>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12763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14376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34.89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5100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677319251"/>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52.87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10647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1708282627"/>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11870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45.39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46.52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26.93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2591683308"/>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39.61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12863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40.92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9712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39.29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4792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2630045927"/>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11044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12475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33.96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5891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9394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4692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2609184904"/>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10736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12122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29.84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9140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32.82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4609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21.35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4022598243"/>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10430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11807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5569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8890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3920294847"/>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10186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11530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8635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2321779707"/>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9969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11290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8422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31.06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4395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3554712689"/>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9752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25.35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25.74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16.96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1210822395"/>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9546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24.89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5087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17.76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2562388284"/>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9348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10642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4984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7866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26.39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4193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18.32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308988628"/>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9167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24.09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10416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4888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7693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4129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253087253"/>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8983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4781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24.85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242950700"/>
                  </a:ext>
                </a:extLst>
              </a:tr>
              <a:tr h="236099">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8808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10024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4682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7369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18.57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61528" marT="0" marB="0" anchor="ctr">
                    <a:lnL>
                      <a:noFill/>
                    </a:lnL>
                    <a:lnR>
                      <a:noFill/>
                    </a:lnR>
                    <a:lnT>
                      <a:noFill/>
                    </a:lnT>
                    <a:lnB>
                      <a:noFill/>
                    </a:lnB>
                  </a:tcPr>
                </a:tc>
                <a:extLst>
                  <a:ext uri="{0D108BD9-81ED-4DB2-BD59-A6C34878D82A}">
                    <a16:rowId xmlns:a16="http://schemas.microsoft.com/office/drawing/2014/main" xmlns="" val="1051035928"/>
                  </a:ext>
                </a:extLst>
              </a:tr>
            </a:tbl>
          </a:graphicData>
        </a:graphic>
      </p:graphicFrame>
    </p:spTree>
    <p:extLst>
      <p:ext uri="{BB962C8B-B14F-4D97-AF65-F5344CB8AC3E}">
        <p14:creationId xmlns:p14="http://schemas.microsoft.com/office/powerpoint/2010/main" val="3855749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257800"/>
            <a:ext cx="7696200" cy="646331"/>
          </a:xfrm>
          <a:prstGeom prst="rect">
            <a:avLst/>
          </a:prstGeom>
        </p:spPr>
        <p:txBody>
          <a:bodyPr wrap="square">
            <a:spAutoFit/>
          </a:bodyPr>
          <a:lstStyle/>
          <a:p>
            <a:r>
              <a:rPr lang="en-US" sz="1200" i="1" dirty="0"/>
              <a:t>Data source: VHA Administrative data, USRDS ESRD Database,  CMS Medicare Inpatient and Outpatient data. Provider is based on the patient's provider on Day 1. Rates represent the 12-month annualized rate. Abbreviations: DVT, DaVita Kidney Care; ESRD, end-stage renal disease; FMC, Fresenius Medical Care; VHA, Veterans' Health Administration.</a:t>
            </a:r>
            <a:endParaRPr lang="en-US" sz="1200" i="1" baseline="30000" dirty="0">
              <a:solidFill>
                <a:srgbClr val="FF0000"/>
              </a:solidFill>
            </a:endParaRP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Table 8.3 Annualized month-by-month unadjusted mortality in 52,172 incident </a:t>
            </a:r>
            <a:endParaRPr lang="en-US" sz="2800" b="1" baseline="30000" dirty="0" smtClean="0"/>
          </a:p>
          <a:p>
            <a:pPr algn="ctr"/>
            <a:r>
              <a:rPr lang="en-US" sz="2800" b="1" baseline="30000" dirty="0" smtClean="0"/>
              <a:t>ESRD </a:t>
            </a:r>
            <a:r>
              <a:rPr lang="en-US" sz="2800" b="1" baseline="30000" dirty="0"/>
              <a:t>veterans during the first 24 months after transition to ESRD by dialysis provider, </a:t>
            </a:r>
            <a:r>
              <a:rPr lang="en-US" sz="2800" b="1" baseline="30000" dirty="0" smtClean="0"/>
              <a:t>10/1/2007-9/30/2011 </a:t>
            </a:r>
            <a:r>
              <a:rPr lang="en-US" sz="2800" i="1" baseline="30000" dirty="0" smtClean="0"/>
              <a:t>(Continued</a:t>
            </a:r>
            <a:r>
              <a:rPr lang="en-US" sz="2800" i="1" baseline="30000" dirty="0" smtClean="0"/>
              <a:t>)</a:t>
            </a:r>
            <a:endParaRPr lang="en-US" sz="2800" i="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7</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3188627355"/>
              </p:ext>
            </p:extLst>
          </p:nvPr>
        </p:nvGraphicFramePr>
        <p:xfrm>
          <a:off x="568607" y="1905003"/>
          <a:ext cx="8006786" cy="2563011"/>
        </p:xfrm>
        <a:graphic>
          <a:graphicData uri="http://schemas.openxmlformats.org/drawingml/2006/table">
            <a:tbl>
              <a:tblPr firstRow="1" firstCol="1" bandRow="1"/>
              <a:tblGrid>
                <a:gridCol w="504837">
                  <a:extLst>
                    <a:ext uri="{9D8B030D-6E8A-4147-A177-3AD203B41FA5}">
                      <a16:colId xmlns:a16="http://schemas.microsoft.com/office/drawing/2014/main" xmlns="" val="3081743095"/>
                    </a:ext>
                  </a:extLst>
                </a:gridCol>
                <a:gridCol w="499894">
                  <a:extLst>
                    <a:ext uri="{9D8B030D-6E8A-4147-A177-3AD203B41FA5}">
                      <a16:colId xmlns:a16="http://schemas.microsoft.com/office/drawing/2014/main" xmlns="" val="1253564858"/>
                    </a:ext>
                  </a:extLst>
                </a:gridCol>
                <a:gridCol w="499894">
                  <a:extLst>
                    <a:ext uri="{9D8B030D-6E8A-4147-A177-3AD203B41FA5}">
                      <a16:colId xmlns:a16="http://schemas.microsoft.com/office/drawing/2014/main" xmlns="" val="904043935"/>
                    </a:ext>
                  </a:extLst>
                </a:gridCol>
                <a:gridCol w="465298">
                  <a:extLst>
                    <a:ext uri="{9D8B030D-6E8A-4147-A177-3AD203B41FA5}">
                      <a16:colId xmlns:a16="http://schemas.microsoft.com/office/drawing/2014/main" xmlns="" val="2754177373"/>
                    </a:ext>
                  </a:extLst>
                </a:gridCol>
                <a:gridCol w="535198">
                  <a:extLst>
                    <a:ext uri="{9D8B030D-6E8A-4147-A177-3AD203B41FA5}">
                      <a16:colId xmlns:a16="http://schemas.microsoft.com/office/drawing/2014/main" xmlns="" val="540247099"/>
                    </a:ext>
                  </a:extLst>
                </a:gridCol>
                <a:gridCol w="499894">
                  <a:extLst>
                    <a:ext uri="{9D8B030D-6E8A-4147-A177-3AD203B41FA5}">
                      <a16:colId xmlns:a16="http://schemas.microsoft.com/office/drawing/2014/main" xmlns="" val="2384065240"/>
                    </a:ext>
                  </a:extLst>
                </a:gridCol>
                <a:gridCol w="553556">
                  <a:extLst>
                    <a:ext uri="{9D8B030D-6E8A-4147-A177-3AD203B41FA5}">
                      <a16:colId xmlns:a16="http://schemas.microsoft.com/office/drawing/2014/main" xmlns="" val="2231746917"/>
                    </a:ext>
                  </a:extLst>
                </a:gridCol>
                <a:gridCol w="446940">
                  <a:extLst>
                    <a:ext uri="{9D8B030D-6E8A-4147-A177-3AD203B41FA5}">
                      <a16:colId xmlns:a16="http://schemas.microsoft.com/office/drawing/2014/main" xmlns="" val="2743500436"/>
                    </a:ext>
                  </a:extLst>
                </a:gridCol>
                <a:gridCol w="499894">
                  <a:extLst>
                    <a:ext uri="{9D8B030D-6E8A-4147-A177-3AD203B41FA5}">
                      <a16:colId xmlns:a16="http://schemas.microsoft.com/office/drawing/2014/main" xmlns="" val="263609925"/>
                    </a:ext>
                  </a:extLst>
                </a:gridCol>
                <a:gridCol w="451176">
                  <a:extLst>
                    <a:ext uri="{9D8B030D-6E8A-4147-A177-3AD203B41FA5}">
                      <a16:colId xmlns:a16="http://schemas.microsoft.com/office/drawing/2014/main" xmlns="" val="1674147733"/>
                    </a:ext>
                  </a:extLst>
                </a:gridCol>
                <a:gridCol w="549320">
                  <a:extLst>
                    <a:ext uri="{9D8B030D-6E8A-4147-A177-3AD203B41FA5}">
                      <a16:colId xmlns:a16="http://schemas.microsoft.com/office/drawing/2014/main" xmlns="" val="2567039654"/>
                    </a:ext>
                  </a:extLst>
                </a:gridCol>
                <a:gridCol w="499894">
                  <a:extLst>
                    <a:ext uri="{9D8B030D-6E8A-4147-A177-3AD203B41FA5}">
                      <a16:colId xmlns:a16="http://schemas.microsoft.com/office/drawing/2014/main" xmlns="" val="1006195346"/>
                    </a:ext>
                  </a:extLst>
                </a:gridCol>
                <a:gridCol w="539435">
                  <a:extLst>
                    <a:ext uri="{9D8B030D-6E8A-4147-A177-3AD203B41FA5}">
                      <a16:colId xmlns:a16="http://schemas.microsoft.com/office/drawing/2014/main" xmlns="" val="159517432"/>
                    </a:ext>
                  </a:extLst>
                </a:gridCol>
                <a:gridCol w="461061">
                  <a:extLst>
                    <a:ext uri="{9D8B030D-6E8A-4147-A177-3AD203B41FA5}">
                      <a16:colId xmlns:a16="http://schemas.microsoft.com/office/drawing/2014/main" xmlns="" val="2984430666"/>
                    </a:ext>
                  </a:extLst>
                </a:gridCol>
                <a:gridCol w="499894">
                  <a:extLst>
                    <a:ext uri="{9D8B030D-6E8A-4147-A177-3AD203B41FA5}">
                      <a16:colId xmlns:a16="http://schemas.microsoft.com/office/drawing/2014/main" xmlns="" val="1995621622"/>
                    </a:ext>
                  </a:extLst>
                </a:gridCol>
                <a:gridCol w="500601">
                  <a:extLst>
                    <a:ext uri="{9D8B030D-6E8A-4147-A177-3AD203B41FA5}">
                      <a16:colId xmlns:a16="http://schemas.microsoft.com/office/drawing/2014/main" xmlns="" val="977684367"/>
                    </a:ext>
                  </a:extLst>
                </a:gridCol>
              </a:tblGrid>
              <a:tr h="233001">
                <a:tc>
                  <a:txBody>
                    <a:bodyPr/>
                    <a:lstStyle/>
                    <a:p>
                      <a:pPr>
                        <a:lnSpc>
                          <a:spcPct val="107000"/>
                        </a:lnSpc>
                      </a:pPr>
                      <a:endParaRPr lang="en-US" sz="1200">
                        <a:effectLst/>
                        <a:latin typeface="Calibri" panose="020F0502020204030204" pitchFamily="34" charset="0"/>
                      </a:endParaRPr>
                    </a:p>
                  </a:txBody>
                  <a:tcPr marL="76255" marR="76255" marT="0" marB="0" anchor="ctr">
                    <a:lnL>
                      <a:noFill/>
                    </a:lnL>
                    <a:lnR>
                      <a:noFill/>
                    </a:lnR>
                    <a:lnT>
                      <a:noFill/>
                    </a:lnT>
                    <a:lnB>
                      <a:noFill/>
                    </a:lnB>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DVT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6255" marR="7625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FMC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6255" marR="762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Chains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6255" marR="762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Non-Chain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6255" marR="762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VHA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6255" marR="7625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044536864"/>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Month</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Rate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63079619"/>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8665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9819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26.76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7239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879404744"/>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9600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22.75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7092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3891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extLst>
                  <a:ext uri="{0D108BD9-81ED-4DB2-BD59-A6C34878D82A}">
                    <a16:rowId xmlns:a16="http://schemas.microsoft.com/office/drawing/2014/main" xmlns="" val="1241672855"/>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9418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24.85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4432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3841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extLst>
                  <a:ext uri="{0D108BD9-81ED-4DB2-BD59-A6C34878D82A}">
                    <a16:rowId xmlns:a16="http://schemas.microsoft.com/office/drawing/2014/main" xmlns="" val="881172277"/>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8191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20.95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9223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6829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14.53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extLst>
                  <a:ext uri="{0D108BD9-81ED-4DB2-BD59-A6C34878D82A}">
                    <a16:rowId xmlns:a16="http://schemas.microsoft.com/office/drawing/2014/main" xmlns="" val="650618266"/>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19.53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21.36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4281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6706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3753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extLst>
                  <a:ext uri="{0D108BD9-81ED-4DB2-BD59-A6C34878D82A}">
                    <a16:rowId xmlns:a16="http://schemas.microsoft.com/office/drawing/2014/main" xmlns="" val="3441776438"/>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8885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6582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extLst>
                  <a:ext uri="{0D108BD9-81ED-4DB2-BD59-A6C34878D82A}">
                    <a16:rowId xmlns:a16="http://schemas.microsoft.com/office/drawing/2014/main" xmlns="" val="2979511646"/>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8726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21.59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3655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extLst>
                  <a:ext uri="{0D108BD9-81ED-4DB2-BD59-A6C34878D82A}">
                    <a16:rowId xmlns:a16="http://schemas.microsoft.com/office/drawing/2014/main" xmlns="" val="3268989832"/>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19.06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8569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18.35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20.76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6344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14.93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60721" marT="0" marB="0" anchor="ctr">
                    <a:lnL>
                      <a:noFill/>
                    </a:lnL>
                    <a:lnR>
                      <a:noFill/>
                    </a:lnR>
                    <a:lnT>
                      <a:noFill/>
                    </a:lnT>
                    <a:lnB>
                      <a:noFill/>
                    </a:lnB>
                  </a:tcPr>
                </a:tc>
                <a:extLst>
                  <a:ext uri="{0D108BD9-81ED-4DB2-BD59-A6C34878D82A}">
                    <a16:rowId xmlns:a16="http://schemas.microsoft.com/office/drawing/2014/main" xmlns="" val="2077160617"/>
                  </a:ext>
                </a:extLst>
              </a:tr>
              <a:tr h="233001">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6255" marR="7625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21.92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8438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3976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24.75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3573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07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8119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13664744"/>
                  </a:ext>
                </a:extLst>
              </a:tr>
            </a:tbl>
          </a:graphicData>
        </a:graphic>
      </p:graphicFrame>
    </p:spTree>
    <p:extLst>
      <p:ext uri="{BB962C8B-B14F-4D97-AF65-F5344CB8AC3E}">
        <p14:creationId xmlns:p14="http://schemas.microsoft.com/office/powerpoint/2010/main" val="8891103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386661"/>
            <a:ext cx="7696200" cy="646331"/>
          </a:xfrm>
          <a:prstGeom prst="rect">
            <a:avLst/>
          </a:prstGeom>
        </p:spPr>
        <p:txBody>
          <a:bodyPr wrap="square">
            <a:spAutoFit/>
          </a:bodyPr>
          <a:lstStyle/>
          <a:p>
            <a:r>
              <a:rPr lang="en-US" sz="1200" i="1" dirty="0"/>
              <a:t>Data source: VHA Administrative data, CMS Medicare Inpatient and Outpatient data. An individual's data includes the period from 60 months prior to transition (prelude) to 24 months following transition (vintage). Abbreviations: ESRD, end-stage renal disease; </a:t>
            </a:r>
            <a:r>
              <a:rPr lang="en-US" sz="1200" i="1" dirty="0" err="1"/>
              <a:t>mo</a:t>
            </a:r>
            <a:r>
              <a:rPr lang="en-US" sz="1200" i="1" dirty="0"/>
              <a:t>, month.</a:t>
            </a:r>
            <a:endParaRPr lang="en-US" sz="12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8.3 Medications prescribed to 52,172 incident ESRD veterans who </a:t>
            </a:r>
            <a:endParaRPr lang="en-US" sz="2800" b="1" baseline="30000" dirty="0" smtClean="0"/>
          </a:p>
          <a:p>
            <a:pPr algn="ctr"/>
            <a:r>
              <a:rPr lang="en-US" sz="2800" b="1" baseline="30000" dirty="0" smtClean="0"/>
              <a:t>transitioned </a:t>
            </a:r>
            <a:r>
              <a:rPr lang="en-US" sz="2800" b="1" baseline="30000" dirty="0"/>
              <a:t>to ESRD from </a:t>
            </a:r>
            <a:r>
              <a:rPr lang="en-US" sz="2800" b="1" baseline="30000" dirty="0" smtClean="0"/>
              <a:t>10/1/2007-9/30/2011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8</a:t>
            </a:fld>
            <a:endParaRPr lang="en-US" b="1"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3455"/>
          <a:stretch/>
        </p:blipFill>
        <p:spPr>
          <a:xfrm>
            <a:off x="752475" y="1161675"/>
            <a:ext cx="7639050" cy="3780978"/>
          </a:xfrm>
          <a:prstGeom prst="rect">
            <a:avLst/>
          </a:prstGeom>
        </p:spPr>
      </p:pic>
    </p:spTree>
    <p:extLst>
      <p:ext uri="{BB962C8B-B14F-4D97-AF65-F5344CB8AC3E}">
        <p14:creationId xmlns:p14="http://schemas.microsoft.com/office/powerpoint/2010/main" val="2550366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587506"/>
            <a:ext cx="7696200" cy="646331"/>
          </a:xfrm>
          <a:prstGeom prst="rect">
            <a:avLst/>
          </a:prstGeom>
        </p:spPr>
        <p:txBody>
          <a:bodyPr wrap="square">
            <a:spAutoFit/>
          </a:bodyPr>
          <a:lstStyle/>
          <a:p>
            <a:r>
              <a:rPr lang="en-US" sz="1200" i="1" dirty="0"/>
              <a:t>Data source: VHA Administrative data, USRDS ESRD Database, CMS Medicare Inpatient and Outpatient data.  An individual's data includes the period from 60 months prior to transition (prelude) to 24 months following transition (vintage).  Abbreviations: ESRD, end-stage renal disease; K, potassium; </a:t>
            </a:r>
            <a:r>
              <a:rPr lang="en-US" sz="1200" i="1" dirty="0" err="1"/>
              <a:t>mo</a:t>
            </a:r>
            <a:r>
              <a:rPr lang="en-US" sz="1200" i="1" dirty="0"/>
              <a:t>, month.</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8.4  Detail of the medications prescribed to 52,172 incident ESRD veterans who transitioned to ESRD during </a:t>
            </a:r>
            <a:r>
              <a:rPr lang="en-US" sz="2800" b="1" baseline="30000" dirty="0" smtClean="0"/>
              <a:t>10/1/2007-9/30/2011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9</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350" y="1183900"/>
            <a:ext cx="8115300" cy="4160444"/>
          </a:xfrm>
          <a:prstGeom prst="rect">
            <a:avLst/>
          </a:prstGeom>
        </p:spPr>
      </p:pic>
    </p:spTree>
    <p:extLst>
      <p:ext uri="{BB962C8B-B14F-4D97-AF65-F5344CB8AC3E}">
        <p14:creationId xmlns:p14="http://schemas.microsoft.com/office/powerpoint/2010/main" val="30566375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59184"/>
            <a:ext cx="7696200" cy="830997"/>
          </a:xfrm>
          <a:prstGeom prst="rect">
            <a:avLst/>
          </a:prstGeom>
        </p:spPr>
        <p:txBody>
          <a:bodyPr wrap="square">
            <a:spAutoFit/>
          </a:bodyPr>
          <a:lstStyle/>
          <a:p>
            <a:r>
              <a:rPr lang="en-US" sz="1200" i="1" dirty="0"/>
              <a:t>Data source: VHA Administrative data, USRDS ESRD Database,  CMS Medicare Inpatient and Outpatient data. An individual's data includes the period from 60 months prior to transition (prelude) to 24 months following transition (vintage). Upper Venn diagram: three major hospitalization categories; Lower Venn diagram: focus of hospital events during transition to ESRD. Abbreviations: ESRD, end-stage renal disease. </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8.5 Hospitalization </a:t>
            </a:r>
            <a:r>
              <a:rPr lang="en-US" sz="2800" b="1" baseline="30000" dirty="0"/>
              <a:t>events in 46,625 incident ESRD veterans who </a:t>
            </a:r>
            <a:endParaRPr lang="en-US" sz="2800" b="1" baseline="30000" dirty="0" smtClean="0"/>
          </a:p>
          <a:p>
            <a:pPr algn="ctr"/>
            <a:r>
              <a:rPr lang="en-US" sz="2800" b="1" baseline="30000" dirty="0" smtClean="0"/>
              <a:t>transitioned </a:t>
            </a:r>
            <a:r>
              <a:rPr lang="en-US" sz="2800" b="1" baseline="30000" dirty="0"/>
              <a:t>to ESRD during </a:t>
            </a:r>
            <a:r>
              <a:rPr lang="en-US" sz="2800" b="1" baseline="30000" dirty="0" smtClean="0"/>
              <a:t>10/1/2007-9/30/2011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10</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0689" y="980398"/>
            <a:ext cx="5722622" cy="4291967"/>
          </a:xfrm>
          <a:prstGeom prst="rect">
            <a:avLst/>
          </a:prstGeom>
        </p:spPr>
      </p:pic>
    </p:spTree>
    <p:extLst>
      <p:ext uri="{BB962C8B-B14F-4D97-AF65-F5344CB8AC3E}">
        <p14:creationId xmlns:p14="http://schemas.microsoft.com/office/powerpoint/2010/main" val="30304639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8.6 The </a:t>
            </a:r>
            <a:r>
              <a:rPr lang="en-US" sz="2800" b="1" baseline="30000" dirty="0"/>
              <a:t>top 20 causes of hospitalizations in 46,625 incident ESRD veterans who were hospitalized at least once during the period between 60 months prior to ESRD transition (prelude) and 24 months following ESRD transition (</a:t>
            </a:r>
            <a:r>
              <a:rPr lang="en-US" sz="2800" b="1" baseline="30000" dirty="0" smtClean="0"/>
              <a:t>vintage)</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11</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055" y="1808728"/>
            <a:ext cx="7691582" cy="3943218"/>
          </a:xfrm>
          <a:prstGeom prst="rect">
            <a:avLst/>
          </a:prstGeom>
        </p:spPr>
      </p:pic>
      <p:sp>
        <p:nvSpPr>
          <p:cNvPr id="10" name="Rectangle 9"/>
          <p:cNvSpPr/>
          <p:nvPr/>
        </p:nvSpPr>
        <p:spPr>
          <a:xfrm>
            <a:off x="723900" y="1371656"/>
            <a:ext cx="7696200" cy="338554"/>
          </a:xfrm>
          <a:prstGeom prst="rect">
            <a:avLst/>
          </a:prstGeom>
        </p:spPr>
        <p:txBody>
          <a:bodyPr wrap="square">
            <a:spAutoFit/>
          </a:bodyPr>
          <a:lstStyle/>
          <a:p>
            <a:pPr algn="ctr"/>
            <a:r>
              <a:rPr lang="en-US" sz="2400" b="1" baseline="30000" dirty="0" smtClean="0"/>
              <a:t>(a) </a:t>
            </a:r>
            <a:r>
              <a:rPr lang="en-US" sz="2400" b="1" baseline="30000" dirty="0"/>
              <a:t>10 of the top 20 causes of </a:t>
            </a:r>
            <a:r>
              <a:rPr lang="en-US" sz="2400" b="1" baseline="30000" dirty="0" smtClean="0"/>
              <a:t>hospitalizations </a:t>
            </a:r>
            <a:endParaRPr lang="en-US" sz="2400" b="1" baseline="30000" dirty="0">
              <a:solidFill>
                <a:srgbClr val="FF0000"/>
              </a:solidFill>
            </a:endParaRPr>
          </a:p>
        </p:txBody>
      </p:sp>
    </p:spTree>
    <p:extLst>
      <p:ext uri="{BB962C8B-B14F-4D97-AF65-F5344CB8AC3E}">
        <p14:creationId xmlns:p14="http://schemas.microsoft.com/office/powerpoint/2010/main" val="35118756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09612" y="5464711"/>
            <a:ext cx="7696200" cy="830997"/>
          </a:xfrm>
          <a:prstGeom prst="rect">
            <a:avLst/>
          </a:prstGeom>
        </p:spPr>
        <p:txBody>
          <a:bodyPr wrap="square">
            <a:spAutoFit/>
          </a:bodyPr>
          <a:lstStyle/>
          <a:p>
            <a:r>
              <a:rPr lang="en-US" sz="1200" i="1" dirty="0"/>
              <a:t>Data source: VHA Administrative data, USRDS ESRD Database,  CMS Medicare Inpatient and Outpatient data.  Abbreviations: ASHD, </a:t>
            </a:r>
            <a:r>
              <a:rPr lang="en-US" sz="1200" i="1" dirty="0" err="1"/>
              <a:t>astherosclerotic</a:t>
            </a:r>
            <a:r>
              <a:rPr lang="en-US" sz="1200" i="1" dirty="0"/>
              <a:t> heart disease; CHF, congestive heart failure; CKD, chronic kidney disease; COPD, chronic obstructive pulmonary disease; CVD, acute cerebrovascular disease; GI Hem, gastrointestinal hemorrhage; MI, myocardial infarction; </a:t>
            </a:r>
            <a:r>
              <a:rPr lang="en-US" sz="1200" i="1" dirty="0" err="1"/>
              <a:t>mo</a:t>
            </a:r>
            <a:r>
              <a:rPr lang="en-US" sz="1200" i="1" dirty="0"/>
              <a:t>, month; </a:t>
            </a:r>
            <a:r>
              <a:rPr lang="en-US" sz="1200" i="1" dirty="0" err="1"/>
              <a:t>Resp</a:t>
            </a:r>
            <a:r>
              <a:rPr lang="en-US" sz="1200" i="1" dirty="0"/>
              <a:t> Fail, respiratory failure; Skin </a:t>
            </a:r>
            <a:r>
              <a:rPr lang="en-US" sz="1200" i="1" dirty="0" err="1"/>
              <a:t>Inf</a:t>
            </a:r>
            <a:r>
              <a:rPr lang="en-US" sz="1200" i="1" dirty="0"/>
              <a:t>, skin infection; </a:t>
            </a:r>
            <a:r>
              <a:rPr lang="en-US" sz="1200" i="1" dirty="0" err="1"/>
              <a:t>surg</a:t>
            </a:r>
            <a:r>
              <a:rPr lang="en-US" sz="1200" i="1" dirty="0"/>
              <a:t>, surgical. </a:t>
            </a: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8.6 The </a:t>
            </a:r>
            <a:r>
              <a:rPr lang="en-US" sz="2800" b="1" baseline="30000" dirty="0"/>
              <a:t>top 20 causes of hospitalizations in 46,625 incident ESRD veterans who were hospitalized at least once during the period between 60 months prior to ESRD transition (prelude) and 24 months following ESRD transition (</a:t>
            </a:r>
            <a:r>
              <a:rPr lang="en-US" sz="2800" b="1" baseline="30000" dirty="0" smtClean="0"/>
              <a:t>vintage</a:t>
            </a:r>
            <a:r>
              <a:rPr lang="en-US" sz="2800" b="1" baseline="30000" dirty="0" smtClean="0"/>
              <a:t>)</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12</a:t>
            </a:fld>
            <a:endParaRPr lang="en-US" b="1" dirty="0"/>
          </a:p>
        </p:txBody>
      </p:sp>
      <p:sp>
        <p:nvSpPr>
          <p:cNvPr id="10" name="Rectangle 9"/>
          <p:cNvSpPr/>
          <p:nvPr/>
        </p:nvSpPr>
        <p:spPr>
          <a:xfrm>
            <a:off x="723900" y="1371656"/>
            <a:ext cx="7696200" cy="338554"/>
          </a:xfrm>
          <a:prstGeom prst="rect">
            <a:avLst/>
          </a:prstGeom>
        </p:spPr>
        <p:txBody>
          <a:bodyPr wrap="square">
            <a:spAutoFit/>
          </a:bodyPr>
          <a:lstStyle/>
          <a:p>
            <a:pPr algn="ctr"/>
            <a:r>
              <a:rPr lang="en-US" sz="2400" b="1" baseline="30000" dirty="0" smtClean="0"/>
              <a:t>(b) </a:t>
            </a:r>
            <a:r>
              <a:rPr lang="en-US" sz="2400" b="1" baseline="30000" dirty="0"/>
              <a:t>10 of the top 20 causes of hospitalizations</a:t>
            </a:r>
            <a:endParaRPr lang="en-US" sz="24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862" y="1543054"/>
            <a:ext cx="7505700" cy="3847922"/>
          </a:xfrm>
          <a:prstGeom prst="rect">
            <a:avLst/>
          </a:prstGeom>
        </p:spPr>
      </p:pic>
    </p:spTree>
    <p:extLst>
      <p:ext uri="{BB962C8B-B14F-4D97-AF65-F5344CB8AC3E}">
        <p14:creationId xmlns:p14="http://schemas.microsoft.com/office/powerpoint/2010/main" val="20497017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799" y="6048217"/>
            <a:ext cx="7696200" cy="276999"/>
          </a:xfrm>
          <a:prstGeom prst="rect">
            <a:avLst/>
          </a:prstGeom>
        </p:spPr>
        <p:txBody>
          <a:bodyPr wrap="square">
            <a:spAutoFit/>
          </a:bodyPr>
          <a:lstStyle/>
          <a:p>
            <a:r>
              <a:rPr lang="en-US" i="1" baseline="30000" dirty="0" smtClean="0"/>
              <a:t>(Continued </a:t>
            </a:r>
            <a:r>
              <a:rPr lang="en-US" i="1" baseline="30000" dirty="0" smtClean="0"/>
              <a:t>on next </a:t>
            </a:r>
            <a:r>
              <a:rPr lang="en-US" i="1" baseline="30000" dirty="0" smtClean="0"/>
              <a:t>slide)</a:t>
            </a:r>
            <a:endParaRPr lang="en-US" i="1" baseline="30000" dirty="0">
              <a:solidFill>
                <a:srgbClr val="FF0000"/>
              </a:solidFill>
            </a:endParaRP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smtClean="0"/>
              <a:t>Table</a:t>
            </a:r>
            <a:r>
              <a:rPr lang="en-US" sz="2800" b="1" baseline="30000" dirty="0"/>
              <a:t> </a:t>
            </a:r>
            <a:r>
              <a:rPr lang="en-US" sz="2800" b="1" baseline="30000" dirty="0" smtClean="0"/>
              <a:t>8.4 Ranking </a:t>
            </a:r>
            <a:r>
              <a:rPr lang="en-US" sz="2800" b="1" baseline="30000" dirty="0"/>
              <a:t>of the top 20 causes of hospitalization in 46,625 incident ESRD veterans who were hospitalized at least once during the period between 60 months prior to </a:t>
            </a:r>
            <a:endParaRPr lang="en-US" sz="2800" b="1" baseline="30000" dirty="0" smtClean="0"/>
          </a:p>
          <a:p>
            <a:pPr algn="ctr"/>
            <a:r>
              <a:rPr lang="en-US" sz="2800" b="1" baseline="30000" dirty="0" smtClean="0"/>
              <a:t>ESRD </a:t>
            </a:r>
            <a:r>
              <a:rPr lang="en-US" sz="2800" b="1" baseline="30000" dirty="0"/>
              <a:t>transition (prelude) and 24 months following ESRD transition (</a:t>
            </a:r>
            <a:r>
              <a:rPr lang="en-US" sz="2800" b="1" baseline="30000" dirty="0" smtClean="0"/>
              <a:t>vintage)</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13</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2951366607"/>
              </p:ext>
            </p:extLst>
          </p:nvPr>
        </p:nvGraphicFramePr>
        <p:xfrm>
          <a:off x="686932" y="1419440"/>
          <a:ext cx="7770137" cy="4272390"/>
        </p:xfrm>
        <a:graphic>
          <a:graphicData uri="http://schemas.openxmlformats.org/drawingml/2006/table">
            <a:tbl>
              <a:tblPr firstRow="1" firstCol="1" bandRow="1"/>
              <a:tblGrid>
                <a:gridCol w="2840507">
                  <a:extLst>
                    <a:ext uri="{9D8B030D-6E8A-4147-A177-3AD203B41FA5}">
                      <a16:colId xmlns:a16="http://schemas.microsoft.com/office/drawing/2014/main" xmlns="" val="1957623800"/>
                    </a:ext>
                  </a:extLst>
                </a:gridCol>
                <a:gridCol w="821605">
                  <a:extLst>
                    <a:ext uri="{9D8B030D-6E8A-4147-A177-3AD203B41FA5}">
                      <a16:colId xmlns:a16="http://schemas.microsoft.com/office/drawing/2014/main" xmlns="" val="1285970409"/>
                    </a:ext>
                  </a:extLst>
                </a:gridCol>
                <a:gridCol w="821605">
                  <a:extLst>
                    <a:ext uri="{9D8B030D-6E8A-4147-A177-3AD203B41FA5}">
                      <a16:colId xmlns:a16="http://schemas.microsoft.com/office/drawing/2014/main" xmlns="" val="3178316919"/>
                    </a:ext>
                  </a:extLst>
                </a:gridCol>
                <a:gridCol w="821605">
                  <a:extLst>
                    <a:ext uri="{9D8B030D-6E8A-4147-A177-3AD203B41FA5}">
                      <a16:colId xmlns:a16="http://schemas.microsoft.com/office/drawing/2014/main" xmlns="" val="1218138087"/>
                    </a:ext>
                  </a:extLst>
                </a:gridCol>
                <a:gridCol w="821605">
                  <a:extLst>
                    <a:ext uri="{9D8B030D-6E8A-4147-A177-3AD203B41FA5}">
                      <a16:colId xmlns:a16="http://schemas.microsoft.com/office/drawing/2014/main" xmlns="" val="3943363815"/>
                    </a:ext>
                  </a:extLst>
                </a:gridCol>
                <a:gridCol w="821605">
                  <a:extLst>
                    <a:ext uri="{9D8B030D-6E8A-4147-A177-3AD203B41FA5}">
                      <a16:colId xmlns:a16="http://schemas.microsoft.com/office/drawing/2014/main" xmlns="" val="3357509819"/>
                    </a:ext>
                  </a:extLst>
                </a:gridCol>
                <a:gridCol w="821605">
                  <a:extLst>
                    <a:ext uri="{9D8B030D-6E8A-4147-A177-3AD203B41FA5}">
                      <a16:colId xmlns:a16="http://schemas.microsoft.com/office/drawing/2014/main" xmlns="" val="1843403452"/>
                    </a:ext>
                  </a:extLst>
                </a:gridCol>
              </a:tblGrid>
              <a:tr h="59519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Hospitalization Event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Overall</a:t>
                      </a:r>
                      <a:br>
                        <a:rPr lang="en-US" sz="1200" b="1">
                          <a:effectLst/>
                          <a:latin typeface="Calibri" panose="020F0502020204030204" pitchFamily="34" charset="0"/>
                          <a:ea typeface="Times New Roman" panose="02020603050405020304" pitchFamily="18" charset="0"/>
                          <a:cs typeface="Times New Roman" panose="02020603050405020304" pitchFamily="18" charset="0"/>
                        </a:rPr>
                      </a:br>
                      <a:r>
                        <a:rPr lang="en-US" sz="1200" b="1">
                          <a:effectLst/>
                          <a:latin typeface="Calibri" panose="020F0502020204030204" pitchFamily="34" charset="0"/>
                          <a:ea typeface="Times New Roman" panose="02020603050405020304" pitchFamily="18" charset="0"/>
                          <a:cs typeface="Times New Roman" panose="02020603050405020304" pitchFamily="18" charset="0"/>
                        </a:rPr>
                        <a:t>(7 year cohort)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-60 to -12 months of prelude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Last 12 months of prelude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During ESRD transition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First 6 months of vintage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+6 to +24 months of vintage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01746005"/>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Congestive heart failure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98584802"/>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Dialysis access (graft) complication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958776296"/>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2036874987"/>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Acute renal failure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3881928076"/>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Septicemia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999426247"/>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3476868686"/>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Atherosclerotic heart disease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3410331940"/>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Pneumonia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3999575496"/>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Acute myocardial infarction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967377098"/>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Cardiac dysrhythmias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497798620"/>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Fluid disorder/fluid overload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12492366"/>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Rehabilitation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723660179"/>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Surgical complications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2953892198"/>
                  </a:ext>
                </a:extLst>
              </a:tr>
              <a:tr h="262657">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Chronic kidney disease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200">
                        <a:effectLst/>
                        <a:latin typeface="Calibri" panose="020F0502020204030204" pitchFamily="34"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5847" marR="75847"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34656872"/>
                  </a:ext>
                </a:extLst>
              </a:tr>
            </a:tbl>
          </a:graphicData>
        </a:graphic>
      </p:graphicFrame>
    </p:spTree>
    <p:extLst>
      <p:ext uri="{BB962C8B-B14F-4D97-AF65-F5344CB8AC3E}">
        <p14:creationId xmlns:p14="http://schemas.microsoft.com/office/powerpoint/2010/main" val="3350516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67000"/>
            <a:ext cx="7696200" cy="461665"/>
          </a:xfrm>
          <a:prstGeom prst="rect">
            <a:avLst/>
          </a:prstGeom>
        </p:spPr>
        <p:txBody>
          <a:bodyPr wrap="square">
            <a:spAutoFit/>
          </a:bodyPr>
          <a:lstStyle/>
          <a:p>
            <a:r>
              <a:rPr lang="en-US" sz="1200" i="1" dirty="0"/>
              <a:t>Data source: VHA Administrative data, USRDS ESRD Database,  CMS Medicare Inpatient and Outpatient data. Abbreviation: ESRD, end-stage renal disease. </a:t>
            </a:r>
            <a:endParaRPr lang="en-US" sz="1200" i="1" baseline="30000" dirty="0">
              <a:solidFill>
                <a:srgbClr val="FF0000"/>
              </a:solidFill>
            </a:endParaRP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smtClean="0"/>
              <a:t>Table</a:t>
            </a:r>
            <a:r>
              <a:rPr lang="en-US" sz="2800" b="1" baseline="30000" dirty="0"/>
              <a:t> </a:t>
            </a:r>
            <a:r>
              <a:rPr lang="en-US" sz="2800" b="1" baseline="30000" dirty="0" smtClean="0"/>
              <a:t>8.4 Ranking </a:t>
            </a:r>
            <a:r>
              <a:rPr lang="en-US" sz="2800" b="1" baseline="30000" dirty="0"/>
              <a:t>of the top 20 causes of hospitalization in 46,625 incident ESRD veterans who were hospitalized at least once during the period between 60 months prior to ESRD transition (prelude) and 24 months following ESRD transition (</a:t>
            </a:r>
            <a:r>
              <a:rPr lang="en-US" sz="2800" b="1" baseline="30000" dirty="0" smtClean="0"/>
              <a:t>vintage) </a:t>
            </a:r>
            <a:r>
              <a:rPr lang="en-US" sz="2800" i="1" baseline="30000" dirty="0" smtClean="0"/>
              <a:t>(Continued</a:t>
            </a:r>
            <a:r>
              <a:rPr lang="en-US" sz="2800" i="1" baseline="30000" dirty="0" smtClean="0"/>
              <a:t>)</a:t>
            </a:r>
            <a:endParaRPr lang="en-US" sz="2800" i="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14</a:t>
            </a:fld>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2226858162"/>
              </p:ext>
            </p:extLst>
          </p:nvPr>
        </p:nvGraphicFramePr>
        <p:xfrm>
          <a:off x="605789" y="1425198"/>
          <a:ext cx="7932422" cy="4093468"/>
        </p:xfrm>
        <a:graphic>
          <a:graphicData uri="http://schemas.openxmlformats.org/drawingml/2006/table">
            <a:tbl>
              <a:tblPr firstRow="1" firstCol="1" bandRow="1"/>
              <a:tblGrid>
                <a:gridCol w="2899832">
                  <a:extLst>
                    <a:ext uri="{9D8B030D-6E8A-4147-A177-3AD203B41FA5}">
                      <a16:colId xmlns:a16="http://schemas.microsoft.com/office/drawing/2014/main" xmlns="" val="2749095791"/>
                    </a:ext>
                  </a:extLst>
                </a:gridCol>
                <a:gridCol w="838765">
                  <a:extLst>
                    <a:ext uri="{9D8B030D-6E8A-4147-A177-3AD203B41FA5}">
                      <a16:colId xmlns:a16="http://schemas.microsoft.com/office/drawing/2014/main" xmlns="" val="1825978685"/>
                    </a:ext>
                  </a:extLst>
                </a:gridCol>
                <a:gridCol w="838765">
                  <a:extLst>
                    <a:ext uri="{9D8B030D-6E8A-4147-A177-3AD203B41FA5}">
                      <a16:colId xmlns:a16="http://schemas.microsoft.com/office/drawing/2014/main" xmlns="" val="2338812376"/>
                    </a:ext>
                  </a:extLst>
                </a:gridCol>
                <a:gridCol w="838765">
                  <a:extLst>
                    <a:ext uri="{9D8B030D-6E8A-4147-A177-3AD203B41FA5}">
                      <a16:colId xmlns:a16="http://schemas.microsoft.com/office/drawing/2014/main" xmlns="" val="765158507"/>
                    </a:ext>
                  </a:extLst>
                </a:gridCol>
                <a:gridCol w="838765">
                  <a:extLst>
                    <a:ext uri="{9D8B030D-6E8A-4147-A177-3AD203B41FA5}">
                      <a16:colId xmlns:a16="http://schemas.microsoft.com/office/drawing/2014/main" xmlns="" val="3784212217"/>
                    </a:ext>
                  </a:extLst>
                </a:gridCol>
                <a:gridCol w="838765">
                  <a:extLst>
                    <a:ext uri="{9D8B030D-6E8A-4147-A177-3AD203B41FA5}">
                      <a16:colId xmlns:a16="http://schemas.microsoft.com/office/drawing/2014/main" xmlns="" val="1135678126"/>
                    </a:ext>
                  </a:extLst>
                </a:gridCol>
                <a:gridCol w="838765">
                  <a:extLst>
                    <a:ext uri="{9D8B030D-6E8A-4147-A177-3AD203B41FA5}">
                      <a16:colId xmlns:a16="http://schemas.microsoft.com/office/drawing/2014/main" xmlns="" val="4155353141"/>
                    </a:ext>
                  </a:extLst>
                </a:gridCol>
              </a:tblGrid>
              <a:tr h="60762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Hospitalization Event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Overall</a:t>
                      </a:r>
                      <a:br>
                        <a:rPr lang="en-US" sz="1200" b="1">
                          <a:effectLst/>
                          <a:latin typeface="Calibri" panose="020F0502020204030204" pitchFamily="34" charset="0"/>
                          <a:ea typeface="Times New Roman" panose="02020603050405020304" pitchFamily="18" charset="0"/>
                          <a:cs typeface="Times New Roman" panose="02020603050405020304" pitchFamily="18" charset="0"/>
                        </a:rPr>
                      </a:br>
                      <a:r>
                        <a:rPr lang="en-US" sz="1200" b="1">
                          <a:effectLst/>
                          <a:latin typeface="Calibri" panose="020F0502020204030204" pitchFamily="34" charset="0"/>
                          <a:ea typeface="Times New Roman" panose="02020603050405020304" pitchFamily="18" charset="0"/>
                          <a:cs typeface="Times New Roman" panose="02020603050405020304" pitchFamily="18" charset="0"/>
                        </a:rPr>
                        <a:t>(7 year cohort)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-60 to -12 months of prelude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Last 12 months of prelude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During ESRD transition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First 6 months of vintage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+6 to +24 months of vintage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78604667"/>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Gastrointestinal hemorrhage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564586233"/>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Chest pain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31153668"/>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Respiratory failure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894197581"/>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Skin infection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3647470578"/>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Chronic obstructive pulmonary disease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692489395"/>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Acute cerebrovascular disease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942369030"/>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Peripheral and visceral atherosclerosis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368060923"/>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Anemia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4122803424"/>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Urinary tract infection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242196515"/>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Other circulatory disease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3651847183"/>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Intestinal infection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4042696032"/>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Aortic; peripheral, visceral artery aneurysm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636806286"/>
                  </a:ext>
                </a:extLst>
              </a:tr>
              <a:tr h="268142">
                <a:tc>
                  <a:txBody>
                    <a:bodyPr/>
                    <a:lstStyle/>
                    <a:p>
                      <a:pPr marL="0" marR="0">
                        <a:lnSpc>
                          <a:spcPct val="107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Multiple myeloma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200">
                        <a:effectLst/>
                        <a:latin typeface="Calibri" panose="020F0502020204030204" pitchFamily="34" charset="0"/>
                      </a:endParaRPr>
                    </a:p>
                  </a:txBody>
                  <a:tcPr marL="77431" marR="77431"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20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200" dirty="0">
                        <a:effectLst/>
                        <a:latin typeface="Calibri" panose="020F0502020204030204" pitchFamily="34" charset="0"/>
                      </a:endParaRPr>
                    </a:p>
                  </a:txBody>
                  <a:tcPr marL="77431" marR="7743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85353225"/>
                  </a:ext>
                </a:extLst>
              </a:tr>
            </a:tbl>
          </a:graphicData>
        </a:graphic>
      </p:graphicFrame>
    </p:spTree>
    <p:extLst>
      <p:ext uri="{BB962C8B-B14F-4D97-AF65-F5344CB8AC3E}">
        <p14:creationId xmlns:p14="http://schemas.microsoft.com/office/powerpoint/2010/main" val="2115107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8.7 Selected </a:t>
            </a:r>
            <a:r>
              <a:rPr lang="en-US" sz="2800" b="1" baseline="30000" dirty="0"/>
              <a:t>comorbid conditions for calculation of the </a:t>
            </a:r>
            <a:r>
              <a:rPr lang="en-US" sz="2800" b="1" baseline="30000" dirty="0" err="1"/>
              <a:t>Charlson</a:t>
            </a:r>
            <a:r>
              <a:rPr lang="en-US" sz="2800" b="1" baseline="30000" dirty="0"/>
              <a:t> Comorbidity Index prior to transition to ESRD in 47,555 incident ESRD </a:t>
            </a:r>
            <a:r>
              <a:rPr lang="en-US" sz="2800" b="1" baseline="30000" dirty="0" smtClean="0"/>
              <a:t>veterans</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15</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152" y="2043577"/>
            <a:ext cx="7663696" cy="3331153"/>
          </a:xfrm>
          <a:prstGeom prst="rect">
            <a:avLst/>
          </a:prstGeom>
        </p:spPr>
      </p:pic>
      <p:sp>
        <p:nvSpPr>
          <p:cNvPr id="8" name="Rectangle 7"/>
          <p:cNvSpPr/>
          <p:nvPr/>
        </p:nvSpPr>
        <p:spPr>
          <a:xfrm>
            <a:off x="723900" y="1220023"/>
            <a:ext cx="7696200" cy="338554"/>
          </a:xfrm>
          <a:prstGeom prst="rect">
            <a:avLst/>
          </a:prstGeom>
        </p:spPr>
        <p:txBody>
          <a:bodyPr wrap="square">
            <a:spAutoFit/>
          </a:bodyPr>
          <a:lstStyle/>
          <a:p>
            <a:pPr algn="ctr"/>
            <a:r>
              <a:rPr lang="en-US" sz="2400" b="1" baseline="30000" dirty="0" smtClean="0"/>
              <a:t>(a) </a:t>
            </a:r>
            <a:r>
              <a:rPr lang="en-US" sz="2400" b="1" baseline="30000" dirty="0"/>
              <a:t>Common comorbidities among veterans prior to transition to </a:t>
            </a:r>
            <a:r>
              <a:rPr lang="en-US" sz="2400" b="1" baseline="30000" dirty="0" smtClean="0"/>
              <a:t>ESRD</a:t>
            </a:r>
            <a:endParaRPr lang="en-US" sz="2400" b="1" baseline="30000" dirty="0">
              <a:solidFill>
                <a:srgbClr val="FF0000"/>
              </a:solidFill>
            </a:endParaRPr>
          </a:p>
        </p:txBody>
      </p:sp>
    </p:spTree>
    <p:extLst>
      <p:ext uri="{BB962C8B-B14F-4D97-AF65-F5344CB8AC3E}">
        <p14:creationId xmlns:p14="http://schemas.microsoft.com/office/powerpoint/2010/main" val="22175874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38002"/>
            <a:ext cx="7696200" cy="830997"/>
          </a:xfrm>
          <a:prstGeom prst="rect">
            <a:avLst/>
          </a:prstGeom>
        </p:spPr>
        <p:txBody>
          <a:bodyPr wrap="square">
            <a:spAutoFit/>
          </a:bodyPr>
          <a:lstStyle/>
          <a:p>
            <a:r>
              <a:rPr lang="en-US" sz="1200" i="1" dirty="0"/>
              <a:t>Data source: VHA Administrative data, USRDS ESRD Database. Abbreviations: CHF, congestive heart failure; </a:t>
            </a:r>
            <a:r>
              <a:rPr lang="en-US" sz="1200" i="1" dirty="0" err="1"/>
              <a:t>compl</a:t>
            </a:r>
            <a:r>
              <a:rPr lang="en-US" sz="1200" i="1" dirty="0"/>
              <a:t>, complications; COPD, chronic obstructive pulmonary disease; CVD, cerebrovascular disease; </a:t>
            </a:r>
            <a:r>
              <a:rPr lang="en-US" sz="1200" i="1" dirty="0" err="1"/>
              <a:t>Dz</a:t>
            </a:r>
            <a:r>
              <a:rPr lang="en-US" sz="1200" i="1" dirty="0"/>
              <a:t>, disease; ESRD, end-stage renal disease; MI, myocardial infarction; Mod, moderate; PVD, </a:t>
            </a:r>
            <a:r>
              <a:rPr lang="en-US" sz="1200" i="1" dirty="0" err="1"/>
              <a:t>periphral</a:t>
            </a:r>
            <a:r>
              <a:rPr lang="en-US" sz="1200" i="1" dirty="0"/>
              <a:t> vascular disease;  PUD, peptic ulcer disease; </a:t>
            </a:r>
            <a:r>
              <a:rPr lang="en-US" sz="1200" i="1" dirty="0" err="1"/>
              <a:t>Sev</a:t>
            </a:r>
            <a:r>
              <a:rPr lang="en-US" sz="1200" i="1" dirty="0"/>
              <a:t>, Severe.</a:t>
            </a:r>
            <a:endParaRPr lang="en-US" sz="12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8.7 Selected </a:t>
            </a:r>
            <a:r>
              <a:rPr lang="en-US" sz="2800" b="1" baseline="30000" dirty="0"/>
              <a:t>comorbid conditions for calculation of the </a:t>
            </a:r>
            <a:r>
              <a:rPr lang="en-US" sz="2800" b="1" baseline="30000" dirty="0" err="1"/>
              <a:t>Charlson</a:t>
            </a:r>
            <a:r>
              <a:rPr lang="en-US" sz="2800" b="1" baseline="30000" dirty="0"/>
              <a:t> Comorbidity Index prior to transition to ESRD in 47,555 incident ESRD </a:t>
            </a:r>
            <a:r>
              <a:rPr lang="en-US" sz="2800" b="1" baseline="30000" dirty="0" smtClean="0"/>
              <a:t>veterans</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16</a:t>
            </a:fld>
            <a:endParaRPr lang="en-US" b="1" dirty="0"/>
          </a:p>
        </p:txBody>
      </p:sp>
      <p:sp>
        <p:nvSpPr>
          <p:cNvPr id="8" name="Rectangle 7"/>
          <p:cNvSpPr/>
          <p:nvPr/>
        </p:nvSpPr>
        <p:spPr>
          <a:xfrm>
            <a:off x="723900" y="1235322"/>
            <a:ext cx="7696200" cy="338554"/>
          </a:xfrm>
          <a:prstGeom prst="rect">
            <a:avLst/>
          </a:prstGeom>
        </p:spPr>
        <p:txBody>
          <a:bodyPr wrap="square">
            <a:spAutoFit/>
          </a:bodyPr>
          <a:lstStyle/>
          <a:p>
            <a:pPr algn="ctr"/>
            <a:r>
              <a:rPr lang="en-US" sz="2400" b="1" baseline="30000" dirty="0" smtClean="0"/>
              <a:t>(b) </a:t>
            </a:r>
            <a:r>
              <a:rPr lang="en-US" sz="2400" b="1" baseline="30000" dirty="0" err="1"/>
              <a:t>Charlson</a:t>
            </a:r>
            <a:r>
              <a:rPr lang="en-US" sz="2400" b="1" baseline="30000" dirty="0"/>
              <a:t> Comorbidity Index Score</a:t>
            </a:r>
            <a:endParaRPr lang="en-US" sz="24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576" y="1828800"/>
            <a:ext cx="7824849" cy="3401201"/>
          </a:xfrm>
          <a:prstGeom prst="rect">
            <a:avLst/>
          </a:prstGeom>
        </p:spPr>
      </p:pic>
    </p:spTree>
    <p:extLst>
      <p:ext uri="{BB962C8B-B14F-4D97-AF65-F5344CB8AC3E}">
        <p14:creationId xmlns:p14="http://schemas.microsoft.com/office/powerpoint/2010/main" val="3347138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20187"/>
            <a:ext cx="7696200" cy="461665"/>
          </a:xfrm>
          <a:prstGeom prst="rect">
            <a:avLst/>
          </a:prstGeom>
        </p:spPr>
        <p:txBody>
          <a:bodyPr wrap="square">
            <a:spAutoFit/>
          </a:bodyPr>
          <a:lstStyle/>
          <a:p>
            <a:r>
              <a:rPr lang="en-US" sz="1200" i="1" dirty="0"/>
              <a:t>Data source: VHA Administrative data, USRDS ESRD Database. Abbreviations: ESRD, end-stage renal disease; g/</a:t>
            </a:r>
            <a:r>
              <a:rPr lang="en-US" sz="1200" i="1" dirty="0" err="1"/>
              <a:t>dL</a:t>
            </a:r>
            <a:r>
              <a:rPr lang="en-US" sz="1200" i="1" dirty="0"/>
              <a:t>, grams per deciliter. </a:t>
            </a: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8.8 Trend </a:t>
            </a:r>
            <a:r>
              <a:rPr lang="en-US" sz="2800" b="1" baseline="30000" dirty="0"/>
              <a:t>in blood hemoglobin levels during the prelude (pre-ESRD) period, </a:t>
            </a:r>
            <a:endParaRPr lang="en-US" sz="2800" b="1" baseline="30000" dirty="0" smtClean="0"/>
          </a:p>
          <a:p>
            <a:pPr algn="ctr"/>
            <a:r>
              <a:rPr lang="en-US" sz="2800" b="1" baseline="30000" dirty="0" smtClean="0"/>
              <a:t>over </a:t>
            </a:r>
            <a:r>
              <a:rPr lang="en-US" sz="2800" b="1" baseline="30000" dirty="0"/>
              <a:t>20 calendar quarters in 28,717 veterans who later transitioned to ESRD </a:t>
            </a:r>
            <a:endParaRPr lang="en-US" sz="2800" b="1" baseline="30000" dirty="0" smtClean="0"/>
          </a:p>
          <a:p>
            <a:pPr algn="ctr"/>
            <a:r>
              <a:rPr lang="en-US" sz="2800" b="1" baseline="30000" dirty="0" smtClean="0"/>
              <a:t>during </a:t>
            </a:r>
            <a:r>
              <a:rPr lang="en-US" sz="2800" b="1" baseline="30000" dirty="0" smtClean="0"/>
              <a:t>10/1/2007-9/31/2011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17</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950" y="1167245"/>
            <a:ext cx="7404100" cy="4442460"/>
          </a:xfrm>
          <a:prstGeom prst="rect">
            <a:avLst/>
          </a:prstGeom>
        </p:spPr>
      </p:pic>
    </p:spTree>
    <p:extLst>
      <p:ext uri="{BB962C8B-B14F-4D97-AF65-F5344CB8AC3E}">
        <p14:creationId xmlns:p14="http://schemas.microsoft.com/office/powerpoint/2010/main" val="2726772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696200" cy="461665"/>
          </a:xfrm>
          <a:prstGeom prst="rect">
            <a:avLst/>
          </a:prstGeom>
        </p:spPr>
        <p:txBody>
          <a:bodyPr wrap="square">
            <a:spAutoFit/>
          </a:bodyPr>
          <a:lstStyle/>
          <a:p>
            <a:r>
              <a:rPr lang="en-US" sz="1200" i="1"/>
              <a:t>Data source: VHA Administrative data, USRDS ESRD Database. </a:t>
            </a:r>
            <a:r>
              <a:rPr lang="en-US" sz="1200" i="1" dirty="0"/>
              <a:t>Abbreviations: ESRD, end-stage renal disease; g/</a:t>
            </a:r>
            <a:r>
              <a:rPr lang="en-US" sz="1200" i="1" dirty="0" err="1"/>
              <a:t>dL</a:t>
            </a:r>
            <a:r>
              <a:rPr lang="en-US" sz="1200" i="1" dirty="0"/>
              <a:t>, grams per deciliter. </a:t>
            </a:r>
            <a:endParaRPr lang="en-US" sz="1200" i="1" baseline="30000" dirty="0">
              <a:solidFill>
                <a:srgbClr val="FF0000"/>
              </a:solidFill>
            </a:endParaRPr>
          </a:p>
        </p:txBody>
      </p:sp>
      <p:sp>
        <p:nvSpPr>
          <p:cNvPr id="4" name="Rectangle 3"/>
          <p:cNvSpPr/>
          <p:nvPr/>
        </p:nvSpPr>
        <p:spPr>
          <a:xfrm>
            <a:off x="0" y="228600"/>
            <a:ext cx="9144000" cy="954107"/>
          </a:xfrm>
          <a:prstGeom prst="rect">
            <a:avLst/>
          </a:prstGeom>
        </p:spPr>
        <p:txBody>
          <a:bodyPr wrap="square">
            <a:spAutoFit/>
          </a:bodyPr>
          <a:lstStyle/>
          <a:p>
            <a:pPr algn="ctr"/>
            <a:r>
              <a:rPr lang="en-US" sz="2800" b="1" baseline="30000" dirty="0"/>
              <a:t> Figure </a:t>
            </a:r>
            <a:r>
              <a:rPr lang="en-US" sz="2800" b="1" baseline="30000" dirty="0" smtClean="0"/>
              <a:t>8.9 Trend </a:t>
            </a:r>
            <a:r>
              <a:rPr lang="en-US" sz="2800" b="1" baseline="30000" dirty="0"/>
              <a:t>in serum phosphorus level during the prelude (pre-ESRD) period, </a:t>
            </a:r>
            <a:endParaRPr lang="en-US" sz="2800" b="1" baseline="30000" dirty="0" smtClean="0"/>
          </a:p>
          <a:p>
            <a:pPr algn="ctr"/>
            <a:r>
              <a:rPr lang="en-US" sz="2800" b="1" baseline="30000" dirty="0" smtClean="0"/>
              <a:t>over </a:t>
            </a:r>
            <a:r>
              <a:rPr lang="en-US" sz="2800" b="1" baseline="30000" dirty="0"/>
              <a:t>36 months in 11,896 veterans who later transitioned to ESRD </a:t>
            </a:r>
            <a:endParaRPr lang="en-US" sz="2800" b="1" baseline="30000" dirty="0" smtClean="0"/>
          </a:p>
          <a:p>
            <a:pPr algn="ctr"/>
            <a:r>
              <a:rPr lang="en-US" sz="2800" b="1" baseline="30000" dirty="0" smtClean="0"/>
              <a:t>during </a:t>
            </a:r>
            <a:r>
              <a:rPr lang="en-US" sz="2800" b="1" baseline="30000" dirty="0" smtClean="0"/>
              <a:t>10/1/2007-9/31/2011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18</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163970"/>
            <a:ext cx="7468755" cy="4481253"/>
          </a:xfrm>
          <a:prstGeom prst="rect">
            <a:avLst/>
          </a:prstGeom>
        </p:spPr>
      </p:pic>
    </p:spTree>
    <p:extLst>
      <p:ext uri="{BB962C8B-B14F-4D97-AF65-F5344CB8AC3E}">
        <p14:creationId xmlns:p14="http://schemas.microsoft.com/office/powerpoint/2010/main" val="6524020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945390"/>
            <a:ext cx="7696200" cy="276999"/>
          </a:xfrm>
          <a:prstGeom prst="rect">
            <a:avLst/>
          </a:prstGeom>
        </p:spPr>
        <p:txBody>
          <a:bodyPr wrap="square">
            <a:spAutoFit/>
          </a:bodyPr>
          <a:lstStyle/>
          <a:p>
            <a:r>
              <a:rPr lang="en-US" i="1" baseline="30000" dirty="0" smtClean="0"/>
              <a:t>(Continued </a:t>
            </a:r>
            <a:r>
              <a:rPr lang="en-US" i="1" baseline="30000" dirty="0" smtClean="0"/>
              <a:t>on next </a:t>
            </a:r>
            <a:r>
              <a:rPr lang="en-US" i="1" baseline="30000" dirty="0" smtClean="0"/>
              <a:t>slide)</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8.10 Trend in </a:t>
            </a:r>
            <a:r>
              <a:rPr lang="en-US" sz="2800" b="1" baseline="30000" dirty="0" err="1"/>
              <a:t>eGFR</a:t>
            </a:r>
            <a:r>
              <a:rPr lang="en-US" sz="2800" b="1" baseline="30000" dirty="0"/>
              <a:t> during the prelude (pre-ESRD) period, over 20 calendar quarters in 30,245 veterans who later transitioned to ESRD during </a:t>
            </a:r>
            <a:r>
              <a:rPr lang="en-US" sz="2800" b="1" baseline="30000" dirty="0" smtClean="0"/>
              <a:t>10/1/2007-9/31/2011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19</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7337" y="1545789"/>
            <a:ext cx="6029327" cy="4019551"/>
          </a:xfrm>
          <a:prstGeom prst="rect">
            <a:avLst/>
          </a:prstGeom>
        </p:spPr>
      </p:pic>
      <p:sp>
        <p:nvSpPr>
          <p:cNvPr id="8" name="Rectangle 7"/>
          <p:cNvSpPr/>
          <p:nvPr/>
        </p:nvSpPr>
        <p:spPr>
          <a:xfrm>
            <a:off x="723900" y="1089054"/>
            <a:ext cx="7696200" cy="338554"/>
          </a:xfrm>
          <a:prstGeom prst="rect">
            <a:avLst/>
          </a:prstGeom>
        </p:spPr>
        <p:txBody>
          <a:bodyPr wrap="square">
            <a:spAutoFit/>
          </a:bodyPr>
          <a:lstStyle/>
          <a:p>
            <a:pPr algn="ctr"/>
            <a:r>
              <a:rPr lang="en-US" sz="2400" b="1" baseline="30000" dirty="0" smtClean="0"/>
              <a:t>(a) </a:t>
            </a:r>
            <a:r>
              <a:rPr lang="en-US" sz="2400" b="1" baseline="30000" dirty="0" smtClean="0"/>
              <a:t>Stratified by age</a:t>
            </a:r>
            <a:endParaRPr lang="en-US" sz="2400" b="1" baseline="30000" dirty="0">
              <a:solidFill>
                <a:srgbClr val="FF0000"/>
              </a:solidFill>
            </a:endParaRPr>
          </a:p>
        </p:txBody>
      </p:sp>
    </p:spTree>
    <p:extLst>
      <p:ext uri="{BB962C8B-B14F-4D97-AF65-F5344CB8AC3E}">
        <p14:creationId xmlns:p14="http://schemas.microsoft.com/office/powerpoint/2010/main" val="18380127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509491"/>
            <a:ext cx="7696200" cy="461665"/>
          </a:xfrm>
          <a:prstGeom prst="rect">
            <a:avLst/>
          </a:prstGeom>
        </p:spPr>
        <p:txBody>
          <a:bodyPr wrap="square">
            <a:spAutoFit/>
          </a:bodyPr>
          <a:lstStyle/>
          <a:p>
            <a:r>
              <a:rPr lang="en-US" sz="1200" i="1" dirty="0"/>
              <a:t>Data source: VHA Administrative data, USRDS ESRD Database. Abbreviations: </a:t>
            </a:r>
            <a:r>
              <a:rPr lang="en-US" sz="1200" i="1" dirty="0" err="1"/>
              <a:t>eGFR</a:t>
            </a:r>
            <a:r>
              <a:rPr lang="en-US" sz="1200" i="1" dirty="0"/>
              <a:t>, estimated glomerular filtration rate; ESRD, end-stage renal disease.</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8.10 Trend in </a:t>
            </a:r>
            <a:r>
              <a:rPr lang="en-US" sz="2800" b="1" baseline="30000" dirty="0" err="1"/>
              <a:t>eGFR</a:t>
            </a:r>
            <a:r>
              <a:rPr lang="en-US" sz="2800" b="1" baseline="30000" dirty="0"/>
              <a:t> during the prelude (pre-ESRD) period, over 20 calendar quarters in 30,245 veterans who later transitioned to ESRD during </a:t>
            </a:r>
            <a:r>
              <a:rPr lang="en-US" sz="2800" b="1" baseline="30000" dirty="0" smtClean="0"/>
              <a:t>10/1/2007-9/31/2011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20</a:t>
            </a:fld>
            <a:endParaRPr lang="en-US" b="1" dirty="0"/>
          </a:p>
        </p:txBody>
      </p:sp>
      <p:sp>
        <p:nvSpPr>
          <p:cNvPr id="8" name="Rectangle 7"/>
          <p:cNvSpPr/>
          <p:nvPr/>
        </p:nvSpPr>
        <p:spPr>
          <a:xfrm>
            <a:off x="723900" y="1143000"/>
            <a:ext cx="7696200" cy="338554"/>
          </a:xfrm>
          <a:prstGeom prst="rect">
            <a:avLst/>
          </a:prstGeom>
        </p:spPr>
        <p:txBody>
          <a:bodyPr wrap="square">
            <a:spAutoFit/>
          </a:bodyPr>
          <a:lstStyle/>
          <a:p>
            <a:pPr algn="ctr"/>
            <a:r>
              <a:rPr lang="en-US" sz="2400" b="1" baseline="30000" dirty="0" smtClean="0"/>
              <a:t>(b) </a:t>
            </a:r>
            <a:r>
              <a:rPr lang="en-US" sz="2400" b="1" baseline="30000" dirty="0" smtClean="0"/>
              <a:t>Stratified according to ESRD etiology</a:t>
            </a:r>
            <a:endParaRPr lang="en-US" sz="2400" b="1" baseline="30000" dirty="0">
              <a:solidFill>
                <a:srgbClr val="FF0000"/>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4497" y="1584046"/>
            <a:ext cx="5715007" cy="3810004"/>
          </a:xfrm>
          <a:prstGeom prst="rect">
            <a:avLst/>
          </a:prstGeom>
        </p:spPr>
      </p:pic>
    </p:spTree>
    <p:extLst>
      <p:ext uri="{BB962C8B-B14F-4D97-AF65-F5344CB8AC3E}">
        <p14:creationId xmlns:p14="http://schemas.microsoft.com/office/powerpoint/2010/main" val="34947675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891691"/>
            <a:ext cx="7696200" cy="276999"/>
          </a:xfrm>
          <a:prstGeom prst="rect">
            <a:avLst/>
          </a:prstGeom>
        </p:spPr>
        <p:txBody>
          <a:bodyPr wrap="square">
            <a:spAutoFit/>
          </a:bodyPr>
          <a:lstStyle/>
          <a:p>
            <a:r>
              <a:rPr lang="en-US" sz="1200" i="1" dirty="0"/>
              <a:t>Data source: VHA Administrative data, USRDS ESRD Database. Abbreviations: ESRD, end-stage renal disease. </a:t>
            </a:r>
            <a:r>
              <a:rPr lang="en-US" sz="1200" i="1" baseline="30000" dirty="0" smtClean="0"/>
              <a:t>.</a:t>
            </a:r>
            <a:endParaRPr lang="en-US" sz="1200" i="1" baseline="30000" dirty="0">
              <a:solidFill>
                <a:srgbClr val="FF0000"/>
              </a:solidFill>
            </a:endParaRP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8.11 Trend </a:t>
            </a:r>
            <a:r>
              <a:rPr lang="en-US" sz="2800" b="1" baseline="30000" dirty="0"/>
              <a:t>in blood glucose level during the prelude (pre-ESRD) period, </a:t>
            </a:r>
            <a:endParaRPr lang="en-US" sz="2800" b="1" baseline="30000" dirty="0" smtClean="0"/>
          </a:p>
          <a:p>
            <a:pPr algn="ctr"/>
            <a:r>
              <a:rPr lang="en-US" sz="2800" b="1" baseline="30000" dirty="0" smtClean="0"/>
              <a:t>over </a:t>
            </a:r>
            <a:r>
              <a:rPr lang="en-US" sz="2800" b="1" baseline="30000" dirty="0"/>
              <a:t>20 calendar quarters in 29,920 veterans who later transitioned to ESRD </a:t>
            </a:r>
            <a:endParaRPr lang="en-US" sz="2800" b="1" baseline="30000" dirty="0" smtClean="0"/>
          </a:p>
          <a:p>
            <a:pPr algn="ctr"/>
            <a:r>
              <a:rPr lang="en-US" sz="2800" b="1" baseline="30000" dirty="0" smtClean="0"/>
              <a:t>during </a:t>
            </a:r>
            <a:r>
              <a:rPr lang="en-US" sz="2800" b="1" baseline="30000" dirty="0" smtClean="0"/>
              <a:t>10/1/2007-9/31/2011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21</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4447" y="1379396"/>
            <a:ext cx="6515106" cy="4343404"/>
          </a:xfrm>
          <a:prstGeom prst="rect">
            <a:avLst/>
          </a:prstGeom>
        </p:spPr>
      </p:pic>
    </p:spTree>
    <p:extLst>
      <p:ext uri="{BB962C8B-B14F-4D97-AF65-F5344CB8AC3E}">
        <p14:creationId xmlns:p14="http://schemas.microsoft.com/office/powerpoint/2010/main" val="28954779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850322"/>
            <a:ext cx="7696200" cy="461665"/>
          </a:xfrm>
          <a:prstGeom prst="rect">
            <a:avLst/>
          </a:prstGeom>
        </p:spPr>
        <p:txBody>
          <a:bodyPr wrap="square">
            <a:spAutoFit/>
          </a:bodyPr>
          <a:lstStyle/>
          <a:p>
            <a:r>
              <a:rPr lang="en-US" sz="1200" i="1" dirty="0"/>
              <a:t>Data source: Kaiser Permanente Southern California Electronic Health Records.  Also see Figure 8.12. Abbreviations: ESRD, end-stage renal disease; KP-SC, Kaiser Permanente Southern California.</a:t>
            </a:r>
            <a:endParaRPr lang="en-US" sz="1200" i="1" baseline="30000" dirty="0">
              <a:solidFill>
                <a:srgbClr val="FF0000"/>
              </a:solidFill>
            </a:endParaRPr>
          </a:p>
        </p:txBody>
      </p:sp>
      <p:sp>
        <p:nvSpPr>
          <p:cNvPr id="4" name="Rectangle 3"/>
          <p:cNvSpPr/>
          <p:nvPr/>
        </p:nvSpPr>
        <p:spPr>
          <a:xfrm>
            <a:off x="0" y="228600"/>
            <a:ext cx="9144000" cy="810478"/>
          </a:xfrm>
          <a:prstGeom prst="rect">
            <a:avLst/>
          </a:prstGeom>
        </p:spPr>
        <p:txBody>
          <a:bodyPr wrap="square">
            <a:spAutoFit/>
          </a:bodyPr>
          <a:lstStyle/>
          <a:p>
            <a:pPr algn="ctr"/>
            <a:r>
              <a:rPr lang="en-US" sz="2800" b="1" baseline="30000" dirty="0"/>
              <a:t> </a:t>
            </a:r>
            <a:r>
              <a:rPr lang="en-US" sz="2800" b="1" baseline="30000" dirty="0" smtClean="0"/>
              <a:t>Table</a:t>
            </a:r>
            <a:r>
              <a:rPr lang="en-US" sz="2800" b="1" dirty="0" smtClean="0"/>
              <a:t> </a:t>
            </a:r>
            <a:r>
              <a:rPr lang="en-US" sz="2800" b="1" baseline="30000" dirty="0" smtClean="0"/>
              <a:t>8.5 Age </a:t>
            </a:r>
            <a:r>
              <a:rPr lang="en-US" sz="2800" b="1" baseline="30000" dirty="0"/>
              <a:t>distribution of 5,989 KP-SC patients who transitioned to ESRD, </a:t>
            </a:r>
            <a:endParaRPr lang="en-US" sz="2800" b="1" baseline="30000" dirty="0" smtClean="0"/>
          </a:p>
          <a:p>
            <a:pPr algn="ctr"/>
            <a:r>
              <a:rPr lang="en-US" sz="2800" b="1" baseline="30000" dirty="0" smtClean="0"/>
              <a:t>1/1/2007-12/31/2011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22</a:t>
            </a:fld>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659109794"/>
              </p:ext>
            </p:extLst>
          </p:nvPr>
        </p:nvGraphicFramePr>
        <p:xfrm>
          <a:off x="2971800" y="990600"/>
          <a:ext cx="3200400" cy="4694710"/>
        </p:xfrm>
        <a:graphic>
          <a:graphicData uri="http://schemas.openxmlformats.org/drawingml/2006/table">
            <a:tbl>
              <a:tblPr firstRow="1" firstCol="1" bandRow="1"/>
              <a:tblGrid>
                <a:gridCol w="1066800">
                  <a:extLst>
                    <a:ext uri="{9D8B030D-6E8A-4147-A177-3AD203B41FA5}">
                      <a16:colId xmlns:a16="http://schemas.microsoft.com/office/drawing/2014/main" xmlns="" val="4192550841"/>
                    </a:ext>
                  </a:extLst>
                </a:gridCol>
                <a:gridCol w="1066800">
                  <a:extLst>
                    <a:ext uri="{9D8B030D-6E8A-4147-A177-3AD203B41FA5}">
                      <a16:colId xmlns:a16="http://schemas.microsoft.com/office/drawing/2014/main" xmlns="" val="1006804975"/>
                    </a:ext>
                  </a:extLst>
                </a:gridCol>
                <a:gridCol w="1066800">
                  <a:extLst>
                    <a:ext uri="{9D8B030D-6E8A-4147-A177-3AD203B41FA5}">
                      <a16:colId xmlns:a16="http://schemas.microsoft.com/office/drawing/2014/main" xmlns="" val="1358070537"/>
                    </a:ext>
                  </a:extLst>
                </a:gridCol>
              </a:tblGrid>
              <a:tr h="494180">
                <a:tc>
                  <a:txBody>
                    <a:bodyPr/>
                    <a:lstStyle/>
                    <a:p>
                      <a:pPr marL="0" marR="0">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 group</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Frequency</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 (%)</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13707405"/>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&lt;20</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878528431"/>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2918865846"/>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25-29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1.12</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743407340"/>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30-34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1.95</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80886494"/>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35-39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3321029010"/>
                  </a:ext>
                </a:extLst>
              </a:tr>
              <a:tr h="247090">
                <a:tc>
                  <a:txBody>
                    <a:bodyPr/>
                    <a:lstStyle/>
                    <a:p>
                      <a:pPr marL="0" marR="0">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40-44</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1192702476"/>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45-49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6.16</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470656648"/>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50-54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550</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9.18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620622908"/>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55-59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712</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11.89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3400785365"/>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60-64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767</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12.81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2437306742"/>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65-69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770</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12.86</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2525524257"/>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70-74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1640654212"/>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75-79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673</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11.24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2311198963"/>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80-84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432</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2144991841"/>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85-89</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222</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1954210460"/>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90-94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a:noFill/>
                    </a:lnB>
                  </a:tcPr>
                </a:tc>
                <a:extLst>
                  <a:ext uri="{0D108BD9-81ED-4DB2-BD59-A6C34878D82A}">
                    <a16:rowId xmlns:a16="http://schemas.microsoft.com/office/drawing/2014/main" xmlns="" val="2354558871"/>
                  </a:ext>
                </a:extLst>
              </a:tr>
              <a:tr h="247090">
                <a:tc>
                  <a:txBody>
                    <a:bodyPr/>
                    <a:lstStyle/>
                    <a:p>
                      <a:pPr marL="0" marR="0">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95+</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84717" marR="8471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0.08</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207" marR="39534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01237813"/>
                  </a:ext>
                </a:extLst>
              </a:tr>
            </a:tbl>
          </a:graphicData>
        </a:graphic>
      </p:graphicFrame>
    </p:spTree>
    <p:extLst>
      <p:ext uri="{BB962C8B-B14F-4D97-AF65-F5344CB8AC3E}">
        <p14:creationId xmlns:p14="http://schemas.microsoft.com/office/powerpoint/2010/main" val="13414036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696200" cy="461665"/>
          </a:xfrm>
          <a:prstGeom prst="rect">
            <a:avLst/>
          </a:prstGeom>
        </p:spPr>
        <p:txBody>
          <a:bodyPr wrap="square">
            <a:spAutoFit/>
          </a:bodyPr>
          <a:lstStyle/>
          <a:p>
            <a:r>
              <a:rPr lang="en-US" sz="1200" i="1" dirty="0"/>
              <a:t>Data source: Kaiser Permanente Southern California Electronic Health Records. Also see Figure 8.6. Abbreviations: ESRD, end-stage renal disease; KP-SC, Kaiser Permanente Southern California.</a:t>
            </a:r>
            <a:endParaRPr lang="en-US" sz="12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8.12 Age distribution of 5,989 KP-SC patients who transitioned to ESRD, </a:t>
            </a:r>
            <a:endParaRPr lang="en-US" sz="2800" b="1" baseline="30000" dirty="0" smtClean="0"/>
          </a:p>
          <a:p>
            <a:pPr algn="ctr"/>
            <a:r>
              <a:rPr lang="en-US" sz="2800" b="1" baseline="30000" dirty="0" smtClean="0"/>
              <a:t>1/1/2007-12/31/2011</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23</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8769" y="961909"/>
            <a:ext cx="5986463" cy="4602925"/>
          </a:xfrm>
          <a:prstGeom prst="rect">
            <a:avLst/>
          </a:prstGeom>
        </p:spPr>
      </p:pic>
    </p:spTree>
    <p:extLst>
      <p:ext uri="{BB962C8B-B14F-4D97-AF65-F5344CB8AC3E}">
        <p14:creationId xmlns:p14="http://schemas.microsoft.com/office/powerpoint/2010/main" val="1277560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696200" cy="461665"/>
          </a:xfrm>
          <a:prstGeom prst="rect">
            <a:avLst/>
          </a:prstGeom>
        </p:spPr>
        <p:txBody>
          <a:bodyPr wrap="square">
            <a:spAutoFit/>
          </a:bodyPr>
          <a:lstStyle/>
          <a:p>
            <a:r>
              <a:rPr lang="en-US" sz="1200" i="1" dirty="0"/>
              <a:t>Data source: Kaiser Permanente Southern California Electronic Health Records. Abbreviation: ESRD, end-stage renal disease.</a:t>
            </a:r>
            <a:endParaRPr lang="en-US" sz="12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8.13 Annualized </a:t>
            </a:r>
            <a:r>
              <a:rPr lang="en-US" sz="2800" b="1" baseline="30000" dirty="0"/>
              <a:t>mortality rate of the 5,989 incident dialysis patients </a:t>
            </a:r>
            <a:endParaRPr lang="en-US" sz="2800" b="1" baseline="30000" dirty="0" smtClean="0"/>
          </a:p>
          <a:p>
            <a:pPr algn="ctr"/>
            <a:r>
              <a:rPr lang="en-US" sz="2800" b="1" baseline="30000" dirty="0" smtClean="0"/>
              <a:t>over the </a:t>
            </a:r>
            <a:r>
              <a:rPr lang="en-US" sz="2800" b="1" baseline="30000" dirty="0"/>
              <a:t>first 24 months after ESRD transition (vintage</a:t>
            </a:r>
            <a:r>
              <a:rPr lang="en-US" sz="2800" b="1" baseline="30000" dirty="0" smtClean="0"/>
              <a:t>)</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24</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249680"/>
            <a:ext cx="7162800" cy="4297680"/>
          </a:xfrm>
          <a:prstGeom prst="rect">
            <a:avLst/>
          </a:prstGeom>
        </p:spPr>
      </p:pic>
    </p:spTree>
    <p:extLst>
      <p:ext uri="{BB962C8B-B14F-4D97-AF65-F5344CB8AC3E}">
        <p14:creationId xmlns:p14="http://schemas.microsoft.com/office/powerpoint/2010/main" val="40338654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696200" cy="461665"/>
          </a:xfrm>
          <a:prstGeom prst="rect">
            <a:avLst/>
          </a:prstGeom>
        </p:spPr>
        <p:txBody>
          <a:bodyPr wrap="square">
            <a:spAutoFit/>
          </a:bodyPr>
          <a:lstStyle/>
          <a:p>
            <a:r>
              <a:rPr lang="en-US" sz="1200" i="1" dirty="0"/>
              <a:t>Data source: Kaiser Permanente Southern California Electronic Health Records. Abbreviation: ESRD, end-stage renal disease; mg/</a:t>
            </a:r>
            <a:r>
              <a:rPr lang="en-US" sz="1200" i="1" dirty="0" err="1"/>
              <a:t>dL</a:t>
            </a:r>
            <a:r>
              <a:rPr lang="en-US" sz="1200" i="1" dirty="0"/>
              <a:t>, milligrams per deciliter. </a:t>
            </a:r>
            <a:endParaRPr lang="en-US" sz="1200" i="1" baseline="30000" dirty="0">
              <a:solidFill>
                <a:srgbClr val="FF0000"/>
              </a:solidFill>
            </a:endParaRP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8.14 Gradual </a:t>
            </a:r>
            <a:r>
              <a:rPr lang="en-US" sz="2800" b="1" baseline="30000" dirty="0"/>
              <a:t>rise in serum creatinine level during the period prior to </a:t>
            </a:r>
            <a:endParaRPr lang="en-US" sz="2800" b="1" baseline="30000" dirty="0" smtClean="0"/>
          </a:p>
          <a:p>
            <a:pPr algn="ctr"/>
            <a:r>
              <a:rPr lang="en-US" sz="2800" b="1" baseline="30000" dirty="0" smtClean="0"/>
              <a:t>ESRD </a:t>
            </a:r>
            <a:r>
              <a:rPr lang="en-US" sz="2800" b="1" baseline="30000" dirty="0"/>
              <a:t>transition (prelude) of 20 calendar quarters, </a:t>
            </a:r>
            <a:endParaRPr lang="en-US" sz="2800" b="1" baseline="30000" dirty="0" smtClean="0"/>
          </a:p>
          <a:p>
            <a:pPr algn="ctr"/>
            <a:r>
              <a:rPr lang="en-US" sz="2800" b="1" baseline="30000" dirty="0" smtClean="0"/>
              <a:t>among </a:t>
            </a:r>
            <a:r>
              <a:rPr lang="en-US" sz="2800" b="1" baseline="30000" dirty="0"/>
              <a:t>5,989 patients who would transition to </a:t>
            </a:r>
            <a:r>
              <a:rPr lang="en-US" sz="2800" b="1" baseline="30000" dirty="0" smtClean="0"/>
              <a:t>dialysis</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25</a:t>
            </a:fld>
            <a:endParaRPr lang="en-US" b="1"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53066"/>
          <a:stretch/>
        </p:blipFill>
        <p:spPr>
          <a:xfrm>
            <a:off x="1298848" y="1329517"/>
            <a:ext cx="6546304" cy="4094675"/>
          </a:xfrm>
          <a:prstGeom prst="rect">
            <a:avLst/>
          </a:prstGeom>
        </p:spPr>
      </p:pic>
    </p:spTree>
    <p:extLst>
      <p:ext uri="{BB962C8B-B14F-4D97-AF65-F5344CB8AC3E}">
        <p14:creationId xmlns:p14="http://schemas.microsoft.com/office/powerpoint/2010/main" val="41666086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86400"/>
            <a:ext cx="7696200" cy="461665"/>
          </a:xfrm>
          <a:prstGeom prst="rect">
            <a:avLst/>
          </a:prstGeom>
        </p:spPr>
        <p:txBody>
          <a:bodyPr wrap="square">
            <a:spAutoFit/>
          </a:bodyPr>
          <a:lstStyle/>
          <a:p>
            <a:r>
              <a:rPr lang="en-US" sz="1200" i="1" dirty="0"/>
              <a:t>Data source: Kaiser Permanente Southern California Electronic Health Records. Abbreviation: </a:t>
            </a:r>
            <a:r>
              <a:rPr lang="en-US" sz="1200" i="1" dirty="0" err="1"/>
              <a:t>eGFR</a:t>
            </a:r>
            <a:r>
              <a:rPr lang="en-US" sz="1200" i="1" dirty="0"/>
              <a:t>, estimated glomerular filtration rate; ESRD, end-stage renal disease; mL/min, milliliters per minute. </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8.15 </a:t>
            </a:r>
            <a:r>
              <a:rPr lang="en-US" sz="2800" b="1" baseline="30000" dirty="0" err="1" smtClean="0"/>
              <a:t>eGFR</a:t>
            </a:r>
            <a:r>
              <a:rPr lang="en-US" sz="2800" b="1" baseline="30000" dirty="0" smtClean="0"/>
              <a:t> </a:t>
            </a:r>
            <a:r>
              <a:rPr lang="en-US" sz="2800" b="1" baseline="30000" dirty="0"/>
              <a:t>during the period prior to ESRD transition (prelude) of </a:t>
            </a:r>
            <a:endParaRPr lang="en-US" sz="2800" b="1" baseline="30000" dirty="0" smtClean="0"/>
          </a:p>
          <a:p>
            <a:pPr algn="ctr"/>
            <a:r>
              <a:rPr lang="en-US" sz="2800" b="1" baseline="30000" dirty="0" smtClean="0"/>
              <a:t>20 </a:t>
            </a:r>
            <a:r>
              <a:rPr lang="en-US" sz="2800" b="1" baseline="30000" dirty="0"/>
              <a:t>calendar quarters, among 5,989 patients who would transition to </a:t>
            </a:r>
            <a:r>
              <a:rPr lang="en-US" sz="2800" b="1" baseline="30000" dirty="0" smtClean="0"/>
              <a:t>dialysis</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26</a:t>
            </a:fld>
            <a:endParaRPr lang="en-US" b="1"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20419"/>
          <a:stretch/>
        </p:blipFill>
        <p:spPr>
          <a:xfrm>
            <a:off x="788850" y="1828800"/>
            <a:ext cx="7566301" cy="3160931"/>
          </a:xfrm>
          <a:prstGeom prst="rect">
            <a:avLst/>
          </a:prstGeom>
        </p:spPr>
      </p:pic>
    </p:spTree>
    <p:extLst>
      <p:ext uri="{BB962C8B-B14F-4D97-AF65-F5344CB8AC3E}">
        <p14:creationId xmlns:p14="http://schemas.microsoft.com/office/powerpoint/2010/main" val="3755979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8.16 Selected </a:t>
            </a:r>
            <a:r>
              <a:rPr lang="en-US" sz="2800" b="1" baseline="30000" dirty="0"/>
              <a:t>comorbid conditions for calculation of the </a:t>
            </a:r>
            <a:r>
              <a:rPr lang="en-US" sz="2800" b="1" baseline="30000" dirty="0" err="1"/>
              <a:t>Charlson</a:t>
            </a:r>
            <a:r>
              <a:rPr lang="en-US" sz="2800" b="1" baseline="30000" dirty="0"/>
              <a:t> </a:t>
            </a:r>
            <a:endParaRPr lang="en-US" sz="2800" b="1" baseline="30000" dirty="0" smtClean="0"/>
          </a:p>
          <a:p>
            <a:pPr algn="ctr"/>
            <a:r>
              <a:rPr lang="en-US" sz="2800" b="1" baseline="30000" dirty="0" smtClean="0"/>
              <a:t>Comorbidity </a:t>
            </a:r>
            <a:r>
              <a:rPr lang="en-US" sz="2800" b="1" baseline="30000" dirty="0"/>
              <a:t>Index prior to transition to ESRD in 5,858 KP-SC </a:t>
            </a:r>
            <a:r>
              <a:rPr lang="en-US" sz="2800" b="1" baseline="30000" dirty="0" smtClean="0"/>
              <a:t>patients</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27</a:t>
            </a:fld>
            <a:endParaRPr lang="en-US" b="1" dirty="0"/>
          </a:p>
        </p:txBody>
      </p:sp>
      <p:sp>
        <p:nvSpPr>
          <p:cNvPr id="8" name="Rectangle 7"/>
          <p:cNvSpPr/>
          <p:nvPr/>
        </p:nvSpPr>
        <p:spPr>
          <a:xfrm>
            <a:off x="0" y="1008107"/>
            <a:ext cx="9144000" cy="338554"/>
          </a:xfrm>
          <a:prstGeom prst="rect">
            <a:avLst/>
          </a:prstGeom>
        </p:spPr>
        <p:txBody>
          <a:bodyPr wrap="square">
            <a:spAutoFit/>
          </a:bodyPr>
          <a:lstStyle/>
          <a:p>
            <a:pPr algn="ctr"/>
            <a:r>
              <a:rPr lang="en-US" sz="2400" b="1" baseline="30000" dirty="0" smtClean="0"/>
              <a:t>(a) </a:t>
            </a:r>
            <a:r>
              <a:rPr lang="en-US" sz="2400" b="1" baseline="30000" dirty="0"/>
              <a:t>Common comorbidities among veterans prior to transition to ESRD </a:t>
            </a:r>
            <a:endParaRPr lang="en-US" sz="24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1125" y="1413786"/>
            <a:ext cx="4541751" cy="4541751"/>
          </a:xfrm>
          <a:prstGeom prst="rect">
            <a:avLst/>
          </a:prstGeom>
        </p:spPr>
      </p:pic>
    </p:spTree>
    <p:extLst>
      <p:ext uri="{BB962C8B-B14F-4D97-AF65-F5344CB8AC3E}">
        <p14:creationId xmlns:p14="http://schemas.microsoft.com/office/powerpoint/2010/main" val="4026799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899" y="5487361"/>
            <a:ext cx="7696200" cy="830997"/>
          </a:xfrm>
          <a:prstGeom prst="rect">
            <a:avLst/>
          </a:prstGeom>
        </p:spPr>
        <p:txBody>
          <a:bodyPr wrap="square">
            <a:spAutoFit/>
          </a:bodyPr>
          <a:lstStyle/>
          <a:p>
            <a:r>
              <a:rPr lang="en-US" sz="1200" i="1" dirty="0"/>
              <a:t>Data source: Kaiser Permanente Southern California Electronic Health Records. Abbreviations: CHF, congestive heart failure; </a:t>
            </a:r>
            <a:r>
              <a:rPr lang="en-US" sz="1200" i="1" dirty="0" err="1"/>
              <a:t>compl</a:t>
            </a:r>
            <a:r>
              <a:rPr lang="en-US" sz="1200" i="1" dirty="0"/>
              <a:t>, complications; COPD, chronic obstructive pulmonary disease; CVD, cerebrovascular disease; </a:t>
            </a:r>
            <a:r>
              <a:rPr lang="en-US" sz="1200" i="1" dirty="0" err="1"/>
              <a:t>Dz</a:t>
            </a:r>
            <a:r>
              <a:rPr lang="en-US" sz="1200" i="1" dirty="0"/>
              <a:t>, disease; ESRD, end-stage renal disease; KP-SC, Kaiser Permanente Southern California; MI, myocardial infarction; Mod, moderate; PVD, </a:t>
            </a:r>
            <a:r>
              <a:rPr lang="en-US" sz="1200" i="1" dirty="0" err="1"/>
              <a:t>periphral</a:t>
            </a:r>
            <a:r>
              <a:rPr lang="en-US" sz="1200" i="1" dirty="0"/>
              <a:t> vascular disease;  PUD, peptic ulcer disease; </a:t>
            </a:r>
            <a:r>
              <a:rPr lang="en-US" sz="1200" i="1" dirty="0" err="1"/>
              <a:t>Sev</a:t>
            </a:r>
            <a:r>
              <a:rPr lang="en-US" sz="1200" i="1" dirty="0"/>
              <a:t>, Severe.</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8.16 Selected </a:t>
            </a:r>
            <a:r>
              <a:rPr lang="en-US" sz="2800" b="1" baseline="30000" dirty="0"/>
              <a:t>comorbid conditions for calculation of the </a:t>
            </a:r>
            <a:r>
              <a:rPr lang="en-US" sz="2800" b="1" baseline="30000" dirty="0" err="1"/>
              <a:t>Charlson</a:t>
            </a:r>
            <a:r>
              <a:rPr lang="en-US" sz="2800" b="1" baseline="30000" dirty="0"/>
              <a:t> </a:t>
            </a:r>
            <a:endParaRPr lang="en-US" sz="2800" b="1" baseline="30000" dirty="0" smtClean="0"/>
          </a:p>
          <a:p>
            <a:pPr algn="ctr"/>
            <a:r>
              <a:rPr lang="en-US" sz="2800" b="1" baseline="30000" dirty="0" smtClean="0"/>
              <a:t>Comorbidity </a:t>
            </a:r>
            <a:r>
              <a:rPr lang="en-US" sz="2800" b="1" baseline="30000" dirty="0"/>
              <a:t>Index prior to transition to ESRD in 5,858 KP-SC </a:t>
            </a:r>
            <a:r>
              <a:rPr lang="en-US" sz="2800" b="1" baseline="30000" dirty="0" smtClean="0"/>
              <a:t>patients</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28</a:t>
            </a:fld>
            <a:endParaRPr lang="en-US" b="1" dirty="0"/>
          </a:p>
        </p:txBody>
      </p:sp>
      <p:sp>
        <p:nvSpPr>
          <p:cNvPr id="8" name="Rectangle 7"/>
          <p:cNvSpPr/>
          <p:nvPr/>
        </p:nvSpPr>
        <p:spPr>
          <a:xfrm>
            <a:off x="0" y="1008107"/>
            <a:ext cx="9144000" cy="338554"/>
          </a:xfrm>
          <a:prstGeom prst="rect">
            <a:avLst/>
          </a:prstGeom>
        </p:spPr>
        <p:txBody>
          <a:bodyPr wrap="square">
            <a:spAutoFit/>
          </a:bodyPr>
          <a:lstStyle/>
          <a:p>
            <a:pPr algn="ctr"/>
            <a:r>
              <a:rPr lang="en-US" sz="2400" b="1" baseline="30000" dirty="0" smtClean="0"/>
              <a:t>(b) </a:t>
            </a:r>
            <a:r>
              <a:rPr lang="en-US" sz="2400" b="1" baseline="30000" dirty="0" err="1"/>
              <a:t>Charlson</a:t>
            </a:r>
            <a:r>
              <a:rPr lang="en-US" sz="2400" b="1" baseline="30000" dirty="0"/>
              <a:t> Comorbidity Index Score</a:t>
            </a:r>
            <a:endParaRPr lang="en-US" sz="24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1047" y="1257007"/>
            <a:ext cx="5501905" cy="4230354"/>
          </a:xfrm>
          <a:prstGeom prst="rect">
            <a:avLst/>
          </a:prstGeom>
        </p:spPr>
      </p:pic>
    </p:spTree>
    <p:extLst>
      <p:ext uri="{BB962C8B-B14F-4D97-AF65-F5344CB8AC3E}">
        <p14:creationId xmlns:p14="http://schemas.microsoft.com/office/powerpoint/2010/main" val="55460302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365</TotalTime>
  <Words>2849</Words>
  <Application>Microsoft Office PowerPoint</Application>
  <PresentationFormat>On-screen Show (4:3)</PresentationFormat>
  <Paragraphs>892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Lan Tong</cp:lastModifiedBy>
  <cp:revision>86</cp:revision>
  <dcterms:created xsi:type="dcterms:W3CDTF">2014-11-10T19:37:45Z</dcterms:created>
  <dcterms:modified xsi:type="dcterms:W3CDTF">2015-11-11T19:54:12Z</dcterms:modified>
</cp:coreProperties>
</file>