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65"/>
  </p:notesMasterIdLst>
  <p:handoutMasterIdLst>
    <p:handoutMasterId r:id="rId66"/>
  </p:handoutMasterIdLst>
  <p:sldIdLst>
    <p:sldId id="256" r:id="rId2"/>
    <p:sldId id="260" r:id="rId3"/>
    <p:sldId id="259" r:id="rId4"/>
    <p:sldId id="261" r:id="rId5"/>
    <p:sldId id="262" r:id="rId6"/>
    <p:sldId id="264" r:id="rId7"/>
    <p:sldId id="265" r:id="rId8"/>
    <p:sldId id="266" r:id="rId9"/>
    <p:sldId id="267" r:id="rId10"/>
    <p:sldId id="269" r:id="rId11"/>
    <p:sldId id="268" r:id="rId12"/>
    <p:sldId id="263" r:id="rId13"/>
    <p:sldId id="275" r:id="rId14"/>
    <p:sldId id="274" r:id="rId15"/>
    <p:sldId id="273" r:id="rId16"/>
    <p:sldId id="272" r:id="rId17"/>
    <p:sldId id="271" r:id="rId18"/>
    <p:sldId id="276" r:id="rId19"/>
    <p:sldId id="277" r:id="rId20"/>
    <p:sldId id="270" r:id="rId21"/>
    <p:sldId id="279" r:id="rId22"/>
    <p:sldId id="280" r:id="rId23"/>
    <p:sldId id="281" r:id="rId24"/>
    <p:sldId id="282" r:id="rId25"/>
    <p:sldId id="285" r:id="rId26"/>
    <p:sldId id="278" r:id="rId27"/>
    <p:sldId id="291" r:id="rId28"/>
    <p:sldId id="290" r:id="rId29"/>
    <p:sldId id="289" r:id="rId30"/>
    <p:sldId id="292" r:id="rId31"/>
    <p:sldId id="288" r:id="rId32"/>
    <p:sldId id="287" r:id="rId33"/>
    <p:sldId id="293" r:id="rId34"/>
    <p:sldId id="294" r:id="rId35"/>
    <p:sldId id="296" r:id="rId36"/>
    <p:sldId id="295" r:id="rId37"/>
    <p:sldId id="297" r:id="rId38"/>
    <p:sldId id="298" r:id="rId39"/>
    <p:sldId id="286" r:id="rId40"/>
    <p:sldId id="302" r:id="rId41"/>
    <p:sldId id="303" r:id="rId42"/>
    <p:sldId id="304" r:id="rId43"/>
    <p:sldId id="305" r:id="rId44"/>
    <p:sldId id="306" r:id="rId45"/>
    <p:sldId id="307" r:id="rId46"/>
    <p:sldId id="301" r:id="rId47"/>
    <p:sldId id="300" r:id="rId48"/>
    <p:sldId id="308" r:id="rId49"/>
    <p:sldId id="310" r:id="rId50"/>
    <p:sldId id="309" r:id="rId51"/>
    <p:sldId id="312" r:id="rId52"/>
    <p:sldId id="311" r:id="rId53"/>
    <p:sldId id="313" r:id="rId54"/>
    <p:sldId id="299" r:id="rId55"/>
    <p:sldId id="323" r:id="rId56"/>
    <p:sldId id="316" r:id="rId57"/>
    <p:sldId id="318" r:id="rId58"/>
    <p:sldId id="317" r:id="rId59"/>
    <p:sldId id="319" r:id="rId60"/>
    <p:sldId id="320" r:id="rId61"/>
    <p:sldId id="321" r:id="rId62"/>
    <p:sldId id="315" r:id="rId63"/>
    <p:sldId id="322" r:id="rId64"/>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B7D0"/>
    <a:srgbClr val="367CA8"/>
    <a:srgbClr val="A63C12"/>
    <a:srgbClr val="1C6E62"/>
    <a:srgbClr val="0E5480"/>
    <a:srgbClr val="002966"/>
    <a:srgbClr val="48070E"/>
    <a:srgbClr val="7A2F36"/>
    <a:srgbClr val="AC616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612" autoAdjust="0"/>
    <p:restoredTop sz="94660"/>
  </p:normalViewPr>
  <p:slideViewPr>
    <p:cSldViewPr showGuides="1">
      <p:cViewPr varScale="1">
        <p:scale>
          <a:sx n="71" d="100"/>
          <a:sy n="71" d="100"/>
        </p:scale>
        <p:origin x="1668" y="54"/>
      </p:cViewPr>
      <p:guideLst>
        <p:guide orient="horz" pos="2160"/>
        <p:guide pos="2880"/>
      </p:guideLst>
    </p:cSldViewPr>
  </p:slideViewPr>
  <p:notesTextViewPr>
    <p:cViewPr>
      <p:scale>
        <a:sx n="1" d="1"/>
        <a:sy n="1" d="1"/>
      </p:scale>
      <p:origin x="0" y="0"/>
    </p:cViewPr>
  </p:notesTextViewPr>
  <p:notesViewPr>
    <p:cSldViewPr showGuides="1">
      <p:cViewPr varScale="1">
        <p:scale>
          <a:sx n="65" d="100"/>
          <a:sy n="65" d="100"/>
        </p:scale>
        <p:origin x="1932" y="84"/>
      </p:cViewPr>
      <p:guideLst>
        <p:guide orient="horz" pos="2880"/>
        <p:guide pos="2160"/>
      </p:guideLst>
    </p:cSldViewPr>
  </p:notesViewPr>
  <p:gridSpacing cx="38100" cy="381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70106686-F82D-4753-94CB-70FF72A4246B}" type="datetimeFigureOut">
              <a:rPr lang="en-US" smtClean="0"/>
              <a:t>11/4/2018</a:t>
            </a:fld>
            <a:endParaRPr lang="en-US" dirty="0"/>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E78B029-9C19-4863-A099-C3EB469D975D}" type="slidenum">
              <a:rPr lang="en-US" smtClean="0"/>
              <a:t>‹#›</a:t>
            </a:fld>
            <a:endParaRPr lang="en-US" dirty="0"/>
          </a:p>
        </p:txBody>
      </p:sp>
    </p:spTree>
    <p:extLst>
      <p:ext uri="{BB962C8B-B14F-4D97-AF65-F5344CB8AC3E}">
        <p14:creationId xmlns:p14="http://schemas.microsoft.com/office/powerpoint/2010/main" val="29951201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6C62516-1E61-479A-8F13-75B68A779684}" type="datetimeFigureOut">
              <a:rPr lang="en-US" smtClean="0"/>
              <a:t>11/4/2018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8EDF32A-2C87-427B-8169-B6092B336250}" type="slidenum">
              <a:rPr lang="en-US" smtClean="0"/>
              <a:t>‹#›</a:t>
            </a:fld>
            <a:endParaRPr lang="en-US" dirty="0"/>
          </a:p>
        </p:txBody>
      </p:sp>
    </p:spTree>
    <p:extLst>
      <p:ext uri="{BB962C8B-B14F-4D97-AF65-F5344CB8AC3E}">
        <p14:creationId xmlns:p14="http://schemas.microsoft.com/office/powerpoint/2010/main" val="62599006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389351" y="699448"/>
            <a:ext cx="4392449" cy="1440250"/>
          </a:xfrm>
          <a:prstGeom prst="rect">
            <a:avLst/>
          </a:prstGeom>
        </p:spPr>
      </p:pic>
    </p:spTree>
    <p:extLst>
      <p:ext uri="{BB962C8B-B14F-4D97-AF65-F5344CB8AC3E}">
        <p14:creationId xmlns:p14="http://schemas.microsoft.com/office/powerpoint/2010/main" val="861831586"/>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2160" userDrawn="1">
          <p15:clr>
            <a:srgbClr val="FBAE40"/>
          </p15:clr>
        </p15:guide>
        <p15:guide id="2" pos="288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1_Content with Caption">
    <p:spTree>
      <p:nvGrpSpPr>
        <p:cNvPr id="1" name=""/>
        <p:cNvGrpSpPr/>
        <p:nvPr/>
      </p:nvGrpSpPr>
      <p:grpSpPr>
        <a:xfrm>
          <a:off x="0" y="0"/>
          <a:ext cx="0" cy="0"/>
          <a:chOff x="0" y="0"/>
          <a:chExt cx="0" cy="0"/>
        </a:xfrm>
      </p:grpSpPr>
      <p:sp>
        <p:nvSpPr>
          <p:cNvPr id="3" name="Slide Number Placeholder 2"/>
          <p:cNvSpPr>
            <a:spLocks noGrp="1"/>
          </p:cNvSpPr>
          <p:nvPr>
            <p:ph type="sldNum" sz="quarter" idx="11"/>
          </p:nvPr>
        </p:nvSpPr>
        <p:spPr/>
        <p:txBody>
          <a:bodyPr/>
          <a:lstStyle/>
          <a:p>
            <a:fld id="{3F227FC0-035E-484D-AA62-D30602925625}" type="slidenum">
              <a:rPr lang="en-US" smtClean="0"/>
              <a:pPr/>
              <a:t>‹#›</a:t>
            </a:fld>
            <a:endParaRPr lang="en-US" dirty="0"/>
          </a:p>
        </p:txBody>
      </p:sp>
      <p:sp>
        <p:nvSpPr>
          <p:cNvPr id="4" name="Title 3"/>
          <p:cNvSpPr>
            <a:spLocks noGrp="1"/>
          </p:cNvSpPr>
          <p:nvPr>
            <p:ph type="title"/>
          </p:nvPr>
        </p:nvSpPr>
        <p:spPr>
          <a:xfrm>
            <a:off x="457200" y="274638"/>
            <a:ext cx="8229600" cy="1143000"/>
          </a:xfrm>
          <a:prstGeom prst="rect">
            <a:avLst/>
          </a:prstGeom>
        </p:spPr>
        <p:txBody>
          <a:bodyPr/>
          <a:lstStyle>
            <a:lvl1pPr>
              <a:defRPr>
                <a:latin typeface="+mn-lt"/>
              </a:defRPr>
            </a:lvl1pPr>
          </a:lstStyle>
          <a:p>
            <a:r>
              <a:rPr lang="en-US" smtClean="0"/>
              <a:t>Click to edit Master title style</a:t>
            </a:r>
            <a:endParaRPr lang="en-US" dirty="0"/>
          </a:p>
        </p:txBody>
      </p:sp>
      <p:sp>
        <p:nvSpPr>
          <p:cNvPr id="11" name="Content Placeholder 2"/>
          <p:cNvSpPr>
            <a:spLocks noGrp="1"/>
          </p:cNvSpPr>
          <p:nvPr>
            <p:ph idx="1"/>
          </p:nvPr>
        </p:nvSpPr>
        <p:spPr>
          <a:xfrm>
            <a:off x="457200" y="1600200"/>
            <a:ext cx="8229600" cy="4525963"/>
          </a:xfrm>
          <a:prstGeom prst="rect">
            <a:avLst/>
          </a:prstGeo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1"/>
          <p:cNvSpPr>
            <a:spLocks noGrp="1"/>
          </p:cNvSpPr>
          <p:nvPr>
            <p:ph type="ftr" sz="quarter" idx="3"/>
          </p:nvPr>
        </p:nvSpPr>
        <p:spPr>
          <a:xfrm>
            <a:off x="3028950" y="6410324"/>
            <a:ext cx="3086100" cy="447675"/>
          </a:xfrm>
          <a:prstGeom prst="rect">
            <a:avLst/>
          </a:prstGeom>
        </p:spPr>
        <p:txBody>
          <a:bodyPr vert="horz" lIns="91440" tIns="45720" rIns="91440" bIns="45720" rtlCol="0" anchor="ctr"/>
          <a:lstStyle>
            <a:lvl1pPr algn="ctr">
              <a:defRPr sz="1400" b="1">
                <a:solidFill>
                  <a:schemeClr val="tx1"/>
                </a:solidFill>
              </a:defRPr>
            </a:lvl1pPr>
          </a:lstStyle>
          <a:p>
            <a:r>
              <a:rPr lang="en-US" dirty="0" smtClean="0"/>
              <a:t>2018 Annual Data Report </a:t>
            </a:r>
            <a:br>
              <a:rPr lang="en-US" dirty="0" smtClean="0"/>
            </a:br>
            <a:r>
              <a:rPr lang="en-US" dirty="0" smtClean="0"/>
              <a:t>Volume 2 ESRD, Chapter 1</a:t>
            </a:r>
          </a:p>
        </p:txBody>
      </p:sp>
    </p:spTree>
    <p:extLst>
      <p:ext uri="{BB962C8B-B14F-4D97-AF65-F5344CB8AC3E}">
        <p14:creationId xmlns:p14="http://schemas.microsoft.com/office/powerpoint/2010/main" val="4119587475"/>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smtClean="0"/>
              <a:t>Click to edit Master title style</a:t>
            </a:r>
            <a:endParaRPr lang="en-US" dirty="0"/>
          </a:p>
        </p:txBody>
      </p:sp>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ext Placeholder 2"/>
          <p:cNvSpPr>
            <a:spLocks noGrp="1"/>
          </p:cNvSpPr>
          <p:nvPr>
            <p:ph type="body" idx="1"/>
          </p:nvPr>
        </p:nvSpPr>
        <p:spPr>
          <a:xfrm>
            <a:off x="457200" y="1535113"/>
            <a:ext cx="4040188"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3"/>
          <p:cNvSpPr>
            <a:spLocks noGrp="1"/>
          </p:cNvSpPr>
          <p:nvPr>
            <p:ph sz="half" idx="2"/>
          </p:nvPr>
        </p:nvSpPr>
        <p:spPr>
          <a:xfrm>
            <a:off x="457200" y="2174875"/>
            <a:ext cx="4040188"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Text Placeholder 4"/>
          <p:cNvSpPr>
            <a:spLocks noGrp="1"/>
          </p:cNvSpPr>
          <p:nvPr>
            <p:ph type="body" sz="quarter" idx="3"/>
          </p:nvPr>
        </p:nvSpPr>
        <p:spPr>
          <a:xfrm>
            <a:off x="4645025" y="1535113"/>
            <a:ext cx="4041775" cy="63976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8" name="Content Placeholder 5"/>
          <p:cNvSpPr>
            <a:spLocks noGrp="1"/>
          </p:cNvSpPr>
          <p:nvPr>
            <p:ph sz="quarter" idx="4"/>
          </p:nvPr>
        </p:nvSpPr>
        <p:spPr>
          <a:xfrm>
            <a:off x="4645025" y="2174875"/>
            <a:ext cx="4041775" cy="3951288"/>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358424157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Title 1"/>
          <p:cNvSpPr>
            <a:spLocks noGrp="1"/>
          </p:cNvSpPr>
          <p:nvPr>
            <p:ph type="title"/>
          </p:nvPr>
        </p:nvSpPr>
        <p:spPr>
          <a:xfrm>
            <a:off x="457200" y="273050"/>
            <a:ext cx="3008313" cy="1162050"/>
          </a:xfrm>
          <a:prstGeom prst="rect">
            <a:avLst/>
          </a:prstGeom>
        </p:spPr>
        <p:txBody>
          <a:bodyPr anchor="b"/>
          <a:lstStyle>
            <a:lvl1pPr algn="l">
              <a:defRPr sz="2000" b="1"/>
            </a:lvl1pPr>
          </a:lstStyle>
          <a:p>
            <a:r>
              <a:rPr lang="en-US" smtClean="0"/>
              <a:t>Click to edit Master title style</a:t>
            </a:r>
            <a:endParaRPr lang="en-US"/>
          </a:p>
        </p:txBody>
      </p:sp>
      <p:sp>
        <p:nvSpPr>
          <p:cNvPr id="6" name="Content Placeholder 2"/>
          <p:cNvSpPr>
            <a:spLocks noGrp="1"/>
          </p:cNvSpPr>
          <p:nvPr>
            <p:ph idx="1"/>
          </p:nvPr>
        </p:nvSpPr>
        <p:spPr>
          <a:xfrm>
            <a:off x="3575050" y="273050"/>
            <a:ext cx="5111750" cy="5853113"/>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Text Placeholder 3"/>
          <p:cNvSpPr>
            <a:spLocks noGrp="1"/>
          </p:cNvSpPr>
          <p:nvPr>
            <p:ph type="body" sz="half" idx="2"/>
          </p:nvPr>
        </p:nvSpPr>
        <p:spPr>
          <a:xfrm>
            <a:off x="457200" y="1435100"/>
            <a:ext cx="3008313" cy="469106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1639866056"/>
      </p:ext>
    </p:extLst>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4" name="Slide Number Placeholder 3"/>
          <p:cNvSpPr>
            <a:spLocks noGrp="1"/>
          </p:cNvSpPr>
          <p:nvPr>
            <p:ph type="sldNum" sz="quarter" idx="11"/>
          </p:nvPr>
        </p:nvSpPr>
        <p:spPr/>
        <p:txBody>
          <a:bodyPr/>
          <a:lstStyle/>
          <a:p>
            <a:fld id="{3F227FC0-035E-484D-AA62-D30602925625}" type="slidenum">
              <a:rPr lang="en-US" smtClean="0"/>
              <a:pPr/>
              <a:t>‹#›</a:t>
            </a:fld>
            <a:endParaRPr lang="en-US" dirty="0"/>
          </a:p>
        </p:txBody>
      </p:sp>
      <p:sp>
        <p:nvSpPr>
          <p:cNvPr id="5" name="Picture Placeholder 2"/>
          <p:cNvSpPr>
            <a:spLocks noGrp="1"/>
          </p:cNvSpPr>
          <p:nvPr>
            <p:ph type="pic" idx="1"/>
          </p:nvPr>
        </p:nvSpPr>
        <p:spPr>
          <a:xfrm>
            <a:off x="381000" y="1219200"/>
            <a:ext cx="8305800" cy="4191000"/>
          </a:xfrm>
          <a:prstGeom prst="rect">
            <a:avLst/>
          </a:prstGeom>
        </p:spPr>
        <p:txBody>
          <a:bodyPr/>
          <a:lstStyle>
            <a:lvl1pPr marL="0" indent="0">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smtClean="0"/>
              <a:t>Click icon to add picture</a:t>
            </a:r>
            <a:endParaRPr lang="en-US" dirty="0"/>
          </a:p>
        </p:txBody>
      </p:sp>
      <p:sp>
        <p:nvSpPr>
          <p:cNvPr id="6" name="Text Placeholder 3"/>
          <p:cNvSpPr>
            <a:spLocks noGrp="1"/>
          </p:cNvSpPr>
          <p:nvPr>
            <p:ph type="body" sz="half" idx="2"/>
          </p:nvPr>
        </p:nvSpPr>
        <p:spPr>
          <a:xfrm>
            <a:off x="381000" y="5638800"/>
            <a:ext cx="8305800" cy="533400"/>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Title 1"/>
          <p:cNvSpPr>
            <a:spLocks noGrp="1"/>
          </p:cNvSpPr>
          <p:nvPr>
            <p:ph type="title"/>
          </p:nvPr>
        </p:nvSpPr>
        <p:spPr>
          <a:xfrm>
            <a:off x="457200" y="274638"/>
            <a:ext cx="8229600" cy="563562"/>
          </a:xfrm>
          <a:prstGeom prst="rect">
            <a:avLst/>
          </a:prstGeom>
        </p:spPr>
        <p:txBody>
          <a:bodyPr/>
          <a:lstStyle>
            <a:lvl1pPr algn="l">
              <a:defRPr sz="1800" b="1"/>
            </a:lvl1pPr>
          </a:lstStyle>
          <a:p>
            <a:r>
              <a:rPr lang="en-US" smtClean="0"/>
              <a:t>Click to edit Master title style</a:t>
            </a:r>
            <a:endParaRPr lang="en-US" dirty="0"/>
          </a:p>
        </p:txBody>
      </p:sp>
    </p:spTree>
    <p:extLst>
      <p:ext uri="{BB962C8B-B14F-4D97-AF65-F5344CB8AC3E}">
        <p14:creationId xmlns:p14="http://schemas.microsoft.com/office/powerpoint/2010/main" val="578148537"/>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 name="Rectangle 9"/>
          <p:cNvSpPr>
            <a:spLocks noChangeAspect="1"/>
          </p:cNvSpPr>
          <p:nvPr/>
        </p:nvSpPr>
        <p:spPr>
          <a:xfrm>
            <a:off x="0" y="6410325"/>
            <a:ext cx="9144000" cy="457200"/>
          </a:xfrm>
          <a:prstGeom prst="rect">
            <a:avLst/>
          </a:prstGeom>
          <a:solidFill>
            <a:srgbClr val="367CA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Slide Number Placeholder 5"/>
          <p:cNvSpPr>
            <a:spLocks noGrp="1"/>
          </p:cNvSpPr>
          <p:nvPr>
            <p:ph type="sldNum" sz="quarter" idx="4"/>
          </p:nvPr>
        </p:nvSpPr>
        <p:spPr>
          <a:xfrm>
            <a:off x="7696200" y="6477000"/>
            <a:ext cx="914400" cy="274320"/>
          </a:xfrm>
          <a:prstGeom prst="rect">
            <a:avLst/>
          </a:prstGeom>
        </p:spPr>
        <p:txBody>
          <a:bodyPr/>
          <a:lstStyle>
            <a:lvl1pPr algn="r">
              <a:defRPr sz="1400">
                <a:solidFill>
                  <a:schemeClr val="tx1"/>
                </a:solidFill>
              </a:defRPr>
            </a:lvl1pPr>
          </a:lstStyle>
          <a:p>
            <a:fld id="{3F227FC0-035E-484D-AA62-D30602925625}" type="slidenum">
              <a:rPr lang="en-US" smtClean="0"/>
              <a:pPr/>
              <a:t>‹#›</a:t>
            </a:fld>
            <a:endParaRPr lang="en-US" dirty="0"/>
          </a:p>
        </p:txBody>
      </p:sp>
      <p:pic>
        <p:nvPicPr>
          <p:cNvPr id="3" name="Picture 2"/>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209216" y="6172200"/>
            <a:ext cx="1467184" cy="482710"/>
          </a:xfrm>
          <a:prstGeom prst="rect">
            <a:avLst/>
          </a:prstGeom>
          <a:solidFill>
            <a:schemeClr val="bg1"/>
          </a:solidFill>
          <a:ln>
            <a:solidFill>
              <a:schemeClr val="bg2">
                <a:lumMod val="50000"/>
              </a:schemeClr>
            </a:solidFill>
          </a:ln>
        </p:spPr>
      </p:pic>
      <p:sp>
        <p:nvSpPr>
          <p:cNvPr id="5" name="Footer Placeholder 4"/>
          <p:cNvSpPr>
            <a:spLocks noGrp="1"/>
          </p:cNvSpPr>
          <p:nvPr>
            <p:ph type="ftr" sz="quarter" idx="3"/>
          </p:nvPr>
        </p:nvSpPr>
        <p:spPr>
          <a:xfrm>
            <a:off x="3028950" y="6356350"/>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Tree>
    <p:extLst>
      <p:ext uri="{BB962C8B-B14F-4D97-AF65-F5344CB8AC3E}">
        <p14:creationId xmlns:p14="http://schemas.microsoft.com/office/powerpoint/2010/main" val="3567375214"/>
      </p:ext>
    </p:extLst>
  </p:cSld>
  <p:clrMap bg1="lt1" tx1="dk1" bg2="lt2" tx2="dk2" accent1="accent1" accent2="accent2" accent3="accent3" accent4="accent4" accent5="accent5" accent6="accent6" hlink="hlink" folHlink="folHlink"/>
  <p:sldLayoutIdLst>
    <p:sldLayoutId id="2147483649" r:id="rId1"/>
    <p:sldLayoutId id="2147483664" r:id="rId2"/>
    <p:sldLayoutId id="2147483661" r:id="rId3"/>
    <p:sldLayoutId id="2147483662" r:id="rId4"/>
    <p:sldLayoutId id="2147483663" r:id="rId5"/>
  </p:sldLayoutIdLst>
  <p:timing>
    <p:tnLst>
      <p:par>
        <p:cTn id="1" dur="indefinite" restart="never" nodeType="tmRoot"/>
      </p:par>
    </p:tnLst>
  </p:timing>
  <p:hf hd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45.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4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48.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image" Target="../media/image53.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54.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55.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62.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914400" y="3009900"/>
            <a:ext cx="7315200" cy="830997"/>
          </a:xfrm>
          <a:prstGeom prst="rect">
            <a:avLst/>
          </a:prstGeom>
          <a:noFill/>
        </p:spPr>
        <p:txBody>
          <a:bodyPr wrap="square" rtlCol="0">
            <a:spAutoFit/>
          </a:bodyPr>
          <a:lstStyle/>
          <a:p>
            <a:pPr algn="ct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2018 </a:t>
            </a: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Annual Data Report</a:t>
            </a:r>
          </a:p>
          <a:p>
            <a:pPr algn="ctr"/>
            <a:r>
              <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rPr>
              <a:t>Volume </a:t>
            </a:r>
            <a:r>
              <a:rPr lang="en-US" sz="2400" b="1" cap="small" dirty="0" smtClean="0">
                <a:solidFill>
                  <a:srgbClr val="00B7D0"/>
                </a:solidFill>
                <a:latin typeface="Constantia" panose="02030602050306030303" pitchFamily="18" charset="0"/>
                <a:ea typeface="Segoe UI" panose="020B0502040204020203" pitchFamily="34" charset="0"/>
                <a:cs typeface="Segoe UI" panose="020B0502040204020203" pitchFamily="34" charset="0"/>
              </a:rPr>
              <a:t>2: End-Stage Renal Disease</a:t>
            </a:r>
            <a:endParaRPr lang="en-US" sz="2400" b="1" cap="small" dirty="0">
              <a:solidFill>
                <a:srgbClr val="00B7D0"/>
              </a:solidFill>
              <a:latin typeface="Constantia" panose="02030602050306030303" pitchFamily="18" charset="0"/>
              <a:ea typeface="Segoe UI" panose="020B0502040204020203" pitchFamily="34" charset="0"/>
              <a:cs typeface="Segoe UI" panose="020B0502040204020203" pitchFamily="34" charset="0"/>
            </a:endParaRPr>
          </a:p>
        </p:txBody>
      </p:sp>
      <p:sp>
        <p:nvSpPr>
          <p:cNvPr id="3" name="Rectangle 2"/>
          <p:cNvSpPr/>
          <p:nvPr/>
        </p:nvSpPr>
        <p:spPr>
          <a:xfrm>
            <a:off x="1562100" y="4000500"/>
            <a:ext cx="6210300" cy="1754326"/>
          </a:xfrm>
          <a:prstGeom prst="rect">
            <a:avLst/>
          </a:prstGeom>
        </p:spPr>
        <p:txBody>
          <a:bodyPr wrap="square">
            <a:spAutoFit/>
          </a:bodyPr>
          <a:lstStyle/>
          <a:p>
            <a:pPr lvl="0" algn="ctr"/>
            <a:r>
              <a:rPr lang="en-US" sz="3600" b="1" dirty="0">
                <a:solidFill>
                  <a:prstClr val="black"/>
                </a:solidFill>
                <a:latin typeface="Candara" panose="020E0502030303020204" pitchFamily="34" charset="0"/>
              </a:rPr>
              <a:t>Chapter 12:</a:t>
            </a:r>
            <a:br>
              <a:rPr lang="en-US" sz="3600" b="1" dirty="0">
                <a:solidFill>
                  <a:prstClr val="black"/>
                </a:solidFill>
                <a:latin typeface="Candara" panose="020E0502030303020204" pitchFamily="34" charset="0"/>
              </a:rPr>
            </a:br>
            <a:r>
              <a:rPr lang="en-US" sz="3600" b="1" dirty="0">
                <a:solidFill>
                  <a:prstClr val="black"/>
                </a:solidFill>
                <a:latin typeface="Candara" panose="020E0502030303020204" pitchFamily="34" charset="0"/>
              </a:rPr>
              <a:t>End-of-life Care for Patients </a:t>
            </a:r>
          </a:p>
          <a:p>
            <a:pPr lvl="0" algn="ctr"/>
            <a:r>
              <a:rPr lang="en-US" sz="3600" b="1" dirty="0">
                <a:solidFill>
                  <a:prstClr val="black"/>
                </a:solidFill>
                <a:latin typeface="Candara" panose="020E0502030303020204" pitchFamily="34" charset="0"/>
              </a:rPr>
              <a:t>with ESRD: </a:t>
            </a:r>
            <a:r>
              <a:rPr lang="en-US" sz="3600" b="1" dirty="0" smtClean="0">
                <a:solidFill>
                  <a:prstClr val="black"/>
                </a:solidFill>
                <a:latin typeface="Candara" panose="020E0502030303020204" pitchFamily="34" charset="0"/>
              </a:rPr>
              <a:t>2000-2015</a:t>
            </a:r>
            <a:endParaRPr lang="en-US" sz="3600" b="1" dirty="0">
              <a:solidFill>
                <a:prstClr val="black"/>
              </a:solidFill>
              <a:latin typeface="Candara" panose="020E0502030303020204" pitchFamily="34" charset="0"/>
            </a:endParaRPr>
          </a:p>
        </p:txBody>
      </p:sp>
      <p:pic>
        <p:nvPicPr>
          <p:cNvPr id="6" name="Picture 5"/>
          <p:cNvPicPr>
            <a:picLocks noChangeAspect="1"/>
          </p:cNvPicPr>
          <p:nvPr/>
        </p:nvPicPr>
        <p:blipFill>
          <a:blip r:embed="rId2"/>
          <a:stretch>
            <a:fillRect/>
          </a:stretch>
        </p:blipFill>
        <p:spPr>
          <a:xfrm>
            <a:off x="2743200" y="6400800"/>
            <a:ext cx="3084843" cy="591363"/>
          </a:xfrm>
          <a:prstGeom prst="rect">
            <a:avLst/>
          </a:prstGeom>
        </p:spPr>
      </p:pic>
    </p:spTree>
    <p:extLst>
      <p:ext uri="{BB962C8B-B14F-4D97-AF65-F5344CB8AC3E}">
        <p14:creationId xmlns:p14="http://schemas.microsoft.com/office/powerpoint/2010/main" val="55961437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a:t>
            </a:fld>
            <a:endParaRPr lang="en-US" dirty="0"/>
          </a:p>
        </p:txBody>
      </p:sp>
      <p:sp>
        <p:nvSpPr>
          <p:cNvPr id="4" name="Title 3"/>
          <p:cNvSpPr>
            <a:spLocks noGrp="1"/>
          </p:cNvSpPr>
          <p:nvPr>
            <p:ph type="title"/>
          </p:nvPr>
        </p:nvSpPr>
        <p:spPr>
          <a:xfrm>
            <a:off x="0" y="0"/>
            <a:ext cx="9144000" cy="838200"/>
          </a:xfrm>
        </p:spPr>
        <p:txBody>
          <a:bodyPr/>
          <a:lstStyle/>
          <a:p>
            <a:pPr marL="0" marR="0">
              <a:spcBef>
                <a:spcPts val="600"/>
              </a:spcBef>
              <a:spcAft>
                <a:spcPts val="600"/>
              </a:spcAft>
              <a:tabLst>
                <a:tab pos="685800" algn="l"/>
              </a:tabLs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Table 12.1 Characteristics of decedents with ESRD by death year,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graphicFrame>
        <p:nvGraphicFramePr>
          <p:cNvPr id="3" name="Table 2"/>
          <p:cNvGraphicFramePr>
            <a:graphicFrameLocks noGrp="1"/>
          </p:cNvGraphicFramePr>
          <p:nvPr>
            <p:extLst>
              <p:ext uri="{D42A27DB-BD31-4B8C-83A1-F6EECF244321}">
                <p14:modId xmlns:p14="http://schemas.microsoft.com/office/powerpoint/2010/main" val="75361375"/>
              </p:ext>
            </p:extLst>
          </p:nvPr>
        </p:nvGraphicFramePr>
        <p:xfrm>
          <a:off x="3064296" y="990600"/>
          <a:ext cx="5736804" cy="5337458"/>
        </p:xfrm>
        <a:graphic>
          <a:graphicData uri="http://schemas.openxmlformats.org/drawingml/2006/table">
            <a:tbl>
              <a:tblPr firstRow="1" firstCol="1" bandRow="1"/>
              <a:tblGrid>
                <a:gridCol w="1571883">
                  <a:extLst>
                    <a:ext uri="{9D8B030D-6E8A-4147-A177-3AD203B41FA5}">
                      <a16:colId xmlns:a16="http://schemas.microsoft.com/office/drawing/2014/main" val="2147329412"/>
                    </a:ext>
                  </a:extLst>
                </a:gridCol>
                <a:gridCol w="573680">
                  <a:extLst>
                    <a:ext uri="{9D8B030D-6E8A-4147-A177-3AD203B41FA5}">
                      <a16:colId xmlns:a16="http://schemas.microsoft.com/office/drawing/2014/main" val="2397605395"/>
                    </a:ext>
                  </a:extLst>
                </a:gridCol>
                <a:gridCol w="574828">
                  <a:extLst>
                    <a:ext uri="{9D8B030D-6E8A-4147-A177-3AD203B41FA5}">
                      <a16:colId xmlns:a16="http://schemas.microsoft.com/office/drawing/2014/main" val="431522851"/>
                    </a:ext>
                  </a:extLst>
                </a:gridCol>
                <a:gridCol w="574828">
                  <a:extLst>
                    <a:ext uri="{9D8B030D-6E8A-4147-A177-3AD203B41FA5}">
                      <a16:colId xmlns:a16="http://schemas.microsoft.com/office/drawing/2014/main" val="291966737"/>
                    </a:ext>
                  </a:extLst>
                </a:gridCol>
                <a:gridCol w="574828">
                  <a:extLst>
                    <a:ext uri="{9D8B030D-6E8A-4147-A177-3AD203B41FA5}">
                      <a16:colId xmlns:a16="http://schemas.microsoft.com/office/drawing/2014/main" val="2416093016"/>
                    </a:ext>
                  </a:extLst>
                </a:gridCol>
                <a:gridCol w="574828">
                  <a:extLst>
                    <a:ext uri="{9D8B030D-6E8A-4147-A177-3AD203B41FA5}">
                      <a16:colId xmlns:a16="http://schemas.microsoft.com/office/drawing/2014/main" val="881818968"/>
                    </a:ext>
                  </a:extLst>
                </a:gridCol>
                <a:gridCol w="574828">
                  <a:extLst>
                    <a:ext uri="{9D8B030D-6E8A-4147-A177-3AD203B41FA5}">
                      <a16:colId xmlns:a16="http://schemas.microsoft.com/office/drawing/2014/main" val="3636801980"/>
                    </a:ext>
                  </a:extLst>
                </a:gridCol>
                <a:gridCol w="717101">
                  <a:extLst>
                    <a:ext uri="{9D8B030D-6E8A-4147-A177-3AD203B41FA5}">
                      <a16:colId xmlns:a16="http://schemas.microsoft.com/office/drawing/2014/main" val="787388459"/>
                    </a:ext>
                  </a:extLst>
                </a:gridCol>
              </a:tblGrid>
              <a:tr h="139464">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2000</a:t>
                      </a: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2003</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2006</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2009</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2012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2015</a:t>
                      </a: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Total</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657456525"/>
                  </a:ext>
                </a:extLst>
              </a:tr>
              <a:tr h="131312">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n</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Calibri" panose="020F0502020204030204" pitchFamily="34" charset="0"/>
                        </a:rPr>
                        <a:t>72,794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82,414</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87,521</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89,866</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91,773</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99,868</a:t>
                      </a: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1,397,039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96015002"/>
                  </a:ext>
                </a:extLst>
              </a:tr>
              <a:tr h="131312">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Calibri" panose="020F0502020204030204" pitchFamily="34"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82980295"/>
                  </a:ext>
                </a:extLst>
              </a:tr>
              <a:tr h="131312">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2160463779"/>
                  </a:ext>
                </a:extLst>
              </a:tr>
              <a:tr h="270776">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Age (mean)</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(13.79)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68.46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68.73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69.21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69.27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68.60</a:t>
                      </a:r>
                    </a:p>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(13.58)</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137753391"/>
                  </a:ext>
                </a:extLst>
              </a:tr>
              <a:tr h="139464">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Age category</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4166810872"/>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0-19</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0.13</a:t>
                      </a:r>
                    </a:p>
                  </a:txBody>
                  <a:tcPr marL="0" marR="0" marT="0" marB="0" anchor="ctr">
                    <a:lnL>
                      <a:noFill/>
                    </a:lnL>
                    <a:lnR>
                      <a:noFill/>
                    </a:lnR>
                    <a:lnT>
                      <a:noFill/>
                    </a:lnT>
                    <a:lnB>
                      <a:noFill/>
                    </a:lnB>
                  </a:tcPr>
                </a:tc>
                <a:extLst>
                  <a:ext uri="{0D108BD9-81ED-4DB2-BD59-A6C34878D82A}">
                    <a16:rowId xmlns:a16="http://schemas.microsoft.com/office/drawing/2014/main" val="3421735122"/>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20-44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5.06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5.22</a:t>
                      </a:r>
                    </a:p>
                  </a:txBody>
                  <a:tcPr marL="0" marR="0" marT="0" marB="0" anchor="ctr">
                    <a:lnL>
                      <a:noFill/>
                    </a:lnL>
                    <a:lnR>
                      <a:noFill/>
                    </a:lnR>
                    <a:lnT>
                      <a:noFill/>
                    </a:lnT>
                    <a:lnB>
                      <a:noFill/>
                    </a:lnB>
                  </a:tcPr>
                </a:tc>
                <a:extLst>
                  <a:ext uri="{0D108BD9-81ED-4DB2-BD59-A6C34878D82A}">
                    <a16:rowId xmlns:a16="http://schemas.microsoft.com/office/drawing/2014/main" val="2322577339"/>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45-64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28.75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29.38</a:t>
                      </a:r>
                    </a:p>
                  </a:txBody>
                  <a:tcPr marL="0" marR="0" marT="0" marB="0" anchor="ctr">
                    <a:lnL>
                      <a:noFill/>
                    </a:lnL>
                    <a:lnR>
                      <a:noFill/>
                    </a:lnR>
                    <a:lnT>
                      <a:noFill/>
                    </a:lnT>
                    <a:lnB>
                      <a:noFill/>
                    </a:lnB>
                  </a:tcPr>
                </a:tc>
                <a:extLst>
                  <a:ext uri="{0D108BD9-81ED-4DB2-BD59-A6C34878D82A}">
                    <a16:rowId xmlns:a16="http://schemas.microsoft.com/office/drawing/2014/main" val="2402915198"/>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65-74 </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26.70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29.50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27.54</a:t>
                      </a:r>
                    </a:p>
                  </a:txBody>
                  <a:tcPr marL="0" marR="0" marT="0" marB="0" anchor="ctr">
                    <a:lnL>
                      <a:noFill/>
                    </a:lnL>
                    <a:lnR>
                      <a:noFill/>
                    </a:lnR>
                    <a:lnT>
                      <a:noFill/>
                    </a:lnT>
                    <a:lnB>
                      <a:noFill/>
                    </a:lnB>
                  </a:tcPr>
                </a:tc>
                <a:extLst>
                  <a:ext uri="{0D108BD9-81ED-4DB2-BD59-A6C34878D82A}">
                    <a16:rowId xmlns:a16="http://schemas.microsoft.com/office/drawing/2014/main" val="692875983"/>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75-84</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27.65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28.26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26.32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27.37</a:t>
                      </a:r>
                    </a:p>
                  </a:txBody>
                  <a:tcPr marL="0" marR="0" marT="0" marB="0" anchor="ctr">
                    <a:lnL>
                      <a:noFill/>
                    </a:lnL>
                    <a:lnR>
                      <a:noFill/>
                    </a:lnR>
                    <a:lnT>
                      <a:noFill/>
                    </a:lnT>
                    <a:lnB>
                      <a:noFill/>
                    </a:lnB>
                  </a:tcPr>
                </a:tc>
                <a:extLst>
                  <a:ext uri="{0D108BD9-81ED-4DB2-BD59-A6C34878D82A}">
                    <a16:rowId xmlns:a16="http://schemas.microsoft.com/office/drawing/2014/main" val="3535380180"/>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≥85</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8.74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10.14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10.36</a:t>
                      </a:r>
                    </a:p>
                  </a:txBody>
                  <a:tcPr marL="0" marR="0" marT="0" marB="0" anchor="ctr">
                    <a:lnL>
                      <a:noFill/>
                    </a:lnL>
                    <a:lnR>
                      <a:noFill/>
                    </a:lnR>
                    <a:lnT>
                      <a:noFill/>
                    </a:lnT>
                    <a:lnB>
                      <a:noFill/>
                    </a:lnB>
                  </a:tcPr>
                </a:tc>
                <a:extLst>
                  <a:ext uri="{0D108BD9-81ED-4DB2-BD59-A6C34878D82A}">
                    <a16:rowId xmlns:a16="http://schemas.microsoft.com/office/drawing/2014/main" val="1647987365"/>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Missing</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482791760"/>
                  </a:ext>
                </a:extLst>
              </a:tr>
              <a:tr h="139464">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Race*</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403438700"/>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White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65.95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65.78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67.52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68.68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68.78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67.37</a:t>
                      </a:r>
                    </a:p>
                  </a:txBody>
                  <a:tcPr marL="0" marR="0" marT="0" marB="0" anchor="ctr">
                    <a:lnL>
                      <a:noFill/>
                    </a:lnL>
                    <a:lnR>
                      <a:noFill/>
                    </a:lnR>
                    <a:lnT>
                      <a:noFill/>
                    </a:lnT>
                    <a:lnB>
                      <a:noFill/>
                    </a:lnB>
                  </a:tcPr>
                </a:tc>
                <a:extLst>
                  <a:ext uri="{0D108BD9-81ED-4DB2-BD59-A6C34878D82A}">
                    <a16:rowId xmlns:a16="http://schemas.microsoft.com/office/drawing/2014/main" val="1290525333"/>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Black</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28.15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28.14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27.12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27.17</a:t>
                      </a:r>
                    </a:p>
                  </a:txBody>
                  <a:tcPr marL="0" marR="0" marT="0" marB="0" anchor="ctr">
                    <a:lnL>
                      <a:noFill/>
                    </a:lnL>
                    <a:lnR>
                      <a:noFill/>
                    </a:lnR>
                    <a:lnT>
                      <a:noFill/>
                    </a:lnT>
                    <a:lnB>
                      <a:noFill/>
                    </a:lnB>
                  </a:tcPr>
                </a:tc>
                <a:extLst>
                  <a:ext uri="{0D108BD9-81ED-4DB2-BD59-A6C34878D82A}">
                    <a16:rowId xmlns:a16="http://schemas.microsoft.com/office/drawing/2014/main" val="2706926572"/>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American Indian or Alaska Native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1.08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0.94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1.07</a:t>
                      </a:r>
                    </a:p>
                  </a:txBody>
                  <a:tcPr marL="0" marR="0" marT="0" marB="0" anchor="ctr">
                    <a:lnL>
                      <a:noFill/>
                    </a:lnL>
                    <a:lnR>
                      <a:noFill/>
                    </a:lnR>
                    <a:lnT>
                      <a:noFill/>
                    </a:lnT>
                    <a:lnB>
                      <a:noFill/>
                    </a:lnB>
                  </a:tcPr>
                </a:tc>
                <a:extLst>
                  <a:ext uri="{0D108BD9-81ED-4DB2-BD59-A6C34878D82A}">
                    <a16:rowId xmlns:a16="http://schemas.microsoft.com/office/drawing/2014/main" val="547078605"/>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Asian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2.34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3.10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2.61</a:t>
                      </a:r>
                    </a:p>
                  </a:txBody>
                  <a:tcPr marL="0" marR="0" marT="0" marB="0" anchor="ctr">
                    <a:lnL>
                      <a:noFill/>
                    </a:lnL>
                    <a:lnR>
                      <a:noFill/>
                    </a:lnR>
                    <a:lnT>
                      <a:noFill/>
                    </a:lnT>
                    <a:lnB>
                      <a:noFill/>
                    </a:lnB>
                  </a:tcPr>
                </a:tc>
                <a:extLst>
                  <a:ext uri="{0D108BD9-81ED-4DB2-BD59-A6C34878D82A}">
                    <a16:rowId xmlns:a16="http://schemas.microsoft.com/office/drawing/2014/main" val="713180731"/>
                  </a:ext>
                </a:extLst>
              </a:tr>
              <a:tr h="270776">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Native Hawaiian or Pacific Islander</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0.55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0.78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0.84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0.75</a:t>
                      </a:r>
                    </a:p>
                  </a:txBody>
                  <a:tcPr marL="0" marR="0" marT="0" marB="0" anchor="ctr">
                    <a:lnL>
                      <a:noFill/>
                    </a:lnL>
                    <a:lnR>
                      <a:noFill/>
                    </a:lnR>
                    <a:lnT>
                      <a:noFill/>
                    </a:lnT>
                    <a:lnB>
                      <a:noFill/>
                    </a:lnB>
                  </a:tcPr>
                </a:tc>
                <a:extLst>
                  <a:ext uri="{0D108BD9-81ED-4DB2-BD59-A6C34878D82A}">
                    <a16:rowId xmlns:a16="http://schemas.microsoft.com/office/drawing/2014/main" val="2174527996"/>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Other or Multiracial</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1.68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0.22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0.92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4662131"/>
                  </a:ext>
                </a:extLst>
              </a:tr>
              <a:tr h="139464">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Hispanic</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581690308"/>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Hispanic</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10.11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11.04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11.21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11.76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12.86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13.13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11.69</a:t>
                      </a:r>
                    </a:p>
                  </a:txBody>
                  <a:tcPr marL="0" marR="0" marT="0" marB="0" anchor="ctr">
                    <a:lnL>
                      <a:noFill/>
                    </a:lnL>
                    <a:lnR>
                      <a:noFill/>
                    </a:lnR>
                    <a:lnT>
                      <a:noFill/>
                    </a:lnT>
                    <a:lnB>
                      <a:noFill/>
                    </a:lnB>
                  </a:tcPr>
                </a:tc>
                <a:extLst>
                  <a:ext uri="{0D108BD9-81ED-4DB2-BD59-A6C34878D82A}">
                    <a16:rowId xmlns:a16="http://schemas.microsoft.com/office/drawing/2014/main" val="1495644790"/>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Non-Hispanic White</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52.87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54.72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55.40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55.18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55.50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55.18</a:t>
                      </a:r>
                    </a:p>
                  </a:txBody>
                  <a:tcPr marL="0" marR="0" marT="0" marB="0" anchor="ctr">
                    <a:lnL>
                      <a:noFill/>
                    </a:lnL>
                    <a:lnR>
                      <a:noFill/>
                    </a:lnR>
                    <a:lnT>
                      <a:noFill/>
                    </a:lnT>
                    <a:lnB>
                      <a:noFill/>
                    </a:lnB>
                  </a:tcPr>
                </a:tc>
                <a:extLst>
                  <a:ext uri="{0D108BD9-81ED-4DB2-BD59-A6C34878D82A}">
                    <a16:rowId xmlns:a16="http://schemas.microsoft.com/office/drawing/2014/main" val="2133668809"/>
                  </a:ext>
                </a:extLst>
              </a:tr>
              <a:tr h="270776">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Non-Hispanic Black/African American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23.90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26.80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26.67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26.24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25.23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25.49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25.96</a:t>
                      </a:r>
                    </a:p>
                  </a:txBody>
                  <a:tcPr marL="0" marR="0" marT="0" marB="0" anchor="ctr">
                    <a:lnL>
                      <a:noFill/>
                    </a:lnL>
                    <a:lnR>
                      <a:noFill/>
                    </a:lnR>
                    <a:lnT>
                      <a:noFill/>
                    </a:lnT>
                    <a:lnB>
                      <a:noFill/>
                    </a:lnB>
                  </a:tcPr>
                </a:tc>
                <a:extLst>
                  <a:ext uri="{0D108BD9-81ED-4DB2-BD59-A6C34878D82A}">
                    <a16:rowId xmlns:a16="http://schemas.microsoft.com/office/drawing/2014/main" val="2737162496"/>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Non-Hispanic Others</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5.85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5.49</a:t>
                      </a:r>
                    </a:p>
                  </a:txBody>
                  <a:tcPr marL="0" marR="0" marT="0" marB="0" anchor="ctr">
                    <a:lnL>
                      <a:noFill/>
                    </a:lnL>
                    <a:lnR>
                      <a:noFill/>
                    </a:lnR>
                    <a:lnT>
                      <a:noFill/>
                    </a:lnT>
                    <a:lnB>
                      <a:noFill/>
                    </a:lnB>
                  </a:tcPr>
                </a:tc>
                <a:extLst>
                  <a:ext uri="{0D108BD9-81ED-4DB2-BD59-A6C34878D82A}">
                    <a16:rowId xmlns:a16="http://schemas.microsoft.com/office/drawing/2014/main" val="3978061284"/>
                  </a:ext>
                </a:extLst>
              </a:tr>
              <a:tr h="131312">
                <a:tc>
                  <a:txBody>
                    <a:bodyPr/>
                    <a:lstStyle/>
                    <a:p>
                      <a:pPr marL="182880" marR="0">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Unknown</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2.28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0.56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1.67</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213810273"/>
                  </a:ext>
                </a:extLst>
              </a:tr>
              <a:tr h="139464">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Sex</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340404628"/>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Female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47.83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46.86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45.77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44.27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43.60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43.07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45.12</a:t>
                      </a:r>
                    </a:p>
                  </a:txBody>
                  <a:tcPr marL="0" marR="0" marT="0" marB="0" anchor="ctr">
                    <a:lnL>
                      <a:noFill/>
                    </a:lnL>
                    <a:lnR>
                      <a:noFill/>
                    </a:lnR>
                    <a:lnT>
                      <a:noFill/>
                    </a:lnT>
                    <a:lnB>
                      <a:noFill/>
                    </a:lnB>
                  </a:tcPr>
                </a:tc>
                <a:extLst>
                  <a:ext uri="{0D108BD9-81ED-4DB2-BD59-A6C34878D82A}">
                    <a16:rowId xmlns:a16="http://schemas.microsoft.com/office/drawing/2014/main" val="2549886645"/>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Male</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52.17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53.13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54.20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56.39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56.93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54.86</a:t>
                      </a:r>
                    </a:p>
                  </a:txBody>
                  <a:tcPr marL="0" marR="0" marT="0" marB="0" anchor="ctr">
                    <a:lnL>
                      <a:noFill/>
                    </a:lnL>
                    <a:lnR>
                      <a:noFill/>
                    </a:lnR>
                    <a:lnT>
                      <a:noFill/>
                    </a:lnT>
                    <a:lnB>
                      <a:noFill/>
                    </a:lnB>
                  </a:tcPr>
                </a:tc>
                <a:extLst>
                  <a:ext uri="{0D108BD9-81ED-4DB2-BD59-A6C34878D82A}">
                    <a16:rowId xmlns:a16="http://schemas.microsoft.com/office/drawing/2014/main" val="688616110"/>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Missing</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0.00</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0.01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0.02</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977836731"/>
                  </a:ext>
                </a:extLst>
              </a:tr>
              <a:tr h="139464">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Last treatment modality</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nSpc>
                          <a:spcPct val="115000"/>
                        </a:lnSpc>
                      </a:pPr>
                      <a:endParaRPr lang="en-US" sz="750">
                        <a:effectLst/>
                        <a:latin typeface="Calibri" panose="020F0502020204030204" pitchFamily="34"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23689" marR="23689"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 </a:t>
                      </a:r>
                    </a:p>
                  </a:txBody>
                  <a:tcPr marL="0" marR="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646379619"/>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Hemodialysis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86.72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88.47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88.92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89.03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87.82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87.45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88.28</a:t>
                      </a:r>
                    </a:p>
                  </a:txBody>
                  <a:tcPr marL="0" marR="0" marT="0" marB="0" anchor="ctr">
                    <a:lnL>
                      <a:noFill/>
                    </a:lnL>
                    <a:lnR>
                      <a:noFill/>
                    </a:lnR>
                    <a:lnT>
                      <a:noFill/>
                    </a:lnT>
                    <a:lnB>
                      <a:noFill/>
                    </a:lnB>
                  </a:tcPr>
                </a:tc>
                <a:extLst>
                  <a:ext uri="{0D108BD9-81ED-4DB2-BD59-A6C34878D82A}">
                    <a16:rowId xmlns:a16="http://schemas.microsoft.com/office/drawing/2014/main" val="3914596413"/>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Peritoneal dialysis</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7.38</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5.86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4.89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5.87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5.39</a:t>
                      </a:r>
                    </a:p>
                  </a:txBody>
                  <a:tcPr marL="0" marR="0" marT="0" marB="0" anchor="ctr">
                    <a:lnL>
                      <a:noFill/>
                    </a:lnL>
                    <a:lnR>
                      <a:noFill/>
                    </a:lnR>
                    <a:lnT>
                      <a:noFill/>
                    </a:lnT>
                    <a:lnB>
                      <a:noFill/>
                    </a:lnB>
                  </a:tcPr>
                </a:tc>
                <a:extLst>
                  <a:ext uri="{0D108BD9-81ED-4DB2-BD59-A6C34878D82A}">
                    <a16:rowId xmlns:a16="http://schemas.microsoft.com/office/drawing/2014/main" val="1195702789"/>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Transplant</a:t>
                      </a: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4.66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4.71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5.05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5.54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6.12</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6.37</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a:noFill/>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5.39</a:t>
                      </a:r>
                    </a:p>
                  </a:txBody>
                  <a:tcPr marL="0" marR="0" marT="0" marB="0" anchor="ctr">
                    <a:lnL>
                      <a:noFill/>
                    </a:lnL>
                    <a:lnR>
                      <a:noFill/>
                    </a:lnR>
                    <a:lnT>
                      <a:noFill/>
                    </a:lnT>
                    <a:lnB>
                      <a:noFill/>
                    </a:lnB>
                  </a:tcPr>
                </a:tc>
                <a:extLst>
                  <a:ext uri="{0D108BD9-81ED-4DB2-BD59-A6C34878D82A}">
                    <a16:rowId xmlns:a16="http://schemas.microsoft.com/office/drawing/2014/main" val="780575813"/>
                  </a:ext>
                </a:extLst>
              </a:tr>
              <a:tr h="131312">
                <a:tc>
                  <a:txBody>
                    <a:bodyPr/>
                    <a:lstStyle/>
                    <a:p>
                      <a:pPr marL="182880" marR="0">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Missing</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0.96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1.14</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1.13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0.95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0.31</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effectLst/>
                          <a:latin typeface="Calibri" panose="020F0502020204030204" pitchFamily="34" charset="0"/>
                          <a:ea typeface="Calibri" panose="020F0502020204030204" pitchFamily="34" charset="0"/>
                          <a:cs typeface="Times New Roman" panose="02020603050405020304" pitchFamily="18" charset="0"/>
                        </a:rPr>
                        <a:t>0.94</a:t>
                      </a:r>
                    </a:p>
                  </a:txBody>
                  <a:tcPr marL="0" marR="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906917691"/>
                  </a:ext>
                </a:extLst>
              </a:tr>
              <a:tr h="270776">
                <a:tc>
                  <a:txBody>
                    <a:bodyPr/>
                    <a:lstStyle/>
                    <a:p>
                      <a:pPr marL="0" marR="0">
                        <a:lnSpc>
                          <a:spcPct val="115000"/>
                        </a:lnSpc>
                        <a:spcBef>
                          <a:spcPts val="0"/>
                        </a:spcBef>
                        <a:spcAft>
                          <a:spcPts val="0"/>
                        </a:spcAft>
                      </a:pPr>
                      <a:r>
                        <a:rPr lang="en-US" sz="750" b="1">
                          <a:effectLst/>
                          <a:latin typeface="Calibri" panose="020F0502020204030204" pitchFamily="34" charset="0"/>
                          <a:ea typeface="Calibri" panose="020F0502020204030204" pitchFamily="34" charset="0"/>
                          <a:cs typeface="Times New Roman" panose="02020603050405020304" pitchFamily="18" charset="0"/>
                        </a:rPr>
                        <a:t>Medicare Parts A &amp; B as ESRD payer for last 3-months of life (Yes)</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73.46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75.09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73.59</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69.33</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67.25</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a:solidFill>
                            <a:srgbClr val="000000"/>
                          </a:solidFill>
                          <a:effectLst/>
                          <a:latin typeface="Calibri" panose="020F0502020204030204" pitchFamily="34" charset="0"/>
                          <a:ea typeface="Calibri" panose="020F0502020204030204" pitchFamily="34" charset="0"/>
                          <a:cs typeface="Calibri" panose="020F0502020204030204" pitchFamily="34" charset="0"/>
                        </a:rPr>
                        <a:t>62.16</a:t>
                      </a:r>
                      <a:endParaRPr lang="en-US" sz="750">
                        <a:effectLst/>
                        <a:latin typeface="Calibri" panose="020F0502020204030204" pitchFamily="34" charset="0"/>
                        <a:ea typeface="Calibri" panose="020F0502020204030204" pitchFamily="34" charset="0"/>
                        <a:cs typeface="Times New Roman" panose="02020603050405020304" pitchFamily="18" charset="0"/>
                      </a:endParaRPr>
                    </a:p>
                  </a:txBody>
                  <a:tcPr marL="23689" marR="23689"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750" dirty="0">
                          <a:effectLst/>
                          <a:latin typeface="Calibri" panose="020F0502020204030204" pitchFamily="34" charset="0"/>
                          <a:ea typeface="Calibri" panose="020F0502020204030204" pitchFamily="34" charset="0"/>
                          <a:cs typeface="Times New Roman" panose="02020603050405020304" pitchFamily="18" charset="0"/>
                        </a:rPr>
                        <a:t>70.19</a:t>
                      </a:r>
                    </a:p>
                  </a:txBody>
                  <a:tcPr marL="0" marR="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329447587"/>
                  </a:ext>
                </a:extLst>
              </a:tr>
            </a:tbl>
          </a:graphicData>
        </a:graphic>
      </p:graphicFrame>
      <p:sp>
        <p:nvSpPr>
          <p:cNvPr id="5" name="Rectangle 4"/>
          <p:cNvSpPr/>
          <p:nvPr/>
        </p:nvSpPr>
        <p:spPr>
          <a:xfrm>
            <a:off x="130596" y="5094580"/>
            <a:ext cx="2476500" cy="923330"/>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a:t>
            </a:r>
            <a:r>
              <a:rPr lang="en-US" sz="900"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ESRD</a:t>
            </a: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 Database. Denominator is all decedents. Abbreviation: ESRD, end-stage renal disease. * Race does not add up to 100%, because "unknown" category is not presented in this table.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90262182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12.1 Hospital admission during the last 90 days of life among Medicare beneficiaries with ESRD,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820271" y="5676900"/>
            <a:ext cx="73152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Includes hospital stays in both short- and long-stay hospitals.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202292"/>
            <a:ext cx="6858014" cy="4038608"/>
          </a:xfrm>
          <a:prstGeom prst="rect">
            <a:avLst/>
          </a:prstGeom>
        </p:spPr>
      </p:pic>
    </p:spTree>
    <p:extLst>
      <p:ext uri="{BB962C8B-B14F-4D97-AF65-F5344CB8AC3E}">
        <p14:creationId xmlns:p14="http://schemas.microsoft.com/office/powerpoint/2010/main" val="326148491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12.2 Days spent in the hospital during the last 90 days of life among Medicare beneficiaries with ESRD, 2000-2015 </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723900" y="5181600"/>
            <a:ext cx="7315200" cy="923330"/>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who were admitted to the hospital at least once. Includes hospital stays in both short- and long-stay hospitals. Explanation of box plot: The lower border of the box is the first quartile and the upper border is the third quartile of the distribution, the length of the box is the interquartile range and the line in the middle of the box is the median value. The whiskers (vertical lines above and below each box)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5871" y="1215551"/>
            <a:ext cx="5032258" cy="3660655"/>
          </a:xfrm>
          <a:prstGeom prst="rect">
            <a:avLst/>
          </a:prstGeom>
        </p:spPr>
      </p:pic>
    </p:spTree>
    <p:extLst>
      <p:ext uri="{BB962C8B-B14F-4D97-AF65-F5344CB8AC3E}">
        <p14:creationId xmlns:p14="http://schemas.microsoft.com/office/powerpoint/2010/main" val="77480289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2933700" y="1254293"/>
            <a:ext cx="300300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ICU </a:t>
            </a:r>
            <a:r>
              <a:rPr lang="en-US" sz="1600" b="1" dirty="0">
                <a:latin typeface="Calibri" panose="020F0502020204030204" pitchFamily="34" charset="0"/>
                <a:ea typeface="Times New Roman" panose="02020603050405020304" pitchFamily="18" charset="0"/>
                <a:cs typeface="Segoe UI" panose="020B0502040204020203" pitchFamily="34" charset="0"/>
              </a:rPr>
              <a:t>admission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296015243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3296940" y="1254293"/>
            <a:ext cx="227652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a:t>
            </a:r>
            <a:r>
              <a:rPr lang="en-US" sz="1600" b="1" dirty="0">
                <a:latin typeface="Calibri" panose="020F0502020204030204" pitchFamily="34" charset="0"/>
                <a:ea typeface="Times New Roman" panose="02020603050405020304" pitchFamily="18" charset="0"/>
                <a:cs typeface="Segoe UI" panose="020B0502040204020203" pitchFamily="34" charset="0"/>
              </a:rPr>
              <a:t>ICU admission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1919973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7</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3278859" y="1254293"/>
            <a:ext cx="2312684"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a:t>
            </a:r>
            <a:r>
              <a:rPr lang="en-US" sz="1600" b="1" dirty="0">
                <a:latin typeface="Calibri" panose="020F0502020204030204" pitchFamily="34" charset="0"/>
                <a:ea typeface="Times New Roman" panose="02020603050405020304" pitchFamily="18" charset="0"/>
                <a:cs typeface="Segoe UI" panose="020B0502040204020203" pitchFamily="34" charset="0"/>
              </a:rPr>
              <a:t>ICU admission by race</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68972227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8</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3072937" y="1254293"/>
            <a:ext cx="272452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a:t>
            </a:r>
            <a:r>
              <a:rPr lang="en-US" sz="1600" b="1" dirty="0">
                <a:latin typeface="Calibri" panose="020F0502020204030204" pitchFamily="34" charset="0"/>
                <a:ea typeface="Calibri" panose="020F0502020204030204" pitchFamily="34" charset="0"/>
                <a:cs typeface="Times New Roman" panose="02020603050405020304" pitchFamily="18" charset="0"/>
              </a:rPr>
              <a:t>ICU admission by </a:t>
            </a:r>
            <a:r>
              <a:rPr lang="en-US" sz="1600" b="1" dirty="0" smtClean="0">
                <a:latin typeface="Calibri" panose="020F0502020204030204" pitchFamily="34" charset="0"/>
                <a:ea typeface="Calibri" panose="020F0502020204030204" pitchFamily="34" charset="0"/>
                <a:cs typeface="Times New Roman" panose="02020603050405020304" pitchFamily="18" charset="0"/>
              </a:rPr>
              <a:t>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5079682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9</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3312682" y="1254293"/>
            <a:ext cx="224503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ICU </a:t>
            </a:r>
            <a:r>
              <a:rPr lang="en-US" sz="1600" b="1" dirty="0">
                <a:latin typeface="Calibri" panose="020F0502020204030204" pitchFamily="34" charset="0"/>
                <a:ea typeface="Times New Roman" panose="02020603050405020304" pitchFamily="18" charset="0"/>
                <a:cs typeface="Segoe UI" panose="020B0502040204020203" pitchFamily="34" charset="0"/>
              </a:rPr>
              <a:t>admission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292405507"/>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10</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3073033" y="1254293"/>
            <a:ext cx="2724336"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ICU </a:t>
            </a:r>
            <a:r>
              <a:rPr lang="en-US" sz="1600" b="1" dirty="0">
                <a:latin typeface="Calibri" panose="020F0502020204030204" pitchFamily="34" charset="0"/>
                <a:ea typeface="Times New Roman" panose="02020603050405020304" pitchFamily="18" charset="0"/>
                <a:cs typeface="Segoe UI" panose="020B0502040204020203" pitchFamily="34" charset="0"/>
              </a:rPr>
              <a:t>admission by modality</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92711318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11</a:t>
            </a:fld>
            <a:endParaRPr lang="en-US" dirty="0"/>
          </a:p>
        </p:txBody>
      </p:sp>
      <p:sp>
        <p:nvSpPr>
          <p:cNvPr id="4" name="Title 3"/>
          <p:cNvSpPr>
            <a:spLocks noGrp="1"/>
          </p:cNvSpPr>
          <p:nvPr>
            <p:ph type="title"/>
          </p:nvPr>
        </p:nvSpPr>
        <p:spPr>
          <a:xfrm>
            <a:off x="0" y="0"/>
            <a:ext cx="9144000" cy="8382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12.3 ICU admission during the last 90 days of life among Medicare beneficiaries with ESRD overall, and by age, race, ethnicity, sex, and modality, 2000-2015</a:t>
            </a:r>
            <a:endParaRPr lang="en-US" sz="2400" b="1" spc="30"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7" name="Rectangle 6"/>
          <p:cNvSpPr/>
          <p:nvPr/>
        </p:nvSpPr>
        <p:spPr>
          <a:xfrm>
            <a:off x="914400" y="5486400"/>
            <a:ext cx="73152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is all decedents with Medicare Parts A and B throughout the last 90 days of life. ICU admission was identified using ICU revenue center codes in Medicare Institutional claims. Abbreviations: ESRD, end-stage renal disease; ICU, Intensive care unit.</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3" name="Rectangle 2"/>
          <p:cNvSpPr/>
          <p:nvPr/>
        </p:nvSpPr>
        <p:spPr>
          <a:xfrm>
            <a:off x="2698636" y="1254293"/>
            <a:ext cx="3473131" cy="73866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a:t>
            </a:r>
            <a:r>
              <a:rPr lang="en-US" sz="1600" b="1" dirty="0">
                <a:latin typeface="Calibri" panose="020F0502020204030204" pitchFamily="34" charset="0"/>
                <a:ea typeface="Times New Roman" panose="02020603050405020304" pitchFamily="18" charset="0"/>
                <a:cs typeface="Segoe UI" panose="020B0502040204020203" pitchFamily="34" charset="0"/>
              </a:rPr>
              <a:t>ICU admission by state of residence</a:t>
            </a:r>
          </a:p>
          <a:p>
            <a:pPr marL="91440" marR="0" indent="-91440" algn="ctr">
              <a:spcBef>
                <a:spcPts val="600"/>
              </a:spcBef>
              <a:spcAft>
                <a:spcPts val="600"/>
              </a:spcAft>
            </a:pP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577" y="1866900"/>
            <a:ext cx="6656846" cy="3047999"/>
          </a:xfrm>
          <a:prstGeom prst="rect">
            <a:avLst/>
          </a:prstGeom>
        </p:spPr>
      </p:pic>
    </p:spTree>
    <p:extLst>
      <p:ext uri="{BB962C8B-B14F-4D97-AF65-F5344CB8AC3E}">
        <p14:creationId xmlns:p14="http://schemas.microsoft.com/office/powerpoint/2010/main" val="3280000277"/>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8" name="Rectangle 7"/>
          <p:cNvSpPr/>
          <p:nvPr/>
        </p:nvSpPr>
        <p:spPr>
          <a:xfrm>
            <a:off x="2149702" y="1272957"/>
            <a:ext cx="4844596" cy="338554"/>
          </a:xfrm>
          <a:prstGeom prst="rect">
            <a:avLst/>
          </a:prstGeom>
        </p:spPr>
        <p:txBody>
          <a:bodyPr wrap="none">
            <a:spAutoFit/>
          </a:bodyPr>
          <a:lstStyle/>
          <a:p>
            <a:pPr marL="342900" marR="0" lvl="0" indent="-342900" algn="ctr" fontAlgn="base">
              <a:spcBef>
                <a:spcPts val="600"/>
              </a:spcBef>
              <a:spcAft>
                <a:spcPts val="600"/>
              </a:spcAft>
              <a:buFont typeface="+mj-lt"/>
              <a:buAutoNum type="alphaLcParenBoth"/>
            </a:pP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Intensive procedures by sub-type and year, overall</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34915066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933700" y="1170241"/>
            <a:ext cx="293118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type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477175403"/>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14</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152380" y="1248361"/>
            <a:ext cx="2839240" cy="338554"/>
          </a:xfrm>
          <a:prstGeom prst="rect">
            <a:avLst/>
          </a:prstGeom>
        </p:spPr>
        <p:txBody>
          <a:bodyPr wrap="none">
            <a:spAutoFit/>
          </a:bodyPr>
          <a:lstStyle/>
          <a:p>
            <a:pPr marR="0" lvl="0" algn="ctr" fontAlgn="base">
              <a:spcBef>
                <a:spcPts val="0"/>
              </a:spcBef>
              <a:spcAft>
                <a:spcPts val="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(c) Intensive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procedures by age</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958361392"/>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15</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028950" y="1248361"/>
            <a:ext cx="290906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996735527"/>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16</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826200" y="1248361"/>
            <a:ext cx="328885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55571927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17</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3180240" y="1248361"/>
            <a:ext cx="2783519"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97928286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18</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939790" y="1248361"/>
            <a:ext cx="326442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Intensive </a:t>
            </a:r>
            <a:r>
              <a:rPr lang="en-US" sz="1600" b="1" dirty="0">
                <a:latin typeface="Calibri" panose="020F0502020204030204" pitchFamily="34" charset="0"/>
                <a:ea typeface="Times New Roman" panose="02020603050405020304" pitchFamily="18" charset="0"/>
                <a:cs typeface="Segoe UI" panose="020B0502040204020203" pitchFamily="34" charset="0"/>
              </a:rPr>
              <a:t>procedures 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969495039"/>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19</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12.4 Intensive procedures during the last 90 days of life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5" name="Rectangle 4"/>
          <p:cNvSpPr/>
          <p:nvPr/>
        </p:nvSpPr>
        <p:spPr>
          <a:xfrm>
            <a:off x="781050" y="5448300"/>
            <a:ext cx="75819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Intensive procedures were identified by ICD-9 procedure code search of Medicare Institutional claims from short- and long-stay hospitals. The yellow line in panel (a) denotes the percentage of patients who were intubated or received mechanical ventilation.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4" name="Rectangle 3"/>
          <p:cNvSpPr/>
          <p:nvPr/>
        </p:nvSpPr>
        <p:spPr>
          <a:xfrm>
            <a:off x="2550356" y="1248361"/>
            <a:ext cx="404328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(h) </a:t>
            </a:r>
            <a:r>
              <a:rPr lang="en-US" sz="1600" b="1" dirty="0">
                <a:latin typeface="Calibri" panose="020F0502020204030204" pitchFamily="34" charset="0"/>
                <a:ea typeface="Times New Roman" panose="02020603050405020304" pitchFamily="18" charset="0"/>
                <a:cs typeface="Segoe UI" panose="020B0502040204020203" pitchFamily="34" charset="0"/>
              </a:rPr>
              <a:t>Intensive procedures by state of residence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0529" y="1871831"/>
            <a:ext cx="6662942" cy="2928769"/>
          </a:xfrm>
          <a:prstGeom prst="rect">
            <a:avLst/>
          </a:prstGeom>
        </p:spPr>
      </p:pic>
    </p:spTree>
    <p:extLst>
      <p:ext uri="{BB962C8B-B14F-4D97-AF65-F5344CB8AC3E}">
        <p14:creationId xmlns:p14="http://schemas.microsoft.com/office/powerpoint/2010/main" val="74634710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20</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038252" y="1304295"/>
            <a:ext cx="3296095" cy="338554"/>
          </a:xfrm>
          <a:prstGeom prst="rect">
            <a:avLst/>
          </a:prstGeom>
        </p:spPr>
        <p:txBody>
          <a:bodyPr wrap="none">
            <a:spAutoFit/>
          </a:bodyPr>
          <a:lstStyle/>
          <a:p>
            <a:pPr marL="342900" marR="0" lvl="0" indent="-342900" algn="ctr" fontAlgn="base">
              <a:spcBef>
                <a:spcPts val="600"/>
              </a:spcBef>
              <a:spcAft>
                <a:spcPts val="600"/>
              </a:spcAft>
              <a:buFont typeface="+mj-lt"/>
              <a:buAutoNum type="alphaLcParenBoth"/>
            </a:pP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Inpatient deaths by year, overall</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1405310806"/>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21</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447821" y="1304295"/>
            <a:ext cx="2476961" cy="338554"/>
          </a:xfrm>
          <a:prstGeom prst="rect">
            <a:avLst/>
          </a:prstGeom>
        </p:spPr>
        <p:txBody>
          <a:bodyPr wrap="none">
            <a:spAutoFit/>
          </a:bodyPr>
          <a:lstStyle/>
          <a:p>
            <a:pPr marR="0" lvl="0" algn="ctr" fontAlgn="base">
              <a:spcBef>
                <a:spcPts val="600"/>
              </a:spcBef>
              <a:spcAft>
                <a:spcPts val="60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(b) Inpatient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deaths </a:t>
            </a: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by age</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865448879"/>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428584" y="1304295"/>
            <a:ext cx="2515433" cy="338554"/>
          </a:xfrm>
          <a:prstGeom prst="rect">
            <a:avLst/>
          </a:prstGeom>
        </p:spPr>
        <p:txBody>
          <a:bodyPr wrap="none">
            <a:spAutoFit/>
          </a:bodyPr>
          <a:lstStyle/>
          <a:p>
            <a:pPr marR="0" lvl="0" algn="ctr" fontAlgn="base">
              <a:spcBef>
                <a:spcPts val="600"/>
              </a:spcBef>
              <a:spcAft>
                <a:spcPts val="60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(c) Inpatient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deaths by </a:t>
            </a: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race</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58998498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235166" y="1304295"/>
            <a:ext cx="2902269" cy="338554"/>
          </a:xfrm>
          <a:prstGeom prst="rect">
            <a:avLst/>
          </a:prstGeom>
        </p:spPr>
        <p:txBody>
          <a:bodyPr wrap="none">
            <a:spAutoFit/>
          </a:bodyPr>
          <a:lstStyle/>
          <a:p>
            <a:pPr marR="0" lvl="0" algn="ctr" fontAlgn="base">
              <a:spcBef>
                <a:spcPts val="600"/>
              </a:spcBef>
              <a:spcAft>
                <a:spcPts val="60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 Inpatient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deaths by </a:t>
            </a:r>
            <a:r>
              <a:rPr lang="en-US" sz="1600" b="1" dirty="0">
                <a:latin typeface="Calibri" panose="020F0502020204030204" pitchFamily="34" charset="0"/>
                <a:ea typeface="Calibri" panose="020F0502020204030204" pitchFamily="34" charset="0"/>
                <a:cs typeface="Times New Roman" panose="02020603050405020304" pitchFamily="18" charset="0"/>
              </a:rPr>
              <a:t>ethnicity</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56770245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24</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463048" y="1304295"/>
            <a:ext cx="2446504" cy="338554"/>
          </a:xfrm>
          <a:prstGeom prst="rect">
            <a:avLst/>
          </a:prstGeom>
        </p:spPr>
        <p:txBody>
          <a:bodyPr wrap="none">
            <a:spAutoFit/>
          </a:bodyPr>
          <a:lstStyle/>
          <a:p>
            <a:pPr marR="0" lvl="0" algn="ctr" fontAlgn="base">
              <a:spcBef>
                <a:spcPts val="600"/>
              </a:spcBef>
              <a:spcAft>
                <a:spcPts val="60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(e) Inpatient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deaths by </a:t>
            </a: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sex</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203861256"/>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25</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600"/>
              </a:spcBef>
              <a:spcAft>
                <a:spcPts val="6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12.5 Inpatient deaths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33400" y="5676900"/>
            <a:ext cx="8305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Includes deaths occurring in short- and long-stay hospitals. Does not include observation stays.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254659" y="1304295"/>
            <a:ext cx="2863284" cy="338554"/>
          </a:xfrm>
          <a:prstGeom prst="rect">
            <a:avLst/>
          </a:prstGeom>
        </p:spPr>
        <p:txBody>
          <a:bodyPr wrap="none">
            <a:spAutoFit/>
          </a:bodyPr>
          <a:lstStyle/>
          <a:p>
            <a:pPr marR="0" lvl="0" algn="ctr" fontAlgn="base">
              <a:spcBef>
                <a:spcPts val="600"/>
              </a:spcBef>
              <a:spcAft>
                <a:spcPts val="600"/>
              </a:spcAft>
            </a:pPr>
            <a:r>
              <a:rPr lang="en-US" sz="1600" b="1" kern="0" dirty="0" smtClean="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(f) Inpatient </a:t>
            </a: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deaths by </a:t>
            </a:r>
            <a:r>
              <a:rPr lang="en-US" sz="1600" b="1" dirty="0">
                <a:latin typeface="Calibri" panose="020F0502020204030204" pitchFamily="34" charset="0"/>
                <a:ea typeface="Calibri" panose="020F0502020204030204" pitchFamily="34" charset="0"/>
                <a:cs typeface="Times New Roman" panose="02020603050405020304" pitchFamily="18" charset="0"/>
              </a:rPr>
              <a:t>modality</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97710092"/>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26</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247485" y="1269402"/>
            <a:ext cx="4649030" cy="338554"/>
          </a:xfrm>
          <a:prstGeom prst="rect">
            <a:avLst/>
          </a:prstGeom>
        </p:spPr>
        <p:txBody>
          <a:bodyPr wrap="none">
            <a:spAutoFit/>
          </a:bodyPr>
          <a:lstStyle/>
          <a:p>
            <a:pPr marL="342900" marR="0" lvl="0" indent="-342900" algn="ctr" fontAlgn="base">
              <a:spcBef>
                <a:spcPts val="600"/>
              </a:spcBef>
              <a:spcAft>
                <a:spcPts val="600"/>
              </a:spcAft>
              <a:buFont typeface="+mj-lt"/>
              <a:buAutoNum type="alphaLcParenBoth"/>
            </a:pP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Skilled nursing facility utilization by year, overall</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1644437023"/>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27</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772185" y="1247887"/>
            <a:ext cx="381623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utilization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204791767"/>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28</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645799" y="1257300"/>
            <a:ext cx="3852401"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(c) Skilled </a:t>
            </a:r>
            <a:r>
              <a:rPr lang="en-US" sz="1600" b="1" dirty="0">
                <a:latin typeface="Calibri" panose="020F0502020204030204" pitchFamily="34" charset="0"/>
                <a:ea typeface="Calibri" panose="020F0502020204030204" pitchFamily="34" charset="0"/>
                <a:cs typeface="Times New Roman" panose="02020603050405020304" pitchFamily="18" charset="0"/>
              </a:rPr>
              <a:t>nursing facility utilization by race</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928080568"/>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29</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439878" y="1257300"/>
            <a:ext cx="426424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Skilled </a:t>
            </a:r>
            <a:r>
              <a:rPr lang="en-US" sz="1600" b="1" dirty="0">
                <a:latin typeface="Calibri" panose="020F0502020204030204" pitchFamily="34" charset="0"/>
                <a:ea typeface="Times New Roman" panose="02020603050405020304" pitchFamily="18" charset="0"/>
                <a:cs typeface="Segoe UI" panose="020B0502040204020203" pitchFamily="34" charset="0"/>
              </a:rPr>
              <a:t>nursing facility utilization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922222175"/>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30</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679623" y="1232586"/>
            <a:ext cx="3784754"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(e) Skilled </a:t>
            </a:r>
            <a:r>
              <a:rPr lang="en-US" sz="1600" b="1" dirty="0">
                <a:latin typeface="Calibri" panose="020F0502020204030204" pitchFamily="34" charset="0"/>
                <a:ea typeface="Calibri" panose="020F0502020204030204" pitchFamily="34" charset="0"/>
                <a:cs typeface="Times New Roman" panose="02020603050405020304" pitchFamily="18" charset="0"/>
              </a:rPr>
              <a:t>nursing facility utilization by </a:t>
            </a:r>
            <a:r>
              <a:rPr lang="en-US" sz="1600" b="1" dirty="0" smtClean="0">
                <a:latin typeface="Calibri" panose="020F0502020204030204" pitchFamily="34" charset="0"/>
                <a:ea typeface="Calibri" panose="020F0502020204030204" pitchFamily="34" charset="0"/>
                <a:cs typeface="Times New Roman" panose="02020603050405020304" pitchFamily="18" charset="0"/>
              </a:rPr>
              <a:t>sex</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404127804"/>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31</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a:latin typeface="Calibri" panose="020F0502020204030204" pitchFamily="34" charset="0"/>
                <a:ea typeface="Times New Roman" panose="02020603050405020304" pitchFamily="18" charset="0"/>
                <a:cs typeface="Times New Roman" panose="02020603050405020304" pitchFamily="18" charset="0"/>
              </a:rPr>
              <a:t>vol 2 Figure 12.6 Skilled nursing facility utilization among Medicare beneficiaries with ESRD overall, and by age, race, ethnicity, sex, and modality, 2000-2015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800100" y="5600700"/>
            <a:ext cx="75438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Abbreviations: ESRD, end-stage renal disease; SNF, skilled nursing facility.</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628900" y="1243343"/>
            <a:ext cx="4231799"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(f) Skilled </a:t>
            </a:r>
            <a:r>
              <a:rPr lang="en-US" sz="1600" b="1" dirty="0">
                <a:latin typeface="Calibri" panose="020F0502020204030204" pitchFamily="34" charset="0"/>
                <a:ea typeface="Calibri" panose="020F0502020204030204" pitchFamily="34" charset="0"/>
                <a:cs typeface="Times New Roman" panose="02020603050405020304" pitchFamily="18" charset="0"/>
              </a:rPr>
              <a:t>nursing facility utilization by modality</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076900164"/>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231487" y="1257300"/>
            <a:ext cx="4681025"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(a) Percentage </a:t>
            </a:r>
            <a:r>
              <a:rPr lang="en-US" sz="1600" b="1" dirty="0">
                <a:latin typeface="Calibri" panose="020F0502020204030204" pitchFamily="34" charset="0"/>
                <a:ea typeface="Calibri" panose="020F0502020204030204" pitchFamily="34" charset="0"/>
                <a:cs typeface="Times New Roman" panose="02020603050405020304" pitchFamily="18" charset="0"/>
              </a:rPr>
              <a:t>seen by 10 or more physicians by year</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2717439306"/>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400300" y="1257300"/>
            <a:ext cx="4617033"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Percentage </a:t>
            </a:r>
            <a:r>
              <a:rPr lang="en-US" sz="1600" b="1" dirty="0">
                <a:latin typeface="Calibri" panose="020F0502020204030204" pitchFamily="34" charset="0"/>
                <a:ea typeface="Times New Roman" panose="02020603050405020304" pitchFamily="18" charset="0"/>
                <a:cs typeface="Segoe UI" panose="020B0502040204020203" pitchFamily="34" charset="0"/>
              </a:rPr>
              <a:t>seen by 10 or more physicians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933199124"/>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34</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1981200" y="1252818"/>
            <a:ext cx="465319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Percentage </a:t>
            </a:r>
            <a:r>
              <a:rPr lang="en-US" sz="1600" b="1" dirty="0">
                <a:latin typeface="Calibri" panose="020F0502020204030204" pitchFamily="34" charset="0"/>
                <a:ea typeface="Times New Roman" panose="02020603050405020304" pitchFamily="18" charset="0"/>
                <a:cs typeface="Segoe UI" panose="020B0502040204020203" pitchFamily="34" charset="0"/>
              </a:rPr>
              <a:t>seen by 10 or more physicians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212091652"/>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35</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039480" y="1308541"/>
            <a:ext cx="506504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Percentage </a:t>
            </a:r>
            <a:r>
              <a:rPr lang="en-US" sz="1600" b="1" dirty="0">
                <a:latin typeface="Calibri" panose="020F0502020204030204" pitchFamily="34" charset="0"/>
                <a:ea typeface="Times New Roman" panose="02020603050405020304" pitchFamily="18" charset="0"/>
                <a:cs typeface="Segoe UI" panose="020B0502040204020203" pitchFamily="34" charset="0"/>
              </a:rPr>
              <a:t>seen by 10 or more physicians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18580455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36</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183974" y="1298925"/>
            <a:ext cx="4585551"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(e) Percentage </a:t>
            </a:r>
            <a:r>
              <a:rPr lang="en-US" sz="1600" b="1" dirty="0">
                <a:latin typeface="Calibri" panose="020F0502020204030204" pitchFamily="34" charset="0"/>
                <a:ea typeface="Times New Roman" panose="02020603050405020304" pitchFamily="18" charset="0"/>
                <a:cs typeface="Segoe UI" panose="020B0502040204020203" pitchFamily="34" charset="0"/>
              </a:rPr>
              <a:t>seen by 10 or more physicians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0609938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37</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1960452" y="1257300"/>
            <a:ext cx="503259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Percentage </a:t>
            </a:r>
            <a:r>
              <a:rPr lang="en-US" sz="1600" b="1" dirty="0">
                <a:latin typeface="Calibri" panose="020F0502020204030204" pitchFamily="34" charset="0"/>
                <a:ea typeface="Times New Roman" panose="02020603050405020304" pitchFamily="18" charset="0"/>
                <a:cs typeface="Segoe UI" panose="020B0502040204020203" pitchFamily="34" charset="0"/>
              </a:rPr>
              <a:t>seen by 10 or more physicians 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426179452"/>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38</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12.7 Percentage of Medicare beneficiaries with ESRD seen by 10 or more physicians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71500" y="5676900"/>
            <a:ext cx="78105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1718815" y="1257300"/>
            <a:ext cx="5811463" cy="338554"/>
          </a:xfrm>
          <a:prstGeom prst="rect">
            <a:avLst/>
          </a:prstGeom>
        </p:spPr>
        <p:txBody>
          <a:bodyPr wrap="none">
            <a:spAutoFit/>
          </a:bodyPr>
          <a:lstStyle/>
          <a:p>
            <a:r>
              <a:rPr lang="en-US" sz="1600" b="1" dirty="0" smtClean="0">
                <a:latin typeface="Calibri" panose="020F0502020204030204" pitchFamily="34" charset="0"/>
                <a:ea typeface="Calibri" panose="020F0502020204030204" pitchFamily="34" charset="0"/>
                <a:cs typeface="Times New Roman" panose="02020603050405020304" pitchFamily="18" charset="0"/>
              </a:rPr>
              <a:t>(g) Percentage </a:t>
            </a:r>
            <a:r>
              <a:rPr lang="en-US" sz="1600" b="1" dirty="0">
                <a:latin typeface="Calibri" panose="020F0502020204030204" pitchFamily="34" charset="0"/>
                <a:ea typeface="Calibri" panose="020F0502020204030204" pitchFamily="34" charset="0"/>
                <a:cs typeface="Times New Roman" panose="02020603050405020304" pitchFamily="18" charset="0"/>
              </a:rPr>
              <a:t>seen by 10 or more physicians by state of residence</a:t>
            </a:r>
            <a:endParaRPr lang="en-US" sz="1600"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0529" y="1959946"/>
            <a:ext cx="6662942" cy="2878754"/>
          </a:xfrm>
          <a:prstGeom prst="rect">
            <a:avLst/>
          </a:prstGeom>
        </p:spPr>
      </p:pic>
    </p:spTree>
    <p:extLst>
      <p:ext uri="{BB962C8B-B14F-4D97-AF65-F5344CB8AC3E}">
        <p14:creationId xmlns:p14="http://schemas.microsoft.com/office/powerpoint/2010/main" val="2337989030"/>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39</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485900" y="1153180"/>
            <a:ext cx="5962851"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(a) Percentage seen by 5 or more medical specialties by 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932856572"/>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40</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849140" y="1153180"/>
            <a:ext cx="5236369"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a:t>
            </a:r>
            <a:r>
              <a:rPr lang="en-US" sz="1600" b="1" dirty="0"/>
              <a:t> Percentage seen by 5 or more medical specialties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540232323"/>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41</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831058" y="1153180"/>
            <a:ext cx="5272534"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a:t>
            </a:r>
            <a:r>
              <a:rPr lang="en-US" sz="1600" b="1" dirty="0" smtClean="0"/>
              <a:t> </a:t>
            </a:r>
            <a:r>
              <a:rPr lang="en-US" sz="1600" b="1" dirty="0">
                <a:latin typeface="Calibri" panose="020F0502020204030204" pitchFamily="34" charset="0"/>
                <a:ea typeface="Calibri" panose="020F0502020204030204" pitchFamily="34" charset="0"/>
                <a:cs typeface="Times New Roman" panose="02020603050405020304" pitchFamily="18" charset="0"/>
              </a:rPr>
              <a:t>Percentage seen by 5 or more medical specialties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99400619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625136" y="1153180"/>
            <a:ext cx="5684377"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a:t>
            </a:r>
            <a:r>
              <a:rPr lang="en-US" sz="1600" b="1" dirty="0" smtClean="0"/>
              <a:t> </a:t>
            </a:r>
            <a:r>
              <a:rPr lang="en-US" sz="1600" b="1" dirty="0">
                <a:latin typeface="Calibri" panose="020F0502020204030204" pitchFamily="34" charset="0"/>
                <a:ea typeface="Calibri" panose="020F0502020204030204" pitchFamily="34" charset="0"/>
                <a:cs typeface="Times New Roman" panose="02020603050405020304" pitchFamily="18" charset="0"/>
              </a:rPr>
              <a:t>Percentage seen by 5 or more medical specialties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344891033"/>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864882" y="1153180"/>
            <a:ext cx="5204887" cy="338554"/>
          </a:xfrm>
          <a:prstGeom prst="rect">
            <a:avLst/>
          </a:prstGeom>
        </p:spPr>
        <p:txBody>
          <a:bodyPr wrap="none">
            <a:spAutoFit/>
          </a:bodyPr>
          <a:lstStyle/>
          <a:p>
            <a:pPr algn="ctr">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(e) Percentage seen by 5 or more medical specialties by sex</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072531853"/>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44</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864882" y="1153180"/>
            <a:ext cx="5698419" cy="338554"/>
          </a:xfrm>
          <a:prstGeom prst="rect">
            <a:avLst/>
          </a:prstGeom>
        </p:spPr>
        <p:txBody>
          <a:bodyPr wrap="none">
            <a:spAutoFit/>
          </a:bodyPr>
          <a:lstStyle/>
          <a:p>
            <a:pPr marL="91440" indent="-91440">
              <a:spcBef>
                <a:spcPts val="600"/>
              </a:spcBef>
              <a:spcAft>
                <a:spcPts val="600"/>
              </a:spcAft>
            </a:pPr>
            <a:r>
              <a:rPr lang="en-US" sz="1600" b="1" dirty="0">
                <a:latin typeface="Calibri" panose="020F0502020204030204" pitchFamily="34" charset="0"/>
                <a:ea typeface="Times New Roman" panose="02020603050405020304" pitchFamily="18" charset="0"/>
                <a:cs typeface="Segoe UI" panose="020B0502040204020203" pitchFamily="34" charset="0"/>
              </a:rPr>
              <a:t> (f) Percentage seen by 5 or more medical specialties 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137663947"/>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45</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2573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12.8 Percentage of Medicare beneficiaries with ESRD seen by 5 or more medical specialties in the last 90 days of life, overall, and by age, race, ethnicity, sex, and modality, </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2012-2015 </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47700" y="5638800"/>
            <a:ext cx="7848600" cy="369332"/>
          </a:xfrm>
          <a:prstGeom prst="rect">
            <a:avLst/>
          </a:prstGeom>
        </p:spPr>
        <p:txBody>
          <a:bodyPr wrap="square">
            <a:spAutoFit/>
          </a:bodyPr>
          <a:lstStyle/>
          <a:p>
            <a:r>
              <a:rPr lang="en-US" sz="900" i="1" dirty="0">
                <a:latin typeface="Calibri" panose="020F0502020204030204" pitchFamily="34" charset="0"/>
                <a:ea typeface="Calibri" panose="020F0502020204030204" pitchFamily="34"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p>
        </p:txBody>
      </p:sp>
      <p:sp>
        <p:nvSpPr>
          <p:cNvPr id="5" name="Rectangle 4"/>
          <p:cNvSpPr/>
          <p:nvPr/>
        </p:nvSpPr>
        <p:spPr>
          <a:xfrm>
            <a:off x="1251926" y="1153180"/>
            <a:ext cx="6430799" cy="338554"/>
          </a:xfrm>
          <a:prstGeom prst="rect">
            <a:avLst/>
          </a:prstGeom>
        </p:spPr>
        <p:txBody>
          <a:bodyPr wrap="none">
            <a:spAutoFit/>
          </a:bodyPr>
          <a:lstStyle/>
          <a:p>
            <a:pPr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a:t>
            </a:r>
            <a:r>
              <a:rPr lang="en-US" sz="1600" b="1" dirty="0">
                <a:latin typeface="Calibri" panose="020F0502020204030204" pitchFamily="34" charset="0"/>
                <a:ea typeface="Calibri" panose="020F0502020204030204" pitchFamily="34" charset="0"/>
                <a:cs typeface="Times New Roman" panose="02020603050405020304" pitchFamily="18" charset="0"/>
              </a:rPr>
              <a:t>Percentage seen by 5 or more medical specialties by state of residence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31429" y="1866900"/>
            <a:ext cx="7028695" cy="3162300"/>
          </a:xfrm>
          <a:prstGeom prst="rect">
            <a:avLst/>
          </a:prstGeom>
        </p:spPr>
      </p:pic>
    </p:spTree>
    <p:extLst>
      <p:ext uri="{BB962C8B-B14F-4D97-AF65-F5344CB8AC3E}">
        <p14:creationId xmlns:p14="http://schemas.microsoft.com/office/powerpoint/2010/main" val="3385354139"/>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46</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838200"/>
          </a:xfrm>
        </p:spPr>
        <p:txBody>
          <a:bodyPr/>
          <a:lstStyle/>
          <a:p>
            <a:pPr marL="0" marR="0">
              <a:spcBef>
                <a:spcPts val="2400"/>
              </a:spcBef>
              <a:spcAft>
                <a:spcPts val="600"/>
              </a:spcAft>
              <a:tabLst>
                <a:tab pos="685800" algn="l"/>
              </a:tabLs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Table 12.2 Percent of patients seen by a specialist and median number of visits in the last 90 days of life, from 2012 to 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2576634318"/>
              </p:ext>
            </p:extLst>
          </p:nvPr>
        </p:nvGraphicFramePr>
        <p:xfrm>
          <a:off x="2343150" y="1059052"/>
          <a:ext cx="4457700" cy="2734056"/>
        </p:xfrm>
        <a:graphic>
          <a:graphicData uri="http://schemas.openxmlformats.org/drawingml/2006/table">
            <a:tbl>
              <a:tblPr firstRow="1" firstCol="1" bandRow="1"/>
              <a:tblGrid>
                <a:gridCol w="1885950">
                  <a:extLst>
                    <a:ext uri="{9D8B030D-6E8A-4147-A177-3AD203B41FA5}">
                      <a16:colId xmlns:a16="http://schemas.microsoft.com/office/drawing/2014/main" val="4074003605"/>
                    </a:ext>
                  </a:extLst>
                </a:gridCol>
                <a:gridCol w="1168400">
                  <a:extLst>
                    <a:ext uri="{9D8B030D-6E8A-4147-A177-3AD203B41FA5}">
                      <a16:colId xmlns:a16="http://schemas.microsoft.com/office/drawing/2014/main" val="2752174994"/>
                    </a:ext>
                  </a:extLst>
                </a:gridCol>
                <a:gridCol w="1403350">
                  <a:extLst>
                    <a:ext uri="{9D8B030D-6E8A-4147-A177-3AD203B41FA5}">
                      <a16:colId xmlns:a16="http://schemas.microsoft.com/office/drawing/2014/main" val="2316672862"/>
                    </a:ext>
                  </a:extLst>
                </a:gridCol>
              </a:tblGrid>
              <a:tr h="400050">
                <a:tc>
                  <a:txBody>
                    <a:bodyPr/>
                    <a:lstStyle/>
                    <a:p>
                      <a:pPr marL="0" marR="0">
                        <a:lnSpc>
                          <a:spcPct val="115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Specialty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of patients seen by specialist</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b="1">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Mean number of visits in last 90 days</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3987377865"/>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Nephrology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14.8</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extLst>
                  <a:ext uri="{0D108BD9-81ED-4DB2-BD59-A6C34878D82A}">
                    <a16:rowId xmlns:a16="http://schemas.microsoft.com/office/drawing/2014/main" val="2650491209"/>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Diagnostic radiology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753508377"/>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Internal medicine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17.0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195714877"/>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Emergency medicine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3334972267"/>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Cardiology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643357654"/>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Family practice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33%</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6.6</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1140541103"/>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Pulmonary disease</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31%</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8.9</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76680711"/>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Anesthesiology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27%</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4.5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112483790"/>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General surgery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5.0</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a:noFill/>
                    </a:lnB>
                  </a:tcPr>
                </a:tc>
                <a:extLst>
                  <a:ext uri="{0D108BD9-81ED-4DB2-BD59-A6C34878D82A}">
                    <a16:rowId xmlns:a16="http://schemas.microsoft.com/office/drawing/2014/main" val="2635302723"/>
                  </a:ext>
                </a:extLst>
              </a:tr>
              <a:tr h="182880">
                <a:tc>
                  <a:txBody>
                    <a:bodyPr/>
                    <a:lstStyle/>
                    <a:p>
                      <a:pPr marL="0" marR="0">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Pathology</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25%</a:t>
                      </a:r>
                      <a:endParaRPr lang="en-US" sz="12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marL="0" marR="0" algn="ctr">
                        <a:lnSpc>
                          <a:spcPct val="115000"/>
                        </a:lnSpc>
                        <a:spcBef>
                          <a:spcPts val="0"/>
                        </a:spcBef>
                        <a:spcAft>
                          <a:spcPts val="0"/>
                        </a:spcAft>
                      </a:pPr>
                      <a:r>
                        <a:rPr lang="en-US" sz="1200"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3.6</a:t>
                      </a:r>
                      <a:endParaRPr lang="en-US" sz="12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557827199"/>
                  </a:ext>
                </a:extLst>
              </a:tr>
            </a:tbl>
          </a:graphicData>
        </a:graphic>
      </p:graphicFrame>
      <p:sp>
        <p:nvSpPr>
          <p:cNvPr id="5" name="Rectangle 4"/>
          <p:cNvSpPr/>
          <p:nvPr/>
        </p:nvSpPr>
        <p:spPr>
          <a:xfrm>
            <a:off x="838200" y="4152900"/>
            <a:ext cx="7467600" cy="369332"/>
          </a:xfrm>
          <a:prstGeom prst="rect">
            <a:avLst/>
          </a:prstGeom>
        </p:spPr>
        <p:txBody>
          <a:bodyPr wrap="square">
            <a:spAutoFit/>
          </a:bodyPr>
          <a:lstStyle/>
          <a:p>
            <a:pPr>
              <a:spcBef>
                <a:spcPts val="600"/>
              </a:spcBef>
            </a:pPr>
            <a:r>
              <a:rPr lang="en-US" sz="900" i="1" dirty="0">
                <a:solidFill>
                  <a:srgbClr val="000000"/>
                </a:solidFill>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who died between 2012 and 2015. Abbreviation: ESRD, end-stage renal disease.</a:t>
            </a:r>
            <a:endParaRPr lang="en-US" sz="900" i="1" dirty="0">
              <a:solidFill>
                <a:srgbClr val="000000"/>
              </a:solidFill>
              <a:effectLst/>
              <a:latin typeface="Calibri" panose="020F0502020204030204" pitchFamily="34" charset="0"/>
              <a:ea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489256268"/>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47</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615374" y="1227938"/>
            <a:ext cx="3913252" cy="338554"/>
          </a:xfrm>
          <a:prstGeom prst="rect">
            <a:avLst/>
          </a:prstGeom>
        </p:spPr>
        <p:txBody>
          <a:bodyPr wrap="none">
            <a:spAutoFit/>
          </a:bodyPr>
          <a:lstStyle/>
          <a:p>
            <a:pPr marL="342900" marR="0" lvl="0" indent="-342900" algn="ctr" fontAlgn="base">
              <a:spcBef>
                <a:spcPts val="600"/>
              </a:spcBef>
              <a:spcAft>
                <a:spcPts val="600"/>
              </a:spcAft>
              <a:buFont typeface="+mj-lt"/>
              <a:buAutoNum type="alphaLcParenBoth"/>
            </a:pPr>
            <a:r>
              <a:rPr lang="en-US" sz="1600"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Dialysis discontinuation by year, overall</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4143180877"/>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48</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029656" y="1227938"/>
            <a:ext cx="308469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558327214"/>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49</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011573" y="1227938"/>
            <a:ext cx="3120855"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2801195721"/>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50</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05652" y="1227938"/>
            <a:ext cx="3532698"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835490921"/>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51</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045397" y="1227938"/>
            <a:ext cx="3053208" cy="338554"/>
          </a:xfrm>
          <a:prstGeom prst="rect">
            <a:avLst/>
          </a:prstGeom>
        </p:spPr>
        <p:txBody>
          <a:bodyPr wrap="none">
            <a:spAutoFit/>
          </a:bodyPr>
          <a:lstStyle/>
          <a:p>
            <a:pPr marR="0" lvl="0" algn="ctr" fontAlgn="base">
              <a:spcBef>
                <a:spcPts val="600"/>
              </a:spcBef>
              <a:spcAft>
                <a:spcPts val="600"/>
              </a:spcAft>
            </a:pPr>
            <a:r>
              <a:rPr lang="en-US" sz="1600" b="1" dirty="0" smtClean="0">
                <a:latin typeface="Calibri" panose="020F0502020204030204" pitchFamily="34" charset="0"/>
                <a:ea typeface="Calibri" panose="020F0502020204030204" pitchFamily="34" charset="0"/>
                <a:cs typeface="Times New Roman" panose="02020603050405020304" pitchFamily="18" charset="0"/>
              </a:rPr>
              <a:t>(e) Dialysis </a:t>
            </a:r>
            <a:r>
              <a:rPr lang="en-US" sz="1600" b="1" dirty="0">
                <a:latin typeface="Calibri" panose="020F0502020204030204" pitchFamily="34" charset="0"/>
                <a:ea typeface="Calibri" panose="020F0502020204030204" pitchFamily="34" charset="0"/>
                <a:cs typeface="Times New Roman" panose="02020603050405020304" pitchFamily="18" charset="0"/>
              </a:rPr>
              <a:t>discontinuation by </a:t>
            </a:r>
            <a:r>
              <a:rPr lang="en-US" sz="1600" b="1" dirty="0" smtClean="0">
                <a:latin typeface="Calibri" panose="020F0502020204030204" pitchFamily="34" charset="0"/>
                <a:ea typeface="Calibri" panose="020F0502020204030204" pitchFamily="34" charset="0"/>
                <a:cs typeface="Times New Roman" panose="02020603050405020304" pitchFamily="18" charset="0"/>
              </a:rPr>
              <a:t>sex</a:t>
            </a:r>
            <a:endParaRPr lang="en-US" sz="1600" b="1" u="none" strike="noStrike" kern="0" spc="0" dirty="0">
              <a:ln>
                <a:noFill/>
              </a:ln>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13741710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21874" y="1227938"/>
            <a:ext cx="3500254"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(f)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modality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3096947649"/>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181100"/>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12.9 Dialysis discontinuation before death among decedents overall, and by age, race, ethnicity, sex, and modality,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562600"/>
            <a:ext cx="8153400" cy="369332"/>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patients with complete data on dialysis discontinuation from the CMS ESRD Death Notification form (CMS 2746) whose last modality was listed as dialysis.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432440" y="1227938"/>
            <a:ext cx="427912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(g) Dialysis </a:t>
            </a:r>
            <a:r>
              <a:rPr lang="en-US" sz="1600" b="1" dirty="0">
                <a:latin typeface="Calibri" panose="020F0502020204030204" pitchFamily="34" charset="0"/>
                <a:ea typeface="Times New Roman" panose="02020603050405020304" pitchFamily="18" charset="0"/>
                <a:cs typeface="Segoe UI" panose="020B0502040204020203" pitchFamily="34" charset="0"/>
              </a:rPr>
              <a:t>discontinuation by state of residence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3577" y="1828800"/>
            <a:ext cx="6656846" cy="3255407"/>
          </a:xfrm>
          <a:prstGeom prst="rect">
            <a:avLst/>
          </a:prstGeom>
        </p:spPr>
      </p:pic>
    </p:spTree>
    <p:extLst>
      <p:ext uri="{BB962C8B-B14F-4D97-AF65-F5344CB8AC3E}">
        <p14:creationId xmlns:p14="http://schemas.microsoft.com/office/powerpoint/2010/main" val="2595497806"/>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54</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85227" y="1160977"/>
            <a:ext cx="337355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t>
            </a:r>
            <a:r>
              <a:rPr lang="en-US" sz="1600" b="1" dirty="0" smtClean="0">
                <a:latin typeface="Calibri" panose="020F0502020204030204" pitchFamily="34" charset="0"/>
                <a:ea typeface="Times New Roman" panose="02020603050405020304" pitchFamily="18" charset="0"/>
                <a:cs typeface="Segoe UI" panose="020B0502040204020203" pitchFamily="34" charset="0"/>
              </a:rPr>
              <a:t>year, overall</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2993" y="1860801"/>
            <a:ext cx="6858014" cy="3136398"/>
          </a:xfrm>
          <a:prstGeom prst="rect">
            <a:avLst/>
          </a:prstGeom>
        </p:spPr>
      </p:pic>
    </p:spTree>
    <p:extLst>
      <p:ext uri="{BB962C8B-B14F-4D97-AF65-F5344CB8AC3E}">
        <p14:creationId xmlns:p14="http://schemas.microsoft.com/office/powerpoint/2010/main" val="2798829705"/>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55</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253274" y="1160977"/>
            <a:ext cx="2637453"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age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779420665"/>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56</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235193" y="1160977"/>
            <a:ext cx="2673617"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(c)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race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860801"/>
            <a:ext cx="6861062" cy="3136398"/>
          </a:xfrm>
          <a:prstGeom prst="rect">
            <a:avLst/>
          </a:prstGeom>
        </p:spPr>
      </p:pic>
    </p:spTree>
    <p:extLst>
      <p:ext uri="{BB962C8B-B14F-4D97-AF65-F5344CB8AC3E}">
        <p14:creationId xmlns:p14="http://schemas.microsoft.com/office/powerpoint/2010/main" val="88137335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57</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029270" y="1160977"/>
            <a:ext cx="3085460"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(d) Hospice </a:t>
            </a:r>
            <a:r>
              <a:rPr lang="en-US" sz="1600" b="1" dirty="0">
                <a:latin typeface="Calibri" panose="020F0502020204030204" pitchFamily="34" charset="0"/>
                <a:ea typeface="Times New Roman" panose="02020603050405020304" pitchFamily="18" charset="0"/>
                <a:cs typeface="Segoe UI" panose="020B0502040204020203" pitchFamily="34" charset="0"/>
              </a:rPr>
              <a:t>utilization by ethnicity</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028700" y="1861923"/>
            <a:ext cx="6861062" cy="3136398"/>
          </a:xfrm>
          <a:prstGeom prst="rect">
            <a:avLst/>
          </a:prstGeom>
        </p:spPr>
      </p:pic>
    </p:spTree>
    <p:extLst>
      <p:ext uri="{BB962C8B-B14F-4D97-AF65-F5344CB8AC3E}">
        <p14:creationId xmlns:p14="http://schemas.microsoft.com/office/powerpoint/2010/main" val="522278301"/>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58</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39794" y="1160977"/>
            <a:ext cx="2903102" cy="369332"/>
          </a:xfrm>
          <a:prstGeom prst="rect">
            <a:avLst/>
          </a:prstGeom>
        </p:spPr>
        <p:txBody>
          <a:bodyPr wrap="none">
            <a:spAutoFit/>
          </a:bodyPr>
          <a:lstStyle/>
          <a:p>
            <a:r>
              <a:rPr lang="en-US" b="1" dirty="0" smtClean="0"/>
              <a:t>(e) Hospice </a:t>
            </a:r>
            <a:r>
              <a:rPr lang="en-US" b="1" dirty="0"/>
              <a:t>utilization by sex</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60814" y="1790700"/>
            <a:ext cx="6861062" cy="3136398"/>
          </a:xfrm>
          <a:prstGeom prst="rect">
            <a:avLst/>
          </a:prstGeom>
        </p:spPr>
      </p:pic>
    </p:spTree>
    <p:extLst>
      <p:ext uri="{BB962C8B-B14F-4D97-AF65-F5344CB8AC3E}">
        <p14:creationId xmlns:p14="http://schemas.microsoft.com/office/powerpoint/2010/main" val="175402692"/>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59</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839794" y="1160977"/>
            <a:ext cx="3443700" cy="369332"/>
          </a:xfrm>
          <a:prstGeom prst="rect">
            <a:avLst/>
          </a:prstGeom>
        </p:spPr>
        <p:txBody>
          <a:bodyPr wrap="none">
            <a:spAutoFit/>
          </a:bodyPr>
          <a:lstStyle/>
          <a:p>
            <a:r>
              <a:rPr lang="en-US" b="1" dirty="0" smtClean="0"/>
              <a:t>(f) Hospice </a:t>
            </a:r>
            <a:r>
              <a:rPr lang="en-US" b="1" dirty="0"/>
              <a:t>utilization by </a:t>
            </a:r>
            <a:r>
              <a:rPr lang="en-US" b="1" dirty="0" smtClean="0"/>
              <a:t>modality</a:t>
            </a:r>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899459" y="1846619"/>
            <a:ext cx="6861062" cy="3136398"/>
          </a:xfrm>
          <a:prstGeom prst="rect">
            <a:avLst/>
          </a:prstGeom>
        </p:spPr>
      </p:pic>
    </p:spTree>
    <p:extLst>
      <p:ext uri="{BB962C8B-B14F-4D97-AF65-F5344CB8AC3E}">
        <p14:creationId xmlns:p14="http://schemas.microsoft.com/office/powerpoint/2010/main" val="886445428"/>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60</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965766" y="1232972"/>
            <a:ext cx="7608751" cy="369332"/>
          </a:xfrm>
          <a:prstGeom prst="rect">
            <a:avLst/>
          </a:prstGeom>
        </p:spPr>
        <p:txBody>
          <a:bodyPr wrap="none">
            <a:spAutoFit/>
          </a:bodyPr>
          <a:lstStyle/>
          <a:p>
            <a:pPr marL="91440" marR="0" indent="-91440" algn="ctr">
              <a:spcBef>
                <a:spcPts val="600"/>
              </a:spcBef>
              <a:spcAft>
                <a:spcPts val="600"/>
              </a:spcAft>
            </a:pPr>
            <a:r>
              <a:rPr lang="en-US" b="1" dirty="0" smtClean="0"/>
              <a:t>(g) </a:t>
            </a:r>
            <a:r>
              <a:rPr lang="en-US" b="1" dirty="0">
                <a:latin typeface="Calibri" panose="020F0502020204030204" pitchFamily="34" charset="0"/>
                <a:ea typeface="Times New Roman" panose="02020603050405020304" pitchFamily="18" charset="0"/>
                <a:cs typeface="Segoe UI" panose="020B0502040204020203" pitchFamily="34" charset="0"/>
              </a:rPr>
              <a:t>Hospice utilization by whether patients discontinued dialysis before death </a:t>
            </a: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41469" y="1902870"/>
            <a:ext cx="6861062" cy="3136398"/>
          </a:xfrm>
          <a:prstGeom prst="rect">
            <a:avLst/>
          </a:prstGeom>
        </p:spPr>
      </p:pic>
    </p:spTree>
    <p:extLst>
      <p:ext uri="{BB962C8B-B14F-4D97-AF65-F5344CB8AC3E}">
        <p14:creationId xmlns:p14="http://schemas.microsoft.com/office/powerpoint/2010/main" val="1570570087"/>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61</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1417638"/>
          </a:xfrm>
        </p:spPr>
        <p:txBody>
          <a:bodyPr/>
          <a:lstStyle/>
          <a:p>
            <a:pPr marL="0" marR="0">
              <a:spcBef>
                <a:spcPts val="1200"/>
              </a:spcBef>
              <a:spcAft>
                <a:spcPts val="1200"/>
              </a:spcAft>
            </a:pPr>
            <a:r>
              <a:rPr lang="en-US" sz="2400" b="1" spc="30" dirty="0" err="1">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a:latin typeface="Calibri" panose="020F0502020204030204" pitchFamily="34" charset="0"/>
                <a:ea typeface="Times New Roman" panose="02020603050405020304" pitchFamily="18" charset="0"/>
                <a:cs typeface="Times New Roman" panose="02020603050405020304" pitchFamily="18" charset="0"/>
              </a:rPr>
              <a:t> 2 Figure 12.10 Hospice utilization at the time of death among Medicare beneficiaries with ESRD overall, and by age, race, ethnicity, sex, modality, and whether dialysis was discontinued, 2000-2015</a:t>
            </a:r>
            <a:br>
              <a:rPr lang="en-US" sz="2400" b="1" spc="30" dirty="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552450" y="5524500"/>
            <a:ext cx="8039100" cy="507831"/>
          </a:xfrm>
          <a:prstGeom prst="rect">
            <a:avLst/>
          </a:prstGeom>
        </p:spPr>
        <p:txBody>
          <a:bodyPr wrap="square">
            <a:spAutoFit/>
          </a:bodyPr>
          <a:lstStyle/>
          <a:p>
            <a:pPr>
              <a:spcBef>
                <a:spcPts val="6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Receipt of hospice care at the time of death was defined as having a claim in the Hospice SAF (HCFASAF=S) on or after the date of death or Discharge Status from hospice=40, 41, or 42.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2075450" y="1160977"/>
            <a:ext cx="4431791" cy="723275"/>
          </a:xfrm>
          <a:prstGeom prst="rect">
            <a:avLst/>
          </a:prstGeom>
        </p:spPr>
        <p:txBody>
          <a:bodyPr wrap="none">
            <a:spAutoFit/>
          </a:bodyPr>
          <a:lstStyle/>
          <a:p>
            <a:pPr marR="0" lvl="0" algn="ctr" fontAlgn="base">
              <a:spcBef>
                <a:spcPts val="1800"/>
              </a:spcBef>
              <a:spcAft>
                <a:spcPts val="600"/>
              </a:spcAft>
            </a:pPr>
            <a:r>
              <a:rPr lang="en-US" b="1" dirty="0" smtClean="0"/>
              <a:t>(h) </a:t>
            </a:r>
            <a:r>
              <a:rPr lang="en-US" b="1" kern="0" dirty="0">
                <a:effectLst>
                  <a:glow>
                    <a:srgbClr val="000000"/>
                  </a:glow>
                  <a:outerShdw sx="0" sy="0">
                    <a:srgbClr val="000000"/>
                  </a:outerShdw>
                  <a:reflection stA="0" endPos="0" fadeDir="0" sx="0" sy="0"/>
                </a:effectLst>
                <a:latin typeface="Calibri" panose="020F0502020204030204" pitchFamily="34" charset="0"/>
                <a:ea typeface="Times New Roman" panose="02020603050405020304" pitchFamily="18" charset="0"/>
                <a:cs typeface="Times New Roman" panose="02020603050405020304" pitchFamily="18" charset="0"/>
              </a:rPr>
              <a:t>Hospice Utilization by state of residence</a:t>
            </a:r>
          </a:p>
          <a:p>
            <a:endParaRPr lang="en-US" b="1" dirty="0"/>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40529" y="1884253"/>
            <a:ext cx="6662942" cy="3262254"/>
          </a:xfrm>
          <a:prstGeom prst="rect">
            <a:avLst/>
          </a:prstGeom>
        </p:spPr>
      </p:pic>
    </p:spTree>
    <p:extLst>
      <p:ext uri="{BB962C8B-B14F-4D97-AF65-F5344CB8AC3E}">
        <p14:creationId xmlns:p14="http://schemas.microsoft.com/office/powerpoint/2010/main" val="67516341"/>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62</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914400"/>
          </a:xfrm>
        </p:spPr>
        <p:txBody>
          <a:bodyPr/>
          <a:lstStyle/>
          <a:p>
            <a:pPr marL="0" marR="0">
              <a:spcBef>
                <a:spcPts val="1200"/>
              </a:spcBef>
              <a:spcAft>
                <a:spcPts val="1200"/>
              </a:spcAft>
            </a:pP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2 Figure 12.11 Costs in the (a) last 30 days of life, and (b) last 7 days of life in relation to timing of hospice care, 2000-2015</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067300"/>
            <a:ext cx="8115300" cy="1061829"/>
          </a:xfrm>
          <a:prstGeom prst="rect">
            <a:avLst/>
          </a:prstGeom>
        </p:spPr>
        <p:txBody>
          <a:bodyPr wrap="square">
            <a:spAutoFit/>
          </a:bodyPr>
          <a:lstStyle/>
          <a:p>
            <a:pPr>
              <a:spcBef>
                <a:spcPts val="12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(HCFASAF=S)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365252" y="857041"/>
            <a:ext cx="2018822"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a:t>
            </a:r>
            <a:r>
              <a:rPr lang="en-US" sz="1600" b="1" dirty="0">
                <a:latin typeface="Calibri" panose="020F0502020204030204" pitchFamily="34" charset="0"/>
                <a:ea typeface="Times New Roman" panose="02020603050405020304" pitchFamily="18" charset="0"/>
                <a:cs typeface="Segoe UI" panose="020B0502040204020203" pitchFamily="34" charset="0"/>
              </a:rPr>
              <a:t>a</a:t>
            </a:r>
            <a:r>
              <a:rPr lang="en-US" sz="1600" b="1" dirty="0" smtClean="0">
                <a:latin typeface="Calibri" panose="020F0502020204030204" pitchFamily="34" charset="0"/>
                <a:ea typeface="Times New Roman" panose="02020603050405020304" pitchFamily="18" charset="0"/>
                <a:cs typeface="Segoe UI" panose="020B0502040204020203" pitchFamily="34" charset="0"/>
              </a:rPr>
              <a:t>) Last </a:t>
            </a:r>
            <a:r>
              <a:rPr lang="en-US" sz="1600" b="1" dirty="0">
                <a:latin typeface="Calibri" panose="020F0502020204030204" pitchFamily="34" charset="0"/>
                <a:ea typeface="Times New Roman" panose="02020603050405020304" pitchFamily="18" charset="0"/>
                <a:cs typeface="Segoe UI" panose="020B0502040204020203" pitchFamily="34" charset="0"/>
              </a:rPr>
              <a:t>30 days of life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133600" y="1430660"/>
            <a:ext cx="4767082" cy="3401575"/>
          </a:xfrm>
          <a:prstGeom prst="rect">
            <a:avLst/>
          </a:prstGeom>
        </p:spPr>
      </p:pic>
    </p:spTree>
    <p:extLst>
      <p:ext uri="{BB962C8B-B14F-4D97-AF65-F5344CB8AC3E}">
        <p14:creationId xmlns:p14="http://schemas.microsoft.com/office/powerpoint/2010/main" val="1804303422"/>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Number Placeholder 1"/>
          <p:cNvSpPr>
            <a:spLocks noGrp="1"/>
          </p:cNvSpPr>
          <p:nvPr>
            <p:ph type="sldNum" sz="quarter" idx="11"/>
          </p:nvPr>
        </p:nvSpPr>
        <p:spPr/>
        <p:txBody>
          <a:bodyPr/>
          <a:lstStyle/>
          <a:p>
            <a:fld id="{3F227FC0-035E-484D-AA62-D30602925625}" type="slidenum">
              <a:rPr lang="en-US" smtClean="0"/>
              <a:pPr/>
              <a:t>63</a:t>
            </a:fld>
            <a:endParaRPr lang="en-US" dirty="0"/>
          </a:p>
        </p:txBody>
      </p:sp>
      <p:sp>
        <p:nvSpPr>
          <p:cNvPr id="6" name="Footer Placeholder 5"/>
          <p:cNvSpPr>
            <a:spLocks noGrp="1"/>
          </p:cNvSpPr>
          <p:nvPr>
            <p:ph type="ftr" sz="quarter" idx="3"/>
          </p:nvPr>
        </p:nvSpPr>
        <p:spPr/>
        <p:txBody>
          <a:bodyPr/>
          <a:lstStyle/>
          <a:p>
            <a:r>
              <a:rPr lang="en-US" dirty="0" smtClean="0"/>
              <a:t>2018 Annual Data Report  </a:t>
            </a:r>
            <a:br>
              <a:rPr lang="en-US" dirty="0" smtClean="0"/>
            </a:br>
            <a:r>
              <a:rPr lang="en-US" dirty="0" smtClean="0"/>
              <a:t>Volume 2 ESRD, Chapter 12</a:t>
            </a:r>
          </a:p>
        </p:txBody>
      </p:sp>
      <p:sp>
        <p:nvSpPr>
          <p:cNvPr id="3" name="Title 2"/>
          <p:cNvSpPr>
            <a:spLocks noGrp="1"/>
          </p:cNvSpPr>
          <p:nvPr>
            <p:ph type="title"/>
          </p:nvPr>
        </p:nvSpPr>
        <p:spPr>
          <a:xfrm>
            <a:off x="0" y="0"/>
            <a:ext cx="9144000" cy="914400"/>
          </a:xfrm>
        </p:spPr>
        <p:txBody>
          <a:bodyPr/>
          <a:lstStyle/>
          <a:p>
            <a:pPr marL="0" marR="0">
              <a:spcBef>
                <a:spcPts val="1200"/>
              </a:spcBef>
              <a:spcAft>
                <a:spcPts val="1200"/>
              </a:spcAft>
            </a:pPr>
            <a:r>
              <a:rPr lang="en-US" sz="2400" b="1" spc="30" dirty="0" err="1" smtClean="0">
                <a:latin typeface="Calibri" panose="020F0502020204030204" pitchFamily="34" charset="0"/>
                <a:ea typeface="Times New Roman" panose="02020603050405020304" pitchFamily="18" charset="0"/>
                <a:cs typeface="Times New Roman" panose="02020603050405020304" pitchFamily="18" charset="0"/>
              </a:rPr>
              <a:t>vol</a:t>
            </a:r>
            <a: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t> 2 Figure 12.11 Costs in the (a) last 30 days of life, and (b) last 7 days of life in relation to timing of hospice care, 2000-2015</a:t>
            </a:r>
            <a:br>
              <a:rPr lang="en-US" sz="2400" b="1" spc="30" dirty="0" smtClean="0">
                <a:latin typeface="Calibri" panose="020F0502020204030204" pitchFamily="34" charset="0"/>
                <a:ea typeface="Times New Roman" panose="02020603050405020304" pitchFamily="18" charset="0"/>
                <a:cs typeface="Times New Roman" panose="02020603050405020304" pitchFamily="18" charset="0"/>
              </a:rPr>
            </a:br>
            <a:endParaRPr lang="en-US" sz="2400" dirty="0"/>
          </a:p>
        </p:txBody>
      </p:sp>
      <p:sp>
        <p:nvSpPr>
          <p:cNvPr id="4" name="Rectangle 3"/>
          <p:cNvSpPr/>
          <p:nvPr/>
        </p:nvSpPr>
        <p:spPr>
          <a:xfrm>
            <a:off x="609600" y="5067300"/>
            <a:ext cx="8115300" cy="1061829"/>
          </a:xfrm>
          <a:prstGeom prst="rect">
            <a:avLst/>
          </a:prstGeom>
        </p:spPr>
        <p:txBody>
          <a:bodyPr wrap="square">
            <a:spAutoFit/>
          </a:bodyPr>
          <a:lstStyle/>
          <a:p>
            <a:pPr>
              <a:spcBef>
                <a:spcPts val="1200"/>
              </a:spcBef>
              <a:spcAft>
                <a:spcPts val="600"/>
              </a:spcAft>
              <a:tabLst>
                <a:tab pos="5943600" algn="l"/>
              </a:tabLst>
            </a:pPr>
            <a:r>
              <a:rPr lang="en-US" sz="900" i="1" dirty="0">
                <a:latin typeface="Calibri" panose="020F0502020204030204" pitchFamily="34" charset="0"/>
                <a:ea typeface="Times New Roman" panose="02020603050405020304" pitchFamily="18" charset="0"/>
                <a:cs typeface="Times New Roman" panose="02020603050405020304" pitchFamily="18" charset="0"/>
              </a:rPr>
              <a:t>Data Source: Special Analyses, USRDS ESRD Database. Denominator population is all decedents with Medicare Parts A and B throughout the last 90 days of life exclusive of those patients without any costs during the last 30 days of life and those with negative costs. Date of the first claim in the Hospice SAF (HCFASAF=S) within the last 90 days of life is taken as the date of first receipt of hospice services. Timing of hospice referral in relation to death was categorized as 0-2 days, 3-5 days 6-14 days and 15-90 days). Explanation of box plot: the lower border of the box is the first quartile and the upper border is the third quartile of the distribution, the length of the box is the interquartile range, and the line in the middle of the box is the median value. The whiskers extend from the lowest value of the distribution that is ≥ the first quartile minus 1.5 times the interquartile range at the bottom to the highest value of the distribution that is ≤ the third quartile plus 1.5 times the interquartile range at the top. Values outside this range (outliers) are not plotted. Abbreviation: ESRD, end-stage renal disease.</a:t>
            </a:r>
            <a:endParaRPr lang="en-US" sz="900" i="1" dirty="0">
              <a:effectLst/>
              <a:latin typeface="Calibri" panose="020F0502020204030204" pitchFamily="34" charset="0"/>
              <a:ea typeface="Times New Roman" panose="02020603050405020304" pitchFamily="18" charset="0"/>
              <a:cs typeface="Times New Roman" panose="02020603050405020304" pitchFamily="18" charset="0"/>
            </a:endParaRPr>
          </a:p>
        </p:txBody>
      </p:sp>
      <p:sp>
        <p:nvSpPr>
          <p:cNvPr id="5" name="Rectangle 4"/>
          <p:cNvSpPr/>
          <p:nvPr/>
        </p:nvSpPr>
        <p:spPr>
          <a:xfrm>
            <a:off x="3412540" y="857041"/>
            <a:ext cx="1924246" cy="338554"/>
          </a:xfrm>
          <a:prstGeom prst="rect">
            <a:avLst/>
          </a:prstGeom>
        </p:spPr>
        <p:txBody>
          <a:bodyPr wrap="none">
            <a:spAutoFit/>
          </a:bodyPr>
          <a:lstStyle/>
          <a:p>
            <a:pPr marL="91440" marR="0" indent="-91440" algn="ctr">
              <a:spcBef>
                <a:spcPts val="600"/>
              </a:spcBef>
              <a:spcAft>
                <a:spcPts val="600"/>
              </a:spcAft>
            </a:pPr>
            <a:r>
              <a:rPr lang="en-US" sz="1600" b="1" dirty="0" smtClean="0">
                <a:latin typeface="Calibri" panose="020F0502020204030204" pitchFamily="34" charset="0"/>
                <a:ea typeface="Times New Roman" panose="02020603050405020304" pitchFamily="18" charset="0"/>
                <a:cs typeface="Segoe UI" panose="020B0502040204020203" pitchFamily="34" charset="0"/>
              </a:rPr>
              <a:t>(b) Last 7 </a:t>
            </a:r>
            <a:r>
              <a:rPr lang="en-US" sz="1600" b="1" dirty="0">
                <a:latin typeface="Calibri" panose="020F0502020204030204" pitchFamily="34" charset="0"/>
                <a:ea typeface="Times New Roman" panose="02020603050405020304" pitchFamily="18" charset="0"/>
                <a:cs typeface="Segoe UI" panose="020B0502040204020203" pitchFamily="34" charset="0"/>
              </a:rPr>
              <a:t>days of life</a:t>
            </a:r>
            <a:endParaRPr lang="en-US" sz="1600" b="1" dirty="0">
              <a:effectLst/>
              <a:latin typeface="Calibri" panose="020F0502020204030204" pitchFamily="34" charset="0"/>
              <a:ea typeface="Times New Roman" panose="02020603050405020304" pitchFamily="18" charset="0"/>
              <a:cs typeface="Segoe UI" panose="020B0502040204020203" pitchFamily="34" charset="0"/>
            </a:endParaRPr>
          </a:p>
        </p:txBody>
      </p:sp>
      <p:pic>
        <p:nvPicPr>
          <p:cNvPr id="7" name="Picture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2055871" y="1406645"/>
            <a:ext cx="5032258" cy="3660655"/>
          </a:xfrm>
          <a:prstGeom prst="rect">
            <a:avLst/>
          </a:prstGeom>
        </p:spPr>
      </p:pic>
    </p:spTree>
    <p:extLst>
      <p:ext uri="{BB962C8B-B14F-4D97-AF65-F5344CB8AC3E}">
        <p14:creationId xmlns:p14="http://schemas.microsoft.com/office/powerpoint/2010/main" val="3736899204"/>
      </p:ext>
    </p:extLst>
  </p:cSld>
  <p:clrMapOvr>
    <a:masterClrMapping/>
  </p:clrMapOvr>
  <p:timing>
    <p:tnLst>
      <p:par>
        <p:cTn id="1" dur="indefinite" restart="never" nodeType="tmRoot"/>
      </p:par>
    </p:tnLst>
  </p:timing>
</p:sld>
</file>

<file path=ppt/theme/theme1.xml><?xml version="1.0" encoding="utf-8"?>
<a:theme xmlns:a="http://schemas.openxmlformats.org/drawingml/2006/main" name="ADR_PPT_Template_CKD">
  <a:themeElements>
    <a:clrScheme name="USRDS ADR Color Palette">
      <a:dk1>
        <a:sysClr val="windowText" lastClr="000000"/>
      </a:dk1>
      <a:lt1>
        <a:sysClr val="window" lastClr="FFFFFF"/>
      </a:lt1>
      <a:dk2>
        <a:srgbClr val="48070E"/>
      </a:dk2>
      <a:lt2>
        <a:srgbClr val="FFFFFF"/>
      </a:lt2>
      <a:accent1>
        <a:srgbClr val="7A2F36"/>
      </a:accent1>
      <a:accent2>
        <a:srgbClr val="AC6168"/>
      </a:accent2>
      <a:accent3>
        <a:srgbClr val="002966"/>
      </a:accent3>
      <a:accent4>
        <a:srgbClr val="0E5480"/>
      </a:accent4>
      <a:accent5>
        <a:srgbClr val="367CA8"/>
      </a:accent5>
      <a:accent6>
        <a:srgbClr val="FFC76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ADR_PPT_Template_CKD</Template>
  <TotalTime>660</TotalTime>
  <Words>7115</Words>
  <Application>Microsoft Office PowerPoint</Application>
  <PresentationFormat>On-screen Show (4:3)</PresentationFormat>
  <Paragraphs>617</Paragraphs>
  <Slides>63</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63</vt:i4>
      </vt:variant>
    </vt:vector>
  </HeadingPairs>
  <TitlesOfParts>
    <vt:vector size="70" baseType="lpstr">
      <vt:lpstr>Arial</vt:lpstr>
      <vt:lpstr>Calibri</vt:lpstr>
      <vt:lpstr>Candara</vt:lpstr>
      <vt:lpstr>Constantia</vt:lpstr>
      <vt:lpstr>Segoe UI</vt:lpstr>
      <vt:lpstr>Times New Roman</vt:lpstr>
      <vt:lpstr>ADR_PPT_Template_CKD</vt:lpstr>
      <vt:lpstr>PowerPoint Presentation</vt:lpstr>
      <vt:lpstr>vol 2 Table 12.1 Characteristics of decedents with ESRD by death year, 2000-2015</vt:lpstr>
      <vt:lpstr>vol 2 Figure 12.1 Hospital admission during the last 90 days of life among Medicare beneficiaries with ESRD, 2000-2015</vt:lpstr>
      <vt:lpstr>vol 2 Figure 12.2 Days spent in the hospital during the last 90 days of life among Medicare beneficiaries with ESRD, 2000-2015 </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12.3 ICU admission during the last 90 days of life among Medicare beneficiaries with ESRD overall, and by age, race, ethnicity, sex, and modality, 2000-2015</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12.4 Intensive procedures during the last 90 days of life among Medicare beneficiaries with ESRD overall, and by age, race, ethnicity, sex, and modality, 2000-2015  </vt:lpstr>
      <vt:lpstr>vol 2 Figure 12.5 Inpatient deaths among Medicare beneficiaries with ESRD overall, and by age, race, ethnicity, sex, and modality, 2000-2015  </vt:lpstr>
      <vt:lpstr>vol 2 Figure 12.5 Inpatient deaths among Medicare beneficiaries with ESRD overall, and by age, race, ethnicity, sex, and modality, 2000-2015  </vt:lpstr>
      <vt:lpstr>vol 2 Figure 12.5 Inpatient deaths among Medicare beneficiaries with ESRD overall, and by age, race, ethnicity, sex, and modality, 2000-2015  </vt:lpstr>
      <vt:lpstr>vol 2 Figure 12.5 Inpatient deaths among Medicare beneficiaries with ESRD overall, and by age, race, ethnicity, sex, and modality, 2000-2015  </vt:lpstr>
      <vt:lpstr>vol 2 Figure 12.5 Inpatient deaths among Medicare beneficiaries with ESRD overall, and by age, race, ethnicity, sex, and modality, 2000-2015  </vt:lpstr>
      <vt:lpstr>vol 2 Figure 12.5 Inpatient deaths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12.6 Skilled nursing facility utilization among Medicare beneficiaries with ESRD overall, and by age, race, ethnicity, sex, and modality, 2000-2015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12.7 Percentage of Medicare beneficiaries with ESRD seen by 10 or more physicians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Figure 12.8 Percentage of Medicare beneficiaries with ESRD seen by 5 or more medical specialties in the last 90 days of life, overall, and by age, race, ethnicity, sex, and modality, 2012-2015  </vt:lpstr>
      <vt:lpstr>vol 2 Table 12.2 Percent of patients seen by a specialist and median number of visits in the last 90 days of life, from 2012 to 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12.9 Dialysis discontinuation before death among decedents overall, and by age, race, ethnicity, sex, and modality,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12.10 Hospice utilization at the time of death among Medicare beneficiaries with ESRD overall, and by age, race, ethnicity, sex, modality, and whether dialysis was discontinued, 2000-2015 </vt:lpstr>
      <vt:lpstr>vol 2 Figure 12.11 Costs in the (a) last 30 days of life, and (b) last 7 days of life in relation to timing of hospice care, 2000-2015 </vt:lpstr>
      <vt:lpstr>vol 2 Figure 12.11 Costs in the (a) last 30 days of life, and (b) last 7 days of life in relation to timing of hospice care, 2000-2015 </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Ruth Shamraj</dc:creator>
  <cp:lastModifiedBy>Yiting Li</cp:lastModifiedBy>
  <cp:revision>188</cp:revision>
  <dcterms:created xsi:type="dcterms:W3CDTF">2014-11-10T19:37:45Z</dcterms:created>
  <dcterms:modified xsi:type="dcterms:W3CDTF">2018-11-04T19:53:03Z</dcterms:modified>
</cp:coreProperties>
</file>