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15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3427274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12: Medicare Part D Prescription Drug Coverage in Patients With ESRD</a:t>
            </a:r>
            <a:endParaRPr lang="en-US" sz="3600" b="1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2016 Annual Data Report, Vol 2, ESRD, Ch 1 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baseline="30000" dirty="0"/>
              <a:t>Table 12.1  Medicare Part D parameters for defined standard benefit, 2009 &amp; 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19200" y="5486400"/>
            <a:ext cx="6934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a</a:t>
            </a:r>
            <a:r>
              <a:rPr lang="en-US" i="1" baseline="30000" dirty="0" smtClean="0"/>
              <a:t> The </a:t>
            </a:r>
            <a:r>
              <a:rPr lang="en-US" i="1" baseline="30000" dirty="0"/>
              <a:t>catastrophic coverage amount is the greater of 5% of medication cost or the values shown in the chart above. In 2014, beneficiaries were charged $2.55 for those generic or preferred multisource drugs with a retail price less than $51 and 5% for those with a retail price over $51. For brand name drugs, beneficiaries paid $6.35 for those drugs with a retail price less than $127 and 5% for those with a retail price over $127. Table adapted from http://www.q1medicare.com/PartD-The-2014-Medicare-Part-D-Outlook.php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294963"/>
              </p:ext>
            </p:extLst>
          </p:nvPr>
        </p:nvGraphicFramePr>
        <p:xfrm>
          <a:off x="1828800" y="609600"/>
          <a:ext cx="4687403" cy="4745366"/>
        </p:xfrm>
        <a:graphic>
          <a:graphicData uri="http://schemas.openxmlformats.org/drawingml/2006/table">
            <a:tbl>
              <a:tblPr firstRow="1" firstCol="1" bandRow="1"/>
              <a:tblGrid>
                <a:gridCol w="2572967"/>
                <a:gridCol w="1057218"/>
                <a:gridCol w="1057218"/>
              </a:tblGrid>
              <a:tr h="2135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Deductible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$295.00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$310.00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92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After the deductible is met, the beneficiary pays 25% of total prescription costs up to the initial coverage limit.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Initial coverage limit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$2,700.00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$2,850.00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40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coverage gap (“donut hole”) begins at this point.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1843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beneficiary pays 100% of their prescription costs up to the out-of-pocket threshold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Out-of-pocket threshold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$4,350.00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$4,550.00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33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The total out-of-pocket costs including the “donut hole”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86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covered Part D prescription out-of-pocket spending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$6,153.75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$6,455.00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33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(including the coverage gap). Catastrophic coverage begins after this point.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Catastrophic coverage benefit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$2.40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$2.55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3406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Generic/preferred multi-source drug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$6.00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aseline="30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$6.35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625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drugs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/>
                      </a:endParaRPr>
                    </a:p>
                  </a:txBody>
                  <a:tcPr marL="51485" marR="32234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aseline="30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plus a 52.50% brand name medication discount</a:t>
                      </a:r>
                    </a:p>
                  </a:txBody>
                  <a:tcPr marL="51485" marR="32234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335">
                <a:tc>
                  <a:txBody>
                    <a:bodyPr/>
                    <a:lstStyle/>
                    <a:p>
                      <a:pPr marL="0" marR="0" indent="14033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i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 Example: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$295.00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$310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3406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$310 (deductible)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$601.25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$635.00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406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+(($$2850-$310)*25%)(initial coverage)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$3,453.75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$3,605.00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406">
                <a:tc>
                  <a:txBody>
                    <a:bodyPr/>
                    <a:lstStyle/>
                    <a:p>
                      <a:pPr marL="0" marR="0" indent="1397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+(($6455-$2850)*100%)(coverage gap)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$4,350.00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Calibri"/>
                          <a:cs typeface="Times New Roman"/>
                        </a:rPr>
                        <a:t>$4,550.00</a:t>
                      </a: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34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$4,350.00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$4,550.00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85" marR="3223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33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(maximum out-of-pocket costs prior to catastrophic coverage, excluding plan premium)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351" marR="483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baseline="30000" dirty="0"/>
              <a:t>Table 12.2  General Medicare &amp; ESRD patients enrolled in Part D (%)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47800" y="3962400"/>
            <a:ext cx="632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2011-2014 Medicare data, point prevalent Medicare enrollees alive on January 1. Medicare data: general Medicare, 5% Medicare sample (ESRD, hemodialysis, peritoneal dialysis, and transplant, 100% ESRD population). Abbreviations: ESRD, end-stage renal disease; Part D, Medicare Part D prescription drug coverage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244427"/>
              </p:ext>
            </p:extLst>
          </p:nvPr>
        </p:nvGraphicFramePr>
        <p:xfrm>
          <a:off x="1219200" y="1676400"/>
          <a:ext cx="6800850" cy="1530414"/>
        </p:xfrm>
        <a:graphic>
          <a:graphicData uri="http://schemas.openxmlformats.org/drawingml/2006/table">
            <a:tbl>
              <a:tblPr firstRow="1" firstCol="1" bandRow="1"/>
              <a:tblGrid>
                <a:gridCol w="581188"/>
                <a:gridCol w="1243678"/>
                <a:gridCol w="1243678"/>
                <a:gridCol w="1244314"/>
                <a:gridCol w="1243678"/>
                <a:gridCol w="1244314"/>
              </a:tblGrid>
              <a:tr h="2635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Hemodialysis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Peritoneal dialysis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5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13549"/>
            <a:ext cx="8234363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baseline="30000" dirty="0"/>
              <a:t>Figure 12.1  Sources of prescription drug coverage in Medicare ESRD enrollees, by population, 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90600" y="5486400"/>
            <a:ext cx="62531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point prevalent Medicare enrollees alive on January 1, 2014. Abbreviations: ESRD, end-stage renal disease; HD, hemodialysis; LIS, Low-income Subsidy; Part D, Medicare Part D prescription drug coverage; PD, peritoneal dialysis; </a:t>
            </a:r>
            <a:r>
              <a:rPr lang="en-US" i="1" baseline="30000" dirty="0" err="1"/>
              <a:t>Tx</a:t>
            </a:r>
            <a:r>
              <a:rPr lang="en-US" i="1" baseline="30000" dirty="0"/>
              <a:t>, kidney transplant..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\\files.kecc.sph.umich.edu\kecc\Projects\USRDS\Analysis\ADR\2016\Chapter\ESRD\c12_PrescDrug\Figures_Tables\Most_Current\300ppi Powerpoint\v2_c12_PrescDrug_f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524000"/>
            <a:ext cx="8086725" cy="362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13549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12.2  Sources of prescription drug coverage in Medicare ESRD enrollees, by age &amp; </a:t>
            </a:r>
            <a:r>
              <a:rPr lang="en-US" sz="2800" b="1" baseline="30000" dirty="0" smtClean="0"/>
              <a:t>  modality</a:t>
            </a:r>
            <a:r>
              <a:rPr lang="en-US" sz="2800" b="1" baseline="30000" dirty="0"/>
              <a:t>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(a) </a:t>
            </a:r>
            <a:r>
              <a:rPr lang="en-US" sz="2800" b="1" baseline="30000" dirty="0" smtClean="0"/>
              <a:t>Dialysis </a:t>
            </a:r>
            <a:r>
              <a:rPr lang="en-US" sz="2800" b="1" baseline="30000" dirty="0"/>
              <a:t>patients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19200" y="5562600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point prevalent Medicare enrollees alive on January 1, 2014. Abbreviations: ESRD, end-stage renal disease; LIS, Low-income Subsidy; Part D, Medicare Part D prescription drug coverage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2050" name="Picture 2" descr="\\files.kecc.sph.umich.edu\kecc\Projects\USRDS\Analysis\ADR\2016\Chapter\ESRD\c12_PrescDrug\Figures_Tables\Most_Current\300ppi Powerpoint\v2_c12_PrescDrug_f2_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16088"/>
            <a:ext cx="7315200" cy="36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13549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12.2  Sources of prescription drug coverage in Medicare ESRD enrollees, by age &amp; </a:t>
            </a:r>
            <a:r>
              <a:rPr lang="en-US" sz="2800" b="1" baseline="30000" dirty="0" smtClean="0"/>
              <a:t>modality</a:t>
            </a:r>
            <a:r>
              <a:rPr lang="en-US" sz="2800" b="1" baseline="30000" dirty="0"/>
              <a:t>, 2014</a:t>
            </a:r>
          </a:p>
          <a:p>
            <a:pPr algn="ctr"/>
            <a:r>
              <a:rPr lang="en-US" sz="2800" b="1" baseline="30000" dirty="0" smtClean="0"/>
              <a:t>(b</a:t>
            </a:r>
            <a:r>
              <a:rPr lang="en-US" sz="2800" b="1" baseline="30000" dirty="0"/>
              <a:t>) </a:t>
            </a:r>
            <a:r>
              <a:rPr lang="en-US" sz="2800" b="1" baseline="30000" dirty="0" smtClean="0"/>
              <a:t>Transplant </a:t>
            </a:r>
            <a:r>
              <a:rPr lang="en-US" sz="2800" b="1" baseline="30000" dirty="0"/>
              <a:t>patients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38693" y="5562600"/>
            <a:ext cx="556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point prevalent Medicare enrollees alive on January 1, 2014. Abbreviations: ESRD, end-stage renal disease; LIS, Low-income Subsidy; Part D, Medicare Part D prescription drug coverage..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\\files.kecc.sph.umich.edu\kecc\Projects\USRDS\Analysis\ADR\2016\Chapter\ESRD\c12_PrescDrug\Figures_Tables\Most_Current\300ppi Powerpoint\v2_c12_PrescDrug_f2_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16088"/>
            <a:ext cx="6858000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313549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12.3  Sources of prescription drug coverage in Medicare ESRD enrollees, by race/ethnicity &amp; modality,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(a) </a:t>
            </a:r>
            <a:r>
              <a:rPr lang="en-US" sz="2800" b="1" baseline="30000" dirty="0" smtClean="0"/>
              <a:t>Dialysis </a:t>
            </a:r>
            <a:r>
              <a:rPr lang="en-US" sz="2800" b="1" baseline="30000" dirty="0"/>
              <a:t>patients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19200" y="5397152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point prevalent Medicare enrollees alive on January 1, 2014. Abbreviations: Blk/Af Am, Black or African American; ESRD, end-stage renal disease; LIS, Low-income Subsidy; Part D, Medicare Part D prescription drug </a:t>
            </a:r>
            <a:r>
              <a:rPr lang="en-US" i="1" baseline="30000" dirty="0" smtClean="0"/>
              <a:t>coverage.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\\files.kecc.sph.umich.edu\kecc\Projects\USRDS\Analysis\ADR\2016\Chapter\ESRD\c12_PrescDrug\Figures_Tables\Most_Current\300ppi Powerpoint\v2_c12_PrescDrug_f3_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82763"/>
            <a:ext cx="6858000" cy="329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313549"/>
            <a:ext cx="67833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12.3  Sources of prescription drug coverage in Medicare ESRD enrollees, by race/ethnicity &amp; modality, 2014</a:t>
            </a:r>
          </a:p>
          <a:p>
            <a:pPr algn="ctr"/>
            <a:r>
              <a:rPr lang="en-US" sz="2800" b="1" baseline="30000" dirty="0" smtClean="0"/>
              <a:t>(b</a:t>
            </a:r>
            <a:r>
              <a:rPr lang="en-US" sz="2800" b="1" baseline="30000" dirty="0"/>
              <a:t>) </a:t>
            </a:r>
            <a:r>
              <a:rPr lang="en-US" sz="2800" b="1" baseline="30000" dirty="0" smtClean="0"/>
              <a:t>Transplant </a:t>
            </a:r>
            <a:r>
              <a:rPr lang="en-US" sz="2800" b="1" baseline="30000" dirty="0"/>
              <a:t>patients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44009" y="5562600"/>
            <a:ext cx="556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point prevalent Medicare enrollees alive on January 1, 2014. Abbreviations: Blk/Af Am, Black or African American; ESRD, end-stage renal disease; LIS, Low-income Subsidy; Part D, Medicare Part D prescription drug coverage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5122" name="Picture 2" descr="\\files.kecc.sph.umich.edu\kecc\Projects\USRDS\Analysis\ADR\2016\Chapter\ESRD\c12_PrescDrug\Figures_Tables\Most_Current\300ppi Powerpoint\v2_c12_PrescDrug_f3_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1703388"/>
            <a:ext cx="6861175" cy="344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313549"/>
            <a:ext cx="69342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12.4  Distribution of Low-income Subsidy categories in Part D general Medicare &amp; ESRD patients, 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43000" y="5562600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point prevalent Medicare enrollees alive on January 1, 2014. Abbreviations: ESRD, end-stage renal disease; Part D, Medicare Part D prescription drug coverage..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6146" name="Picture 2" descr="\\files.kecc.sph.umich.edu\kecc\Projects\USRDS\Analysis\ADR\2016\Chapter\ESRD\c12_PrescDrug\Figures_Tables\Most_Current\300ppi Powerpoint\v2_c12_PrescDrug_f4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716088"/>
            <a:ext cx="7705725" cy="342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13549"/>
            <a:ext cx="74676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baseline="30000" dirty="0"/>
              <a:t>Table 12.3  Medicare Part D enrollees (%) with the Low-income Subsidy, by age &amp; race, 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447800" y="5754469"/>
            <a:ext cx="556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point prevalent Medicare enrollees alive on January 1, 2014. Abbreviations: ESRD, end-stage renal disease; LIS, Low-income Subsidy; Part D, Medicare Part D prescription drug </a:t>
            </a:r>
            <a:r>
              <a:rPr lang="en-US" i="1" baseline="30000" dirty="0" smtClean="0"/>
              <a:t>coverage</a:t>
            </a:r>
            <a:r>
              <a:rPr lang="en-US" i="1" baseline="30000" dirty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536785"/>
              </p:ext>
            </p:extLst>
          </p:nvPr>
        </p:nvGraphicFramePr>
        <p:xfrm>
          <a:off x="1447800" y="1066800"/>
          <a:ext cx="5852534" cy="4565286"/>
        </p:xfrm>
        <a:graphic>
          <a:graphicData uri="http://schemas.openxmlformats.org/drawingml/2006/table">
            <a:tbl>
              <a:tblPr firstRow="1" firstCol="1" bandRow="1"/>
              <a:tblGrid>
                <a:gridCol w="674674"/>
                <a:gridCol w="700376"/>
                <a:gridCol w="394365"/>
                <a:gridCol w="725006"/>
                <a:gridCol w="394365"/>
                <a:gridCol w="725006"/>
                <a:gridCol w="394365"/>
                <a:gridCol w="725006"/>
                <a:gridCol w="394365"/>
                <a:gridCol w="725006"/>
              </a:tblGrid>
              <a:tr h="327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Hemodialysis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Peritoneal dialysis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3" marR="1564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58258" marR="3883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58258" marR="3883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58258" marR="3883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58258" marR="3883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58258" marR="38838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 ages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54.4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58.8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46.4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20-44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91.6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64.4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48.6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5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Black/African American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 ages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74.4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64.9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20-44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92.8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92.3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90.3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85.9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80.4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82.8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74.6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 ages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58.8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20-44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87.0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83.1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58.9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66.0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66.9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70.7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54.0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race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 ages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78.6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85.3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78.8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20-44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95.9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96.5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76.4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89.0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82.8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67.9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67.9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77.2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54.0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48.8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83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75.0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8258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40.4</a:t>
                      </a:r>
                    </a:p>
                  </a:txBody>
                  <a:tcPr marL="0" marR="31070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baseline="30000" dirty="0"/>
              <a:t>Table 12.4 Total estimated Medicare Part D spending for enrollees, in billions, 2011-2014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43000" y="4724400"/>
            <a:ext cx="670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2011-2014 Medicare data, period prevalent Medicare enrollees alive on January 1, excluding those in Medicare Advantage Part D plans and Medicare secondary payer, using as-treated model (see ESRD Methods chapter for analytical methods). Part D spending represents the sum of the Medicare covered amount and the Low- income Subsidy amount.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970986"/>
              </p:ext>
            </p:extLst>
          </p:nvPr>
        </p:nvGraphicFramePr>
        <p:xfrm>
          <a:off x="1066800" y="1371600"/>
          <a:ext cx="6691314" cy="2302098"/>
        </p:xfrm>
        <a:graphic>
          <a:graphicData uri="http://schemas.openxmlformats.org/drawingml/2006/table">
            <a:tbl>
              <a:tblPr firstRow="1" firstCol="1" bandRow="1"/>
              <a:tblGrid>
                <a:gridCol w="595869"/>
                <a:gridCol w="1219089"/>
                <a:gridCol w="1219089"/>
                <a:gridCol w="1219089"/>
                <a:gridCol w="1219089"/>
                <a:gridCol w="1219089"/>
              </a:tblGrid>
              <a:tr h="7094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Hemodialysis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Peritoneal dialysis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1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45.96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81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40.08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1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52.08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1.79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81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58.07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13549"/>
            <a:ext cx="754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smtClean="0"/>
              <a:t>Figure </a:t>
            </a:r>
            <a:r>
              <a:rPr lang="en-US" sz="2800" b="1" baseline="30000" dirty="0"/>
              <a:t>12.5 Per person per year Medicare Part D spending &amp; out-of-pocket costs for enrollees,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(a) </a:t>
            </a:r>
            <a:r>
              <a:rPr lang="en-US" sz="2800" b="1" baseline="30000" dirty="0" smtClean="0"/>
              <a:t>All </a:t>
            </a:r>
            <a:r>
              <a:rPr lang="en-US" sz="2800" b="1" baseline="30000" dirty="0"/>
              <a:t>Part D enrollees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143000" y="5486399"/>
            <a:ext cx="64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period prevalent Medicare enrollees alive on January 1, 2014, excluding those in Medicare Advantage Part D plans and Medicare secondary payer, using as-treated model (see ESRD Methods chapter for analytical methods). Part D spending represents the sum of the Medicare covered amount and the Low- income Subsidy amount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7170" name="Picture 2" descr="\\files.kecc.sph.umich.edu\kecc\Projects\USRDS\Analysis\ADR\2016\Chapter\ESRD\c12_PrescDrug\Figures_Tables\Most_Current\300ppi Powerpoint\v2_c12_PrescDrug_f5_a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1111250"/>
            <a:ext cx="6307137" cy="410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313549"/>
            <a:ext cx="754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/>
              <a:t>Figure 12.5 Per person per year Medicare Part D spending &amp; out-of-pocket costs for enrollees,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(b) </a:t>
            </a:r>
            <a:r>
              <a:rPr lang="en-US" sz="2800" b="1" baseline="30000" dirty="0" smtClean="0"/>
              <a:t>Part </a:t>
            </a:r>
            <a:r>
              <a:rPr lang="en-US" sz="2800" b="1" baseline="30000" dirty="0"/>
              <a:t>D enrollees by Low-income Subsidy status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19200" y="5486400"/>
            <a:ext cx="678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period prevalent Medicare enrollees alive on January 1, 2014, excluding those in Medicare Advantage Part D plans and Medicare secondary payer, using as-treated model (see ESRD Methods chapter for analytical methods). Part D spending represents the sum of the Medicare covered amount and the Low- income Subsidy amount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\\files.kecc.sph.umich.edu\kecc\Projects\USRDS\Analysis\ADR\2016\Chapter\ESRD\c12_PrescDrug\Figures_Tables\Most_Current\300ppi Powerpoint\v2_c12_PrescDrug_f5_b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52575"/>
            <a:ext cx="6858000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13549"/>
            <a:ext cx="77724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baseline="30000" dirty="0"/>
              <a:t>Table 12.5 Per person per year Part D spending ($) for enrollees, by Low-income Subsidy status, 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465" y="5391835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2014 Medicare data, period prevalent Medicare enrollees alive on January 1, 2014, excluding those in Medicare Advantage Part D plans and Medicare secondary payer, using as-treated model (see ESRD Methods chapter for analytical methods). Part D spending represents the sum of the Medicare covered amount and the Low- income Subsidy amount.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85897"/>
              </p:ext>
            </p:extLst>
          </p:nvPr>
        </p:nvGraphicFramePr>
        <p:xfrm>
          <a:off x="457198" y="1447800"/>
          <a:ext cx="8229604" cy="3510153"/>
        </p:xfrm>
        <a:graphic>
          <a:graphicData uri="http://schemas.openxmlformats.org/drawingml/2006/table">
            <a:tbl>
              <a:tblPr firstRow="1" firstCol="1" bandRow="1"/>
              <a:tblGrid>
                <a:gridCol w="1034415"/>
                <a:gridCol w="647510"/>
                <a:gridCol w="527495"/>
                <a:gridCol w="324612"/>
                <a:gridCol w="646367"/>
                <a:gridCol w="528638"/>
                <a:gridCol w="324612"/>
                <a:gridCol w="646367"/>
                <a:gridCol w="532638"/>
                <a:gridCol w="324612"/>
                <a:gridCol w="646367"/>
                <a:gridCol w="535496"/>
                <a:gridCol w="324612"/>
                <a:gridCol w="646367"/>
                <a:gridCol w="539496"/>
              </a:tblGrid>
              <a:tr h="3246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1722" marR="61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General Medicare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ESRD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Hemodialysis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Peritoneal dialysis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722" marR="617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0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1722" marR="6172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 D without LIS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5,265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1,437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10,826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3,286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11,323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3,358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11,287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3,402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8,655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3,080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5,341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2,104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11,386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2,640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12,908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3,464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11,564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2,780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6,902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1,551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6,861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2,163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11,783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3,859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12,310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4,075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11,595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3,727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9,529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3,272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4,457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1,371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9,728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3,474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9,957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3,560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9,434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3,577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9,016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3,274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4,026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1,331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7,826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2,643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8,075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2,653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7,021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2,877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6,905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2,632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5,283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1,542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10,925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3,349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11,411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3,361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11,608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3,420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8,853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3,291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5,253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1,358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10,718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3,190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11,228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3,354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10,987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3,373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8,394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2,753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5,461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1,436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10,510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3,318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11,056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3,405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11,416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3,487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8,499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3,084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01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5,133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1,512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11,325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3,167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11,745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3,204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10,875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2,914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8,884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3,105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4,523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1,220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11,105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3,369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11,523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3,537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12,539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3,523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9,086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2,996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83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6574" marR="165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4,617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1,365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7,956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3,319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7,713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3,764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10,034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3,699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 8,381 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2,765</a:t>
                      </a:r>
                    </a:p>
                  </a:txBody>
                  <a:tcPr marL="8001" marR="800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313549"/>
            <a:ext cx="73914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</a:t>
            </a:r>
            <a:r>
              <a:rPr lang="en-US" sz="2800" b="1" baseline="30000" dirty="0"/>
              <a:t>Table 12.6 Top 15 drug classes received by Part D-enrolled dialysis patients, by percent of patients, 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676400" y="5715001"/>
            <a:ext cx="617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Part D claims. Dialysis patients with Medicare Part D stand-alone prescription drug plans in the Medicare 5% sample.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196538"/>
              </p:ext>
            </p:extLst>
          </p:nvPr>
        </p:nvGraphicFramePr>
        <p:xfrm>
          <a:off x="1600200" y="990600"/>
          <a:ext cx="5943600" cy="4523105"/>
        </p:xfrm>
        <a:graphic>
          <a:graphicData uri="http://schemas.openxmlformats.org/drawingml/2006/table">
            <a:tbl>
              <a:tblPr firstRow="1" firstCol="1" bandRow="1"/>
              <a:tblGrid>
                <a:gridCol w="1257300"/>
                <a:gridCol w="2714625"/>
                <a:gridCol w="1971675"/>
              </a:tblGrid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Rank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Drug class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Percent of patients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Phosphate-binding Agents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β-Adrenergic Blocking Agents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Opiate Agonists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HMG-CoA Reductase Inhibitors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Dihydropyridines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Proton-pump Inhibitors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Insulins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Cinacalcet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Antidepressants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Anticonvulsants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Angiotensin-Converting Enzyme Inhibitors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Direct Vasodilators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Quinolones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Central α-Agonists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Platelet-aggregation Inhibitors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18%</a:t>
                      </a:r>
                    </a:p>
                  </a:txBody>
                  <a:tcPr marL="73025" marR="822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313549"/>
            <a:ext cx="73152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Table </a:t>
            </a:r>
            <a:r>
              <a:rPr lang="en-US" sz="2800" b="1" baseline="30000" dirty="0" smtClean="0"/>
              <a:t>12.7 </a:t>
            </a:r>
            <a:r>
              <a:rPr lang="en-US" sz="2800" b="1" baseline="30000" dirty="0"/>
              <a:t>Top 15 drug classes received by Part D-enrolled dialysis patients, by spending, 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12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52600" y="5715001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Part D claims. Dialysis patients with Medicare Part D stand-alone prescription drug plans in the Medicare 5% sample. Part D spending represents the sum of the Medicare covered amount and the Low- income Subsidy amount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736236"/>
              </p:ext>
            </p:extLst>
          </p:nvPr>
        </p:nvGraphicFramePr>
        <p:xfrm>
          <a:off x="1745528" y="1017612"/>
          <a:ext cx="5805343" cy="4535260"/>
        </p:xfrm>
        <a:graphic>
          <a:graphicData uri="http://schemas.openxmlformats.org/drawingml/2006/table">
            <a:tbl>
              <a:tblPr firstRow="1" firstCol="1" bandRow="1"/>
              <a:tblGrid>
                <a:gridCol w="945825"/>
                <a:gridCol w="2038573"/>
                <a:gridCol w="1707994"/>
                <a:gridCol w="1112951"/>
              </a:tblGrid>
              <a:tr h="5577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Rank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Drug class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 Part D spending ($ in millions)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37" marR="661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Percent of total Medicare Part D spending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Phosphate-binding Agents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$840.53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37.0%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Cinacalcet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$479.86 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21.1%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Insulins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$160.58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7.1%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HIV Antiretrovirals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$72.73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Nucleosides and Nucleotides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$60.02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Antineoplastic Agents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$52.79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Proton-pump Inhibitors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$41.02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HCV antivirals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$37.50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1.7%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Opiate Agonists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$30.54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Vasodilating Agents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$24.95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Vasodilating Agents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$22.57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Anticonvulsants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$21.25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HMG-CoA Reductase Inhibitors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$21.10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Antipsychotics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$20.14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45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0" marR="7042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Corticosteroids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$20.09</a:t>
                      </a:r>
                    </a:p>
                  </a:txBody>
                  <a:tcPr marL="70423" marR="6699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0.9%</a:t>
                      </a:r>
                    </a:p>
                  </a:txBody>
                  <a:tcPr marL="66137" marR="6613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168</TotalTime>
  <Words>2139</Words>
  <Application>Microsoft Office PowerPoint</Application>
  <PresentationFormat>On-screen Show (4:3)</PresentationFormat>
  <Paragraphs>748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Yun Han</cp:lastModifiedBy>
  <cp:revision>79</cp:revision>
  <dcterms:created xsi:type="dcterms:W3CDTF">2014-11-10T19:37:45Z</dcterms:created>
  <dcterms:modified xsi:type="dcterms:W3CDTF">2016-11-04T19:30:50Z</dcterms:modified>
</cp:coreProperties>
</file>