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2"/>
  </p:notesMasterIdLst>
  <p:handoutMasterIdLst>
    <p:handoutMasterId r:id="rId73"/>
  </p:handoutMasterIdLst>
  <p:sldIdLst>
    <p:sldId id="256" r:id="rId2"/>
    <p:sldId id="259" r:id="rId3"/>
    <p:sldId id="265" r:id="rId4"/>
    <p:sldId id="272" r:id="rId5"/>
    <p:sldId id="267" r:id="rId6"/>
    <p:sldId id="273" r:id="rId7"/>
    <p:sldId id="274" r:id="rId8"/>
    <p:sldId id="275" r:id="rId9"/>
    <p:sldId id="276" r:id="rId10"/>
    <p:sldId id="277" r:id="rId11"/>
    <p:sldId id="278" r:id="rId12"/>
    <p:sldId id="268" r:id="rId13"/>
    <p:sldId id="279" r:id="rId14"/>
    <p:sldId id="280" r:id="rId15"/>
    <p:sldId id="281" r:id="rId16"/>
    <p:sldId id="282" r:id="rId17"/>
    <p:sldId id="283" r:id="rId18"/>
    <p:sldId id="284" r:id="rId19"/>
    <p:sldId id="269" r:id="rId20"/>
    <p:sldId id="285" r:id="rId21"/>
    <p:sldId id="286" r:id="rId22"/>
    <p:sldId id="287" r:id="rId23"/>
    <p:sldId id="288" r:id="rId24"/>
    <p:sldId id="289" r:id="rId25"/>
    <p:sldId id="270" r:id="rId26"/>
    <p:sldId id="290" r:id="rId27"/>
    <p:sldId id="291" r:id="rId28"/>
    <p:sldId id="292" r:id="rId29"/>
    <p:sldId id="293" r:id="rId30"/>
    <p:sldId id="294" r:id="rId31"/>
    <p:sldId id="271"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34"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howGuides="1">
      <p:cViewPr>
        <p:scale>
          <a:sx n="110" d="100"/>
          <a:sy n="110" d="100"/>
        </p:scale>
        <p:origin x="210" y="78"/>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10/27/2017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12</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12</a:t>
            </a:r>
          </a:p>
          <a:p>
            <a:pPr algn="ct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2308324"/>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12:</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End-of-life Care for Patients </a:t>
            </a:r>
          </a:p>
          <a:p>
            <a:pPr algn="ctr"/>
            <a:r>
              <a:rPr lang="en-US" sz="3600" b="1" dirty="0" smtClean="0">
                <a:latin typeface="Candara" panose="020E0502030303020204" pitchFamily="34" charset="0"/>
              </a:rPr>
              <a:t>with ESRD: 2000-2014</a:t>
            </a:r>
          </a:p>
          <a:p>
            <a:pPr algn="ct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990600" y="44802"/>
            <a:ext cx="7010395" cy="685800"/>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Table 12.1 Characteristics of decedents with ESRD by death year, 2000-2014</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45117533"/>
              </p:ext>
            </p:extLst>
          </p:nvPr>
        </p:nvGraphicFramePr>
        <p:xfrm>
          <a:off x="571505" y="786290"/>
          <a:ext cx="7651977" cy="4836736"/>
        </p:xfrm>
        <a:graphic>
          <a:graphicData uri="http://schemas.openxmlformats.org/drawingml/2006/table">
            <a:tbl>
              <a:tblPr firstRow="1" firstCol="1" bandRow="1"/>
              <a:tblGrid>
                <a:gridCol w="1012605">
                  <a:extLst>
                    <a:ext uri="{9D8B030D-6E8A-4147-A177-3AD203B41FA5}">
                      <a16:colId xmlns:a16="http://schemas.microsoft.com/office/drawing/2014/main" val="1515904556"/>
                    </a:ext>
                  </a:extLst>
                </a:gridCol>
                <a:gridCol w="405146">
                  <a:extLst>
                    <a:ext uri="{9D8B030D-6E8A-4147-A177-3AD203B41FA5}">
                      <a16:colId xmlns:a16="http://schemas.microsoft.com/office/drawing/2014/main" val="816944507"/>
                    </a:ext>
                  </a:extLst>
                </a:gridCol>
                <a:gridCol w="405146">
                  <a:extLst>
                    <a:ext uri="{9D8B030D-6E8A-4147-A177-3AD203B41FA5}">
                      <a16:colId xmlns:a16="http://schemas.microsoft.com/office/drawing/2014/main" val="2890500570"/>
                    </a:ext>
                  </a:extLst>
                </a:gridCol>
                <a:gridCol w="405146">
                  <a:extLst>
                    <a:ext uri="{9D8B030D-6E8A-4147-A177-3AD203B41FA5}">
                      <a16:colId xmlns:a16="http://schemas.microsoft.com/office/drawing/2014/main" val="3152572293"/>
                    </a:ext>
                  </a:extLst>
                </a:gridCol>
                <a:gridCol w="405146">
                  <a:extLst>
                    <a:ext uri="{9D8B030D-6E8A-4147-A177-3AD203B41FA5}">
                      <a16:colId xmlns:a16="http://schemas.microsoft.com/office/drawing/2014/main" val="4251330808"/>
                    </a:ext>
                  </a:extLst>
                </a:gridCol>
                <a:gridCol w="405146">
                  <a:extLst>
                    <a:ext uri="{9D8B030D-6E8A-4147-A177-3AD203B41FA5}">
                      <a16:colId xmlns:a16="http://schemas.microsoft.com/office/drawing/2014/main" val="3290814718"/>
                    </a:ext>
                  </a:extLst>
                </a:gridCol>
                <a:gridCol w="404626">
                  <a:extLst>
                    <a:ext uri="{9D8B030D-6E8A-4147-A177-3AD203B41FA5}">
                      <a16:colId xmlns:a16="http://schemas.microsoft.com/office/drawing/2014/main" val="480898488"/>
                    </a:ext>
                  </a:extLst>
                </a:gridCol>
                <a:gridCol w="404626">
                  <a:extLst>
                    <a:ext uri="{9D8B030D-6E8A-4147-A177-3AD203B41FA5}">
                      <a16:colId xmlns:a16="http://schemas.microsoft.com/office/drawing/2014/main" val="4125313816"/>
                    </a:ext>
                  </a:extLst>
                </a:gridCol>
                <a:gridCol w="404626">
                  <a:extLst>
                    <a:ext uri="{9D8B030D-6E8A-4147-A177-3AD203B41FA5}">
                      <a16:colId xmlns:a16="http://schemas.microsoft.com/office/drawing/2014/main" val="2756565036"/>
                    </a:ext>
                  </a:extLst>
                </a:gridCol>
                <a:gridCol w="404626">
                  <a:extLst>
                    <a:ext uri="{9D8B030D-6E8A-4147-A177-3AD203B41FA5}">
                      <a16:colId xmlns:a16="http://schemas.microsoft.com/office/drawing/2014/main" val="364265129"/>
                    </a:ext>
                  </a:extLst>
                </a:gridCol>
                <a:gridCol w="404626">
                  <a:extLst>
                    <a:ext uri="{9D8B030D-6E8A-4147-A177-3AD203B41FA5}">
                      <a16:colId xmlns:a16="http://schemas.microsoft.com/office/drawing/2014/main" val="636689577"/>
                    </a:ext>
                  </a:extLst>
                </a:gridCol>
                <a:gridCol w="404626">
                  <a:extLst>
                    <a:ext uri="{9D8B030D-6E8A-4147-A177-3AD203B41FA5}">
                      <a16:colId xmlns:a16="http://schemas.microsoft.com/office/drawing/2014/main" val="16367375"/>
                    </a:ext>
                  </a:extLst>
                </a:gridCol>
                <a:gridCol w="404626">
                  <a:extLst>
                    <a:ext uri="{9D8B030D-6E8A-4147-A177-3AD203B41FA5}">
                      <a16:colId xmlns:a16="http://schemas.microsoft.com/office/drawing/2014/main" val="341755218"/>
                    </a:ext>
                  </a:extLst>
                </a:gridCol>
                <a:gridCol w="404626">
                  <a:extLst>
                    <a:ext uri="{9D8B030D-6E8A-4147-A177-3AD203B41FA5}">
                      <a16:colId xmlns:a16="http://schemas.microsoft.com/office/drawing/2014/main" val="3216091091"/>
                    </a:ext>
                  </a:extLst>
                </a:gridCol>
                <a:gridCol w="404626">
                  <a:extLst>
                    <a:ext uri="{9D8B030D-6E8A-4147-A177-3AD203B41FA5}">
                      <a16:colId xmlns:a16="http://schemas.microsoft.com/office/drawing/2014/main" val="3160814127"/>
                    </a:ext>
                  </a:extLst>
                </a:gridCol>
                <a:gridCol w="404626">
                  <a:extLst>
                    <a:ext uri="{9D8B030D-6E8A-4147-A177-3AD203B41FA5}">
                      <a16:colId xmlns:a16="http://schemas.microsoft.com/office/drawing/2014/main" val="2607723787"/>
                    </a:ext>
                  </a:extLst>
                </a:gridCol>
                <a:gridCol w="567382">
                  <a:extLst>
                    <a:ext uri="{9D8B030D-6E8A-4147-A177-3AD203B41FA5}">
                      <a16:colId xmlns:a16="http://schemas.microsoft.com/office/drawing/2014/main" val="3169054593"/>
                    </a:ext>
                  </a:extLst>
                </a:gridCol>
              </a:tblGrid>
              <a:tr h="147557">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2014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Total</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369392"/>
                  </a:ext>
                </a:extLst>
              </a:tr>
              <a:tr h="120729">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72,803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76,882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79,501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82,432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84,109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85,835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87,539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87,569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88,379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89,894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90,620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91,831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91,847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92,794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95,621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1,297,656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1813157"/>
                  </a:ext>
                </a:extLst>
              </a:tr>
              <a:tr h="120729">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7440507"/>
                  </a:ext>
                </a:extLst>
              </a:tr>
              <a:tr h="2414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Age (mean)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67.48</a:t>
                      </a:r>
                      <a:b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b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(13.73)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67.57</a:t>
                      </a:r>
                      <a:b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b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(13.82)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 67.83 (13.82)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67.93 (13.79)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68.12 (13.74)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68.31 (13.81)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68.45 (13.78)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68.61 (13.76)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68.75 (13.65)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68.73 (13.65)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 69.02 (13.54)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69.13 (13.44)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69.20 (13.37)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69.24 (13.21)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69.22 (13.11)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68.55 (13.62)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5481604"/>
                  </a:ext>
                </a:extLst>
              </a:tr>
              <a:tr h="1475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Age Category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92753755"/>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274495970"/>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20-44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2342133589"/>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29.08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29.04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678677393"/>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65-74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25.73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25.86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197419797"/>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75-84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28.50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28.51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802340987"/>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8.36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13.00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13.08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4259431"/>
                  </a:ext>
                </a:extLst>
              </a:tr>
              <a:tr h="1475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Race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90917724"/>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Native American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012976413"/>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Asian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3.50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197376764"/>
                  </a:ext>
                </a:extLst>
              </a:tr>
              <a:tr h="120729">
                <a:tc>
                  <a:txBody>
                    <a:bodyPr/>
                    <a:lstStyle/>
                    <a:p>
                      <a:pPr marL="91440" marR="0" indent="5715">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Black/African American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28.04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25.91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27.26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631061808"/>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White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65.91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66.16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66.26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67.26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2725179574"/>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Unknown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658687665"/>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Other</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0.76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0.36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1608262"/>
                  </a:ext>
                </a:extLst>
              </a:tr>
              <a:tr h="1475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Hispanic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21066178"/>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No</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72.84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76.38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79.05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80.55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81.89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82.88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83.82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84.27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82.55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987592695"/>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Yes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11.98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641220058"/>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Unknown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11.80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9.18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207029890"/>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Missing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3.16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2.03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403839"/>
                  </a:ext>
                </a:extLst>
              </a:tr>
              <a:tr h="1475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Sex</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10434493"/>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Female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44.86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44.27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44.18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43.83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43.61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43.72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43.35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2340240637"/>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52.17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52.45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52.53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53.13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53.67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54.02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54.20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54.67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54.70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905809583"/>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Missing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n/a</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1565805"/>
                  </a:ext>
                </a:extLst>
              </a:tr>
              <a:tr h="147557">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Last Treatment Modality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23611626"/>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86.77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89.08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89.02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87.24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88.33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740348881"/>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958556087"/>
                  </a:ext>
                </a:extLst>
              </a:tr>
              <a:tr h="12072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4.99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5.34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274150612"/>
                  </a:ext>
                </a:extLst>
              </a:tr>
              <a:tr h="139489">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Missing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1.01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0.81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3977573"/>
                  </a:ext>
                </a:extLst>
              </a:tr>
              <a:tr h="362186">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Medicare Parts A &amp; B as ESRD Payer for Last </a:t>
                      </a:r>
                      <a:b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br>
                      <a:r>
                        <a:rPr lang="en-US" sz="750" b="1">
                          <a:solidFill>
                            <a:srgbClr val="000000"/>
                          </a:solidFill>
                          <a:effectLst/>
                          <a:latin typeface="Calibri" panose="020F0502020204030204" pitchFamily="34" charset="0"/>
                          <a:ea typeface="SimSun" panose="02010600030101010101" pitchFamily="2" charset="-122"/>
                          <a:cs typeface="Calibri" panose="020F0502020204030204" pitchFamily="34" charset="0"/>
                        </a:rPr>
                        <a:t>3-months of Life (Yes)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73.40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73.37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74.37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74.98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74.93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74.31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73.15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71.52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69.56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68.02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66.92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66.69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65.80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SimSun" panose="02010600030101010101" pitchFamily="2" charset="-122"/>
                          <a:cs typeface="Calibri" panose="020F0502020204030204" pitchFamily="34" charset="0"/>
                        </a:rPr>
                        <a:t>63.79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70.43</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4387737"/>
                  </a:ext>
                </a:extLst>
              </a:tr>
            </a:tbl>
          </a:graphicData>
        </a:graphic>
      </p:graphicFrame>
      <p:sp>
        <p:nvSpPr>
          <p:cNvPr id="6" name="Rectangle 5"/>
          <p:cNvSpPr/>
          <p:nvPr/>
        </p:nvSpPr>
        <p:spPr>
          <a:xfrm>
            <a:off x="495300" y="5734402"/>
            <a:ext cx="7728182" cy="261610"/>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228600"/>
            <a:ext cx="9144000" cy="8302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 Hospital admission during the last 90 days of life among Medicare beneficiaries with ESRD,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213260"/>
            <a:ext cx="6858014" cy="4288545"/>
          </a:xfrm>
        </p:spPr>
      </p:pic>
      <p:sp>
        <p:nvSpPr>
          <p:cNvPr id="6" name="Rectangle 5"/>
          <p:cNvSpPr/>
          <p:nvPr/>
        </p:nvSpPr>
        <p:spPr>
          <a:xfrm>
            <a:off x="438150" y="5501805"/>
            <a:ext cx="82677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Includes hospital stays in both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23675"/>
            <a:ext cx="9144000" cy="792162"/>
          </a:xfrm>
        </p:spPr>
        <p:txBody>
          <a:bodyPr/>
          <a:lstStyle/>
          <a:p>
            <a:r>
              <a:rPr lang="en-US" sz="2400" b="1" dirty="0" smtClean="0">
                <a:latin typeface="Calibri" panose="020F0502020204030204" pitchFamily="34" charset="0"/>
                <a:ea typeface="Calibri" panose="020F0502020204030204" pitchFamily="34" charset="0"/>
                <a:cs typeface="Times New Roman" panose="02020603050405020304" pitchFamily="18" charset="0"/>
              </a:rPr>
              <a:t>vol </a:t>
            </a:r>
            <a:r>
              <a:rPr lang="en-US" sz="2400" b="1" dirty="0">
                <a:latin typeface="Calibri" panose="020F0502020204030204" pitchFamily="34" charset="0"/>
                <a:ea typeface="Calibri" panose="020F0502020204030204" pitchFamily="34" charset="0"/>
                <a:cs typeface="Times New Roman" panose="02020603050405020304" pitchFamily="18" charset="0"/>
              </a:rPr>
              <a:t>2 Figure 12.2 Days spent in the hospital during the last 90 days of life among Medicare beneficiaries with ESRD, 2000-2014 </a:t>
            </a: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77563" y="893609"/>
            <a:ext cx="5388875" cy="3903886"/>
          </a:xfrm>
        </p:spPr>
      </p:pic>
      <p:sp>
        <p:nvSpPr>
          <p:cNvPr id="6" name="Rectangle 5"/>
          <p:cNvSpPr/>
          <p:nvPr/>
        </p:nvSpPr>
        <p:spPr>
          <a:xfrm>
            <a:off x="190500" y="5029200"/>
            <a:ext cx="8763000" cy="1107996"/>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who were admitted to the hospital at least once. Includes hospital stays in both short- and long-stay hospitals. Explanation of box plot: The lower border of the box is the first quartile and the upper border is the third quartile of the distribution, the length of the box is the interquartile range and the line in the middle of the box is the median value. The whiskers (vertical lines above and below each box)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 Abbreviation: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5837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914400" y="5597675"/>
            <a:ext cx="73152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649700"/>
            <a:ext cx="6172213" cy="3859691"/>
          </a:xfrm>
        </p:spPr>
      </p:pic>
      <p:sp>
        <p:nvSpPr>
          <p:cNvPr id="9" name="Rectangle 8"/>
          <p:cNvSpPr/>
          <p:nvPr/>
        </p:nvSpPr>
        <p:spPr>
          <a:xfrm>
            <a:off x="3057805" y="1380536"/>
            <a:ext cx="302839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year, overall</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971550" y="5491327"/>
            <a:ext cx="72009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432102" y="1325467"/>
            <a:ext cx="227979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2" y="1631636"/>
            <a:ext cx="6172213" cy="3859691"/>
          </a:xfrm>
        </p:spPr>
      </p:pic>
    </p:spTree>
    <p:extLst>
      <p:ext uri="{BB962C8B-B14F-4D97-AF65-F5344CB8AC3E}">
        <p14:creationId xmlns:p14="http://schemas.microsoft.com/office/powerpoint/2010/main" val="3533030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066798" y="5539889"/>
            <a:ext cx="70104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412868" y="1380536"/>
            <a:ext cx="231826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race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10" name="Content Placeholder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2" y="1691950"/>
            <a:ext cx="6172213" cy="3859691"/>
          </a:xfrm>
        </p:spPr>
      </p:pic>
    </p:spTree>
    <p:extLst>
      <p:ext uri="{BB962C8B-B14F-4D97-AF65-F5344CB8AC3E}">
        <p14:creationId xmlns:p14="http://schemas.microsoft.com/office/powerpoint/2010/main" val="3121149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38200" y="5524500"/>
            <a:ext cx="74676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208489" y="1380536"/>
            <a:ext cx="2727029"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ethnicity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664809"/>
            <a:ext cx="6172213" cy="3859691"/>
          </a:xfrm>
        </p:spPr>
      </p:pic>
    </p:spTree>
    <p:extLst>
      <p:ext uri="{BB962C8B-B14F-4D97-AF65-F5344CB8AC3E}">
        <p14:creationId xmlns:p14="http://schemas.microsoft.com/office/powerpoint/2010/main" val="2260763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57250" y="5501837"/>
            <a:ext cx="74295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447334" y="1380536"/>
            <a:ext cx="2249335"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sex</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642146"/>
            <a:ext cx="6172213" cy="3859691"/>
          </a:xfrm>
        </p:spPr>
      </p:pic>
    </p:spTree>
    <p:extLst>
      <p:ext uri="{BB962C8B-B14F-4D97-AF65-F5344CB8AC3E}">
        <p14:creationId xmlns:p14="http://schemas.microsoft.com/office/powerpoint/2010/main" val="37057334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028700" y="5524500"/>
            <a:ext cx="70866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226923" y="1380536"/>
            <a:ext cx="2690160"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(f)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modality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26710"/>
            <a:ext cx="6172213" cy="3859691"/>
          </a:xfrm>
        </p:spPr>
      </p:pic>
    </p:spTree>
    <p:extLst>
      <p:ext uri="{BB962C8B-B14F-4D97-AF65-F5344CB8AC3E}">
        <p14:creationId xmlns:p14="http://schemas.microsoft.com/office/powerpoint/2010/main" val="499692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9525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76300" y="5430398"/>
            <a:ext cx="72771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3376002" y="1380536"/>
            <a:ext cx="239200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(g) ICU </a:t>
            </a:r>
            <a:r>
              <a:rPr lang="en-US" sz="1600" b="1" kern="0" dirty="0">
                <a:latin typeface="Calibri" panose="020F0502020204030204" pitchFamily="34" charset="0"/>
                <a:ea typeface="Times New Roman" panose="02020603050405020304" pitchFamily="18" charset="0"/>
                <a:cs typeface="Segoe UI" panose="020B0502040204020203" pitchFamily="34" charset="0"/>
              </a:rPr>
              <a:t>admission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state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59351" y="1721735"/>
            <a:ext cx="7225298" cy="3319279"/>
          </a:xfrm>
        </p:spPr>
      </p:pic>
    </p:spTree>
    <p:extLst>
      <p:ext uri="{BB962C8B-B14F-4D97-AF65-F5344CB8AC3E}">
        <p14:creationId xmlns:p14="http://schemas.microsoft.com/office/powerpoint/2010/main" val="19381679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1182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565705"/>
            <a:ext cx="6172213" cy="3859691"/>
          </a:xfrm>
        </p:spPr>
      </p:pic>
      <p:sp>
        <p:nvSpPr>
          <p:cNvPr id="5" name="Rectangle 4"/>
          <p:cNvSpPr/>
          <p:nvPr/>
        </p:nvSpPr>
        <p:spPr>
          <a:xfrm>
            <a:off x="819149" y="5420778"/>
            <a:ext cx="75057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203243" y="1227151"/>
            <a:ext cx="4737515"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sub-type and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42945" y="5436282"/>
            <a:ext cx="7658105"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47571" y="1227151"/>
            <a:ext cx="284885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Intensive procedures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2" y="1580945"/>
            <a:ext cx="6172213" cy="3859691"/>
          </a:xfrm>
        </p:spPr>
      </p:pic>
    </p:spTree>
    <p:extLst>
      <p:ext uri="{BB962C8B-B14F-4D97-AF65-F5344CB8AC3E}">
        <p14:creationId xmlns:p14="http://schemas.microsoft.com/office/powerpoint/2010/main" val="1138782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57243" y="5414510"/>
            <a:ext cx="75057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29490" y="1227151"/>
            <a:ext cx="2885021"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Intensive procedures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3987" y="1567882"/>
            <a:ext cx="6172213" cy="3859691"/>
          </a:xfrm>
        </p:spPr>
      </p:pic>
    </p:spTree>
    <p:extLst>
      <p:ext uri="{BB962C8B-B14F-4D97-AF65-F5344CB8AC3E}">
        <p14:creationId xmlns:p14="http://schemas.microsoft.com/office/powerpoint/2010/main" val="1644115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76300" y="5489277"/>
            <a:ext cx="75819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23568" y="1227151"/>
            <a:ext cx="3296865"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Intensive procedures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629586"/>
            <a:ext cx="6172213" cy="3859691"/>
          </a:xfrm>
        </p:spPr>
      </p:pic>
    </p:spTree>
    <p:extLst>
      <p:ext uri="{BB962C8B-B14F-4D97-AF65-F5344CB8AC3E}">
        <p14:creationId xmlns:p14="http://schemas.microsoft.com/office/powerpoint/2010/main" val="944968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23900" y="5451522"/>
            <a:ext cx="74295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63313" y="1227151"/>
            <a:ext cx="281737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Intensive procedures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535247"/>
            <a:ext cx="6172213" cy="3859691"/>
          </a:xfrm>
        </p:spPr>
      </p:pic>
    </p:spTree>
    <p:extLst>
      <p:ext uri="{BB962C8B-B14F-4D97-AF65-F5344CB8AC3E}">
        <p14:creationId xmlns:p14="http://schemas.microsoft.com/office/powerpoint/2010/main" val="543543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62000" y="5318635"/>
            <a:ext cx="74676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39792" y="1227151"/>
            <a:ext cx="326442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Intensive procedures 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10924" y="1565705"/>
            <a:ext cx="6172213" cy="3859691"/>
          </a:xfrm>
        </p:spPr>
      </p:pic>
    </p:spTree>
    <p:extLst>
      <p:ext uri="{BB962C8B-B14F-4D97-AF65-F5344CB8AC3E}">
        <p14:creationId xmlns:p14="http://schemas.microsoft.com/office/powerpoint/2010/main" val="2636730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3941"/>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23900" y="5230471"/>
            <a:ext cx="76962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94227" y="1227151"/>
            <a:ext cx="295555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Intensive procedures by state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1027" y="1674709"/>
            <a:ext cx="7221946" cy="3131522"/>
          </a:xfrm>
        </p:spPr>
      </p:pic>
    </p:spTree>
    <p:extLst>
      <p:ext uri="{BB962C8B-B14F-4D97-AF65-F5344CB8AC3E}">
        <p14:creationId xmlns:p14="http://schemas.microsoft.com/office/powerpoint/2010/main" val="1877604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51603" y="1794749"/>
            <a:ext cx="6240793" cy="3902576"/>
          </a:xfrm>
        </p:spPr>
      </p:pic>
      <p:sp>
        <p:nvSpPr>
          <p:cNvPr id="5" name="Rectangle 4"/>
          <p:cNvSpPr/>
          <p:nvPr/>
        </p:nvSpPr>
        <p:spPr>
          <a:xfrm>
            <a:off x="933449" y="5753099"/>
            <a:ext cx="72771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436256" y="1400421"/>
            <a:ext cx="427149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Inpatient </a:t>
            </a:r>
            <a:r>
              <a:rPr lang="en-US" sz="1600" b="1" dirty="0">
                <a:latin typeface="Calibri" panose="020F0502020204030204" pitchFamily="34" charset="0"/>
                <a:ea typeface="Times New Roman" panose="02020603050405020304" pitchFamily="18" charset="0"/>
                <a:cs typeface="Segoe UI" panose="020B0502040204020203" pitchFamily="34" charset="0"/>
              </a:rPr>
              <a:t>surgical procedures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971549" y="5758543"/>
            <a:ext cx="72009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799498" y="1400421"/>
            <a:ext cx="3545009"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Inpatient surgical procedures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16192"/>
            <a:ext cx="6172213" cy="3859691"/>
          </a:xfrm>
        </p:spPr>
      </p:pic>
    </p:spTree>
    <p:extLst>
      <p:ext uri="{BB962C8B-B14F-4D97-AF65-F5344CB8AC3E}">
        <p14:creationId xmlns:p14="http://schemas.microsoft.com/office/powerpoint/2010/main" val="3651933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876300" y="5763986"/>
            <a:ext cx="73914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781416" y="1400421"/>
            <a:ext cx="358117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Inpatient surgical procedures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21635"/>
            <a:ext cx="6172213" cy="3859691"/>
          </a:xfrm>
        </p:spPr>
      </p:pic>
    </p:spTree>
    <p:extLst>
      <p:ext uri="{BB962C8B-B14F-4D97-AF65-F5344CB8AC3E}">
        <p14:creationId xmlns:p14="http://schemas.microsoft.com/office/powerpoint/2010/main" val="37796520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219199" y="5769429"/>
            <a:ext cx="6705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575497" y="1400421"/>
            <a:ext cx="3993016"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Inpatient surgical procedures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21635"/>
            <a:ext cx="6172213" cy="3859691"/>
          </a:xfrm>
        </p:spPr>
      </p:pic>
    </p:spTree>
    <p:extLst>
      <p:ext uri="{BB962C8B-B14F-4D97-AF65-F5344CB8AC3E}">
        <p14:creationId xmlns:p14="http://schemas.microsoft.com/office/powerpoint/2010/main" val="17279980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219199" y="5740037"/>
            <a:ext cx="6705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815241" y="1400421"/>
            <a:ext cx="3513526"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Inpatient surgical procedures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00952"/>
            <a:ext cx="6172213" cy="3859691"/>
          </a:xfrm>
        </p:spPr>
      </p:pic>
    </p:spTree>
    <p:extLst>
      <p:ext uri="{BB962C8B-B14F-4D97-AF65-F5344CB8AC3E}">
        <p14:creationId xmlns:p14="http://schemas.microsoft.com/office/powerpoint/2010/main" val="3220587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surgical procedures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0" y="57531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4433186" y="1400421"/>
            <a:ext cx="27764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10005965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2959220" y="1343687"/>
            <a:ext cx="322556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by year, overall</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28599" y="5753100"/>
            <a:ext cx="86868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694215"/>
            <a:ext cx="6172213" cy="3859691"/>
          </a:xfrm>
        </p:spPr>
      </p:pic>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3333521" y="1376248"/>
            <a:ext cx="2476960"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66699" y="5706799"/>
            <a:ext cx="8610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75512"/>
            <a:ext cx="6172213" cy="3859691"/>
          </a:xfrm>
        </p:spPr>
      </p:pic>
    </p:spTree>
    <p:extLst>
      <p:ext uri="{BB962C8B-B14F-4D97-AF65-F5344CB8AC3E}">
        <p14:creationId xmlns:p14="http://schemas.microsoft.com/office/powerpoint/2010/main" val="31270334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3314285" y="1457302"/>
            <a:ext cx="251543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race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66699" y="5739320"/>
            <a:ext cx="8610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83882"/>
            <a:ext cx="6172213" cy="3859691"/>
          </a:xfrm>
        </p:spPr>
      </p:pic>
    </p:spTree>
    <p:extLst>
      <p:ext uri="{BB962C8B-B14F-4D97-AF65-F5344CB8AC3E}">
        <p14:creationId xmlns:p14="http://schemas.microsoft.com/office/powerpoint/2010/main" val="20005783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3191499" y="1457302"/>
            <a:ext cx="2924198"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ethnicity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66700" y="5640732"/>
            <a:ext cx="8610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81041"/>
            <a:ext cx="6172213" cy="3859691"/>
          </a:xfrm>
        </p:spPr>
      </p:pic>
    </p:spTree>
    <p:extLst>
      <p:ext uri="{BB962C8B-B14F-4D97-AF65-F5344CB8AC3E}">
        <p14:creationId xmlns:p14="http://schemas.microsoft.com/office/powerpoint/2010/main" val="41311145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3348749" y="1473068"/>
            <a:ext cx="2446504"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sex</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66699" y="5717685"/>
            <a:ext cx="86106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34808"/>
            <a:ext cx="6172213" cy="3859691"/>
          </a:xfrm>
        </p:spPr>
      </p:pic>
    </p:spTree>
    <p:extLst>
      <p:ext uri="{BB962C8B-B14F-4D97-AF65-F5344CB8AC3E}">
        <p14:creationId xmlns:p14="http://schemas.microsoft.com/office/powerpoint/2010/main" val="23447241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76199"/>
            <a:ext cx="9144000" cy="1095546"/>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Inpatient deaths among Medicare beneficiaries with ESRD overall, and by age, race, ethnicity, sex, and modality, 2000-2014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3128337" y="1473068"/>
            <a:ext cx="2887329"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(f) Inpatient </a:t>
            </a:r>
            <a:r>
              <a:rPr lang="en-US" sz="1600" b="1" kern="0" dirty="0">
                <a:latin typeface="Calibri" panose="020F0502020204030204" pitchFamily="34" charset="0"/>
                <a:ea typeface="Times New Roman" panose="02020603050405020304" pitchFamily="18" charset="0"/>
                <a:cs typeface="Segoe UI" panose="020B0502040204020203" pitchFamily="34" charset="0"/>
              </a:rPr>
              <a:t>deaths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by modality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228599" y="5737931"/>
            <a:ext cx="86868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44931"/>
            <a:ext cx="6172213" cy="3859691"/>
          </a:xfrm>
        </p:spPr>
      </p:pic>
    </p:spTree>
    <p:extLst>
      <p:ext uri="{BB962C8B-B14F-4D97-AF65-F5344CB8AC3E}">
        <p14:creationId xmlns:p14="http://schemas.microsoft.com/office/powerpoint/2010/main" val="6805402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105227" y="5715000"/>
            <a:ext cx="6933543"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71128"/>
            <a:ext cx="6172213" cy="3859691"/>
          </a:xfrm>
        </p:spPr>
      </p:pic>
      <p:sp>
        <p:nvSpPr>
          <p:cNvPr id="9" name="Rectangle 8"/>
          <p:cNvSpPr/>
          <p:nvPr/>
        </p:nvSpPr>
        <p:spPr>
          <a:xfrm>
            <a:off x="2281405" y="1348393"/>
            <a:ext cx="4581191"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990927" y="5726974"/>
            <a:ext cx="7162143"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644646" y="1450733"/>
            <a:ext cx="385471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67283"/>
            <a:ext cx="6172213" cy="3859691"/>
          </a:xfrm>
        </p:spPr>
      </p:pic>
    </p:spTree>
    <p:extLst>
      <p:ext uri="{BB962C8B-B14F-4D97-AF65-F5344CB8AC3E}">
        <p14:creationId xmlns:p14="http://schemas.microsoft.com/office/powerpoint/2010/main" val="28063313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105227" y="5715000"/>
            <a:ext cx="6933543"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626564" y="1450733"/>
            <a:ext cx="389087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22298"/>
            <a:ext cx="6172213" cy="3859691"/>
          </a:xfrm>
        </p:spPr>
      </p:pic>
    </p:spTree>
    <p:extLst>
      <p:ext uri="{BB962C8B-B14F-4D97-AF65-F5344CB8AC3E}">
        <p14:creationId xmlns:p14="http://schemas.microsoft.com/office/powerpoint/2010/main" val="3457345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105227" y="5757073"/>
            <a:ext cx="6933543"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420643" y="1450733"/>
            <a:ext cx="4302716"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55309"/>
            <a:ext cx="6172213" cy="3859691"/>
          </a:xfrm>
        </p:spPr>
      </p:pic>
    </p:spTree>
    <p:extLst>
      <p:ext uri="{BB962C8B-B14F-4D97-AF65-F5344CB8AC3E}">
        <p14:creationId xmlns:p14="http://schemas.microsoft.com/office/powerpoint/2010/main" val="13291024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124277" y="5743303"/>
            <a:ext cx="6895443"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660388" y="1450733"/>
            <a:ext cx="3823226"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55309"/>
            <a:ext cx="6172213" cy="3859691"/>
          </a:xfrm>
        </p:spPr>
      </p:pic>
    </p:spTree>
    <p:extLst>
      <p:ext uri="{BB962C8B-B14F-4D97-AF65-F5344CB8AC3E}">
        <p14:creationId xmlns:p14="http://schemas.microsoft.com/office/powerpoint/2010/main" val="8236566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0" y="14452"/>
            <a:ext cx="9144000" cy="1143000"/>
          </a:xfrm>
        </p:spPr>
        <p:txBody>
          <a:bodyPr/>
          <a:lstStyle/>
          <a:p>
            <a:pPr marL="0" marR="0">
              <a:spcBef>
                <a:spcPts val="12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12.7 Skilled nursing facility utilization among Medicare beneficiaries with ESRD overall, and by age, race, ethnicity, sex, and modality, 2000-2014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218759" y="5715000"/>
            <a:ext cx="6706481"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2436866" y="1450733"/>
            <a:ext cx="4270272"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a:t>
            </a:r>
            <a:r>
              <a:rPr lang="en-US" sz="1600" b="1" spc="30" dirty="0">
                <a:latin typeface="Calibri" panose="020F0502020204030204" pitchFamily="34" charset="0"/>
                <a:ea typeface="Times New Roman" panose="02020603050405020304" pitchFamily="18" charset="0"/>
                <a:cs typeface="Segoe UI" panose="020B0502040204020203" pitchFamily="34" charset="0"/>
              </a:rPr>
              <a:t>tilization</a:t>
            </a:r>
            <a:r>
              <a:rPr lang="en-US" sz="1600" b="1" dirty="0">
                <a:latin typeface="Calibri" panose="020F0502020204030204" pitchFamily="34" charset="0"/>
                <a:ea typeface="Times New Roman" panose="02020603050405020304" pitchFamily="18" charset="0"/>
                <a:cs typeface="Segoe UI" panose="020B0502040204020203" pitchFamily="34" charset="0"/>
              </a:rPr>
              <a:t>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32696" y="1822298"/>
            <a:ext cx="6172213" cy="3859691"/>
          </a:xfrm>
        </p:spPr>
      </p:pic>
    </p:spTree>
    <p:extLst>
      <p:ext uri="{BB962C8B-B14F-4D97-AF65-F5344CB8AC3E}">
        <p14:creationId xmlns:p14="http://schemas.microsoft.com/office/powerpoint/2010/main" val="30741396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5985" y="1679861"/>
            <a:ext cx="4732030" cy="4103195"/>
          </a:xfrm>
        </p:spPr>
      </p:pic>
      <p:sp>
        <p:nvSpPr>
          <p:cNvPr id="5" name="Rectangle 4"/>
          <p:cNvSpPr/>
          <p:nvPr/>
        </p:nvSpPr>
        <p:spPr>
          <a:xfrm>
            <a:off x="2666415" y="1322801"/>
            <a:ext cx="3811172"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52450" y="5783056"/>
            <a:ext cx="80391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2068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3029656" y="1448371"/>
            <a:ext cx="3084691"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52449" y="5699511"/>
            <a:ext cx="80391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86925"/>
            <a:ext cx="6172213" cy="3859691"/>
          </a:xfrm>
        </p:spPr>
      </p:pic>
    </p:spTree>
    <p:extLst>
      <p:ext uri="{BB962C8B-B14F-4D97-AF65-F5344CB8AC3E}">
        <p14:creationId xmlns:p14="http://schemas.microsoft.com/office/powerpoint/2010/main" val="42115472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3011575" y="1448371"/>
            <a:ext cx="312085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71499" y="5754337"/>
            <a:ext cx="80010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86925"/>
            <a:ext cx="6172213" cy="3859691"/>
          </a:xfrm>
        </p:spPr>
      </p:pic>
    </p:spTree>
    <p:extLst>
      <p:ext uri="{BB962C8B-B14F-4D97-AF65-F5344CB8AC3E}">
        <p14:creationId xmlns:p14="http://schemas.microsoft.com/office/powerpoint/2010/main" val="2378244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2805654" y="1448371"/>
            <a:ext cx="3532698"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616130" y="5701938"/>
            <a:ext cx="7911737"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14586"/>
            <a:ext cx="6172213" cy="3859691"/>
          </a:xfrm>
        </p:spPr>
      </p:pic>
    </p:spTree>
    <p:extLst>
      <p:ext uri="{BB962C8B-B14F-4D97-AF65-F5344CB8AC3E}">
        <p14:creationId xmlns:p14="http://schemas.microsoft.com/office/powerpoint/2010/main" val="3788797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3045399" y="1448371"/>
            <a:ext cx="3053208"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52449" y="5749835"/>
            <a:ext cx="80391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21117"/>
            <a:ext cx="6172213" cy="3859691"/>
          </a:xfrm>
        </p:spPr>
      </p:pic>
    </p:spTree>
    <p:extLst>
      <p:ext uri="{BB962C8B-B14F-4D97-AF65-F5344CB8AC3E}">
        <p14:creationId xmlns:p14="http://schemas.microsoft.com/office/powerpoint/2010/main" val="16735955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2821877" y="1448371"/>
            <a:ext cx="350025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33400" y="5682985"/>
            <a:ext cx="80772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821117"/>
            <a:ext cx="6172213" cy="3859691"/>
          </a:xfrm>
        </p:spPr>
      </p:pic>
    </p:spTree>
    <p:extLst>
      <p:ext uri="{BB962C8B-B14F-4D97-AF65-F5344CB8AC3E}">
        <p14:creationId xmlns:p14="http://schemas.microsoft.com/office/powerpoint/2010/main" val="1123200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3" name="Title 2"/>
          <p:cNvSpPr>
            <a:spLocks noGrp="1"/>
          </p:cNvSpPr>
          <p:nvPr>
            <p:ph type="title"/>
          </p:nvPr>
        </p:nvSpPr>
        <p:spPr>
          <a:xfrm>
            <a:off x="0" y="89284"/>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12.8 Dialysis discontinuation before death among decedents overall, and by age, race, ethnicity, sex, and modality, 2000-2014</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2976310" y="1448371"/>
            <a:ext cx="319138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state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14350" y="5712897"/>
            <a:ext cx="8115300" cy="461665"/>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4380" y="1827277"/>
            <a:ext cx="7215240" cy="3305867"/>
          </a:xfrm>
        </p:spPr>
      </p:pic>
    </p:spTree>
    <p:extLst>
      <p:ext uri="{BB962C8B-B14F-4D97-AF65-F5344CB8AC3E}">
        <p14:creationId xmlns:p14="http://schemas.microsoft.com/office/powerpoint/2010/main" val="4349490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3" name="Title 2"/>
          <p:cNvSpPr>
            <a:spLocks noGrp="1"/>
          </p:cNvSpPr>
          <p:nvPr>
            <p:ph type="title"/>
          </p:nvPr>
        </p:nvSpPr>
        <p:spPr>
          <a:xfrm>
            <a:off x="838200" y="1089"/>
            <a:ext cx="7200900" cy="507951"/>
          </a:xfrm>
        </p:spPr>
        <p:txBody>
          <a:bodyPr/>
          <a:lstStyle/>
          <a:p>
            <a:pPr marL="0" marR="0">
              <a:spcBef>
                <a:spcPts val="0"/>
              </a:spcBef>
              <a:spcAft>
                <a:spcPts val="0"/>
              </a:spcAft>
            </a:pPr>
            <a:r>
              <a:rPr lang="en-US" sz="1400" b="1" spc="30" dirty="0">
                <a:latin typeface="Calibri" panose="020F0502020204030204" pitchFamily="34" charset="0"/>
                <a:ea typeface="Times New Roman" panose="02020603050405020304" pitchFamily="18" charset="0"/>
                <a:cs typeface="Times New Roman" panose="02020603050405020304" pitchFamily="18" charset="0"/>
              </a:rPr>
              <a:t>vol 2 Table 12.2</a:t>
            </a:r>
            <a:r>
              <a:rPr lang="en-US" sz="1400" b="1" spc="30" dirty="0">
                <a:solidFill>
                  <a:srgbClr val="808080"/>
                </a:solidFill>
                <a:latin typeface="Calibri" panose="020F0502020204030204" pitchFamily="34" charset="0"/>
                <a:ea typeface="Times New Roman" panose="02020603050405020304" pitchFamily="18" charset="0"/>
                <a:cs typeface="Times New Roman" panose="02020603050405020304" pitchFamily="18" charset="0"/>
              </a:rPr>
              <a:t> </a:t>
            </a:r>
            <a:r>
              <a:rPr lang="en-US" sz="1400" b="1" spc="30" dirty="0">
                <a:latin typeface="Calibri" panose="020F0502020204030204" pitchFamily="34" charset="0"/>
                <a:ea typeface="Times New Roman" panose="02020603050405020304" pitchFamily="18" charset="0"/>
                <a:cs typeface="Times New Roman" panose="02020603050405020304" pitchFamily="18" charset="0"/>
              </a:rPr>
              <a:t>Characteristics of patients with ESRD who resided in nursing home during the last year of life, </a:t>
            </a:r>
            <a:r>
              <a:rPr lang="en-US" sz="14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1400" dirty="0"/>
          </a:p>
        </p:txBody>
      </p:sp>
      <p:graphicFrame>
        <p:nvGraphicFramePr>
          <p:cNvPr id="7" name="Table 6"/>
          <p:cNvGraphicFramePr>
            <a:graphicFrameLocks noGrp="1"/>
          </p:cNvGraphicFramePr>
          <p:nvPr>
            <p:extLst>
              <p:ext uri="{D42A27DB-BD31-4B8C-83A1-F6EECF244321}">
                <p14:modId xmlns:p14="http://schemas.microsoft.com/office/powerpoint/2010/main" val="1513478228"/>
              </p:ext>
            </p:extLst>
          </p:nvPr>
        </p:nvGraphicFramePr>
        <p:xfrm>
          <a:off x="361024" y="509040"/>
          <a:ext cx="8251753" cy="5348469"/>
        </p:xfrm>
        <a:graphic>
          <a:graphicData uri="http://schemas.openxmlformats.org/drawingml/2006/table">
            <a:tbl>
              <a:tblPr/>
              <a:tblGrid>
                <a:gridCol w="1582771">
                  <a:extLst>
                    <a:ext uri="{9D8B030D-6E8A-4147-A177-3AD203B41FA5}">
                      <a16:colId xmlns:a16="http://schemas.microsoft.com/office/drawing/2014/main" val="112282030"/>
                    </a:ext>
                  </a:extLst>
                </a:gridCol>
                <a:gridCol w="549046">
                  <a:extLst>
                    <a:ext uri="{9D8B030D-6E8A-4147-A177-3AD203B41FA5}">
                      <a16:colId xmlns:a16="http://schemas.microsoft.com/office/drawing/2014/main" val="3521316658"/>
                    </a:ext>
                  </a:extLst>
                </a:gridCol>
                <a:gridCol w="549046">
                  <a:extLst>
                    <a:ext uri="{9D8B030D-6E8A-4147-A177-3AD203B41FA5}">
                      <a16:colId xmlns:a16="http://schemas.microsoft.com/office/drawing/2014/main" val="3462992855"/>
                    </a:ext>
                  </a:extLst>
                </a:gridCol>
                <a:gridCol w="549046">
                  <a:extLst>
                    <a:ext uri="{9D8B030D-6E8A-4147-A177-3AD203B41FA5}">
                      <a16:colId xmlns:a16="http://schemas.microsoft.com/office/drawing/2014/main" val="3033928369"/>
                    </a:ext>
                  </a:extLst>
                </a:gridCol>
                <a:gridCol w="549046">
                  <a:extLst>
                    <a:ext uri="{9D8B030D-6E8A-4147-A177-3AD203B41FA5}">
                      <a16:colId xmlns:a16="http://schemas.microsoft.com/office/drawing/2014/main" val="813295824"/>
                    </a:ext>
                  </a:extLst>
                </a:gridCol>
                <a:gridCol w="549046">
                  <a:extLst>
                    <a:ext uri="{9D8B030D-6E8A-4147-A177-3AD203B41FA5}">
                      <a16:colId xmlns:a16="http://schemas.microsoft.com/office/drawing/2014/main" val="483616553"/>
                    </a:ext>
                  </a:extLst>
                </a:gridCol>
                <a:gridCol w="549046">
                  <a:extLst>
                    <a:ext uri="{9D8B030D-6E8A-4147-A177-3AD203B41FA5}">
                      <a16:colId xmlns:a16="http://schemas.microsoft.com/office/drawing/2014/main" val="1721429797"/>
                    </a:ext>
                  </a:extLst>
                </a:gridCol>
                <a:gridCol w="549046">
                  <a:extLst>
                    <a:ext uri="{9D8B030D-6E8A-4147-A177-3AD203B41FA5}">
                      <a16:colId xmlns:a16="http://schemas.microsoft.com/office/drawing/2014/main" val="2839525332"/>
                    </a:ext>
                  </a:extLst>
                </a:gridCol>
                <a:gridCol w="549046">
                  <a:extLst>
                    <a:ext uri="{9D8B030D-6E8A-4147-A177-3AD203B41FA5}">
                      <a16:colId xmlns:a16="http://schemas.microsoft.com/office/drawing/2014/main" val="2942069301"/>
                    </a:ext>
                  </a:extLst>
                </a:gridCol>
                <a:gridCol w="549046">
                  <a:extLst>
                    <a:ext uri="{9D8B030D-6E8A-4147-A177-3AD203B41FA5}">
                      <a16:colId xmlns:a16="http://schemas.microsoft.com/office/drawing/2014/main" val="2938862074"/>
                    </a:ext>
                  </a:extLst>
                </a:gridCol>
                <a:gridCol w="549046">
                  <a:extLst>
                    <a:ext uri="{9D8B030D-6E8A-4147-A177-3AD203B41FA5}">
                      <a16:colId xmlns:a16="http://schemas.microsoft.com/office/drawing/2014/main" val="3455060634"/>
                    </a:ext>
                  </a:extLst>
                </a:gridCol>
                <a:gridCol w="549046">
                  <a:extLst>
                    <a:ext uri="{9D8B030D-6E8A-4147-A177-3AD203B41FA5}">
                      <a16:colId xmlns:a16="http://schemas.microsoft.com/office/drawing/2014/main" val="2089901384"/>
                    </a:ext>
                  </a:extLst>
                </a:gridCol>
                <a:gridCol w="629476">
                  <a:extLst>
                    <a:ext uri="{9D8B030D-6E8A-4147-A177-3AD203B41FA5}">
                      <a16:colId xmlns:a16="http://schemas.microsoft.com/office/drawing/2014/main" val="806609726"/>
                    </a:ext>
                  </a:extLst>
                </a:gridCol>
              </a:tblGrid>
              <a:tr h="92957">
                <a:tc>
                  <a:txBody>
                    <a:bodyPr/>
                    <a:lstStyle/>
                    <a:p>
                      <a:pPr algn="r" fontAlgn="b"/>
                      <a:r>
                        <a:rPr lang="en-US" sz="800" b="1" i="0" u="none" strike="noStrike" dirty="0">
                          <a:solidFill>
                            <a:srgbClr val="000000"/>
                          </a:solidFill>
                          <a:effectLst/>
                          <a:latin typeface="+mj-lt"/>
                        </a:rPr>
                        <a:t> </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2000</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2001</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2002</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2003</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2004</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2005</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2006</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2007</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2008</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2009</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2010</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1" i="0" u="none" strike="noStrike">
                          <a:solidFill>
                            <a:srgbClr val="000000"/>
                          </a:solidFill>
                          <a:effectLst/>
                          <a:latin typeface="+mj-lt"/>
                        </a:rPr>
                        <a:t>total</a:t>
                      </a:r>
                    </a:p>
                  </a:txBody>
                  <a:tcPr marL="4648" marR="4648" marT="46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64906244"/>
                  </a:ext>
                </a:extLst>
              </a:tr>
              <a:tr h="92957">
                <a:tc>
                  <a:txBody>
                    <a:bodyPr/>
                    <a:lstStyle/>
                    <a:p>
                      <a:pPr algn="l" fontAlgn="b"/>
                      <a:r>
                        <a:rPr lang="en-US" sz="800" b="0" i="0" u="none" strike="noStrike" dirty="0">
                          <a:solidFill>
                            <a:srgbClr val="000000"/>
                          </a:solidFill>
                          <a:effectLst/>
                          <a:latin typeface="+mj-lt"/>
                        </a:rPr>
                        <a:t>N</a:t>
                      </a: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23,237</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25,789</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27,216</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28,743</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30,307</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31,205</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33,323</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33,518</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33,452</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34,480</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33,337</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800" b="0" i="0" u="none" strike="noStrike" dirty="0" smtClean="0">
                          <a:solidFill>
                            <a:srgbClr val="000000"/>
                          </a:solidFill>
                          <a:effectLst/>
                          <a:latin typeface="+mj-lt"/>
                        </a:rPr>
                        <a:t>33,4607</a:t>
                      </a:r>
                      <a:endParaRPr lang="en-US" sz="800" b="0" i="0" u="none" strike="noStrike" dirty="0">
                        <a:solidFill>
                          <a:srgbClr val="000000"/>
                        </a:solidFill>
                        <a:effectLst/>
                        <a:latin typeface="+mj-lt"/>
                      </a:endParaRPr>
                    </a:p>
                  </a:txBody>
                  <a:tcPr marL="4648" marR="4648" marT="4648"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485372067"/>
                  </a:ext>
                </a:extLst>
              </a:tr>
              <a:tr h="123633">
                <a:tc>
                  <a:txBody>
                    <a:bodyPr/>
                    <a:lstStyle/>
                    <a:p>
                      <a:pPr algn="l" fontAlgn="b"/>
                      <a:r>
                        <a:rPr lang="en-US" sz="800" b="0" i="0" u="none" strike="noStrike" dirty="0">
                          <a:solidFill>
                            <a:srgbClr val="000000"/>
                          </a:solidFill>
                          <a:effectLst/>
                          <a:latin typeface="+mj-lt"/>
                        </a:rPr>
                        <a:t>Age</a:t>
                      </a:r>
                      <a:r>
                        <a:rPr lang="en-US" sz="800" b="0" i="0" u="none" strike="noStrike" dirty="0" smtClean="0">
                          <a:solidFill>
                            <a:srgbClr val="000000"/>
                          </a:solidFill>
                          <a:effectLst/>
                          <a:latin typeface="+mj-lt"/>
                        </a:rPr>
                        <a:t>, mean (</a:t>
                      </a:r>
                      <a:r>
                        <a:rPr lang="en-US" sz="800" b="0" i="0" u="none" strike="noStrike" dirty="0" err="1" smtClean="0">
                          <a:solidFill>
                            <a:srgbClr val="000000"/>
                          </a:solidFill>
                          <a:effectLst/>
                          <a:latin typeface="+mj-lt"/>
                        </a:rPr>
                        <a:t>std</a:t>
                      </a:r>
                      <a:r>
                        <a:rPr lang="en-US" sz="800" b="0" i="0" u="none" strike="noStrike" dirty="0">
                          <a:solidFill>
                            <a:srgbClr val="000000"/>
                          </a:solidFill>
                          <a:effectLst/>
                          <a:latin typeface="+mj-lt"/>
                        </a:rPr>
                        <a:t>)</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71.93 (</a:t>
                      </a:r>
                      <a:r>
                        <a:rPr lang="en-US" sz="800" b="0" i="0" u="none" strike="noStrike" dirty="0">
                          <a:solidFill>
                            <a:srgbClr val="000000"/>
                          </a:solidFill>
                          <a:effectLst/>
                          <a:latin typeface="+mj-lt"/>
                        </a:rPr>
                        <a:t>11.32)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71.89 (</a:t>
                      </a:r>
                      <a:r>
                        <a:rPr lang="en-US" sz="800" b="0" i="0" u="none" strike="noStrike" dirty="0">
                          <a:solidFill>
                            <a:srgbClr val="000000"/>
                          </a:solidFill>
                          <a:effectLst/>
                          <a:latin typeface="+mj-lt"/>
                        </a:rPr>
                        <a:t>11.45)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72.13 (</a:t>
                      </a:r>
                      <a:r>
                        <a:rPr lang="en-US" sz="800" b="0" i="0" u="none" strike="noStrike" dirty="0">
                          <a:solidFill>
                            <a:srgbClr val="000000"/>
                          </a:solidFill>
                          <a:effectLst/>
                          <a:latin typeface="+mj-lt"/>
                        </a:rPr>
                        <a:t>11.50)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72.25 (</a:t>
                      </a:r>
                      <a:r>
                        <a:rPr lang="en-US" sz="800" b="0" i="0" u="none" strike="noStrike" dirty="0">
                          <a:solidFill>
                            <a:srgbClr val="000000"/>
                          </a:solidFill>
                          <a:effectLst/>
                          <a:latin typeface="+mj-lt"/>
                        </a:rPr>
                        <a:t>11.45)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72.14</a:t>
                      </a:r>
                      <a:r>
                        <a:rPr lang="en-US" sz="800" b="0" i="0" u="none" strike="noStrike" dirty="0" smtClean="0">
                          <a:solidFill>
                            <a:srgbClr val="000000"/>
                          </a:solidFill>
                          <a:effectLst/>
                          <a:latin typeface="+mj-lt"/>
                        </a:rPr>
                        <a:t>( 11.59</a:t>
                      </a:r>
                      <a:r>
                        <a:rPr lang="en-US" sz="800" b="0" i="0" u="none" strike="noStrike" dirty="0">
                          <a:solidFill>
                            <a:srgbClr val="000000"/>
                          </a:solidFill>
                          <a:effectLst/>
                          <a:latin typeface="+mj-lt"/>
                        </a:rPr>
                        <a:t>)</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72.44</a:t>
                      </a:r>
                      <a:r>
                        <a:rPr lang="en-US" sz="800" b="0" i="0" u="none" strike="noStrike" dirty="0" smtClean="0">
                          <a:solidFill>
                            <a:srgbClr val="000000"/>
                          </a:solidFill>
                          <a:effectLst/>
                          <a:latin typeface="+mj-lt"/>
                        </a:rPr>
                        <a:t>( 11.54</a:t>
                      </a:r>
                      <a:r>
                        <a:rPr lang="en-US" sz="800" b="0" i="0" u="none" strike="noStrike" dirty="0">
                          <a:solidFill>
                            <a:srgbClr val="000000"/>
                          </a:solidFill>
                          <a:effectLst/>
                          <a:latin typeface="+mj-lt"/>
                        </a:rPr>
                        <a:t>)</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72.07 (</a:t>
                      </a:r>
                      <a:r>
                        <a:rPr lang="en-US" sz="800" b="0" i="0" u="none" strike="noStrike" dirty="0">
                          <a:solidFill>
                            <a:srgbClr val="000000"/>
                          </a:solidFill>
                          <a:effectLst/>
                          <a:latin typeface="+mj-lt"/>
                        </a:rPr>
                        <a:t>11.90)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72.06 (</a:t>
                      </a:r>
                      <a:r>
                        <a:rPr lang="en-US" sz="800" b="0" i="0" u="none" strike="noStrike" dirty="0">
                          <a:solidFill>
                            <a:srgbClr val="000000"/>
                          </a:solidFill>
                          <a:effectLst/>
                          <a:latin typeface="+mj-lt"/>
                        </a:rPr>
                        <a:t>11.96)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72.09 (</a:t>
                      </a:r>
                      <a:r>
                        <a:rPr lang="en-US" sz="800" b="0" i="0" u="none" strike="noStrike" dirty="0">
                          <a:solidFill>
                            <a:srgbClr val="000000"/>
                          </a:solidFill>
                          <a:effectLst/>
                          <a:latin typeface="+mj-lt"/>
                        </a:rPr>
                        <a:t>11.87)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72.07 (</a:t>
                      </a:r>
                      <a:r>
                        <a:rPr lang="en-US" sz="800" b="0" i="0" u="none" strike="noStrike" dirty="0">
                          <a:solidFill>
                            <a:srgbClr val="000000"/>
                          </a:solidFill>
                          <a:effectLst/>
                          <a:latin typeface="+mj-lt"/>
                        </a:rPr>
                        <a:t>11.85)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71.96 (</a:t>
                      </a:r>
                      <a:r>
                        <a:rPr lang="en-US" sz="800" b="0" i="0" u="none" strike="noStrike" dirty="0">
                          <a:solidFill>
                            <a:srgbClr val="000000"/>
                          </a:solidFill>
                          <a:effectLst/>
                          <a:latin typeface="+mj-lt"/>
                        </a:rPr>
                        <a:t>11.86)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72.10 (</a:t>
                      </a:r>
                      <a:r>
                        <a:rPr lang="en-US" sz="800" b="0" i="0" u="none" strike="noStrike" dirty="0">
                          <a:solidFill>
                            <a:srgbClr val="000000"/>
                          </a:solidFill>
                          <a:effectLst/>
                          <a:latin typeface="+mj-lt"/>
                        </a:rPr>
                        <a:t>11.69)</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7158510"/>
                  </a:ext>
                </a:extLst>
              </a:tr>
              <a:tr h="92957">
                <a:tc gridSpan="2">
                  <a:txBody>
                    <a:bodyPr/>
                    <a:lstStyle/>
                    <a:p>
                      <a:pPr algn="l" fontAlgn="b"/>
                      <a:r>
                        <a:rPr lang="en-US" sz="800" b="0" i="0" u="none" strike="noStrike" dirty="0">
                          <a:solidFill>
                            <a:srgbClr val="000000"/>
                          </a:solidFill>
                          <a:effectLst/>
                          <a:latin typeface="+mj-lt"/>
                        </a:rPr>
                        <a:t>Age Category</a:t>
                      </a:r>
                    </a:p>
                  </a:txBody>
                  <a:tcPr marL="4648" marR="4648" marT="4648" marB="0" anchor="b">
                    <a:lnL>
                      <a:noFill/>
                    </a:lnL>
                    <a:lnR>
                      <a:noFill/>
                    </a:lnR>
                    <a:lnT>
                      <a:noFill/>
                    </a:lnT>
                    <a:lnB>
                      <a:noFill/>
                    </a:lnB>
                    <a:solidFill>
                      <a:schemeClr val="bg1"/>
                    </a:solidFill>
                  </a:tcPr>
                </a:tc>
                <a:tc hMerge="1">
                  <a:txBody>
                    <a:bodyPr/>
                    <a:lstStyle/>
                    <a:p>
                      <a:endParaRPr lang="en-US"/>
                    </a:p>
                  </a:txBody>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830712317"/>
                  </a:ext>
                </a:extLst>
              </a:tr>
              <a:tr h="92957">
                <a:tc>
                  <a:txBody>
                    <a:bodyPr/>
                    <a:lstStyle/>
                    <a:p>
                      <a:pPr algn="l" fontAlgn="b"/>
                      <a:r>
                        <a:rPr lang="en-US" sz="800" b="0" i="0" u="none" strike="noStrike">
                          <a:solidFill>
                            <a:srgbClr val="000000"/>
                          </a:solidFill>
                          <a:effectLst/>
                          <a:latin typeface="+mj-lt"/>
                        </a:rPr>
                        <a:t>20-44</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2.51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2.19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2.14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2.28</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4264815871"/>
                  </a:ext>
                </a:extLst>
              </a:tr>
              <a:tr h="92957">
                <a:tc>
                  <a:txBody>
                    <a:bodyPr/>
                    <a:lstStyle/>
                    <a:p>
                      <a:pPr algn="l" fontAlgn="b"/>
                      <a:r>
                        <a:rPr lang="en-US" sz="800" b="0" i="0" u="none" strike="noStrike">
                          <a:solidFill>
                            <a:srgbClr val="000000"/>
                          </a:solidFill>
                          <a:effectLst/>
                          <a:latin typeface="+mj-lt"/>
                        </a:rPr>
                        <a:t>45-64</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19.94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20.38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19.94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21.82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21.92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22.22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22.82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23.36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21.05</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692868247"/>
                  </a:ext>
                </a:extLst>
              </a:tr>
              <a:tr h="92957">
                <a:tc>
                  <a:txBody>
                    <a:bodyPr/>
                    <a:lstStyle/>
                    <a:p>
                      <a:pPr algn="l" fontAlgn="b"/>
                      <a:r>
                        <a:rPr lang="en-US" sz="800" b="0" i="0" u="none" strike="noStrike" dirty="0">
                          <a:solidFill>
                            <a:srgbClr val="000000"/>
                          </a:solidFill>
                          <a:effectLst/>
                          <a:latin typeface="+mj-lt"/>
                        </a:rPr>
                        <a:t>65-74</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31.85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31.05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30.41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29.31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29.22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28.56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28.04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28.13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28.84</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4257101346"/>
                  </a:ext>
                </a:extLst>
              </a:tr>
              <a:tr h="92957">
                <a:tc>
                  <a:txBody>
                    <a:bodyPr/>
                    <a:lstStyle/>
                    <a:p>
                      <a:pPr algn="l" fontAlgn="b"/>
                      <a:r>
                        <a:rPr lang="en-US" sz="800" b="0" i="0" u="none" strike="noStrike" dirty="0">
                          <a:solidFill>
                            <a:srgbClr val="000000"/>
                          </a:solidFill>
                          <a:effectLst/>
                          <a:latin typeface="+mj-lt"/>
                        </a:rPr>
                        <a:t>75-84</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36.17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36.36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36.67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36.02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36.81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34.74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33.28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32.36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35.21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468978029"/>
                  </a:ext>
                </a:extLst>
              </a:tr>
              <a:tr h="92957">
                <a:tc>
                  <a:txBody>
                    <a:bodyPr/>
                    <a:lstStyle/>
                    <a:p>
                      <a:pPr algn="l" fontAlgn="b"/>
                      <a:r>
                        <a:rPr lang="en-US" sz="800" b="0" i="0" u="none" strike="noStrike">
                          <a:solidFill>
                            <a:srgbClr val="000000"/>
                          </a:solidFill>
                          <a:effectLst/>
                          <a:latin typeface="+mj-lt"/>
                        </a:rPr>
                        <a:t>&gt;=85</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10.54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10.60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11.46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11.9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12.05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12.56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12.99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13.52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13.69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13.9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14.12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12.62</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89253306"/>
                  </a:ext>
                </a:extLst>
              </a:tr>
              <a:tr h="142548">
                <a:tc>
                  <a:txBody>
                    <a:bodyPr/>
                    <a:lstStyle/>
                    <a:p>
                      <a:pPr algn="l" fontAlgn="b"/>
                      <a:r>
                        <a:rPr lang="en-US" sz="800" b="0" i="0" u="none" strike="noStrike" dirty="0">
                          <a:solidFill>
                            <a:srgbClr val="000000"/>
                          </a:solidFill>
                          <a:effectLst/>
                          <a:latin typeface="+mj-lt"/>
                        </a:rPr>
                        <a:t>Vintage</a:t>
                      </a:r>
                      <a:r>
                        <a:rPr lang="en-US" sz="800" b="0" i="0" u="none" strike="noStrike" dirty="0" smtClean="0">
                          <a:solidFill>
                            <a:srgbClr val="000000"/>
                          </a:solidFill>
                          <a:effectLst/>
                          <a:latin typeface="+mj-lt"/>
                        </a:rPr>
                        <a:t>, mean (</a:t>
                      </a:r>
                      <a:r>
                        <a:rPr lang="en-US" sz="800" b="0" i="0" u="none" strike="noStrike" dirty="0" err="1" smtClean="0">
                          <a:solidFill>
                            <a:srgbClr val="000000"/>
                          </a:solidFill>
                          <a:effectLst/>
                          <a:latin typeface="+mj-lt"/>
                        </a:rPr>
                        <a:t>std</a:t>
                      </a:r>
                      <a:r>
                        <a:rPr lang="en-US" sz="800" b="0" i="0" u="none" strike="noStrike" dirty="0">
                          <a:solidFill>
                            <a:srgbClr val="000000"/>
                          </a:solidFill>
                          <a:effectLst/>
                          <a:latin typeface="+mj-lt"/>
                        </a:rPr>
                        <a:t>)</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0.96 (</a:t>
                      </a:r>
                      <a:r>
                        <a:rPr lang="en-US" sz="800" b="0" i="0" u="none" strike="noStrike" dirty="0">
                          <a:solidFill>
                            <a:srgbClr val="000000"/>
                          </a:solidFill>
                          <a:effectLst/>
                          <a:latin typeface="+mj-lt"/>
                        </a:rPr>
                        <a:t>1.57)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0.99 (</a:t>
                      </a:r>
                      <a:r>
                        <a:rPr lang="en-US" sz="800" b="0" i="0" u="none" strike="noStrike" dirty="0">
                          <a:solidFill>
                            <a:srgbClr val="000000"/>
                          </a:solidFill>
                          <a:effectLst/>
                          <a:latin typeface="+mj-lt"/>
                        </a:rPr>
                        <a:t>1.57)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1.01 (</a:t>
                      </a:r>
                      <a:r>
                        <a:rPr lang="en-US" sz="800" b="0" i="0" u="none" strike="noStrike" dirty="0">
                          <a:solidFill>
                            <a:srgbClr val="000000"/>
                          </a:solidFill>
                          <a:effectLst/>
                          <a:latin typeface="+mj-lt"/>
                        </a:rPr>
                        <a:t>1.61)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1.03 (</a:t>
                      </a:r>
                      <a:r>
                        <a:rPr lang="en-US" sz="800" b="0" i="0" u="none" strike="noStrike" dirty="0">
                          <a:solidFill>
                            <a:srgbClr val="000000"/>
                          </a:solidFill>
                          <a:effectLst/>
                          <a:latin typeface="+mj-lt"/>
                        </a:rPr>
                        <a:t>1.69)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1.04 (</a:t>
                      </a:r>
                      <a:r>
                        <a:rPr lang="en-US" sz="800" b="0" i="0" u="none" strike="noStrike" dirty="0">
                          <a:solidFill>
                            <a:srgbClr val="000000"/>
                          </a:solidFill>
                          <a:effectLst/>
                          <a:latin typeface="+mj-lt"/>
                        </a:rPr>
                        <a:t>1.70)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1.05 (</a:t>
                      </a:r>
                      <a:r>
                        <a:rPr lang="en-US" sz="800" b="0" i="0" u="none" strike="noStrike" dirty="0">
                          <a:solidFill>
                            <a:srgbClr val="000000"/>
                          </a:solidFill>
                          <a:effectLst/>
                          <a:latin typeface="+mj-lt"/>
                        </a:rPr>
                        <a:t>1.72)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1.08 (</a:t>
                      </a:r>
                      <a:r>
                        <a:rPr lang="en-US" sz="800" b="0" i="0" u="none" strike="noStrike" dirty="0">
                          <a:solidFill>
                            <a:srgbClr val="000000"/>
                          </a:solidFill>
                          <a:effectLst/>
                          <a:latin typeface="+mj-lt"/>
                        </a:rPr>
                        <a:t>1.75)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1.12 (</a:t>
                      </a:r>
                      <a:r>
                        <a:rPr lang="en-US" sz="800" b="0" i="0" u="none" strike="noStrike" dirty="0">
                          <a:solidFill>
                            <a:srgbClr val="000000"/>
                          </a:solidFill>
                          <a:effectLst/>
                          <a:latin typeface="+mj-lt"/>
                        </a:rPr>
                        <a:t>1.78)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1.18 (</a:t>
                      </a:r>
                      <a:r>
                        <a:rPr lang="en-US" sz="800" b="0" i="0" u="none" strike="noStrike" dirty="0">
                          <a:solidFill>
                            <a:srgbClr val="000000"/>
                          </a:solidFill>
                          <a:effectLst/>
                          <a:latin typeface="+mj-lt"/>
                        </a:rPr>
                        <a:t>1.83)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1.20 (</a:t>
                      </a:r>
                      <a:r>
                        <a:rPr lang="en-US" sz="800" b="0" i="0" u="none" strike="noStrike" dirty="0">
                          <a:solidFill>
                            <a:srgbClr val="000000"/>
                          </a:solidFill>
                          <a:effectLst/>
                          <a:latin typeface="+mj-lt"/>
                        </a:rPr>
                        <a:t>1.91)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1.22 (</a:t>
                      </a:r>
                      <a:r>
                        <a:rPr lang="en-US" sz="800" b="0" i="0" u="none" strike="noStrike" dirty="0">
                          <a:solidFill>
                            <a:srgbClr val="000000"/>
                          </a:solidFill>
                          <a:effectLst/>
                          <a:latin typeface="+mj-lt"/>
                        </a:rPr>
                        <a:t>1.91)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smtClean="0">
                          <a:solidFill>
                            <a:srgbClr val="000000"/>
                          </a:solidFill>
                          <a:effectLst/>
                          <a:latin typeface="+mj-lt"/>
                        </a:rPr>
                        <a:t>1.09 (</a:t>
                      </a:r>
                      <a:r>
                        <a:rPr lang="en-US" sz="800" b="0" i="0" u="none" strike="noStrike" dirty="0">
                          <a:solidFill>
                            <a:srgbClr val="000000"/>
                          </a:solidFill>
                          <a:effectLst/>
                          <a:latin typeface="+mj-lt"/>
                        </a:rPr>
                        <a:t>1.75)</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508049226"/>
                  </a:ext>
                </a:extLst>
              </a:tr>
              <a:tr h="92957">
                <a:tc gridSpan="2">
                  <a:txBody>
                    <a:bodyPr/>
                    <a:lstStyle/>
                    <a:p>
                      <a:pPr algn="l" fontAlgn="b"/>
                      <a:r>
                        <a:rPr lang="en-US" sz="800" b="0" i="0" u="none" strike="noStrike">
                          <a:solidFill>
                            <a:srgbClr val="000000"/>
                          </a:solidFill>
                          <a:effectLst/>
                          <a:latin typeface="+mj-lt"/>
                        </a:rPr>
                        <a:t>Vintage Category</a:t>
                      </a:r>
                    </a:p>
                  </a:txBody>
                  <a:tcPr marL="4648" marR="4648" marT="4648" marB="0" anchor="b">
                    <a:lnL>
                      <a:noFill/>
                    </a:lnL>
                    <a:lnR>
                      <a:noFill/>
                    </a:lnR>
                    <a:lnT>
                      <a:noFill/>
                    </a:lnT>
                    <a:lnB>
                      <a:noFill/>
                    </a:lnB>
                    <a:solidFill>
                      <a:schemeClr val="bg1"/>
                    </a:solidFill>
                  </a:tcPr>
                </a:tc>
                <a:tc hMerge="1">
                  <a:txBody>
                    <a:bodyPr/>
                    <a:lstStyle/>
                    <a:p>
                      <a:endParaRPr lang="en-US"/>
                    </a:p>
                  </a:txBody>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671270773"/>
                  </a:ext>
                </a:extLst>
              </a:tr>
              <a:tr h="92957">
                <a:tc>
                  <a:txBody>
                    <a:bodyPr/>
                    <a:lstStyle/>
                    <a:p>
                      <a:pPr algn="l" fontAlgn="b"/>
                      <a:r>
                        <a:rPr lang="en-US" sz="800" b="0" i="0" u="none" strike="noStrike" dirty="0">
                          <a:solidFill>
                            <a:srgbClr val="000000"/>
                          </a:solidFill>
                          <a:effectLst/>
                          <a:latin typeface="+mj-lt"/>
                        </a:rPr>
                        <a:t> &lt;1yr</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70.50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70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69.64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69.68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68.78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67.44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66.11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65.92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65.62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68.31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842419115"/>
                  </a:ext>
                </a:extLst>
              </a:tr>
              <a:tr h="92957">
                <a:tc>
                  <a:txBody>
                    <a:bodyPr/>
                    <a:lstStyle/>
                    <a:p>
                      <a:pPr algn="l" fontAlgn="b"/>
                      <a:r>
                        <a:rPr lang="en-US" sz="800" b="0" i="0" u="none" strike="noStrike" dirty="0">
                          <a:solidFill>
                            <a:srgbClr val="000000"/>
                          </a:solidFill>
                          <a:effectLst/>
                          <a:latin typeface="+mj-lt"/>
                        </a:rPr>
                        <a:t>1-3yrs</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17.65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18.17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17.09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17.02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17.02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18.12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18.76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18.21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18.26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17.79</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175850870"/>
                  </a:ext>
                </a:extLst>
              </a:tr>
              <a:tr h="92957">
                <a:tc>
                  <a:txBody>
                    <a:bodyPr/>
                    <a:lstStyle/>
                    <a:p>
                      <a:pPr algn="l" fontAlgn="b"/>
                      <a:r>
                        <a:rPr lang="en-US" sz="800" b="0" i="0" u="none" strike="noStrike">
                          <a:solidFill>
                            <a:srgbClr val="000000"/>
                          </a:solidFill>
                          <a:effectLst/>
                          <a:latin typeface="+mj-lt"/>
                        </a:rPr>
                        <a:t>&gt;3yr</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8.64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8.99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9.34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9.77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10.03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9.97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10.91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11.48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11.98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12.27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10.45</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484094258"/>
                  </a:ext>
                </a:extLst>
              </a:tr>
              <a:tr h="92957">
                <a:tc>
                  <a:txBody>
                    <a:bodyPr/>
                    <a:lstStyle/>
                    <a:p>
                      <a:pPr algn="l" fontAlgn="b"/>
                      <a:r>
                        <a:rPr lang="en-US" sz="800" b="0" i="0" u="none" strike="noStrike">
                          <a:solidFill>
                            <a:srgbClr val="000000"/>
                          </a:solidFill>
                          <a:effectLst/>
                          <a:latin typeface="+mj-lt"/>
                        </a:rPr>
                        <a:t>Missing</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3.08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3.39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3.14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3.31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3.32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3.44</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528255337"/>
                  </a:ext>
                </a:extLst>
              </a:tr>
              <a:tr h="92957">
                <a:tc>
                  <a:txBody>
                    <a:bodyPr/>
                    <a:lstStyle/>
                    <a:p>
                      <a:pPr algn="l" fontAlgn="b"/>
                      <a:r>
                        <a:rPr lang="en-US" sz="800" b="0" i="0" u="none" strike="noStrike">
                          <a:solidFill>
                            <a:srgbClr val="000000"/>
                          </a:solidFill>
                          <a:effectLst/>
                          <a:latin typeface="+mj-lt"/>
                        </a:rPr>
                        <a:t>Race</a:t>
                      </a: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85865822"/>
                  </a:ext>
                </a:extLst>
              </a:tr>
              <a:tr h="183126">
                <a:tc>
                  <a:txBody>
                    <a:bodyPr/>
                    <a:lstStyle/>
                    <a:p>
                      <a:pPr algn="l" fontAlgn="b"/>
                      <a:r>
                        <a:rPr lang="en-US" sz="800" b="0" i="0" u="none" strike="noStrike">
                          <a:solidFill>
                            <a:srgbClr val="000000"/>
                          </a:solidFill>
                          <a:effectLst/>
                          <a:latin typeface="+mj-lt"/>
                        </a:rPr>
                        <a:t>Native American</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1.11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0.87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12793067"/>
                  </a:ext>
                </a:extLst>
              </a:tr>
              <a:tr h="92957">
                <a:tc>
                  <a:txBody>
                    <a:bodyPr/>
                    <a:lstStyle/>
                    <a:p>
                      <a:pPr algn="l" fontAlgn="b"/>
                      <a:r>
                        <a:rPr lang="en-US" sz="800" b="0" i="0" u="none" strike="noStrike" dirty="0">
                          <a:solidFill>
                            <a:srgbClr val="000000"/>
                          </a:solidFill>
                          <a:effectLst/>
                          <a:latin typeface="+mj-lt"/>
                        </a:rPr>
                        <a:t>Asian</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2.16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2.07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858448797"/>
                  </a:ext>
                </a:extLst>
              </a:tr>
              <a:tr h="92957">
                <a:tc>
                  <a:txBody>
                    <a:bodyPr/>
                    <a:lstStyle/>
                    <a:p>
                      <a:pPr algn="l" fontAlgn="b"/>
                      <a:r>
                        <a:rPr lang="en-US" sz="800" b="0" i="0" u="none" strike="noStrike" dirty="0">
                          <a:solidFill>
                            <a:srgbClr val="000000"/>
                          </a:solidFill>
                          <a:effectLst/>
                          <a:latin typeface="+mj-lt"/>
                        </a:rPr>
                        <a:t>Black</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25.83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26.13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26.16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26.76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26.37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26.58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26.74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26.51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26.65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26.47</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830312778"/>
                  </a:ext>
                </a:extLst>
              </a:tr>
              <a:tr h="92957">
                <a:tc>
                  <a:txBody>
                    <a:bodyPr/>
                    <a:lstStyle/>
                    <a:p>
                      <a:pPr algn="l" fontAlgn="b"/>
                      <a:r>
                        <a:rPr lang="en-US" sz="800" b="0" i="0" u="none" strike="noStrike">
                          <a:solidFill>
                            <a:srgbClr val="000000"/>
                          </a:solidFill>
                          <a:effectLst/>
                          <a:latin typeface="+mj-lt"/>
                        </a:rPr>
                        <a:t>White</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70.49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70.13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70.15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70.01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69.83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69.68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69.81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851353109"/>
                  </a:ext>
                </a:extLst>
              </a:tr>
              <a:tr h="92957">
                <a:tc>
                  <a:txBody>
                    <a:bodyPr/>
                    <a:lstStyle/>
                    <a:p>
                      <a:pPr algn="l" fontAlgn="b"/>
                      <a:r>
                        <a:rPr lang="en-US" sz="800" b="0" i="0" u="none" strike="noStrike">
                          <a:solidFill>
                            <a:srgbClr val="000000"/>
                          </a:solidFill>
                          <a:effectLst/>
                          <a:latin typeface="+mj-lt"/>
                        </a:rPr>
                        <a:t>Other</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0.59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0.47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0.32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0.34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0.37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0.33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0.5</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774222789"/>
                  </a:ext>
                </a:extLst>
              </a:tr>
              <a:tr h="92957">
                <a:tc>
                  <a:txBody>
                    <a:bodyPr/>
                    <a:lstStyle/>
                    <a:p>
                      <a:pPr algn="l" fontAlgn="b"/>
                      <a:r>
                        <a:rPr lang="en-US" sz="800" b="0" i="0" u="none" strike="noStrike">
                          <a:solidFill>
                            <a:srgbClr val="000000"/>
                          </a:solidFill>
                          <a:effectLst/>
                          <a:latin typeface="+mj-lt"/>
                        </a:rPr>
                        <a:t>Hispanic</a:t>
                      </a: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84423965"/>
                  </a:ext>
                </a:extLst>
              </a:tr>
              <a:tr h="123633">
                <a:tc>
                  <a:txBody>
                    <a:bodyPr/>
                    <a:lstStyle/>
                    <a:p>
                      <a:pPr algn="l" fontAlgn="b"/>
                      <a:r>
                        <a:rPr lang="en-US" sz="800" b="0" i="0" u="none" strike="noStrike">
                          <a:solidFill>
                            <a:srgbClr val="000000"/>
                          </a:solidFill>
                          <a:effectLst/>
                          <a:latin typeface="+mj-lt"/>
                        </a:rPr>
                        <a:t>Non-hispanic</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77.28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80.59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83.25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84.33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85.71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86.36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87.41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87.73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88.04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88.26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88.46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85.61</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961295341"/>
                  </a:ext>
                </a:extLst>
              </a:tr>
              <a:tr h="92957">
                <a:tc>
                  <a:txBody>
                    <a:bodyPr/>
                    <a:lstStyle/>
                    <a:p>
                      <a:pPr algn="l" fontAlgn="b"/>
                      <a:r>
                        <a:rPr lang="en-US" sz="800" b="0" i="0" u="none" strike="noStrike">
                          <a:solidFill>
                            <a:srgbClr val="000000"/>
                          </a:solidFill>
                          <a:effectLst/>
                          <a:latin typeface="+mj-lt"/>
                        </a:rPr>
                        <a:t>Hispanic</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6.53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6.65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7.23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7.05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7.68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7.38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7.81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7.44</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015332824"/>
                  </a:ext>
                </a:extLst>
              </a:tr>
              <a:tr h="167170">
                <a:tc>
                  <a:txBody>
                    <a:bodyPr/>
                    <a:lstStyle/>
                    <a:p>
                      <a:pPr algn="l" fontAlgn="b"/>
                      <a:r>
                        <a:rPr lang="en-US" sz="800" b="0" i="0" u="none" strike="noStrike" dirty="0" smtClean="0">
                          <a:solidFill>
                            <a:srgbClr val="000000"/>
                          </a:solidFill>
                          <a:effectLst/>
                          <a:latin typeface="+mj-lt"/>
                        </a:rPr>
                        <a:t>Missing/Unknown</a:t>
                      </a:r>
                      <a:endParaRPr lang="en-US" sz="800" b="0" i="0" u="none" strike="noStrike" dirty="0">
                        <a:solidFill>
                          <a:srgbClr val="000000"/>
                        </a:solidFill>
                        <a:effectLst/>
                        <a:latin typeface="+mj-lt"/>
                      </a:endParaRP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16.19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12.76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8.45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7.24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5.21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4.45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4.03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3.81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6.95</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396236067"/>
                  </a:ext>
                </a:extLst>
              </a:tr>
              <a:tr h="92957">
                <a:tc>
                  <a:txBody>
                    <a:bodyPr/>
                    <a:lstStyle/>
                    <a:p>
                      <a:pPr algn="l" fontAlgn="b"/>
                      <a:r>
                        <a:rPr lang="en-US" sz="800" b="0" i="0" u="none" strike="noStrike">
                          <a:solidFill>
                            <a:srgbClr val="000000"/>
                          </a:solidFill>
                          <a:effectLst/>
                          <a:latin typeface="+mj-lt"/>
                        </a:rPr>
                        <a:t>Sex</a:t>
                      </a: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104439853"/>
                  </a:ext>
                </a:extLst>
              </a:tr>
              <a:tr h="92957">
                <a:tc>
                  <a:txBody>
                    <a:bodyPr/>
                    <a:lstStyle/>
                    <a:p>
                      <a:pPr algn="l" fontAlgn="b"/>
                      <a:r>
                        <a:rPr lang="en-US" sz="800" b="0" i="0" u="none" strike="noStrike">
                          <a:solidFill>
                            <a:srgbClr val="000000"/>
                          </a:solidFill>
                          <a:effectLst/>
                          <a:latin typeface="+mj-lt"/>
                        </a:rPr>
                        <a:t>Male</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46.67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47.28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47.33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47.97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49.1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48.96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49.78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50.24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50.83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51.69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51.76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49.43</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1931707627"/>
                  </a:ext>
                </a:extLst>
              </a:tr>
              <a:tr h="92957">
                <a:tc>
                  <a:txBody>
                    <a:bodyPr/>
                    <a:lstStyle/>
                    <a:p>
                      <a:pPr algn="l" fontAlgn="b"/>
                      <a:r>
                        <a:rPr lang="en-US" sz="800" b="0" i="0" u="none" strike="noStrike">
                          <a:solidFill>
                            <a:srgbClr val="000000"/>
                          </a:solidFill>
                          <a:effectLst/>
                          <a:latin typeface="+mj-lt"/>
                        </a:rPr>
                        <a:t>Female</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53.33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52.72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52.67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52.03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51.04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50.22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49.76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49.17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48.31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48.24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50.57</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703326130"/>
                  </a:ext>
                </a:extLst>
              </a:tr>
              <a:tr h="92957">
                <a:tc gridSpan="2">
                  <a:txBody>
                    <a:bodyPr/>
                    <a:lstStyle/>
                    <a:p>
                      <a:pPr algn="l" fontAlgn="b"/>
                      <a:r>
                        <a:rPr lang="en-US" sz="800" b="0" i="0" u="none" strike="noStrike">
                          <a:solidFill>
                            <a:srgbClr val="000000"/>
                          </a:solidFill>
                          <a:effectLst/>
                          <a:latin typeface="+mj-lt"/>
                        </a:rPr>
                        <a:t>Last Treatment Modality</a:t>
                      </a:r>
                    </a:p>
                  </a:txBody>
                  <a:tcPr marL="4648" marR="4648" marT="4648" marB="0" anchor="b">
                    <a:lnL>
                      <a:noFill/>
                    </a:lnL>
                    <a:lnR>
                      <a:noFill/>
                    </a:lnR>
                    <a:lnT>
                      <a:noFill/>
                    </a:lnT>
                    <a:lnB>
                      <a:noFill/>
                    </a:lnB>
                    <a:solidFill>
                      <a:schemeClr val="bg1"/>
                    </a:solidFill>
                  </a:tcPr>
                </a:tc>
                <a:tc hMerge="1">
                  <a:txBody>
                    <a:bodyPr/>
                    <a:lstStyle/>
                    <a:p>
                      <a:endParaRPr lang="en-US"/>
                    </a:p>
                  </a:txBody>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263166585"/>
                  </a:ext>
                </a:extLst>
              </a:tr>
              <a:tr h="123633">
                <a:tc>
                  <a:txBody>
                    <a:bodyPr/>
                    <a:lstStyle/>
                    <a:p>
                      <a:pPr algn="l" fontAlgn="b"/>
                      <a:r>
                        <a:rPr lang="en-US" sz="800" b="0" i="0" u="none" strike="noStrike">
                          <a:solidFill>
                            <a:srgbClr val="000000"/>
                          </a:solidFill>
                          <a:effectLst/>
                          <a:latin typeface="+mj-lt"/>
                        </a:rPr>
                        <a:t>Hemodialysis</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92.09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92.50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93.5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93.72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93.7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94.15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94.02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94.26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94.27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94.36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94.08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93.77</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429999484"/>
                  </a:ext>
                </a:extLst>
              </a:tr>
              <a:tr h="183126">
                <a:tc>
                  <a:txBody>
                    <a:bodyPr/>
                    <a:lstStyle/>
                    <a:p>
                      <a:pPr algn="l" fontAlgn="b"/>
                      <a:r>
                        <a:rPr lang="en-US" sz="800" b="0" i="0" u="none" strike="noStrike">
                          <a:solidFill>
                            <a:srgbClr val="000000"/>
                          </a:solidFill>
                          <a:effectLst/>
                          <a:latin typeface="+mj-lt"/>
                        </a:rPr>
                        <a:t>Peritoneal Dialysis</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4.83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4.11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3.14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2.98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1.74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2.07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2.78</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689046670"/>
                  </a:ext>
                </a:extLst>
              </a:tr>
              <a:tr h="123633">
                <a:tc>
                  <a:txBody>
                    <a:bodyPr/>
                    <a:lstStyle/>
                    <a:p>
                      <a:pPr algn="l" fontAlgn="b"/>
                      <a:r>
                        <a:rPr lang="en-US" sz="800" b="0" i="0" u="none" strike="noStrike">
                          <a:solidFill>
                            <a:srgbClr val="000000"/>
                          </a:solidFill>
                          <a:effectLst/>
                          <a:latin typeface="+mj-lt"/>
                        </a:rPr>
                        <a:t>Transplant</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2.08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2.27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1.99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2.24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2.46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2.39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2.77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2.87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3.21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3.11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2.58</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851663141"/>
                  </a:ext>
                </a:extLst>
              </a:tr>
              <a:tr h="242619">
                <a:tc>
                  <a:txBody>
                    <a:bodyPr/>
                    <a:lstStyle/>
                    <a:p>
                      <a:pPr algn="l" fontAlgn="b"/>
                      <a:r>
                        <a:rPr lang="en-US" sz="800" b="0" i="0" u="none" strike="noStrike">
                          <a:solidFill>
                            <a:srgbClr val="000000"/>
                          </a:solidFill>
                          <a:effectLst/>
                          <a:latin typeface="+mj-lt"/>
                        </a:rPr>
                        <a:t>Missing/uncertain on modality</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1.00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1.12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0.94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0.95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0.78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0.69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0.73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0.86</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124373496"/>
                  </a:ext>
                </a:extLst>
              </a:tr>
              <a:tr h="92957">
                <a:tc gridSpan="2">
                  <a:txBody>
                    <a:bodyPr/>
                    <a:lstStyle/>
                    <a:p>
                      <a:pPr algn="l" fontAlgn="b"/>
                      <a:r>
                        <a:rPr lang="en-US" sz="800" b="0" i="0" u="none" strike="noStrike">
                          <a:solidFill>
                            <a:srgbClr val="000000"/>
                          </a:solidFill>
                          <a:effectLst/>
                          <a:latin typeface="+mj-lt"/>
                        </a:rPr>
                        <a:t>Impaired Decision Making</a:t>
                      </a:r>
                    </a:p>
                  </a:txBody>
                  <a:tcPr marL="4648" marR="4648" marT="4648" marB="0" anchor="b">
                    <a:lnL>
                      <a:noFill/>
                    </a:lnL>
                    <a:lnR>
                      <a:noFill/>
                    </a:lnR>
                    <a:lnT>
                      <a:noFill/>
                    </a:lnT>
                    <a:lnB>
                      <a:noFill/>
                    </a:lnB>
                    <a:solidFill>
                      <a:schemeClr val="bg1"/>
                    </a:solidFill>
                  </a:tcPr>
                </a:tc>
                <a:tc hMerge="1">
                  <a:txBody>
                    <a:bodyPr/>
                    <a:lstStyle/>
                    <a:p>
                      <a:endParaRPr lang="en-US"/>
                    </a:p>
                  </a:txBody>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706010301"/>
                  </a:ext>
                </a:extLst>
              </a:tr>
              <a:tr h="92957">
                <a:tc>
                  <a:txBody>
                    <a:bodyPr/>
                    <a:lstStyle/>
                    <a:p>
                      <a:pPr algn="l" fontAlgn="b"/>
                      <a:r>
                        <a:rPr lang="en-US" sz="800" b="0" i="0" u="none" strike="noStrike">
                          <a:solidFill>
                            <a:srgbClr val="000000"/>
                          </a:solidFill>
                          <a:effectLst/>
                          <a:latin typeface="+mj-lt"/>
                        </a:rPr>
                        <a:t>No</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63.72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63.93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63.69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63.52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63.18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63.81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64.74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64.92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64.64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64.06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66.31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64.28</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729925018"/>
                  </a:ext>
                </a:extLst>
              </a:tr>
              <a:tr h="92957">
                <a:tc>
                  <a:txBody>
                    <a:bodyPr/>
                    <a:lstStyle/>
                    <a:p>
                      <a:pPr algn="l" fontAlgn="b"/>
                      <a:r>
                        <a:rPr lang="en-US" sz="800" b="0" i="0" u="none" strike="noStrike">
                          <a:solidFill>
                            <a:srgbClr val="000000"/>
                          </a:solidFill>
                          <a:effectLst/>
                          <a:latin typeface="+mj-lt"/>
                        </a:rPr>
                        <a:t>Yes</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36.28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36.07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36.31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36.48</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36.82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36.19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35.24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34.64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34.86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35.52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33.27</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35.54</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988405006"/>
                  </a:ext>
                </a:extLst>
              </a:tr>
              <a:tr h="92957">
                <a:tc>
                  <a:txBody>
                    <a:bodyPr/>
                    <a:lstStyle/>
                    <a:p>
                      <a:pPr algn="l" fontAlgn="b"/>
                      <a:r>
                        <a:rPr lang="en-US" sz="800" b="0" i="0" u="none" strike="noStrike">
                          <a:solidFill>
                            <a:srgbClr val="000000"/>
                          </a:solidFill>
                          <a:effectLst/>
                          <a:latin typeface="+mj-lt"/>
                        </a:rPr>
                        <a:t>Missing</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N/A</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N/A</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N/A</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N/A</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N/A</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0.01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0.02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0.44</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0.43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0.41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0.18</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2602222040"/>
                  </a:ext>
                </a:extLst>
              </a:tr>
              <a:tr h="92957">
                <a:tc gridSpan="2">
                  <a:txBody>
                    <a:bodyPr/>
                    <a:lstStyle/>
                    <a:p>
                      <a:pPr algn="l" fontAlgn="b"/>
                      <a:r>
                        <a:rPr lang="en-US" sz="800" b="0" i="0" u="none" strike="noStrike">
                          <a:solidFill>
                            <a:srgbClr val="000000"/>
                          </a:solidFill>
                          <a:effectLst/>
                          <a:latin typeface="+mj-lt"/>
                        </a:rPr>
                        <a:t>Legal Guardian</a:t>
                      </a:r>
                    </a:p>
                  </a:txBody>
                  <a:tcPr marL="4648" marR="4648" marT="4648" marB="0" anchor="b">
                    <a:lnL>
                      <a:noFill/>
                    </a:lnL>
                    <a:lnR>
                      <a:noFill/>
                    </a:lnR>
                    <a:lnT>
                      <a:noFill/>
                    </a:lnT>
                    <a:lnB>
                      <a:noFill/>
                    </a:lnB>
                    <a:solidFill>
                      <a:schemeClr val="bg1"/>
                    </a:solidFill>
                  </a:tcPr>
                </a:tc>
                <a:tc hMerge="1">
                  <a:txBody>
                    <a:bodyPr/>
                    <a:lstStyle/>
                    <a:p>
                      <a:endParaRPr lang="en-US"/>
                    </a:p>
                  </a:txBody>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a:solidFill>
                          <a:srgbClr val="000000"/>
                        </a:solidFill>
                        <a:effectLst/>
                        <a:latin typeface="+mj-lt"/>
                      </a:endParaRPr>
                    </a:p>
                  </a:txBody>
                  <a:tcPr marL="4648" marR="4648" marT="4648" marB="0" anchor="b">
                    <a:lnL>
                      <a:noFill/>
                    </a:lnL>
                    <a:lnR>
                      <a:noFill/>
                    </a:lnR>
                    <a:lnT>
                      <a:noFill/>
                    </a:lnT>
                    <a:lnB>
                      <a:noFill/>
                    </a:lnB>
                    <a:solidFill>
                      <a:schemeClr val="bg1"/>
                    </a:solidFill>
                  </a:tcPr>
                </a:tc>
                <a:tc>
                  <a:txBody>
                    <a:bodyPr/>
                    <a:lstStyle/>
                    <a:p>
                      <a:pPr algn="ctr" fontAlgn="b"/>
                      <a:endParaRPr lang="en-US" sz="800" b="0" i="0" u="none" strike="noStrike" dirty="0">
                        <a:solidFill>
                          <a:srgbClr val="000000"/>
                        </a:solidFill>
                        <a:effectLst/>
                        <a:latin typeface="+mj-lt"/>
                      </a:endParaRP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4146515938"/>
                  </a:ext>
                </a:extLst>
              </a:tr>
              <a:tr h="92957">
                <a:tc>
                  <a:txBody>
                    <a:bodyPr/>
                    <a:lstStyle/>
                    <a:p>
                      <a:pPr algn="l" fontAlgn="b"/>
                      <a:r>
                        <a:rPr lang="en-US" sz="800" b="0" i="0" u="none" strike="noStrike">
                          <a:solidFill>
                            <a:srgbClr val="000000"/>
                          </a:solidFill>
                          <a:effectLst/>
                          <a:latin typeface="+mj-lt"/>
                        </a:rPr>
                        <a:t>No</a:t>
                      </a:r>
                    </a:p>
                  </a:txBody>
                  <a:tcPr marL="83662"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98.80</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98.89</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99.06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99.5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a:solidFill>
                            <a:srgbClr val="000000"/>
                          </a:solidFill>
                          <a:effectLst/>
                          <a:latin typeface="+mj-lt"/>
                        </a:rPr>
                        <a:t>99.51</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99.5</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99.62</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99.53</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99.6</a:t>
                      </a:r>
                    </a:p>
                  </a:txBody>
                  <a:tcPr marL="4648" marR="4648" marT="4648" marB="0" anchor="b">
                    <a:lnL>
                      <a:noFill/>
                    </a:lnL>
                    <a:lnR>
                      <a:noFill/>
                    </a:lnR>
                    <a:lnT>
                      <a:noFill/>
                    </a:lnT>
                    <a:lnB>
                      <a:noFill/>
                    </a:lnB>
                    <a:solidFill>
                      <a:schemeClr val="bg1"/>
                    </a:solidFill>
                  </a:tcPr>
                </a:tc>
                <a:tc>
                  <a:txBody>
                    <a:bodyPr/>
                    <a:lstStyle/>
                    <a:p>
                      <a:pPr algn="ctr" fontAlgn="b"/>
                      <a:r>
                        <a:rPr lang="en-US" sz="800" b="0" i="0" u="none" strike="noStrike" dirty="0">
                          <a:solidFill>
                            <a:srgbClr val="000000"/>
                          </a:solidFill>
                          <a:effectLst/>
                          <a:latin typeface="+mj-lt"/>
                        </a:rPr>
                        <a:t>99.4</a:t>
                      </a:r>
                    </a:p>
                  </a:txBody>
                  <a:tcPr marL="4648" marR="4648" marT="4648" marB="0" anchor="b">
                    <a:lnL>
                      <a:noFill/>
                    </a:lnL>
                    <a:lnR>
                      <a:noFill/>
                    </a:lnR>
                    <a:lnT>
                      <a:noFill/>
                    </a:lnT>
                    <a:lnB>
                      <a:noFill/>
                    </a:lnB>
                    <a:solidFill>
                      <a:schemeClr val="bg1"/>
                    </a:solidFill>
                  </a:tcPr>
                </a:tc>
                <a:extLst>
                  <a:ext uri="{0D108BD9-81ED-4DB2-BD59-A6C34878D82A}">
                    <a16:rowId xmlns:a16="http://schemas.microsoft.com/office/drawing/2014/main" val="3322068100"/>
                  </a:ext>
                </a:extLst>
              </a:tr>
              <a:tr h="92957">
                <a:tc>
                  <a:txBody>
                    <a:bodyPr/>
                    <a:lstStyle/>
                    <a:p>
                      <a:pPr algn="l" fontAlgn="b"/>
                      <a:r>
                        <a:rPr lang="en-US" sz="800" b="0" i="0" u="none" strike="noStrike">
                          <a:solidFill>
                            <a:srgbClr val="000000"/>
                          </a:solidFill>
                          <a:effectLst/>
                          <a:latin typeface="+mj-lt"/>
                        </a:rPr>
                        <a:t>Yes</a:t>
                      </a:r>
                    </a:p>
                  </a:txBody>
                  <a:tcPr marL="83662"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1.20</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1.11</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0.94</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0.5</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0.49</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0.5</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0.47</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0.47</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0.38</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0.47</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a:solidFill>
                            <a:srgbClr val="000000"/>
                          </a:solidFill>
                          <a:effectLst/>
                          <a:latin typeface="+mj-lt"/>
                        </a:rPr>
                        <a:t>0.4</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800" b="0" i="0" u="none" strike="noStrike" dirty="0">
                          <a:solidFill>
                            <a:srgbClr val="000000"/>
                          </a:solidFill>
                          <a:effectLst/>
                          <a:latin typeface="+mj-lt"/>
                        </a:rPr>
                        <a:t>0.6</a:t>
                      </a:r>
                    </a:p>
                  </a:txBody>
                  <a:tcPr marL="4648" marR="4648" marT="4648"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91966640"/>
                  </a:ext>
                </a:extLst>
              </a:tr>
            </a:tbl>
          </a:graphicData>
        </a:graphic>
      </p:graphicFrame>
      <p:sp>
        <p:nvSpPr>
          <p:cNvPr id="8" name="Rectangle 7"/>
          <p:cNvSpPr/>
          <p:nvPr/>
        </p:nvSpPr>
        <p:spPr>
          <a:xfrm>
            <a:off x="344695" y="5840311"/>
            <a:ext cx="7924800" cy="507831"/>
          </a:xfrm>
          <a:prstGeom prst="rect">
            <a:avLst/>
          </a:prstGeom>
        </p:spPr>
        <p:txBody>
          <a:bodyPr wrap="square">
            <a:spAutoFit/>
          </a:bodyPr>
          <a:lstStyle/>
          <a:p>
            <a:r>
              <a:rPr lang="en-US" sz="900" dirty="0">
                <a:solidFill>
                  <a:srgbClr val="000000"/>
                </a:solidFill>
                <a:latin typeface="+mj-lt"/>
              </a:rPr>
              <a:t>Data Source: Includes only patients with a record in the Minimum Data Set that was linked to USRDS between 2000 and 2010. Denominator population is patients with ESRD who died between 2000 and 2010, who were at least 20 years of age at the time of death, received treatment for ESRD for at least 90days, had an advance directive assessment recorded in the Minimum Dataset in the last year of life, and complete demographic information. Abbreviation: ESRD, end-stage renal disease.</a:t>
            </a:r>
          </a:p>
        </p:txBody>
      </p:sp>
    </p:spTree>
    <p:extLst>
      <p:ext uri="{BB962C8B-B14F-4D97-AF65-F5344CB8AC3E}">
        <p14:creationId xmlns:p14="http://schemas.microsoft.com/office/powerpoint/2010/main" val="32541594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pic>
        <p:nvPicPr>
          <p:cNvPr id="11" name="Content Placeholder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708765"/>
            <a:ext cx="6172213" cy="3859691"/>
          </a:xfrm>
        </p:spPr>
      </p:pic>
      <p:sp>
        <p:nvSpPr>
          <p:cNvPr id="9" name="Rectangle 8"/>
          <p:cNvSpPr/>
          <p:nvPr/>
        </p:nvSpPr>
        <p:spPr>
          <a:xfrm>
            <a:off x="2890034" y="1355129"/>
            <a:ext cx="336393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381984" y="5583538"/>
            <a:ext cx="83800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97390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253274" y="1355129"/>
            <a:ext cx="263745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496284" y="5568762"/>
            <a:ext cx="81514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693683"/>
            <a:ext cx="6172213" cy="3859691"/>
          </a:xfrm>
        </p:spPr>
      </p:pic>
    </p:spTree>
    <p:extLst>
      <p:ext uri="{BB962C8B-B14F-4D97-AF65-F5344CB8AC3E}">
        <p14:creationId xmlns:p14="http://schemas.microsoft.com/office/powerpoint/2010/main" val="28089901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47</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235193" y="1355129"/>
            <a:ext cx="267361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458186" y="5582824"/>
            <a:ext cx="82276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27808764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48</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029271" y="1355129"/>
            <a:ext cx="3085461"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553435" y="5603832"/>
            <a:ext cx="80371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7034421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49</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269016" y="1355129"/>
            <a:ext cx="260597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477235" y="5578603"/>
            <a:ext cx="81895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34604611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50</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045495" y="1355129"/>
            <a:ext cx="3053015"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515335" y="5592429"/>
            <a:ext cx="81133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8655116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51</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1197745" y="1355129"/>
            <a:ext cx="674851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whether patients discontinued dialysis before death</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458185" y="5578603"/>
            <a:ext cx="822762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Tree>
    <p:extLst>
      <p:ext uri="{BB962C8B-B14F-4D97-AF65-F5344CB8AC3E}">
        <p14:creationId xmlns:p14="http://schemas.microsoft.com/office/powerpoint/2010/main" val="22540399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52</a:t>
            </a:fld>
            <a:endParaRPr lang="en-US" dirty="0"/>
          </a:p>
        </p:txBody>
      </p:sp>
      <p:sp>
        <p:nvSpPr>
          <p:cNvPr id="3" name="Title 2"/>
          <p:cNvSpPr>
            <a:spLocks noGrp="1"/>
          </p:cNvSpPr>
          <p:nvPr>
            <p:ph type="title"/>
          </p:nvPr>
        </p:nvSpPr>
        <p:spPr>
          <a:xfrm>
            <a:off x="3941" y="14452"/>
            <a:ext cx="9144000" cy="1143000"/>
          </a:xfrm>
        </p:spPr>
        <p:txBody>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vol 2 Figure 12.9 Hospice utilization at the time of death among Medicare beneficiaries with ESRD overall, and by age, race, ethnicity, sex, modality, and whether dialysis was discontinued, 2000-2014</a:t>
            </a:r>
            <a:endParaRPr lang="en-US" sz="2400" b="1" dirty="0"/>
          </a:p>
        </p:txBody>
      </p:sp>
      <p:sp>
        <p:nvSpPr>
          <p:cNvPr id="9" name="Rectangle 8"/>
          <p:cNvSpPr/>
          <p:nvPr/>
        </p:nvSpPr>
        <p:spPr>
          <a:xfrm>
            <a:off x="3194027" y="1355129"/>
            <a:ext cx="275594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(h)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state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10" name="Rectangle 9"/>
          <p:cNvSpPr/>
          <p:nvPr/>
        </p:nvSpPr>
        <p:spPr>
          <a:xfrm>
            <a:off x="481499" y="5468770"/>
            <a:ext cx="8181002"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1027" y="1814416"/>
            <a:ext cx="7221946" cy="3292456"/>
          </a:xfrm>
        </p:spPr>
      </p:pic>
    </p:spTree>
    <p:extLst>
      <p:ext uri="{BB962C8B-B14F-4D97-AF65-F5344CB8AC3E}">
        <p14:creationId xmlns:p14="http://schemas.microsoft.com/office/powerpoint/2010/main" val="34186476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53</a:t>
            </a:fld>
            <a:endParaRPr lang="en-US" dirty="0"/>
          </a:p>
        </p:txBody>
      </p:sp>
      <p:sp>
        <p:nvSpPr>
          <p:cNvPr id="3" name="Title 2"/>
          <p:cNvSpPr>
            <a:spLocks noGrp="1"/>
          </p:cNvSpPr>
          <p:nvPr>
            <p:ph type="title"/>
          </p:nvPr>
        </p:nvSpPr>
        <p:spPr>
          <a:xfrm>
            <a:off x="-1089" y="152400"/>
            <a:ext cx="9068889" cy="1181100"/>
          </a:xfrm>
        </p:spPr>
        <p:txBody>
          <a:bodyPr/>
          <a:lstStyle/>
          <a:p>
            <a:pPr marL="0" marR="0">
              <a:spcBef>
                <a:spcPts val="12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22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90700"/>
            <a:ext cx="6172213" cy="3859691"/>
          </a:xfrm>
        </p:spPr>
      </p:pic>
      <p:sp>
        <p:nvSpPr>
          <p:cNvPr id="5" name="Rectangle 4"/>
          <p:cNvSpPr/>
          <p:nvPr/>
        </p:nvSpPr>
        <p:spPr>
          <a:xfrm>
            <a:off x="2426476" y="1472567"/>
            <a:ext cx="429104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513805" y="5562600"/>
            <a:ext cx="80391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37820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54</a:t>
            </a:fld>
            <a:endParaRPr lang="en-US" dirty="0"/>
          </a:p>
        </p:txBody>
      </p:sp>
      <p:sp>
        <p:nvSpPr>
          <p:cNvPr id="3" name="Title 2"/>
          <p:cNvSpPr>
            <a:spLocks noGrp="1"/>
          </p:cNvSpPr>
          <p:nvPr>
            <p:ph type="title"/>
          </p:nvPr>
        </p:nvSpPr>
        <p:spPr>
          <a:xfrm>
            <a:off x="-6531" y="201082"/>
            <a:ext cx="9144000" cy="990600"/>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457200" y="5573045"/>
            <a:ext cx="82296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22283"/>
            <a:ext cx="6172213" cy="3859691"/>
          </a:xfrm>
        </p:spPr>
      </p:pic>
      <p:sp>
        <p:nvSpPr>
          <p:cNvPr id="9" name="Rectangle 8"/>
          <p:cNvSpPr/>
          <p:nvPr/>
        </p:nvSpPr>
        <p:spPr>
          <a:xfrm>
            <a:off x="2789717" y="1698749"/>
            <a:ext cx="356456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8821793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55</a:t>
            </a:fld>
            <a:endParaRPr lang="en-US" dirty="0"/>
          </a:p>
        </p:txBody>
      </p:sp>
      <p:sp>
        <p:nvSpPr>
          <p:cNvPr id="3" name="Title 2"/>
          <p:cNvSpPr>
            <a:spLocks noGrp="1"/>
          </p:cNvSpPr>
          <p:nvPr>
            <p:ph type="title"/>
          </p:nvPr>
        </p:nvSpPr>
        <p:spPr>
          <a:xfrm>
            <a:off x="0" y="190500"/>
            <a:ext cx="9144000" cy="1028700"/>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590550" y="5608852"/>
            <a:ext cx="79629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49161"/>
            <a:ext cx="6172213" cy="3859691"/>
          </a:xfrm>
        </p:spPr>
      </p:pic>
      <p:sp>
        <p:nvSpPr>
          <p:cNvPr id="10" name="Rectangle 9"/>
          <p:cNvSpPr/>
          <p:nvPr/>
        </p:nvSpPr>
        <p:spPr>
          <a:xfrm>
            <a:off x="2771635" y="1410607"/>
            <a:ext cx="360073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8840260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56</a:t>
            </a:fld>
            <a:endParaRPr lang="en-US" dirty="0"/>
          </a:p>
        </p:txBody>
      </p:sp>
      <p:sp>
        <p:nvSpPr>
          <p:cNvPr id="3" name="Title 2"/>
          <p:cNvSpPr>
            <a:spLocks noGrp="1"/>
          </p:cNvSpPr>
          <p:nvPr>
            <p:ph type="title"/>
          </p:nvPr>
        </p:nvSpPr>
        <p:spPr>
          <a:xfrm>
            <a:off x="201010" y="116057"/>
            <a:ext cx="8741979" cy="1026943"/>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457198" y="5522760"/>
            <a:ext cx="82296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
        <p:nvSpPr>
          <p:cNvPr id="9" name="Rectangle 8"/>
          <p:cNvSpPr/>
          <p:nvPr/>
        </p:nvSpPr>
        <p:spPr>
          <a:xfrm>
            <a:off x="2565712" y="1380358"/>
            <a:ext cx="401257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706565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57</a:t>
            </a:fld>
            <a:endParaRPr lang="en-US" dirty="0"/>
          </a:p>
        </p:txBody>
      </p:sp>
      <p:sp>
        <p:nvSpPr>
          <p:cNvPr id="3" name="Title 2"/>
          <p:cNvSpPr>
            <a:spLocks noGrp="1"/>
          </p:cNvSpPr>
          <p:nvPr>
            <p:ph type="title"/>
          </p:nvPr>
        </p:nvSpPr>
        <p:spPr>
          <a:xfrm>
            <a:off x="353410" y="156415"/>
            <a:ext cx="8437179" cy="1062785"/>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457198" y="5605508"/>
            <a:ext cx="82296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45817"/>
            <a:ext cx="6172213" cy="3859691"/>
          </a:xfrm>
        </p:spPr>
      </p:pic>
      <p:sp>
        <p:nvSpPr>
          <p:cNvPr id="10" name="Rectangle 9"/>
          <p:cNvSpPr/>
          <p:nvPr/>
        </p:nvSpPr>
        <p:spPr>
          <a:xfrm>
            <a:off x="2805457" y="1407263"/>
            <a:ext cx="3533083"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94992490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58</a:t>
            </a:fld>
            <a:endParaRPr lang="en-US" dirty="0"/>
          </a:p>
        </p:txBody>
      </p:sp>
      <p:sp>
        <p:nvSpPr>
          <p:cNvPr id="3" name="Title 2"/>
          <p:cNvSpPr>
            <a:spLocks noGrp="1"/>
          </p:cNvSpPr>
          <p:nvPr>
            <p:ph type="title"/>
          </p:nvPr>
        </p:nvSpPr>
        <p:spPr>
          <a:xfrm>
            <a:off x="410560" y="159759"/>
            <a:ext cx="8322879" cy="946415"/>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571500" y="5605508"/>
            <a:ext cx="80391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49161"/>
            <a:ext cx="6172213" cy="3859691"/>
          </a:xfrm>
        </p:spPr>
      </p:pic>
      <p:sp>
        <p:nvSpPr>
          <p:cNvPr id="9" name="Rectangle 8"/>
          <p:cNvSpPr/>
          <p:nvPr/>
        </p:nvSpPr>
        <p:spPr>
          <a:xfrm>
            <a:off x="2581936" y="1393195"/>
            <a:ext cx="3980129"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6211746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59</a:t>
            </a:fld>
            <a:endParaRPr lang="en-US" dirty="0"/>
          </a:p>
        </p:txBody>
      </p:sp>
      <p:sp>
        <p:nvSpPr>
          <p:cNvPr id="3" name="Title 2"/>
          <p:cNvSpPr>
            <a:spLocks noGrp="1"/>
          </p:cNvSpPr>
          <p:nvPr>
            <p:ph type="title"/>
          </p:nvPr>
        </p:nvSpPr>
        <p:spPr>
          <a:xfrm>
            <a:off x="334360" y="251105"/>
            <a:ext cx="8475279" cy="1104900"/>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476249" y="5618344"/>
            <a:ext cx="81915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
        <p:nvSpPr>
          <p:cNvPr id="10" name="Rectangle 9"/>
          <p:cNvSpPr/>
          <p:nvPr/>
        </p:nvSpPr>
        <p:spPr>
          <a:xfrm>
            <a:off x="2633264" y="1457320"/>
            <a:ext cx="3877472"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vintage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7528733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60</a:t>
            </a:fld>
            <a:endParaRPr lang="en-US" dirty="0"/>
          </a:p>
        </p:txBody>
      </p:sp>
      <p:sp>
        <p:nvSpPr>
          <p:cNvPr id="3" name="Title 2"/>
          <p:cNvSpPr>
            <a:spLocks noGrp="1"/>
          </p:cNvSpPr>
          <p:nvPr>
            <p:ph type="title"/>
          </p:nvPr>
        </p:nvSpPr>
        <p:spPr>
          <a:xfrm>
            <a:off x="342900" y="152400"/>
            <a:ext cx="8322879" cy="1028700"/>
          </a:xfrm>
        </p:spPr>
        <p:txBody>
          <a:bodyPr/>
          <a:lstStyle/>
          <a:p>
            <a:pPr marL="0" marR="0">
              <a:spcBef>
                <a:spcPts val="12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12.10 Advance directive prevalence before death among Nursing Home ESRD decedents with ESRD overall, and by age, race, ethnicity, sex, modality, vintage, and impaired decision making,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2000-2010</a:t>
            </a:r>
            <a:endParaRPr lang="en-US" sz="4000" dirty="0"/>
          </a:p>
        </p:txBody>
      </p:sp>
      <p:sp>
        <p:nvSpPr>
          <p:cNvPr id="6" name="Rectangle 5"/>
          <p:cNvSpPr/>
          <p:nvPr/>
        </p:nvSpPr>
        <p:spPr>
          <a:xfrm>
            <a:off x="465739" y="5612678"/>
            <a:ext cx="8077200" cy="646331"/>
          </a:xfrm>
          <a:prstGeom prst="rect">
            <a:avLst/>
          </a:prstGeom>
        </p:spPr>
        <p:txBody>
          <a:bodyPr wrap="square">
            <a:spAutoFit/>
          </a:bodyPr>
          <a:lstStyle/>
          <a:p>
            <a:pPr>
              <a:spcBef>
                <a:spcPts val="6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718912"/>
            <a:ext cx="6172213" cy="3859691"/>
          </a:xfrm>
        </p:spPr>
      </p:pic>
      <p:sp>
        <p:nvSpPr>
          <p:cNvPr id="9" name="Rectangle 8"/>
          <p:cNvSpPr/>
          <p:nvPr/>
        </p:nvSpPr>
        <p:spPr>
          <a:xfrm>
            <a:off x="1848819" y="1346283"/>
            <a:ext cx="544636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(h) Advance </a:t>
            </a:r>
            <a:r>
              <a:rPr lang="en-US" sz="1600" b="1" dirty="0">
                <a:latin typeface="Calibri" panose="020F0502020204030204" pitchFamily="34" charset="0"/>
                <a:ea typeface="Times New Roman" panose="02020603050405020304" pitchFamily="18" charset="0"/>
                <a:cs typeface="Segoe UI" panose="020B0502040204020203" pitchFamily="34" charset="0"/>
              </a:rPr>
              <a:t>directive prevalence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by impaired decision making</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9750703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61</a:t>
            </a:fld>
            <a:endParaRPr lang="en-US" dirty="0"/>
          </a:p>
        </p:txBody>
      </p:sp>
      <p:sp>
        <p:nvSpPr>
          <p:cNvPr id="3" name="Title 2"/>
          <p:cNvSpPr>
            <a:spLocks noGrp="1"/>
          </p:cNvSpPr>
          <p:nvPr>
            <p:ph type="title"/>
          </p:nvPr>
        </p:nvSpPr>
        <p:spPr>
          <a:xfrm>
            <a:off x="438150" y="185372"/>
            <a:ext cx="82677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12.11 Percent with treatment limitation in advance directives, 2000-2010</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4522" y="990597"/>
            <a:ext cx="6174956" cy="4748489"/>
          </a:xfrm>
        </p:spPr>
      </p:pic>
      <p:sp>
        <p:nvSpPr>
          <p:cNvPr id="6" name="Rectangle 5"/>
          <p:cNvSpPr/>
          <p:nvPr/>
        </p:nvSpPr>
        <p:spPr>
          <a:xfrm>
            <a:off x="219075" y="5676900"/>
            <a:ext cx="870585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DNR, do not resuscitate;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11632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62</a:t>
            </a:fld>
            <a:endParaRPr lang="en-US" dirty="0"/>
          </a:p>
        </p:txBody>
      </p:sp>
      <p:sp>
        <p:nvSpPr>
          <p:cNvPr id="3" name="Title 2"/>
          <p:cNvSpPr>
            <a:spLocks noGrp="1"/>
          </p:cNvSpPr>
          <p:nvPr>
            <p:ph type="title"/>
          </p:nvPr>
        </p:nvSpPr>
        <p:spPr>
          <a:xfrm>
            <a:off x="419100" y="190499"/>
            <a:ext cx="8305800" cy="792162"/>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12.12 Type of treatment limitations listed in advance directives, 2000-2010</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090258"/>
            <a:ext cx="6858014" cy="4288545"/>
          </a:xfrm>
        </p:spPr>
      </p:pic>
      <p:sp>
        <p:nvSpPr>
          <p:cNvPr id="6" name="Rectangle 5"/>
          <p:cNvSpPr/>
          <p:nvPr/>
        </p:nvSpPr>
        <p:spPr>
          <a:xfrm>
            <a:off x="0" y="54864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 Abbreviation: DNR, do not resuscitate;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07472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63</a:t>
            </a:fld>
            <a:endParaRPr lang="en-US" dirty="0"/>
          </a:p>
        </p:txBody>
      </p:sp>
      <p:sp>
        <p:nvSpPr>
          <p:cNvPr id="3" name="Title 2"/>
          <p:cNvSpPr>
            <a:spLocks noGrp="1"/>
          </p:cNvSpPr>
          <p:nvPr>
            <p:ph type="title"/>
          </p:nvPr>
        </p:nvSpPr>
        <p:spPr>
          <a:xfrm>
            <a:off x="323850" y="190499"/>
            <a:ext cx="8496300" cy="830262"/>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12.13 Prevalence of advance directive components, by decision-making status, 2000-2010</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128358"/>
            <a:ext cx="6858014" cy="4288545"/>
          </a:xfrm>
        </p:spPr>
      </p:pic>
      <p:sp>
        <p:nvSpPr>
          <p:cNvPr id="6" name="Rectangle 5"/>
          <p:cNvSpPr/>
          <p:nvPr/>
        </p:nvSpPr>
        <p:spPr>
          <a:xfrm>
            <a:off x="0" y="5524500"/>
            <a:ext cx="91440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p>
        </p:txBody>
      </p:sp>
    </p:spTree>
    <p:extLst>
      <p:ext uri="{BB962C8B-B14F-4D97-AF65-F5344CB8AC3E}">
        <p14:creationId xmlns:p14="http://schemas.microsoft.com/office/powerpoint/2010/main" val="16320073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64</a:t>
            </a:fld>
            <a:endParaRPr lang="en-US" dirty="0"/>
          </a:p>
        </p:txBody>
      </p:sp>
      <p:sp>
        <p:nvSpPr>
          <p:cNvPr id="3" name="Title 2"/>
          <p:cNvSpPr>
            <a:spLocks noGrp="1"/>
          </p:cNvSpPr>
          <p:nvPr>
            <p:ph type="title"/>
          </p:nvPr>
        </p:nvSpPr>
        <p:spPr>
          <a:xfrm>
            <a:off x="381000" y="201194"/>
            <a:ext cx="83820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12.14 Prevalence of impaired decision-making capacity, by patient characteristics</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3" y="1664809"/>
            <a:ext cx="6172213" cy="3859691"/>
          </a:xfrm>
        </p:spPr>
      </p:pic>
      <p:sp>
        <p:nvSpPr>
          <p:cNvPr id="5" name="Rectangle 4"/>
          <p:cNvSpPr/>
          <p:nvPr/>
        </p:nvSpPr>
        <p:spPr>
          <a:xfrm>
            <a:off x="1955739" y="1138544"/>
            <a:ext cx="523252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Prevalence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of impaired decision making capacity, by sex</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65892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65</a:t>
            </a:fld>
            <a:endParaRPr lang="en-US" dirty="0"/>
          </a:p>
        </p:txBody>
      </p:sp>
      <p:sp>
        <p:nvSpPr>
          <p:cNvPr id="3" name="Title 2"/>
          <p:cNvSpPr>
            <a:spLocks noGrp="1"/>
          </p:cNvSpPr>
          <p:nvPr>
            <p:ph type="title"/>
          </p:nvPr>
        </p:nvSpPr>
        <p:spPr>
          <a:xfrm>
            <a:off x="704850" y="114300"/>
            <a:ext cx="77343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12.14 Prevalence of impaired decision-making capacity, by patient characteristics</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559801" y="1138544"/>
            <a:ext cx="6024406"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Prevalence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of impaired decision making capacity,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age at death</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532481"/>
            <a:ext cx="6172213" cy="3859691"/>
          </a:xfrm>
        </p:spPr>
      </p:pic>
    </p:spTree>
    <p:extLst>
      <p:ext uri="{BB962C8B-B14F-4D97-AF65-F5344CB8AC3E}">
        <p14:creationId xmlns:p14="http://schemas.microsoft.com/office/powerpoint/2010/main" val="15415417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66</a:t>
            </a:fld>
            <a:endParaRPr lang="en-US" dirty="0"/>
          </a:p>
        </p:txBody>
      </p:sp>
      <p:sp>
        <p:nvSpPr>
          <p:cNvPr id="3" name="Title 2"/>
          <p:cNvSpPr>
            <a:spLocks noGrp="1"/>
          </p:cNvSpPr>
          <p:nvPr>
            <p:ph type="title"/>
          </p:nvPr>
        </p:nvSpPr>
        <p:spPr>
          <a:xfrm>
            <a:off x="666750" y="193298"/>
            <a:ext cx="78105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12.14 Prevalence of impaired decision-making capacity, by patient characteristics</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724110" y="1138544"/>
            <a:ext cx="569579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Prevalence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of impaired decision making capacity,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modality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532481"/>
            <a:ext cx="6172213" cy="3859691"/>
          </a:xfrm>
        </p:spPr>
      </p:pic>
    </p:spTree>
    <p:extLst>
      <p:ext uri="{BB962C8B-B14F-4D97-AF65-F5344CB8AC3E}">
        <p14:creationId xmlns:p14="http://schemas.microsoft.com/office/powerpoint/2010/main" val="16667023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67</a:t>
            </a:fld>
            <a:endParaRPr lang="en-US" dirty="0"/>
          </a:p>
        </p:txBody>
      </p:sp>
      <p:sp>
        <p:nvSpPr>
          <p:cNvPr id="3" name="Title 2"/>
          <p:cNvSpPr>
            <a:spLocks noGrp="1"/>
          </p:cNvSpPr>
          <p:nvPr>
            <p:ph type="title"/>
          </p:nvPr>
        </p:nvSpPr>
        <p:spPr>
          <a:xfrm>
            <a:off x="514350" y="180268"/>
            <a:ext cx="81153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12.14 Prevalence of impaired decision-making capacity, by patient characteristics</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908451" y="1138544"/>
            <a:ext cx="5327099"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Prevalence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of impaired decision making capacity,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race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532481"/>
            <a:ext cx="6172213" cy="3859691"/>
          </a:xfrm>
        </p:spPr>
      </p:pic>
    </p:spTree>
    <p:extLst>
      <p:ext uri="{BB962C8B-B14F-4D97-AF65-F5344CB8AC3E}">
        <p14:creationId xmlns:p14="http://schemas.microsoft.com/office/powerpoint/2010/main" val="13650260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68</a:t>
            </a:fld>
            <a:endParaRPr lang="en-US" dirty="0"/>
          </a:p>
        </p:txBody>
      </p:sp>
      <p:sp>
        <p:nvSpPr>
          <p:cNvPr id="3" name="Title 2"/>
          <p:cNvSpPr>
            <a:spLocks noGrp="1"/>
          </p:cNvSpPr>
          <p:nvPr>
            <p:ph type="title"/>
          </p:nvPr>
        </p:nvSpPr>
        <p:spPr>
          <a:xfrm>
            <a:off x="647700" y="191154"/>
            <a:ext cx="7848600" cy="7921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12.14 Prevalence of impaired decision-making capacity, by patient characteristics</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779414" y="1138544"/>
            <a:ext cx="558518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 Prevalence </a:t>
            </a:r>
            <a:r>
              <a:rPr lang="en-US" sz="1600" b="1" kern="0" dirty="0">
                <a:latin typeface="Calibri" panose="020F0502020204030204" pitchFamily="34" charset="0"/>
                <a:ea typeface="Times New Roman" panose="02020603050405020304" pitchFamily="18" charset="0"/>
                <a:cs typeface="Segoe UI" panose="020B0502040204020203" pitchFamily="34" charset="0"/>
              </a:rPr>
              <a:t>of impaired decision making capacity, by </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vintage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on or after the date of death or Discharge Status from hospice=40, 41, or 42.</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5894" y="1532481"/>
            <a:ext cx="6172213" cy="3859691"/>
          </a:xfrm>
        </p:spPr>
      </p:pic>
    </p:spTree>
    <p:extLst>
      <p:ext uri="{BB962C8B-B14F-4D97-AF65-F5344CB8AC3E}">
        <p14:creationId xmlns:p14="http://schemas.microsoft.com/office/powerpoint/2010/main" val="16392768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69</a:t>
            </a:fld>
            <a:endParaRPr lang="en-US" dirty="0"/>
          </a:p>
        </p:txBody>
      </p:sp>
      <p:sp>
        <p:nvSpPr>
          <p:cNvPr id="3" name="Title 2"/>
          <p:cNvSpPr>
            <a:spLocks noGrp="1"/>
          </p:cNvSpPr>
          <p:nvPr>
            <p:ph type="title"/>
          </p:nvPr>
        </p:nvSpPr>
        <p:spPr>
          <a:xfrm>
            <a:off x="1064575" y="105862"/>
            <a:ext cx="6988724" cy="618038"/>
          </a:xfrm>
        </p:spPr>
        <p:txBody>
          <a:bodyPr/>
          <a:lstStyle/>
          <a:p>
            <a:pPr marL="0" marR="0">
              <a:spcBef>
                <a:spcPts val="0"/>
              </a:spcBef>
              <a:spcAft>
                <a:spcPts val="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12.15 Costs in the (a) last 30 days of life, and (b) last 7 days of life in relation to timing of hospice care,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2014</a:t>
            </a:r>
            <a:endParaRPr lang="en-US" sz="20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72685" y="1082337"/>
            <a:ext cx="5398629" cy="3908763"/>
          </a:xfrm>
        </p:spPr>
      </p:pic>
      <p:sp>
        <p:nvSpPr>
          <p:cNvPr id="5" name="Rectangle 4"/>
          <p:cNvSpPr/>
          <p:nvPr/>
        </p:nvSpPr>
        <p:spPr>
          <a:xfrm>
            <a:off x="3557137" y="744170"/>
            <a:ext cx="2029723" cy="338554"/>
          </a:xfrm>
          <a:prstGeom prst="rect">
            <a:avLst/>
          </a:prstGeom>
        </p:spPr>
        <p:txBody>
          <a:bodyPr wrap="none">
            <a:spAutoFit/>
          </a:bodyPr>
          <a:lstStyle/>
          <a:p>
            <a:pPr marR="0" lvl="0" algn="ctr" fontAlgn="base">
              <a:spcBef>
                <a:spcPts val="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Last </a:t>
            </a:r>
            <a:r>
              <a:rPr lang="en-US" sz="1600" b="1" kern="0" dirty="0">
                <a:latin typeface="Calibri" panose="020F0502020204030204" pitchFamily="34" charset="0"/>
                <a:ea typeface="Times New Roman" panose="02020603050405020304" pitchFamily="18" charset="0"/>
                <a:cs typeface="Segoe UI" panose="020B0502040204020203" pitchFamily="34" charset="0"/>
              </a:rPr>
              <a:t>30 days of life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13063" y="4991100"/>
            <a:ext cx="9144000" cy="1277273"/>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(HCFASAF=H)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2840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70</a:t>
            </a:fld>
            <a:endParaRPr lang="en-US" dirty="0"/>
          </a:p>
        </p:txBody>
      </p:sp>
      <p:sp>
        <p:nvSpPr>
          <p:cNvPr id="3" name="Title 2"/>
          <p:cNvSpPr>
            <a:spLocks noGrp="1"/>
          </p:cNvSpPr>
          <p:nvPr>
            <p:ph type="title"/>
          </p:nvPr>
        </p:nvSpPr>
        <p:spPr>
          <a:xfrm>
            <a:off x="897975" y="84138"/>
            <a:ext cx="7340164" cy="621635"/>
          </a:xfrm>
        </p:spPr>
        <p:txBody>
          <a:bodyPr/>
          <a:lstStyle/>
          <a:p>
            <a:pPr marL="0" marR="0">
              <a:spcBef>
                <a:spcPts val="0"/>
              </a:spcBef>
              <a:spcAft>
                <a:spcPts val="0"/>
              </a:spcAft>
            </a:pP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vol 2 Figure 12.15 Costs in the (a) last 30 days of life, and (b) last 7 days of life in relation to timing of hospice care,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2014</a:t>
            </a:r>
            <a:endParaRPr lang="en-US" sz="20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68743" y="1120437"/>
            <a:ext cx="5398629" cy="3908763"/>
          </a:xfrm>
        </p:spPr>
      </p:pic>
      <p:sp>
        <p:nvSpPr>
          <p:cNvPr id="5" name="Rectangle 4"/>
          <p:cNvSpPr/>
          <p:nvPr/>
        </p:nvSpPr>
        <p:spPr>
          <a:xfrm>
            <a:off x="3600484" y="749992"/>
            <a:ext cx="1935145" cy="338554"/>
          </a:xfrm>
          <a:prstGeom prst="rect">
            <a:avLst/>
          </a:prstGeom>
        </p:spPr>
        <p:txBody>
          <a:bodyPr wrap="none">
            <a:spAutoFit/>
          </a:bodyPr>
          <a:lstStyle/>
          <a:p>
            <a:pPr marR="0" lvl="0" algn="ctr" fontAlgn="base">
              <a:spcBef>
                <a:spcPts val="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Last 7 </a:t>
            </a:r>
            <a:r>
              <a:rPr lang="en-US" sz="1600" b="1" kern="0" dirty="0">
                <a:latin typeface="Calibri" panose="020F0502020204030204" pitchFamily="34" charset="0"/>
                <a:ea typeface="Times New Roman" panose="02020603050405020304" pitchFamily="18" charset="0"/>
                <a:cs typeface="Segoe UI" panose="020B0502040204020203" pitchFamily="34" charset="0"/>
              </a:rPr>
              <a:t>days of life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3942" y="5029200"/>
            <a:ext cx="9144000" cy="1277273"/>
          </a:xfrm>
          <a:prstGeom prst="rect">
            <a:avLst/>
          </a:prstGeom>
        </p:spPr>
        <p:txBody>
          <a:bodyPr wrap="square">
            <a:spAutoFit/>
          </a:bodyPr>
          <a:lstStyle/>
          <a:p>
            <a:pPr>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(HCFASAF=H)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446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840</TotalTime>
  <Words>8092</Words>
  <Application>Microsoft Office PowerPoint</Application>
  <PresentationFormat>On-screen Show (4:3)</PresentationFormat>
  <Paragraphs>1197</Paragraphs>
  <Slides>70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SimSun</vt:lpstr>
      <vt:lpstr>Arial</vt:lpstr>
      <vt:lpstr>Calibri</vt:lpstr>
      <vt:lpstr>Candara</vt:lpstr>
      <vt:lpstr>Constantia</vt:lpstr>
      <vt:lpstr>Segoe UI</vt:lpstr>
      <vt:lpstr>Times New Roman</vt:lpstr>
      <vt:lpstr>ADR_PPT_Template_CKD</vt:lpstr>
      <vt:lpstr>PowerPoint Presentation</vt:lpstr>
      <vt:lpstr>vol 2 Table 12.1 Characteristics of decedents with ESRD by death year, 2000-2014 </vt:lpstr>
      <vt:lpstr>vol 2 Figure 12.1 Hospital admission during the last 90 days of life among Medicare beneficiaries with ESRD, 2000-2014 </vt:lpstr>
      <vt:lpstr>vol 2 Figure 12.2 Days spent in the hospital during the last 90 days of life among Medicare beneficiaries with ESRD,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12.3 ICU admission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12.4 Intensive procedures during the last 90 days of life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12.5 Inpatient surgical procedures among Medicare beneficiaries with ESRD overall, and by age, race, ethnicity, sex, and modality, 2000-2014  </vt:lpstr>
      <vt:lpstr>vol 2 Figure 12.6 Inpatient deaths among Medicare beneficiaries with ESRD overall, and by age, race, ethnicity, sex, and modality, 2000-2014  </vt:lpstr>
      <vt:lpstr>vol 2 Figure 12.6 Inpatient deaths among Medicare beneficiaries with ESRD overall, and by age, race, ethnicity, sex, and modality, 2000-2014  </vt:lpstr>
      <vt:lpstr>vol 2 Figure 12.6 Inpatient deaths among Medicare beneficiaries with ESRD overall, and by age, race, ethnicity, sex, and modality, 2000-2014  </vt:lpstr>
      <vt:lpstr>vol 2 Figure 12.6 Inpatient deaths among Medicare beneficiaries with ESRD overall, and by age, race, ethnicity, sex, and modality, 2000-2014  </vt:lpstr>
      <vt:lpstr>vol 2 Figure 12.6 Inpatient deaths among Medicare beneficiaries with ESRD overall, and by age, race, ethnicity, sex, and modality, 2000-2014  </vt:lpstr>
      <vt:lpstr>vol 2 Figure 12.6 Inpatient deaths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12.7 Skilled nursing facility utilization among Medicare beneficiaries with ESRD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Figure 12.8 Dialysis discontinuation before death among decedents overall, and by age, race, ethnicity, sex, and modality, 2000-2014 </vt:lpstr>
      <vt:lpstr>vol 2 Table 12.2 Characteristics of patients with ESRD who resided in nursing home during the last year of life, 2000-2010</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12.9 Hospice utilization at the time of death among Medicare beneficiaries with ESRD overall, and by age, race, ethnicity, sex, modality, and whether dialysis was discontinued, 2000-2014</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12.10 Advance directive prevalence before death among Nursing Home ESRD decedents with ESRD overall, and by age, race, ethnicity, sex, modality, vintage, and impaired decision making, 2000-2010</vt:lpstr>
      <vt:lpstr>vol 2 Figure 12.11 Percent with treatment limitation in advance directives, 2000-2010 </vt:lpstr>
      <vt:lpstr>vol 2 Figure 12.12 Type of treatment limitations listed in advance directives, 2000-2010 </vt:lpstr>
      <vt:lpstr>vol 2 Figure 12.13 Prevalence of advance directive components, by decision-making status, 2000-2010 </vt:lpstr>
      <vt:lpstr>vol 2 Figure 12.14 Prevalence of impaired decision-making capacity, by patient characteristics </vt:lpstr>
      <vt:lpstr>vol 2 Figure 12.14 Prevalence of impaired decision-making capacity, by patient characteristics </vt:lpstr>
      <vt:lpstr>vol 2 Figure 12.14 Prevalence of impaired decision-making capacity, by patient characteristics </vt:lpstr>
      <vt:lpstr>vol 2 Figure 12.14 Prevalence of impaired decision-making capacity, by patient characteristics </vt:lpstr>
      <vt:lpstr>vol 2 Figure 12.14 Prevalence of impaired decision-making capacity, by patient characteristics </vt:lpstr>
      <vt:lpstr>vol 2 Figure 12.15 Costs in the (a) last 30 days of life, and (b) last 7 days of life in relation to timing of hospice care, 2014</vt:lpstr>
      <vt:lpstr>vol 2 Figure 12.15 Costs in the (a) last 30 days of life, and (b) last 7 days of life in relation to timing of hospice care, 2014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87</cp:revision>
  <dcterms:created xsi:type="dcterms:W3CDTF">2014-11-10T19:37:45Z</dcterms:created>
  <dcterms:modified xsi:type="dcterms:W3CDTF">2017-10-27T15:59:26Z</dcterms:modified>
</cp:coreProperties>
</file>