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0" r:id="rId3"/>
    <p:sldId id="261" r:id="rId4"/>
    <p:sldId id="263" r:id="rId5"/>
    <p:sldId id="262" r:id="rId6"/>
    <p:sldId id="266" r:id="rId7"/>
    <p:sldId id="265" r:id="rId8"/>
    <p:sldId id="267" r:id="rId9"/>
    <p:sldId id="264" r:id="rId10"/>
    <p:sldId id="270" r:id="rId11"/>
    <p:sldId id="272" r:id="rId12"/>
    <p:sldId id="271" r:id="rId13"/>
    <p:sldId id="277" r:id="rId14"/>
    <p:sldId id="273" r:id="rId15"/>
    <p:sldId id="291" r:id="rId16"/>
    <p:sldId id="279" r:id="rId17"/>
    <p:sldId id="275" r:id="rId18"/>
    <p:sldId id="268" r:id="rId19"/>
    <p:sldId id="280" r:id="rId20"/>
    <p:sldId id="282" r:id="rId21"/>
    <p:sldId id="281" r:id="rId22"/>
    <p:sldId id="285" r:id="rId23"/>
    <p:sldId id="286" r:id="rId24"/>
    <p:sldId id="287" r:id="rId25"/>
    <p:sldId id="284" r:id="rId26"/>
    <p:sldId id="289" r:id="rId27"/>
    <p:sldId id="288" r:id="rId28"/>
    <p:sldId id="29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7D0"/>
    <a:srgbClr val="367CA8"/>
    <a:srgbClr val="A63C12"/>
    <a:srgbClr val="1C6E62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2" autoAdjust="0"/>
    <p:restoredTop sz="94660"/>
  </p:normalViewPr>
  <p:slideViewPr>
    <p:cSldViewPr showGuides="1">
      <p:cViewPr varScale="1">
        <p:scale>
          <a:sx n="77" d="100"/>
          <a:sy n="77" d="100"/>
        </p:scale>
        <p:origin x="133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1932" y="84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51" y="699448"/>
            <a:ext cx="4392449" cy="144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2018 Annual Data Report </a:t>
            </a:r>
            <a:br>
              <a:rPr lang="en-US" dirty="0" smtClean="0"/>
            </a:br>
            <a:r>
              <a:rPr lang="en-US" dirty="0" smtClean="0"/>
              <a:t>Volume 2 ESRD, Chapter 1</a:t>
            </a:r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36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16" y="6172200"/>
            <a:ext cx="1467184" cy="48271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q1medicare.com/PartD-The-2016-Medicare-Part-D-Outlook.ph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0099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2018 </a:t>
            </a:r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Annual Data Report</a:t>
            </a:r>
          </a:p>
          <a:p>
            <a:pPr algn="ctr"/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Volume </a:t>
            </a:r>
            <a:r>
              <a:rPr lang="en-US" sz="2400" b="1" cap="small" dirty="0" smtClean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2: End-Stage Renal Disease</a:t>
            </a:r>
            <a:endParaRPr lang="en-US" sz="2400" b="1" cap="small" dirty="0">
              <a:solidFill>
                <a:srgbClr val="00B7D0"/>
              </a:solidFill>
              <a:latin typeface="Constantia" panose="02030602050306030303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00" y="6362700"/>
            <a:ext cx="308484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47750" y="3840897"/>
            <a:ext cx="70485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Chapter 10:</a:t>
            </a:r>
            <a:b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</a:br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Prescription Drug Coverage in </a:t>
            </a:r>
          </a:p>
          <a:p>
            <a:pPr lvl="0" algn="ctr"/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Patients with ESRD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10.1 Sources of prescription drug coverage in Medicare ESRD enrollees, by population,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6" name="Rectangle 5"/>
          <p:cNvSpPr/>
          <p:nvPr/>
        </p:nvSpPr>
        <p:spPr>
          <a:xfrm>
            <a:off x="465028" y="5411723"/>
            <a:ext cx="7840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LIS, Low-income Subsidy;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kidney transplant.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37" y="1295400"/>
            <a:ext cx="8227163" cy="411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10.1 Percentage of general Medicare &amp; ESRD patients enrolled in Part D</a:t>
            </a:r>
            <a:b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436927"/>
              </p:ext>
            </p:extLst>
          </p:nvPr>
        </p:nvGraphicFramePr>
        <p:xfrm>
          <a:off x="1136078" y="1417638"/>
          <a:ext cx="6560122" cy="2709418"/>
        </p:xfrm>
        <a:graphic>
          <a:graphicData uri="http://schemas.openxmlformats.org/drawingml/2006/table">
            <a:tbl>
              <a:tblPr firstRow="1" firstCol="1" bandRow="1"/>
              <a:tblGrid>
                <a:gridCol w="523240">
                  <a:extLst>
                    <a:ext uri="{9D8B030D-6E8A-4147-A177-3AD203B41FA5}">
                      <a16:colId xmlns:a16="http://schemas.microsoft.com/office/drawing/2014/main" val="176064477"/>
                    </a:ext>
                  </a:extLst>
                </a:gridCol>
                <a:gridCol w="958215">
                  <a:extLst>
                    <a:ext uri="{9D8B030D-6E8A-4147-A177-3AD203B41FA5}">
                      <a16:colId xmlns:a16="http://schemas.microsoft.com/office/drawing/2014/main" val="2428044756"/>
                    </a:ext>
                  </a:extLst>
                </a:gridCol>
                <a:gridCol w="958215">
                  <a:extLst>
                    <a:ext uri="{9D8B030D-6E8A-4147-A177-3AD203B41FA5}">
                      <a16:colId xmlns:a16="http://schemas.microsoft.com/office/drawing/2014/main" val="2706327583"/>
                    </a:ext>
                  </a:extLst>
                </a:gridCol>
                <a:gridCol w="1308227">
                  <a:extLst>
                    <a:ext uri="{9D8B030D-6E8A-4147-A177-3AD203B41FA5}">
                      <a16:colId xmlns:a16="http://schemas.microsoft.com/office/drawing/2014/main" val="1938867754"/>
                    </a:ext>
                  </a:extLst>
                </a:gridCol>
                <a:gridCol w="1767459">
                  <a:extLst>
                    <a:ext uri="{9D8B030D-6E8A-4147-A177-3AD203B41FA5}">
                      <a16:colId xmlns:a16="http://schemas.microsoft.com/office/drawing/2014/main" val="3747073676"/>
                    </a:ext>
                  </a:extLst>
                </a:gridCol>
                <a:gridCol w="1044766">
                  <a:extLst>
                    <a:ext uri="{9D8B030D-6E8A-4147-A177-3AD203B41FA5}">
                      <a16:colId xmlns:a16="http://schemas.microsoft.com/office/drawing/2014/main" val="3418411967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Medicare</a:t>
                      </a:r>
                      <a:b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ESRD</a:t>
                      </a:r>
                      <a:b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Hemodialysis</a:t>
                      </a:r>
                      <a:b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Peritoneal dialysis</a:t>
                      </a:r>
                      <a:b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Transplant</a:t>
                      </a:r>
                      <a:b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641647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60.1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73.3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59.0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53673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61.8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71.3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63.5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33676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67.2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67.2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66.0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40262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69.1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76.5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79.9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68.6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68.2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25253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70.4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77.3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80.6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69.2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69.7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02986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71.6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78.0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81.1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71.0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77949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028700" y="4129144"/>
            <a:ext cx="6667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/>
              <a:t>Data source: 2016 Medicare Data, point prevalent Medicare enrollees alive on January 1, 2016. Abbreviations: ESRD, end-stage renal disease; HD, hemodialysis; LIS, Low-income Subsidy; Part D, Medicare Part D prescription drug coverage; PD, peritoneal dialysis; </a:t>
            </a:r>
            <a:r>
              <a:rPr lang="en-US" sz="1200" i="1" dirty="0" err="1"/>
              <a:t>Tx</a:t>
            </a:r>
            <a:r>
              <a:rPr lang="en-US" sz="1200" i="1" dirty="0"/>
              <a:t>, kidney transplant.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52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571500"/>
          </a:xfrm>
        </p:spPr>
        <p:txBody>
          <a:bodyPr/>
          <a:lstStyle/>
          <a:p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10.2 Medicare Part D parameters for defined standard benefit, </a:t>
            </a:r>
            <a:r>
              <a:rPr lang="en-US" sz="18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2011 </a:t>
            </a: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18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04901" y="5269851"/>
            <a:ext cx="65912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Table adapted from </a:t>
            </a:r>
            <a:r>
              <a:rPr lang="en-US" sz="900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http://www.q1medicare.com/PartD-The-2016-Medicare-Part-D-Outlook.php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*The catastrophic coverage amount is the greater of 5% of medication cost or the values shown in the chart above. In 2016, beneficiaries were charged $2.95 for those generic or preferred multisource drugs with a retail price less than $59 and 5% for those with a retail price over $59. For brand name drugs, beneficiaries paid $7.40 for those drugs with a retail price less than $148 and 5% for those with a retail price over $148. In 2016, beneficiaries received a 50% discount on brand name drugs from manufacturers plus 5% coverage from their Part D plans; plans also paid 42% of generic drug costs in the gap. Abbreviation: Part D, Medicare prescription drug coverage benefit.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418832"/>
              </p:ext>
            </p:extLst>
          </p:nvPr>
        </p:nvGraphicFramePr>
        <p:xfrm>
          <a:off x="1104901" y="457200"/>
          <a:ext cx="6321165" cy="4844113"/>
        </p:xfrm>
        <a:graphic>
          <a:graphicData uri="http://schemas.openxmlformats.org/drawingml/2006/table">
            <a:tbl>
              <a:tblPr firstRow="1" firstCol="1" bandRow="1"/>
              <a:tblGrid>
                <a:gridCol w="3917586">
                  <a:extLst>
                    <a:ext uri="{9D8B030D-6E8A-4147-A177-3AD203B41FA5}">
                      <a16:colId xmlns:a16="http://schemas.microsoft.com/office/drawing/2014/main" val="1653183347"/>
                    </a:ext>
                  </a:extLst>
                </a:gridCol>
                <a:gridCol w="1201493">
                  <a:extLst>
                    <a:ext uri="{9D8B030D-6E8A-4147-A177-3AD203B41FA5}">
                      <a16:colId xmlns:a16="http://schemas.microsoft.com/office/drawing/2014/main" val="354343658"/>
                    </a:ext>
                  </a:extLst>
                </a:gridCol>
                <a:gridCol w="1202086">
                  <a:extLst>
                    <a:ext uri="{9D8B030D-6E8A-4147-A177-3AD203B41FA5}">
                      <a16:colId xmlns:a16="http://schemas.microsoft.com/office/drawing/2014/main" val="4037142350"/>
                    </a:ext>
                  </a:extLst>
                </a:gridCol>
              </a:tblGrid>
              <a:tr h="261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6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16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836962"/>
                  </a:ext>
                </a:extLst>
              </a:tr>
              <a:tr h="17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Deductible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8455156"/>
                  </a:ext>
                </a:extLst>
              </a:tr>
              <a:tr h="3414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 the deductible is met, the beneficiary pays 25% of total prescription costs up to the initial coverage limit.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155022"/>
                  </a:ext>
                </a:extLst>
              </a:tr>
              <a:tr h="17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Initial coverage limit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$2,840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$3,310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4697577"/>
                  </a:ext>
                </a:extLst>
              </a:tr>
              <a:tr h="17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coverage gap (“donut hole”) begins at this point.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4123333"/>
                  </a:ext>
                </a:extLst>
              </a:tr>
              <a:tr h="3414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beneficiary pays 100% of their prescription costs up to the out-of-pocket threshold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1332214"/>
                  </a:ext>
                </a:extLst>
              </a:tr>
              <a:tr h="17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Out-of-pocket threshold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$4,550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$4,850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491459"/>
                  </a:ext>
                </a:extLst>
              </a:tr>
              <a:tr h="17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total out-of-pocket costs including the “donut hole”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7267858"/>
                  </a:ext>
                </a:extLst>
              </a:tr>
              <a:tr h="1635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covered Part D prescription out-of-pocket spending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$6,448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$7,063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131876"/>
                  </a:ext>
                </a:extLst>
              </a:tr>
              <a:tr h="3414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Catastrophic coverage begins after this point (including the coverage gap) *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807237"/>
                  </a:ext>
                </a:extLst>
              </a:tr>
              <a:tr h="17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Generic/preferred multi-source drug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$2.50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$2.95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56103"/>
                  </a:ext>
                </a:extLst>
              </a:tr>
              <a:tr h="17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 drugs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$6.30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$7.40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2126041"/>
                  </a:ext>
                </a:extLst>
              </a:tr>
              <a:tr h="3414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 Example: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429171"/>
                  </a:ext>
                </a:extLst>
              </a:tr>
              <a:tr h="17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$360 (deductible)$320 (deductible)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355359"/>
                  </a:ext>
                </a:extLst>
              </a:tr>
              <a:tr h="3414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+(($3,310-$360)*25%)(initial coverage)</a:t>
                      </a:r>
                      <a:b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+(($2,960-$320)*25%)(initial coverage)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$633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$738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1719860"/>
                  </a:ext>
                </a:extLst>
              </a:tr>
              <a:tr h="3414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+(($7,063-$3,310)*100%)(coverage gap)+(($6,680-$2,960)*100%) (coverage gap)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$3,608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$3,753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797174"/>
                  </a:ext>
                </a:extLst>
              </a:tr>
              <a:tr h="170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$4,550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$4,850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3737107"/>
                  </a:ext>
                </a:extLst>
              </a:tr>
              <a:tr h="3414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(maximum out-of-pocket costs prior to catastrophic coverage, excluding plan premium)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6401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6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267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1112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73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</a:t>
            </a:r>
            <a:r>
              <a:rPr lang="en-US" sz="2400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10.2 Sources of prescription drug coverage in Medicare ESRD enrollees, by age &amp; modality,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42993" y="5314688"/>
            <a:ext cx="716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LIS, Low-income Subsidy; Part D, Medicare Part D prescription drug coverage. ESRD patients aged under 20 were not presented. Abbreviations: ESRD, end-stage renal disease; Part D, Medicare Part D prescription drug coverage; LIS, Low-income Subsidy.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100" y="1155173"/>
            <a:ext cx="1926503" cy="432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33806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</a:t>
            </a:r>
            <a:r>
              <a:rPr lang="en-US" sz="2400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10.2 Sources of prescription drug coverage in Medicare ESRD enrollees, by age &amp; modality,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90600" y="5146551"/>
            <a:ext cx="716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LIS, Low-income Subsidy; Part D, Medicare Part D prescription drug coverage. ESRD patients aged under 20 were not presented. Abbreviations: ESRD, end-stage renal disease; Part D, Medicare Part D prescription drug coverage; LIS, Low-income Subsidy.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066800"/>
            <a:ext cx="2219136" cy="432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11448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4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6300"/>
          </a:xfrm>
        </p:spPr>
        <p:txBody>
          <a:bodyPr/>
          <a:lstStyle/>
          <a:p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10.3 Sources of prescription drug coverage in Medicare ESRD enrollees, by race/ethnicity &amp; modality,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66750" y="4960316"/>
            <a:ext cx="7810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Black or African American; ESRD, end-stage renal disease; LIS, Low-income Subsidy; Part D, Medicare Part D prescription drug coverage.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905193"/>
            <a:ext cx="1889924" cy="432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24871"/>
            <a:ext cx="8023332" cy="30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6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6300"/>
          </a:xfrm>
        </p:spPr>
        <p:txBody>
          <a:bodyPr/>
          <a:lstStyle/>
          <a:p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10.3 Sources of prescription drug coverage in Medicare ESRD enrollees, by race/ethnicity &amp; modality,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66750" y="5143500"/>
            <a:ext cx="7810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Black or African American; ESRD, end-stage renal disease; LIS, Low-income Subsidy; Part D, Medicare Part D prescription drug coverage.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0" y="1062065"/>
            <a:ext cx="2164268" cy="432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47360"/>
            <a:ext cx="8048563" cy="302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6700" y="38100"/>
            <a:ext cx="2400300" cy="2857500"/>
          </a:xfrm>
        </p:spPr>
        <p:txBody>
          <a:bodyPr/>
          <a:lstStyle/>
          <a:p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10.3 Percentage of Medicare Part D enrollees with the Low-income Subsidy, by age &amp; race,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sz="6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868889"/>
              </p:ext>
            </p:extLst>
          </p:nvPr>
        </p:nvGraphicFramePr>
        <p:xfrm>
          <a:off x="3186149" y="39826"/>
          <a:ext cx="4967251" cy="6400118"/>
        </p:xfrm>
        <a:graphic>
          <a:graphicData uri="http://schemas.openxmlformats.org/drawingml/2006/table">
            <a:tbl>
              <a:tblPr firstRow="1" firstCol="1" bandRow="1"/>
              <a:tblGrid>
                <a:gridCol w="1432813">
                  <a:extLst>
                    <a:ext uri="{9D8B030D-6E8A-4147-A177-3AD203B41FA5}">
                      <a16:colId xmlns:a16="http://schemas.microsoft.com/office/drawing/2014/main" val="607813756"/>
                    </a:ext>
                  </a:extLst>
                </a:gridCol>
                <a:gridCol w="845141">
                  <a:extLst>
                    <a:ext uri="{9D8B030D-6E8A-4147-A177-3AD203B41FA5}">
                      <a16:colId xmlns:a16="http://schemas.microsoft.com/office/drawing/2014/main" val="567216977"/>
                    </a:ext>
                  </a:extLst>
                </a:gridCol>
                <a:gridCol w="609956">
                  <a:extLst>
                    <a:ext uri="{9D8B030D-6E8A-4147-A177-3AD203B41FA5}">
                      <a16:colId xmlns:a16="http://schemas.microsoft.com/office/drawing/2014/main" val="3849577670"/>
                    </a:ext>
                  </a:extLst>
                </a:gridCol>
                <a:gridCol w="609956">
                  <a:extLst>
                    <a:ext uri="{9D8B030D-6E8A-4147-A177-3AD203B41FA5}">
                      <a16:colId xmlns:a16="http://schemas.microsoft.com/office/drawing/2014/main" val="1663513127"/>
                    </a:ext>
                  </a:extLst>
                </a:gridCol>
                <a:gridCol w="859429">
                  <a:extLst>
                    <a:ext uri="{9D8B030D-6E8A-4147-A177-3AD203B41FA5}">
                      <a16:colId xmlns:a16="http://schemas.microsoft.com/office/drawing/2014/main" val="213892783"/>
                    </a:ext>
                  </a:extLst>
                </a:gridCol>
                <a:gridCol w="609956">
                  <a:extLst>
                    <a:ext uri="{9D8B030D-6E8A-4147-A177-3AD203B41FA5}">
                      <a16:colId xmlns:a16="http://schemas.microsoft.com/office/drawing/2014/main" val="1566227246"/>
                    </a:ext>
                  </a:extLst>
                </a:gridCol>
              </a:tblGrid>
              <a:tr h="379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8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Medicare</a:t>
                      </a:r>
                      <a:b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33633" marR="336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ESRD</a:t>
                      </a:r>
                      <a:b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33633" marR="336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Hemodialysis</a:t>
                      </a:r>
                      <a:b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Peritoneal dialysis</a:t>
                      </a:r>
                      <a:b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33633" marR="336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Transplant</a:t>
                      </a:r>
                      <a:b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33633" marR="336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034785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813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  <a:endParaRPr lang="en-US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60.9</a:t>
                      </a:r>
                      <a:endParaRPr lang="en-US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65.5</a:t>
                      </a:r>
                      <a:endParaRPr lang="en-US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52.3</a:t>
                      </a:r>
                      <a:endParaRPr lang="en-US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50.3</a:t>
                      </a:r>
                      <a:endParaRPr lang="en-US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3009701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6190517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ages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202333"/>
                  </a:ext>
                </a:extLst>
              </a:tr>
              <a:tr h="111499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8381932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9625258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09440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75+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775000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556015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ages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5525339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737347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208566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2155873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75+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4838480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American/Alaska Native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6705882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ages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954842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150268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117852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5347087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75+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591554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879400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ages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579100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315189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7884807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680809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75+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530643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Hawaiian Native/Pacific Islander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6040745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ages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8506269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946372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591961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278572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75+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627500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Other/multiple race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57959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ages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967280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993695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6873032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5441850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75+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991631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Unknown/missing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754991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ages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41397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91.6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447993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72.7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80.3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530869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89.5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082110"/>
                  </a:ext>
                </a:extLst>
              </a:tr>
              <a:tr h="12142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75+</a:t>
                      </a:r>
                    </a:p>
                  </a:txBody>
                  <a:tcPr marL="3581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83.1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93.8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33633" marR="336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16725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27427" y="5029200"/>
            <a:ext cx="29015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LIS, Low-income Subsidy; Part D, Medicare Part D prescription drug coverage. ESRD patients aged under 20 were not presented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83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6300"/>
          </a:xfrm>
        </p:spPr>
        <p:txBody>
          <a:bodyPr/>
          <a:lstStyle/>
          <a:p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10.4 Distribution of Low-income Subsidy categories in Part D general Medicare &amp; ESRD patients,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556260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Part D, Medicare Part D prescription drug coverage.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6" y="1134687"/>
            <a:ext cx="8385807" cy="418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0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00100"/>
          </a:xfrm>
        </p:spPr>
        <p:txBody>
          <a:bodyPr/>
          <a:lstStyle/>
          <a:p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10.4 Total estimated Medicare Part D spending for enrollees, in billions, </a:t>
            </a:r>
            <a:r>
              <a:rPr lang="en-US" sz="24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2011-2016</a:t>
            </a:r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46315" y="3674868"/>
            <a:ext cx="80560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2011-2016 Medicare data, period prevalent Medicare enrollees alive on January 1, excluding those in Medicare Advantage Part D plans and Medicare secondary payer, using as-treated actuarial model (see ESRD Methods chapter for analytical methods). Part D spending represents the sum of the Medicare covered amount and the Low-income Subsidy amount. Abbreviations: ESRD, end-stage renal disease; Part D, Medicare Part D prescription drug coverage; PPPY, per person per year. </a:t>
            </a:r>
          </a:p>
          <a:p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995528"/>
              </p:ext>
            </p:extLst>
          </p:nvPr>
        </p:nvGraphicFramePr>
        <p:xfrm>
          <a:off x="446315" y="1360170"/>
          <a:ext cx="8056066" cy="2278380"/>
        </p:xfrm>
        <a:graphic>
          <a:graphicData uri="http://schemas.openxmlformats.org/drawingml/2006/table">
            <a:tbl>
              <a:tblPr firstRow="1" firstCol="1" bandRow="1"/>
              <a:tblGrid>
                <a:gridCol w="571500">
                  <a:extLst>
                    <a:ext uri="{9D8B030D-6E8A-4147-A177-3AD203B41FA5}">
                      <a16:colId xmlns:a16="http://schemas.microsoft.com/office/drawing/2014/main" val="3150377417"/>
                    </a:ext>
                  </a:extLst>
                </a:gridCol>
                <a:gridCol w="778331">
                  <a:extLst>
                    <a:ext uri="{9D8B030D-6E8A-4147-A177-3AD203B41FA5}">
                      <a16:colId xmlns:a16="http://schemas.microsoft.com/office/drawing/2014/main" val="2839854600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2103652077"/>
                    </a:ext>
                  </a:extLst>
                </a:gridCol>
                <a:gridCol w="749935">
                  <a:extLst>
                    <a:ext uri="{9D8B030D-6E8A-4147-A177-3AD203B41FA5}">
                      <a16:colId xmlns:a16="http://schemas.microsoft.com/office/drawing/2014/main" val="3580300116"/>
                    </a:ext>
                  </a:extLst>
                </a:gridCol>
                <a:gridCol w="735965">
                  <a:extLst>
                    <a:ext uri="{9D8B030D-6E8A-4147-A177-3AD203B41FA5}">
                      <a16:colId xmlns:a16="http://schemas.microsoft.com/office/drawing/2014/main" val="1482063334"/>
                    </a:ext>
                  </a:extLst>
                </a:gridCol>
                <a:gridCol w="749935">
                  <a:extLst>
                    <a:ext uri="{9D8B030D-6E8A-4147-A177-3AD203B41FA5}">
                      <a16:colId xmlns:a16="http://schemas.microsoft.com/office/drawing/2014/main" val="397993175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4204780708"/>
                    </a:ext>
                  </a:extLst>
                </a:gridCol>
                <a:gridCol w="749935">
                  <a:extLst>
                    <a:ext uri="{9D8B030D-6E8A-4147-A177-3AD203B41FA5}">
                      <a16:colId xmlns:a16="http://schemas.microsoft.com/office/drawing/2014/main" val="1791790944"/>
                    </a:ext>
                  </a:extLst>
                </a:gridCol>
                <a:gridCol w="743585">
                  <a:extLst>
                    <a:ext uri="{9D8B030D-6E8A-4147-A177-3AD203B41FA5}">
                      <a16:colId xmlns:a16="http://schemas.microsoft.com/office/drawing/2014/main" val="3875043655"/>
                    </a:ext>
                  </a:extLst>
                </a:gridCol>
                <a:gridCol w="749935">
                  <a:extLst>
                    <a:ext uri="{9D8B030D-6E8A-4147-A177-3AD203B41FA5}">
                      <a16:colId xmlns:a16="http://schemas.microsoft.com/office/drawing/2014/main" val="518460684"/>
                    </a:ext>
                  </a:extLst>
                </a:gridCol>
                <a:gridCol w="93980">
                  <a:extLst>
                    <a:ext uri="{9D8B030D-6E8A-4147-A177-3AD203B41FA5}">
                      <a16:colId xmlns:a16="http://schemas.microsoft.com/office/drawing/2014/main" val="1135120345"/>
                    </a:ext>
                  </a:extLst>
                </a:gridCol>
                <a:gridCol w="648335">
                  <a:extLst>
                    <a:ext uri="{9D8B030D-6E8A-4147-A177-3AD203B41FA5}">
                      <a16:colId xmlns:a16="http://schemas.microsoft.com/office/drawing/2014/main" val="168505240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 Medicare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All ESRD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Hemodialysis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Peritoneal Dialysis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Transplant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09858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Year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(in billions)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(PPPY)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(in billions)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(PPPY)</a:t>
                      </a:r>
                      <a:endParaRPr lang="en-US" sz="1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(in billions)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(PPPY)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(in billions)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(PPPY)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(in billions)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Medicare spending (PPPY)</a:t>
                      </a:r>
                      <a:endParaRPr lang="en-US" sz="1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7282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$46.0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$2,691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$1.8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$7,417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$8,080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$8,006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$5,348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962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$40.1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$2,594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$7,873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$8,647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$8,433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$5,522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1719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$52.1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$2,586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$8,316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$9,155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$8,665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$5,881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0496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$58.1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$2,831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$9,601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$2.1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$10,464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$9,669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$7,274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4778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$63.4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$3,027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$3.2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$11,387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$12,583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$11,826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$8,057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49014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$68.8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$3,122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$3.7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$12,740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$2.9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$14,383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$13,082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$0.5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$8,089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401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694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1143000"/>
          </a:xfrm>
        </p:spPr>
        <p:txBody>
          <a:bodyPr/>
          <a:lstStyle/>
          <a:p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10.5 Per person per year insurance &amp; out-of-pocket costs for enrollees,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526" y="1028700"/>
            <a:ext cx="1322947" cy="4328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14399" y="5234622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for Part D enrollees with traditional Medicare (Parts A &amp; B). Costs are per person per year for calendar year 2016, using as-treated actuarial model (see ESRD Methods chapter for analytical methods). Medicare Part D spending represents the sum of the Medicare covered amount and the Low-income Subsidy amount. Abbreviations: ESRD, end-stage renal disease; Part D, Medicare Part D prescription drug coverage.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408753"/>
            <a:ext cx="5800316" cy="386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1143000"/>
          </a:xfrm>
        </p:spPr>
        <p:txBody>
          <a:bodyPr/>
          <a:lstStyle/>
          <a:p>
            <a:r>
              <a:rPr lang="en-US" sz="24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10.5 Per person per year insurance &amp; out-of-pocket costs for enrollees, </a:t>
            </a:r>
            <a:r>
              <a:rPr lang="en-US" sz="24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5139705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 for Part D enrollees with traditional Medicare (Parts A &amp; B). Costs are per person per year for calendar year 2016, using as-treated actuarial model (see ESRD Methods chapter for analytical methods). Medicare Part D spending represents the sum of the Medicare covered amount and the Low-income Subsidy amount. Abbreviations: ESRD, end-stage renal disease; Part D, Medicare Part D prescription drug coverage.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05100" y="994946"/>
            <a:ext cx="38843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kern="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Medicare </a:t>
            </a:r>
            <a:r>
              <a:rPr lang="en-US" sz="1600" b="1" kern="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by Low-income Subsidy status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680195"/>
            <a:ext cx="6942069" cy="345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9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8839200" cy="800100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10.5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 Part D spending for enrollees, 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262239"/>
              </p:ext>
            </p:extLst>
          </p:nvPr>
        </p:nvGraphicFramePr>
        <p:xfrm>
          <a:off x="628649" y="1028700"/>
          <a:ext cx="7886702" cy="4223488"/>
        </p:xfrm>
        <a:graphic>
          <a:graphicData uri="http://schemas.openxmlformats.org/drawingml/2006/table">
            <a:tbl>
              <a:tblPr firstRow="1" firstCol="1" bandRow="1"/>
              <a:tblGrid>
                <a:gridCol w="1630640">
                  <a:extLst>
                    <a:ext uri="{9D8B030D-6E8A-4147-A177-3AD203B41FA5}">
                      <a16:colId xmlns:a16="http://schemas.microsoft.com/office/drawing/2014/main" val="959009277"/>
                    </a:ext>
                  </a:extLst>
                </a:gridCol>
                <a:gridCol w="552430">
                  <a:extLst>
                    <a:ext uri="{9D8B030D-6E8A-4147-A177-3AD203B41FA5}">
                      <a16:colId xmlns:a16="http://schemas.microsoft.com/office/drawing/2014/main" val="318207857"/>
                    </a:ext>
                  </a:extLst>
                </a:gridCol>
                <a:gridCol w="552430">
                  <a:extLst>
                    <a:ext uri="{9D8B030D-6E8A-4147-A177-3AD203B41FA5}">
                      <a16:colId xmlns:a16="http://schemas.microsoft.com/office/drawing/2014/main" val="3328950126"/>
                    </a:ext>
                  </a:extLst>
                </a:gridCol>
                <a:gridCol w="183773">
                  <a:extLst>
                    <a:ext uri="{9D8B030D-6E8A-4147-A177-3AD203B41FA5}">
                      <a16:colId xmlns:a16="http://schemas.microsoft.com/office/drawing/2014/main" val="2517461460"/>
                    </a:ext>
                  </a:extLst>
                </a:gridCol>
                <a:gridCol w="552430">
                  <a:extLst>
                    <a:ext uri="{9D8B030D-6E8A-4147-A177-3AD203B41FA5}">
                      <a16:colId xmlns:a16="http://schemas.microsoft.com/office/drawing/2014/main" val="2944486388"/>
                    </a:ext>
                  </a:extLst>
                </a:gridCol>
                <a:gridCol w="552430">
                  <a:extLst>
                    <a:ext uri="{9D8B030D-6E8A-4147-A177-3AD203B41FA5}">
                      <a16:colId xmlns:a16="http://schemas.microsoft.com/office/drawing/2014/main" val="3850139359"/>
                    </a:ext>
                  </a:extLst>
                </a:gridCol>
                <a:gridCol w="183773">
                  <a:extLst>
                    <a:ext uri="{9D8B030D-6E8A-4147-A177-3AD203B41FA5}">
                      <a16:colId xmlns:a16="http://schemas.microsoft.com/office/drawing/2014/main" val="902825914"/>
                    </a:ext>
                  </a:extLst>
                </a:gridCol>
                <a:gridCol w="551875">
                  <a:extLst>
                    <a:ext uri="{9D8B030D-6E8A-4147-A177-3AD203B41FA5}">
                      <a16:colId xmlns:a16="http://schemas.microsoft.com/office/drawing/2014/main" val="1597219542"/>
                    </a:ext>
                  </a:extLst>
                </a:gridCol>
                <a:gridCol w="551875">
                  <a:extLst>
                    <a:ext uri="{9D8B030D-6E8A-4147-A177-3AD203B41FA5}">
                      <a16:colId xmlns:a16="http://schemas.microsoft.com/office/drawing/2014/main" val="1934903489"/>
                    </a:ext>
                  </a:extLst>
                </a:gridCol>
                <a:gridCol w="183773">
                  <a:extLst>
                    <a:ext uri="{9D8B030D-6E8A-4147-A177-3AD203B41FA5}">
                      <a16:colId xmlns:a16="http://schemas.microsoft.com/office/drawing/2014/main" val="2406138404"/>
                    </a:ext>
                  </a:extLst>
                </a:gridCol>
                <a:gridCol w="551875">
                  <a:extLst>
                    <a:ext uri="{9D8B030D-6E8A-4147-A177-3AD203B41FA5}">
                      <a16:colId xmlns:a16="http://schemas.microsoft.com/office/drawing/2014/main" val="2334134612"/>
                    </a:ext>
                  </a:extLst>
                </a:gridCol>
                <a:gridCol w="551875">
                  <a:extLst>
                    <a:ext uri="{9D8B030D-6E8A-4147-A177-3AD203B41FA5}">
                      <a16:colId xmlns:a16="http://schemas.microsoft.com/office/drawing/2014/main" val="1340424529"/>
                    </a:ext>
                  </a:extLst>
                </a:gridCol>
                <a:gridCol w="183773">
                  <a:extLst>
                    <a:ext uri="{9D8B030D-6E8A-4147-A177-3AD203B41FA5}">
                      <a16:colId xmlns:a16="http://schemas.microsoft.com/office/drawing/2014/main" val="474628673"/>
                    </a:ext>
                  </a:extLst>
                </a:gridCol>
                <a:gridCol w="551875">
                  <a:extLst>
                    <a:ext uri="{9D8B030D-6E8A-4147-A177-3AD203B41FA5}">
                      <a16:colId xmlns:a16="http://schemas.microsoft.com/office/drawing/2014/main" val="3169063954"/>
                    </a:ext>
                  </a:extLst>
                </a:gridCol>
                <a:gridCol w="551875">
                  <a:extLst>
                    <a:ext uri="{9D8B030D-6E8A-4147-A177-3AD203B41FA5}">
                      <a16:colId xmlns:a16="http://schemas.microsoft.com/office/drawing/2014/main" val="295141764"/>
                    </a:ext>
                  </a:extLst>
                </a:gridCol>
              </a:tblGrid>
              <a:tr h="367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($)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ESRD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($)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Hemodialysis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($)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Peritoneal dialysis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($)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Transplant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($)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170646"/>
                  </a:ext>
                </a:extLst>
              </a:tr>
              <a:tr h="505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 without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 without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 without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 without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</a:t>
                      </a:r>
                      <a:b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D without LIS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492866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5360124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6,087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1,670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16,153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5,460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17,440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6,191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17,495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6,192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11,321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3,788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917838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20-44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6,134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2,745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16,410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4,899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18,782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6,341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18,069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5,650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10,413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3,191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769383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8,028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2,895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17,484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6,364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18,943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7,406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18,080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6,452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11,856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4,239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975570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5,212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1,585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14,807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5,674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15,700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6,606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15,241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6,622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11,163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3,893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13782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75+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4,497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1,558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12,095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4,413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12,759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4,808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12,079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5,236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8,146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2,784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4066975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273928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6,161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1,819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16,452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5,519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17,751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6,156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18,541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6,419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11,833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4,027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557575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6,035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1,560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15,811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5,370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17,091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6,246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16,562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5,849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10,639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3,429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6621200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1248780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6,214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1,650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15,624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5,320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17,167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6,140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17,672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6,312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10,861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3,667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7696524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6,415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2,062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17,068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5,949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17,985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6,338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17,098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5,504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12,492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4,459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776108"/>
                  </a:ext>
                </a:extLst>
              </a:tr>
              <a:tr h="33712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American/Alaska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5,082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3,071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10,539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5,050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10,771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5,677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13,301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4,464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8,969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2,999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137804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5,137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1,283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15,767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5,457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17,277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6,294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19,176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6,809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10,491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3,709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759178"/>
                  </a:ext>
                </a:extLst>
              </a:tr>
              <a:tr h="33712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Hawaiian/Pacific-Islander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16,751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4,524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17,739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4,949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17,168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5,372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10,981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3,219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823889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 race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5,345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1,601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14,552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4,552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16,145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7,059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16,651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5,468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11,564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3,011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023118"/>
                  </a:ext>
                </a:extLst>
              </a:tr>
              <a:tr h="16856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Unknown/missing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4,730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1,579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16,472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6,723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19,646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9,259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23,122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13,923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849" marR="6384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9,618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5,954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926189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71500" y="5310596"/>
            <a:ext cx="80391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claims. Costs are per person per year for calendar year 2016, using as-treated actuarial model (see ESRD Methods chapter for analytical methods). Part D spending represents the sum of the Medicare covered amount and the Low-income Subsidy amount. Abbreviations: ESRD, end-stage renal disease; LIS, Low-income Subsidy; Part D, Medicare Part D prescription drug coverage.</a:t>
            </a:r>
            <a:endParaRPr lang="en-US" sz="10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9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298" y="76200"/>
            <a:ext cx="8153400" cy="800100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Table 10.6 Top 15 drug classes received by ESRD cohorts, by modality, 2016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994213"/>
              </p:ext>
            </p:extLst>
          </p:nvPr>
        </p:nvGraphicFramePr>
        <p:xfrm>
          <a:off x="132951" y="876300"/>
          <a:ext cx="8878097" cy="4461808"/>
        </p:xfrm>
        <a:graphic>
          <a:graphicData uri="http://schemas.openxmlformats.org/drawingml/2006/table">
            <a:tbl>
              <a:tblPr firstRow="1" firstCol="1" bandRow="1"/>
              <a:tblGrid>
                <a:gridCol w="295451">
                  <a:extLst>
                    <a:ext uri="{9D8B030D-6E8A-4147-A177-3AD203B41FA5}">
                      <a16:colId xmlns:a16="http://schemas.microsoft.com/office/drawing/2014/main" val="1719483497"/>
                    </a:ext>
                  </a:extLst>
                </a:gridCol>
                <a:gridCol w="2584450">
                  <a:extLst>
                    <a:ext uri="{9D8B030D-6E8A-4147-A177-3AD203B41FA5}">
                      <a16:colId xmlns:a16="http://schemas.microsoft.com/office/drawing/2014/main" val="2181578436"/>
                    </a:ext>
                  </a:extLst>
                </a:gridCol>
                <a:gridCol w="295451">
                  <a:extLst>
                    <a:ext uri="{9D8B030D-6E8A-4147-A177-3AD203B41FA5}">
                      <a16:colId xmlns:a16="http://schemas.microsoft.com/office/drawing/2014/main" val="3824281092"/>
                    </a:ext>
                  </a:extLst>
                </a:gridCol>
                <a:gridCol w="2581910">
                  <a:extLst>
                    <a:ext uri="{9D8B030D-6E8A-4147-A177-3AD203B41FA5}">
                      <a16:colId xmlns:a16="http://schemas.microsoft.com/office/drawing/2014/main" val="4074280143"/>
                    </a:ext>
                  </a:extLst>
                </a:gridCol>
                <a:gridCol w="294357">
                  <a:extLst>
                    <a:ext uri="{9D8B030D-6E8A-4147-A177-3AD203B41FA5}">
                      <a16:colId xmlns:a16="http://schemas.microsoft.com/office/drawing/2014/main" val="1629597082"/>
                    </a:ext>
                  </a:extLst>
                </a:gridCol>
                <a:gridCol w="2581910">
                  <a:extLst>
                    <a:ext uri="{9D8B030D-6E8A-4147-A177-3AD203B41FA5}">
                      <a16:colId xmlns:a16="http://schemas.microsoft.com/office/drawing/2014/main" val="2572156712"/>
                    </a:ext>
                  </a:extLst>
                </a:gridCol>
                <a:gridCol w="244568">
                  <a:extLst>
                    <a:ext uri="{9D8B030D-6E8A-4147-A177-3AD203B41FA5}">
                      <a16:colId xmlns:a16="http://schemas.microsoft.com/office/drawing/2014/main" val="2667802558"/>
                    </a:ext>
                  </a:extLst>
                </a:gridCol>
              </a:tblGrid>
              <a:tr h="196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Hemodialysis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Peritoneal dialysis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Transplant</a:t>
                      </a:r>
                      <a:endParaRPr lang="en-U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98151"/>
                  </a:ext>
                </a:extLst>
              </a:tr>
              <a:tr h="1969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354178"/>
                  </a:ext>
                </a:extLst>
              </a:tr>
              <a:tr h="236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Ion-removing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71.5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Ion-removing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Antibacterials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73.9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067942"/>
                  </a:ext>
                </a:extLst>
              </a:tr>
              <a:tr h="236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Β-Adrenergic blocking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64.1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Β-Adrenergic blocking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β-Adrenergic blocking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63.0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194799"/>
                  </a:ext>
                </a:extLst>
              </a:tr>
              <a:tr h="3020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Antibacterials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57.9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Antibacterials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Antiulcer agents and acid suppressants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6418555"/>
                  </a:ext>
                </a:extLst>
              </a:tr>
              <a:tr h="236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Analgesics and antipyretics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57.3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Lipid-lowering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Lipid-lowering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56.8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198948"/>
                  </a:ext>
                </a:extLst>
              </a:tr>
              <a:tr h="3020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Lipid-lowering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51.0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Calcium-channel blocking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Calcium-channel blocking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779203"/>
                  </a:ext>
                </a:extLst>
              </a:tr>
              <a:tr h="236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Calcium-channel blocking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48.2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Analgesics and antipyretics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Analgesics and antipyretics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430281"/>
                  </a:ext>
                </a:extLst>
              </a:tr>
              <a:tr h="3020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Renin-angiotensin-aldosterone system inhibitors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46.3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Renin-angiotensin-aldosterone system inhibitors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Adrenals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47.1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247425"/>
                  </a:ext>
                </a:extLst>
              </a:tr>
              <a:tr h="3020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Antiulcer agents and acid suppressants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37.9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Antiulcer agents and acid suppressants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Antidiabetic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773118"/>
                  </a:ext>
                </a:extLst>
              </a:tr>
              <a:tr h="3020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Antidiabetic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Diuretics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Renin-angiotensin-aldosterone system inhibitors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5292845"/>
                  </a:ext>
                </a:extLst>
              </a:tr>
              <a:tr h="236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Anticonvulsants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Antidiabetic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Diuretics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41313"/>
                  </a:ext>
                </a:extLst>
              </a:tr>
              <a:tr h="236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Hypotensive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Anti-</a:t>
                      </a:r>
                      <a:r>
                        <a:rPr lang="en-US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infectives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Psychotherapeutic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18409"/>
                  </a:ext>
                </a:extLst>
              </a:tr>
              <a:tr h="236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Psychotherapeutic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Psychotherapeutic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28.2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Diabetic consumables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020702"/>
                  </a:ext>
                </a:extLst>
              </a:tr>
              <a:tr h="236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Cinacalcet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Hypotensive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27.4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Antivirals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592244"/>
                  </a:ext>
                </a:extLst>
              </a:tr>
              <a:tr h="2363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Antithrombotic agents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Cinacalcet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26.7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Anticonvulsants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667535"/>
                  </a:ext>
                </a:extLst>
              </a:tr>
              <a:tr h="320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Anxiolytics, sedatives, and hypnotics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Anticonvulsants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461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Antithrombotic agents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20.2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27137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2950" y="5339152"/>
            <a:ext cx="887809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claims. Ion-removing agents include phosphate-binding agents, potassium-binding agents, etc. Hypotension agents include alpha-2-agonist and vasodilators. Diabetic consumables refer to blood glucose test strips, blood glucose meters/sensors, lancets, needles, pen needles, etc. Abbreviations: ESRD, end-stage renal disease; LIS, Low-income Subsidy; Part D, Medicare Part D prescription drug coverage.</a:t>
            </a:r>
            <a:endParaRPr lang="en-US" sz="105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00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"/>
            <a:ext cx="8382000" cy="952500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10.7 Top 15 drug classes received by different ESRD cohorts, by modality and Medicare Part D spending, 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584208"/>
              </p:ext>
            </p:extLst>
          </p:nvPr>
        </p:nvGraphicFramePr>
        <p:xfrm>
          <a:off x="2552700" y="800100"/>
          <a:ext cx="6021473" cy="5507849"/>
        </p:xfrm>
        <a:graphic>
          <a:graphicData uri="http://schemas.openxmlformats.org/drawingml/2006/table">
            <a:tbl>
              <a:tblPr firstRow="1" firstCol="1" bandRow="1"/>
              <a:tblGrid>
                <a:gridCol w="381000">
                  <a:extLst>
                    <a:ext uri="{9D8B030D-6E8A-4147-A177-3AD203B41FA5}">
                      <a16:colId xmlns:a16="http://schemas.microsoft.com/office/drawing/2014/main" val="40241860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617196013"/>
                    </a:ext>
                  </a:extLst>
                </a:gridCol>
                <a:gridCol w="632500">
                  <a:extLst>
                    <a:ext uri="{9D8B030D-6E8A-4147-A177-3AD203B41FA5}">
                      <a16:colId xmlns:a16="http://schemas.microsoft.com/office/drawing/2014/main" val="1667490127"/>
                    </a:ext>
                  </a:extLst>
                </a:gridCol>
                <a:gridCol w="320093">
                  <a:extLst>
                    <a:ext uri="{9D8B030D-6E8A-4147-A177-3AD203B41FA5}">
                      <a16:colId xmlns:a16="http://schemas.microsoft.com/office/drawing/2014/main" val="3268325548"/>
                    </a:ext>
                  </a:extLst>
                </a:gridCol>
                <a:gridCol w="967247">
                  <a:extLst>
                    <a:ext uri="{9D8B030D-6E8A-4147-A177-3AD203B41FA5}">
                      <a16:colId xmlns:a16="http://schemas.microsoft.com/office/drawing/2014/main" val="2990021646"/>
                    </a:ext>
                  </a:extLst>
                </a:gridCol>
                <a:gridCol w="585502">
                  <a:extLst>
                    <a:ext uri="{9D8B030D-6E8A-4147-A177-3AD203B41FA5}">
                      <a16:colId xmlns:a16="http://schemas.microsoft.com/office/drawing/2014/main" val="2078779286"/>
                    </a:ext>
                  </a:extLst>
                </a:gridCol>
                <a:gridCol w="320093">
                  <a:extLst>
                    <a:ext uri="{9D8B030D-6E8A-4147-A177-3AD203B41FA5}">
                      <a16:colId xmlns:a16="http://schemas.microsoft.com/office/drawing/2014/main" val="2656072704"/>
                    </a:ext>
                  </a:extLst>
                </a:gridCol>
                <a:gridCol w="893333">
                  <a:extLst>
                    <a:ext uri="{9D8B030D-6E8A-4147-A177-3AD203B41FA5}">
                      <a16:colId xmlns:a16="http://schemas.microsoft.com/office/drawing/2014/main" val="329621772"/>
                    </a:ext>
                  </a:extLst>
                </a:gridCol>
                <a:gridCol w="577274">
                  <a:extLst>
                    <a:ext uri="{9D8B030D-6E8A-4147-A177-3AD203B41FA5}">
                      <a16:colId xmlns:a16="http://schemas.microsoft.com/office/drawing/2014/main" val="2676399606"/>
                    </a:ext>
                  </a:extLst>
                </a:gridCol>
                <a:gridCol w="391931">
                  <a:extLst>
                    <a:ext uri="{9D8B030D-6E8A-4147-A177-3AD203B41FA5}">
                      <a16:colId xmlns:a16="http://schemas.microsoft.com/office/drawing/2014/main" val="3095771265"/>
                    </a:ext>
                  </a:extLst>
                </a:gridCol>
              </a:tblGrid>
              <a:tr h="1977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Hemodialysis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Peritoneal Dialysis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Transplant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111168"/>
                  </a:ext>
                </a:extLst>
              </a:tr>
              <a:tr h="7430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Rank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 (in millions)</a:t>
                      </a:r>
                    </a:p>
                  </a:txBody>
                  <a:tcPr marL="52866" marR="528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 (in millions)</a:t>
                      </a:r>
                    </a:p>
                  </a:txBody>
                  <a:tcPr marL="52866" marR="528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 class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 (in millions)</a:t>
                      </a:r>
                    </a:p>
                  </a:txBody>
                  <a:tcPr marL="52866" marR="528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612"/>
                  </a:ext>
                </a:extLst>
              </a:tr>
              <a:tr h="2442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Ion-removing Agents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$1,145.3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39.8%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Ion-removing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$94.3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41.3%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Antivirals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$124.7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26.5%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462435"/>
                  </a:ext>
                </a:extLst>
              </a:tr>
              <a:tr h="148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Cinacalcet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$701.3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24.4%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Cinacalcet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$51.7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22.6%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Antidiabetic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$86.1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18.3%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1578926"/>
                  </a:ext>
                </a:extLst>
              </a:tr>
              <a:tr h="148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Antidiabetic Agents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$214.1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7.4%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Antidiabetic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10.1%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Cinacalcet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$56.0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11.9%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38505"/>
                  </a:ext>
                </a:extLst>
              </a:tr>
              <a:tr h="270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Antivirals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$183.5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6.4%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Antivirals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6.4%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Immunosuppressive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388969"/>
                  </a:ext>
                </a:extLst>
              </a:tr>
              <a:tr h="270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Antineoplastic Agents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$71.9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Antineoplastic Agents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$5.6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Adrenocortical Insufficiency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$12.2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2.6%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191556"/>
                  </a:ext>
                </a:extLst>
              </a:tr>
              <a:tr h="205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Vasodilating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1.2%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Antilipemic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Agents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$3.1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1.4%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Antilipemic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$11.8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01342"/>
                  </a:ext>
                </a:extLst>
              </a:tr>
              <a:tr h="270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Caloric Agents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Antiulcer Agents and Acid Suppressants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$2.1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Antiulcer Agents and Acid Suppressants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$10.1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2.1%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31593"/>
                  </a:ext>
                </a:extLst>
              </a:tr>
              <a:tr h="205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Antilipemic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$31.5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Antibacterials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Serums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$9.5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2.0%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319927"/>
                  </a:ext>
                </a:extLst>
              </a:tr>
              <a:tr h="270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Analgesics and Antipyretics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$30.8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Vasodilating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$1.7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Antineoplastic Agents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$8.5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996516"/>
                  </a:ext>
                </a:extLst>
              </a:tr>
              <a:tr h="270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Antiulcer Agents and Acid Suppressants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$29.4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Analgesics and Antipyretics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Hematopoietic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$8.0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845998"/>
                  </a:ext>
                </a:extLst>
              </a:tr>
              <a:tr h="148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Anticonvulsants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Anticonvulsants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$1.6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Antibacterials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$7.8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6245451"/>
                  </a:ext>
                </a:extLst>
              </a:tr>
              <a:tr h="148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Antibacterials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$26.1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0.9%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Antithrombotic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$1.4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Anticonvulsants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$7.0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6567867"/>
                  </a:ext>
                </a:extLst>
              </a:tr>
              <a:tr h="270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Anti-inflammatory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Pituitary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$1.3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Antithrombotic Agents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$6.5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1.4%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55816"/>
                  </a:ext>
                </a:extLst>
              </a:tr>
              <a:tr h="270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Antithrombotic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$22.5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Disease-modifying Antirheumatic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Analgesics and Antipyretics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$6.0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1.3%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749874"/>
                  </a:ext>
                </a:extLst>
              </a:tr>
              <a:tr h="2702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3" marR="685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Psychotherapeutic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$21.8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Anti-inflammatory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$1.2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Psychotherapeutic Agents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$5.8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66" marR="528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1.2%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" marR="685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782399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14300" y="4267200"/>
            <a:ext cx="2438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claims. Medicare Part D spending represents the sum of the Medicare covered amount and the Low-income Subsidy amount. Ion-removing agents include phosphate-binding agents, potassium-binding agents, etc. Hypotension agents include alpha-2-agonists and vasodilators. Diabetic consumables refer to blood glucose test strips, blood glucose meters/sensors, lancets, needles, pen needles, etc. Abbreviations: ESRD, end-stage renal disease; Part D, Medicare Part D prescription drug coverage.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62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0262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Table 10.6 Estimated utilization rate of prescription NSAIDs by state, Medicare ESRD patients, 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29558" y="5433221"/>
            <a:ext cx="7810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claims. ESRD patients with Medicare Part D stand-alone prescription drug plans. Abbreviations: ESRD, end-stage renal disease; Part D, Medicare Part D prescription drug coverage; NSAIDs, nonsteroidal anti-inflammatory agents. NSAID filled under Medicare Part D represent a fraction of actual NSAID use.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59" y="1545192"/>
            <a:ext cx="7415799" cy="333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2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10.7 Estimated utilization rate of opioid analgesics by state, Medicare ESRD Patients, 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864100" y="5320483"/>
            <a:ext cx="6667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Part D claims. ESRD patients with Medicare Part D stand-alone prescription drug plans. Abbreviation: ESRD, end-stage renal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00" y="1882130"/>
            <a:ext cx="7415799" cy="281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1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10.8 Estimated prevalence of HIV and HCV in Medicare Part D enrollees, by ESRD modality, 2011-2016</a:t>
            </a:r>
            <a:r>
              <a:rPr lang="en-US" sz="2400" b="1" spc="3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723900" y="55245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kidney transplant.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26"/>
          <p:cNvSpPr txBox="1"/>
          <p:nvPr/>
        </p:nvSpPr>
        <p:spPr>
          <a:xfrm>
            <a:off x="4076700" y="1123633"/>
            <a:ext cx="1570990" cy="294005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(a)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HIV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601686"/>
            <a:ext cx="7226890" cy="394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33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10.8 Estimated prevalence of HIV and HCV in Medicare Part D enrollees, by ESRD modality, 2011-2016</a:t>
            </a:r>
            <a:r>
              <a:rPr lang="en-US" sz="2400" b="1" spc="3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723900" y="55245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kidney transplant.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26"/>
          <p:cNvSpPr txBox="1"/>
          <p:nvPr/>
        </p:nvSpPr>
        <p:spPr>
          <a:xfrm>
            <a:off x="4076700" y="1123633"/>
            <a:ext cx="1570990" cy="294005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(b) HCV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541679"/>
            <a:ext cx="7017293" cy="382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9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566" y="228600"/>
            <a:ext cx="9144000" cy="10747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10.9 Estimated utilization rate of prescription antivirals in Medicare Part D enrollees, by ESRD modality,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2011-2016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Text Box 26"/>
          <p:cNvSpPr txBox="1"/>
          <p:nvPr/>
        </p:nvSpPr>
        <p:spPr>
          <a:xfrm>
            <a:off x="3543300" y="1181100"/>
            <a:ext cx="1752600" cy="29464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antivirals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0434" y="5393211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kidney transplant.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67193"/>
            <a:ext cx="7010400" cy="382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3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128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10.9 Estimated utilization rate of prescription antivirals in Medicare Part D enrollees, by ESRD modality,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2011-2016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Text Box 26"/>
          <p:cNvSpPr txBox="1"/>
          <p:nvPr/>
        </p:nvSpPr>
        <p:spPr>
          <a:xfrm>
            <a:off x="3543300" y="1181100"/>
            <a:ext cx="2667000" cy="38100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</a:t>
            </a:r>
            <a:r>
              <a:rPr lang="en-US" sz="1600" b="1" dirty="0" err="1" smtClean="0"/>
              <a:t>Antiretrovirals</a:t>
            </a:r>
            <a:r>
              <a:rPr lang="en-US" sz="1600" b="1" dirty="0" smtClean="0"/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3900" y="55626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kidney transplant.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667574"/>
            <a:ext cx="6877562" cy="375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128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10.9 Estimated utilization rate of prescription antivirals in Medicare Part D enrollees, by ESRD modality, 2011-2016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Text Box 26"/>
          <p:cNvSpPr txBox="1"/>
          <p:nvPr/>
        </p:nvSpPr>
        <p:spPr>
          <a:xfrm>
            <a:off x="3048000" y="1181100"/>
            <a:ext cx="3886200" cy="38100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en-US" sz="1600" b="1" dirty="0"/>
              <a:t>Nucleosides and nucleotides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5389628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kidney transplant.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757752"/>
            <a:ext cx="5297892" cy="361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4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128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10.9 Estimated utilization rate of prescription antivirals in Medicare Part D enrollees, by ESRD modality, 2011-2016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Text Box 26"/>
          <p:cNvSpPr txBox="1"/>
          <p:nvPr/>
        </p:nvSpPr>
        <p:spPr>
          <a:xfrm>
            <a:off x="3543300" y="1181100"/>
            <a:ext cx="2324100" cy="45720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Protease inhibitors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5411469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kidney transplant.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887608"/>
            <a:ext cx="5981700" cy="326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3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906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10.10 Estimated utilization rate of prescription antivirals in Medicare Part D enrollees, by ESRD modality, 2011-2016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5302000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kidney transplant.</a:t>
            </a:r>
            <a:endParaRPr lang="en-US" sz="1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858" y="1152125"/>
            <a:ext cx="1786283" cy="438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556000"/>
            <a:ext cx="6858014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7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0668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10.10 Estimated utilization rate of prescription antivirals in Medicare Part D enrollees, by ESRD modality, 2011-2016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5461870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kidney transplant.</a:t>
            </a:r>
            <a:endParaRPr lang="en-US" sz="12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02300"/>
            <a:ext cx="6858014" cy="374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1149050"/>
            <a:ext cx="2700762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9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0668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10.10 Estimated utilization rate of prescription antivirals in Medicare Part D enrollees, by ESRD modality, 2011-2016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5454872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kidney transplant.</a:t>
            </a:r>
            <a:endParaRPr lang="en-US" sz="1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1066800"/>
            <a:ext cx="3920068" cy="438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664200"/>
            <a:ext cx="6858014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2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2018 Annual Data Report  </a:t>
            </a:r>
            <a:br>
              <a:rPr lang="en-US" dirty="0" smtClean="0"/>
            </a:br>
            <a:r>
              <a:rPr lang="en-US" dirty="0" smtClean="0"/>
              <a:t>Volume 2 ESRD, Chapter 10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42900"/>
            <a:ext cx="9144000" cy="10287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10.10 Estimated utilization rate of prescription antivirals in Medicare Part D enrollees, by ESRD modality, 2011-2016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5399024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2016 Medicare Data, point prevalent Medicare enrollees alive on January 1, 2016. Abbreviations: ESRD, end-stage renal disease; HD, hemodialysis; Part D, Medicare Part D prescription drug coverage; PD, peritoneal dialysis;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Tx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kidney transplant.</a:t>
            </a:r>
            <a:endParaRPr lang="en-US" sz="12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142980"/>
            <a:ext cx="2359356" cy="4572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626100"/>
            <a:ext cx="6858014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710</TotalTime>
  <Words>3850</Words>
  <Application>Microsoft Office PowerPoint</Application>
  <PresentationFormat>On-screen Show (4:3)</PresentationFormat>
  <Paragraphs>1123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PowerPoint Presentation</vt:lpstr>
      <vt:lpstr>vol 2 Figure 10.1 Sources of prescription drug coverage in Medicare ESRD enrollees, by population, 2016 </vt:lpstr>
      <vt:lpstr>vol 2 Table 10.1 Percentage of general Medicare &amp; ESRD patients enrolled in Part D </vt:lpstr>
      <vt:lpstr>vol 2 Table 10.2 Medicare Part D parameters for defined standard benefit, 2011 &amp; 2016 </vt:lpstr>
      <vt:lpstr>vol 2 Figure 10.2 Sources of prescription drug coverage in Medicare ESRD enrollees, by age &amp; modality, 2016</vt:lpstr>
      <vt:lpstr>vol 2 Figure 10.2 Sources of prescription drug coverage in Medicare ESRD enrollees, by age &amp; modality, 2016</vt:lpstr>
      <vt:lpstr>vol 2 Figure 10.3 Sources of prescription drug coverage in Medicare ESRD enrollees, by race/ethnicity &amp; modality, 2016 </vt:lpstr>
      <vt:lpstr>vol 2 Figure 10.3 Sources of prescription drug coverage in Medicare ESRD enrollees, by race/ethnicity &amp; modality, 2016 </vt:lpstr>
      <vt:lpstr>vol 2 Table 10.3 Percentage of Medicare Part D enrollees with the Low-income Subsidy, by age &amp; race, 2016</vt:lpstr>
      <vt:lpstr>vol 2 Figure 10.4 Distribution of Low-income Subsidy categories in Part D general Medicare &amp; ESRD patients, 2016 </vt:lpstr>
      <vt:lpstr>vol 2 Table 10.4 Total estimated Medicare Part D spending for enrollees, in billions, 2011-2016 </vt:lpstr>
      <vt:lpstr>vol 2 Figure 10.5 Per person per year insurance &amp; out-of-pocket costs for enrollees, 2016</vt:lpstr>
      <vt:lpstr>vol 2 Figure 10.5 Per person per year insurance &amp; out-of-pocket costs for enrollees, 2016</vt:lpstr>
      <vt:lpstr>vol 2 Table 10.5 Per person per year Medicare Part D spending for enrollees, 2016 </vt:lpstr>
      <vt:lpstr>vol 2 Table 10.6 Top 15 drug classes received by ESRD cohorts, by modality, 2016</vt:lpstr>
      <vt:lpstr>vol 2 Table 10.7 Top 15 drug classes received by different ESRD cohorts, by modality and Medicare Part D spending, 2016 </vt:lpstr>
      <vt:lpstr>vol 2 Table 10.6 Estimated utilization rate of prescription NSAIDs by state, Medicare ESRD patients, 2016 </vt:lpstr>
      <vt:lpstr>vol 2 Figure 10.7 Estimated utilization rate of opioid analgesics by state, Medicare ESRD Patients, 2016 </vt:lpstr>
      <vt:lpstr>vol 2 Figure 10.8 Estimated prevalence of HIV and HCV in Medicare Part D enrollees, by ESRD modality, 2011-2016  </vt:lpstr>
      <vt:lpstr>vol 2 Figure 10.8 Estimated prevalence of HIV and HCV in Medicare Part D enrollees, by ESRD modality, 2011-2016  </vt:lpstr>
      <vt:lpstr>vol 2 Figure 10.9 Estimated utilization rate of prescription antivirals in Medicare Part D enrollees, by ESRD modality, 2011-2016 </vt:lpstr>
      <vt:lpstr>vol 2 Figure 10.9 Estimated utilization rate of prescription antivirals in Medicare Part D enrollees, by ESRD modality, 2011-2016 </vt:lpstr>
      <vt:lpstr>vol 2 Figure 10.9 Estimated utilization rate of prescription antivirals in Medicare Part D enrollees, by ESRD modality, 2011-2016 </vt:lpstr>
      <vt:lpstr>vol 2 Figure 10.9 Estimated utilization rate of prescription antivirals in Medicare Part D enrollees, by ESRD modality, 2011-2016 </vt:lpstr>
      <vt:lpstr>vol 2 Figure 10.10 Estimated utilization rate of prescription antivirals in Medicare Part D enrollees, by ESRD modality, 2011-2016 </vt:lpstr>
      <vt:lpstr>vol 2 Figure 10.10 Estimated utilization rate of prescription antivirals in Medicare Part D enrollees, by ESRD modality, 2011-2016 </vt:lpstr>
      <vt:lpstr>vol 2 Figure 10.10 Estimated utilization rate of prescription antivirals in Medicare Part D enrollees, by ESRD modality, 2011-2016 </vt:lpstr>
      <vt:lpstr>vol 2 Figure 10.10 Estimated utilization rate of prescription antivirals in Medicare Part D enrollees, by ESRD modality, 2011-2016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Kurtz, Vivian</cp:lastModifiedBy>
  <cp:revision>108</cp:revision>
  <dcterms:created xsi:type="dcterms:W3CDTF">2014-11-10T19:37:45Z</dcterms:created>
  <dcterms:modified xsi:type="dcterms:W3CDTF">2018-10-24T05:55:12Z</dcterms:modified>
</cp:coreProperties>
</file>