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9" r:id="rId3"/>
    <p:sldId id="265" r:id="rId4"/>
    <p:sldId id="266" r:id="rId5"/>
    <p:sldId id="267" r:id="rId6"/>
    <p:sldId id="272" r:id="rId7"/>
    <p:sldId id="268" r:id="rId8"/>
    <p:sldId id="273" r:id="rId9"/>
    <p:sldId id="269" r:id="rId10"/>
    <p:sldId id="270" r:id="rId11"/>
    <p:sldId id="271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8" r:id="rId26"/>
    <p:sldId id="28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C12"/>
    <a:srgbClr val="7A2F36"/>
    <a:srgbClr val="AC6168"/>
    <a:srgbClr val="1C6E62"/>
    <a:srgbClr val="367CA8"/>
    <a:srgbClr val="0E5480"/>
    <a:srgbClr val="002966"/>
    <a:srgbClr val="480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19" autoAdjust="0"/>
    <p:restoredTop sz="94660"/>
  </p:normalViewPr>
  <p:slideViewPr>
    <p:cSldViewPr showGuides="1">
      <p:cViewPr>
        <p:scale>
          <a:sx n="70" d="100"/>
          <a:sy n="70" d="100"/>
        </p:scale>
        <p:origin x="456" y="186"/>
      </p:cViewPr>
      <p:guideLst>
        <p:guide orient="horz" pos="2160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85800"/>
            <a:ext cx="4395987" cy="1440183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2 ESRD, Chapter 10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2, Chapter 10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286500"/>
            <a:ext cx="1348103" cy="441656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100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10:</a:t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latin typeface="Candara" panose="020E0502030303020204" pitchFamily="34" charset="0"/>
              </a:rPr>
              <a:t>Prescription Drug Coverage in </a:t>
            </a:r>
          </a:p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Patients with ESRD</a:t>
            </a:r>
            <a:endParaRPr lang="en-US" sz="3600" b="1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" y="2725697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A63C12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10.1 Sources of prescription drug coverage in Medicare ESRD enrollees, by population,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" y="1497201"/>
            <a:ext cx="7547168" cy="3778613"/>
          </a:xfrm>
        </p:spPr>
      </p:pic>
      <p:sp>
        <p:nvSpPr>
          <p:cNvPr id="6" name="Rectangle 5"/>
          <p:cNvSpPr/>
          <p:nvPr/>
        </p:nvSpPr>
        <p:spPr>
          <a:xfrm>
            <a:off x="114300" y="5626524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2015 Medicare Data, point prevalent Medicare enrollees alive on January 1, 2015. Abbreviations: ESRD, end-stage renal disease; HD, hemodialysis; LIS, Low-income Subsidy;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10.1 Percentage of general Medicare &amp; ESRD patients enrolled in Part D</a:t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022742"/>
              </p:ext>
            </p:extLst>
          </p:nvPr>
        </p:nvGraphicFramePr>
        <p:xfrm>
          <a:off x="1354664" y="1488186"/>
          <a:ext cx="6434672" cy="1962912"/>
        </p:xfrm>
        <a:graphic>
          <a:graphicData uri="http://schemas.openxmlformats.org/drawingml/2006/table">
            <a:tbl>
              <a:tblPr firstRow="1" firstCol="1" bandRow="1"/>
              <a:tblGrid>
                <a:gridCol w="572938">
                  <a:extLst>
                    <a:ext uri="{9D8B030D-6E8A-4147-A177-3AD203B41FA5}">
                      <a16:colId xmlns:a16="http://schemas.microsoft.com/office/drawing/2014/main" val="3165532965"/>
                    </a:ext>
                  </a:extLst>
                </a:gridCol>
                <a:gridCol w="1310898">
                  <a:extLst>
                    <a:ext uri="{9D8B030D-6E8A-4147-A177-3AD203B41FA5}">
                      <a16:colId xmlns:a16="http://schemas.microsoft.com/office/drawing/2014/main" val="2149094371"/>
                    </a:ext>
                  </a:extLst>
                </a:gridCol>
                <a:gridCol w="1286142">
                  <a:extLst>
                    <a:ext uri="{9D8B030D-6E8A-4147-A177-3AD203B41FA5}">
                      <a16:colId xmlns:a16="http://schemas.microsoft.com/office/drawing/2014/main" val="44801592"/>
                    </a:ext>
                  </a:extLst>
                </a:gridCol>
                <a:gridCol w="1165542">
                  <a:extLst>
                    <a:ext uri="{9D8B030D-6E8A-4147-A177-3AD203B41FA5}">
                      <a16:colId xmlns:a16="http://schemas.microsoft.com/office/drawing/2014/main" val="4191484455"/>
                    </a:ext>
                  </a:extLst>
                </a:gridCol>
                <a:gridCol w="1049228">
                  <a:extLst>
                    <a:ext uri="{9D8B030D-6E8A-4147-A177-3AD203B41FA5}">
                      <a16:colId xmlns:a16="http://schemas.microsoft.com/office/drawing/2014/main" val="1779115790"/>
                    </a:ext>
                  </a:extLst>
                </a:gridCol>
                <a:gridCol w="1049924">
                  <a:extLst>
                    <a:ext uri="{9D8B030D-6E8A-4147-A177-3AD203B41FA5}">
                      <a16:colId xmlns:a16="http://schemas.microsoft.com/office/drawing/2014/main" val="2077435578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General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ESRD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Hemodialysis</a:t>
                      </a:r>
                      <a:b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Peritoneal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b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04059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4276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329994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2808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52867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86979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38150" y="4092702"/>
            <a:ext cx="8267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2011-2015 Medicare data, point prevalent Medicare enrollees alive on January 1. Medicare data: general Medicare, 5% Medicare sample (ESRD, hemodialysis, peritoneal dialysis, and transplant, 100% ESRD population). Abbreviations: ESRD, end-stage renal disease; Part D, Medicare Part D prescription drug coverage.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24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700" y="211443"/>
            <a:ext cx="8610600" cy="5334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10.2 Medicare Part D parameters for defined standard benefit, 2010 &amp; 2015</a:t>
            </a:r>
            <a:b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035860"/>
              </p:ext>
            </p:extLst>
          </p:nvPr>
        </p:nvGraphicFramePr>
        <p:xfrm>
          <a:off x="1409700" y="551727"/>
          <a:ext cx="5932042" cy="4803362"/>
        </p:xfrm>
        <a:graphic>
          <a:graphicData uri="http://schemas.openxmlformats.org/drawingml/2006/table">
            <a:tbl>
              <a:tblPr firstRow="1" firstCol="1" bandRow="1"/>
              <a:tblGrid>
                <a:gridCol w="3434178">
                  <a:extLst>
                    <a:ext uri="{9D8B030D-6E8A-4147-A177-3AD203B41FA5}">
                      <a16:colId xmlns:a16="http://schemas.microsoft.com/office/drawing/2014/main" val="529422362"/>
                    </a:ext>
                  </a:extLst>
                </a:gridCol>
                <a:gridCol w="1248624">
                  <a:extLst>
                    <a:ext uri="{9D8B030D-6E8A-4147-A177-3AD203B41FA5}">
                      <a16:colId xmlns:a16="http://schemas.microsoft.com/office/drawing/2014/main" val="1242480960"/>
                    </a:ext>
                  </a:extLst>
                </a:gridCol>
                <a:gridCol w="1249240">
                  <a:extLst>
                    <a:ext uri="{9D8B030D-6E8A-4147-A177-3AD203B41FA5}">
                      <a16:colId xmlns:a16="http://schemas.microsoft.com/office/drawing/2014/main" val="851079867"/>
                    </a:ext>
                  </a:extLst>
                </a:gridCol>
              </a:tblGrid>
              <a:tr h="2397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5870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512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512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7741314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Deductible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$320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162984"/>
                  </a:ext>
                </a:extLst>
              </a:tr>
              <a:tr h="46965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After the deductible is met, the beneficiary pays 25% of total prescription costs up to the initial coverage limit.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459779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Initial coverage limit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$2,830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$2,960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278716"/>
                  </a:ext>
                </a:extLst>
              </a:tr>
              <a:tr h="15655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coverage gap (“donut hole”) begins at this point.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552675"/>
                  </a:ext>
                </a:extLst>
              </a:tr>
              <a:tr h="31310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beneficiary pays 100% of their prescription costs up to the out-of-pocket threshold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46608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Out-of-pocket threshold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$4,550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$4,700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949877"/>
                  </a:ext>
                </a:extLst>
              </a:tr>
              <a:tr h="31310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total out-of-pocket costs including the “donut hole”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010539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covered Part D prescription out-of-pocket spending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$6,440.00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$6,680.00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873237"/>
                  </a:ext>
                </a:extLst>
              </a:tr>
              <a:tr h="31310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Catastrophic coverage begins after this point (including the coverage gap).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81819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Catastrophic coverage benefit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$2.50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*$2.65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203458"/>
                  </a:ext>
                </a:extLst>
              </a:tr>
              <a:tr h="156551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Generic/preferred multi-source drug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$6.30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*$6.60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939182"/>
                  </a:ext>
                </a:extLst>
              </a:tr>
              <a:tr h="313103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 drugs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plus a 55% brand-name medication discount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2582842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Example: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243185"/>
                  </a:ext>
                </a:extLst>
              </a:tr>
              <a:tr h="156551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$320                                     (deductible)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$310.00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$320 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288104"/>
                  </a:ext>
                </a:extLst>
              </a:tr>
              <a:tr h="313103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+(($2960-$320)*25%)       (initial coverage)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$630.00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$660.00 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795669"/>
                  </a:ext>
                </a:extLst>
              </a:tr>
              <a:tr h="313103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+(($6680-$2960)*100%)   (coverage gap)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$3,610.00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$3,720.00 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529087"/>
                  </a:ext>
                </a:extLst>
              </a:tr>
              <a:tr h="1650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$4,550.00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288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$4,700.00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071860"/>
                  </a:ext>
                </a:extLst>
              </a:tr>
              <a:tr h="31310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(maximum out-of-pocket costs prior to catastrophic coverage, excluding plan premium)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07" marR="58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07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39137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9052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66700" y="5524500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*The catastrophic coverage amount is the greater of 5% of medication cost or the values shown in the chart above. In 2015, beneficiaries were charged $2.65 for those generic or preferred multisource drugs with a retail price less than $53 and 5% for those with a retail price over $53. For brand name drugs, beneficiaries paid $6.6 for those drugs with a retail price less than $132 and 5% for those with a retail price over $132. Table adapted from http://www.q1medicare.com/PartD-The-2015-Medicare-Part-D-Outlook.php.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21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00" y="275314"/>
            <a:ext cx="8458200" cy="7921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</a:t>
            </a:r>
            <a:r>
              <a:rPr lang="en-US" sz="2400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10.2 Sources of prescription drug coverage in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Medicare ESRD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enrollees, by age &amp; modality, 2015</a:t>
            </a:r>
            <a:b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" y="1735789"/>
            <a:ext cx="7547168" cy="3778613"/>
          </a:xfrm>
        </p:spPr>
      </p:pic>
      <p:sp>
        <p:nvSpPr>
          <p:cNvPr id="6" name="Rectangle 5"/>
          <p:cNvSpPr/>
          <p:nvPr/>
        </p:nvSpPr>
        <p:spPr>
          <a:xfrm>
            <a:off x="266700" y="570751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2015 Medicare Data, point prevalent Medicare enrollees alive on January 1, 2015. Abbreviations: ESRD, end-stage renal disease; LIS, Low-income Subsidy; Part D, Medicare Part D prescription drug coverage. ESRD patients aged under 20 were not presented. </a:t>
            </a:r>
            <a:endParaRPr lang="en-US" sz="1200" i="1" dirty="0"/>
          </a:p>
        </p:txBody>
      </p:sp>
      <p:sp>
        <p:nvSpPr>
          <p:cNvPr id="7" name="Rectangle 6"/>
          <p:cNvSpPr/>
          <p:nvPr/>
        </p:nvSpPr>
        <p:spPr>
          <a:xfrm>
            <a:off x="3577657" y="1375301"/>
            <a:ext cx="1988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0"/>
              </a:spcBef>
              <a:spcAft>
                <a:spcPts val="600"/>
              </a:spcAft>
            </a:pPr>
            <a:r>
              <a:rPr lang="en-US" b="1" kern="0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Di</a:t>
            </a: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</a:t>
            </a:r>
            <a:r>
              <a:rPr lang="en-US" b="1" kern="0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lysis</a:t>
            </a: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patients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8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0" y="211861"/>
            <a:ext cx="8610600" cy="7921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</a:t>
            </a:r>
            <a:r>
              <a:rPr lang="en-US" sz="2400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10.2 Sources of prescription drug coverage in Medicare ESRD enrollees, by age &amp; modality, 2015</a:t>
            </a:r>
            <a:b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90500" y="5644057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2015 Medicare Data, point prevalent Medicare enrollees alive on January 1, 2015. Abbreviations: ESRD, end-stage renal disease; LIS, Low-income Subsidy; Part D, Medicare Part D prescription drug coverage. ESRD patients aged under 20 were not presented. </a:t>
            </a:r>
            <a:endParaRPr lang="en-US" sz="1200" i="1" dirty="0"/>
          </a:p>
        </p:txBody>
      </p:sp>
      <p:sp>
        <p:nvSpPr>
          <p:cNvPr id="7" name="Rectangle 6"/>
          <p:cNvSpPr/>
          <p:nvPr/>
        </p:nvSpPr>
        <p:spPr>
          <a:xfrm>
            <a:off x="3409983" y="1375301"/>
            <a:ext cx="2324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0"/>
              </a:spcBef>
              <a:spcAft>
                <a:spcPts val="600"/>
              </a:spcAft>
            </a:pPr>
            <a:r>
              <a:rPr lang="en-US" b="1" kern="0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Transplant</a:t>
            </a: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patients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" y="1735789"/>
            <a:ext cx="7547168" cy="3778613"/>
          </a:xfrm>
        </p:spPr>
      </p:pic>
    </p:spTree>
    <p:extLst>
      <p:ext uri="{BB962C8B-B14F-4D97-AF65-F5344CB8AC3E}">
        <p14:creationId xmlns:p14="http://schemas.microsoft.com/office/powerpoint/2010/main" val="145951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302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10.3 Sources of prescription drug coverage in Medicare ESRD enrollees, by race/ethnicity &amp; modality,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71" y="1714990"/>
            <a:ext cx="7952858" cy="3778613"/>
          </a:xfrm>
        </p:spPr>
      </p:pic>
      <p:sp>
        <p:nvSpPr>
          <p:cNvPr id="6" name="Rectangle 5"/>
          <p:cNvSpPr/>
          <p:nvPr/>
        </p:nvSpPr>
        <p:spPr>
          <a:xfrm>
            <a:off x="297785" y="5642028"/>
            <a:ext cx="8548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2015 Medicare Data, point prevalent Medicare enrollees alive on January 1, 2015. Abbreviations: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Black or African American; ESRD, end-stage renal disease; LIS, Low-income Subsidy; Part D, Medicare Part D prescription drug coverage.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49312" y="1367169"/>
            <a:ext cx="18453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Dialysis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patients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6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302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10.3 Sources of prescription drug coverage in Medicare ESRD enrollees, by race/ethnicity &amp; modality,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81021" y="5708708"/>
            <a:ext cx="8581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2015 Medicare Data, point prevalent Medicare enrollees alive on January 1, 2015. Abbreviations: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Black or African American; ESRD, end-stage renal disease; LIS, Low-income Subsidy; Part D, Medicare Part D prescription drug coverage.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9851" y="1367169"/>
            <a:ext cx="21242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Transplant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patients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43" y="1748330"/>
            <a:ext cx="8019914" cy="3778613"/>
          </a:xfrm>
        </p:spPr>
      </p:pic>
    </p:spTree>
    <p:extLst>
      <p:ext uri="{BB962C8B-B14F-4D97-AF65-F5344CB8AC3E}">
        <p14:creationId xmlns:p14="http://schemas.microsoft.com/office/powerpoint/2010/main" val="232168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3274" y="126143"/>
            <a:ext cx="8229601" cy="35600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1200"/>
              </a:spcAft>
            </a:pPr>
            <a:r>
              <a:rPr lang="en-US" sz="1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10.3 Percentage of Medicare Part D enrollees with the Low-income Subsidy, by age &amp; race, </a:t>
            </a:r>
            <a:r>
              <a:rPr lang="en-US" sz="1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1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840303"/>
              </p:ext>
            </p:extLst>
          </p:nvPr>
        </p:nvGraphicFramePr>
        <p:xfrm>
          <a:off x="1181100" y="428517"/>
          <a:ext cx="5632275" cy="5394768"/>
        </p:xfrm>
        <a:graphic>
          <a:graphicData uri="http://schemas.openxmlformats.org/drawingml/2006/table">
            <a:tbl>
              <a:tblPr firstRow="1" firstCol="1" bandRow="1"/>
              <a:tblGrid>
                <a:gridCol w="1437039">
                  <a:extLst>
                    <a:ext uri="{9D8B030D-6E8A-4147-A177-3AD203B41FA5}">
                      <a16:colId xmlns:a16="http://schemas.microsoft.com/office/drawing/2014/main" val="518934972"/>
                    </a:ext>
                  </a:extLst>
                </a:gridCol>
                <a:gridCol w="999067">
                  <a:extLst>
                    <a:ext uri="{9D8B030D-6E8A-4147-A177-3AD203B41FA5}">
                      <a16:colId xmlns:a16="http://schemas.microsoft.com/office/drawing/2014/main" val="3682855276"/>
                    </a:ext>
                  </a:extLst>
                </a:gridCol>
                <a:gridCol w="610190">
                  <a:extLst>
                    <a:ext uri="{9D8B030D-6E8A-4147-A177-3AD203B41FA5}">
                      <a16:colId xmlns:a16="http://schemas.microsoft.com/office/drawing/2014/main" val="2283163636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4033923326"/>
                    </a:ext>
                  </a:extLst>
                </a:gridCol>
                <a:gridCol w="1116227">
                  <a:extLst>
                    <a:ext uri="{9D8B030D-6E8A-4147-A177-3AD203B41FA5}">
                      <a16:colId xmlns:a16="http://schemas.microsoft.com/office/drawing/2014/main" val="1089547038"/>
                    </a:ext>
                  </a:extLst>
                </a:gridCol>
                <a:gridCol w="725214">
                  <a:extLst>
                    <a:ext uri="{9D8B030D-6E8A-4147-A177-3AD203B41FA5}">
                      <a16:colId xmlns:a16="http://schemas.microsoft.com/office/drawing/2014/main" val="2188844568"/>
                    </a:ext>
                  </a:extLst>
                </a:gridCol>
              </a:tblGrid>
              <a:tr h="142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39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General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</a:t>
                      </a:r>
                      <a:r>
                        <a:rPr lang="en-US" sz="8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01" marR="376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ESRD</a:t>
                      </a:r>
                      <a:r>
                        <a:rPr lang="en-US" sz="8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01" marR="376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Hemodialysis</a:t>
                      </a:r>
                      <a:r>
                        <a:rPr lang="en-US" sz="8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Peritoneal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r>
                        <a:rPr lang="en-US" sz="8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01" marR="376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r>
                        <a:rPr lang="en-US" sz="8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01" marR="376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755552"/>
                  </a:ext>
                </a:extLst>
              </a:tr>
              <a:tr h="116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458849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ages</a:t>
                      </a:r>
                      <a:endParaRPr lang="en-US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071370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362055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406316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808896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142729"/>
                  </a:ext>
                </a:extLst>
              </a:tr>
              <a:tr h="116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68565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ages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928229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24245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106854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48987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75803"/>
                  </a:ext>
                </a:extLst>
              </a:tr>
              <a:tr h="116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Native American/Alaska Native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80666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ages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824454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233338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321495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72309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732358"/>
                  </a:ext>
                </a:extLst>
              </a:tr>
              <a:tr h="116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088226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ages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863077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120560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871745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659356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275914"/>
                  </a:ext>
                </a:extLst>
              </a:tr>
              <a:tr h="116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Hawaiian Native/Pacific Islander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923810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ages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41587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713454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66528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19096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236412"/>
                  </a:ext>
                </a:extLst>
              </a:tr>
              <a:tr h="116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Other/multiple race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001819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ages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61.2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490321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712613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1366930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94204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857607"/>
                  </a:ext>
                </a:extLst>
              </a:tr>
              <a:tr h="1169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Unknown/missing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7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550122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ages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84.1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665789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91.7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98.4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201364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94.6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78.5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796763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344023"/>
                  </a:ext>
                </a:extLst>
              </a:tr>
              <a:tr h="11225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39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79.8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83.3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90.0</a:t>
                      </a:r>
                    </a:p>
                  </a:txBody>
                  <a:tcPr marL="37601" marR="376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88361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16624" y="5910215"/>
            <a:ext cx="7962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2015 Medicare data, point prevalent Medicare enrollees alive on January 1, 2015. Abbreviations: ESRD, end-stage renal disease; LIS, Low-income Subsidy; Part D, Medicare Part D prescription drug coverage. ESRD patients aged under 20 were not presented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8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302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10.4 Distribution of Low-income Subsidy categories in Part D general Medicare &amp; ESRD patients,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63" y="1638300"/>
            <a:ext cx="7553874" cy="3778613"/>
          </a:xfrm>
        </p:spPr>
      </p:pic>
      <p:sp>
        <p:nvSpPr>
          <p:cNvPr id="6" name="Rectangle 5"/>
          <p:cNvSpPr/>
          <p:nvPr/>
        </p:nvSpPr>
        <p:spPr>
          <a:xfrm>
            <a:off x="271737" y="56007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2015 Medicare data, point prevalent Medicare enrollees alive on January 1, 2015. Abbreviations: ESRD, end-stage renal disease; Part D, Medicare Part D prescription drug coverage.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9152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10.4 Total estimated Medicare Part D spending for enrollees, in billions, 2011-2015</a:t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655112"/>
              </p:ext>
            </p:extLst>
          </p:nvPr>
        </p:nvGraphicFramePr>
        <p:xfrm>
          <a:off x="371185" y="1676400"/>
          <a:ext cx="8401630" cy="1962912"/>
        </p:xfrm>
        <a:graphic>
          <a:graphicData uri="http://schemas.openxmlformats.org/drawingml/2006/table">
            <a:tbl>
              <a:tblPr firstRow="1" firstCol="1" bandRow="1"/>
              <a:tblGrid>
                <a:gridCol w="652675">
                  <a:extLst>
                    <a:ext uri="{9D8B030D-6E8A-4147-A177-3AD203B41FA5}">
                      <a16:colId xmlns:a16="http://schemas.microsoft.com/office/drawing/2014/main" val="3331743396"/>
                    </a:ext>
                  </a:extLst>
                </a:gridCol>
                <a:gridCol w="1545925">
                  <a:extLst>
                    <a:ext uri="{9D8B030D-6E8A-4147-A177-3AD203B41FA5}">
                      <a16:colId xmlns:a16="http://schemas.microsoft.com/office/drawing/2014/main" val="1466974003"/>
                    </a:ext>
                  </a:extLst>
                </a:gridCol>
                <a:gridCol w="1163892">
                  <a:extLst>
                    <a:ext uri="{9D8B030D-6E8A-4147-A177-3AD203B41FA5}">
                      <a16:colId xmlns:a16="http://schemas.microsoft.com/office/drawing/2014/main" val="2904203324"/>
                    </a:ext>
                  </a:extLst>
                </a:gridCol>
                <a:gridCol w="1729222">
                  <a:extLst>
                    <a:ext uri="{9D8B030D-6E8A-4147-A177-3AD203B41FA5}">
                      <a16:colId xmlns:a16="http://schemas.microsoft.com/office/drawing/2014/main" val="1758800733"/>
                    </a:ext>
                  </a:extLst>
                </a:gridCol>
                <a:gridCol w="2005457">
                  <a:extLst>
                    <a:ext uri="{9D8B030D-6E8A-4147-A177-3AD203B41FA5}">
                      <a16:colId xmlns:a16="http://schemas.microsoft.com/office/drawing/2014/main" val="2252116509"/>
                    </a:ext>
                  </a:extLst>
                </a:gridCol>
                <a:gridCol w="1304459">
                  <a:extLst>
                    <a:ext uri="{9D8B030D-6E8A-4147-A177-3AD203B41FA5}">
                      <a16:colId xmlns:a16="http://schemas.microsoft.com/office/drawing/2014/main" val="643318901"/>
                    </a:ext>
                  </a:extLst>
                </a:gridCol>
              </a:tblGrid>
              <a:tr h="233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General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ESRD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Hemodialysis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Peritoneal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048591"/>
                  </a:ext>
                </a:extLst>
              </a:tr>
              <a:tr h="233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600728"/>
                  </a:ext>
                </a:extLst>
              </a:tr>
              <a:tr h="233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830369"/>
                  </a:ext>
                </a:extLst>
              </a:tr>
              <a:tr h="233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055853"/>
                  </a:ext>
                </a:extLst>
              </a:tr>
              <a:tr h="233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32311"/>
                  </a:ext>
                </a:extLst>
              </a:tr>
              <a:tr h="233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12909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14350" y="3898074"/>
            <a:ext cx="8115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2011-2015 Medicare data, period prevalent Medicare enrollees alive on January 1, excluding those in Medicare Advantage Part D plans and Medicare secondary payer, using as-treated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actuarial model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(see ESRD Methods chapter for analytical methods).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 D spending represents the sum of the Medicare covered amount and the Low-income Subsidy amount.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3900" y="40943"/>
            <a:ext cx="7696200" cy="7921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10.5 Per person per year insurance &amp; out-of-pocket costs for enrollees,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566696"/>
            <a:ext cx="5900513" cy="3934549"/>
          </a:xfrm>
        </p:spPr>
      </p:pic>
      <p:sp>
        <p:nvSpPr>
          <p:cNvPr id="6" name="Rectangle 5"/>
          <p:cNvSpPr/>
          <p:nvPr/>
        </p:nvSpPr>
        <p:spPr>
          <a:xfrm>
            <a:off x="0" y="56007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Medicare totals include Part D claims for Part D enrollees with traditional Medicare (Parts A &amp; B)., Costs are per person per year for calendar year 2015, using as-treated actuarial model (see ESRD Methods chapter for analytical methods). Part D spending represents the sum of the Medicare covered amount and the Low-income Subsidy amount.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02810" y="1030623"/>
            <a:ext cx="1266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12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08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03666"/>
            <a:ext cx="8229600" cy="7921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10.5 Per person per year insurance &amp; out-of-pocket costs for enrollees,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56007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Medicare totals include Part D claims for Part D enrollees with traditional Medicare (Parts A &amp; B)., Costs are per person per year for calendar year 2015, using as-treated actuarial model (see ESRD Methods chapter for analytical methods). Part D spending represents the sum of the Medicare covered amount and the Low-income Subsidy amount.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01119" y="1025959"/>
            <a:ext cx="223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12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Advantage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425205"/>
            <a:ext cx="6174956" cy="4117551"/>
          </a:xfrm>
        </p:spPr>
      </p:pic>
    </p:spTree>
    <p:extLst>
      <p:ext uri="{BB962C8B-B14F-4D97-AF65-F5344CB8AC3E}">
        <p14:creationId xmlns:p14="http://schemas.microsoft.com/office/powerpoint/2010/main" val="79177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8149" y="194886"/>
            <a:ext cx="8267700" cy="7921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10.5 Per person per year insurance &amp; out-of-pocket costs for enrollees,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56007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Medicare totals include Part D claims for Part D enrollees with traditional Medicare (Parts A &amp; B)., Costs are per person per year for calendar year 2015, using as-treated actuarial model (see ESRD Methods chapter for analytical methods). Part D spending represents the sum of the Medicare covered amount and the Low-income Subsidy amount.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1065" y="1104293"/>
            <a:ext cx="16818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12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Managed 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83149"/>
            <a:ext cx="6174956" cy="4117551"/>
          </a:xfrm>
        </p:spPr>
      </p:pic>
    </p:spTree>
    <p:extLst>
      <p:ext uri="{BB962C8B-B14F-4D97-AF65-F5344CB8AC3E}">
        <p14:creationId xmlns:p14="http://schemas.microsoft.com/office/powerpoint/2010/main" val="1632652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0734" y="179319"/>
            <a:ext cx="8002531" cy="7921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10.5 Per person per year insurance &amp; out-of-pocket costs for enrollees,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56007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Medicare totals include Part D claims for Part D enrollees with traditional Medicare (Parts A &amp; B)., Costs are per person per year for calendar year 2015, using as-treated actuarial model (see ESRD Methods chapter for analytical methods). Part D spending represents the sum of the Medicare covered amount and the Low-income Subsidy amount.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29802" y="1086465"/>
            <a:ext cx="38843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12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(d) Medicare by Low-income Subsidy status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8" y="1795308"/>
            <a:ext cx="6861062" cy="3435103"/>
          </a:xfrm>
        </p:spPr>
      </p:pic>
    </p:spTree>
    <p:extLst>
      <p:ext uri="{BB962C8B-B14F-4D97-AF65-F5344CB8AC3E}">
        <p14:creationId xmlns:p14="http://schemas.microsoft.com/office/powerpoint/2010/main" val="2113262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37390" y="127042"/>
            <a:ext cx="7390087" cy="4953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10.5 Per person per year insurance spending for enrollees, 2015 (</a:t>
            </a:r>
            <a:r>
              <a:rPr lang="en-US" sz="2400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continued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613691"/>
              </p:ext>
            </p:extLst>
          </p:nvPr>
        </p:nvGraphicFramePr>
        <p:xfrm>
          <a:off x="457201" y="1317734"/>
          <a:ext cx="8229599" cy="3535158"/>
        </p:xfrm>
        <a:graphic>
          <a:graphicData uri="http://schemas.openxmlformats.org/drawingml/2006/table">
            <a:tbl>
              <a:tblPr firstRow="1" firstCol="1" bandRow="1"/>
              <a:tblGrid>
                <a:gridCol w="1701537">
                  <a:extLst>
                    <a:ext uri="{9D8B030D-6E8A-4147-A177-3AD203B41FA5}">
                      <a16:colId xmlns:a16="http://schemas.microsoft.com/office/drawing/2014/main" val="1592212063"/>
                    </a:ext>
                  </a:extLst>
                </a:gridCol>
                <a:gridCol w="576449">
                  <a:extLst>
                    <a:ext uri="{9D8B030D-6E8A-4147-A177-3AD203B41FA5}">
                      <a16:colId xmlns:a16="http://schemas.microsoft.com/office/drawing/2014/main" val="3488643660"/>
                    </a:ext>
                  </a:extLst>
                </a:gridCol>
                <a:gridCol w="576449">
                  <a:extLst>
                    <a:ext uri="{9D8B030D-6E8A-4147-A177-3AD203B41FA5}">
                      <a16:colId xmlns:a16="http://schemas.microsoft.com/office/drawing/2014/main" val="1219426085"/>
                    </a:ext>
                  </a:extLst>
                </a:gridCol>
                <a:gridCol w="191763">
                  <a:extLst>
                    <a:ext uri="{9D8B030D-6E8A-4147-A177-3AD203B41FA5}">
                      <a16:colId xmlns:a16="http://schemas.microsoft.com/office/drawing/2014/main" val="1247631249"/>
                    </a:ext>
                  </a:extLst>
                </a:gridCol>
                <a:gridCol w="576449">
                  <a:extLst>
                    <a:ext uri="{9D8B030D-6E8A-4147-A177-3AD203B41FA5}">
                      <a16:colId xmlns:a16="http://schemas.microsoft.com/office/drawing/2014/main" val="2221791287"/>
                    </a:ext>
                  </a:extLst>
                </a:gridCol>
                <a:gridCol w="576449">
                  <a:extLst>
                    <a:ext uri="{9D8B030D-6E8A-4147-A177-3AD203B41FA5}">
                      <a16:colId xmlns:a16="http://schemas.microsoft.com/office/drawing/2014/main" val="1628792043"/>
                    </a:ext>
                  </a:extLst>
                </a:gridCol>
                <a:gridCol w="191763">
                  <a:extLst>
                    <a:ext uri="{9D8B030D-6E8A-4147-A177-3AD203B41FA5}">
                      <a16:colId xmlns:a16="http://schemas.microsoft.com/office/drawing/2014/main" val="2369478537"/>
                    </a:ext>
                  </a:extLst>
                </a:gridCol>
                <a:gridCol w="575869">
                  <a:extLst>
                    <a:ext uri="{9D8B030D-6E8A-4147-A177-3AD203B41FA5}">
                      <a16:colId xmlns:a16="http://schemas.microsoft.com/office/drawing/2014/main" val="3628139563"/>
                    </a:ext>
                  </a:extLst>
                </a:gridCol>
                <a:gridCol w="575869">
                  <a:extLst>
                    <a:ext uri="{9D8B030D-6E8A-4147-A177-3AD203B41FA5}">
                      <a16:colId xmlns:a16="http://schemas.microsoft.com/office/drawing/2014/main" val="729076342"/>
                    </a:ext>
                  </a:extLst>
                </a:gridCol>
                <a:gridCol w="191763">
                  <a:extLst>
                    <a:ext uri="{9D8B030D-6E8A-4147-A177-3AD203B41FA5}">
                      <a16:colId xmlns:a16="http://schemas.microsoft.com/office/drawing/2014/main" val="3985739820"/>
                    </a:ext>
                  </a:extLst>
                </a:gridCol>
                <a:gridCol w="575869">
                  <a:extLst>
                    <a:ext uri="{9D8B030D-6E8A-4147-A177-3AD203B41FA5}">
                      <a16:colId xmlns:a16="http://schemas.microsoft.com/office/drawing/2014/main" val="1971982675"/>
                    </a:ext>
                  </a:extLst>
                </a:gridCol>
                <a:gridCol w="575869">
                  <a:extLst>
                    <a:ext uri="{9D8B030D-6E8A-4147-A177-3AD203B41FA5}">
                      <a16:colId xmlns:a16="http://schemas.microsoft.com/office/drawing/2014/main" val="2067602860"/>
                    </a:ext>
                  </a:extLst>
                </a:gridCol>
                <a:gridCol w="191763">
                  <a:extLst>
                    <a:ext uri="{9D8B030D-6E8A-4147-A177-3AD203B41FA5}">
                      <a16:colId xmlns:a16="http://schemas.microsoft.com/office/drawing/2014/main" val="2605736114"/>
                    </a:ext>
                  </a:extLst>
                </a:gridCol>
                <a:gridCol w="575869">
                  <a:extLst>
                    <a:ext uri="{9D8B030D-6E8A-4147-A177-3AD203B41FA5}">
                      <a16:colId xmlns:a16="http://schemas.microsoft.com/office/drawing/2014/main" val="3905359667"/>
                    </a:ext>
                  </a:extLst>
                </a:gridCol>
                <a:gridCol w="575869">
                  <a:extLst>
                    <a:ext uri="{9D8B030D-6E8A-4147-A177-3AD203B41FA5}">
                      <a16:colId xmlns:a16="http://schemas.microsoft.com/office/drawing/2014/main" val="3361855594"/>
                    </a:ext>
                  </a:extLst>
                </a:gridCol>
              </a:tblGrid>
              <a:tr h="351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General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ESRD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Hemodialysis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Peritoneal dialysis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67525"/>
                  </a:ext>
                </a:extLst>
              </a:tr>
              <a:tr h="319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 without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 without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 without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 without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 D without LIS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330851"/>
                  </a:ext>
                </a:extLst>
              </a:tr>
              <a:tr h="1758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808514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5,877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14,364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15,263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5,146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15,791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10,995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312519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5,839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14,574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4,670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16,584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5,994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16,000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5,091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9,433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3,027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007359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7,909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2,934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15,623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5,675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16,549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5,944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16,321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5,720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12,027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4,856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897512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4,965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12,993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4,947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13,605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5,472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13,572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5,640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10,645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3,928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8726936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1,461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3,819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11,179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4,077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10,647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4,277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7,435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2,882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732431"/>
                  </a:ext>
                </a:extLst>
              </a:tr>
              <a:tr h="1758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799298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6,028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14,689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4,955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15,551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5,138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16,636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5,317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11,615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13335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5,771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1,484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13,997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4,596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14,945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5,159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15,030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5,302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10,172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3,384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835020"/>
                  </a:ext>
                </a:extLst>
              </a:tr>
              <a:tr h="1758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447963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6,029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1,586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13,941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4,732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15,107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5,167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16,183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5,343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10,351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280785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6,090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1,873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15,068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5,061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15,612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5,082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15,053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5,119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12,463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4,931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8462995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Native American/Alaska Native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4,774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2,605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9,218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4,533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9,204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5,185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11,767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4,355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8,438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857737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4,637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1,268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14,511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5,031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15,575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5,622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16,953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5,640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10,895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4857091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Native Hawaiian/Pacific-Islander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14,898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4,085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15,685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3,929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17,203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4,875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9,126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4,053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755041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 race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4,973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1,599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12,478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4,856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14,175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6,161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12,446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4,726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10,868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4,397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424324"/>
                  </a:ext>
                </a:extLst>
              </a:tr>
              <a:tr h="1668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Unknown/missing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4,723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13,829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3,347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15,155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3,870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20,957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33,966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10,907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4,149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721007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57350" y="5018614"/>
            <a:ext cx="8550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Part D claims and Optum Clinformatics™ claims.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Costs are per person per year for calendar year 2015, using as-treated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actuarial model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(see ESRD Methods chapter for analytical methods).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Part D spending represents the sum of the Medicare covered amount and the Low-income Subsidy amount.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979180"/>
            <a:ext cx="1643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49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40170" y="172768"/>
            <a:ext cx="7463659" cy="792162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10.5 Per person per year insurance spending for enrollees, 2015 (</a:t>
            </a:r>
            <a:r>
              <a:rPr lang="en-US" sz="2400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continued)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596681"/>
              </p:ext>
            </p:extLst>
          </p:nvPr>
        </p:nvGraphicFramePr>
        <p:xfrm>
          <a:off x="1971675" y="1524000"/>
          <a:ext cx="5200650" cy="3396488"/>
        </p:xfrm>
        <a:graphic>
          <a:graphicData uri="http://schemas.openxmlformats.org/drawingml/2006/table">
            <a:tbl>
              <a:tblPr firstRow="1" firstCol="1" bandRow="1"/>
              <a:tblGrid>
                <a:gridCol w="1584960">
                  <a:extLst>
                    <a:ext uri="{9D8B030D-6E8A-4147-A177-3AD203B41FA5}">
                      <a16:colId xmlns:a16="http://schemas.microsoft.com/office/drawing/2014/main" val="2052846933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81703051"/>
                    </a:ext>
                  </a:extLst>
                </a:gridCol>
                <a:gridCol w="904240">
                  <a:extLst>
                    <a:ext uri="{9D8B030D-6E8A-4147-A177-3AD203B41FA5}">
                      <a16:colId xmlns:a16="http://schemas.microsoft.com/office/drawing/2014/main" val="169357887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4218356805"/>
                    </a:ext>
                  </a:extLst>
                </a:gridCol>
                <a:gridCol w="904240">
                  <a:extLst>
                    <a:ext uri="{9D8B030D-6E8A-4147-A177-3AD203B41FA5}">
                      <a16:colId xmlns:a16="http://schemas.microsoft.com/office/drawing/2014/main" val="539945228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General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ESRD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Dialysis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112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6861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6,139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5,596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9,181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30006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4,849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14,168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10,725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20,641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33283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10,035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9,228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12,295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0229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1,563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5,619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9258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1,421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4,125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5,387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4143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8837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5,932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5,186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9,915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119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1,836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6,376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6,057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8,265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7404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3988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5,249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8,305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4961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2,678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7,477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13,897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4321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1,842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7,805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7,176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11,468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8245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1,689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5,590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5,321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6,756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055851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896336" y="5067438"/>
            <a:ext cx="7351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Costs are per person per year for calendar year 2015, using as-treated actuarial model (see ESRD Methods chapter for analytical methods). Part D spending represents the sum of the Medicare covered amount and the Low-income Subsidy amount.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88186" y="1056124"/>
            <a:ext cx="23676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Advantage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76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1120" y="154876"/>
            <a:ext cx="7501759" cy="792162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10.5 Per person per year insurance spending for enrollees, 2015 </a:t>
            </a:r>
            <a:b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1028700" y="5012295"/>
            <a:ext cx="7275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Costs are per person per year for calendar year 2015, using as-treated actuarial model (see ESRD Methods chapter for analytical methods). Part D spending represents the sum of the Medicare covered amount and the Low-income Subsidy amount.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88186" y="1056124"/>
            <a:ext cx="23676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Managed 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8132827"/>
              </p:ext>
            </p:extLst>
          </p:nvPr>
        </p:nvGraphicFramePr>
        <p:xfrm>
          <a:off x="1971675" y="1409700"/>
          <a:ext cx="5200650" cy="3384423"/>
        </p:xfrm>
        <a:graphic>
          <a:graphicData uri="http://schemas.openxmlformats.org/drawingml/2006/table">
            <a:tbl>
              <a:tblPr firstRow="1" firstCol="1" bandRow="1"/>
              <a:tblGrid>
                <a:gridCol w="1584960">
                  <a:extLst>
                    <a:ext uri="{9D8B030D-6E8A-4147-A177-3AD203B41FA5}">
                      <a16:colId xmlns:a16="http://schemas.microsoft.com/office/drawing/2014/main" val="2578441816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291398101"/>
                    </a:ext>
                  </a:extLst>
                </a:gridCol>
                <a:gridCol w="904240">
                  <a:extLst>
                    <a:ext uri="{9D8B030D-6E8A-4147-A177-3AD203B41FA5}">
                      <a16:colId xmlns:a16="http://schemas.microsoft.com/office/drawing/2014/main" val="1981228125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1807605619"/>
                    </a:ext>
                  </a:extLst>
                </a:gridCol>
                <a:gridCol w="904240">
                  <a:extLst>
                    <a:ext uri="{9D8B030D-6E8A-4147-A177-3AD203B41FA5}">
                      <a16:colId xmlns:a16="http://schemas.microsoft.com/office/drawing/2014/main" val="341388974"/>
                    </a:ext>
                  </a:extLst>
                </a:gridCol>
              </a:tblGrid>
              <a:tr h="440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General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ESRD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Dialysis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b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($)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0046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4441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8,790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7,794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10,199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5002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20-44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7,434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6,665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8,135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8870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1,233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9,173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8,384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10,310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65057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2,018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8,686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7,892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10,609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9769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5,792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5,466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1318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6054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9,147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8,206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10,540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894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8,260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96454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332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8,191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10,178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1981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7,871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6,890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11,141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1578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8,009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8,395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0253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8,909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10,592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420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326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97" y="0"/>
            <a:ext cx="9144000" cy="7921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10.6 Top 15 drug classes received by ESRD cohorts in different health plans, by modality,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(</a:t>
            </a:r>
            <a:r>
              <a:rPr lang="en-US" sz="2400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continued)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628887"/>
              </p:ext>
            </p:extLst>
          </p:nvPr>
        </p:nvGraphicFramePr>
        <p:xfrm>
          <a:off x="1764412" y="870243"/>
          <a:ext cx="5615177" cy="4755373"/>
        </p:xfrm>
        <a:graphic>
          <a:graphicData uri="http://schemas.openxmlformats.org/drawingml/2006/table">
            <a:tbl>
              <a:tblPr firstRow="1" firstCol="1" bandRow="1"/>
              <a:tblGrid>
                <a:gridCol w="285170">
                  <a:extLst>
                    <a:ext uri="{9D8B030D-6E8A-4147-A177-3AD203B41FA5}">
                      <a16:colId xmlns:a16="http://schemas.microsoft.com/office/drawing/2014/main" val="2630459473"/>
                    </a:ext>
                  </a:extLst>
                </a:gridCol>
                <a:gridCol w="1420600">
                  <a:extLst>
                    <a:ext uri="{9D8B030D-6E8A-4147-A177-3AD203B41FA5}">
                      <a16:colId xmlns:a16="http://schemas.microsoft.com/office/drawing/2014/main" val="3336448358"/>
                    </a:ext>
                  </a:extLst>
                </a:gridCol>
                <a:gridCol w="356069">
                  <a:extLst>
                    <a:ext uri="{9D8B030D-6E8A-4147-A177-3AD203B41FA5}">
                      <a16:colId xmlns:a16="http://schemas.microsoft.com/office/drawing/2014/main" val="4001792260"/>
                    </a:ext>
                  </a:extLst>
                </a:gridCol>
                <a:gridCol w="1420600">
                  <a:extLst>
                    <a:ext uri="{9D8B030D-6E8A-4147-A177-3AD203B41FA5}">
                      <a16:colId xmlns:a16="http://schemas.microsoft.com/office/drawing/2014/main" val="3215753595"/>
                    </a:ext>
                  </a:extLst>
                </a:gridCol>
                <a:gridCol w="356069">
                  <a:extLst>
                    <a:ext uri="{9D8B030D-6E8A-4147-A177-3AD203B41FA5}">
                      <a16:colId xmlns:a16="http://schemas.microsoft.com/office/drawing/2014/main" val="4061919433"/>
                    </a:ext>
                  </a:extLst>
                </a:gridCol>
                <a:gridCol w="1420600">
                  <a:extLst>
                    <a:ext uri="{9D8B030D-6E8A-4147-A177-3AD203B41FA5}">
                      <a16:colId xmlns:a16="http://schemas.microsoft.com/office/drawing/2014/main" val="1332940190"/>
                    </a:ext>
                  </a:extLst>
                </a:gridCol>
                <a:gridCol w="356069">
                  <a:extLst>
                    <a:ext uri="{9D8B030D-6E8A-4147-A177-3AD203B41FA5}">
                      <a16:colId xmlns:a16="http://schemas.microsoft.com/office/drawing/2014/main" val="104808031"/>
                    </a:ext>
                  </a:extLst>
                </a:gridCol>
              </a:tblGrid>
              <a:tr h="255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52" marR="73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Hemodialysis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Peritoneal Dialysis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06977"/>
                  </a:ext>
                </a:extLst>
              </a:tr>
              <a:tr h="174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023062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Ion-removing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71.2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Ion-removing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61.7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563015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63.7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63.0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490152"/>
                  </a:ext>
                </a:extLst>
              </a:tr>
              <a:tr h="2898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58.7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58.6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59.6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853340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56.6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9398022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49.6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933937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47.7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49.2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973873"/>
                  </a:ext>
                </a:extLst>
              </a:tr>
              <a:tr h="2898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46.9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Renin-angiotensin-aldosterone system inhibitors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42.8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Adrenals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47.0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3041825"/>
                  </a:ext>
                </a:extLst>
              </a:tr>
              <a:tr h="2898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Renin-angiotensin-aldosterone system inhibitors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38.5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39.7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39.1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890915"/>
                  </a:ext>
                </a:extLst>
              </a:tr>
              <a:tr h="2898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37.1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Renin-angiotensin-aldosterone system inhibitors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306424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Hypotensive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Anti-infectives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Diuretics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834788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Psychotherapeutic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31.7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Diuretics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Psychotherapeutic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127565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Anticonvulsants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Hypotensive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Antivirals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24.8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427475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Cinacalcet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30.9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Psychotherapeutic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Diabetic consumables 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390981"/>
                  </a:ext>
                </a:extLst>
              </a:tr>
              <a:tr h="2646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Antithrombotic agents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Cinacalcet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Anticonvulsants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22.3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02452"/>
                  </a:ext>
                </a:extLst>
              </a:tr>
              <a:tr h="2898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Anxiolytics, sedatives, and hypnotics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26.8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Replacement preparations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25.1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Anti-infectives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20.4</a:t>
                      </a:r>
                    </a:p>
                  </a:txBody>
                  <a:tcPr marL="7352" marR="7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250147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85519" y="5706435"/>
            <a:ext cx="663071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Part D claims and Optum Clinformatics™ claims. 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Ion-removing agents include phosphate-binding agents, potassium-binding agents, etc. Hypotension agents include alpha-2-agonist and vasodilators. Diabetic consumables refer to blood glucose test strips, blood glucose meters/sensors, lancets, needles, pen needles, etc.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3236556"/>
            <a:ext cx="1266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388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97" y="0"/>
            <a:ext cx="9144000" cy="7921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10.6 Top 15 drug classes received by ESRD cohorts in different health plans, by modality,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(</a:t>
            </a:r>
            <a:r>
              <a:rPr lang="en-US" sz="2400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continued)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599" y="5448300"/>
            <a:ext cx="91348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Part D claims and Optum Clinformatics™ claims.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Ion-removing agents include phosphate-binding agents, potassium-binding agents, etc. Hypotension agents include alpha-2-agonist and vasodilators. Diabetic consumables refer to blood glucose test strips, blood glucose meters/sensors, lancets, needles, pen needles, etc.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2472" y="879667"/>
            <a:ext cx="2457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Advantage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516404"/>
              </p:ext>
            </p:extLst>
          </p:nvPr>
        </p:nvGraphicFramePr>
        <p:xfrm>
          <a:off x="1200150" y="1268195"/>
          <a:ext cx="6743700" cy="3995928"/>
        </p:xfrm>
        <a:graphic>
          <a:graphicData uri="http://schemas.openxmlformats.org/drawingml/2006/table">
            <a:tbl>
              <a:tblPr firstRow="1" firstCol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398833445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158929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183006865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0630579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19272004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265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5943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Immunosuppressive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556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43085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Adrenals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04066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391648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Ion-removing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91845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61585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87051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29985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Diuretics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Renin-angiotensin-aldosterone system inhibitors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2487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Renin-angiotensin-aldosterone system inhibitors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29316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Diabetic consumables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Diabetic consumables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44253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Antithrombotic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Diuretics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46839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Hypotensive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4825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Antithrombotic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95828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Anticonvulsants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Anticonvulsants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339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953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2298" y="124291"/>
            <a:ext cx="7839403" cy="7921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10.6 Top 15 drug classes received by ESRD cohorts in different health plans, by modality,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599" y="5131349"/>
            <a:ext cx="91348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Part D claims and Optum Clinformatics™ claims.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Ion-removing agents include phosphate-binding agents, potassium-binding agents, etc. Hypotension agents include alpha-2-agonist and vasodilators. Diabetic consumables refer to blood glucose test strips, blood glucose meters/sensors, lancets, needles, pen needles, etc.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38550" y="902805"/>
            <a:ext cx="1866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Managed 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853581"/>
              </p:ext>
            </p:extLst>
          </p:nvPr>
        </p:nvGraphicFramePr>
        <p:xfrm>
          <a:off x="1171575" y="1293546"/>
          <a:ext cx="6800850" cy="3785616"/>
        </p:xfrm>
        <a:graphic>
          <a:graphicData uri="http://schemas.openxmlformats.org/drawingml/2006/table">
            <a:tbl>
              <a:tblPr firstRow="1" firstCol="1" bandRow="1"/>
              <a:tblGrid>
                <a:gridCol w="514350">
                  <a:extLst>
                    <a:ext uri="{9D8B030D-6E8A-4147-A177-3AD203B41FA5}">
                      <a16:colId xmlns:a16="http://schemas.microsoft.com/office/drawing/2014/main" val="405279160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7779463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135885435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42634503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363245538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475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8479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Ion-removing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Immunosuppressive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0319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1651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Adrenals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2628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2813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5479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8724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Renin-angiotensin-aldosterone system inhibitors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Renin-angiotensin-aldosterone system inhibitors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0225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5948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Diuretics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92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Hypotensive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6204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Vitamin 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Diuretics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0681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Vitamin 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85385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Diabetic consumables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Diabetic consumables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7330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Antithrombotic agents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Anxiolytics, sedatives, and hypnotics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3284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Anxiolytics, sedatives, and hypnotics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183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3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7650" y="149094"/>
            <a:ext cx="8648700" cy="7921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10.7 Top 15 drug classes received by different ESRD cohorts, by modality and insurance spending,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(</a:t>
            </a:r>
            <a:r>
              <a:rPr lang="en-US" sz="2400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continued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532997"/>
              </p:ext>
            </p:extLst>
          </p:nvPr>
        </p:nvGraphicFramePr>
        <p:xfrm>
          <a:off x="457200" y="1277647"/>
          <a:ext cx="8229600" cy="3965067"/>
        </p:xfrm>
        <a:graphic>
          <a:graphicData uri="http://schemas.openxmlformats.org/drawingml/2006/table">
            <a:tbl>
              <a:tblPr firstRow="1" firstCol="1" bandRow="1"/>
              <a:tblGrid>
                <a:gridCol w="301752">
                  <a:extLst>
                    <a:ext uri="{9D8B030D-6E8A-4147-A177-3AD203B41FA5}">
                      <a16:colId xmlns:a16="http://schemas.microsoft.com/office/drawing/2014/main" val="1773421080"/>
                    </a:ext>
                  </a:extLst>
                </a:gridCol>
                <a:gridCol w="1599057">
                  <a:extLst>
                    <a:ext uri="{9D8B030D-6E8A-4147-A177-3AD203B41FA5}">
                      <a16:colId xmlns:a16="http://schemas.microsoft.com/office/drawing/2014/main" val="1931205355"/>
                    </a:ext>
                  </a:extLst>
                </a:gridCol>
                <a:gridCol w="563499">
                  <a:extLst>
                    <a:ext uri="{9D8B030D-6E8A-4147-A177-3AD203B41FA5}">
                      <a16:colId xmlns:a16="http://schemas.microsoft.com/office/drawing/2014/main" val="4209561104"/>
                    </a:ext>
                  </a:extLst>
                </a:gridCol>
                <a:gridCol w="480060">
                  <a:extLst>
                    <a:ext uri="{9D8B030D-6E8A-4147-A177-3AD203B41FA5}">
                      <a16:colId xmlns:a16="http://schemas.microsoft.com/office/drawing/2014/main" val="2469310132"/>
                    </a:ext>
                  </a:extLst>
                </a:gridCol>
                <a:gridCol w="1599057">
                  <a:extLst>
                    <a:ext uri="{9D8B030D-6E8A-4147-A177-3AD203B41FA5}">
                      <a16:colId xmlns:a16="http://schemas.microsoft.com/office/drawing/2014/main" val="377035754"/>
                    </a:ext>
                  </a:extLst>
                </a:gridCol>
                <a:gridCol w="563499">
                  <a:extLst>
                    <a:ext uri="{9D8B030D-6E8A-4147-A177-3AD203B41FA5}">
                      <a16:colId xmlns:a16="http://schemas.microsoft.com/office/drawing/2014/main" val="2152230007"/>
                    </a:ext>
                  </a:extLst>
                </a:gridCol>
                <a:gridCol w="480060">
                  <a:extLst>
                    <a:ext uri="{9D8B030D-6E8A-4147-A177-3AD203B41FA5}">
                      <a16:colId xmlns:a16="http://schemas.microsoft.com/office/drawing/2014/main" val="1442363755"/>
                    </a:ext>
                  </a:extLst>
                </a:gridCol>
                <a:gridCol w="1599057">
                  <a:extLst>
                    <a:ext uri="{9D8B030D-6E8A-4147-A177-3AD203B41FA5}">
                      <a16:colId xmlns:a16="http://schemas.microsoft.com/office/drawing/2014/main" val="373609041"/>
                    </a:ext>
                  </a:extLst>
                </a:gridCol>
                <a:gridCol w="563499">
                  <a:extLst>
                    <a:ext uri="{9D8B030D-6E8A-4147-A177-3AD203B41FA5}">
                      <a16:colId xmlns:a16="http://schemas.microsoft.com/office/drawing/2014/main" val="3710994923"/>
                    </a:ext>
                  </a:extLst>
                </a:gridCol>
                <a:gridCol w="480060">
                  <a:extLst>
                    <a:ext uri="{9D8B030D-6E8A-4147-A177-3AD203B41FA5}">
                      <a16:colId xmlns:a16="http://schemas.microsoft.com/office/drawing/2014/main" val="2801031861"/>
                    </a:ext>
                  </a:extLst>
                </a:gridCol>
              </a:tblGrid>
              <a:tr h="277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1" marR="80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Hemodialysis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Peritoneal Dialysis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241593"/>
                  </a:ext>
                </a:extLst>
              </a:tr>
              <a:tr h="1897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88428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Ion-removing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$1,005.1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Ion-removing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Antivirals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37875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Cinacalcet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$546.0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Cinacalcet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21651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Cinacalcet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6888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Antivirals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Antivirals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Immunosuppressive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1824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Antineoplastic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Antineoplastic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48185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118915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Adrenocortical Insufficiency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266557"/>
                  </a:ext>
                </a:extLst>
              </a:tr>
              <a:tr h="288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57565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Hematopoietic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33083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Vasodilating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Serums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Antineoplastic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70407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Pituitary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51034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Anticonvulsants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Vasodilating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Serums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08698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Caloric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Anticonvulsants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Anticonvulsants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34744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Anti-inflammatory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36702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Antithrombotic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Antithrombotic agents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202387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54483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Part D spending represents the sum of the Medicare covered amount and the Low-income Subsidy amount. Ion-removing agents include phosphate-binding agents, potassium-binding agents, etc. Hypotension agents include alpha-2-agonists and vasodilators. Diabetic consumables refer to blood glucose test strips, blood glucose meters/sensors, lancets, needles, pen needles, etc.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38654" y="941256"/>
            <a:ext cx="1266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65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399" y="179695"/>
            <a:ext cx="8839200" cy="7921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10.7 Top 15 drug classes received by different ESRD cohorts, by modality and insurance spending,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(</a:t>
            </a:r>
            <a:r>
              <a:rPr lang="en-US" sz="2400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continued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104899" y="5594102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Part D spending represents the sum of the Medicare covered amount and the Low-income Subsidy amount. Ion-removing agents include phosphate-binding agents, potassium-binding agents, etc. Hypotension agents include alpha-2-agonists and vasodilators. Diabetic consumables refer to blood glucose test strips, blood glucose meters/sensors, lancets, needles, pen needles, etc.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52141" y="985505"/>
            <a:ext cx="223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Advantage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719677"/>
              </p:ext>
            </p:extLst>
          </p:nvPr>
        </p:nvGraphicFramePr>
        <p:xfrm>
          <a:off x="1468120" y="1286616"/>
          <a:ext cx="6207760" cy="4182364"/>
        </p:xfrm>
        <a:graphic>
          <a:graphicData uri="http://schemas.openxmlformats.org/drawingml/2006/table">
            <a:tbl>
              <a:tblPr firstRow="1" firstCol="1" bandRow="1"/>
              <a:tblGrid>
                <a:gridCol w="335280">
                  <a:extLst>
                    <a:ext uri="{9D8B030D-6E8A-4147-A177-3AD203B41FA5}">
                      <a16:colId xmlns:a16="http://schemas.microsoft.com/office/drawing/2014/main" val="2666017089"/>
                    </a:ext>
                  </a:extLst>
                </a:gridCol>
                <a:gridCol w="1776730">
                  <a:extLst>
                    <a:ext uri="{9D8B030D-6E8A-4147-A177-3AD203B41FA5}">
                      <a16:colId xmlns:a16="http://schemas.microsoft.com/office/drawing/2014/main" val="1907590670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3185293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871604183"/>
                    </a:ext>
                  </a:extLst>
                </a:gridCol>
                <a:gridCol w="1776730">
                  <a:extLst>
                    <a:ext uri="{9D8B030D-6E8A-4147-A177-3AD203B41FA5}">
                      <a16:colId xmlns:a16="http://schemas.microsoft.com/office/drawing/2014/main" val="2153295617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88395074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60815539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44642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4015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Ion-removing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$13.9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Immunosuppressive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8417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Cinacalcet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$7.3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Antivirals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8537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Antidiabetic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0009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Antineoplastic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Cinacalcet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7388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Diabetic consumables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Diabetic consumables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19433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Antivirals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Ion-removing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3206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Lipid-lowering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8682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Vasodilating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Antithrombotic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7001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39733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Antiulcer agents and acid suppressants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418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437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Psychotherapeutic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6964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Anti-inflammatory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3378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Antibacterials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Serums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47833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Hypotensive agents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$0.1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39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58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5010" y="212767"/>
            <a:ext cx="7713980" cy="7921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10.7 Top 15 drug classes received by different ESRD cohorts, by modality and insurance spending,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66700" y="5421047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and Optum Clinformatics™ claims. Part D spending represents the sum of the Medicare covered amount and the Low-income Subsidy amount. Ion-removing agents include phosphate-binding agents, potassium-binding agents, etc. Hypotension agents include alpha-2-agonists and vasodilators. Diabetic consumables refer to blood glucose test strips, blood glucose meters/sensors, lancets, needles, pen needles, etc.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9695" y="1032225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200"/>
              </a:spcBef>
              <a:spcAft>
                <a:spcPts val="600"/>
              </a:spcAft>
            </a:pPr>
            <a:r>
              <a:rPr lang="en-US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Managed Care</a:t>
            </a:r>
            <a:endParaRPr lang="en-US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763096"/>
              </p:ext>
            </p:extLst>
          </p:nvPr>
        </p:nvGraphicFramePr>
        <p:xfrm>
          <a:off x="1468120" y="1400569"/>
          <a:ext cx="6207760" cy="3796792"/>
        </p:xfrm>
        <a:graphic>
          <a:graphicData uri="http://schemas.openxmlformats.org/drawingml/2006/table">
            <a:tbl>
              <a:tblPr firstRow="1" firstCol="1" bandRow="1"/>
              <a:tblGrid>
                <a:gridCol w="335280">
                  <a:extLst>
                    <a:ext uri="{9D8B030D-6E8A-4147-A177-3AD203B41FA5}">
                      <a16:colId xmlns:a16="http://schemas.microsoft.com/office/drawing/2014/main" val="4130329316"/>
                    </a:ext>
                  </a:extLst>
                </a:gridCol>
                <a:gridCol w="1776730">
                  <a:extLst>
                    <a:ext uri="{9D8B030D-6E8A-4147-A177-3AD203B41FA5}">
                      <a16:colId xmlns:a16="http://schemas.microsoft.com/office/drawing/2014/main" val="2493414333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227732529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35891760"/>
                    </a:ext>
                  </a:extLst>
                </a:gridCol>
                <a:gridCol w="1851660">
                  <a:extLst>
                    <a:ext uri="{9D8B030D-6E8A-4147-A177-3AD203B41FA5}">
                      <a16:colId xmlns:a16="http://schemas.microsoft.com/office/drawing/2014/main" val="358874145"/>
                    </a:ext>
                  </a:extLst>
                </a:gridCol>
                <a:gridCol w="551180">
                  <a:extLst>
                    <a:ext uri="{9D8B030D-6E8A-4147-A177-3AD203B41FA5}">
                      <a16:colId xmlns:a16="http://schemas.microsoft.com/office/drawing/2014/main" val="252941983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659250078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346776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7826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Ion-removing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35.6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Immunosuppressive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43.2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1943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Cinacalcet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Antivirals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1968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Cinacalcet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2669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Antineoplastic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Antidiabetic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8989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Antivirals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Ion-removing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$1.0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0942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Immunosuppressive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3808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Diabetic consumables 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Hematopoietic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3903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Lipid-lowering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031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Antibacterials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Diabetic consumables 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2767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Vasodilating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Antithrombotic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3100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Pituitary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3569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Hypotensive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53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Hematopoietic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Calcium-channel Blocking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1295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Analgesics and antipyretics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Antifungals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1978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β-adrenergic blocking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Psychotherapeutic agents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$0.2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625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142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10.6 Estimated utilization rate of prescription NSAIDs by state, Medicare ESRD Patients,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09" y="1638300"/>
            <a:ext cx="6754382" cy="3337567"/>
          </a:xfrm>
        </p:spPr>
      </p:pic>
      <p:sp>
        <p:nvSpPr>
          <p:cNvPr id="6" name="Rectangle 5"/>
          <p:cNvSpPr/>
          <p:nvPr/>
        </p:nvSpPr>
        <p:spPr>
          <a:xfrm>
            <a:off x="495300" y="5316534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claims. ESRD patients with Medicare Part D stand-alone prescription drug plans. Abbreviations: NSAIDs, nonsteroidal anti-inflammatory agents. NSAID filled under Medicare Part D represent a fraction of actual NSAID use. 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338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30262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10.7 Estimated utilization rate of </a:t>
            </a:r>
            <a:r>
              <a:rPr lang="en-US" sz="2400" b="1" spc="3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opioid analgesics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state, Medicare ESRD Patients,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09" y="1714500"/>
            <a:ext cx="6754382" cy="3008382"/>
          </a:xfrm>
        </p:spPr>
      </p:pic>
      <p:sp>
        <p:nvSpPr>
          <p:cNvPr id="6" name="Rectangle 5"/>
          <p:cNvSpPr/>
          <p:nvPr/>
        </p:nvSpPr>
        <p:spPr>
          <a:xfrm>
            <a:off x="682895" y="5314285"/>
            <a:ext cx="72662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claims. ESRD patients with Medicare Part D stand-alone prescription drug plans.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083205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319</TotalTime>
  <Words>3920</Words>
  <Application>Microsoft Office PowerPoint</Application>
  <PresentationFormat>On-screen Show (4:3)</PresentationFormat>
  <Paragraphs>1519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SimSun</vt:lpstr>
      <vt:lpstr>Arial</vt:lpstr>
      <vt:lpstr>Calibri</vt:lpstr>
      <vt:lpstr>Candara</vt:lpstr>
      <vt:lpstr>Constantia</vt:lpstr>
      <vt:lpstr>Segoe UI</vt:lpstr>
      <vt:lpstr>Times New Roman</vt:lpstr>
      <vt:lpstr>Trebuchet MS</vt:lpstr>
      <vt:lpstr>ADR_PPT_Template_CKD</vt:lpstr>
      <vt:lpstr>PowerPoint Presentation</vt:lpstr>
      <vt:lpstr>vol 2 Figure 10.1 Sources of prescription drug coverage in Medicare ESRD enrollees, by population, 2015 </vt:lpstr>
      <vt:lpstr>vol 2 Table 10.1 Percentage of general Medicare &amp; ESRD patients enrolled in Part D </vt:lpstr>
      <vt:lpstr>vol 2 Table 10.2 Medicare Part D parameters for defined standard benefit, 2010 &amp; 2015 </vt:lpstr>
      <vt:lpstr>vol 2 Figure 10.2 Sources of prescription drug coverage in Medicare ESRD enrollees, by age &amp; modality, 2015 </vt:lpstr>
      <vt:lpstr>vol 2 Figure 10.2 Sources of prescription drug coverage in Medicare ESRD enrollees, by age &amp; modality, 2015 </vt:lpstr>
      <vt:lpstr>vol 2 Figure 10.3 Sources of prescription drug coverage in Medicare ESRD enrollees, by race/ethnicity &amp; modality, 2015 </vt:lpstr>
      <vt:lpstr>vol 2 Figure 10.3 Sources of prescription drug coverage in Medicare ESRD enrollees, by race/ethnicity &amp; modality, 2015 </vt:lpstr>
      <vt:lpstr>vol 2 Table 10.3 Percentage of Medicare Part D enrollees with the Low-income Subsidy, by age &amp; race, 2015</vt:lpstr>
      <vt:lpstr>vol 2 Figure 10.4 Distribution of Low-income Subsidy categories in Part D general Medicare &amp; ESRD patients, 2015 </vt:lpstr>
      <vt:lpstr>vol 2 Table 10.4 Total estimated Medicare Part D spending for enrollees, in billions, 2011-2015 </vt:lpstr>
      <vt:lpstr>vol 2 Figure 10.5 Per person per year insurance &amp; out-of-pocket costs for enrollees, 2015</vt:lpstr>
      <vt:lpstr>vol 2 Figure 10.5 Per person per year insurance &amp; out-of-pocket costs for enrollees, 2015 </vt:lpstr>
      <vt:lpstr>vol 2 Figure 10.5 Per person per year insurance &amp; out-of-pocket costs for enrollees, 2015 </vt:lpstr>
      <vt:lpstr>vol 2 Figure 10.5 Per person per year insurance &amp; out-of-pocket costs for enrollees, 2015 </vt:lpstr>
      <vt:lpstr>vol 2 Table 10.5 Per person per year insurance spending for enrollees, 2015 (continued)</vt:lpstr>
      <vt:lpstr>vol 2 Table 10.5 Per person per year insurance spending for enrollees, 2015 (continued) </vt:lpstr>
      <vt:lpstr>vol 2 Table 10.5 Per person per year insurance spending for enrollees, 2015  </vt:lpstr>
      <vt:lpstr>vol 2 Table 10.6 Top 15 drug classes received by ESRD cohorts in different health plans, by modality, 2015 (continued) </vt:lpstr>
      <vt:lpstr>vol 2 Table 10.6 Top 15 drug classes received by ESRD cohorts in different health plans, by modality, 2015 (continued) </vt:lpstr>
      <vt:lpstr>vol 2 Table 10.6 Top 15 drug classes received by ESRD cohorts in different health plans, by modality, 2015  </vt:lpstr>
      <vt:lpstr>vol 2 Table 10.7 Top 15 drug classes received by different ESRD cohorts, by modality and insurance spending, 2015 (continued) </vt:lpstr>
      <vt:lpstr>vol 2 Table 10.7 Top 15 drug classes received by different ESRD cohorts, by modality and insurance spending, 2015 (continued) </vt:lpstr>
      <vt:lpstr>vol 2 Table 10.7 Top 15 drug classes received by different ESRD cohorts, by modality and insurance spending, 2015 </vt:lpstr>
      <vt:lpstr>vol 2 Figure 10.6 Estimated utilization rate of prescription NSAIDs by state, Medicare ESRD Patients, 2015 </vt:lpstr>
      <vt:lpstr>vol 2 Figure 10.7 Estimated utilization rate of opioid analgesics by state, Medicare ESRD Patients, 2015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Vivian Kurtz</cp:lastModifiedBy>
  <cp:revision>57</cp:revision>
  <dcterms:created xsi:type="dcterms:W3CDTF">2014-11-10T19:37:45Z</dcterms:created>
  <dcterms:modified xsi:type="dcterms:W3CDTF">2017-10-27T13:26:52Z</dcterms:modified>
</cp:coreProperties>
</file>