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9" r:id="rId3"/>
    <p:sldId id="261" r:id="rId4"/>
    <p:sldId id="262" r:id="rId5"/>
    <p:sldId id="263" r:id="rId6"/>
    <p:sldId id="264" r:id="rId7"/>
    <p:sldId id="265" r:id="rId8"/>
    <p:sldId id="266" r:id="rId9"/>
    <p:sldId id="267" r:id="rId10"/>
    <p:sldId id="270" r:id="rId11"/>
    <p:sldId id="268" r:id="rId12"/>
    <p:sldId id="271" r:id="rId13"/>
    <p:sldId id="273" r:id="rId14"/>
    <p:sldId id="274" r:id="rId15"/>
    <p:sldId id="275" r:id="rId16"/>
    <p:sldId id="277" r:id="rId17"/>
    <p:sldId id="276" r:id="rId18"/>
    <p:sldId id="279" r:id="rId19"/>
    <p:sldId id="280" r:id="rId20"/>
    <p:sldId id="281" r:id="rId21"/>
    <p:sldId id="283" r:id="rId22"/>
    <p:sldId id="284" r:id="rId23"/>
    <p:sldId id="285" r:id="rId24"/>
    <p:sldId id="287" r:id="rId25"/>
    <p:sldId id="28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77" d="100"/>
          <a:sy n="77" d="100"/>
        </p:scale>
        <p:origin x="1332" y="60"/>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10/19/2018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10/19/2018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099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sp>
        <p:nvSpPr>
          <p:cNvPr id="3" name="Rectangle 2"/>
          <p:cNvSpPr/>
          <p:nvPr/>
        </p:nvSpPr>
        <p:spPr>
          <a:xfrm>
            <a:off x="0" y="3924300"/>
            <a:ext cx="9144000" cy="1200329"/>
          </a:xfrm>
          <a:prstGeom prst="rect">
            <a:avLst/>
          </a:prstGeom>
        </p:spPr>
        <p:txBody>
          <a:bodyPr wrap="square">
            <a:spAutoFit/>
          </a:bodyPr>
          <a:lstStyle/>
          <a:p>
            <a:pPr lvl="0" algn="ctr"/>
            <a:r>
              <a:rPr lang="en-US" sz="3600" b="1" dirty="0">
                <a:solidFill>
                  <a:prstClr val="black"/>
                </a:solidFill>
                <a:latin typeface="Candara" panose="020E0502030303020204" pitchFamily="34" charset="0"/>
              </a:rPr>
              <a:t>Chapter 8:</a:t>
            </a:r>
            <a:br>
              <a:rPr lang="en-US" sz="3600" b="1" dirty="0">
                <a:solidFill>
                  <a:prstClr val="black"/>
                </a:solidFill>
                <a:latin typeface="Candara" panose="020E0502030303020204" pitchFamily="34" charset="0"/>
              </a:rPr>
            </a:br>
            <a:r>
              <a:rPr lang="en-US" sz="3600" b="1" dirty="0">
                <a:solidFill>
                  <a:prstClr val="black"/>
                </a:solidFill>
                <a:latin typeface="Candara" panose="020E0502030303020204" pitchFamily="34" charset="0"/>
              </a:rPr>
              <a:t>Cardiovascular Disease in Patients with ESRD</a:t>
            </a:r>
          </a:p>
        </p:txBody>
      </p:sp>
      <p:pic>
        <p:nvPicPr>
          <p:cNvPr id="4" name="Picture 3"/>
          <p:cNvPicPr>
            <a:picLocks noChangeAspect="1"/>
          </p:cNvPicPr>
          <p:nvPr/>
        </p:nvPicPr>
        <p:blipFill>
          <a:blip r:embed="rId2"/>
          <a:stretch>
            <a:fillRect/>
          </a:stretch>
        </p:blipFill>
        <p:spPr>
          <a:xfrm>
            <a:off x="2895600" y="6362700"/>
            <a:ext cx="3084843" cy="591363"/>
          </a:xfrm>
          <a:prstGeom prst="rect">
            <a:avLst/>
          </a:prstGeom>
        </p:spPr>
      </p:pic>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8.1 Prevalence of cardiovascular diseases in adult ESRD patients, by treatment modality,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8873" y="1096991"/>
            <a:ext cx="7449327" cy="3813056"/>
          </a:xfrm>
        </p:spPr>
      </p:pic>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7" name="Rectangle 6"/>
          <p:cNvSpPr/>
          <p:nvPr/>
        </p:nvSpPr>
        <p:spPr>
          <a:xfrm>
            <a:off x="457200" y="4913793"/>
            <a:ext cx="8001000" cy="1200329"/>
          </a:xfrm>
          <a:prstGeom prst="rect">
            <a:avLst/>
          </a:prstGeom>
        </p:spPr>
        <p:txBody>
          <a:bodyPr wrap="square">
            <a:spAutoFit/>
          </a:bodyPr>
          <a:lstStyle/>
          <a:p>
            <a:pPr lvl="0">
              <a:spcAft>
                <a:spcPts val="1200"/>
              </a:spcAft>
              <a:tabLst>
                <a:tab pos="5943600" algn="l"/>
                <a:tab pos="6345238" algn="l"/>
              </a:tabLst>
            </a:pP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a:t>
            </a:r>
            <a:r>
              <a:rPr lang="en-US" sz="12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to December 31, </a:t>
            </a:r>
            <a:r>
              <a:rPr lang="en-US" sz="12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ESRD service date is at least 90 days prior to January 1, </a:t>
            </a:r>
            <a:r>
              <a:rPr lang="en-US" sz="12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Abbreviations: AF, atrial fibrillation; AMI, acute myocardial infarction; CAD, coronary artery disease; CVA/TIA, cerebrovascular accident/transient ischemic attack; CVD, cardiovascular disease; HF, heart failure; PAD, peripheral arterial disease; SCA/VA, sudden cardiac arrest and ventricular arrhythmias; VHD, </a:t>
            </a:r>
            <a:r>
              <a:rPr lang="en-US" sz="12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76201"/>
            <a:ext cx="9067800" cy="762000"/>
          </a:xfrm>
        </p:spPr>
        <p:txBody>
          <a:bodyPr/>
          <a:lstStyle/>
          <a:p>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8.2 Prevalence of cardiovascular diseases in adult ESRD patients, by age, 2016</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81100" y="1028700"/>
            <a:ext cx="6222444" cy="4036253"/>
          </a:xfrm>
        </p:spPr>
      </p:pic>
      <p:sp>
        <p:nvSpPr>
          <p:cNvPr id="5" name="Footer Placeholder 4"/>
          <p:cNvSpPr>
            <a:spLocks noGrp="1"/>
          </p:cNvSpPr>
          <p:nvPr>
            <p:ph type="ftr" sz="quarter" idx="3"/>
          </p:nvPr>
        </p:nvSpPr>
        <p:spPr/>
        <p:txBody>
          <a:bodyPr/>
          <a:lstStyle/>
          <a:p>
            <a:r>
              <a:rPr lang="en-US" smtClean="0"/>
              <a:t>2018 Annual Data Report </a:t>
            </a:r>
            <a:br>
              <a:rPr lang="en-US" smtClean="0"/>
            </a:br>
            <a:r>
              <a:rPr lang="en-US" smtClean="0"/>
              <a:t>Volume 2 ESRD, Chapter 1</a:t>
            </a:r>
            <a:endParaRPr lang="en-US" dirty="0" smtClean="0"/>
          </a:p>
        </p:txBody>
      </p:sp>
      <p:sp>
        <p:nvSpPr>
          <p:cNvPr id="7" name="Rectangle 6"/>
          <p:cNvSpPr/>
          <p:nvPr/>
        </p:nvSpPr>
        <p:spPr>
          <a:xfrm>
            <a:off x="3276600" y="838200"/>
            <a:ext cx="2330766" cy="338554"/>
          </a:xfrm>
          <a:prstGeom prst="rect">
            <a:avLst/>
          </a:prstGeom>
        </p:spPr>
        <p:txBody>
          <a:bodyPr wrap="none">
            <a:spAutoFit/>
          </a:bodyPr>
          <a:lstStyle/>
          <a:p>
            <a:pPr lvl="0"/>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(a) Hemodialysis patients</a:t>
            </a:r>
            <a:endParaRPr lang="en-US" sz="2800" b="1" dirty="0">
              <a:solidFill>
                <a:prstClr val="black"/>
              </a:solidFill>
            </a:endParaRPr>
          </a:p>
        </p:txBody>
      </p:sp>
      <p:sp>
        <p:nvSpPr>
          <p:cNvPr id="8" name="Rectangle 7"/>
          <p:cNvSpPr/>
          <p:nvPr/>
        </p:nvSpPr>
        <p:spPr>
          <a:xfrm>
            <a:off x="0" y="5042981"/>
            <a:ext cx="9144000" cy="938719"/>
          </a:xfrm>
          <a:prstGeom prst="rect">
            <a:avLst/>
          </a:prstGeom>
        </p:spPr>
        <p:txBody>
          <a:bodyPr wrap="square">
            <a:spAutoFit/>
          </a:bodyPr>
          <a:lstStyle/>
          <a:p>
            <a:pPr lvl="0">
              <a:tabLst>
                <a:tab pos="5943600" algn="l"/>
              </a:tabLst>
            </a:pP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and peritoneal dialysis patients aged 22 and older, who are continuously enrolled in Medicare Parts A and B, and with Medicare as primary payer from January 1, </a:t>
            </a:r>
            <a:r>
              <a:rPr lang="en-US" sz="11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to December 31, </a:t>
            </a:r>
            <a:r>
              <a:rPr lang="en-US" sz="11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ESRD service date is at least 90 days prior to January 1, </a:t>
            </a:r>
            <a:r>
              <a:rPr lang="en-US" sz="11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Abbreviations: AF, atrial fibrillation; AMI, acute myocardial infarction; CAD, coronary artery disease; CVA/TIA, cerebrovascular accident/transient ischemic attack; CVD, cardiovascular disease; HD, hemodialysis; HF, heart failure; PAD, peripheral arterial disease; PD, peritoneal dialysis; SCA/VA, sudden cardiac arrest and ventricular arrhythmias; VHD, </a:t>
            </a:r>
            <a:r>
              <a:rPr lang="en-US" sz="11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p>
        </p:txBody>
      </p:sp>
    </p:spTree>
    <p:extLst>
      <p:ext uri="{BB962C8B-B14F-4D97-AF65-F5344CB8AC3E}">
        <p14:creationId xmlns:p14="http://schemas.microsoft.com/office/powerpoint/2010/main" val="1941528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76200"/>
            <a:ext cx="9144000" cy="650796"/>
          </a:xfrm>
        </p:spPr>
        <p:txBody>
          <a:bodyPr/>
          <a:lstStyle/>
          <a:p>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8.2 Prevalence of cardiovascular diseases in adult ESRD patients, by age, 2016</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13241" y="873400"/>
            <a:ext cx="6759160" cy="4384400"/>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3276600" y="835223"/>
            <a:ext cx="2437399" cy="307777"/>
          </a:xfrm>
          <a:prstGeom prst="rect">
            <a:avLst/>
          </a:prstGeom>
        </p:spPr>
        <p:txBody>
          <a:bodyPr wrap="none">
            <a:spAutoFit/>
          </a:bodyPr>
          <a:lstStyle/>
          <a:p>
            <a:pPr lvl="0"/>
            <a:r>
              <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(b) Peritoneal dialysis patients</a:t>
            </a:r>
            <a:endParaRPr lang="en-US" sz="2400" b="1" dirty="0">
              <a:solidFill>
                <a:prstClr val="black"/>
              </a:solidFill>
            </a:endParaRPr>
          </a:p>
        </p:txBody>
      </p:sp>
      <p:sp>
        <p:nvSpPr>
          <p:cNvPr id="8" name="Rectangle 7"/>
          <p:cNvSpPr/>
          <p:nvPr/>
        </p:nvSpPr>
        <p:spPr>
          <a:xfrm>
            <a:off x="76200" y="5195381"/>
            <a:ext cx="9029700" cy="938719"/>
          </a:xfrm>
          <a:prstGeom prst="rect">
            <a:avLst/>
          </a:prstGeom>
        </p:spPr>
        <p:txBody>
          <a:bodyPr wrap="square">
            <a:spAutoFit/>
          </a:bodyPr>
          <a:lstStyle/>
          <a:p>
            <a:pPr lvl="0">
              <a:tabLst>
                <a:tab pos="5943600" algn="l"/>
              </a:tabLst>
            </a:pP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and peritoneal dialysis patients aged 22 and older, who are continuously enrolled in Medicare Parts A and B, and with Medicare as primary payer from January 1, </a:t>
            </a:r>
            <a:r>
              <a:rPr lang="en-US" sz="11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to December 31, </a:t>
            </a:r>
            <a:r>
              <a:rPr lang="en-US" sz="11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ESRD service date is at least 90 days prior to January 1, </a:t>
            </a:r>
            <a:r>
              <a:rPr lang="en-US" sz="1100" i="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Abbreviations: AF, atrial fibrillation; AMI, acute myocardial infarction; CAD, coronary artery disease; CVA/TIA, cerebrovascular accident/transient ischemic attack; CVD, cardiovascular disease; HD, hemodialysis; HF, heart failure; PAD, peripheral arterial disease; PD, peritoneal dialysis; SCA/VA, sudden cardiac arrest and ventricular arrhythmias; VHD, </a:t>
            </a:r>
            <a:r>
              <a:rPr lang="en-US" sz="11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1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p>
        </p:txBody>
      </p:sp>
    </p:spTree>
    <p:extLst>
      <p:ext uri="{BB962C8B-B14F-4D97-AF65-F5344CB8AC3E}">
        <p14:creationId xmlns:p14="http://schemas.microsoft.com/office/powerpoint/2010/main" val="312618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457200" y="40518"/>
            <a:ext cx="8229600" cy="639762"/>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Table 8.1 Prevalence of (a) cardiovascular comorbidities &amp; (b) cardiovascular procedures in adult ESRD patients, by treatment modality, age, race, &amp; sex,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 </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(cont.)</a:t>
            </a:r>
            <a:b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32952235"/>
              </p:ext>
            </p:extLst>
          </p:nvPr>
        </p:nvGraphicFramePr>
        <p:xfrm>
          <a:off x="743898" y="571500"/>
          <a:ext cx="7656203" cy="5485167"/>
        </p:xfrm>
        <a:graphic>
          <a:graphicData uri="http://schemas.openxmlformats.org/drawingml/2006/table">
            <a:tbl>
              <a:tblPr firstRow="1" firstCol="1" bandRow="1"/>
              <a:tblGrid>
                <a:gridCol w="1375412">
                  <a:extLst>
                    <a:ext uri="{9D8B030D-6E8A-4147-A177-3AD203B41FA5}">
                      <a16:colId xmlns:a16="http://schemas.microsoft.com/office/drawing/2014/main" val="2788059898"/>
                    </a:ext>
                  </a:extLst>
                </a:gridCol>
                <a:gridCol w="558811">
                  <a:extLst>
                    <a:ext uri="{9D8B030D-6E8A-4147-A177-3AD203B41FA5}">
                      <a16:colId xmlns:a16="http://schemas.microsoft.com/office/drawing/2014/main" val="2214502382"/>
                    </a:ext>
                  </a:extLst>
                </a:gridCol>
                <a:gridCol w="441251">
                  <a:extLst>
                    <a:ext uri="{9D8B030D-6E8A-4147-A177-3AD203B41FA5}">
                      <a16:colId xmlns:a16="http://schemas.microsoft.com/office/drawing/2014/main" val="1257921353"/>
                    </a:ext>
                  </a:extLst>
                </a:gridCol>
                <a:gridCol w="593151">
                  <a:extLst>
                    <a:ext uri="{9D8B030D-6E8A-4147-A177-3AD203B41FA5}">
                      <a16:colId xmlns:a16="http://schemas.microsoft.com/office/drawing/2014/main" val="3774674854"/>
                    </a:ext>
                  </a:extLst>
                </a:gridCol>
                <a:gridCol w="493441">
                  <a:extLst>
                    <a:ext uri="{9D8B030D-6E8A-4147-A177-3AD203B41FA5}">
                      <a16:colId xmlns:a16="http://schemas.microsoft.com/office/drawing/2014/main" val="266716590"/>
                    </a:ext>
                  </a:extLst>
                </a:gridCol>
                <a:gridCol w="492913">
                  <a:extLst>
                    <a:ext uri="{9D8B030D-6E8A-4147-A177-3AD203B41FA5}">
                      <a16:colId xmlns:a16="http://schemas.microsoft.com/office/drawing/2014/main" val="2109979122"/>
                    </a:ext>
                  </a:extLst>
                </a:gridCol>
                <a:gridCol w="493441">
                  <a:extLst>
                    <a:ext uri="{9D8B030D-6E8A-4147-A177-3AD203B41FA5}">
                      <a16:colId xmlns:a16="http://schemas.microsoft.com/office/drawing/2014/main" val="4180617821"/>
                    </a:ext>
                  </a:extLst>
                </a:gridCol>
                <a:gridCol w="315913">
                  <a:extLst>
                    <a:ext uri="{9D8B030D-6E8A-4147-A177-3AD203B41FA5}">
                      <a16:colId xmlns:a16="http://schemas.microsoft.com/office/drawing/2014/main" val="229907908"/>
                    </a:ext>
                  </a:extLst>
                </a:gridCol>
                <a:gridCol w="492913">
                  <a:extLst>
                    <a:ext uri="{9D8B030D-6E8A-4147-A177-3AD203B41FA5}">
                      <a16:colId xmlns:a16="http://schemas.microsoft.com/office/drawing/2014/main" val="2213288144"/>
                    </a:ext>
                  </a:extLst>
                </a:gridCol>
                <a:gridCol w="319087">
                  <a:extLst>
                    <a:ext uri="{9D8B030D-6E8A-4147-A177-3AD203B41FA5}">
                      <a16:colId xmlns:a16="http://schemas.microsoft.com/office/drawing/2014/main" val="3923089417"/>
                    </a:ext>
                  </a:extLst>
                </a:gridCol>
                <a:gridCol w="288925">
                  <a:extLst>
                    <a:ext uri="{9D8B030D-6E8A-4147-A177-3AD203B41FA5}">
                      <a16:colId xmlns:a16="http://schemas.microsoft.com/office/drawing/2014/main" val="3337140873"/>
                    </a:ext>
                  </a:extLst>
                </a:gridCol>
                <a:gridCol w="311150">
                  <a:extLst>
                    <a:ext uri="{9D8B030D-6E8A-4147-A177-3AD203B41FA5}">
                      <a16:colId xmlns:a16="http://schemas.microsoft.com/office/drawing/2014/main" val="2537706949"/>
                    </a:ext>
                  </a:extLst>
                </a:gridCol>
                <a:gridCol w="492913">
                  <a:extLst>
                    <a:ext uri="{9D8B030D-6E8A-4147-A177-3AD203B41FA5}">
                      <a16:colId xmlns:a16="http://schemas.microsoft.com/office/drawing/2014/main" val="1038764394"/>
                    </a:ext>
                  </a:extLst>
                </a:gridCol>
                <a:gridCol w="493441">
                  <a:extLst>
                    <a:ext uri="{9D8B030D-6E8A-4147-A177-3AD203B41FA5}">
                      <a16:colId xmlns:a16="http://schemas.microsoft.com/office/drawing/2014/main" val="2980845201"/>
                    </a:ext>
                  </a:extLst>
                </a:gridCol>
                <a:gridCol w="493441">
                  <a:extLst>
                    <a:ext uri="{9D8B030D-6E8A-4147-A177-3AD203B41FA5}">
                      <a16:colId xmlns:a16="http://schemas.microsoft.com/office/drawing/2014/main" val="1629073385"/>
                    </a:ext>
                  </a:extLst>
                </a:gridCol>
              </a:tblGrid>
              <a:tr h="149406">
                <a:tc gridSpan="15">
                  <a:txBody>
                    <a:bodyPr/>
                    <a:lstStyle/>
                    <a:p>
                      <a:pPr marL="342900" marR="0" lvl="0" indent="-342900" algn="ctr" fontAlgn="base">
                        <a:lnSpc>
                          <a:spcPct val="107000"/>
                        </a:lnSpc>
                        <a:spcBef>
                          <a:spcPts val="300"/>
                        </a:spcBef>
                        <a:spcAft>
                          <a:spcPts val="300"/>
                        </a:spcAft>
                        <a:buFont typeface="+mj-lt"/>
                        <a:buAutoNum type="alphaLcParenBoth"/>
                      </a:pPr>
                      <a:r>
                        <a:rPr lang="en-US" sz="900" b="1" u="none" strike="noStrike" kern="0" spc="0" dirty="0">
                          <a:effectLst/>
                          <a:latin typeface="Calibri" panose="020F0502020204030204" pitchFamily="34" charset="0"/>
                          <a:ea typeface="Times New Roman" panose="02020603050405020304" pitchFamily="18" charset="0"/>
                          <a:cs typeface="Segoe UI" panose="020B0502040204020203" pitchFamily="34" charset="0"/>
                        </a:rPr>
                        <a:t>Cardiovascular comorbidities</a:t>
                      </a:r>
                      <a:endParaRPr lang="en-US" sz="10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6226704"/>
                  </a:ext>
                </a:extLst>
              </a:tr>
              <a:tr h="149406">
                <a:tc>
                  <a:txBody>
                    <a:bodyPr/>
                    <a:lstStyle/>
                    <a:p>
                      <a:pPr>
                        <a:lnSpc>
                          <a:spcPct val="107000"/>
                        </a:lnSpc>
                      </a:pPr>
                      <a:endParaRPr lang="en-US" sz="1000" dirty="0">
                        <a:effectLst/>
                        <a:latin typeface="Calibri" panose="020F0502020204030204" pitchFamily="34" charset="0"/>
                      </a:endParaRPr>
                    </a:p>
                  </a:txBody>
                  <a:tcPr marL="0" marR="0" marT="0" marB="0" anchor="ctr">
                    <a:lnL>
                      <a:noFill/>
                    </a:lnL>
                    <a:lnR>
                      <a:noFill/>
                    </a:lnR>
                    <a:lnT>
                      <a:noFill/>
                    </a:lnT>
                    <a:lnB>
                      <a:noFill/>
                    </a:lnB>
                  </a:tcPr>
                </a:tc>
                <a:tc rowSpan="2">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Patients</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3">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Percentage of patients (%)</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710635"/>
                  </a:ext>
                </a:extLst>
              </a:tr>
              <a:tr h="213085">
                <a:tc>
                  <a:txBody>
                    <a:bodyPr/>
                    <a:lstStyle/>
                    <a:p>
                      <a:pPr>
                        <a:lnSpc>
                          <a:spcPct val="107000"/>
                        </a:lnSpc>
                      </a:pPr>
                      <a:endParaRPr lang="en-US" sz="1000" dirty="0">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Overall</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22-44</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65-74</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75+</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White</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Black</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AI/AN</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Asian</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NH/PI</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Other</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Male</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Female</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2921724"/>
                  </a:ext>
                </a:extLst>
              </a:tr>
              <a:tr h="133219">
                <a:tc>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Any CVD</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17952084"/>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639319945"/>
                  </a:ext>
                </a:extLst>
              </a:tr>
              <a:tr h="143179">
                <a:tc>
                  <a:txBody>
                    <a:bodyPr/>
                    <a:lstStyle/>
                    <a:p>
                      <a:pPr marL="18288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733710598"/>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8592965"/>
                  </a:ext>
                </a:extLst>
              </a:tr>
              <a:tr h="133219">
                <a:tc gridSpan="2">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Coronary artery disease (CAD)</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04482142"/>
                  </a:ext>
                </a:extLst>
              </a:tr>
              <a:tr h="143179">
                <a:tc>
                  <a:txBody>
                    <a:bodyPr/>
                    <a:lstStyle/>
                    <a:p>
                      <a:pPr marL="18288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785971021"/>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4138379153"/>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6276679"/>
                  </a:ext>
                </a:extLst>
              </a:tr>
              <a:tr h="133219">
                <a:tc gridSpan="2">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Acute myocardial infarction (AMI)</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89369798"/>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4193091252"/>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54428828"/>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338177"/>
                  </a:ext>
                </a:extLst>
              </a:tr>
              <a:tr h="133219">
                <a:tc>
                  <a:txBody>
                    <a:bodyPr/>
                    <a:lstStyle/>
                    <a:p>
                      <a:pPr marL="0" marR="0">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Heart failure (HF)</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80662704"/>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481952182"/>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75492220"/>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677320"/>
                  </a:ext>
                </a:extLst>
              </a:tr>
              <a:tr h="133219">
                <a:tc>
                  <a:txBody>
                    <a:bodyPr/>
                    <a:lstStyle/>
                    <a:p>
                      <a:pPr marL="0" marR="0">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Valvular heart disease (VHD)</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63033266"/>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900783727"/>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72981483"/>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8086359"/>
                  </a:ext>
                </a:extLst>
              </a:tr>
              <a:tr h="133219">
                <a:tc gridSpan="4">
                  <a:txBody>
                    <a:bodyPr/>
                    <a:lstStyle/>
                    <a:p>
                      <a:pPr marL="0" marR="0">
                        <a:lnSpc>
                          <a:spcPct val="107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Cerebrovascular accident/transient ischemic attack (CVA/TIA)</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00177294"/>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305356804"/>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864747497"/>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0884971"/>
                  </a:ext>
                </a:extLst>
              </a:tr>
              <a:tr h="133219">
                <a:tc gridSpan="2">
                  <a:txBody>
                    <a:bodyPr/>
                    <a:lstStyle/>
                    <a:p>
                      <a:pPr marL="0" marR="0" algn="just">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Peripheral artery disease (PAD)</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63658386"/>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911226315"/>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247801684"/>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6446287"/>
                  </a:ext>
                </a:extLst>
              </a:tr>
              <a:tr h="133219">
                <a:tc>
                  <a:txBody>
                    <a:bodyPr/>
                    <a:lstStyle/>
                    <a:p>
                      <a:pPr marL="0" marR="0">
                        <a:lnSpc>
                          <a:spcPct val="107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Atrial fibrillation (AF)</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67873543"/>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581446029"/>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988106156"/>
                  </a:ext>
                </a:extLst>
              </a:tr>
              <a:tr h="143179">
                <a:tc>
                  <a:txBody>
                    <a:bodyPr/>
                    <a:lstStyle/>
                    <a:p>
                      <a:pPr marL="18288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6780681"/>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Tree>
    <p:extLst>
      <p:ext uri="{BB962C8B-B14F-4D97-AF65-F5344CB8AC3E}">
        <p14:creationId xmlns:p14="http://schemas.microsoft.com/office/powerpoint/2010/main" val="4020497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190500" y="76200"/>
            <a:ext cx="8801100" cy="762000"/>
          </a:xfrm>
        </p:spPr>
        <p:txBody>
          <a:bodyPr/>
          <a:lstStyle/>
          <a:p>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Table 8.1 Prevalence of (a) cardiovascular comorbidities &amp; (b) cardiovascular procedures in adult ESRD patients, by treatment modality, age, race, &amp; sex, </a:t>
            </a:r>
            <a:r>
              <a:rPr lang="en-US" sz="19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545680845"/>
              </p:ext>
            </p:extLst>
          </p:nvPr>
        </p:nvGraphicFramePr>
        <p:xfrm>
          <a:off x="266703" y="761999"/>
          <a:ext cx="8684805" cy="4684649"/>
        </p:xfrm>
        <a:graphic>
          <a:graphicData uri="http://schemas.openxmlformats.org/drawingml/2006/table">
            <a:tbl>
              <a:tblPr firstRow="1" firstCol="1" bandRow="1"/>
              <a:tblGrid>
                <a:gridCol w="1202433">
                  <a:extLst>
                    <a:ext uri="{9D8B030D-6E8A-4147-A177-3AD203B41FA5}">
                      <a16:colId xmlns:a16="http://schemas.microsoft.com/office/drawing/2014/main" val="1920018146"/>
                    </a:ext>
                  </a:extLst>
                </a:gridCol>
                <a:gridCol w="606733">
                  <a:extLst>
                    <a:ext uri="{9D8B030D-6E8A-4147-A177-3AD203B41FA5}">
                      <a16:colId xmlns:a16="http://schemas.microsoft.com/office/drawing/2014/main" val="3272779290"/>
                    </a:ext>
                  </a:extLst>
                </a:gridCol>
                <a:gridCol w="496417">
                  <a:extLst>
                    <a:ext uri="{9D8B030D-6E8A-4147-A177-3AD203B41FA5}">
                      <a16:colId xmlns:a16="http://schemas.microsoft.com/office/drawing/2014/main" val="253690897"/>
                    </a:ext>
                  </a:extLst>
                </a:gridCol>
                <a:gridCol w="497644">
                  <a:extLst>
                    <a:ext uri="{9D8B030D-6E8A-4147-A177-3AD203B41FA5}">
                      <a16:colId xmlns:a16="http://schemas.microsoft.com/office/drawing/2014/main" val="1708061411"/>
                    </a:ext>
                  </a:extLst>
                </a:gridCol>
                <a:gridCol w="533189">
                  <a:extLst>
                    <a:ext uri="{9D8B030D-6E8A-4147-A177-3AD203B41FA5}">
                      <a16:colId xmlns:a16="http://schemas.microsoft.com/office/drawing/2014/main" val="1551629474"/>
                    </a:ext>
                  </a:extLst>
                </a:gridCol>
                <a:gridCol w="533189">
                  <a:extLst>
                    <a:ext uri="{9D8B030D-6E8A-4147-A177-3AD203B41FA5}">
                      <a16:colId xmlns:a16="http://schemas.microsoft.com/office/drawing/2014/main" val="1584918942"/>
                    </a:ext>
                  </a:extLst>
                </a:gridCol>
                <a:gridCol w="533189">
                  <a:extLst>
                    <a:ext uri="{9D8B030D-6E8A-4147-A177-3AD203B41FA5}">
                      <a16:colId xmlns:a16="http://schemas.microsoft.com/office/drawing/2014/main" val="4131795576"/>
                    </a:ext>
                  </a:extLst>
                </a:gridCol>
                <a:gridCol w="533189">
                  <a:extLst>
                    <a:ext uri="{9D8B030D-6E8A-4147-A177-3AD203B41FA5}">
                      <a16:colId xmlns:a16="http://schemas.microsoft.com/office/drawing/2014/main" val="1648293370"/>
                    </a:ext>
                  </a:extLst>
                </a:gridCol>
                <a:gridCol w="569912">
                  <a:extLst>
                    <a:ext uri="{9D8B030D-6E8A-4147-A177-3AD203B41FA5}">
                      <a16:colId xmlns:a16="http://schemas.microsoft.com/office/drawing/2014/main" val="236217827"/>
                    </a:ext>
                  </a:extLst>
                </a:gridCol>
                <a:gridCol w="531963">
                  <a:extLst>
                    <a:ext uri="{9D8B030D-6E8A-4147-A177-3AD203B41FA5}">
                      <a16:colId xmlns:a16="http://schemas.microsoft.com/office/drawing/2014/main" val="3089084985"/>
                    </a:ext>
                  </a:extLst>
                </a:gridCol>
                <a:gridCol w="522158">
                  <a:extLst>
                    <a:ext uri="{9D8B030D-6E8A-4147-A177-3AD203B41FA5}">
                      <a16:colId xmlns:a16="http://schemas.microsoft.com/office/drawing/2014/main" val="3510351553"/>
                    </a:ext>
                  </a:extLst>
                </a:gridCol>
                <a:gridCol w="524609">
                  <a:extLst>
                    <a:ext uri="{9D8B030D-6E8A-4147-A177-3AD203B41FA5}">
                      <a16:colId xmlns:a16="http://schemas.microsoft.com/office/drawing/2014/main" val="2855842861"/>
                    </a:ext>
                  </a:extLst>
                </a:gridCol>
                <a:gridCol w="533189">
                  <a:extLst>
                    <a:ext uri="{9D8B030D-6E8A-4147-A177-3AD203B41FA5}">
                      <a16:colId xmlns:a16="http://schemas.microsoft.com/office/drawing/2014/main" val="2750771487"/>
                    </a:ext>
                  </a:extLst>
                </a:gridCol>
                <a:gridCol w="533189">
                  <a:extLst>
                    <a:ext uri="{9D8B030D-6E8A-4147-A177-3AD203B41FA5}">
                      <a16:colId xmlns:a16="http://schemas.microsoft.com/office/drawing/2014/main" val="1988732886"/>
                    </a:ext>
                  </a:extLst>
                </a:gridCol>
                <a:gridCol w="533802">
                  <a:extLst>
                    <a:ext uri="{9D8B030D-6E8A-4147-A177-3AD203B41FA5}">
                      <a16:colId xmlns:a16="http://schemas.microsoft.com/office/drawing/2014/main" val="1039851992"/>
                    </a:ext>
                  </a:extLst>
                </a:gridCol>
              </a:tblGrid>
              <a:tr h="145329">
                <a:tc gridSpan="15">
                  <a:txBody>
                    <a:bodyPr/>
                    <a:lstStyle/>
                    <a:p>
                      <a:pPr marL="0" marR="0" lvl="0" indent="0" algn="ctr" fontAlgn="base">
                        <a:lnSpc>
                          <a:spcPct val="107000"/>
                        </a:lnSpc>
                        <a:spcBef>
                          <a:spcPts val="300"/>
                        </a:spcBef>
                        <a:spcAft>
                          <a:spcPts val="300"/>
                        </a:spcAft>
                        <a:buFont typeface="+mj-lt"/>
                        <a:buNone/>
                      </a:pPr>
                      <a:r>
                        <a:rPr lang="en-US" sz="1000" b="1" u="none" strike="noStrike" kern="0" spc="0" dirty="0" smtClean="0">
                          <a:effectLst/>
                          <a:latin typeface="Calibri" panose="020F0502020204030204" pitchFamily="34" charset="0"/>
                          <a:ea typeface="Times New Roman" panose="02020603050405020304" pitchFamily="18" charset="0"/>
                          <a:cs typeface="Segoe UI" panose="020B0502040204020203" pitchFamily="34" charset="0"/>
                        </a:rPr>
                        <a:t>(b)  Cardiovascular </a:t>
                      </a:r>
                      <a:r>
                        <a:rPr lang="en-US" sz="1000" b="1" u="none" strike="noStrike" kern="0" spc="0" dirty="0">
                          <a:effectLst/>
                          <a:latin typeface="Calibri" panose="020F0502020204030204" pitchFamily="34" charset="0"/>
                          <a:ea typeface="Times New Roman" panose="02020603050405020304" pitchFamily="18" charset="0"/>
                          <a:cs typeface="Segoe UI" panose="020B0502040204020203" pitchFamily="34" charset="0"/>
                        </a:rPr>
                        <a:t>procedures</a:t>
                      </a:r>
                    </a:p>
                  </a:txBody>
                  <a:tcPr marL="16912" marR="67064"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69565768"/>
                  </a:ext>
                </a:extLst>
              </a:tr>
              <a:tr h="151986">
                <a:tc>
                  <a:txBody>
                    <a:bodyPr/>
                    <a:lstStyle/>
                    <a:p>
                      <a:pPr marL="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rowSpan="2">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 Patients</a:t>
                      </a: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3">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Percentage of patients (%)</a:t>
                      </a: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71808328"/>
                  </a:ext>
                </a:extLst>
              </a:tr>
              <a:tr h="157126">
                <a:tc>
                  <a:txBody>
                    <a:bodyPr/>
                    <a:lstStyle/>
                    <a:p>
                      <a:pPr>
                        <a:lnSpc>
                          <a:spcPct val="107000"/>
                        </a:lnSpc>
                      </a:pPr>
                      <a:endParaRPr lang="en-US" sz="1200" dirty="0">
                        <a:effectLst/>
                        <a:latin typeface="Calibri" panose="020F0502020204030204" pitchFamily="34"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Overall</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22-44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45-64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err="1">
                          <a:effectLst/>
                          <a:latin typeface="Calibri" panose="020F0502020204030204" pitchFamily="34" charset="0"/>
                          <a:ea typeface="Calibri" panose="020F0502020204030204" pitchFamily="34" charset="0"/>
                          <a:cs typeface="Times New Roman" panose="02020603050405020304" pitchFamily="18" charset="0"/>
                        </a:rPr>
                        <a:t>Blk</a:t>
                      </a:r>
                      <a:r>
                        <a:rPr lang="en-US" sz="1000" b="1" dirty="0">
                          <a:effectLst/>
                          <a:latin typeface="Calibri" panose="020F0502020204030204" pitchFamily="34" charset="0"/>
                          <a:ea typeface="Calibri" panose="020F0502020204030204" pitchFamily="34" charset="0"/>
                          <a:cs typeface="Times New Roman" panose="02020603050405020304" pitchFamily="18" charset="0"/>
                        </a:rPr>
                        <a:t>/</a:t>
                      </a:r>
                      <a:r>
                        <a:rPr lang="en-US" sz="1000" b="1" dirty="0" err="1">
                          <a:effectLst/>
                          <a:latin typeface="Calibri" panose="020F0502020204030204" pitchFamily="34" charset="0"/>
                          <a:ea typeface="Calibri" panose="020F0502020204030204" pitchFamily="34" charset="0"/>
                          <a:cs typeface="Times New Roman" panose="02020603050405020304" pitchFamily="18" charset="0"/>
                        </a:rPr>
                        <a:t>Af</a:t>
                      </a:r>
                      <a:r>
                        <a:rPr lang="en-US" sz="1000" b="1" dirty="0">
                          <a:effectLst/>
                          <a:latin typeface="Calibri" panose="020F0502020204030204" pitchFamily="34" charset="0"/>
                          <a:ea typeface="Calibri" panose="020F0502020204030204" pitchFamily="34" charset="0"/>
                          <a:cs typeface="Times New Roman" panose="02020603050405020304" pitchFamily="18" charset="0"/>
                        </a:rPr>
                        <a:t> Am</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AI/AN</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NH/PI</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Other</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427394"/>
                  </a:ext>
                </a:extLst>
              </a:tr>
              <a:tr h="141401">
                <a:tc gridSpan="5">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Cardiac arrest and ventricular arrhythmias (SCA/VA)</a:t>
                      </a:r>
                    </a:p>
                  </a:txBody>
                  <a:tcPr marL="16912"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6300704"/>
                  </a:ext>
                </a:extLst>
              </a:tr>
              <a:tr h="151986">
                <a:tc>
                  <a:txBody>
                    <a:bodyPr/>
                    <a:lstStyle/>
                    <a:p>
                      <a:pPr marL="18288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6912"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1047995247"/>
                  </a:ext>
                </a:extLst>
              </a:tr>
              <a:tr h="151986">
                <a:tc>
                  <a:txBody>
                    <a:bodyPr/>
                    <a:lstStyle/>
                    <a:p>
                      <a:pPr marL="18288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6912"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4204227101"/>
                  </a:ext>
                </a:extLst>
              </a:tr>
              <a:tr h="151986">
                <a:tc>
                  <a:txBody>
                    <a:bodyPr/>
                    <a:lstStyle/>
                    <a:p>
                      <a:pPr marL="18288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Transplant</a:t>
                      </a:r>
                    </a:p>
                  </a:txBody>
                  <a:tcPr marL="16912"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2229456574"/>
                  </a:ext>
                </a:extLst>
              </a:tr>
              <a:tr h="141401">
                <a:tc gridSpan="6">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Venous thromboembolism and pulmonary embolism (VTE/PE)</a:t>
                      </a:r>
                    </a:p>
                  </a:txBody>
                  <a:tcPr marL="16912"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extLst>
                  <a:ext uri="{0D108BD9-81ED-4DB2-BD59-A6C34878D82A}">
                    <a16:rowId xmlns:a16="http://schemas.microsoft.com/office/drawing/2014/main" val="545378392"/>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6912"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218,720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2467437828"/>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6912"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2415763205"/>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Transplant</a:t>
                      </a:r>
                    </a:p>
                  </a:txBody>
                  <a:tcPr marL="16912"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75,313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3191664181"/>
                  </a:ext>
                </a:extLst>
              </a:tr>
              <a:tr h="141401">
                <a:tc gridSpan="6">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Revascularization – percutaneous coronary interventions (PCI)</a:t>
                      </a:r>
                    </a:p>
                  </a:txBody>
                  <a:tcPr marL="16912" marR="67064"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a:noFill/>
                    </a:lnT>
                    <a:lnB>
                      <a:noFill/>
                    </a:lnB>
                  </a:tcPr>
                </a:tc>
                <a:extLst>
                  <a:ext uri="{0D108BD9-81ED-4DB2-BD59-A6C34878D82A}">
                    <a16:rowId xmlns:a16="http://schemas.microsoft.com/office/drawing/2014/main" val="1391214356"/>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6912"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92,625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3.6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4.5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3284267549"/>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6912" marR="0" marT="0" marB="0" anchor="b">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6.1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6.1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13.3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3982373058"/>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Transplant</a:t>
                      </a:r>
                    </a:p>
                  </a:txBody>
                  <a:tcPr marL="16912"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16,615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4.2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3.1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Arial" panose="020B0604020202020204" pitchFamily="34"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5309622"/>
                  </a:ext>
                </a:extLst>
              </a:tr>
              <a:tr h="141401">
                <a:tc gridSpan="6">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Revascularization – coronary artery bypass graft (CABG)</a:t>
                      </a:r>
                    </a:p>
                  </a:txBody>
                  <a:tcPr marL="16912"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56734557"/>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6912"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92,625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2318691542"/>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6912" marR="0" marT="0" marB="0" anchor="b">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7,570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600367949"/>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Transplant</a:t>
                      </a:r>
                    </a:p>
                  </a:txBody>
                  <a:tcPr marL="16912"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16,615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6304846"/>
                  </a:ext>
                </a:extLst>
              </a:tr>
              <a:tr h="141401">
                <a:tc gridSpan="11">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Implantable cardioverter defibrillators &amp; cardiac resynchronization therapy with defibrillator devices (ICD/CRT-D)</a:t>
                      </a:r>
                    </a:p>
                  </a:txBody>
                  <a:tcPr marL="16912" marR="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81116863"/>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6912"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88,377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824703279"/>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6912" marR="0" marT="0" marB="0" anchor="b">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6,181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2963015010"/>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Transplant</a:t>
                      </a:r>
                    </a:p>
                  </a:txBody>
                  <a:tcPr marL="16912"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10,851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5174444"/>
                  </a:ext>
                </a:extLst>
              </a:tr>
              <a:tr h="141401">
                <a:tc gridSpan="10">
                  <a:txBody>
                    <a:bodyPr/>
                    <a:lstStyle/>
                    <a:p>
                      <a:pPr marL="0" marR="0">
                        <a:lnSpc>
                          <a:spcPct val="107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Carotid artery stenting and carotid artery endarterectomy (CAS/CEA)</a:t>
                      </a:r>
                    </a:p>
                  </a:txBody>
                  <a:tcPr marL="16912" marR="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6820169"/>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6912"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130,581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4225776798"/>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6912" marR="0" marT="0" marB="0" anchor="b">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10,445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a:noFill/>
                    </a:lnB>
                  </a:tcPr>
                </a:tc>
                <a:extLst>
                  <a:ext uri="{0D108BD9-81ED-4DB2-BD59-A6C34878D82A}">
                    <a16:rowId xmlns:a16="http://schemas.microsoft.com/office/drawing/2014/main" val="99493579"/>
                  </a:ext>
                </a:extLst>
              </a:tr>
              <a:tr h="151986">
                <a:tc>
                  <a:txBody>
                    <a:bodyPr/>
                    <a:lstStyle/>
                    <a:p>
                      <a:pPr marL="18288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Transplant</a:t>
                      </a:r>
                    </a:p>
                  </a:txBody>
                  <a:tcPr marL="16912"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24,331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4023155"/>
                  </a:ext>
                </a:extLst>
              </a:tr>
            </a:tbl>
          </a:graphicData>
        </a:graphic>
      </p:graphicFrame>
      <p:sp>
        <p:nvSpPr>
          <p:cNvPr id="11" name="Rectangle 10"/>
          <p:cNvSpPr/>
          <p:nvPr/>
        </p:nvSpPr>
        <p:spPr>
          <a:xfrm>
            <a:off x="132355" y="5366150"/>
            <a:ext cx="8953500" cy="1492716"/>
          </a:xfrm>
          <a:prstGeom prst="rect">
            <a:avLst/>
          </a:prstGeom>
        </p:spPr>
        <p:txBody>
          <a:bodyPr wrap="square">
            <a:spAutoFit/>
          </a:bodyPr>
          <a:lstStyle/>
          <a:p>
            <a:pPr>
              <a:spcBef>
                <a:spcPts val="600"/>
              </a:spcBef>
            </a:pPr>
            <a:r>
              <a:rPr lang="en-US" sz="8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2016 to December 31, 2016, and ESRD service date is at least 90 days prior to January 1, 2016. (a) The denominators for all cardiovascular comorbidities are patients described above by modality. (b) The denominators for PCI and CABG are patients with CAD by modality. The denominator for ICD/CRT-D is patients with HF by modality. The denominator for CAS/CEA is patients with CAD, CVA/TIA, or PAD by modality. *Values for cells with 10 or fewer patients are suppressed. Abbreviations: AF, atrial fibrillation; AI/AN, American Indian or Alaska Native; AMI, acute myocardial infarction; </a:t>
            </a:r>
            <a:r>
              <a:rPr lang="en-US" sz="8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Blk</a:t>
            </a:r>
            <a:r>
              <a:rPr lang="en-US" sz="8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
            </a:r>
            <a:r>
              <a:rPr lang="en-US" sz="8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Af</a:t>
            </a:r>
            <a:r>
              <a:rPr lang="en-US" sz="8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Am, Black African American; CABG, coronary artery bypass grafting; CAD, coronary artery disease; CAS/CEA, carotid artery stenting and carotid artery endarterectomy; CVA/TIA, cerebrovascular accident/transient ischemic attack; CVD, cardiovascular disease; ESRD, end-stage renal disease; HF, heart failure; ICD/CRT-D, implantable cardioverter defibrillators/cardiac resynchronization therapy with defibrillator devices; NH/PI, Native Hawaiian or Pacific Islander; PAD, peripheral arterial disease; PCI, percutaneous coronary interventions; SCA/VA, sudden cardiac arrest and ventricular arrhythmias; VHD, </a:t>
            </a:r>
            <a:r>
              <a:rPr lang="en-US" sz="8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8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p>
          <a:p>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r>
            <a:b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3732025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10245" y="0"/>
            <a:ext cx="9144000" cy="838200"/>
          </a:xfrm>
        </p:spPr>
        <p:txBody>
          <a:bodyPr/>
          <a:lstStyle/>
          <a:p>
            <a:r>
              <a:rPr lang="en-US" sz="23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a:t>
            </a:r>
            <a:r>
              <a:rPr lang="en-US" sz="23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2015-2016</a:t>
            </a:r>
            <a:endParaRPr lang="en-US" sz="23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249233"/>
            <a:ext cx="6858014" cy="3435103"/>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3089863" y="842546"/>
            <a:ext cx="3025187" cy="338554"/>
          </a:xfrm>
          <a:prstGeom prst="rect">
            <a:avLst/>
          </a:prstGeom>
        </p:spPr>
        <p:txBody>
          <a:bodyPr wrap="none">
            <a:spAutoFit/>
          </a:bodyPr>
          <a:lstStyle/>
          <a:p>
            <a:pPr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(a) Coronary artery disease (CAD)</a:t>
            </a:r>
          </a:p>
        </p:txBody>
      </p:sp>
      <p:sp>
        <p:nvSpPr>
          <p:cNvPr id="8" name="Rectangle 7"/>
          <p:cNvSpPr/>
          <p:nvPr/>
        </p:nvSpPr>
        <p:spPr>
          <a:xfrm>
            <a:off x="1173449" y="4684336"/>
            <a:ext cx="6858014" cy="1569660"/>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6891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0"/>
            <a:ext cx="9144000" cy="1417638"/>
          </a:xfrm>
        </p:spPr>
        <p:txBody>
          <a:bodyPr/>
          <a:lstStyle/>
          <a:p>
            <a:r>
              <a:rPr lang="en-US" sz="23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2015-2016</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289297"/>
            <a:ext cx="6858014" cy="3435103"/>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7" name="Rectangle 6"/>
          <p:cNvSpPr/>
          <p:nvPr/>
        </p:nvSpPr>
        <p:spPr>
          <a:xfrm>
            <a:off x="2971800" y="880646"/>
            <a:ext cx="3348802" cy="338554"/>
          </a:xfrm>
          <a:prstGeom prst="rect">
            <a:avLst/>
          </a:prstGeom>
        </p:spPr>
        <p:txBody>
          <a:bodyPr wrap="none">
            <a:spAutoFit/>
          </a:bodyPr>
          <a:lstStyle/>
          <a:p>
            <a:pPr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Acute myocardial infarction (AMI)</a:t>
            </a:r>
          </a:p>
        </p:txBody>
      </p:sp>
      <p:sp>
        <p:nvSpPr>
          <p:cNvPr id="4" name="Rectangle 3"/>
          <p:cNvSpPr/>
          <p:nvPr/>
        </p:nvSpPr>
        <p:spPr>
          <a:xfrm>
            <a:off x="1217194" y="4610100"/>
            <a:ext cx="6858014" cy="1569660"/>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8209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pic>
        <p:nvPicPr>
          <p:cNvPr id="6" name="Picture 5"/>
          <p:cNvPicPr>
            <a:picLocks noChangeAspect="1"/>
          </p:cNvPicPr>
          <p:nvPr/>
        </p:nvPicPr>
        <p:blipFill>
          <a:blip r:embed="rId2"/>
          <a:stretch>
            <a:fillRect/>
          </a:stretch>
        </p:blipFill>
        <p:spPr>
          <a:xfrm>
            <a:off x="0" y="0"/>
            <a:ext cx="9144793" cy="1463167"/>
          </a:xfrm>
          <a:prstGeom prst="rect">
            <a:avLst/>
          </a:prstGeom>
        </p:spPr>
      </p:pic>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2993" y="1252954"/>
            <a:ext cx="6858014" cy="3435103"/>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8" name="Rectangle 7"/>
          <p:cNvSpPr/>
          <p:nvPr/>
        </p:nvSpPr>
        <p:spPr>
          <a:xfrm>
            <a:off x="3467100" y="914400"/>
            <a:ext cx="1916679" cy="338554"/>
          </a:xfrm>
          <a:prstGeom prst="rect">
            <a:avLst/>
          </a:prstGeom>
        </p:spPr>
        <p:txBody>
          <a:bodyPr wrap="none">
            <a:spAutoFit/>
          </a:bodyPr>
          <a:lstStyle/>
          <a:p>
            <a:pPr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(c) Heart failure (HF)</a:t>
            </a:r>
          </a:p>
        </p:txBody>
      </p:sp>
      <p:sp>
        <p:nvSpPr>
          <p:cNvPr id="3" name="Rectangle 2"/>
          <p:cNvSpPr/>
          <p:nvPr/>
        </p:nvSpPr>
        <p:spPr>
          <a:xfrm>
            <a:off x="1295386" y="4610100"/>
            <a:ext cx="6858014" cy="1569660"/>
          </a:xfrm>
          <a:prstGeom prst="rect">
            <a:avLst/>
          </a:prstGeom>
        </p:spPr>
        <p:txBody>
          <a:bodyPr wrap="square">
            <a:spAutoFit/>
          </a:bodyPr>
          <a:lstStyle/>
          <a:p>
            <a:pPr lvl="0">
              <a:spcBef>
                <a:spcPts val="600"/>
              </a:spcBef>
              <a:spcAft>
                <a:spcPts val="600"/>
              </a:spcAft>
              <a:tabLst>
                <a:tab pos="5943600" algn="l"/>
              </a:tabLst>
            </a:pP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4254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89045" y="1268286"/>
            <a:ext cx="6858014" cy="3435103"/>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pic>
        <p:nvPicPr>
          <p:cNvPr id="6" name="Picture 5"/>
          <p:cNvPicPr>
            <a:picLocks noChangeAspect="1"/>
          </p:cNvPicPr>
          <p:nvPr/>
        </p:nvPicPr>
        <p:blipFill>
          <a:blip r:embed="rId3"/>
          <a:stretch>
            <a:fillRect/>
          </a:stretch>
        </p:blipFill>
        <p:spPr>
          <a:xfrm>
            <a:off x="114300" y="-5048"/>
            <a:ext cx="9144793" cy="1463167"/>
          </a:xfrm>
          <a:prstGeom prst="rect">
            <a:avLst/>
          </a:prstGeom>
        </p:spPr>
      </p:pic>
      <p:sp>
        <p:nvSpPr>
          <p:cNvPr id="9" name="Rectangle 8"/>
          <p:cNvSpPr/>
          <p:nvPr/>
        </p:nvSpPr>
        <p:spPr>
          <a:xfrm>
            <a:off x="2895600" y="915614"/>
            <a:ext cx="2901627" cy="338554"/>
          </a:xfrm>
          <a:prstGeom prst="rect">
            <a:avLst/>
          </a:prstGeom>
        </p:spPr>
        <p:txBody>
          <a:bodyPr wrap="none">
            <a:spAutoFit/>
          </a:bodyPr>
          <a:lstStyle/>
          <a:p>
            <a:pPr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(d) </a:t>
            </a:r>
            <a:r>
              <a:rPr lang="en-US" sz="1600" b="1" dirty="0" err="1">
                <a:solidFill>
                  <a:prstClr val="black"/>
                </a:solidFill>
                <a:latin typeface="Calibri" panose="020F0502020204030204" pitchFamily="34" charset="0"/>
                <a:ea typeface="Times New Roman" panose="02020603050405020304" pitchFamily="18" charset="0"/>
                <a:cs typeface="Segoe UI" panose="020B0502040204020203" pitchFamily="34" charset="0"/>
              </a:rPr>
              <a:t>Valvular</a:t>
            </a: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 heart disease (VHD)</a:t>
            </a:r>
          </a:p>
        </p:txBody>
      </p:sp>
      <p:sp>
        <p:nvSpPr>
          <p:cNvPr id="3" name="Rectangle 2"/>
          <p:cNvSpPr/>
          <p:nvPr/>
        </p:nvSpPr>
        <p:spPr>
          <a:xfrm>
            <a:off x="1089045" y="4696992"/>
            <a:ext cx="6858013" cy="1569660"/>
          </a:xfrm>
          <a:prstGeom prst="rect">
            <a:avLst/>
          </a:prstGeom>
        </p:spPr>
        <p:txBody>
          <a:bodyPr wrap="square">
            <a:spAutoFit/>
          </a:bodyPr>
          <a:lstStyle/>
          <a:p>
            <a:pPr lvl="0">
              <a:spcBef>
                <a:spcPts val="600"/>
              </a:spcBef>
              <a:spcAft>
                <a:spcPts val="600"/>
              </a:spcAft>
              <a:tabLst>
                <a:tab pos="5943600" algn="l"/>
              </a:tabLst>
            </a:pP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5356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0995" y="1252081"/>
            <a:ext cx="6858014" cy="3435103"/>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pic>
        <p:nvPicPr>
          <p:cNvPr id="6" name="Picture 5"/>
          <p:cNvPicPr>
            <a:picLocks noChangeAspect="1"/>
          </p:cNvPicPr>
          <p:nvPr/>
        </p:nvPicPr>
        <p:blipFill>
          <a:blip r:embed="rId3"/>
          <a:stretch>
            <a:fillRect/>
          </a:stretch>
        </p:blipFill>
        <p:spPr>
          <a:xfrm>
            <a:off x="-2394" y="0"/>
            <a:ext cx="9144793" cy="1463167"/>
          </a:xfrm>
          <a:prstGeom prst="rect">
            <a:avLst/>
          </a:prstGeom>
        </p:spPr>
      </p:pic>
      <p:sp>
        <p:nvSpPr>
          <p:cNvPr id="7" name="Rectangle 6"/>
          <p:cNvSpPr/>
          <p:nvPr/>
        </p:nvSpPr>
        <p:spPr>
          <a:xfrm>
            <a:off x="1485900" y="918746"/>
            <a:ext cx="5829300" cy="338554"/>
          </a:xfrm>
          <a:prstGeom prst="rect">
            <a:avLst/>
          </a:prstGeom>
        </p:spPr>
        <p:txBody>
          <a:bodyPr wrap="square">
            <a:spAutoFit/>
          </a:bodyPr>
          <a:lstStyle/>
          <a:p>
            <a:pPr lvl="0"/>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(e) </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Cerebrovascular accident/transient ischemic attack (CVA/TIA)</a:t>
            </a:r>
            <a:endParaRPr lang="en-US" sz="2800" b="1" dirty="0">
              <a:solidFill>
                <a:prstClr val="black"/>
              </a:solidFill>
            </a:endParaRPr>
          </a:p>
        </p:txBody>
      </p:sp>
      <p:sp>
        <p:nvSpPr>
          <p:cNvPr id="3" name="Rectangle 2"/>
          <p:cNvSpPr/>
          <p:nvPr/>
        </p:nvSpPr>
        <p:spPr>
          <a:xfrm>
            <a:off x="1140995" y="4687184"/>
            <a:ext cx="6858014" cy="1569660"/>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3206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0995" y="1354578"/>
            <a:ext cx="6858014" cy="3435103"/>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pic>
        <p:nvPicPr>
          <p:cNvPr id="6" name="Picture 5"/>
          <p:cNvPicPr>
            <a:picLocks noChangeAspect="1"/>
          </p:cNvPicPr>
          <p:nvPr/>
        </p:nvPicPr>
        <p:blipFill>
          <a:blip r:embed="rId3"/>
          <a:stretch>
            <a:fillRect/>
          </a:stretch>
        </p:blipFill>
        <p:spPr>
          <a:xfrm>
            <a:off x="-2394" y="0"/>
            <a:ext cx="9144793" cy="1463167"/>
          </a:xfrm>
          <a:prstGeom prst="rect">
            <a:avLst/>
          </a:prstGeom>
        </p:spPr>
      </p:pic>
      <p:sp>
        <p:nvSpPr>
          <p:cNvPr id="3" name="Rectangle 2"/>
          <p:cNvSpPr/>
          <p:nvPr/>
        </p:nvSpPr>
        <p:spPr>
          <a:xfrm>
            <a:off x="2926178" y="1023853"/>
            <a:ext cx="3170675" cy="338554"/>
          </a:xfrm>
          <a:prstGeom prst="rect">
            <a:avLst/>
          </a:prstGeom>
        </p:spPr>
        <p:txBody>
          <a:bodyPr wrap="none">
            <a:spAutoFit/>
          </a:bodyPr>
          <a:lstStyle/>
          <a:p>
            <a:pPr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(f) Peripheral arterial disease (PAD)</a:t>
            </a:r>
          </a:p>
        </p:txBody>
      </p:sp>
      <p:sp>
        <p:nvSpPr>
          <p:cNvPr id="4" name="Rectangle 3"/>
          <p:cNvSpPr/>
          <p:nvPr/>
        </p:nvSpPr>
        <p:spPr>
          <a:xfrm>
            <a:off x="798102" y="4789681"/>
            <a:ext cx="7543800" cy="1384995"/>
          </a:xfrm>
          <a:prstGeom prst="rect">
            <a:avLst/>
          </a:prstGeom>
        </p:spPr>
        <p:txBody>
          <a:bodyPr wrap="square">
            <a:spAutoFit/>
          </a:bodyPr>
          <a:lstStyle/>
          <a:p>
            <a:pPr lvl="0">
              <a:spcBef>
                <a:spcPts val="600"/>
              </a:spcBef>
              <a:spcAft>
                <a:spcPts val="600"/>
              </a:spcAft>
              <a:tabLst>
                <a:tab pos="5943600" algn="l"/>
              </a:tabLst>
            </a:pP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36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pic>
        <p:nvPicPr>
          <p:cNvPr id="6" name="Picture 5"/>
          <p:cNvPicPr>
            <a:picLocks noChangeAspect="1"/>
          </p:cNvPicPr>
          <p:nvPr/>
        </p:nvPicPr>
        <p:blipFill>
          <a:blip r:embed="rId2"/>
          <a:stretch>
            <a:fillRect/>
          </a:stretch>
        </p:blipFill>
        <p:spPr>
          <a:xfrm>
            <a:off x="-2394" y="0"/>
            <a:ext cx="9144793" cy="1463167"/>
          </a:xfrm>
          <a:prstGeom prst="rect">
            <a:avLst/>
          </a:prstGeom>
        </p:spPr>
      </p:pic>
      <p:sp>
        <p:nvSpPr>
          <p:cNvPr id="3" name="Rectangle 2"/>
          <p:cNvSpPr/>
          <p:nvPr/>
        </p:nvSpPr>
        <p:spPr>
          <a:xfrm>
            <a:off x="3385630" y="1023853"/>
            <a:ext cx="2251770" cy="338554"/>
          </a:xfrm>
          <a:prstGeom prst="rect">
            <a:avLst/>
          </a:prstGeom>
        </p:spPr>
        <p:txBody>
          <a:bodyPr wrap="none">
            <a:spAutoFit/>
          </a:bodyPr>
          <a:lstStyle/>
          <a:p>
            <a:pPr marR="0" lvl="0"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(g) Atrial fibrillation (AF)</a:t>
            </a:r>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2993" y="1441697"/>
            <a:ext cx="6858014" cy="3435103"/>
          </a:xfrm>
        </p:spPr>
      </p:pic>
      <p:sp>
        <p:nvSpPr>
          <p:cNvPr id="10" name="Rectangle 9"/>
          <p:cNvSpPr/>
          <p:nvPr/>
        </p:nvSpPr>
        <p:spPr>
          <a:xfrm>
            <a:off x="798102" y="4866884"/>
            <a:ext cx="7543800" cy="1384995"/>
          </a:xfrm>
          <a:prstGeom prst="rect">
            <a:avLst/>
          </a:prstGeom>
        </p:spPr>
        <p:txBody>
          <a:bodyPr wrap="square">
            <a:spAutoFit/>
          </a:bodyPr>
          <a:lstStyle/>
          <a:p>
            <a:pPr lvl="0">
              <a:spcBef>
                <a:spcPts val="600"/>
              </a:spcBef>
              <a:spcAft>
                <a:spcPts val="600"/>
              </a:spcAft>
              <a:tabLst>
                <a:tab pos="5943600" algn="l"/>
              </a:tabLst>
            </a:pP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6874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pic>
        <p:nvPicPr>
          <p:cNvPr id="6" name="Picture 5"/>
          <p:cNvPicPr>
            <a:picLocks noChangeAspect="1"/>
          </p:cNvPicPr>
          <p:nvPr/>
        </p:nvPicPr>
        <p:blipFill>
          <a:blip r:embed="rId2"/>
          <a:stretch>
            <a:fillRect/>
          </a:stretch>
        </p:blipFill>
        <p:spPr>
          <a:xfrm>
            <a:off x="-2394" y="0"/>
            <a:ext cx="9144793" cy="1463167"/>
          </a:xfrm>
          <a:prstGeom prst="rect">
            <a:avLst/>
          </a:prstGeom>
        </p:spPr>
      </p:pic>
      <p:sp>
        <p:nvSpPr>
          <p:cNvPr id="3" name="Rectangle 2"/>
          <p:cNvSpPr/>
          <p:nvPr/>
        </p:nvSpPr>
        <p:spPr>
          <a:xfrm>
            <a:off x="1731812" y="1023853"/>
            <a:ext cx="5559407" cy="338554"/>
          </a:xfrm>
          <a:prstGeom prst="rect">
            <a:avLst/>
          </a:prstGeom>
        </p:spPr>
        <p:txBody>
          <a:bodyPr wrap="none">
            <a:spAutoFit/>
          </a:bodyPr>
          <a:lstStyle/>
          <a:p>
            <a:pPr marR="0" lvl="0"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(h) Sudden cardiac arrest and ventricular arrhythmias (SCA/VA)</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0995" y="1362407"/>
            <a:ext cx="6858014" cy="3435103"/>
          </a:xfrm>
        </p:spPr>
      </p:pic>
      <p:sp>
        <p:nvSpPr>
          <p:cNvPr id="9" name="Rectangle 8"/>
          <p:cNvSpPr/>
          <p:nvPr/>
        </p:nvSpPr>
        <p:spPr>
          <a:xfrm>
            <a:off x="798102" y="4789681"/>
            <a:ext cx="7543800" cy="1384995"/>
          </a:xfrm>
          <a:prstGeom prst="rect">
            <a:avLst/>
          </a:prstGeom>
        </p:spPr>
        <p:txBody>
          <a:bodyPr wrap="square">
            <a:spAutoFit/>
          </a:bodyPr>
          <a:lstStyle/>
          <a:p>
            <a:pPr lvl="0">
              <a:spcBef>
                <a:spcPts val="600"/>
              </a:spcBef>
              <a:spcAft>
                <a:spcPts val="600"/>
              </a:spcAft>
              <a:tabLst>
                <a:tab pos="5943600" algn="l"/>
              </a:tabLst>
            </a:pP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1724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pic>
        <p:nvPicPr>
          <p:cNvPr id="6" name="Picture 5"/>
          <p:cNvPicPr>
            <a:picLocks noChangeAspect="1"/>
          </p:cNvPicPr>
          <p:nvPr/>
        </p:nvPicPr>
        <p:blipFill>
          <a:blip r:embed="rId2"/>
          <a:stretch>
            <a:fillRect/>
          </a:stretch>
        </p:blipFill>
        <p:spPr>
          <a:xfrm>
            <a:off x="-2394" y="0"/>
            <a:ext cx="9144793" cy="1463167"/>
          </a:xfrm>
          <a:prstGeom prst="rect">
            <a:avLst/>
          </a:prstGeom>
        </p:spPr>
      </p:pic>
      <p:sp>
        <p:nvSpPr>
          <p:cNvPr id="3" name="Rectangle 2"/>
          <p:cNvSpPr/>
          <p:nvPr/>
        </p:nvSpPr>
        <p:spPr>
          <a:xfrm>
            <a:off x="1662467" y="1023853"/>
            <a:ext cx="5698098" cy="338554"/>
          </a:xfrm>
          <a:prstGeom prst="rect">
            <a:avLst/>
          </a:prstGeom>
        </p:spPr>
        <p:txBody>
          <a:bodyPr wrap="none">
            <a:spAutoFit/>
          </a:bodyPr>
          <a:lstStyle/>
          <a:p>
            <a:pPr marR="0" lvl="0"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t>
            </a:r>
            <a:r>
              <a:rPr lang="en-US" sz="1600" b="1" dirty="0" err="1">
                <a:latin typeface="Calibri" panose="020F0502020204030204" pitchFamily="34" charset="0"/>
                <a:ea typeface="Times New Roman" panose="02020603050405020304" pitchFamily="18" charset="0"/>
                <a:cs typeface="Segoe UI" panose="020B0502040204020203" pitchFamily="34" charset="0"/>
              </a:rPr>
              <a:t>i</a:t>
            </a:r>
            <a:r>
              <a:rPr lang="en-US" sz="1600" b="1" dirty="0">
                <a:latin typeface="Calibri" panose="020F0502020204030204" pitchFamily="34" charset="0"/>
                <a:ea typeface="Times New Roman" panose="02020603050405020304" pitchFamily="18" charset="0"/>
                <a:cs typeface="Segoe UI" panose="020B0502040204020203" pitchFamily="34" charset="0"/>
              </a:rPr>
              <a:t>) Venous thromboembolism and pulmonary embolism (VTE/PE)</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0995" y="1354578"/>
            <a:ext cx="6858014" cy="3435103"/>
          </a:xfrm>
        </p:spPr>
      </p:pic>
      <p:sp>
        <p:nvSpPr>
          <p:cNvPr id="9" name="Rectangle 8"/>
          <p:cNvSpPr/>
          <p:nvPr/>
        </p:nvSpPr>
        <p:spPr>
          <a:xfrm>
            <a:off x="798102" y="4789681"/>
            <a:ext cx="7543800" cy="1384995"/>
          </a:xfrm>
          <a:prstGeom prst="rect">
            <a:avLst/>
          </a:prstGeom>
        </p:spPr>
        <p:txBody>
          <a:bodyPr wrap="square">
            <a:spAutoFit/>
          </a:bodyPr>
          <a:lstStyle/>
          <a:p>
            <a:pPr lvl="0">
              <a:spcBef>
                <a:spcPts val="600"/>
              </a:spcBef>
              <a:spcAft>
                <a:spcPts val="600"/>
              </a:spcAft>
              <a:tabLst>
                <a:tab pos="5943600" algn="l"/>
              </a:tabLst>
            </a:pP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8637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1066800"/>
          </a:xfrm>
        </p:spPr>
        <p:txBody>
          <a:bodyPr/>
          <a:lstStyle/>
          <a:p>
            <a:r>
              <a:rPr lang="en-US" sz="235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Table 8.2 Two-year survival of adult ESRD patients with or without a cardiovascular disease, adjusted for age and sex, </a:t>
            </a:r>
            <a:r>
              <a:rPr lang="en-US" sz="235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2015-2016</a:t>
            </a:r>
            <a:endParaRPr lang="en-US" sz="235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13222793"/>
              </p:ext>
            </p:extLst>
          </p:nvPr>
        </p:nvGraphicFramePr>
        <p:xfrm>
          <a:off x="1066800" y="1073624"/>
          <a:ext cx="6934199" cy="3498378"/>
        </p:xfrm>
        <a:graphic>
          <a:graphicData uri="http://schemas.openxmlformats.org/drawingml/2006/table">
            <a:tbl>
              <a:tblPr firstRow="1" firstCol="1" bandRow="1"/>
              <a:tblGrid>
                <a:gridCol w="1969715">
                  <a:extLst>
                    <a:ext uri="{9D8B030D-6E8A-4147-A177-3AD203B41FA5}">
                      <a16:colId xmlns:a16="http://schemas.microsoft.com/office/drawing/2014/main" val="2041587801"/>
                    </a:ext>
                  </a:extLst>
                </a:gridCol>
                <a:gridCol w="2482242">
                  <a:extLst>
                    <a:ext uri="{9D8B030D-6E8A-4147-A177-3AD203B41FA5}">
                      <a16:colId xmlns:a16="http://schemas.microsoft.com/office/drawing/2014/main" val="1125434476"/>
                    </a:ext>
                  </a:extLst>
                </a:gridCol>
                <a:gridCol w="2482242">
                  <a:extLst>
                    <a:ext uri="{9D8B030D-6E8A-4147-A177-3AD203B41FA5}">
                      <a16:colId xmlns:a16="http://schemas.microsoft.com/office/drawing/2014/main" val="2792112867"/>
                    </a:ext>
                  </a:extLst>
                </a:gridCol>
              </a:tblGrid>
              <a:tr h="359051">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Presence of cardiovascular disease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287925841"/>
                  </a:ext>
                </a:extLst>
              </a:tr>
              <a:tr h="435041">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Cardiovascular disease</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Survival when present (%)</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Survival when not present (%)</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555773"/>
                  </a:ext>
                </a:extLst>
              </a:tr>
              <a:tr h="313457">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CAD</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66.2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82.0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0443858"/>
                  </a:ext>
                </a:extLst>
              </a:tr>
              <a:tr h="313457">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AMI</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58.5</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78.4</a:t>
                      </a:r>
                    </a:p>
                  </a:txBody>
                  <a:tcPr marL="68580" marR="68580" marT="0" marB="0" anchor="ctr">
                    <a:lnL>
                      <a:noFill/>
                    </a:lnL>
                    <a:lnR>
                      <a:noFill/>
                    </a:lnR>
                    <a:lnT>
                      <a:noFill/>
                    </a:lnT>
                    <a:lnB>
                      <a:noFill/>
                    </a:lnB>
                  </a:tcPr>
                </a:tc>
                <a:extLst>
                  <a:ext uri="{0D108BD9-81ED-4DB2-BD59-A6C34878D82A}">
                    <a16:rowId xmlns:a16="http://schemas.microsoft.com/office/drawing/2014/main" val="3337844029"/>
                  </a:ext>
                </a:extLst>
              </a:tr>
              <a:tr h="284962">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HF</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66.0</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83.4</a:t>
                      </a:r>
                    </a:p>
                  </a:txBody>
                  <a:tcPr marL="68580" marR="68580" marT="0" marB="0" anchor="ctr">
                    <a:lnL>
                      <a:noFill/>
                    </a:lnL>
                    <a:lnR>
                      <a:noFill/>
                    </a:lnR>
                    <a:lnT>
                      <a:noFill/>
                    </a:lnT>
                    <a:lnB>
                      <a:noFill/>
                    </a:lnB>
                  </a:tcPr>
                </a:tc>
                <a:extLst>
                  <a:ext uri="{0D108BD9-81ED-4DB2-BD59-A6C34878D82A}">
                    <a16:rowId xmlns:a16="http://schemas.microsoft.com/office/drawing/2014/main" val="2697246630"/>
                  </a:ext>
                </a:extLst>
              </a:tr>
              <a:tr h="284962">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VHD</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63.0</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78.1</a:t>
                      </a:r>
                    </a:p>
                  </a:txBody>
                  <a:tcPr marL="68580" marR="68580" marT="0" marB="0" anchor="ctr">
                    <a:lnL>
                      <a:noFill/>
                    </a:lnL>
                    <a:lnR>
                      <a:noFill/>
                    </a:lnR>
                    <a:lnT>
                      <a:noFill/>
                    </a:lnT>
                    <a:lnB>
                      <a:noFill/>
                    </a:lnB>
                  </a:tcPr>
                </a:tc>
                <a:extLst>
                  <a:ext uri="{0D108BD9-81ED-4DB2-BD59-A6C34878D82A}">
                    <a16:rowId xmlns:a16="http://schemas.microsoft.com/office/drawing/2014/main" val="2291888338"/>
                  </a:ext>
                </a:extLst>
              </a:tr>
              <a:tr h="284962">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CVA/TIA</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65.7</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78.6</a:t>
                      </a:r>
                    </a:p>
                  </a:txBody>
                  <a:tcPr marL="68580" marR="68580" marT="0" marB="0" anchor="ctr">
                    <a:lnL>
                      <a:noFill/>
                    </a:lnL>
                    <a:lnR>
                      <a:noFill/>
                    </a:lnR>
                    <a:lnT>
                      <a:noFill/>
                    </a:lnT>
                    <a:lnB>
                      <a:noFill/>
                    </a:lnB>
                  </a:tcPr>
                </a:tc>
                <a:extLst>
                  <a:ext uri="{0D108BD9-81ED-4DB2-BD59-A6C34878D82A}">
                    <a16:rowId xmlns:a16="http://schemas.microsoft.com/office/drawing/2014/main" val="2104606123"/>
                  </a:ext>
                </a:extLst>
              </a:tr>
              <a:tr h="284962">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PAD</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66.3</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81.1</a:t>
                      </a:r>
                    </a:p>
                  </a:txBody>
                  <a:tcPr marL="68580" marR="68580" marT="0" marB="0" anchor="ctr">
                    <a:lnL>
                      <a:noFill/>
                    </a:lnL>
                    <a:lnR>
                      <a:noFill/>
                    </a:lnR>
                    <a:lnT>
                      <a:noFill/>
                    </a:lnT>
                    <a:lnB>
                      <a:noFill/>
                    </a:lnB>
                  </a:tcPr>
                </a:tc>
                <a:extLst>
                  <a:ext uri="{0D108BD9-81ED-4DB2-BD59-A6C34878D82A}">
                    <a16:rowId xmlns:a16="http://schemas.microsoft.com/office/drawing/2014/main" val="1460808507"/>
                  </a:ext>
                </a:extLst>
              </a:tr>
              <a:tr h="284962">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AF</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62.1</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78.9</a:t>
                      </a:r>
                    </a:p>
                  </a:txBody>
                  <a:tcPr marL="68580" marR="68580" marT="0" marB="0" anchor="ctr">
                    <a:lnL>
                      <a:noFill/>
                    </a:lnL>
                    <a:lnR>
                      <a:noFill/>
                    </a:lnR>
                    <a:lnT>
                      <a:noFill/>
                    </a:lnT>
                    <a:lnB>
                      <a:noFill/>
                    </a:lnB>
                  </a:tcPr>
                </a:tc>
                <a:extLst>
                  <a:ext uri="{0D108BD9-81ED-4DB2-BD59-A6C34878D82A}">
                    <a16:rowId xmlns:a16="http://schemas.microsoft.com/office/drawing/2014/main" val="1549255416"/>
                  </a:ext>
                </a:extLst>
              </a:tr>
              <a:tr h="284962">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SCA/VA</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55.3</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77.2</a:t>
                      </a:r>
                    </a:p>
                  </a:txBody>
                  <a:tcPr marL="68580" marR="68580" marT="0" marB="0" anchor="ctr">
                    <a:lnL>
                      <a:noFill/>
                    </a:lnL>
                    <a:lnR>
                      <a:noFill/>
                    </a:lnR>
                    <a:lnT>
                      <a:noFill/>
                    </a:lnT>
                    <a:lnB>
                      <a:noFill/>
                    </a:lnB>
                  </a:tcPr>
                </a:tc>
                <a:extLst>
                  <a:ext uri="{0D108BD9-81ED-4DB2-BD59-A6C34878D82A}">
                    <a16:rowId xmlns:a16="http://schemas.microsoft.com/office/drawing/2014/main" val="4142209815"/>
                  </a:ext>
                </a:extLst>
              </a:tr>
              <a:tr h="367600">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VTE/PE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63.9</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77.1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641972"/>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7" name="Rectangle 6"/>
          <p:cNvSpPr/>
          <p:nvPr/>
        </p:nvSpPr>
        <p:spPr>
          <a:xfrm>
            <a:off x="1066800" y="4580392"/>
            <a:ext cx="7086600" cy="1569660"/>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5464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266700" y="190500"/>
            <a:ext cx="8420100" cy="1227138"/>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8.4 Probability of survival of adult ESRD patients with or without a completed cardiovascular procedure, adjusted for age and sex,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266700" y="5189369"/>
            <a:ext cx="8686800"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CABG, coronary artery bypass grafting; CAS/CEA, carotid artery stunting and carotid artery endarterectomy; ICD/CRT-D, implantable cardioverter defibrillators/cardiac resynchronization therapy with defibrillator devices; PCI, percutaneous coronary interventions.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331611" y="1432423"/>
            <a:ext cx="4290277" cy="338554"/>
          </a:xfrm>
          <a:prstGeom prst="rect">
            <a:avLst/>
          </a:prstGeom>
        </p:spPr>
        <p:txBody>
          <a:bodyPr wrap="none">
            <a:spAutoFit/>
          </a:bodyPr>
          <a:lstStyle/>
          <a:p>
            <a:pPr marL="457200" lvl="0" indent="-22860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(a) Percutaneous coronary interventions (PCI)</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754266"/>
            <a:ext cx="6858014" cy="3435103"/>
          </a:xfrm>
          <a:prstGeom prst="rect">
            <a:avLst/>
          </a:prstGeom>
        </p:spPr>
      </p:pic>
    </p:spTree>
    <p:extLst>
      <p:ext uri="{BB962C8B-B14F-4D97-AF65-F5344CB8AC3E}">
        <p14:creationId xmlns:p14="http://schemas.microsoft.com/office/powerpoint/2010/main" val="1232330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266700" y="190500"/>
            <a:ext cx="8420100" cy="1227138"/>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8.4 Probability of survival of adult ESRD patients with or without a completed cardiovascular procedure, adjusted for age and sex,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1104900" y="5196870"/>
            <a:ext cx="6934200" cy="1061829"/>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CABG, coronary artery bypass grafting; CAS/CEA, carotid artery stunting and carotid artery endarterectomy; ICD/CRT-D, implantable cardioverter defibrillators/cardiac resynchronization therapy with defibrillator devices; PCI, percutaneous coronary interventions.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324100" y="1417638"/>
            <a:ext cx="4042838" cy="338554"/>
          </a:xfrm>
          <a:prstGeom prst="rect">
            <a:avLst/>
          </a:prstGeom>
        </p:spPr>
        <p:txBody>
          <a:bodyPr wrap="none">
            <a:spAutoFit/>
          </a:bodyPr>
          <a:lstStyle/>
          <a:p>
            <a:pPr marL="457200" lvl="0" indent="-22860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Coronary artery bypass grafting (CABG)</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22697"/>
            <a:ext cx="6858014" cy="3435103"/>
          </a:xfrm>
          <a:prstGeom prst="rect">
            <a:avLst/>
          </a:prstGeom>
        </p:spPr>
      </p:pic>
    </p:spTree>
    <p:extLst>
      <p:ext uri="{BB962C8B-B14F-4D97-AF65-F5344CB8AC3E}">
        <p14:creationId xmlns:p14="http://schemas.microsoft.com/office/powerpoint/2010/main" val="3076185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266700" y="190500"/>
            <a:ext cx="8420100" cy="1227138"/>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8.4 Probability of survival of adult ESRD patients with or without a completed cardiovascular procedure, adjusted for age and sex,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1104900" y="5160518"/>
            <a:ext cx="6934200" cy="1061829"/>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CABG, coronary artery bypass grafting; CAS/CEA, carotid artery stunting and carotid artery endarterectomy; ICD/CRT-D, implantable cardioverter defibrillators/cardiac resynchronization therapy with defibrillator devices; PCI, percutaneous coronary interventions.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152400" y="1417638"/>
            <a:ext cx="8839200" cy="307777"/>
          </a:xfrm>
          <a:prstGeom prst="rect">
            <a:avLst/>
          </a:prstGeom>
        </p:spPr>
        <p:txBody>
          <a:bodyPr wrap="square">
            <a:spAutoFit/>
          </a:bodyPr>
          <a:lstStyle/>
          <a:p>
            <a:pPr marL="457200" lvl="0" indent="-228600" algn="ctr">
              <a:spcBef>
                <a:spcPts val="600"/>
              </a:spcBef>
              <a:spcAft>
                <a:spcPts val="600"/>
              </a:spcAft>
            </a:pP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(c) Implantable cardioverter defibrillators/cardiac resynchronization therapy with defibrillator devices (ICD/CRT-D)</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725415"/>
            <a:ext cx="6858014" cy="3435103"/>
          </a:xfrm>
          <a:prstGeom prst="rect">
            <a:avLst/>
          </a:prstGeom>
        </p:spPr>
      </p:pic>
    </p:spTree>
    <p:extLst>
      <p:ext uri="{BB962C8B-B14F-4D97-AF65-F5344CB8AC3E}">
        <p14:creationId xmlns:p14="http://schemas.microsoft.com/office/powerpoint/2010/main" val="4211861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266700" y="190500"/>
            <a:ext cx="8420100" cy="1227138"/>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8.4 Probability of survival of adult ESRD patients with or without a completed cardiovascular procedure, adjusted for age and sex,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1104900" y="5165356"/>
            <a:ext cx="6934200" cy="1061829"/>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CABG, coronary artery bypass grafting; CAS/CEA, carotid artery stunting and carotid artery endarterectomy; ICD/CRT-D, implantable cardioverter defibrillators/cardiac resynchronization therapy with defibrillator devices; PCI, percutaneous coronary interventions.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1409700" y="1417638"/>
            <a:ext cx="6286500" cy="338554"/>
          </a:xfrm>
          <a:prstGeom prst="rect">
            <a:avLst/>
          </a:prstGeom>
        </p:spPr>
        <p:txBody>
          <a:bodyPr wrap="square">
            <a:spAutoFit/>
          </a:bodyPr>
          <a:lstStyle/>
          <a:p>
            <a:pPr marL="457200" lvl="0" indent="-22860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(d) Carotid artery stenting and carotid endarterectomy (CAS/CEA)</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738447"/>
            <a:ext cx="6858014" cy="3435103"/>
          </a:xfrm>
          <a:prstGeom prst="rect">
            <a:avLst/>
          </a:prstGeom>
        </p:spPr>
      </p:pic>
    </p:spTree>
    <p:extLst>
      <p:ext uri="{BB962C8B-B14F-4D97-AF65-F5344CB8AC3E}">
        <p14:creationId xmlns:p14="http://schemas.microsoft.com/office/powerpoint/2010/main" val="3974677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Table 8.3 Two-year survival of adult ESRD patients with or without a completed cardiovascular procedure, adjusted for age and sex,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2015-2016</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99765053"/>
              </p:ext>
            </p:extLst>
          </p:nvPr>
        </p:nvGraphicFramePr>
        <p:xfrm>
          <a:off x="571499" y="1638299"/>
          <a:ext cx="8039100" cy="2552701"/>
        </p:xfrm>
        <a:graphic>
          <a:graphicData uri="http://schemas.openxmlformats.org/drawingml/2006/table">
            <a:tbl>
              <a:tblPr firstRow="1" firstCol="1" bandRow="1"/>
              <a:tblGrid>
                <a:gridCol w="2523384">
                  <a:extLst>
                    <a:ext uri="{9D8B030D-6E8A-4147-A177-3AD203B41FA5}">
                      <a16:colId xmlns:a16="http://schemas.microsoft.com/office/drawing/2014/main" val="1717316636"/>
                    </a:ext>
                  </a:extLst>
                </a:gridCol>
                <a:gridCol w="2757858">
                  <a:extLst>
                    <a:ext uri="{9D8B030D-6E8A-4147-A177-3AD203B41FA5}">
                      <a16:colId xmlns:a16="http://schemas.microsoft.com/office/drawing/2014/main" val="2816805089"/>
                    </a:ext>
                  </a:extLst>
                </a:gridCol>
                <a:gridCol w="2757858">
                  <a:extLst>
                    <a:ext uri="{9D8B030D-6E8A-4147-A177-3AD203B41FA5}">
                      <a16:colId xmlns:a16="http://schemas.microsoft.com/office/drawing/2014/main" val="1830367632"/>
                    </a:ext>
                  </a:extLst>
                </a:gridCol>
              </a:tblGrid>
              <a:tr h="397034">
                <a:tc>
                  <a:txBody>
                    <a:bodyPr/>
                    <a:lstStyle/>
                    <a:p>
                      <a:pPr marL="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Presence of cardiovascular procedure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212559525"/>
                  </a:ext>
                </a:extLst>
              </a:tr>
              <a:tr h="621185">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Cardiovascular procedure</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Survival when present (%)</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Survival when not present (%)</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4115018"/>
                  </a:ext>
                </a:extLst>
              </a:tr>
              <a:tr h="357688">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PCI</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51.1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62.1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5802327"/>
                  </a:ext>
                </a:extLst>
              </a:tr>
              <a:tr h="357688">
                <a:tc>
                  <a:txBody>
                    <a:bodyPr/>
                    <a:lstStyle/>
                    <a:p>
                      <a:pPr marL="0" marR="0">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CABG</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64.6</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61.5</a:t>
                      </a:r>
                    </a:p>
                  </a:txBody>
                  <a:tcPr marL="68580" marR="68580" marT="0" marB="0" anchor="ctr">
                    <a:lnL>
                      <a:noFill/>
                    </a:lnL>
                    <a:lnR>
                      <a:noFill/>
                    </a:lnR>
                    <a:lnT>
                      <a:noFill/>
                    </a:lnT>
                    <a:lnB>
                      <a:noFill/>
                    </a:lnB>
                  </a:tcPr>
                </a:tc>
                <a:extLst>
                  <a:ext uri="{0D108BD9-81ED-4DB2-BD59-A6C34878D82A}">
                    <a16:rowId xmlns:a16="http://schemas.microsoft.com/office/drawing/2014/main" val="3145413067"/>
                  </a:ext>
                </a:extLst>
              </a:tr>
              <a:tr h="357688">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ICD/CRT-D</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48.1</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62.9</a:t>
                      </a:r>
                    </a:p>
                  </a:txBody>
                  <a:tcPr marL="68580" marR="68580" marT="0" marB="0" anchor="ctr">
                    <a:lnL>
                      <a:noFill/>
                    </a:lnL>
                    <a:lnR>
                      <a:noFill/>
                    </a:lnR>
                    <a:lnT>
                      <a:noFill/>
                    </a:lnT>
                    <a:lnB>
                      <a:noFill/>
                    </a:lnB>
                  </a:tcPr>
                </a:tc>
                <a:extLst>
                  <a:ext uri="{0D108BD9-81ED-4DB2-BD59-A6C34878D82A}">
                    <a16:rowId xmlns:a16="http://schemas.microsoft.com/office/drawing/2014/main" val="2360544008"/>
                  </a:ext>
                </a:extLst>
              </a:tr>
              <a:tr h="461418">
                <a:tc>
                  <a:txBody>
                    <a:bodyPr/>
                    <a:lstStyle/>
                    <a:p>
                      <a:pPr marL="0" marR="0">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CAS/CEA</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57.9</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65.6</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4751675"/>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7" name="Rectangle 6"/>
          <p:cNvSpPr/>
          <p:nvPr/>
        </p:nvSpPr>
        <p:spPr>
          <a:xfrm>
            <a:off x="457200" y="4416779"/>
            <a:ext cx="8229600" cy="1200329"/>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CABG, coronary artery bypass grafting; CAS/CEA, carotid artery stunting and carotid artery endarterectomy; ESRD, end-stage renal disease; ICD/CRT-D, implantable cardioverter defibrillators/cardiac resynchronization therapy with defibrillator devices; PCI, percutaneous coronary interventions.</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0584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207723" y="2087"/>
            <a:ext cx="9029700" cy="1070317"/>
          </a:xfrm>
        </p:spPr>
        <p:txBody>
          <a:bodyPr/>
          <a:lstStyle/>
          <a:p>
            <a:pPr marL="457200" lvl="0" indent="-228600">
              <a:spcBef>
                <a:spcPts val="600"/>
              </a:spcBef>
              <a:spcAft>
                <a:spcPts val="600"/>
              </a:spcAft>
            </a:pPr>
            <a:r>
              <a:rPr lang="en-US" sz="1800" b="1" spc="30" dirty="0" err="1"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Table 8.4 Cardiovascular pharmacological treatments by (a) comorbidities and (b) procedures in adult ESRD patients, by modality, 2016 (cont.)</a:t>
            </a:r>
            <a:b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r>
              <a:rPr lang="en-US" sz="12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(a) Cardiovascular comorbidities</a:t>
            </a:r>
            <a:endParaRPr lang="en-US" sz="12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447693883"/>
              </p:ext>
            </p:extLst>
          </p:nvPr>
        </p:nvGraphicFramePr>
        <p:xfrm>
          <a:off x="2095500" y="1072404"/>
          <a:ext cx="6616259" cy="5234390"/>
        </p:xfrm>
        <a:graphic>
          <a:graphicData uri="http://schemas.openxmlformats.org/drawingml/2006/table">
            <a:tbl>
              <a:tblPr firstRow="1" firstCol="1" bandRow="1"/>
              <a:tblGrid>
                <a:gridCol w="1220226">
                  <a:extLst>
                    <a:ext uri="{9D8B030D-6E8A-4147-A177-3AD203B41FA5}">
                      <a16:colId xmlns:a16="http://schemas.microsoft.com/office/drawing/2014/main" val="2019888147"/>
                    </a:ext>
                  </a:extLst>
                </a:gridCol>
                <a:gridCol w="736566">
                  <a:extLst>
                    <a:ext uri="{9D8B030D-6E8A-4147-A177-3AD203B41FA5}">
                      <a16:colId xmlns:a16="http://schemas.microsoft.com/office/drawing/2014/main" val="381624421"/>
                    </a:ext>
                  </a:extLst>
                </a:gridCol>
                <a:gridCol w="759334">
                  <a:extLst>
                    <a:ext uri="{9D8B030D-6E8A-4147-A177-3AD203B41FA5}">
                      <a16:colId xmlns:a16="http://schemas.microsoft.com/office/drawing/2014/main" val="724363327"/>
                    </a:ext>
                  </a:extLst>
                </a:gridCol>
                <a:gridCol w="759334">
                  <a:extLst>
                    <a:ext uri="{9D8B030D-6E8A-4147-A177-3AD203B41FA5}">
                      <a16:colId xmlns:a16="http://schemas.microsoft.com/office/drawing/2014/main" val="3529464721"/>
                    </a:ext>
                  </a:extLst>
                </a:gridCol>
                <a:gridCol w="767948">
                  <a:extLst>
                    <a:ext uri="{9D8B030D-6E8A-4147-A177-3AD203B41FA5}">
                      <a16:colId xmlns:a16="http://schemas.microsoft.com/office/drawing/2014/main" val="2598247772"/>
                    </a:ext>
                  </a:extLst>
                </a:gridCol>
                <a:gridCol w="965473">
                  <a:extLst>
                    <a:ext uri="{9D8B030D-6E8A-4147-A177-3AD203B41FA5}">
                      <a16:colId xmlns:a16="http://schemas.microsoft.com/office/drawing/2014/main" val="122753375"/>
                    </a:ext>
                  </a:extLst>
                </a:gridCol>
                <a:gridCol w="965473">
                  <a:extLst>
                    <a:ext uri="{9D8B030D-6E8A-4147-A177-3AD203B41FA5}">
                      <a16:colId xmlns:a16="http://schemas.microsoft.com/office/drawing/2014/main" val="1527624380"/>
                    </a:ext>
                  </a:extLst>
                </a:gridCol>
                <a:gridCol w="441905">
                  <a:extLst>
                    <a:ext uri="{9D8B030D-6E8A-4147-A177-3AD203B41FA5}">
                      <a16:colId xmlns:a16="http://schemas.microsoft.com/office/drawing/2014/main" val="1203583289"/>
                    </a:ext>
                  </a:extLst>
                </a:gridCol>
              </a:tblGrid>
              <a:tr h="191037">
                <a:tc rowSpan="2">
                  <a:txBody>
                    <a:bodyPr/>
                    <a:lstStyle/>
                    <a:p>
                      <a:pPr>
                        <a:lnSpc>
                          <a:spcPct val="107000"/>
                        </a:lnSpc>
                      </a:pPr>
                      <a:endParaRPr lang="en-US" sz="950" dirty="0">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 Patients</a:t>
                      </a:r>
                    </a:p>
                  </a:txBody>
                  <a:tcPr marL="14184" marR="562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gn="ctr">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Percentage of patients (%)</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14184" marR="562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00227078"/>
                  </a:ext>
                </a:extLst>
              </a:tr>
              <a:tr h="276827">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Beta- blockers</a:t>
                      </a:r>
                    </a:p>
                  </a:txBody>
                  <a:tcPr marL="14184" marR="562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Statins</a:t>
                      </a:r>
                    </a:p>
                  </a:txBody>
                  <a:tcPr marL="14184" marR="562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P2Y12 inhibitors</a:t>
                      </a:r>
                    </a:p>
                  </a:txBody>
                  <a:tcPr marL="14184" marR="562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Warfarin</a:t>
                      </a:r>
                    </a:p>
                  </a:txBody>
                  <a:tcPr marL="14184" marR="562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Direct oral anticoagulants</a:t>
                      </a:r>
                    </a:p>
                  </a:txBody>
                  <a:tcPr marL="14184" marR="562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ACEIs/</a:t>
                      </a:r>
                    </a:p>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ARBs</a:t>
                      </a:r>
                    </a:p>
                  </a:txBody>
                  <a:tcPr marL="14184" marR="562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1494982"/>
                  </a:ext>
                </a:extLst>
              </a:tr>
              <a:tr h="145400">
                <a:tc>
                  <a:txBody>
                    <a:bodyPr/>
                    <a:lstStyle/>
                    <a:p>
                      <a:pPr marL="0" marR="0">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Any CVD</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10522705"/>
                  </a:ext>
                </a:extLst>
              </a:tr>
              <a:tr h="136274">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154,310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60.8</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48.6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13.0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35.9</a:t>
                      </a:r>
                    </a:p>
                  </a:txBody>
                  <a:tcPr marL="14184" marR="56246" marT="0" marB="0" anchor="ctr">
                    <a:lnL>
                      <a:noFill/>
                    </a:lnL>
                    <a:lnR>
                      <a:noFill/>
                    </a:lnR>
                    <a:lnT>
                      <a:noFill/>
                    </a:lnT>
                    <a:lnB>
                      <a:noFill/>
                    </a:lnB>
                  </a:tcPr>
                </a:tc>
                <a:extLst>
                  <a:ext uri="{0D108BD9-81ED-4DB2-BD59-A6C34878D82A}">
                    <a16:rowId xmlns:a16="http://schemas.microsoft.com/office/drawing/2014/main" val="1893989962"/>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12,713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61.0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49.1</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18.5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11.4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3.1</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41.6</a:t>
                      </a:r>
                    </a:p>
                  </a:txBody>
                  <a:tcPr marL="14184" marR="56246" marT="0" marB="0" anchor="ctr">
                    <a:lnL>
                      <a:noFill/>
                    </a:lnL>
                    <a:lnR>
                      <a:noFill/>
                    </a:lnR>
                    <a:lnT>
                      <a:noFill/>
                    </a:lnT>
                    <a:lnB>
                      <a:noFill/>
                    </a:lnB>
                  </a:tcPr>
                </a:tc>
                <a:extLst>
                  <a:ext uri="{0D108BD9-81ED-4DB2-BD59-A6C34878D82A}">
                    <a16:rowId xmlns:a16="http://schemas.microsoft.com/office/drawing/2014/main" val="837462110"/>
                  </a:ext>
                </a:extLst>
              </a:tr>
              <a:tr h="136274">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31,208</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59.1</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53.9</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13.5</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13.7</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6.7</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33.0</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4316766"/>
                  </a:ext>
                </a:extLst>
              </a:tr>
              <a:tr h="149912">
                <a:tc gridSpan="3">
                  <a:txBody>
                    <a:bodyPr/>
                    <a:lstStyle/>
                    <a:p>
                      <a:pPr marL="0" marR="0">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Coronary artery disease (CAD)</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950">
                        <a:effectLst/>
                        <a:latin typeface="Calibri" panose="020F0502020204030204" pitchFamily="34" charset="0"/>
                      </a:endParaRP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00962061"/>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92,625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64.7</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56.6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27.6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13.4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37.5</a:t>
                      </a:r>
                    </a:p>
                  </a:txBody>
                  <a:tcPr marL="14184" marR="56246" marT="0" marB="0" anchor="ctr">
                    <a:lnL>
                      <a:noFill/>
                    </a:lnL>
                    <a:lnR>
                      <a:noFill/>
                    </a:lnR>
                    <a:lnT>
                      <a:noFill/>
                    </a:lnT>
                    <a:lnB>
                      <a:noFill/>
                    </a:lnB>
                  </a:tcPr>
                </a:tc>
                <a:extLst>
                  <a:ext uri="{0D108BD9-81ED-4DB2-BD59-A6C34878D82A}">
                    <a16:rowId xmlns:a16="http://schemas.microsoft.com/office/drawing/2014/main" val="3705356498"/>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7,570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63.3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56.7</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26.1</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11.8</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42.0</a:t>
                      </a:r>
                    </a:p>
                  </a:txBody>
                  <a:tcPr marL="14184" marR="56246" marT="0" marB="0" anchor="ctr">
                    <a:lnL>
                      <a:noFill/>
                    </a:lnL>
                    <a:lnR>
                      <a:noFill/>
                    </a:lnR>
                    <a:lnT>
                      <a:noFill/>
                    </a:lnT>
                    <a:lnB>
                      <a:noFill/>
                    </a:lnB>
                  </a:tcPr>
                </a:tc>
                <a:extLst>
                  <a:ext uri="{0D108BD9-81ED-4DB2-BD59-A6C34878D82A}">
                    <a16:rowId xmlns:a16="http://schemas.microsoft.com/office/drawing/2014/main" val="2088587257"/>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16,615</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63.6</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60.4</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20.6</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12.2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6.5</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34.2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8138922"/>
                  </a:ext>
                </a:extLst>
              </a:tr>
              <a:tr h="146462">
                <a:tc gridSpan="3">
                  <a:txBody>
                    <a:bodyPr/>
                    <a:lstStyle/>
                    <a:p>
                      <a:pPr marL="0" marR="0">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Acute myocardial infarction (AMI)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38215303"/>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30,572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69.3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61.9</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36.5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15.0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41.1</a:t>
                      </a:r>
                    </a:p>
                  </a:txBody>
                  <a:tcPr marL="14184" marR="56246" marT="0" marB="0" anchor="ctr">
                    <a:lnL>
                      <a:noFill/>
                    </a:lnL>
                    <a:lnR>
                      <a:noFill/>
                    </a:lnR>
                    <a:lnT>
                      <a:noFill/>
                    </a:lnT>
                    <a:lnB>
                      <a:noFill/>
                    </a:lnB>
                  </a:tcPr>
                </a:tc>
                <a:extLst>
                  <a:ext uri="{0D108BD9-81ED-4DB2-BD59-A6C34878D82A}">
                    <a16:rowId xmlns:a16="http://schemas.microsoft.com/office/drawing/2014/main" val="931209005"/>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2,559</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68.0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61.5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36.3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13.6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3.9</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44.9</a:t>
                      </a:r>
                    </a:p>
                  </a:txBody>
                  <a:tcPr marL="14184" marR="56246" marT="0" marB="0" anchor="ctr">
                    <a:lnL>
                      <a:noFill/>
                    </a:lnL>
                    <a:lnR>
                      <a:noFill/>
                    </a:lnR>
                    <a:lnT>
                      <a:noFill/>
                    </a:lnT>
                    <a:lnB>
                      <a:noFill/>
                    </a:lnB>
                  </a:tcPr>
                </a:tc>
                <a:extLst>
                  <a:ext uri="{0D108BD9-81ED-4DB2-BD59-A6C34878D82A}">
                    <a16:rowId xmlns:a16="http://schemas.microsoft.com/office/drawing/2014/main" val="3336755200"/>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3,976</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68.3</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63.8</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30.1</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15.2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8.5</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35.2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103796"/>
                  </a:ext>
                </a:extLst>
              </a:tr>
              <a:tr h="146462">
                <a:tc gridSpan="3">
                  <a:txBody>
                    <a:bodyPr/>
                    <a:lstStyle/>
                    <a:p>
                      <a:pPr marL="0" marR="0">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Heart failure (HF)</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29281029"/>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88,377</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66.2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50.6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21.8</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14.2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39.6</a:t>
                      </a:r>
                    </a:p>
                  </a:txBody>
                  <a:tcPr marL="14184" marR="56246" marT="0" marB="0" anchor="ctr">
                    <a:lnL>
                      <a:noFill/>
                    </a:lnL>
                    <a:lnR>
                      <a:noFill/>
                    </a:lnR>
                    <a:lnT>
                      <a:noFill/>
                    </a:lnT>
                    <a:lnB>
                      <a:noFill/>
                    </a:lnB>
                  </a:tcPr>
                </a:tc>
                <a:extLst>
                  <a:ext uri="{0D108BD9-81ED-4DB2-BD59-A6C34878D82A}">
                    <a16:rowId xmlns:a16="http://schemas.microsoft.com/office/drawing/2014/main" val="2820199350"/>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6,181</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66.2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50.4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13.5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3.7</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44.4</a:t>
                      </a:r>
                    </a:p>
                  </a:txBody>
                  <a:tcPr marL="14184" marR="56246" marT="0" marB="0" anchor="ctr">
                    <a:lnL>
                      <a:noFill/>
                    </a:lnL>
                    <a:lnR>
                      <a:noFill/>
                    </a:lnR>
                    <a:lnT>
                      <a:noFill/>
                    </a:lnT>
                    <a:lnB>
                      <a:noFill/>
                    </a:lnB>
                  </a:tcPr>
                </a:tc>
                <a:extLst>
                  <a:ext uri="{0D108BD9-81ED-4DB2-BD59-A6C34878D82A}">
                    <a16:rowId xmlns:a16="http://schemas.microsoft.com/office/drawing/2014/main" val="599675094"/>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10,851</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65.9</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55.9</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14.9</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16.5</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8.6</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34.6</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7489934"/>
                  </a:ext>
                </a:extLst>
              </a:tr>
              <a:tr h="146462">
                <a:tc gridSpan="3">
                  <a:txBody>
                    <a:bodyPr/>
                    <a:lstStyle/>
                    <a:p>
                      <a:pPr marL="0" marR="0">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Valvular heart disease (VHD)</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62589037"/>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30,906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63.9</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49.7</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22.1</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18.0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4.8</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37.9</a:t>
                      </a:r>
                    </a:p>
                  </a:txBody>
                  <a:tcPr marL="14184" marR="56246" marT="0" marB="0" anchor="ctr">
                    <a:lnL>
                      <a:noFill/>
                    </a:lnL>
                    <a:lnR>
                      <a:noFill/>
                    </a:lnR>
                    <a:lnT>
                      <a:noFill/>
                    </a:lnT>
                    <a:lnB>
                      <a:noFill/>
                    </a:lnB>
                  </a:tcPr>
                </a:tc>
                <a:extLst>
                  <a:ext uri="{0D108BD9-81ED-4DB2-BD59-A6C34878D82A}">
                    <a16:rowId xmlns:a16="http://schemas.microsoft.com/office/drawing/2014/main" val="1323948278"/>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2,687</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62.4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49.0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19.2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16.8</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4.8</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41.5</a:t>
                      </a:r>
                    </a:p>
                  </a:txBody>
                  <a:tcPr marL="14184" marR="56246" marT="0" marB="0" anchor="ctr">
                    <a:lnL>
                      <a:noFill/>
                    </a:lnL>
                    <a:lnR>
                      <a:noFill/>
                    </a:lnR>
                    <a:lnT>
                      <a:noFill/>
                    </a:lnT>
                    <a:lnB>
                      <a:noFill/>
                    </a:lnB>
                  </a:tcPr>
                </a:tc>
                <a:extLst>
                  <a:ext uri="{0D108BD9-81ED-4DB2-BD59-A6C34878D82A}">
                    <a16:rowId xmlns:a16="http://schemas.microsoft.com/office/drawing/2014/main" val="1081180815"/>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5,561</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61.0</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53.5</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14.1</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17.7</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7.9</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33.3</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8088711"/>
                  </a:ext>
                </a:extLst>
              </a:tr>
              <a:tr h="146462">
                <a:tc gridSpan="5">
                  <a:txBody>
                    <a:bodyPr/>
                    <a:lstStyle/>
                    <a:p>
                      <a:pPr marL="0" marR="0">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Cerebrovascular accident/transient ischemic attack (CVA/TIA)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30642121"/>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35,710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64.2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58.3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28.1</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13.8</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38.8</a:t>
                      </a:r>
                    </a:p>
                  </a:txBody>
                  <a:tcPr marL="14184" marR="56246" marT="0" marB="0" anchor="ctr">
                    <a:lnL>
                      <a:noFill/>
                    </a:lnL>
                    <a:lnR>
                      <a:noFill/>
                    </a:lnR>
                    <a:lnT>
                      <a:noFill/>
                    </a:lnT>
                    <a:lnB>
                      <a:noFill/>
                    </a:lnB>
                  </a:tcPr>
                </a:tc>
                <a:extLst>
                  <a:ext uri="{0D108BD9-81ED-4DB2-BD59-A6C34878D82A}">
                    <a16:rowId xmlns:a16="http://schemas.microsoft.com/office/drawing/2014/main" val="1165097148"/>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2,726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63.2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57.3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26.4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12.9</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44.3</a:t>
                      </a:r>
                    </a:p>
                  </a:txBody>
                  <a:tcPr marL="14184" marR="56246" marT="0" marB="0" anchor="ctr">
                    <a:lnL>
                      <a:noFill/>
                    </a:lnL>
                    <a:lnR>
                      <a:noFill/>
                    </a:lnR>
                    <a:lnT>
                      <a:noFill/>
                    </a:lnT>
                    <a:lnB>
                      <a:noFill/>
                    </a:lnB>
                  </a:tcPr>
                </a:tc>
                <a:extLst>
                  <a:ext uri="{0D108BD9-81ED-4DB2-BD59-A6C34878D82A}">
                    <a16:rowId xmlns:a16="http://schemas.microsoft.com/office/drawing/2014/main" val="428931804"/>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5,347</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59.2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59.8</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20.9</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14.3</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34.4</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6649647"/>
                  </a:ext>
                </a:extLst>
              </a:tr>
              <a:tr h="149912">
                <a:tc gridSpan="3">
                  <a:txBody>
                    <a:bodyPr/>
                    <a:lstStyle/>
                    <a:p>
                      <a:pPr marL="0" marR="0">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Peripheral artery disease (PAD)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950" dirty="0">
                        <a:effectLst/>
                        <a:latin typeface="Calibri" panose="020F0502020204030204" pitchFamily="34" charset="0"/>
                      </a:endParaRP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77242880"/>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81,792</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60.4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51.3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24.5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13.4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3.9</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35.3</a:t>
                      </a:r>
                    </a:p>
                  </a:txBody>
                  <a:tcPr marL="14184" marR="56246" marT="0" marB="0" anchor="ctr">
                    <a:lnL>
                      <a:noFill/>
                    </a:lnL>
                    <a:lnR>
                      <a:noFill/>
                    </a:lnR>
                    <a:lnT>
                      <a:noFill/>
                    </a:lnT>
                    <a:lnB>
                      <a:noFill/>
                    </a:lnB>
                  </a:tcPr>
                </a:tc>
                <a:extLst>
                  <a:ext uri="{0D108BD9-81ED-4DB2-BD59-A6C34878D82A}">
                    <a16:rowId xmlns:a16="http://schemas.microsoft.com/office/drawing/2014/main" val="2237898839"/>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5,501</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60.6</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52.4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24.3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12.0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41.4</a:t>
                      </a:r>
                    </a:p>
                  </a:txBody>
                  <a:tcPr marL="14184" marR="56246" marT="0" marB="0" anchor="ctr">
                    <a:lnL>
                      <a:noFill/>
                    </a:lnL>
                    <a:lnR>
                      <a:noFill/>
                    </a:lnR>
                    <a:lnT>
                      <a:noFill/>
                    </a:lnT>
                    <a:lnB>
                      <a:noFill/>
                    </a:lnB>
                  </a:tcPr>
                </a:tc>
                <a:extLst>
                  <a:ext uri="{0D108BD9-81ED-4DB2-BD59-A6C34878D82A}">
                    <a16:rowId xmlns:a16="http://schemas.microsoft.com/office/drawing/2014/main" val="3928008884"/>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12,394</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59.2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55.4</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18.2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12.5</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5.9</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33.9</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7552653"/>
                  </a:ext>
                </a:extLst>
              </a:tr>
              <a:tr h="145400">
                <a:tc gridSpan="2">
                  <a:txBody>
                    <a:bodyPr/>
                    <a:lstStyle/>
                    <a:p>
                      <a:pPr marL="0" marR="0">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Atrial fibrillation (AF)</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14184" marR="562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18435774"/>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42,853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61.0</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49.5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18.3</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32.5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9.4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30.5</a:t>
                      </a:r>
                    </a:p>
                  </a:txBody>
                  <a:tcPr marL="14184" marR="56246" marT="0" marB="0" anchor="ctr">
                    <a:lnL>
                      <a:noFill/>
                    </a:lnL>
                    <a:lnR>
                      <a:noFill/>
                    </a:lnR>
                    <a:lnT>
                      <a:noFill/>
                    </a:lnT>
                    <a:lnB>
                      <a:noFill/>
                    </a:lnB>
                  </a:tcPr>
                </a:tc>
                <a:extLst>
                  <a:ext uri="{0D108BD9-81ED-4DB2-BD59-A6C34878D82A}">
                    <a16:rowId xmlns:a16="http://schemas.microsoft.com/office/drawing/2014/main" val="888846874"/>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3,098</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60.7</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50.4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16.7</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31.5</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9.4</a:t>
                      </a:r>
                    </a:p>
                  </a:txBody>
                  <a:tcPr marL="14184" marR="56246"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35.2</a:t>
                      </a:r>
                    </a:p>
                  </a:txBody>
                  <a:tcPr marL="14184" marR="56246" marT="0" marB="0" anchor="ctr">
                    <a:lnL>
                      <a:noFill/>
                    </a:lnL>
                    <a:lnR>
                      <a:noFill/>
                    </a:lnR>
                    <a:lnT>
                      <a:noFill/>
                    </a:lnT>
                    <a:lnB>
                      <a:noFill/>
                    </a:lnB>
                  </a:tcPr>
                </a:tc>
                <a:extLst>
                  <a:ext uri="{0D108BD9-81ED-4DB2-BD59-A6C34878D82A}">
                    <a16:rowId xmlns:a16="http://schemas.microsoft.com/office/drawing/2014/main" val="4028346613"/>
                  </a:ext>
                </a:extLst>
              </a:tr>
              <a:tr h="136274">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8,222</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63.1</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51.8</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9.5</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32.6</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17.8</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32.0</a:t>
                      </a:r>
                    </a:p>
                  </a:txBody>
                  <a:tcPr marL="14184" marR="562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1245389"/>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207723" y="1329292"/>
            <a:ext cx="1659177" cy="4862870"/>
          </a:xfrm>
          <a:prstGeom prst="rect">
            <a:avLst/>
          </a:prstGeom>
        </p:spPr>
        <p:txBody>
          <a:bodyPr wrap="square">
            <a:spAutoFit/>
          </a:bodyPr>
          <a:lstStyle/>
          <a:p>
            <a:pPr lvl="0">
              <a:spcBef>
                <a:spcPts val="600"/>
              </a:spcBef>
              <a:spcAft>
                <a:spcPts val="600"/>
              </a:spcAft>
              <a:tabLst>
                <a:tab pos="5943600" algn="l"/>
              </a:tabLst>
            </a:pPr>
            <a:r>
              <a:rPr lang="en-US" sz="10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2014 to December 31, 2014, and whose first ESRD service date is at least 90 days prior to January 1, 2014, and survived past 2014. Abbreviations: AF, atrial fibrillation; AMI, acute myocardial infarction; CAD, coronary artery disease; CVA/TIA, cerebrovascular accident/transient ischemic attack; ESRD, end-stage renal disease; HF, heart failure; PAD, peripheral arterial disease; SCA/VA, sudden cardiac arrest and ventricular arrhythmias; VHD, </a:t>
            </a:r>
            <a:r>
              <a:rPr lang="en-US" sz="1000" i="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0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000" i="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0704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0"/>
            <a:ext cx="9144000" cy="748444"/>
          </a:xfrm>
        </p:spPr>
        <p:txBody>
          <a:bodyPr/>
          <a:lstStyle/>
          <a:p>
            <a:r>
              <a:rPr lang="en-US" sz="19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Table 8.4 Cardiovascular pharmacological treatments by (a) comorbidities and (b) procedures in adult ESRD patients, by modality, 2016</a:t>
            </a:r>
            <a:br>
              <a:rPr lang="en-US" sz="19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162842046"/>
              </p:ext>
            </p:extLst>
          </p:nvPr>
        </p:nvGraphicFramePr>
        <p:xfrm>
          <a:off x="1143000" y="838201"/>
          <a:ext cx="6829028" cy="4229837"/>
        </p:xfrm>
        <a:graphic>
          <a:graphicData uri="http://schemas.openxmlformats.org/drawingml/2006/table">
            <a:tbl>
              <a:tblPr firstRow="1" firstCol="1" bandRow="1"/>
              <a:tblGrid>
                <a:gridCol w="1331225">
                  <a:extLst>
                    <a:ext uri="{9D8B030D-6E8A-4147-A177-3AD203B41FA5}">
                      <a16:colId xmlns:a16="http://schemas.microsoft.com/office/drawing/2014/main" val="2115853003"/>
                    </a:ext>
                  </a:extLst>
                </a:gridCol>
                <a:gridCol w="677654">
                  <a:extLst>
                    <a:ext uri="{9D8B030D-6E8A-4147-A177-3AD203B41FA5}">
                      <a16:colId xmlns:a16="http://schemas.microsoft.com/office/drawing/2014/main" val="984800344"/>
                    </a:ext>
                  </a:extLst>
                </a:gridCol>
                <a:gridCol w="745782">
                  <a:extLst>
                    <a:ext uri="{9D8B030D-6E8A-4147-A177-3AD203B41FA5}">
                      <a16:colId xmlns:a16="http://schemas.microsoft.com/office/drawing/2014/main" val="3887974318"/>
                    </a:ext>
                  </a:extLst>
                </a:gridCol>
                <a:gridCol w="745782">
                  <a:extLst>
                    <a:ext uri="{9D8B030D-6E8A-4147-A177-3AD203B41FA5}">
                      <a16:colId xmlns:a16="http://schemas.microsoft.com/office/drawing/2014/main" val="575532622"/>
                    </a:ext>
                  </a:extLst>
                </a:gridCol>
                <a:gridCol w="745782">
                  <a:extLst>
                    <a:ext uri="{9D8B030D-6E8A-4147-A177-3AD203B41FA5}">
                      <a16:colId xmlns:a16="http://schemas.microsoft.com/office/drawing/2014/main" val="630486885"/>
                    </a:ext>
                  </a:extLst>
                </a:gridCol>
                <a:gridCol w="971867">
                  <a:extLst>
                    <a:ext uri="{9D8B030D-6E8A-4147-A177-3AD203B41FA5}">
                      <a16:colId xmlns:a16="http://schemas.microsoft.com/office/drawing/2014/main" val="1183829910"/>
                    </a:ext>
                  </a:extLst>
                </a:gridCol>
                <a:gridCol w="971867">
                  <a:extLst>
                    <a:ext uri="{9D8B030D-6E8A-4147-A177-3AD203B41FA5}">
                      <a16:colId xmlns:a16="http://schemas.microsoft.com/office/drawing/2014/main" val="2260740785"/>
                    </a:ext>
                  </a:extLst>
                </a:gridCol>
                <a:gridCol w="639069">
                  <a:extLst>
                    <a:ext uri="{9D8B030D-6E8A-4147-A177-3AD203B41FA5}">
                      <a16:colId xmlns:a16="http://schemas.microsoft.com/office/drawing/2014/main" val="4208057691"/>
                    </a:ext>
                  </a:extLst>
                </a:gridCol>
              </a:tblGrid>
              <a:tr h="264801">
                <a:tc rowSpan="2">
                  <a:txBody>
                    <a:bodyPr/>
                    <a:lstStyle/>
                    <a:p>
                      <a:pPr>
                        <a:lnSpc>
                          <a:spcPct val="107000"/>
                        </a:lnSpc>
                      </a:pPr>
                      <a:endParaRPr lang="en-US" sz="950" dirty="0">
                        <a:effectLst/>
                        <a:latin typeface="Calibri" panose="020F0502020204030204" pitchFamily="34" charset="0"/>
                      </a:endParaRP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 Patients</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gn="ctr">
                        <a:lnSpc>
                          <a:spcPct val="107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Percentage of patients (%)</a:t>
                      </a:r>
                    </a:p>
                  </a:txBody>
                  <a:tcPr marL="18263" marR="182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2377881"/>
                  </a:ext>
                </a:extLst>
              </a:tr>
              <a:tr h="302226">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Beta- blockers</a:t>
                      </a:r>
                    </a:p>
                  </a:txBody>
                  <a:tcPr marL="18263" marR="182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Statins</a:t>
                      </a:r>
                    </a:p>
                  </a:txBody>
                  <a:tcPr marL="18263" marR="182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P2Y12 inhibitors</a:t>
                      </a:r>
                    </a:p>
                  </a:txBody>
                  <a:tcPr marL="18263" marR="182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Warfarin</a:t>
                      </a:r>
                    </a:p>
                  </a:txBody>
                  <a:tcPr marL="18263" marR="182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Direct Oral Anticoagulants</a:t>
                      </a:r>
                    </a:p>
                  </a:txBody>
                  <a:tcPr marL="18263" marR="182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ACEIs/</a:t>
                      </a:r>
                    </a:p>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ARBs</a:t>
                      </a:r>
                    </a:p>
                  </a:txBody>
                  <a:tcPr marL="18263" marR="182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8235148"/>
                  </a:ext>
                </a:extLst>
              </a:tr>
              <a:tr h="151113">
                <a:tc gridSpan="4">
                  <a:txBody>
                    <a:bodyPr/>
                    <a:lstStyle/>
                    <a:p>
                      <a:pPr marL="0" marR="0">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Cardiac arrest and ventricular arrhythmias (SCA/VA)</a:t>
                      </a: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l">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 </a:t>
                      </a: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b="1">
                        <a:effectLst/>
                        <a:latin typeface="Calibri" panose="020F0502020204030204" pitchFamily="34" charset="0"/>
                        <a:ea typeface="Calibri" panose="020F0502020204030204" pitchFamily="34" charset="0"/>
                        <a:cs typeface="Times New Roman" panose="02020603050405020304" pitchFamily="18" charset="0"/>
                      </a:endParaRP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b="1">
                        <a:effectLst/>
                        <a:latin typeface="Calibri" panose="020F0502020204030204" pitchFamily="34" charset="0"/>
                        <a:ea typeface="Calibri" panose="020F0502020204030204" pitchFamily="34" charset="0"/>
                        <a:cs typeface="Times New Roman" panose="02020603050405020304" pitchFamily="18" charset="0"/>
                      </a:endParaRP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b="1">
                        <a:effectLst/>
                        <a:latin typeface="Calibri" panose="020F0502020204030204" pitchFamily="34" charset="0"/>
                        <a:ea typeface="Calibri" panose="020F0502020204030204" pitchFamily="34" charset="0"/>
                        <a:cs typeface="Times New Roman" panose="02020603050405020304" pitchFamily="18" charset="0"/>
                      </a:endParaRP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7776188"/>
                  </a:ext>
                </a:extLst>
              </a:tr>
              <a:tr h="151113">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10,531</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67.7</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52.7</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25.2</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19.5</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5.7</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38.1</a:t>
                      </a:r>
                    </a:p>
                  </a:txBody>
                  <a:tcPr marL="18263" marR="18263" marT="0" marB="0" anchor="ctr">
                    <a:lnL>
                      <a:noFill/>
                    </a:lnL>
                    <a:lnR>
                      <a:noFill/>
                    </a:lnR>
                    <a:lnT>
                      <a:noFill/>
                    </a:lnT>
                    <a:lnB>
                      <a:noFill/>
                    </a:lnB>
                  </a:tcPr>
                </a:tc>
                <a:extLst>
                  <a:ext uri="{0D108BD9-81ED-4DB2-BD59-A6C34878D82A}">
                    <a16:rowId xmlns:a16="http://schemas.microsoft.com/office/drawing/2014/main" val="3710910575"/>
                  </a:ext>
                </a:extLst>
              </a:tr>
              <a:tr h="151113">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1,003</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62.5</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50.9</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22.5</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18.4</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5.2</a:t>
                      </a:r>
                    </a:p>
                  </a:txBody>
                  <a:tcPr marL="18263" marR="18263" marT="0" marB="0" anchor="ctr">
                    <a:lnL>
                      <a:noFill/>
                    </a:lnL>
                    <a:lnR>
                      <a:noFill/>
                    </a:lnR>
                    <a:lnT>
                      <a:noFill/>
                    </a:lnT>
                    <a:lnB>
                      <a:noFill/>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40.1</a:t>
                      </a:r>
                    </a:p>
                  </a:txBody>
                  <a:tcPr marL="18263" marR="18263" marT="0" marB="0" anchor="ctr">
                    <a:lnL>
                      <a:noFill/>
                    </a:lnL>
                    <a:lnR>
                      <a:noFill/>
                    </a:lnR>
                    <a:lnT>
                      <a:noFill/>
                    </a:lnT>
                    <a:lnB>
                      <a:noFill/>
                    </a:lnB>
                  </a:tcPr>
                </a:tc>
                <a:extLst>
                  <a:ext uri="{0D108BD9-81ED-4DB2-BD59-A6C34878D82A}">
                    <a16:rowId xmlns:a16="http://schemas.microsoft.com/office/drawing/2014/main" val="1671806038"/>
                  </a:ext>
                </a:extLst>
              </a:tr>
              <a:tr h="151113">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Transplant</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1,540</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65.3</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54.4</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16.8</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19.9</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9.6</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33.7</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21773"/>
                  </a:ext>
                </a:extLst>
              </a:tr>
              <a:tr h="151113">
                <a:tc gridSpan="5">
                  <a:txBody>
                    <a:bodyPr/>
                    <a:lstStyle/>
                    <a:p>
                      <a:pPr marL="0" marR="0">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Venous thromboembolism and pulmonary embolism (VTE/PE) </a:t>
                      </a: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9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b="1" dirty="0">
                        <a:effectLst/>
                        <a:latin typeface="Calibri" panose="020F0502020204030204" pitchFamily="34" charset="0"/>
                        <a:ea typeface="Calibri" panose="020F0502020204030204" pitchFamily="34" charset="0"/>
                        <a:cs typeface="Times New Roman" panose="02020603050405020304" pitchFamily="18" charset="0"/>
                      </a:endParaRP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b="1">
                        <a:effectLst/>
                        <a:latin typeface="Calibri" panose="020F0502020204030204" pitchFamily="34" charset="0"/>
                        <a:ea typeface="Calibri" panose="020F0502020204030204" pitchFamily="34" charset="0"/>
                        <a:cs typeface="Times New Roman" panose="02020603050405020304" pitchFamily="18" charset="0"/>
                      </a:endParaRP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 </a:t>
                      </a:r>
                    </a:p>
                  </a:txBody>
                  <a:tcPr marL="18263" marR="1826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49100586"/>
                  </a:ext>
                </a:extLst>
              </a:tr>
              <a:tr h="151113">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13,522</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58.8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45.0</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18.2</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38.7</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9.7</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32.8</a:t>
                      </a:r>
                    </a:p>
                  </a:txBody>
                  <a:tcPr marL="18263" marR="18263" marT="0" marB="0" anchor="ctr">
                    <a:lnL>
                      <a:noFill/>
                    </a:lnL>
                    <a:lnR>
                      <a:noFill/>
                    </a:lnR>
                    <a:lnT>
                      <a:noFill/>
                    </a:lnT>
                    <a:lnB>
                      <a:noFill/>
                    </a:lnB>
                  </a:tcPr>
                </a:tc>
                <a:extLst>
                  <a:ext uri="{0D108BD9-81ED-4DB2-BD59-A6C34878D82A}">
                    <a16:rowId xmlns:a16="http://schemas.microsoft.com/office/drawing/2014/main" val="1170435676"/>
                  </a:ext>
                </a:extLst>
              </a:tr>
              <a:tr h="151113">
                <a:tc>
                  <a:txBody>
                    <a:bodyPr/>
                    <a:lstStyle/>
                    <a:p>
                      <a:pPr marL="182880" marR="0">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978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59.5</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45.3</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14.3</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40.2</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10.1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38.4</a:t>
                      </a:r>
                    </a:p>
                  </a:txBody>
                  <a:tcPr marL="18263" marR="18263" marT="0" marB="0" anchor="ctr">
                    <a:lnL>
                      <a:noFill/>
                    </a:lnL>
                    <a:lnR>
                      <a:noFill/>
                    </a:lnR>
                    <a:lnT>
                      <a:noFill/>
                    </a:lnT>
                    <a:lnB>
                      <a:noFill/>
                    </a:lnB>
                  </a:tcPr>
                </a:tc>
                <a:extLst>
                  <a:ext uri="{0D108BD9-81ED-4DB2-BD59-A6C34878D82A}">
                    <a16:rowId xmlns:a16="http://schemas.microsoft.com/office/drawing/2014/main" val="1778737542"/>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3,428</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56.1</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47.2</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9.0</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42.4</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17.0</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30.8</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9674238"/>
                  </a:ext>
                </a:extLst>
              </a:tr>
              <a:tr h="151113">
                <a:tc gridSpan="7">
                  <a:txBody>
                    <a:bodyPr/>
                    <a:lstStyle/>
                    <a:p>
                      <a:pPr marL="0" marR="0">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Revascularization – percutaneous coronary interventions (PCI)</a:t>
                      </a: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0"/>
                        </a:spcAft>
                      </a:pPr>
                      <a:r>
                        <a:rPr lang="en-US" sz="950" b="1">
                          <a:effectLst/>
                          <a:latin typeface="Calibri" panose="020F0502020204030204" pitchFamily="34" charset="0"/>
                          <a:ea typeface="Calibri" panose="020F0502020204030204" pitchFamily="34" charset="0"/>
                          <a:cs typeface="Times New Roman" panose="02020603050405020304" pitchFamily="18" charset="0"/>
                        </a:rPr>
                        <a:t> </a:t>
                      </a: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48392291"/>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4,553</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75.1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73.1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77.1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12.5</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49.5</a:t>
                      </a:r>
                    </a:p>
                  </a:txBody>
                  <a:tcPr marL="18263" marR="18263" marT="0" marB="0" anchor="ctr">
                    <a:lnL>
                      <a:noFill/>
                    </a:lnL>
                    <a:lnR>
                      <a:noFill/>
                    </a:lnR>
                    <a:lnT>
                      <a:noFill/>
                    </a:lnT>
                    <a:lnB>
                      <a:noFill/>
                    </a:lnB>
                  </a:tcPr>
                </a:tc>
                <a:extLst>
                  <a:ext uri="{0D108BD9-81ED-4DB2-BD59-A6C34878D82A}">
                    <a16:rowId xmlns:a16="http://schemas.microsoft.com/office/drawing/2014/main" val="3298875574"/>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466</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70.4</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70.0</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71.5</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11.4</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3.9</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45.7</a:t>
                      </a:r>
                    </a:p>
                  </a:txBody>
                  <a:tcPr marL="18263" marR="18263" marT="0" marB="0" anchor="ctr">
                    <a:lnL>
                      <a:noFill/>
                    </a:lnL>
                    <a:lnR>
                      <a:noFill/>
                    </a:lnR>
                    <a:lnT>
                      <a:noFill/>
                    </a:lnT>
                    <a:lnB>
                      <a:noFill/>
                    </a:lnB>
                  </a:tcPr>
                </a:tc>
                <a:extLst>
                  <a:ext uri="{0D108BD9-81ED-4DB2-BD59-A6C34878D82A}">
                    <a16:rowId xmlns:a16="http://schemas.microsoft.com/office/drawing/2014/main" val="2428097394"/>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542</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74.7</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72.3</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72.1</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11.3</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6.1</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43.5</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5091097"/>
                  </a:ext>
                </a:extLst>
              </a:tr>
              <a:tr h="166236">
                <a:tc gridSpan="6">
                  <a:txBody>
                    <a:bodyPr/>
                    <a:lstStyle/>
                    <a:p>
                      <a:pPr marL="0" marR="0">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Revascularization – coronary artery bypass graft (CABG)</a:t>
                      </a: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07000"/>
                        </a:lnSpc>
                      </a:pPr>
                      <a:endParaRPr lang="en-US" sz="950">
                        <a:effectLst/>
                        <a:latin typeface="Calibri" panose="020F0502020204030204" pitchFamily="34" charset="0"/>
                      </a:endParaRP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950">
                        <a:effectLst/>
                        <a:latin typeface="Calibri" panose="020F0502020204030204" pitchFamily="34" charset="0"/>
                      </a:endParaRP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80181471"/>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1,612</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76.4</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75.9</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39.9</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17.6</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47.3</a:t>
                      </a:r>
                    </a:p>
                  </a:txBody>
                  <a:tcPr marL="18263" marR="18263" marT="0" marB="0" anchor="ctr">
                    <a:lnL>
                      <a:noFill/>
                    </a:lnL>
                    <a:lnR>
                      <a:noFill/>
                    </a:lnR>
                    <a:lnT>
                      <a:noFill/>
                    </a:lnT>
                    <a:lnB>
                      <a:noFill/>
                    </a:lnB>
                  </a:tcPr>
                </a:tc>
                <a:extLst>
                  <a:ext uri="{0D108BD9-81ED-4DB2-BD59-A6C34878D82A}">
                    <a16:rowId xmlns:a16="http://schemas.microsoft.com/office/drawing/2014/main" val="886192393"/>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257</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74.3</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73.2</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38.1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12.1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3.5</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47.9</a:t>
                      </a:r>
                    </a:p>
                  </a:txBody>
                  <a:tcPr marL="18263" marR="18263" marT="0" marB="0" anchor="ctr">
                    <a:lnL>
                      <a:noFill/>
                    </a:lnL>
                    <a:lnR>
                      <a:noFill/>
                    </a:lnR>
                    <a:lnT>
                      <a:noFill/>
                    </a:lnT>
                    <a:lnB>
                      <a:noFill/>
                    </a:lnB>
                  </a:tcPr>
                </a:tc>
                <a:extLst>
                  <a:ext uri="{0D108BD9-81ED-4DB2-BD59-A6C34878D82A}">
                    <a16:rowId xmlns:a16="http://schemas.microsoft.com/office/drawing/2014/main" val="1217968556"/>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162</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69.1</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67.3</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30.2</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15.4</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5.6</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34.0</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189723"/>
                  </a:ext>
                </a:extLst>
              </a:tr>
              <a:tr h="161234">
                <a:tc gridSpan="8">
                  <a:txBody>
                    <a:bodyPr/>
                    <a:lstStyle/>
                    <a:p>
                      <a:pPr marL="0" marR="0">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Implantable cardioverter defibrillators &amp; cardiac resynchronization therapy with defibrillator (ICD/CRT-D)</a:t>
                      </a: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91529501"/>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848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72.2</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55.1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28.9</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27.0</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8.0</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46.8</a:t>
                      </a:r>
                    </a:p>
                  </a:txBody>
                  <a:tcPr marL="18263" marR="18263" marT="0" marB="0" anchor="ctr">
                    <a:lnL>
                      <a:noFill/>
                    </a:lnL>
                    <a:lnR>
                      <a:noFill/>
                    </a:lnR>
                    <a:lnT>
                      <a:noFill/>
                    </a:lnT>
                    <a:lnB>
                      <a:noFill/>
                    </a:lnB>
                  </a:tcPr>
                </a:tc>
                <a:extLst>
                  <a:ext uri="{0D108BD9-81ED-4DB2-BD59-A6C34878D82A}">
                    <a16:rowId xmlns:a16="http://schemas.microsoft.com/office/drawing/2014/main" val="1174423391"/>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74</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66.2</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56.8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32.4</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14.9</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6.8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41.9</a:t>
                      </a:r>
                    </a:p>
                  </a:txBody>
                  <a:tcPr marL="18263" marR="18263" marT="0" marB="0" anchor="ctr">
                    <a:lnL>
                      <a:noFill/>
                    </a:lnL>
                    <a:lnR>
                      <a:noFill/>
                    </a:lnR>
                    <a:lnT>
                      <a:noFill/>
                    </a:lnT>
                    <a:lnB>
                      <a:noFill/>
                    </a:lnB>
                  </a:tcPr>
                </a:tc>
                <a:extLst>
                  <a:ext uri="{0D108BD9-81ED-4DB2-BD59-A6C34878D82A}">
                    <a16:rowId xmlns:a16="http://schemas.microsoft.com/office/drawing/2014/main" val="4153805384"/>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92</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70.7</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62.0</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27.2</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22.8</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12.0</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41.3</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812051"/>
                  </a:ext>
                </a:extLst>
              </a:tr>
              <a:tr h="161234">
                <a:tc gridSpan="8">
                  <a:txBody>
                    <a:bodyPr/>
                    <a:lstStyle/>
                    <a:p>
                      <a:pPr marL="0" marR="0">
                        <a:lnSpc>
                          <a:spcPct val="107000"/>
                        </a:lnSpc>
                        <a:spcBef>
                          <a:spcPts val="0"/>
                        </a:spcBef>
                        <a:spcAft>
                          <a:spcPts val="0"/>
                        </a:spcAft>
                      </a:pPr>
                      <a:r>
                        <a:rPr lang="en-US" sz="950" b="1" dirty="0">
                          <a:effectLst/>
                          <a:latin typeface="Calibri" panose="020F0502020204030204" pitchFamily="34" charset="0"/>
                          <a:ea typeface="Calibri" panose="020F0502020204030204" pitchFamily="34" charset="0"/>
                          <a:cs typeface="Times New Roman" panose="02020603050405020304" pitchFamily="18" charset="0"/>
                        </a:rPr>
                        <a:t>Carotid artery stenting and carotid artery endarterectomy (CAS/CEA)</a:t>
                      </a:r>
                    </a:p>
                  </a:txBody>
                  <a:tcPr marL="18263" marR="1826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55533409"/>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465</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66.0</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68.8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51.0</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13.8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2.6</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42.6</a:t>
                      </a:r>
                    </a:p>
                  </a:txBody>
                  <a:tcPr marL="18263" marR="18263" marT="0" marB="0" anchor="ctr">
                    <a:lnL>
                      <a:noFill/>
                    </a:lnL>
                    <a:lnR>
                      <a:noFill/>
                    </a:lnR>
                    <a:lnT>
                      <a:noFill/>
                    </a:lnT>
                    <a:lnB>
                      <a:noFill/>
                    </a:lnB>
                  </a:tcPr>
                </a:tc>
                <a:extLst>
                  <a:ext uri="{0D108BD9-81ED-4DB2-BD59-A6C34878D82A}">
                    <a16:rowId xmlns:a16="http://schemas.microsoft.com/office/drawing/2014/main" val="27877356"/>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58</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65.5</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60.3</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37.9</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12.1</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0.0</a:t>
                      </a:r>
                    </a:p>
                  </a:txBody>
                  <a:tcPr marL="18263" marR="18263" marT="0" marB="0" anchor="ctr">
                    <a:lnL>
                      <a:noFill/>
                    </a:lnL>
                    <a:lnR>
                      <a:noFill/>
                    </a:lnR>
                    <a:lnT>
                      <a:noFill/>
                    </a:lnT>
                    <a:lnB>
                      <a:noFill/>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41.4</a:t>
                      </a:r>
                    </a:p>
                  </a:txBody>
                  <a:tcPr marL="18263" marR="18263" marT="0" marB="0" anchor="ctr">
                    <a:lnL>
                      <a:noFill/>
                    </a:lnL>
                    <a:lnR>
                      <a:noFill/>
                    </a:lnR>
                    <a:lnT>
                      <a:noFill/>
                    </a:lnT>
                    <a:lnB>
                      <a:noFill/>
                    </a:lnB>
                  </a:tcPr>
                </a:tc>
                <a:extLst>
                  <a:ext uri="{0D108BD9-81ED-4DB2-BD59-A6C34878D82A}">
                    <a16:rowId xmlns:a16="http://schemas.microsoft.com/office/drawing/2014/main" val="247464017"/>
                  </a:ext>
                </a:extLst>
              </a:tr>
              <a:tr h="151113">
                <a:tc>
                  <a:txBody>
                    <a:bodyPr/>
                    <a:lstStyle/>
                    <a:p>
                      <a:pPr marL="182880" marR="0">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Transplant</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94</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69.1</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64.9</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34.0</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18.1</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12.8</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34.0</a:t>
                      </a:r>
                    </a:p>
                  </a:txBody>
                  <a:tcPr marL="18263" marR="1826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6485488"/>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3238500" y="571500"/>
            <a:ext cx="2159566" cy="261610"/>
          </a:xfrm>
          <a:prstGeom prst="rect">
            <a:avLst/>
          </a:prstGeom>
        </p:spPr>
        <p:txBody>
          <a:bodyPr wrap="none">
            <a:spAutoFit/>
          </a:bodyPr>
          <a:lstStyle/>
          <a:p>
            <a:pPr marL="457200" lvl="0" indent="-228600" algn="ctr">
              <a:spcBef>
                <a:spcPts val="600"/>
              </a:spcBef>
              <a:spcAft>
                <a:spcPts val="600"/>
              </a:spcAft>
            </a:pPr>
            <a:r>
              <a:rPr lang="en-US" sz="11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Cardiovascular procedures</a:t>
            </a:r>
          </a:p>
        </p:txBody>
      </p:sp>
      <p:sp>
        <p:nvSpPr>
          <p:cNvPr id="9" name="Rectangle 8"/>
          <p:cNvSpPr/>
          <p:nvPr/>
        </p:nvSpPr>
        <p:spPr>
          <a:xfrm>
            <a:off x="114299" y="5105400"/>
            <a:ext cx="8915400" cy="1061829"/>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B, and D, and with Medicare as primary payer from January 1, 2016 to December 31, 2016, and ESRD service date is at least 90 days prior to January 1, 2016. Abbreviations: ACEIs/ARBs, Angiotensin converting enzyme inhibitors and angiotensin receptor blockers; AF, atrial fibrillation; AMI, acute myocardial infarction; CAD, coronary artery disease; CABG, coronary artery bypass grafting; CAS/CEA, carotid artery stenting and carotid endarterectomy; CVA/TIA, cerebrovascular accident/transient ischemic attack; CVD, cardiovascular disease; ESRD, end-stage renal disease; HF, heart failure; ICD/CRT-D, implantable cardioverter defibrillators/cardiac resynchronization therapy with defibrillator devices; PAD, peripheral arterial disease; PCI, percutaneous coronary interventions; SCA/VA, sudden cardiac arrest and ventricular arrhythmias; VHD,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4970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p:txBody>
          <a:bodyPr/>
          <a:lstStyle/>
          <a:p>
            <a:r>
              <a:rPr lang="en-US" sz="2400" b="1" dirty="0"/>
              <a:t>vol 2 Figure 8.5 Heart failure in adult ESRD patients by modality, 2012-2016</a:t>
            </a: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1028700" y="5157511"/>
            <a:ext cx="71247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and peritoneal dialysis patients aged 22 and older, who are continuously enrolled in Medicare Parts A and B, and with Medicare as primary payer from January 1, 2012 to December 31, 2016, and ESRD service date is at least 90 days prior to January 1, 2012.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14700" y="1162174"/>
            <a:ext cx="2781300" cy="338554"/>
          </a:xfrm>
          <a:prstGeom prst="rect">
            <a:avLst/>
          </a:prstGeom>
        </p:spPr>
        <p:txBody>
          <a:bodyPr wrap="square">
            <a:spAutoFit/>
          </a:bodyPr>
          <a:lstStyle/>
          <a:p>
            <a:pPr lvl="0" fontAlgn="base"/>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(a) </a:t>
            </a:r>
            <a:r>
              <a:rPr lang="en-US" sz="1600" b="1" dirty="0"/>
              <a:t>Hemodialysis patients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2961573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p:txBody>
          <a:bodyPr/>
          <a:lstStyle/>
          <a:p>
            <a:r>
              <a:rPr lang="en-US" sz="2400" b="1" dirty="0"/>
              <a:t>vol 2 Figure 8.5 Heart failure in adult ESRD patients by modality, 2012-2016</a:t>
            </a: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8</a:t>
            </a:r>
          </a:p>
        </p:txBody>
      </p:sp>
      <p:sp>
        <p:nvSpPr>
          <p:cNvPr id="6" name="Rectangle 5"/>
          <p:cNvSpPr/>
          <p:nvPr/>
        </p:nvSpPr>
        <p:spPr>
          <a:xfrm>
            <a:off x="1142993" y="5146551"/>
            <a:ext cx="6858014"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and peritoneal dialysis patients aged 22 and older, who are continuously enrolled in Medicare Parts A and B, and with Medicare as primary payer from January 1, 2012 to December 31, 2016, and ESRD service date is at least 90 days prior to January 1, 2012.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99743" y="1175003"/>
            <a:ext cx="2751844" cy="338554"/>
          </a:xfrm>
          <a:prstGeom prst="rect">
            <a:avLst/>
          </a:prstGeom>
        </p:spPr>
        <p:txBody>
          <a:bodyPr wrap="none">
            <a:spAutoFit/>
          </a:bodyPr>
          <a:lstStyle/>
          <a:p>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a:t>
            </a:r>
            <a:r>
              <a:rPr lang="en-US" sz="1600" b="1" dirty="0"/>
              <a:t>Peritoneal dialysis patients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4019315272"/>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613</TotalTime>
  <Words>5192</Words>
  <Application>Microsoft Office PowerPoint</Application>
  <PresentationFormat>On-screen Show (4:3)</PresentationFormat>
  <Paragraphs>1403</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Candara</vt:lpstr>
      <vt:lpstr>Constantia</vt:lpstr>
      <vt:lpstr>Segoe UI</vt:lpstr>
      <vt:lpstr>Times New Roman</vt:lpstr>
      <vt:lpstr>ADR_PPT_Template_CKD</vt:lpstr>
      <vt:lpstr>PowerPoint Presentation</vt:lpstr>
      <vt:lpstr>vol 2 Figure 8.1 Prevalence of cardiovascular diseases in adult ESRD patients, by treatment modality, 2016 </vt:lpstr>
      <vt:lpstr>vol 2 Figure 8.2 Prevalence of cardiovascular diseases in adult ESRD patients, by age, 2016 </vt:lpstr>
      <vt:lpstr>vol 2 Figure 8.2 Prevalence of cardiovascular diseases in adult ESRD patients, by age, 2016 </vt:lpstr>
      <vt:lpstr>vol 2 Table 8.1 Prevalence of (a) cardiovascular comorbidities &amp; (b) cardiovascular procedures in adult ESRD patients, by treatment modality, age, race, &amp; sex, 2016 (cont.) </vt:lpstr>
      <vt:lpstr>vol 2 Table 8.1 Prevalence of (a) cardiovascular comorbidities &amp; (b) cardiovascular procedures in adult ESRD patients, by treatment modality, age, race, &amp; sex, 2016 </vt:lpstr>
      <vt:lpstr>vol 2 Figure 8.3 Probability of survival of adult ESRD patients with or without a cardiovascular disease, adjusted for age and sex, 2015-2016</vt:lpstr>
      <vt:lpstr>vol 2 Figure 8.3 Probability of survival of adult ESRD patients with or without a cardiovascular disease, adjusted for age and sex, 2015-2016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vol 2 Table 8.2 Two-year survival of adult ESRD patients with or without a cardiovascular disease, adjusted for age and sex, 2015-2016</vt:lpstr>
      <vt:lpstr>vol 2 Figure 8.4 Probability of survival of adult ESRD patients with or without a completed cardiovascular procedure, adjusted for age and sex, 2015-2016</vt:lpstr>
      <vt:lpstr>vol 2 Figure 8.4 Probability of survival of adult ESRD patients with or without a completed cardiovascular procedure, adjusted for age and sex, 2015-2016</vt:lpstr>
      <vt:lpstr>vol 2 Figure 8.4 Probability of survival of adult ESRD patients with or without a completed cardiovascular procedure, adjusted for age and sex, 2015-2016</vt:lpstr>
      <vt:lpstr>vol 2 Figure 8.4 Probability of survival of adult ESRD patients with or without a completed cardiovascular procedure, adjusted for age and sex, 2015-2016</vt:lpstr>
      <vt:lpstr>vol 2 Table 8.3 Two-year survival of adult ESRD patients with or without a completed cardiovascular procedure, adjusted for age and sex, 2015-2016 </vt:lpstr>
      <vt:lpstr>vol 2 Table 8.4 Cardiovascular pharmacological treatments by (a) comorbidities and (b) procedures in adult ESRD patients, by modality, 2016 (cont.) (a) Cardiovascular comorbidities</vt:lpstr>
      <vt:lpstr>vol 2 Table 8.4 Cardiovascular pharmacological treatments by (a) comorbidities and (b) procedures in adult ESRD patients, by modality, 2016 </vt:lpstr>
      <vt:lpstr>vol 2 Figure 8.5 Heart failure in adult ESRD patients by modality, 2012-2016</vt:lpstr>
      <vt:lpstr>vol 2 Figure 8.5 Heart failure in adult ESRD patients by modality, 2012-2016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Kurtz, Vivian</cp:lastModifiedBy>
  <cp:revision>102</cp:revision>
  <dcterms:created xsi:type="dcterms:W3CDTF">2014-11-10T19:37:45Z</dcterms:created>
  <dcterms:modified xsi:type="dcterms:W3CDTF">2018-10-19T15:56:11Z</dcterms:modified>
</cp:coreProperties>
</file>