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2" autoAdjust="0"/>
    <p:restoredTop sz="94660"/>
  </p:normalViewPr>
  <p:slideViewPr>
    <p:cSldViewPr showGuides="1">
      <p:cViewPr>
        <p:scale>
          <a:sx n="50" d="100"/>
          <a:sy n="50" d="100"/>
        </p:scale>
        <p:origin x="-120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11" y="620237"/>
            <a:ext cx="3149378" cy="105616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3427274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7: Transplantation</a:t>
            </a:r>
            <a:endParaRPr lang="en-US" sz="3600" b="1" dirty="0"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2016 </a:t>
            </a:r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baseline="0" dirty="0">
              <a:solidFill>
                <a:srgbClr val="1C6E6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2, ESRD, Ch 1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1C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0208" y="6477000"/>
            <a:ext cx="24384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2016 Annual Data Report, Vol 2, ESRD, Ch 1 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0" y="6409944"/>
            <a:ext cx="1316207" cy="457200"/>
          </a:xfrm>
          <a:prstGeom prst="rect">
            <a:avLst/>
          </a:prstGeom>
          <a:effectLst>
            <a:outerShdw blurRad="50800" dist="38100" dir="162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 </a:t>
            </a:r>
            <a:r>
              <a:rPr lang="en-US" sz="2800" b="1" baseline="30000" dirty="0"/>
              <a:t>Percentage of dialysis patients wait-listed and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unadjusted </a:t>
            </a:r>
            <a:r>
              <a:rPr lang="en-US" sz="2800" b="1" baseline="30000" dirty="0"/>
              <a:t>kidney transplant rates, </a:t>
            </a:r>
            <a:r>
              <a:rPr lang="en-US" sz="2800" b="1" baseline="30000" dirty="0" smtClean="0"/>
              <a:t>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7867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</a:t>
            </a:r>
            <a:r>
              <a:rPr lang="en-US" i="1" baseline="30000" dirty="0" smtClean="0"/>
              <a:t>Reference </a:t>
            </a:r>
            <a:r>
              <a:rPr lang="en-US" i="1" baseline="30000" dirty="0"/>
              <a:t>Tables E4 and E9. Percentage of dialysis patients on the kidney waiting list is for all dialysis patients. Unadjusted transplant rates are for all dialysis patients. Abbreviations: Tx, transplant; pt yrs, patient </a:t>
            </a:r>
            <a:r>
              <a:rPr lang="en-US" i="1" baseline="30000" dirty="0" smtClean="0"/>
              <a:t>years.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K:\Projects\USRDS\docs\ADR\2016\Chapters\ESRD\c07_Transplant\Figures_Tables\600ppi\v2_c07_Transplant_f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15200" cy="446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7.2 </a:t>
            </a:r>
            <a:r>
              <a:rPr lang="en-US" sz="2800" b="1" baseline="30000" dirty="0"/>
              <a:t>Number of patients wait-listed for kidney transplant, 1997-2014,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and </a:t>
            </a:r>
            <a:r>
              <a:rPr lang="en-US" sz="2800" b="1" baseline="30000" dirty="0"/>
              <a:t>median waiting time, 1997-2009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38200" y="5786735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E2 and E3. Waiting list counts include all candidates listed for a kidney transplant on December 31 of each year. Median waiting time is calculated for all candidates enrolled on the waiting list in a given year</a:t>
            </a:r>
            <a:r>
              <a:rPr lang="en-US" i="1" baseline="30000" dirty="0" smtClean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K:\Projects\USRDS\docs\ADR\2016\Chapters\ESRD\c07_Transplant\Figures_Tables\600ppi\v2_c07_Transplant_f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315200" cy="481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8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7.1 </a:t>
            </a:r>
            <a:r>
              <a:rPr lang="en-US" sz="2800" b="1" baseline="30000" dirty="0"/>
              <a:t>Median waiting time (in year) for kidney transplant,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blood type and PRA, 1997-2009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1000" y="533400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^ </a:t>
            </a:r>
            <a:r>
              <a:rPr lang="en-US" i="1" baseline="30000" dirty="0"/>
              <a:t>Value is missing since the estimated survival probability has not reached 50% and the corresponding data for that group were not sufficient </a:t>
            </a:r>
            <a:r>
              <a:rPr lang="en-US" i="1" baseline="30000" dirty="0" smtClean="0"/>
              <a:t>to </a:t>
            </a:r>
            <a:r>
              <a:rPr lang="en-US" i="1" baseline="30000" dirty="0"/>
              <a:t>estimate median waiting time.</a:t>
            </a:r>
          </a:p>
          <a:p>
            <a:r>
              <a:rPr lang="en-US" i="1" baseline="30000" dirty="0"/>
              <a:t>Data Source: Special analyses, USRDS ESRD Database. Abbreviation: PRA, panel reactive antibodies.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357421"/>
              </p:ext>
            </p:extLst>
          </p:nvPr>
        </p:nvGraphicFramePr>
        <p:xfrm>
          <a:off x="240485" y="1295400"/>
          <a:ext cx="8674915" cy="3557778"/>
        </p:xfrm>
        <a:graphic>
          <a:graphicData uri="http://schemas.openxmlformats.org/drawingml/2006/table">
            <a:tbl>
              <a:tblPr firstRow="1" firstCol="1" bandRow="1"/>
              <a:tblGrid>
                <a:gridCol w="993468"/>
                <a:gridCol w="1351935"/>
                <a:gridCol w="486833"/>
                <a:gridCol w="486833"/>
                <a:gridCol w="486833"/>
                <a:gridCol w="486833"/>
                <a:gridCol w="486833"/>
                <a:gridCol w="486833"/>
                <a:gridCol w="486833"/>
                <a:gridCol w="486833"/>
                <a:gridCol w="486833"/>
                <a:gridCol w="486833"/>
                <a:gridCol w="486833"/>
                <a:gridCol w="486833"/>
                <a:gridCol w="487516"/>
              </a:tblGrid>
              <a:tr h="1884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Blood type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PRA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1997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1998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1999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2000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2001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2002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2003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2004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2005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2006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2007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2008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Blood type A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PRA = 0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 &lt; PRA =&lt; 20%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20% &lt; PRA =&lt; 80%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80% &lt; PRA &lt; 100%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Blood type 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PRA = 0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 &lt; PRA =&lt; 20%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20% &lt; PRA =&lt; 80%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80% &lt; PRA &lt; 100%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^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^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Blood type AB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PRA = 0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 &lt; PRA =&lt; 20%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20% &lt; PRA =&lt; 80%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80% &lt; PRA &lt; 100%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^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Blood type O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PRA = 0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 &lt; PRA =&lt; 20%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^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20% &lt; PRA =&lt; 80%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72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80% &lt; PRA &lt; 100%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42" marR="737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6.6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6.5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6.2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6.9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</a:p>
                  </a:txBody>
                  <a:tcPr marL="73742" marR="737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558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40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7.3 </a:t>
            </a:r>
            <a:r>
              <a:rPr lang="en-US" sz="2800" b="1" baseline="30000" dirty="0"/>
              <a:t>Number of kidney transplants by donor type, 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786735"/>
            <a:ext cx="739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E8, E8(2), and E8(3). Counts of all transplants by </a:t>
            </a:r>
            <a:r>
              <a:rPr lang="en-US" i="1" baseline="30000" dirty="0" smtClean="0"/>
              <a:t>year.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K:\Projects\USRDS\docs\ADR\2016\Chapters\ESRD\c07_Transplant\Figures_Tables\600ppi\v2_c07_Transplant_f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8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7.4 Number of patients with a functioning kidney transplant, </a:t>
            </a:r>
            <a:r>
              <a:rPr lang="en-US" sz="2800" b="1" baseline="30000" dirty="0" smtClean="0"/>
              <a:t>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7867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D9. Prevalent counts of patients with a functioning kidney transplant as of December 31 of each year.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A:\ADR\2016\Chapter\ESRD\c07_Transplant\Figures_Tables\Most_Current\v2_c07_Transplant_f04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0" y="838200"/>
            <a:ext cx="7546800" cy="460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8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7.5 </a:t>
            </a:r>
            <a:r>
              <a:rPr lang="en-US" sz="2800" b="1" baseline="30000" dirty="0"/>
              <a:t>Percentage of incident patients being wait-listed or receiving a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kidney </a:t>
            </a:r>
            <a:r>
              <a:rPr lang="en-US" sz="2800" b="1" baseline="30000" dirty="0"/>
              <a:t>transplant within one year of ESRD initiation, by age, 1997-2013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7867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Source: Reference Table E5(2). Waiting list or transplantation among incident ESRD patients by age (0-74 years</a:t>
            </a:r>
            <a:r>
              <a:rPr lang="en-US" i="1" baseline="30000" dirty="0"/>
              <a:t>). Abbreviation: ESRD, end-stage renal disease</a:t>
            </a:r>
            <a:r>
              <a:rPr lang="en-US" i="1" baseline="30000" dirty="0" smtClean="0"/>
              <a:t>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K:\Projects\USRDS\docs\ADR\2016\Chapters\ESRD\c07_Transplant\Figures_Tables\600ppi\v2_c07_Transplant_f0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95587"/>
            <a:ext cx="7315200" cy="43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8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6933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7.6 </a:t>
            </a:r>
            <a:r>
              <a:rPr lang="en-US" sz="2800" b="1" baseline="30000" dirty="0"/>
              <a:t>Annual mortality rates for dialysis patients on the kidney transplant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waiting </a:t>
            </a:r>
            <a:r>
              <a:rPr lang="en-US" sz="2800" b="1" baseline="30000" dirty="0"/>
              <a:t>list by time on the list, 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7867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H6. Annual mortality rates of dialysis patients on the kidney transplant waiting list per 1,000 dialysis patient years at risk, by patient vintage. Abbreviation: pt yrs, patient years.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K:\Projects\USRDS\docs\ADR\2016\Chapters\ESRD\c07_Transplant\Figures_Tables\600ppi\v2_c07_Transplant_f0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8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7.2 </a:t>
            </a:r>
            <a:r>
              <a:rPr lang="en-US" sz="2800" b="1" baseline="30000" dirty="0"/>
              <a:t>Unadjusted kidney transplant rates, all donor types, by age, sex, race,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and </a:t>
            </a:r>
            <a:r>
              <a:rPr lang="en-US" sz="2800" b="1" baseline="30000" dirty="0"/>
              <a:t>primary cause of ESRD, per 100 dialysis patient years, 2005-2014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57500"/>
            <a:ext cx="739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</a:t>
            </a:r>
            <a:r>
              <a:rPr lang="en-US" i="1" baseline="30000" dirty="0"/>
              <a:t>Source: Reference Table E9. Abbreviation: </a:t>
            </a:r>
            <a:r>
              <a:rPr lang="en-US" i="1" baseline="30000" dirty="0" smtClean="0"/>
              <a:t>ESRD. </a:t>
            </a:r>
            <a:endParaRPr lang="en-US" i="1" baseline="30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569032"/>
              </p:ext>
            </p:extLst>
          </p:nvPr>
        </p:nvGraphicFramePr>
        <p:xfrm>
          <a:off x="838199" y="1069200"/>
          <a:ext cx="7543802" cy="4661916"/>
        </p:xfrm>
        <a:graphic>
          <a:graphicData uri="http://schemas.openxmlformats.org/drawingml/2006/table">
            <a:tbl>
              <a:tblPr/>
              <a:tblGrid>
                <a:gridCol w="2007692"/>
                <a:gridCol w="553611"/>
                <a:gridCol w="553611"/>
                <a:gridCol w="553611"/>
                <a:gridCol w="553611"/>
                <a:gridCol w="553611"/>
                <a:gridCol w="553611"/>
                <a:gridCol w="553611"/>
                <a:gridCol w="553611"/>
                <a:gridCol w="553611"/>
                <a:gridCol w="553611"/>
              </a:tblGrid>
              <a:tr h="240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Age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2005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2006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2007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2008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2009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2010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2011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2012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2013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2014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0-21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22-44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7.8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45-64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65-74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75 and up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Sex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Male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Female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Race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White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Black/African American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Native American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Asian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Primary Cause of ESRD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 indent="508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Diabetes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 indent="508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Hypertension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109220" marR="0" indent="508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Glomerulonephritis 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9.8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8.8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8.8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7.8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All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3.6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268" marR="9226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2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7.7 </a:t>
            </a:r>
            <a:r>
              <a:rPr lang="en-US" sz="2800" b="1" baseline="30000" dirty="0"/>
              <a:t>Number of deceased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age, 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71401"/>
            <a:ext cx="739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Source: </a:t>
            </a:r>
            <a:r>
              <a:rPr lang="en-US" i="1" baseline="30000" dirty="0"/>
              <a:t>Reference </a:t>
            </a:r>
            <a:r>
              <a:rPr lang="en-US" i="1" baseline="30000" dirty="0" smtClean="0"/>
              <a:t>Table E8(2). Deceased </a:t>
            </a:r>
            <a:r>
              <a:rPr lang="en-US" i="1" baseline="30000" dirty="0"/>
              <a:t>donor kidney transplant counts by recipient age.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57816" y="914400"/>
            <a:ext cx="327916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/>
              <a:t>Number of transplants by age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6146" name="Picture 2" descr="K:\Projects\USRDS\docs\ADR\2016\Chapters\ESRD\c07_Transplant\Figures_Tables\600ppi\v2_c07_Transplant_f07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315200" cy="446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8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7.7 </a:t>
            </a:r>
            <a:r>
              <a:rPr lang="en-US" sz="2800" b="1" baseline="30000" dirty="0"/>
              <a:t>Number of deceased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age, 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23002"/>
            <a:ext cx="7391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</a:t>
            </a:r>
            <a:r>
              <a:rPr lang="en-US" i="1" baseline="30000" dirty="0" smtClean="0"/>
              <a:t>Reference Table</a:t>
            </a:r>
            <a:r>
              <a:rPr lang="en-US" i="1" dirty="0" smtClean="0"/>
              <a:t> </a:t>
            </a:r>
            <a:r>
              <a:rPr lang="en-US" i="1" baseline="30000" dirty="0" smtClean="0"/>
              <a:t>E9(2</a:t>
            </a:r>
            <a:r>
              <a:rPr lang="en-US" i="1" baseline="30000" dirty="0"/>
              <a:t>). </a:t>
            </a:r>
            <a:r>
              <a:rPr lang="en-US" i="1" baseline="30000" dirty="0" smtClean="0"/>
              <a:t>Unadjusted </a:t>
            </a:r>
            <a:r>
              <a:rPr lang="en-US" i="1" baseline="30000" dirty="0"/>
              <a:t>deceased donor kidney transplant rates by recipient age. Abbreviation: pt, patient.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56072" y="914400"/>
            <a:ext cx="268265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age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7170" name="Picture 2" descr="K:\Projects\USRDS\docs\ADR\2016\Chapters\ESRD\c07_Transplant\Figures_Tables\600ppi\v2_c07_Transplant_f07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315200" cy="435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35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7.8 </a:t>
            </a:r>
            <a:r>
              <a:rPr lang="en-US" sz="2800" b="1" baseline="30000" dirty="0"/>
              <a:t>Number of deceased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sex, 1997-2014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6047601"/>
            <a:ext cx="739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E8(2). Deceased </a:t>
            </a:r>
            <a:r>
              <a:rPr lang="en-US" i="1" baseline="30000" dirty="0"/>
              <a:t>donor kidney transplant counts by recipient sex. 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16940" y="914400"/>
            <a:ext cx="336092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/>
              <a:t>Number of transplants by </a:t>
            </a:r>
            <a:r>
              <a:rPr lang="en-US" sz="2600" b="1" baseline="30000" dirty="0" smtClean="0"/>
              <a:t>sex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K:\Projects\USRDS\docs\ADR\2016\Chapters\ESRD\c07_Transplant\Figures_Tables\600ppi\v2_c07_Transplant_f08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27162"/>
            <a:ext cx="7315200" cy="436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2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7.8 </a:t>
            </a:r>
            <a:r>
              <a:rPr lang="en-US" sz="2800" b="1" baseline="30000" dirty="0"/>
              <a:t>Number of deceased donor transplants and unadjusted transplant rates </a:t>
            </a:r>
          </a:p>
          <a:p>
            <a:pPr algn="ctr"/>
            <a:r>
              <a:rPr lang="en-US" sz="2800" b="1" baseline="30000" dirty="0"/>
              <a:t>among deceased donor kidney recipients, by recipient sex, </a:t>
            </a:r>
            <a:r>
              <a:rPr lang="en-US" sz="2800" b="1" baseline="30000" dirty="0" smtClean="0"/>
              <a:t>1997-2014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391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</a:t>
            </a:r>
            <a:r>
              <a:rPr lang="en-US" i="1" baseline="30000" dirty="0"/>
              <a:t>E9(2). </a:t>
            </a:r>
            <a:r>
              <a:rPr lang="en-US" i="1" baseline="30000" dirty="0" smtClean="0"/>
              <a:t>Unadjusted </a:t>
            </a:r>
            <a:r>
              <a:rPr lang="en-US" i="1" baseline="30000" dirty="0"/>
              <a:t>deceased donor kidney transplant rates by recipient sex. Abbreviation: pt yrs, patient years..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68640" y="914400"/>
            <a:ext cx="26575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</a:t>
            </a:r>
            <a:r>
              <a:rPr lang="en-US" sz="2600" b="1" baseline="30000" dirty="0" smtClean="0"/>
              <a:t>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9218" name="Picture 2" descr="K:\Projects\USRDS\docs\ADR\2016\Chapters\ESRD\c07_Transplant\Figures_Tables\600ppi\v2_c07_Transplant_f08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315200" cy="436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40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7.9 </a:t>
            </a:r>
            <a:r>
              <a:rPr lang="en-US" sz="2800" b="1" baseline="30000" dirty="0"/>
              <a:t>Number of deceased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race, 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391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E8(2</a:t>
            </a:r>
            <a:r>
              <a:rPr lang="en-US" i="1" baseline="30000" dirty="0"/>
              <a:t>). Deceased donor kidney transplant counts by recipient </a:t>
            </a:r>
            <a:r>
              <a:rPr lang="en-US" i="1" baseline="30000" dirty="0" smtClean="0"/>
              <a:t>race. Abbreviations</a:t>
            </a:r>
            <a:r>
              <a:rPr lang="en-US" i="1" baseline="30000" dirty="0"/>
              <a:t>: Blk/Af Am, Black/African American; Native Am, Native </a:t>
            </a:r>
            <a:r>
              <a:rPr lang="en-US" i="1" baseline="30000" dirty="0" smtClean="0"/>
              <a:t>American.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51052" y="914400"/>
            <a:ext cx="329269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/>
              <a:t>Number of transplants 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0242" name="Picture 2" descr="K:\Projects\USRDS\docs\ADR\2016\Chapters\ESRD\c07_Transplant\Figures_Tables\600ppi\v2_c07_Transplant_f09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50961"/>
            <a:ext cx="7315200" cy="446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13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7.9 </a:t>
            </a:r>
            <a:r>
              <a:rPr lang="en-US" sz="2800" b="1" baseline="30000" dirty="0"/>
              <a:t>Number of deceased donor transplants and unadjusted transplant rates </a:t>
            </a:r>
          </a:p>
          <a:p>
            <a:pPr algn="ctr"/>
            <a:r>
              <a:rPr lang="en-US" sz="2800" b="1" baseline="30000" dirty="0"/>
              <a:t>among deceased donor kidney recipients, by recipient </a:t>
            </a:r>
            <a:r>
              <a:rPr lang="en-US" sz="2800" b="1" baseline="30000" dirty="0" smtClean="0"/>
              <a:t>race, 1997-2014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391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</a:t>
            </a:r>
            <a:r>
              <a:rPr lang="en-US" i="1" baseline="30000" dirty="0"/>
              <a:t>E9(2). </a:t>
            </a:r>
            <a:r>
              <a:rPr lang="en-US" i="1" baseline="30000" dirty="0" smtClean="0"/>
              <a:t>Unadjusted </a:t>
            </a:r>
            <a:r>
              <a:rPr lang="en-US" i="1" baseline="30000" dirty="0"/>
              <a:t>deceased donor kidney transplant rates by recipient </a:t>
            </a:r>
            <a:r>
              <a:rPr lang="en-US" i="1" baseline="30000" dirty="0" smtClean="0"/>
              <a:t>race Abbreviations</a:t>
            </a:r>
            <a:r>
              <a:rPr lang="en-US" i="1" baseline="30000" dirty="0"/>
              <a:t>: </a:t>
            </a:r>
            <a:r>
              <a:rPr lang="en-US" i="1" baseline="30000" dirty="0" smtClean="0"/>
              <a:t>Blk/Af </a:t>
            </a:r>
            <a:r>
              <a:rPr lang="en-US" i="1" baseline="30000" dirty="0"/>
              <a:t>Am, Black/African American; Native Am, Native American; pt, patient. </a:t>
            </a:r>
          </a:p>
        </p:txBody>
      </p:sp>
      <p:sp>
        <p:nvSpPr>
          <p:cNvPr id="5" name="Rectangle 4"/>
          <p:cNvSpPr/>
          <p:nvPr/>
        </p:nvSpPr>
        <p:spPr>
          <a:xfrm>
            <a:off x="3249308" y="914400"/>
            <a:ext cx="269618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1266" name="Picture 2" descr="K:\Projects\USRDS\docs\ADR\2016\Chapters\ESRD\c07_Transplant\Figures_Tables\600ppi\v2_c07_Transplant_f09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22492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02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7.10 </a:t>
            </a:r>
            <a:r>
              <a:rPr lang="en-US" sz="2800" b="1" baseline="30000" dirty="0"/>
              <a:t>Number of deceased donor transplants and unadjusted transplant rates among deceased donor kidney recipients, by recipient primary cause of ESRD,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6926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E8(2</a:t>
            </a:r>
            <a:r>
              <a:rPr lang="en-US" i="1" baseline="30000" dirty="0"/>
              <a:t>). Deceased donor kidney transplant counts by recipient primary cause of ESRD. Abbreviations: DM, diabetes mellitus; ESRD, end-stage renal disease; GN, glomerulonephritis; HTN, hypertension.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13098" y="990600"/>
            <a:ext cx="496860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/>
              <a:t>Number of transplants by primary cause of ESRD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2290" name="Picture 2" descr="K:\Projects\USRDS\docs\ADR\2016\Chapters\ESRD\c07_Transplant\Figures_Tables\600ppi\v2_c07_Transplant_f10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93822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80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7.10 </a:t>
            </a:r>
            <a:r>
              <a:rPr lang="en-US" sz="2800" b="1" baseline="30000" dirty="0"/>
              <a:t>Number of deceased donor transplants and unadjusted transplant rates among deceased donor kidney recipients, by recipient primary cause of ESRD, </a:t>
            </a:r>
          </a:p>
          <a:p>
            <a:pPr algn="ctr"/>
            <a:r>
              <a:rPr lang="en-US" sz="2800" b="1" baseline="30000" dirty="0"/>
              <a:t>1997-2014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800064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</a:t>
            </a:r>
            <a:r>
              <a:rPr lang="en-US" i="1" baseline="30000" dirty="0"/>
              <a:t>E9(2). Unadjusted deceased donor kidney transplant rates by recipient primary cause of </a:t>
            </a:r>
            <a:r>
              <a:rPr lang="en-US" i="1" baseline="30000" dirty="0" smtClean="0"/>
              <a:t>ESRD</a:t>
            </a:r>
            <a:r>
              <a:rPr lang="en-US" i="1" baseline="30000" dirty="0"/>
              <a:t>. Abbreviations: DM, diabetes mellitus; ESRD, end-stage renal disease; GN, glomerulonephritis; HTN, hypertension; pt, patient.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2411354" y="990600"/>
            <a:ext cx="437209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primary cause of ESRD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3314" name="Picture 2" descr="K:\Projects\USRDS\docs\ADR\2016\Chapters\ESRD\c07_Transplant\Figures_Tables\600ppi\v2_c07_Transplant_f10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15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7.11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age, 1997-2014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71401"/>
            <a:ext cx="739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E8(3). Living </a:t>
            </a:r>
            <a:r>
              <a:rPr lang="en-US" i="1" baseline="30000" dirty="0"/>
              <a:t>donor kidney transplant counts by recipient </a:t>
            </a:r>
            <a:r>
              <a:rPr lang="en-US" i="1" baseline="30000" dirty="0" smtClean="0"/>
              <a:t>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82663" y="914400"/>
            <a:ext cx="322947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/>
              <a:t>Number of transplants by </a:t>
            </a:r>
            <a:r>
              <a:rPr lang="en-US" sz="2600" b="1" baseline="30000" dirty="0" smtClean="0"/>
              <a:t>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4338" name="Picture 2" descr="K:\Projects\USRDS\docs\ADR\2016\Chapters\ESRD\c07_Transplant\Figures_Tables\600ppi\v2_c07_Transplant_f11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08097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96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7.11 Number of living donor transplants and unadjusted transplant rates </a:t>
            </a:r>
          </a:p>
          <a:p>
            <a:pPr algn="ctr"/>
            <a:r>
              <a:rPr lang="en-US" sz="2800" b="1" baseline="30000" dirty="0"/>
              <a:t>among living donor kidney recipients, by recipient age, 1997-2014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39135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E9(3</a:t>
            </a:r>
            <a:r>
              <a:rPr lang="en-US" i="1" baseline="30000" dirty="0"/>
              <a:t>). Unadjusted living donor kidney transplant rates by recipient age. Abbreviation: pt, </a:t>
            </a:r>
            <a:r>
              <a:rPr lang="en-US" i="1" baseline="30000" dirty="0" smtClean="0"/>
              <a:t>patient.</a:t>
            </a:r>
            <a:endParaRPr lang="en-US" i="1" baseline="30000" dirty="0"/>
          </a:p>
        </p:txBody>
      </p:sp>
      <p:sp>
        <p:nvSpPr>
          <p:cNvPr id="5" name="Rectangle 4"/>
          <p:cNvSpPr/>
          <p:nvPr/>
        </p:nvSpPr>
        <p:spPr>
          <a:xfrm>
            <a:off x="3280919" y="914400"/>
            <a:ext cx="263296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</a:t>
            </a:r>
            <a:r>
              <a:rPr lang="en-US" sz="2600" b="1" baseline="30000" dirty="0" smtClean="0"/>
              <a:t>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5362" name="Picture 2" descr="K:\Projects\USRDS\docs\ADR\2016\Chapters\ESRD\c07_Transplant\Figures_Tables\600ppi\v2_c07_Transplant_f11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30322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4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7.12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sex, 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6047601"/>
            <a:ext cx="739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E8(3). Living </a:t>
            </a:r>
            <a:r>
              <a:rPr lang="en-US" i="1" baseline="30000" dirty="0"/>
              <a:t>donor kidney transplant counts by recipient </a:t>
            </a:r>
            <a:r>
              <a:rPr lang="en-US" i="1" baseline="30000" dirty="0" smtClean="0"/>
              <a:t>sex.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41787" y="914400"/>
            <a:ext cx="331122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/>
              <a:t>Number of transplants by </a:t>
            </a:r>
            <a:r>
              <a:rPr lang="en-US" sz="2600" b="1" baseline="30000" dirty="0" smtClean="0"/>
              <a:t>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6386" name="Picture 2" descr="K:\Projects\USRDS\docs\ADR\2016\Chapters\ESRD\c07_Transplant\Figures_Tables\600ppi\v2_c07_Transplant_f12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597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27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7.12 </a:t>
            </a:r>
            <a:r>
              <a:rPr lang="en-US" sz="2800" b="1" baseline="30000" dirty="0"/>
              <a:t>Number of living donor transplants and unadjusted transplant rates </a:t>
            </a:r>
          </a:p>
          <a:p>
            <a:pPr algn="ctr"/>
            <a:r>
              <a:rPr lang="en-US" sz="2800" b="1" baseline="30000" dirty="0"/>
              <a:t>among living donor kidney recipients, by recipient </a:t>
            </a:r>
            <a:r>
              <a:rPr lang="en-US" sz="2800" b="1" baseline="30000" dirty="0" smtClean="0"/>
              <a:t>sex, </a:t>
            </a:r>
            <a:r>
              <a:rPr lang="en-US" sz="2800" b="1" baseline="30000" dirty="0"/>
              <a:t>1997-2014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894834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E9(3</a:t>
            </a:r>
            <a:r>
              <a:rPr lang="en-US" i="1" baseline="30000" dirty="0"/>
              <a:t>). Unadjusted living donor kidney transplant rates by recipient sex. Abbreviation: pt yrs, patient years</a:t>
            </a:r>
          </a:p>
        </p:txBody>
      </p:sp>
      <p:sp>
        <p:nvSpPr>
          <p:cNvPr id="5" name="Rectangle 4"/>
          <p:cNvSpPr/>
          <p:nvPr/>
        </p:nvSpPr>
        <p:spPr>
          <a:xfrm>
            <a:off x="3293487" y="838200"/>
            <a:ext cx="260782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</a:t>
            </a:r>
            <a:r>
              <a:rPr lang="en-US" sz="2600" b="1" baseline="30000" dirty="0" smtClean="0"/>
              <a:t>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7410" name="Picture 2" descr="K:\Projects\USRDS\docs\ADR\2016\Chapters\ESRD\c07_Transplant\Figures_Tables\600ppi\v2_c07_Transplant_f12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15200" cy="446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02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7.13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race, 1997-2014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391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E8(3). Living </a:t>
            </a:r>
            <a:r>
              <a:rPr lang="en-US" i="1" baseline="30000" dirty="0"/>
              <a:t>donor kidney transplant counts by recipient </a:t>
            </a:r>
            <a:r>
              <a:rPr lang="en-US" i="1" baseline="30000" dirty="0" smtClean="0"/>
              <a:t>race. Abbreviations</a:t>
            </a:r>
            <a:r>
              <a:rPr lang="en-US" i="1" baseline="30000" dirty="0"/>
              <a:t>: Blk/Af Am, Black/African American; Native Am, Native </a:t>
            </a:r>
            <a:r>
              <a:rPr lang="en-US" i="1" baseline="30000" dirty="0" smtClean="0"/>
              <a:t>American.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51052" y="914400"/>
            <a:ext cx="329269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/>
              <a:t>Number of transplants 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8434" name="Picture 2" descr="K:\Projects\USRDS\docs\ADR\2016\Chapters\ESRD\c07_Transplant\Figures_Tables\600ppi\v2_c07_Transplant_f13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19211"/>
            <a:ext cx="7315200" cy="446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0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7.13 </a:t>
            </a:r>
            <a:r>
              <a:rPr lang="en-US" sz="2800" b="1" baseline="30000" dirty="0"/>
              <a:t>Number of living donor transplants and unadjusted transplant rates </a:t>
            </a:r>
          </a:p>
          <a:p>
            <a:pPr algn="ctr"/>
            <a:r>
              <a:rPr lang="en-US" sz="2800" b="1" baseline="30000" dirty="0"/>
              <a:t>among living donor kidney recipients, by recipient </a:t>
            </a:r>
            <a:r>
              <a:rPr lang="en-US" sz="2800" b="1" baseline="30000" dirty="0" smtClean="0"/>
              <a:t>race, </a:t>
            </a:r>
            <a:r>
              <a:rPr lang="en-US" sz="2800" b="1" baseline="30000" dirty="0"/>
              <a:t>1997-2014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862935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E9(3</a:t>
            </a:r>
            <a:r>
              <a:rPr lang="en-US" i="1" baseline="30000" dirty="0"/>
              <a:t>). Unadjusted living donor kidney transplant rates by recipient </a:t>
            </a:r>
            <a:r>
              <a:rPr lang="en-US" i="1" baseline="30000" dirty="0" smtClean="0"/>
              <a:t>race</a:t>
            </a:r>
            <a:r>
              <a:rPr lang="en-US" i="1" baseline="30000" dirty="0"/>
              <a:t>. </a:t>
            </a:r>
            <a:r>
              <a:rPr lang="en-US" i="1" baseline="30000" dirty="0" smtClean="0"/>
              <a:t>Abbreviations: </a:t>
            </a:r>
            <a:r>
              <a:rPr lang="en-US" i="1" baseline="30000" dirty="0"/>
              <a:t>Blk/Af Am, Black/African American; Native Am, Native American; pt, patient. </a:t>
            </a:r>
          </a:p>
        </p:txBody>
      </p:sp>
      <p:sp>
        <p:nvSpPr>
          <p:cNvPr id="5" name="Rectangle 4"/>
          <p:cNvSpPr/>
          <p:nvPr/>
        </p:nvSpPr>
        <p:spPr>
          <a:xfrm>
            <a:off x="3249308" y="914400"/>
            <a:ext cx="269618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19458" name="Picture 2" descr="K:\Projects\USRDS\docs\ADR\2016\Chapters\ESRD\c07_Transplant\Figures_Tables\600ppi\v2_c07_Transplant_f13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315200" cy="446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27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9868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7.14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primary cause of ESRD,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1997-2014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391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E8(3</a:t>
            </a:r>
            <a:r>
              <a:rPr lang="en-US" i="1" baseline="30000" dirty="0"/>
              <a:t>). Living donor kidney transplant counts by recipient primary cause of ESRD. Abbreviations: DM, diabetes mellitus; ESRD, end-stage renal disease; GN, glomerulonephritis; HTN, hypertension.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13098" y="838200"/>
            <a:ext cx="496860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/>
              <a:t>Number of transplants by primary cause of ESRD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20482" name="Picture 2" descr="K:\Projects\USRDS\docs\ADR\2016\Chapters\ESRD\c07_Transplant\Figures_Tables\600ppi\v2_c07_Transplant_f14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597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0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786368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</a:t>
            </a:r>
            <a:r>
              <a:rPr lang="en-US" i="1" baseline="30000" dirty="0"/>
              <a:t>: Reference </a:t>
            </a:r>
            <a:r>
              <a:rPr lang="en-US" i="1" baseline="30000" dirty="0" smtClean="0"/>
              <a:t>Table E9(3</a:t>
            </a:r>
            <a:r>
              <a:rPr lang="en-US" i="1" baseline="30000" dirty="0"/>
              <a:t>). Unadjusted living donor kidney transplant rates by recipient </a:t>
            </a:r>
            <a:r>
              <a:rPr lang="en-US" i="1" baseline="30000" dirty="0" smtClean="0"/>
              <a:t>primary </a:t>
            </a:r>
            <a:r>
              <a:rPr lang="en-US" i="1" baseline="30000" dirty="0"/>
              <a:t>cause of ESRD. Abbreviations: DM, diabetes mellitus; ESRD, end-stage renal disease; GN, glomerulonephritis; HTN, hypertension; pt, patient.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55248" y="914400"/>
            <a:ext cx="448430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primary cause of </a:t>
            </a:r>
            <a:r>
              <a:rPr lang="en-US" sz="2600" b="1" baseline="30000" dirty="0" smtClean="0"/>
              <a:t>ESRD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52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7.14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primary cause of ESRD,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1997-2014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pic>
        <p:nvPicPr>
          <p:cNvPr id="21506" name="Picture 2" descr="K:\Projects\USRDS\docs\ADR\2016\Chapters\ESRD\c07_Transplant\Figures_Tables\600ppi\v2_c07_Transplant_f14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82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7.15 </a:t>
            </a:r>
            <a:r>
              <a:rPr lang="en-US" sz="2800" b="1" baseline="30000" dirty="0"/>
              <a:t>Number of paired donation transplants and percent of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all </a:t>
            </a:r>
            <a:r>
              <a:rPr lang="en-US" sz="2800" b="1" baseline="30000" dirty="0"/>
              <a:t>living donor transplants, 2000-2014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862935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are obtained from the Organ Procurement and Transplantation Network (OPTN). Paired donation transplant counts and percent of all living donor transplants</a:t>
            </a:r>
            <a:r>
              <a:rPr lang="en-US" i="1" baseline="30000" dirty="0" smtClean="0"/>
              <a:t>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22530" name="Picture 2" descr="K:\Projects\USRDS\docs\ADR\2016\Chapters\ESRD\c07_Transplant\Figures_Tables\600ppi\v2_c07_Transplant_f1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70092"/>
            <a:ext cx="7315200" cy="44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65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7.16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age, 2000-2014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42450" y="838200"/>
            <a:ext cx="290989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donors by 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58674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on the annual number of deaths in the U.S. population are obtained from the Centers for Disease Control and Prevention; the deceased donor data are obtained from the Organ Procurement and Transplantation Network (OPTN). Deceased donor kidney donation counts and rates by donor age.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23554" name="Picture 2" descr="K:\Projects\USRDS\docs\ADR\2016\Chapters\ESRD\c07_Transplant\Figures_Tables\600ppi\v2_c07_Transplant_f16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15200" cy="43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1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7.16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age, 2000-2014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00826" y="762000"/>
            <a:ext cx="259314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Donation </a:t>
            </a:r>
            <a:r>
              <a:rPr lang="en-US" sz="2600" b="1" baseline="30000" dirty="0"/>
              <a:t>rates by 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Data on the annual number of deaths in the U.S. population are obtained from the Centers for Disease Control and Prevention; the deceased donor data are obtained from the Organ Procurement and Transplantation Network (OPTN). Deceased donor kidney donation counts and rates by donor age. </a:t>
            </a:r>
          </a:p>
        </p:txBody>
      </p:sp>
      <p:pic>
        <p:nvPicPr>
          <p:cNvPr id="24578" name="Picture 2" descr="K:\Projects\USRDS\docs\ADR\2016\Chapters\ESRD\c07_Transplant\Figures_Tables\600ppi\v2_c07_Transplant_f16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47987"/>
            <a:ext cx="7315200" cy="43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10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7.17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sex, 2000-2014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89482" y="795668"/>
            <a:ext cx="281583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donors by </a:t>
            </a:r>
            <a:r>
              <a:rPr lang="en-US" sz="2600" b="1" baseline="30000" dirty="0" smtClean="0"/>
              <a:t>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5816025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Data on the annual number of deaths in the U.S. population are obtained from the Centers for Disease Control and Prevention; the deceased donor data are obtained from the Organ Procurement and Transplantation Network (OPTN). Deceased donor kidney donation counts and rates by donor sex. 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  <p:pic>
        <p:nvPicPr>
          <p:cNvPr id="25602" name="Picture 2" descr="K:\Projects\USRDS\docs\ADR\2016\Chapters\ESRD\c07_Transplant\Figures_Tables\600ppi\v2_c07_Transplant_f17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23973"/>
            <a:ext cx="7315200" cy="43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0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7.17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</a:t>
            </a:r>
            <a:r>
              <a:rPr lang="en-US" sz="2800" b="1" baseline="30000" dirty="0" smtClean="0"/>
              <a:t>sex, </a:t>
            </a:r>
            <a:r>
              <a:rPr lang="en-US" sz="2800" b="1" baseline="30000" dirty="0"/>
              <a:t>2000-2014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47858" y="829451"/>
            <a:ext cx="249908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Donation </a:t>
            </a:r>
            <a:r>
              <a:rPr lang="en-US" sz="2600" b="1" baseline="30000" dirty="0"/>
              <a:t>rates by </a:t>
            </a:r>
            <a:r>
              <a:rPr lang="en-US" sz="2600" b="1" baseline="30000" dirty="0" smtClean="0"/>
              <a:t>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5754469"/>
            <a:ext cx="838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Data on the annual number of deaths in the U.S. population are obtained from the Centers for Disease Control and Prevention; the deceased donor data are obtained from the Organ Procurement and Transplantation Network (OPTN). Deceased donor kidney donation counts and rates by donor sex. 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  <p:pic>
        <p:nvPicPr>
          <p:cNvPr id="26626" name="Picture 2" descr="K:\Projects\USRDS\docs\ADR\2016\Chapters\ESRD\c07_Transplant\Figures_Tables\600ppi\v2_c07_Transplant_f17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12860"/>
            <a:ext cx="7315200" cy="439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94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7.18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race, 2000-2014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95740" y="914400"/>
            <a:ext cx="30033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donors 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5867400"/>
            <a:ext cx="838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The U.S. death population data are obtained from the Centers for Disease Control and Prevention; the deceased donor data are obtained from the Organ Procurement and Transplantation Network (OPTN). Deceased donor kidney donation counts and rates by donor race. Abbreviations: Asian/Pac, Asian/Pacific Islander; Blk/Af Am, Black/African American; Native Am, Native American.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  <p:pic>
        <p:nvPicPr>
          <p:cNvPr id="27650" name="Picture 2" descr="K:\Projects\USRDS\docs\ADR\2016\Chapters\ESRD\c07_Transplant\Figures_Tables\600ppi\v2_c07_Transplant_f18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00387"/>
            <a:ext cx="7315200" cy="43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7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7.18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</a:t>
            </a:r>
            <a:r>
              <a:rPr lang="en-US" sz="2800" b="1" baseline="30000" dirty="0" smtClean="0"/>
              <a:t>race, </a:t>
            </a:r>
            <a:r>
              <a:rPr lang="en-US" sz="2800" b="1" baseline="30000" dirty="0"/>
              <a:t>2000-2014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03680" y="838200"/>
            <a:ext cx="258744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Donation </a:t>
            </a:r>
            <a:r>
              <a:rPr lang="en-US" sz="2600" b="1" baseline="30000" dirty="0"/>
              <a:t>rates 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5754469"/>
            <a:ext cx="792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The U.S. death population data are obtained from the Centers for Disease Control and Prevention; the deceased donor data are obtained from the Organ Procurement and Transplantation Network (OPTN). Deceased donor kidney donation counts and rates by donor race. Abbreviations: Asian/Pac, Asian/Pacific Islander; Blk/Af Am, Black/African American; Native Am, Native American.</a:t>
            </a:r>
          </a:p>
        </p:txBody>
      </p:sp>
      <p:pic>
        <p:nvPicPr>
          <p:cNvPr id="28674" name="Picture 2" descr="K:\Projects\USRDS\docs\ADR\2016\Chapters\ESRD\c07_Transplant\Figures_Tables\600ppi\v2_c07_Transplant_f18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2223"/>
            <a:ext cx="7315200" cy="43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22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7.19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for </a:t>
            </a:r>
            <a:r>
              <a:rPr lang="en-US" sz="2800" b="1" baseline="30000" dirty="0"/>
              <a:t>traumatic deaths, by donor age, 2000-2014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76916" y="838200"/>
            <a:ext cx="28409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donors by </a:t>
            </a:r>
            <a:r>
              <a:rPr lang="en-US" sz="2600" b="1" baseline="30000" dirty="0" smtClean="0"/>
              <a:t>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5791200"/>
            <a:ext cx="739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Data on the annual number of deaths in the U.S. population are obtained from the Centers for Disease Control and Prevention; the deceased donor data are obtained from the Organ Procurement and Transplantation Network (OPTN). Deceased donor kidney donation counts and rates by donor age.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  <p:pic>
        <p:nvPicPr>
          <p:cNvPr id="29698" name="Picture 2" descr="K:\Projects\USRDS\docs\ADR\2016\Chapters\ESRD\c07_Transplant\Figures_Tables\600ppi\v2_c07_Transplant_f19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15200" cy="43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5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35291" y="838200"/>
            <a:ext cx="252421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Donation </a:t>
            </a:r>
            <a:r>
              <a:rPr lang="en-US" sz="2600" b="1" baseline="30000" dirty="0"/>
              <a:t>rates by </a:t>
            </a:r>
            <a:r>
              <a:rPr lang="en-US" sz="2600" b="1" baseline="30000" dirty="0" smtClean="0"/>
              <a:t>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7.19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for </a:t>
            </a:r>
            <a:r>
              <a:rPr lang="en-US" sz="2800" b="1" baseline="30000" dirty="0"/>
              <a:t>traumatic deaths, by donor age, 2000-2014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5791200"/>
            <a:ext cx="739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Data on the annual number of deaths in the U.S. population are obtained from the Centers for Disease Control and Prevention; the deceased donor data are obtained from the Organ Procurement and Transplantation Network (OPTN). Deceased donor kidney donation counts and rates by donor age.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  <p:pic>
        <p:nvPicPr>
          <p:cNvPr id="30722" name="Picture 2" descr="K:\Projects\USRDS\docs\ADR\2016\Chapters\ESRD\c07_Transplant\Figures_Tables\600ppi\v2_c07_Transplant_f19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315200" cy="439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71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7.20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for </a:t>
            </a:r>
            <a:r>
              <a:rPr lang="en-US" sz="2800" b="1" baseline="30000" dirty="0"/>
              <a:t>traumatic deaths, by donor </a:t>
            </a:r>
            <a:r>
              <a:rPr lang="en-US" sz="2800" b="1" baseline="30000" dirty="0" smtClean="0"/>
              <a:t>sex, </a:t>
            </a:r>
            <a:r>
              <a:rPr lang="en-US" sz="2800" b="1" baseline="30000" dirty="0"/>
              <a:t>2000-2014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36039" y="838200"/>
            <a:ext cx="292272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donors by </a:t>
            </a:r>
            <a:r>
              <a:rPr lang="en-US" sz="2600" b="1" baseline="30000" dirty="0" smtClean="0"/>
              <a:t>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5791200"/>
            <a:ext cx="739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Data on the annual number of deaths in the U.S. population are obtained from the Centers for Disease Control and Prevention; the deceased donor data are obtained from the Organ Procurement and Transplantation Network (OPTN). Deceased donor kidney donation counts and rates by donor sex.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  <p:pic>
        <p:nvPicPr>
          <p:cNvPr id="31746" name="Picture 2" descr="K:\Projects\USRDS\docs\ADR\2016\Chapters\ESRD\c07_Transplant\Figures_Tables\600ppi\v2_c07_Transplant_f20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15200" cy="43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17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47859" y="829451"/>
            <a:ext cx="249908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Donation </a:t>
            </a:r>
            <a:r>
              <a:rPr lang="en-US" sz="2600" b="1" baseline="30000" dirty="0"/>
              <a:t>rates by </a:t>
            </a:r>
            <a:r>
              <a:rPr lang="en-US" sz="2600" b="1" baseline="30000" dirty="0" smtClean="0"/>
              <a:t>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7.20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for </a:t>
            </a:r>
            <a:r>
              <a:rPr lang="en-US" sz="2800" b="1" baseline="30000" dirty="0"/>
              <a:t>traumatic deaths, by donor </a:t>
            </a:r>
            <a:r>
              <a:rPr lang="en-US" sz="2800" b="1" baseline="30000" dirty="0" smtClean="0"/>
              <a:t>sex, </a:t>
            </a:r>
            <a:r>
              <a:rPr lang="en-US" sz="2800" b="1" baseline="30000" dirty="0"/>
              <a:t>2000-2014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5791200"/>
            <a:ext cx="739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Data on the annual number of deaths in the U.S. population are obtained from the Centers for Disease Control and Prevention; the deceased donor data are obtained from the Organ Procurement and Transplantation Network (OPTN). Deceased donor kidney donation counts and rates by donor sex.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  <p:pic>
        <p:nvPicPr>
          <p:cNvPr id="32770" name="Picture 2" descr="K:\Projects\USRDS\docs\ADR\2016\Chapters\ESRD\c07_Transplant\Figures_Tables\600ppi\v2_c07_Transplant_f20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24188"/>
            <a:ext cx="7315200" cy="439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01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7.21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for </a:t>
            </a:r>
            <a:r>
              <a:rPr lang="en-US" sz="2800" b="1" baseline="30000" dirty="0"/>
              <a:t>traumatic deaths, by donor </a:t>
            </a:r>
            <a:r>
              <a:rPr lang="en-US" sz="2800" b="1" baseline="30000" dirty="0" smtClean="0"/>
              <a:t>race, </a:t>
            </a:r>
            <a:r>
              <a:rPr lang="en-US" sz="2800" b="1" baseline="30000" dirty="0"/>
              <a:t>2000-2014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45304" y="838200"/>
            <a:ext cx="290419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/>
              <a:t>(a)</a:t>
            </a:r>
            <a:r>
              <a:rPr lang="en-US" sz="2600" b="1" dirty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donors 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193" y="5791200"/>
            <a:ext cx="7696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The U.S. death population data are obtained from the Centers for Disease Control and Prevention; the deceased donor data are obtained from the Organ Procurement and Transplantation Network (OPTN). Deceased donor kidney donation counts and rates by donor race. Abbreviations: Asian/Pac, Asian/Pacific Islander; Blk/Af Am, Black/African American; Native Am, Native American.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  <p:pic>
        <p:nvPicPr>
          <p:cNvPr id="33794" name="Picture 2" descr="K:\Projects\USRDS\docs\ADR\2016\Chapters\ESRD\c07_Transplant\Figures_Tables\600ppi\v2_c07_Transplant_f21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44610"/>
            <a:ext cx="7315200" cy="439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65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03681" y="838200"/>
            <a:ext cx="258744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Donation </a:t>
            </a:r>
            <a:r>
              <a:rPr lang="en-US" sz="2600" b="1" baseline="30000" dirty="0"/>
              <a:t>rates 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7.21 </a:t>
            </a:r>
            <a:r>
              <a:rPr lang="en-US" sz="2800" b="1" baseline="30000" dirty="0"/>
              <a:t>Number 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for </a:t>
            </a:r>
            <a:r>
              <a:rPr lang="en-US" sz="2800" b="1" baseline="30000" dirty="0"/>
              <a:t>traumatic deaths, by donor </a:t>
            </a:r>
            <a:r>
              <a:rPr lang="en-US" sz="2800" b="1" baseline="30000" dirty="0" smtClean="0"/>
              <a:t>race, </a:t>
            </a:r>
            <a:r>
              <a:rPr lang="en-US" sz="2800" b="1" baseline="30000" dirty="0"/>
              <a:t>2000-2014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193" y="5791200"/>
            <a:ext cx="7696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The U.S. death population data are obtained from the Centers for Disease Control and Prevention; the deceased donor data are obtained from the Organ Procurement and Transplantation Network (OPTN). Deceased donor kidney donation counts and rates by donor race. Abbreviations: Asian/Pac, Asian/Pacific Islander; Blk/Af Am, Black/African American; Native Am, Native American.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  <p:pic>
        <p:nvPicPr>
          <p:cNvPr id="34818" name="Picture 2" descr="K:\Projects\USRDS\docs\ADR\2016\Chapters\ESRD\c07_Transplant\Figures_Tables\600ppi\v2_c07_Transplant_f21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24187"/>
            <a:ext cx="7315200" cy="43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08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7.3 </a:t>
            </a:r>
            <a:r>
              <a:rPr lang="en-US" sz="2800" b="1" baseline="30000" dirty="0"/>
              <a:t>Trends in 1-, 5-, &amp; 10-year deceased donor kidney transplant outcomes,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1997-2013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67934"/>
            <a:ext cx="7391400" cy="260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</a:t>
            </a:r>
            <a:r>
              <a:rPr lang="en-US" i="1" baseline="30000" dirty="0" smtClean="0"/>
              <a:t>: Reference </a:t>
            </a:r>
            <a:r>
              <a:rPr lang="en-US" i="1" baseline="30000" dirty="0"/>
              <a:t>Tables F2, F14, I26; F5, F17, I29; F6, F18, I30. Outcomes among recipients of a first-time deceased donor kidney transplant; unadjusted. Abbreviations: Prob., </a:t>
            </a:r>
            <a:r>
              <a:rPr lang="en-US" i="1" baseline="30000" dirty="0" smtClean="0"/>
              <a:t>probability.</a:t>
            </a:r>
            <a:endParaRPr lang="en-US" i="1" baseline="30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590882"/>
              </p:ext>
            </p:extLst>
          </p:nvPr>
        </p:nvGraphicFramePr>
        <p:xfrm>
          <a:off x="914400" y="762000"/>
          <a:ext cx="7315200" cy="5030654"/>
        </p:xfrm>
        <a:graphic>
          <a:graphicData uri="http://schemas.openxmlformats.org/drawingml/2006/table">
            <a:tbl>
              <a:tblPr firstRow="1" firstCol="1" bandRow="1"/>
              <a:tblGrid>
                <a:gridCol w="541110"/>
                <a:gridCol w="651603"/>
                <a:gridCol w="816585"/>
                <a:gridCol w="656901"/>
                <a:gridCol w="170280"/>
                <a:gridCol w="653872"/>
                <a:gridCol w="817340"/>
                <a:gridCol w="653872"/>
                <a:gridCol w="204335"/>
                <a:gridCol w="653872"/>
                <a:gridCol w="817340"/>
                <a:gridCol w="678090"/>
              </a:tblGrid>
              <a:tr h="2187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One year post-transplant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Five years post-transplant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Ten years post-transplant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93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Year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1997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1998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1999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2000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56.7%</a:t>
                      </a: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2001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2002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2003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2004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2005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2006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2007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2008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124" marR="65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510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5784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7.4 </a:t>
            </a:r>
            <a:r>
              <a:rPr lang="en-US" sz="2800" b="1" baseline="30000" dirty="0"/>
              <a:t>Trends in 1-, 5-, &amp; 10-year living donor kidney transplant outcomes,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1997-2013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Ch </a:t>
            </a:r>
            <a:r>
              <a:rPr lang="en-US" dirty="0" smtClean="0"/>
              <a:t>7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967934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F8, F20, I32; F11, F23, I35; F12, F24, I36. Outcomes among recipients of a first-time living donor kidney transplant; unadjusted. Abbreviations: Prob., </a:t>
            </a:r>
            <a:r>
              <a:rPr lang="en-US" i="1" baseline="30000" dirty="0" smtClean="0"/>
              <a:t>probability.</a:t>
            </a:r>
            <a:endParaRPr lang="en-US" i="1" baseline="30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279022"/>
              </p:ext>
            </p:extLst>
          </p:nvPr>
        </p:nvGraphicFramePr>
        <p:xfrm>
          <a:off x="1219200" y="639407"/>
          <a:ext cx="6857998" cy="5227993"/>
        </p:xfrm>
        <a:graphic>
          <a:graphicData uri="http://schemas.openxmlformats.org/drawingml/2006/table">
            <a:tbl>
              <a:tblPr firstRow="1" firstCol="1" bandRow="1"/>
              <a:tblGrid>
                <a:gridCol w="515585"/>
                <a:gridCol w="615838"/>
                <a:gridCol w="769797"/>
                <a:gridCol w="615838"/>
                <a:gridCol w="168997"/>
                <a:gridCol w="615838"/>
                <a:gridCol w="769797"/>
                <a:gridCol w="615838"/>
                <a:gridCol w="168997"/>
                <a:gridCol w="615838"/>
                <a:gridCol w="769797"/>
                <a:gridCol w="615838"/>
              </a:tblGrid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One year post-transplant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Five years post-transplant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Ten years post-transplant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06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Year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1997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1998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1999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2000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2001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2002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2003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2004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2005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2006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2007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2008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9.3%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1.5%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1.2%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14" marR="60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75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5026</TotalTime>
  <Words>4225</Words>
  <Application>Microsoft Office PowerPoint</Application>
  <PresentationFormat>On-screen Show (4:3)</PresentationFormat>
  <Paragraphs>1132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Ruth Shamraj</cp:lastModifiedBy>
  <cp:revision>203</cp:revision>
  <dcterms:created xsi:type="dcterms:W3CDTF">2014-11-10T19:37:45Z</dcterms:created>
  <dcterms:modified xsi:type="dcterms:W3CDTF">2017-01-25T15:45:24Z</dcterms:modified>
</cp:coreProperties>
</file>