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3"/>
  </p:notesMasterIdLst>
  <p:handoutMasterIdLst>
    <p:handoutMasterId r:id="rId44"/>
  </p:handoutMasterIdLst>
  <p:sldIdLst>
    <p:sldId id="256" r:id="rId2"/>
    <p:sldId id="259" r:id="rId3"/>
    <p:sldId id="265" r:id="rId4"/>
    <p:sldId id="266" r:id="rId5"/>
    <p:sldId id="267" r:id="rId6"/>
    <p:sldId id="268" r:id="rId7"/>
    <p:sldId id="269" r:id="rId8"/>
    <p:sldId id="272" r:id="rId9"/>
    <p:sldId id="271" r:id="rId10"/>
    <p:sldId id="273" r:id="rId11"/>
    <p:sldId id="274" r:id="rId12"/>
    <p:sldId id="275"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294" r:id="rId32"/>
    <p:sldId id="295" r:id="rId33"/>
    <p:sldId id="296" r:id="rId34"/>
    <p:sldId id="297" r:id="rId35"/>
    <p:sldId id="298" r:id="rId36"/>
    <p:sldId id="299" r:id="rId37"/>
    <p:sldId id="300" r:id="rId38"/>
    <p:sldId id="301" r:id="rId39"/>
    <p:sldId id="302" r:id="rId40"/>
    <p:sldId id="303" r:id="rId41"/>
    <p:sldId id="304"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04"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3C12"/>
    <a:srgbClr val="7A2F36"/>
    <a:srgbClr val="AC6168"/>
    <a:srgbClr val="1C6E62"/>
    <a:srgbClr val="367CA8"/>
    <a:srgbClr val="0E5480"/>
    <a:srgbClr val="002966"/>
    <a:srgbClr val="4807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053" autoAdjust="0"/>
    <p:restoredTop sz="94660"/>
  </p:normalViewPr>
  <p:slideViewPr>
    <p:cSldViewPr showGuides="1">
      <p:cViewPr varScale="1">
        <p:scale>
          <a:sx n="75" d="100"/>
          <a:sy n="75" d="100"/>
        </p:scale>
        <p:origin x="174" y="54"/>
      </p:cViewPr>
      <p:guideLst>
        <p:guide orient="horz" pos="2160"/>
        <p:guide pos="2904"/>
      </p:guideLst>
    </p:cSldViewPr>
  </p:slideViewPr>
  <p:notesTextViewPr>
    <p:cViewPr>
      <p:scale>
        <a:sx n="1" d="1"/>
        <a:sy n="1" d="1"/>
      </p:scale>
      <p:origin x="0" y="0"/>
    </p:cViewPr>
  </p:notesTextViewPr>
  <p:notesViewPr>
    <p:cSldViewPr showGuides="1">
      <p:cViewPr varScale="1">
        <p:scale>
          <a:sx n="97" d="100"/>
          <a:sy n="97" d="100"/>
        </p:scale>
        <p:origin x="2682" y="78"/>
      </p:cViewPr>
      <p:guideLst>
        <p:guide orient="horz" pos="2880"/>
        <p:guide pos="2160"/>
      </p:guideLst>
    </p:cSldViewPr>
  </p:notesViewPr>
  <p:gridSpacing cx="38100" cy="3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10/26/2017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dirty="0"/>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10/26/2017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dirty="0"/>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EDF32A-2C87-427B-8169-B6092B336250}" type="slidenum">
              <a:rPr lang="en-US" smtClean="0"/>
              <a:t>9</a:t>
            </a:fld>
            <a:endParaRPr lang="en-US" dirty="0"/>
          </a:p>
        </p:txBody>
      </p:sp>
    </p:spTree>
    <p:extLst>
      <p:ext uri="{BB962C8B-B14F-4D97-AF65-F5344CB8AC3E}">
        <p14:creationId xmlns:p14="http://schemas.microsoft.com/office/powerpoint/2010/main" val="24630170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5813" y="685800"/>
            <a:ext cx="4395987" cy="1440183"/>
          </a:xfrm>
          <a:prstGeom prst="rect">
            <a:avLst/>
          </a:prstGeom>
        </p:spPr>
      </p:pic>
      <p:sp>
        <p:nvSpPr>
          <p:cNvPr id="4" name="Footer Placeholder 1"/>
          <p:cNvSpPr txBox="1">
            <a:spLocks/>
          </p:cNvSpPr>
          <p:nvPr userDrawn="1"/>
        </p:nvSpPr>
        <p:spPr>
          <a:xfrm>
            <a:off x="3276600" y="6362700"/>
            <a:ext cx="2590800" cy="4953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smtClean="0">
                <a:solidFill>
                  <a:schemeClr val="bg1"/>
                </a:solidFill>
              </a:rPr>
              <a:t>2017 Annual Data Report</a:t>
            </a:r>
          </a:p>
          <a:p>
            <a:pPr algn="ctr"/>
            <a:r>
              <a:rPr lang="en-US" sz="1400" b="1" dirty="0" smtClean="0">
                <a:solidFill>
                  <a:schemeClr val="bg1"/>
                </a:solidFill>
              </a:rPr>
              <a:t>Volume 2 ESRD, Chapter 6</a:t>
            </a:r>
            <a:endParaRPr lang="en-US" sz="1400" b="1" dirty="0">
              <a:solidFill>
                <a:schemeClr val="bg1"/>
              </a:solidFill>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1"/>
          <p:cNvSpPr txBox="1">
            <a:spLocks/>
          </p:cNvSpPr>
          <p:nvPr userDrawn="1"/>
        </p:nvSpPr>
        <p:spPr>
          <a:xfrm>
            <a:off x="3276600" y="6362700"/>
            <a:ext cx="2590800" cy="3048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smtClean="0">
                <a:solidFill>
                  <a:schemeClr val="bg1"/>
                </a:solidFill>
              </a:rPr>
              <a:t>2017 Annual Data Report</a:t>
            </a:r>
          </a:p>
          <a:p>
            <a:pPr algn="ctr"/>
            <a:r>
              <a:rPr lang="en-US" sz="1400" b="1" dirty="0" smtClean="0">
                <a:solidFill>
                  <a:schemeClr val="bg1"/>
                </a:solidFill>
              </a:rPr>
              <a:t>Volume 2, Chapter 6</a:t>
            </a:r>
            <a:endParaRPr lang="en-US" sz="1400" b="1" dirty="0">
              <a:solidFill>
                <a:schemeClr val="bg1"/>
              </a:solidFill>
            </a:endParaRPr>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A63C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a:defRPr sz="1400" b="1">
                <a:solidFill>
                  <a:schemeClr val="bg1"/>
                </a:solidFill>
              </a:defRPr>
            </a:lvl1pPr>
          </a:lstStyle>
          <a:p>
            <a:r>
              <a:rPr lang="en-US" dirty="0" smtClean="0"/>
              <a:t>[Footer goes here]</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14300" y="6286500"/>
            <a:ext cx="1348103" cy="441656"/>
          </a:xfrm>
          <a:prstGeom prst="rect">
            <a:avLst/>
          </a:prstGeom>
          <a:solidFill>
            <a:schemeClr val="bg1"/>
          </a:solidFill>
          <a:ln w="3175" cap="rnd">
            <a:solidFill>
              <a:schemeClr val="bg2">
                <a:lumMod val="50000"/>
              </a:schemeClr>
            </a:solidFill>
          </a:ln>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1" r:id="rId3"/>
    <p:sldLayoutId id="2147483662" r:id="rId4"/>
    <p:sldLayoutId id="2147483663"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810000"/>
            <a:ext cx="9144000" cy="1200329"/>
          </a:xfrm>
          <a:prstGeom prst="rect">
            <a:avLst/>
          </a:prstGeom>
          <a:noFill/>
        </p:spPr>
        <p:txBody>
          <a:bodyPr wrap="square" rtlCol="0">
            <a:spAutoFit/>
          </a:bodyPr>
          <a:lstStyle/>
          <a:p>
            <a:pPr algn="ctr"/>
            <a:r>
              <a:rPr lang="en-US" sz="3600" b="1" dirty="0" smtClean="0">
                <a:solidFill>
                  <a:schemeClr val="tx1"/>
                </a:solidFill>
                <a:latin typeface="Candara" panose="020E0502030303020204" pitchFamily="34" charset="0"/>
              </a:rPr>
              <a:t>Chapter 6:</a:t>
            </a:r>
            <a:br>
              <a:rPr lang="en-US" sz="3600" b="1" dirty="0" smtClean="0">
                <a:solidFill>
                  <a:schemeClr val="tx1"/>
                </a:solidFill>
                <a:latin typeface="Candara" panose="020E0502030303020204" pitchFamily="34" charset="0"/>
              </a:rPr>
            </a:br>
            <a:r>
              <a:rPr lang="en-US" sz="3600" b="1" dirty="0" smtClean="0">
                <a:latin typeface="Candara" panose="020E0502030303020204" pitchFamily="34" charset="0"/>
              </a:rPr>
              <a:t>Transplantation</a:t>
            </a:r>
            <a:endParaRPr lang="en-US" sz="3600" b="1" dirty="0" smtClean="0">
              <a:solidFill>
                <a:schemeClr val="tx1"/>
              </a:solidFill>
              <a:latin typeface="Candara" panose="020E0502030303020204" pitchFamily="34" charset="0"/>
            </a:endParaRPr>
          </a:p>
        </p:txBody>
      </p:sp>
      <p:sp>
        <p:nvSpPr>
          <p:cNvPr id="4" name="TextBox 3"/>
          <p:cNvSpPr txBox="1"/>
          <p:nvPr/>
        </p:nvSpPr>
        <p:spPr>
          <a:xfrm>
            <a:off x="876300" y="2725697"/>
            <a:ext cx="7429500" cy="830997"/>
          </a:xfrm>
          <a:prstGeom prst="rect">
            <a:avLst/>
          </a:prstGeom>
          <a:noFill/>
        </p:spPr>
        <p:txBody>
          <a:bodyPr wrap="square" rtlCol="0">
            <a:spAutoFit/>
          </a:bodyPr>
          <a:lstStyle/>
          <a:p>
            <a:pPr algn="ctr"/>
            <a:r>
              <a:rPr lang="en-US" sz="2400" b="1" dirty="0" smtClean="0">
                <a:solidFill>
                  <a:srgbClr val="A63C12"/>
                </a:solidFill>
                <a:latin typeface="Constantia" panose="02030602050306030303" pitchFamily="18" charset="0"/>
              </a:rPr>
              <a:t>2017 </a:t>
            </a:r>
            <a:r>
              <a:rPr lang="en-US" sz="2400" b="1" cap="small" baseline="0" dirty="0" smtClean="0">
                <a:solidFill>
                  <a:srgbClr val="A63C12"/>
                </a:solidFill>
                <a:latin typeface="Constantia" panose="02030602050306030303" pitchFamily="18" charset="0"/>
              </a:rPr>
              <a:t>Annual Data Report</a:t>
            </a:r>
          </a:p>
          <a:p>
            <a:pPr algn="ctr"/>
            <a:r>
              <a:rPr lang="en-US" sz="2400" b="1" cap="small" dirty="0">
                <a:solidFill>
                  <a:srgbClr val="A63C12"/>
                </a:solidFill>
                <a:latin typeface="Constantia" panose="02030602050306030303" pitchFamily="18" charset="0"/>
              </a:rPr>
              <a:t>Volume 2: End-Stage Renal Disease</a:t>
            </a:r>
          </a:p>
        </p:txBody>
      </p:sp>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a:t>
            </a:fld>
            <a:endParaRPr lang="en-US" dirty="0"/>
          </a:p>
        </p:txBody>
      </p:sp>
      <p:sp>
        <p:nvSpPr>
          <p:cNvPr id="3" name="Title 2"/>
          <p:cNvSpPr>
            <a:spLocks noGrp="1"/>
          </p:cNvSpPr>
          <p:nvPr>
            <p:ph type="title"/>
          </p:nvPr>
        </p:nvSpPr>
        <p:spPr>
          <a:xfrm>
            <a:off x="-7883" y="190500"/>
            <a:ext cx="9144000" cy="792162"/>
          </a:xfrm>
        </p:spPr>
        <p:txBody>
          <a:bodyPr/>
          <a:lstStyle/>
          <a:p>
            <a:pPr marL="0" marR="0">
              <a:spcBef>
                <a:spcPts val="6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6.1 Number of patients who were wait-listed for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b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kidney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transplant, 1998-2015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1469" y="1219200"/>
            <a:ext cx="6861062" cy="4191009"/>
          </a:xfrm>
        </p:spPr>
      </p:pic>
      <p:sp>
        <p:nvSpPr>
          <p:cNvPr id="6" name="Rectangle 5"/>
          <p:cNvSpPr/>
          <p:nvPr/>
        </p:nvSpPr>
        <p:spPr>
          <a:xfrm>
            <a:off x="3942" y="5524500"/>
            <a:ext cx="9136117" cy="646331"/>
          </a:xfrm>
          <a:prstGeom prst="rect">
            <a:avLst/>
          </a:prstGeom>
        </p:spPr>
        <p:txBody>
          <a:bodyPr wrap="square">
            <a:spAutoFit/>
          </a:bodyPr>
          <a:lstStyle/>
          <a:p>
            <a:pPr>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 E.3. Number of patients wait-listed for kidney transplant. Waiting list counts include all candidates listed for a kidney transplant on December 31 of each year. Note that trends may be influenced by changes to the kidney allocation system (KAS) policy that were implemented in December 2014.</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14849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a:t>
            </a:fld>
            <a:endParaRPr lang="en-US" dirty="0"/>
          </a:p>
        </p:txBody>
      </p:sp>
      <p:sp>
        <p:nvSpPr>
          <p:cNvPr id="3" name="Title 2"/>
          <p:cNvSpPr>
            <a:spLocks noGrp="1"/>
          </p:cNvSpPr>
          <p:nvPr>
            <p:ph type="title"/>
          </p:nvPr>
        </p:nvSpPr>
        <p:spPr>
          <a:xfrm>
            <a:off x="0" y="228600"/>
            <a:ext cx="9144000" cy="830262"/>
          </a:xfrm>
        </p:spPr>
        <p:txBody>
          <a:bodyPr/>
          <a:lstStyle/>
          <a:p>
            <a:pPr marL="0" marR="0">
              <a:spcBef>
                <a:spcPts val="1200"/>
              </a:spcBef>
              <a:spcAft>
                <a:spcPts val="1200"/>
              </a:spcAft>
              <a:tabLst>
                <a:tab pos="6227763" algn="l"/>
              </a:tabLs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6.2 Percentage of dialysis patients who were wait-listed, 1998-2015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2993" y="1295400"/>
            <a:ext cx="6858014" cy="4191009"/>
          </a:xfrm>
        </p:spPr>
      </p:pic>
      <p:sp>
        <p:nvSpPr>
          <p:cNvPr id="6" name="Rectangle 5"/>
          <p:cNvSpPr/>
          <p:nvPr/>
        </p:nvSpPr>
        <p:spPr>
          <a:xfrm>
            <a:off x="0" y="5638800"/>
            <a:ext cx="9144000" cy="461665"/>
          </a:xfrm>
          <a:prstGeom prst="rect">
            <a:avLst/>
          </a:prstGeom>
        </p:spPr>
        <p:txBody>
          <a:bodyPr wrap="square">
            <a:spAutoFit/>
          </a:bodyPr>
          <a:lstStyle/>
          <a:p>
            <a:pPr>
              <a:spcBef>
                <a:spcPts val="12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 E.4. Percentage of dialysis patients on the kidney waiting list is for all dialysis patients. Note that trends may be influenced by changes to the kidney allocation system (KAS) policy that were implemented in December 2014. Abbreviation: pts, patients.</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82421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a:t>
            </a:fld>
            <a:endParaRPr lang="en-US" dirty="0"/>
          </a:p>
        </p:txBody>
      </p:sp>
      <p:sp>
        <p:nvSpPr>
          <p:cNvPr id="3" name="Title 2"/>
          <p:cNvSpPr>
            <a:spLocks noGrp="1"/>
          </p:cNvSpPr>
          <p:nvPr>
            <p:ph type="title"/>
          </p:nvPr>
        </p:nvSpPr>
        <p:spPr>
          <a:xfrm>
            <a:off x="0" y="190500"/>
            <a:ext cx="9144000" cy="1143000"/>
          </a:xfrm>
        </p:spPr>
        <p:txBody>
          <a:bodyPr/>
          <a:lstStyle/>
          <a:p>
            <a:pPr marL="0" marR="0">
              <a:spcBef>
                <a:spcPts val="600"/>
              </a:spcBef>
              <a:spcAft>
                <a:spcPts val="18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6.3 Percentage of incident patients who were wait-listed or received a kidney transplant within one year of ESRD initiation,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b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by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age, 1998-2014</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1469" y="1409700"/>
            <a:ext cx="6861062" cy="4117856"/>
          </a:xfrm>
        </p:spPr>
      </p:pic>
      <p:sp>
        <p:nvSpPr>
          <p:cNvPr id="6" name="Rectangle 5"/>
          <p:cNvSpPr/>
          <p:nvPr/>
        </p:nvSpPr>
        <p:spPr>
          <a:xfrm>
            <a:off x="0" y="5603756"/>
            <a:ext cx="91440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 E.5(2). Waiting list or transplantation among incident ESRD patients by age (0-74 years). Note that trends may be influenced by changes to the kidney allocation system (KAS) policy that were implemented in December 2014.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42129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a:t>
            </a:fld>
            <a:endParaRPr lang="en-US" dirty="0"/>
          </a:p>
        </p:txBody>
      </p:sp>
      <p:sp>
        <p:nvSpPr>
          <p:cNvPr id="3" name="Title 2"/>
          <p:cNvSpPr>
            <a:spLocks noGrp="1"/>
          </p:cNvSpPr>
          <p:nvPr>
            <p:ph type="title"/>
          </p:nvPr>
        </p:nvSpPr>
        <p:spPr>
          <a:xfrm>
            <a:off x="-76200" y="274638"/>
            <a:ext cx="9296400" cy="487362"/>
          </a:xfrm>
        </p:spPr>
        <p:txBody>
          <a:bodyPr/>
          <a:lstStyle/>
          <a:p>
            <a:pPr marL="0" marR="0">
              <a:spcBef>
                <a:spcPts val="1800"/>
              </a:spcBef>
              <a:spcAft>
                <a:spcPts val="18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6.4 Median waiting time for kidney transplant, 1998-2010</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1469" y="1066800"/>
            <a:ext cx="6861062" cy="4191009"/>
          </a:xfrm>
        </p:spPr>
      </p:pic>
      <p:sp>
        <p:nvSpPr>
          <p:cNvPr id="6" name="Rectangle 5"/>
          <p:cNvSpPr/>
          <p:nvPr/>
        </p:nvSpPr>
        <p:spPr>
          <a:xfrm>
            <a:off x="0" y="5639200"/>
            <a:ext cx="9144000" cy="461665"/>
          </a:xfrm>
          <a:prstGeom prst="rect">
            <a:avLst/>
          </a:prstGeom>
        </p:spPr>
        <p:txBody>
          <a:bodyPr wrap="square">
            <a:spAutoFit/>
          </a:bodyPr>
          <a:lstStyle/>
          <a:p>
            <a:r>
              <a:rPr lang="en-US" sz="1200" i="1" dirty="0">
                <a:latin typeface="Calibri" panose="020F0502020204030204" pitchFamily="34" charset="0"/>
                <a:ea typeface="Calibri" panose="020F0502020204030204" pitchFamily="34" charset="0"/>
                <a:cs typeface="Times New Roman" panose="02020603050405020304" pitchFamily="18" charset="0"/>
              </a:rPr>
              <a:t>Data Source: Reference Tables E.2. Median waiting time to kidney transplant. Median waiting time is calculated for all candidates enrolled on the waiting list in a given year. </a:t>
            </a:r>
            <a:endParaRPr lang="en-US" sz="1200" i="1" dirty="0"/>
          </a:p>
        </p:txBody>
      </p:sp>
    </p:spTree>
    <p:extLst>
      <p:ext uri="{BB962C8B-B14F-4D97-AF65-F5344CB8AC3E}">
        <p14:creationId xmlns:p14="http://schemas.microsoft.com/office/powerpoint/2010/main" val="37448287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a:t>
            </a:fld>
            <a:endParaRPr lang="en-US" dirty="0"/>
          </a:p>
        </p:txBody>
      </p:sp>
      <p:sp>
        <p:nvSpPr>
          <p:cNvPr id="3" name="Title 2"/>
          <p:cNvSpPr>
            <a:spLocks noGrp="1"/>
          </p:cNvSpPr>
          <p:nvPr>
            <p:ph type="title"/>
          </p:nvPr>
        </p:nvSpPr>
        <p:spPr>
          <a:xfrm>
            <a:off x="0" y="13138"/>
            <a:ext cx="9144000" cy="715962"/>
          </a:xfrm>
        </p:spPr>
        <p:txBody>
          <a:bodyPr/>
          <a:lstStyle/>
          <a:p>
            <a:pPr marL="0" marR="0">
              <a:spcBef>
                <a:spcPts val="600"/>
              </a:spcBef>
              <a:spcAft>
                <a:spcPts val="600"/>
              </a:spcAft>
            </a:pPr>
            <a:r>
              <a:rPr lang="en-US" sz="2200" b="1" spc="30" dirty="0">
                <a:latin typeface="Calibri" panose="020F0502020204030204" pitchFamily="34" charset="0"/>
                <a:ea typeface="Times New Roman" panose="02020603050405020304" pitchFamily="18" charset="0"/>
                <a:cs typeface="Times New Roman" panose="02020603050405020304" pitchFamily="18" charset="0"/>
              </a:rPr>
              <a:t>vol 2 Table 6.1 Median waiting time (in years) for kidney transplant, by blood type and PRA, 1998-2010</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344593309"/>
              </p:ext>
            </p:extLst>
          </p:nvPr>
        </p:nvGraphicFramePr>
        <p:xfrm>
          <a:off x="611486" y="952500"/>
          <a:ext cx="7921029" cy="4525962"/>
        </p:xfrm>
        <a:graphic>
          <a:graphicData uri="http://schemas.openxmlformats.org/drawingml/2006/table">
            <a:tbl>
              <a:tblPr firstRow="1" firstCol="1" bandRow="1"/>
              <a:tblGrid>
                <a:gridCol w="1185371">
                  <a:extLst>
                    <a:ext uri="{9D8B030D-6E8A-4147-A177-3AD203B41FA5}">
                      <a16:colId xmlns:a16="http://schemas.microsoft.com/office/drawing/2014/main" val="2811580752"/>
                    </a:ext>
                  </a:extLst>
                </a:gridCol>
                <a:gridCol w="1185371">
                  <a:extLst>
                    <a:ext uri="{9D8B030D-6E8A-4147-A177-3AD203B41FA5}">
                      <a16:colId xmlns:a16="http://schemas.microsoft.com/office/drawing/2014/main" val="3766961888"/>
                    </a:ext>
                  </a:extLst>
                </a:gridCol>
                <a:gridCol w="426853">
                  <a:extLst>
                    <a:ext uri="{9D8B030D-6E8A-4147-A177-3AD203B41FA5}">
                      <a16:colId xmlns:a16="http://schemas.microsoft.com/office/drawing/2014/main" val="3337478296"/>
                    </a:ext>
                  </a:extLst>
                </a:gridCol>
                <a:gridCol w="426853">
                  <a:extLst>
                    <a:ext uri="{9D8B030D-6E8A-4147-A177-3AD203B41FA5}">
                      <a16:colId xmlns:a16="http://schemas.microsoft.com/office/drawing/2014/main" val="3579462242"/>
                    </a:ext>
                  </a:extLst>
                </a:gridCol>
                <a:gridCol w="426853">
                  <a:extLst>
                    <a:ext uri="{9D8B030D-6E8A-4147-A177-3AD203B41FA5}">
                      <a16:colId xmlns:a16="http://schemas.microsoft.com/office/drawing/2014/main" val="3489492437"/>
                    </a:ext>
                  </a:extLst>
                </a:gridCol>
                <a:gridCol w="426853">
                  <a:extLst>
                    <a:ext uri="{9D8B030D-6E8A-4147-A177-3AD203B41FA5}">
                      <a16:colId xmlns:a16="http://schemas.microsoft.com/office/drawing/2014/main" val="2506172070"/>
                    </a:ext>
                  </a:extLst>
                </a:gridCol>
                <a:gridCol w="426853">
                  <a:extLst>
                    <a:ext uri="{9D8B030D-6E8A-4147-A177-3AD203B41FA5}">
                      <a16:colId xmlns:a16="http://schemas.microsoft.com/office/drawing/2014/main" val="275968948"/>
                    </a:ext>
                  </a:extLst>
                </a:gridCol>
                <a:gridCol w="426853">
                  <a:extLst>
                    <a:ext uri="{9D8B030D-6E8A-4147-A177-3AD203B41FA5}">
                      <a16:colId xmlns:a16="http://schemas.microsoft.com/office/drawing/2014/main" val="1293005529"/>
                    </a:ext>
                  </a:extLst>
                </a:gridCol>
                <a:gridCol w="426853">
                  <a:extLst>
                    <a:ext uri="{9D8B030D-6E8A-4147-A177-3AD203B41FA5}">
                      <a16:colId xmlns:a16="http://schemas.microsoft.com/office/drawing/2014/main" val="182962050"/>
                    </a:ext>
                  </a:extLst>
                </a:gridCol>
                <a:gridCol w="426853">
                  <a:extLst>
                    <a:ext uri="{9D8B030D-6E8A-4147-A177-3AD203B41FA5}">
                      <a16:colId xmlns:a16="http://schemas.microsoft.com/office/drawing/2014/main" val="3678526848"/>
                    </a:ext>
                  </a:extLst>
                </a:gridCol>
                <a:gridCol w="426853">
                  <a:extLst>
                    <a:ext uri="{9D8B030D-6E8A-4147-A177-3AD203B41FA5}">
                      <a16:colId xmlns:a16="http://schemas.microsoft.com/office/drawing/2014/main" val="1141380986"/>
                    </a:ext>
                  </a:extLst>
                </a:gridCol>
                <a:gridCol w="426853">
                  <a:extLst>
                    <a:ext uri="{9D8B030D-6E8A-4147-A177-3AD203B41FA5}">
                      <a16:colId xmlns:a16="http://schemas.microsoft.com/office/drawing/2014/main" val="475138664"/>
                    </a:ext>
                  </a:extLst>
                </a:gridCol>
                <a:gridCol w="426853">
                  <a:extLst>
                    <a:ext uri="{9D8B030D-6E8A-4147-A177-3AD203B41FA5}">
                      <a16:colId xmlns:a16="http://schemas.microsoft.com/office/drawing/2014/main" val="687134066"/>
                    </a:ext>
                  </a:extLst>
                </a:gridCol>
                <a:gridCol w="427452">
                  <a:extLst>
                    <a:ext uri="{9D8B030D-6E8A-4147-A177-3AD203B41FA5}">
                      <a16:colId xmlns:a16="http://schemas.microsoft.com/office/drawing/2014/main" val="2458788429"/>
                    </a:ext>
                  </a:extLst>
                </a:gridCol>
                <a:gridCol w="427452">
                  <a:extLst>
                    <a:ext uri="{9D8B030D-6E8A-4147-A177-3AD203B41FA5}">
                      <a16:colId xmlns:a16="http://schemas.microsoft.com/office/drawing/2014/main" val="3821208577"/>
                    </a:ext>
                  </a:extLst>
                </a:gridCol>
              </a:tblGrid>
              <a:tr h="215522">
                <a:tc>
                  <a:txBody>
                    <a:bodyPr/>
                    <a:lstStyle/>
                    <a:p>
                      <a:pPr marL="0" marR="0">
                        <a:lnSpc>
                          <a:spcPct val="115000"/>
                        </a:lnSpc>
                        <a:spcBef>
                          <a:spcPts val="0"/>
                        </a:spcBef>
                        <a:spcAft>
                          <a:spcPts val="100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Blood type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68847"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PRA</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1998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1999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64092673"/>
                  </a:ext>
                </a:extLst>
              </a:tr>
              <a:tr h="215522">
                <a:tc rowSpan="5">
                  <a:txBody>
                    <a:bodyPr/>
                    <a:lstStyle/>
                    <a:p>
                      <a:pPr marL="0" marR="0">
                        <a:lnSpc>
                          <a:spcPct val="115000"/>
                        </a:lnSpc>
                        <a:spcBef>
                          <a:spcPts val="0"/>
                        </a:spcBef>
                        <a:spcAft>
                          <a:spcPts val="100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Blood type A</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6884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PRA = 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911468677"/>
                  </a:ext>
                </a:extLst>
              </a:tr>
              <a:tr h="215522">
                <a:tc vMerge="1">
                  <a:txBody>
                    <a:bodyPr/>
                    <a:lstStyle/>
                    <a:p>
                      <a:endParaRPr lang="en-US"/>
                    </a:p>
                  </a:txBody>
                  <a:tcPr/>
                </a:tc>
                <a:tc>
                  <a:txBody>
                    <a:bodyPr/>
                    <a:lstStyle/>
                    <a:p>
                      <a:pPr marL="0" marR="0">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 &lt; PRA =&lt; 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extLst>
                  <a:ext uri="{0D108BD9-81ED-4DB2-BD59-A6C34878D82A}">
                    <a16:rowId xmlns:a16="http://schemas.microsoft.com/office/drawing/2014/main" val="1475277985"/>
                  </a:ext>
                </a:extLst>
              </a:tr>
              <a:tr h="215522">
                <a:tc vMerge="1">
                  <a:txBody>
                    <a:bodyPr/>
                    <a:lstStyle/>
                    <a:p>
                      <a:endParaRPr lang="en-US"/>
                    </a:p>
                  </a:txBody>
                  <a:tcPr/>
                </a:tc>
                <a:tc>
                  <a:txBody>
                    <a:bodyPr/>
                    <a:lstStyle/>
                    <a:p>
                      <a:pPr marL="0" marR="0">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 &lt; PRA =&lt; 80%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extLst>
                  <a:ext uri="{0D108BD9-81ED-4DB2-BD59-A6C34878D82A}">
                    <a16:rowId xmlns:a16="http://schemas.microsoft.com/office/drawing/2014/main" val="3289011439"/>
                  </a:ext>
                </a:extLst>
              </a:tr>
              <a:tr h="215522">
                <a:tc vMerge="1">
                  <a:txBody>
                    <a:bodyPr/>
                    <a:lstStyle/>
                    <a:p>
                      <a:endParaRPr lang="en-US"/>
                    </a:p>
                  </a:txBody>
                  <a:tcPr/>
                </a:tc>
                <a:tc>
                  <a:txBody>
                    <a:bodyPr/>
                    <a:lstStyle/>
                    <a:p>
                      <a:pPr marL="0" marR="0">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80% &lt; PRA &lt; 98%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extLst>
                  <a:ext uri="{0D108BD9-81ED-4DB2-BD59-A6C34878D82A}">
                    <a16:rowId xmlns:a16="http://schemas.microsoft.com/office/drawing/2014/main" val="3767726705"/>
                  </a:ext>
                </a:extLst>
              </a:tr>
              <a:tr h="215522">
                <a:tc vMerge="1">
                  <a:txBody>
                    <a:bodyPr/>
                    <a:lstStyle/>
                    <a:p>
                      <a:endParaRPr lang="en-US"/>
                    </a:p>
                  </a:txBody>
                  <a:tcPr/>
                </a:tc>
                <a:tc>
                  <a:txBody>
                    <a:bodyPr/>
                    <a:lstStyle/>
                    <a:p>
                      <a:pPr marL="0" marR="0">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98% =&lt; PRA =&lt; 100%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35046726"/>
                  </a:ext>
                </a:extLst>
              </a:tr>
              <a:tr h="215522">
                <a:tc rowSpan="5">
                  <a:txBody>
                    <a:bodyPr/>
                    <a:lstStyle/>
                    <a:p>
                      <a:pPr marL="0" marR="0">
                        <a:lnSpc>
                          <a:spcPct val="115000"/>
                        </a:lnSpc>
                        <a:spcBef>
                          <a:spcPts val="0"/>
                        </a:spcBef>
                        <a:spcAft>
                          <a:spcPts val="100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Blood type B</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6884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PRA = 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765762913"/>
                  </a:ext>
                </a:extLst>
              </a:tr>
              <a:tr h="215522">
                <a:tc vMerge="1">
                  <a:txBody>
                    <a:bodyPr/>
                    <a:lstStyle/>
                    <a:p>
                      <a:endParaRPr lang="en-US"/>
                    </a:p>
                  </a:txBody>
                  <a:tcPr/>
                </a:tc>
                <a:tc>
                  <a:txBody>
                    <a:bodyPr/>
                    <a:lstStyle/>
                    <a:p>
                      <a:pPr marL="0" marR="0">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 &lt; PRA =&lt; 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extLst>
                  <a:ext uri="{0D108BD9-81ED-4DB2-BD59-A6C34878D82A}">
                    <a16:rowId xmlns:a16="http://schemas.microsoft.com/office/drawing/2014/main" val="980141614"/>
                  </a:ext>
                </a:extLst>
              </a:tr>
              <a:tr h="215522">
                <a:tc vMerge="1">
                  <a:txBody>
                    <a:bodyPr/>
                    <a:lstStyle/>
                    <a:p>
                      <a:endParaRPr lang="en-US"/>
                    </a:p>
                  </a:txBody>
                  <a:tcPr/>
                </a:tc>
                <a:tc>
                  <a:txBody>
                    <a:bodyPr/>
                    <a:lstStyle/>
                    <a:p>
                      <a:pPr marL="0" marR="0">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 &lt; PRA =&lt; 80%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extLst>
                  <a:ext uri="{0D108BD9-81ED-4DB2-BD59-A6C34878D82A}">
                    <a16:rowId xmlns:a16="http://schemas.microsoft.com/office/drawing/2014/main" val="1261050017"/>
                  </a:ext>
                </a:extLst>
              </a:tr>
              <a:tr h="215522">
                <a:tc vMerge="1">
                  <a:txBody>
                    <a:bodyPr/>
                    <a:lstStyle/>
                    <a:p>
                      <a:endParaRPr lang="en-US"/>
                    </a:p>
                  </a:txBody>
                  <a:tcPr/>
                </a:tc>
                <a:tc>
                  <a:txBody>
                    <a:bodyPr/>
                    <a:lstStyle/>
                    <a:p>
                      <a:pPr marL="0" marR="0">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80% &lt; PRA &lt; 98%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extLst>
                  <a:ext uri="{0D108BD9-81ED-4DB2-BD59-A6C34878D82A}">
                    <a16:rowId xmlns:a16="http://schemas.microsoft.com/office/drawing/2014/main" val="649297362"/>
                  </a:ext>
                </a:extLst>
              </a:tr>
              <a:tr h="215522">
                <a:tc vMerge="1">
                  <a:txBody>
                    <a:bodyPr/>
                    <a:lstStyle/>
                    <a:p>
                      <a:endParaRPr lang="en-US"/>
                    </a:p>
                  </a:txBody>
                  <a:tcPr/>
                </a:tc>
                <a:tc>
                  <a:txBody>
                    <a:bodyPr/>
                    <a:lstStyle/>
                    <a:p>
                      <a:pPr marL="0" marR="0">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98% =&lt; PRA =&lt; 100%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44061692"/>
                  </a:ext>
                </a:extLst>
              </a:tr>
              <a:tr h="215522">
                <a:tc rowSpan="5">
                  <a:txBody>
                    <a:bodyPr/>
                    <a:lstStyle/>
                    <a:p>
                      <a:pPr marL="0" marR="0">
                        <a:lnSpc>
                          <a:spcPct val="115000"/>
                        </a:lnSpc>
                        <a:spcBef>
                          <a:spcPts val="0"/>
                        </a:spcBef>
                        <a:spcAft>
                          <a:spcPts val="100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Blood type AB</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6884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PRA = 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940874968"/>
                  </a:ext>
                </a:extLst>
              </a:tr>
              <a:tr h="215522">
                <a:tc vMerge="1">
                  <a:txBody>
                    <a:bodyPr/>
                    <a:lstStyle/>
                    <a:p>
                      <a:endParaRPr lang="en-US"/>
                    </a:p>
                  </a:txBody>
                  <a:tcPr/>
                </a:tc>
                <a:tc>
                  <a:txBody>
                    <a:bodyPr/>
                    <a:lstStyle/>
                    <a:p>
                      <a:pPr marL="0" marR="0">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 &lt; PRA =&lt; 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extLst>
                  <a:ext uri="{0D108BD9-81ED-4DB2-BD59-A6C34878D82A}">
                    <a16:rowId xmlns:a16="http://schemas.microsoft.com/office/drawing/2014/main" val="2466330090"/>
                  </a:ext>
                </a:extLst>
              </a:tr>
              <a:tr h="215522">
                <a:tc vMerge="1">
                  <a:txBody>
                    <a:bodyPr/>
                    <a:lstStyle/>
                    <a:p>
                      <a:endParaRPr lang="en-US"/>
                    </a:p>
                  </a:txBody>
                  <a:tcPr/>
                </a:tc>
                <a:tc>
                  <a:txBody>
                    <a:bodyPr/>
                    <a:lstStyle/>
                    <a:p>
                      <a:pPr marL="0" marR="0">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 &lt; PRA =&lt; 80%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extLst>
                  <a:ext uri="{0D108BD9-81ED-4DB2-BD59-A6C34878D82A}">
                    <a16:rowId xmlns:a16="http://schemas.microsoft.com/office/drawing/2014/main" val="3094022999"/>
                  </a:ext>
                </a:extLst>
              </a:tr>
              <a:tr h="215522">
                <a:tc vMerge="1">
                  <a:txBody>
                    <a:bodyPr/>
                    <a:lstStyle/>
                    <a:p>
                      <a:endParaRPr lang="en-US"/>
                    </a:p>
                  </a:txBody>
                  <a:tcPr/>
                </a:tc>
                <a:tc>
                  <a:txBody>
                    <a:bodyPr/>
                    <a:lstStyle/>
                    <a:p>
                      <a:pPr marL="0" marR="0">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80% &lt; PRA &lt; 98%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extLst>
                  <a:ext uri="{0D108BD9-81ED-4DB2-BD59-A6C34878D82A}">
                    <a16:rowId xmlns:a16="http://schemas.microsoft.com/office/drawing/2014/main" val="2581500109"/>
                  </a:ext>
                </a:extLst>
              </a:tr>
              <a:tr h="215522">
                <a:tc vMerge="1">
                  <a:txBody>
                    <a:bodyPr/>
                    <a:lstStyle/>
                    <a:p>
                      <a:endParaRPr lang="en-US"/>
                    </a:p>
                  </a:txBody>
                  <a:tcPr/>
                </a:tc>
                <a:tc>
                  <a:txBody>
                    <a:bodyPr/>
                    <a:lstStyle/>
                    <a:p>
                      <a:pPr marL="0" marR="0">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98% =&lt; PRA =&lt; 100%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75151454"/>
                  </a:ext>
                </a:extLst>
              </a:tr>
              <a:tr h="215522">
                <a:tc rowSpan="5">
                  <a:txBody>
                    <a:bodyPr/>
                    <a:lstStyle/>
                    <a:p>
                      <a:pPr marL="0" marR="0">
                        <a:lnSpc>
                          <a:spcPct val="115000"/>
                        </a:lnSpc>
                        <a:spcBef>
                          <a:spcPts val="0"/>
                        </a:spcBef>
                        <a:spcAft>
                          <a:spcPts val="100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Blood type O</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6884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PRA = 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517039752"/>
                  </a:ext>
                </a:extLst>
              </a:tr>
              <a:tr h="215522">
                <a:tc vMerge="1">
                  <a:txBody>
                    <a:bodyPr/>
                    <a:lstStyle/>
                    <a:p>
                      <a:endParaRPr lang="en-US"/>
                    </a:p>
                  </a:txBody>
                  <a:tcPr/>
                </a:tc>
                <a:tc>
                  <a:txBody>
                    <a:bodyPr/>
                    <a:lstStyle/>
                    <a:p>
                      <a:pPr marL="0" marR="0">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 &lt; PRA =&lt; 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extLst>
                  <a:ext uri="{0D108BD9-81ED-4DB2-BD59-A6C34878D82A}">
                    <a16:rowId xmlns:a16="http://schemas.microsoft.com/office/drawing/2014/main" val="1715987323"/>
                  </a:ext>
                </a:extLst>
              </a:tr>
              <a:tr h="215522">
                <a:tc vMerge="1">
                  <a:txBody>
                    <a:bodyPr/>
                    <a:lstStyle/>
                    <a:p>
                      <a:endParaRPr lang="en-US"/>
                    </a:p>
                  </a:txBody>
                  <a:tcPr/>
                </a:tc>
                <a:tc>
                  <a:txBody>
                    <a:bodyPr/>
                    <a:lstStyle/>
                    <a:p>
                      <a:pPr marL="0" marR="0">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 &lt; PRA =&lt; 80%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extLst>
                  <a:ext uri="{0D108BD9-81ED-4DB2-BD59-A6C34878D82A}">
                    <a16:rowId xmlns:a16="http://schemas.microsoft.com/office/drawing/2014/main" val="2043074764"/>
                  </a:ext>
                </a:extLst>
              </a:tr>
              <a:tr h="215522">
                <a:tc vMerge="1">
                  <a:txBody>
                    <a:bodyPr/>
                    <a:lstStyle/>
                    <a:p>
                      <a:endParaRPr lang="en-US"/>
                    </a:p>
                  </a:txBody>
                  <a:tcPr/>
                </a:tc>
                <a:tc>
                  <a:txBody>
                    <a:bodyPr/>
                    <a:lstStyle/>
                    <a:p>
                      <a:pPr marL="0" marR="0">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80% &lt; PRA &lt; 98%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a:noFill/>
                    </a:lnB>
                    <a:solidFill>
                      <a:srgbClr val="FFFFFF"/>
                    </a:solidFill>
                  </a:tcPr>
                </a:tc>
                <a:extLst>
                  <a:ext uri="{0D108BD9-81ED-4DB2-BD59-A6C34878D82A}">
                    <a16:rowId xmlns:a16="http://schemas.microsoft.com/office/drawing/2014/main" val="3082592821"/>
                  </a:ext>
                </a:extLst>
              </a:tr>
              <a:tr h="215522">
                <a:tc vMerge="1">
                  <a:txBody>
                    <a:bodyPr/>
                    <a:lstStyle/>
                    <a:p>
                      <a:endParaRPr lang="en-US"/>
                    </a:p>
                  </a:txBody>
                  <a:tcPr/>
                </a:tc>
                <a:tc>
                  <a:txBody>
                    <a:bodyPr/>
                    <a:lstStyle/>
                    <a:p>
                      <a:pPr marL="0" marR="0">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98% =&lt; PRA =&lt; 100%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657" marR="64657"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8199517"/>
                  </a:ext>
                </a:extLst>
              </a:tr>
            </a:tbl>
          </a:graphicData>
        </a:graphic>
      </p:graphicFrame>
      <p:sp>
        <p:nvSpPr>
          <p:cNvPr id="6" name="Rectangle 5"/>
          <p:cNvSpPr/>
          <p:nvPr/>
        </p:nvSpPr>
        <p:spPr>
          <a:xfrm>
            <a:off x="0" y="5701862"/>
            <a:ext cx="9144000" cy="430887"/>
          </a:xfrm>
          <a:prstGeom prst="rect">
            <a:avLst/>
          </a:prstGeom>
        </p:spPr>
        <p:txBody>
          <a:bodyPr wrap="square">
            <a:spAutoFit/>
          </a:bodyPr>
          <a:lstStyle/>
          <a:p>
            <a:pPr>
              <a:spcBef>
                <a:spcPts val="1000"/>
              </a:spcBef>
              <a:spcAft>
                <a:spcPts val="1000"/>
              </a:spcAft>
            </a:pP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Abbreviation: PRA, panel reactive antibodies. ^ Value is blank since the estimated time to transplant probability had not reached 50% (median) at the end of the follow up, so the median waiting time could not be calculated.</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46353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7</a:t>
            </a:fld>
            <a:endParaRPr lang="en-US" dirty="0"/>
          </a:p>
        </p:txBody>
      </p:sp>
      <p:sp>
        <p:nvSpPr>
          <p:cNvPr id="3" name="Title 2"/>
          <p:cNvSpPr>
            <a:spLocks noGrp="1"/>
          </p:cNvSpPr>
          <p:nvPr>
            <p:ph type="title"/>
          </p:nvPr>
        </p:nvSpPr>
        <p:spPr>
          <a:xfrm>
            <a:off x="0" y="6569"/>
            <a:ext cx="9144000" cy="754062"/>
          </a:xfrm>
        </p:spPr>
        <p:txBody>
          <a:bodyPr/>
          <a:lstStyle/>
          <a:p>
            <a:r>
              <a:rPr lang="en-US" sz="2200" b="1" dirty="0">
                <a:latin typeface="Calibri" panose="020F0502020204030204" pitchFamily="34" charset="0"/>
                <a:ea typeface="Calibri" panose="020F0502020204030204" pitchFamily="34" charset="0"/>
                <a:cs typeface="Times New Roman" panose="02020603050405020304" pitchFamily="18" charset="0"/>
              </a:rPr>
              <a:t>vol 2 Table 6.2 Reported outcomes within five years since first listing in 2010, by blood type, PRA, and age </a:t>
            </a:r>
            <a:endParaRPr lang="en-US" sz="2200" b="1"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05209041"/>
              </p:ext>
            </p:extLst>
          </p:nvPr>
        </p:nvGraphicFramePr>
        <p:xfrm>
          <a:off x="1170363" y="881544"/>
          <a:ext cx="6803274" cy="4525973"/>
        </p:xfrm>
        <a:graphic>
          <a:graphicData uri="http://schemas.openxmlformats.org/drawingml/2006/table">
            <a:tbl>
              <a:tblPr firstRow="1" firstCol="1" bandRow="1"/>
              <a:tblGrid>
                <a:gridCol w="659128">
                  <a:extLst>
                    <a:ext uri="{9D8B030D-6E8A-4147-A177-3AD203B41FA5}">
                      <a16:colId xmlns:a16="http://schemas.microsoft.com/office/drawing/2014/main" val="1564104803"/>
                    </a:ext>
                  </a:extLst>
                </a:gridCol>
                <a:gridCol w="531928">
                  <a:extLst>
                    <a:ext uri="{9D8B030D-6E8A-4147-A177-3AD203B41FA5}">
                      <a16:colId xmlns:a16="http://schemas.microsoft.com/office/drawing/2014/main" val="661917664"/>
                    </a:ext>
                  </a:extLst>
                </a:gridCol>
                <a:gridCol w="936655">
                  <a:extLst>
                    <a:ext uri="{9D8B030D-6E8A-4147-A177-3AD203B41FA5}">
                      <a16:colId xmlns:a16="http://schemas.microsoft.com/office/drawing/2014/main" val="1374502599"/>
                    </a:ext>
                  </a:extLst>
                </a:gridCol>
                <a:gridCol w="936655">
                  <a:extLst>
                    <a:ext uri="{9D8B030D-6E8A-4147-A177-3AD203B41FA5}">
                      <a16:colId xmlns:a16="http://schemas.microsoft.com/office/drawing/2014/main" val="1293818683"/>
                    </a:ext>
                  </a:extLst>
                </a:gridCol>
                <a:gridCol w="728509">
                  <a:extLst>
                    <a:ext uri="{9D8B030D-6E8A-4147-A177-3AD203B41FA5}">
                      <a16:colId xmlns:a16="http://schemas.microsoft.com/office/drawing/2014/main" val="2944626994"/>
                    </a:ext>
                  </a:extLst>
                </a:gridCol>
                <a:gridCol w="728509">
                  <a:extLst>
                    <a:ext uri="{9D8B030D-6E8A-4147-A177-3AD203B41FA5}">
                      <a16:colId xmlns:a16="http://schemas.microsoft.com/office/drawing/2014/main" val="3059967658"/>
                    </a:ext>
                  </a:extLst>
                </a:gridCol>
                <a:gridCol w="1140945">
                  <a:extLst>
                    <a:ext uri="{9D8B030D-6E8A-4147-A177-3AD203B41FA5}">
                      <a16:colId xmlns:a16="http://schemas.microsoft.com/office/drawing/2014/main" val="2602027355"/>
                    </a:ext>
                  </a:extLst>
                </a:gridCol>
                <a:gridCol w="1140945">
                  <a:extLst>
                    <a:ext uri="{9D8B030D-6E8A-4147-A177-3AD203B41FA5}">
                      <a16:colId xmlns:a16="http://schemas.microsoft.com/office/drawing/2014/main" val="1347230139"/>
                    </a:ext>
                  </a:extLst>
                </a:gridCol>
              </a:tblGrid>
              <a:tr h="194044">
                <a:tc rowSpan="2" gridSpan="3">
                  <a:txBody>
                    <a:bodyPr/>
                    <a:lstStyle/>
                    <a:p>
                      <a:pPr marL="0" marR="0" algn="ctr">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Patient characteristics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20203" marR="20203" marT="0" marB="0" anchor="ctr">
                    <a:lnL>
                      <a:noFill/>
                    </a:lnL>
                    <a:lnR>
                      <a:noFill/>
                    </a:lnR>
                    <a:lnT>
                      <a:noFill/>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rowSpan="2" hMerge="1">
                  <a:txBody>
                    <a:bodyPr/>
                    <a:lstStyle/>
                    <a:p>
                      <a:endParaRPr lang="en-US"/>
                    </a:p>
                  </a:txBody>
                  <a:tcPr/>
                </a:tc>
                <a:tc rowSpan="2">
                  <a:txBody>
                    <a:bodyPr/>
                    <a:lstStyle/>
                    <a:p>
                      <a:pPr marL="0" marR="0" algn="ctr">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Number who received a living-donor transplant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20203" marR="20203" marT="0" marB="0" anchor="ctr">
                    <a:lnL>
                      <a:noFill/>
                    </a:lnL>
                    <a:lnR>
                      <a:noFill/>
                    </a:lnR>
                    <a:lnT>
                      <a:noFill/>
                    </a:lnT>
                    <a:lnB w="12700" cap="flat" cmpd="sng" algn="ctr">
                      <a:solidFill>
                        <a:srgbClr val="000000"/>
                      </a:solidFill>
                      <a:prstDash val="solid"/>
                      <a:round/>
                      <a:headEnd type="none" w="med" len="med"/>
                      <a:tailEnd type="none" w="med" len="med"/>
                    </a:lnB>
                  </a:tcPr>
                </a:tc>
                <a:tc gridSpan="4">
                  <a:txBody>
                    <a:bodyPr/>
                    <a:lstStyle/>
                    <a:p>
                      <a:pPr marL="0" marR="0" algn="ctr">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Outcomes of patients who did not receive a living-donor transplant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20203" marR="20203"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98564573"/>
                  </a:ext>
                </a:extLst>
              </a:tr>
              <a:tr h="389027">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Total number of patients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20203" marR="202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Received a deceased-donor transplant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20203" marR="202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Still on waiting list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20203" marR="202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Removed from waiting list at death or reason other than transplant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20203" marR="202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55590460"/>
                  </a:ext>
                </a:extLst>
              </a:tr>
              <a:tr h="129676">
                <a:tc>
                  <a:txBody>
                    <a:bodyPr/>
                    <a:lstStyle/>
                    <a:p>
                      <a:pPr marL="0" marR="0">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Blood type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4032" marR="5403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PRA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4032" marR="5074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Age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79069614"/>
                  </a:ext>
                </a:extLst>
              </a:tr>
              <a:tr h="129676">
                <a:tc rowSpan="8">
                  <a:txBody>
                    <a:bodyPr/>
                    <a:lstStyle/>
                    <a:p>
                      <a:pPr marL="0" marR="0">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Blood type 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4032" marR="5403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4">
                  <a:txBody>
                    <a:bodyPr/>
                    <a:lstStyle/>
                    <a:p>
                      <a:pPr marL="0" marR="0">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PRA&lt;20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122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215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83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927288536"/>
                  </a:ext>
                </a:extLst>
              </a:tr>
              <a:tr h="129676">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22-44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585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1,245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54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extLst>
                  <a:ext uri="{0D108BD9-81ED-4DB2-BD59-A6C34878D82A}">
                    <a16:rowId xmlns:a16="http://schemas.microsoft.com/office/drawing/2014/main" val="2677544613"/>
                  </a:ext>
                </a:extLst>
              </a:tr>
              <a:tr h="129676">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45-64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879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3,566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49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extLst>
                  <a:ext uri="{0D108BD9-81ED-4DB2-BD59-A6C34878D82A}">
                    <a16:rowId xmlns:a16="http://schemas.microsoft.com/office/drawing/2014/main" val="3888977545"/>
                  </a:ext>
                </a:extLst>
              </a:tr>
              <a:tr h="129676">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65+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202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1,311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44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07595093"/>
                  </a:ext>
                </a:extLst>
              </a:tr>
              <a:tr h="129676">
                <a:tc vMerge="1">
                  <a:txBody>
                    <a:bodyPr/>
                    <a:lstStyle/>
                    <a:p>
                      <a:endParaRPr lang="en-US"/>
                    </a:p>
                  </a:txBody>
                  <a:tcPr/>
                </a:tc>
                <a:tc rowSpan="4">
                  <a:txBody>
                    <a:bodyPr/>
                    <a:lstStyle/>
                    <a:p>
                      <a:pPr marL="0" marR="0">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PRA&gt;=20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032768941"/>
                  </a:ext>
                </a:extLst>
              </a:tr>
              <a:tr h="129676">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22-44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38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97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55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extLst>
                  <a:ext uri="{0D108BD9-81ED-4DB2-BD59-A6C34878D82A}">
                    <a16:rowId xmlns:a16="http://schemas.microsoft.com/office/drawing/2014/main" val="2430875933"/>
                  </a:ext>
                </a:extLst>
              </a:tr>
              <a:tr h="129676">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45-64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47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213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56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extLst>
                  <a:ext uri="{0D108BD9-81ED-4DB2-BD59-A6C34878D82A}">
                    <a16:rowId xmlns:a16="http://schemas.microsoft.com/office/drawing/2014/main" val="171696650"/>
                  </a:ext>
                </a:extLst>
              </a:tr>
              <a:tr h="129676">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65+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72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43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9794685"/>
                  </a:ext>
                </a:extLst>
              </a:tr>
              <a:tr h="129676">
                <a:tc rowSpan="8">
                  <a:txBody>
                    <a:bodyPr/>
                    <a:lstStyle/>
                    <a:p>
                      <a:pPr marL="0" marR="0">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Blood type B</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4032" marR="5403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4">
                  <a:txBody>
                    <a:bodyPr/>
                    <a:lstStyle/>
                    <a:p>
                      <a:pPr marL="0" marR="0">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PRA&lt;20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36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97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81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095643676"/>
                  </a:ext>
                </a:extLst>
              </a:tr>
              <a:tr h="129676">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22-44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204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647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34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38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extLst>
                  <a:ext uri="{0D108BD9-81ED-4DB2-BD59-A6C34878D82A}">
                    <a16:rowId xmlns:a16="http://schemas.microsoft.com/office/drawing/2014/main" val="1668168678"/>
                  </a:ext>
                </a:extLst>
              </a:tr>
              <a:tr h="129676">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45-64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282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1,649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31</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31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extLst>
                  <a:ext uri="{0D108BD9-81ED-4DB2-BD59-A6C34878D82A}">
                    <a16:rowId xmlns:a16="http://schemas.microsoft.com/office/drawing/2014/main" val="3296237300"/>
                  </a:ext>
                </a:extLst>
              </a:tr>
              <a:tr h="129676">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65+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59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503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32550085"/>
                  </a:ext>
                </a:extLst>
              </a:tr>
              <a:tr h="129676">
                <a:tc vMerge="1">
                  <a:txBody>
                    <a:bodyPr/>
                    <a:lstStyle/>
                    <a:p>
                      <a:endParaRPr lang="en-US"/>
                    </a:p>
                  </a:txBody>
                  <a:tcPr/>
                </a:tc>
                <a:tc rowSpan="4">
                  <a:txBody>
                    <a:bodyPr/>
                    <a:lstStyle/>
                    <a:p>
                      <a:pPr marL="0" marR="0">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PRA&gt;=20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681865694"/>
                  </a:ext>
                </a:extLst>
              </a:tr>
              <a:tr h="129676">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22-44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37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30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35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extLst>
                  <a:ext uri="{0D108BD9-81ED-4DB2-BD59-A6C34878D82A}">
                    <a16:rowId xmlns:a16="http://schemas.microsoft.com/office/drawing/2014/main" val="3781314963"/>
                  </a:ext>
                </a:extLst>
              </a:tr>
              <a:tr h="129676">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45-64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130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35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31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extLst>
                  <a:ext uri="{0D108BD9-81ED-4DB2-BD59-A6C34878D82A}">
                    <a16:rowId xmlns:a16="http://schemas.microsoft.com/office/drawing/2014/main" val="282895082"/>
                  </a:ext>
                </a:extLst>
              </a:tr>
              <a:tr h="129676">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65+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31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70005583"/>
                  </a:ext>
                </a:extLst>
              </a:tr>
              <a:tr h="129676">
                <a:tc rowSpan="4">
                  <a:txBody>
                    <a:bodyPr/>
                    <a:lstStyle/>
                    <a:p>
                      <a:pPr marL="0" marR="0">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Blood type AB</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4032" marR="5403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4">
                  <a:txBody>
                    <a:bodyPr/>
                    <a:lstStyle/>
                    <a:p>
                      <a:pPr marL="0" marR="0">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PRA&gt;=0§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79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52309585"/>
                  </a:ext>
                </a:extLst>
              </a:tr>
              <a:tr h="129676">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22-44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197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69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extLst>
                  <a:ext uri="{0D108BD9-81ED-4DB2-BD59-A6C34878D82A}">
                    <a16:rowId xmlns:a16="http://schemas.microsoft.com/office/drawing/2014/main" val="1912969272"/>
                  </a:ext>
                </a:extLst>
              </a:tr>
              <a:tr h="129676">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45-64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452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61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extLst>
                  <a:ext uri="{0D108BD9-81ED-4DB2-BD59-A6C34878D82A}">
                    <a16:rowId xmlns:a16="http://schemas.microsoft.com/office/drawing/2014/main" val="3669502429"/>
                  </a:ext>
                </a:extLst>
              </a:tr>
              <a:tr h="129676">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65+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163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56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21581587"/>
                  </a:ext>
                </a:extLst>
              </a:tr>
              <a:tr h="129676">
                <a:tc rowSpan="8">
                  <a:txBody>
                    <a:bodyPr/>
                    <a:lstStyle/>
                    <a:p>
                      <a:pPr marL="0" marR="0">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Blood type O</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4032" marR="5403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4">
                  <a:txBody>
                    <a:bodyPr/>
                    <a:lstStyle/>
                    <a:p>
                      <a:pPr marL="0" marR="0">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PRA&lt;20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142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396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77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567906834"/>
                  </a:ext>
                </a:extLst>
              </a:tr>
              <a:tr h="129676">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22-44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649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2,094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34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37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extLst>
                  <a:ext uri="{0D108BD9-81ED-4DB2-BD59-A6C34878D82A}">
                    <a16:rowId xmlns:a16="http://schemas.microsoft.com/office/drawing/2014/main" val="1659331984"/>
                  </a:ext>
                </a:extLst>
              </a:tr>
              <a:tr h="129676">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45-64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975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5,326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32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30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extLst>
                  <a:ext uri="{0D108BD9-81ED-4DB2-BD59-A6C34878D82A}">
                    <a16:rowId xmlns:a16="http://schemas.microsoft.com/office/drawing/2014/main" val="1786828175"/>
                  </a:ext>
                </a:extLst>
              </a:tr>
              <a:tr h="129676">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65+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258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1,752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91459531"/>
                  </a:ext>
                </a:extLst>
              </a:tr>
              <a:tr h="129676">
                <a:tc vMerge="1">
                  <a:txBody>
                    <a:bodyPr/>
                    <a:lstStyle/>
                    <a:p>
                      <a:endParaRPr lang="en-US"/>
                    </a:p>
                  </a:txBody>
                  <a:tcPr/>
                </a:tc>
                <a:tc rowSpan="4">
                  <a:txBody>
                    <a:bodyPr/>
                    <a:lstStyle/>
                    <a:p>
                      <a:pPr marL="0" marR="0">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PRA&gt;=20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61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942050730"/>
                  </a:ext>
                </a:extLst>
              </a:tr>
              <a:tr h="129676">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22-44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177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42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extLst>
                  <a:ext uri="{0D108BD9-81ED-4DB2-BD59-A6C34878D82A}">
                    <a16:rowId xmlns:a16="http://schemas.microsoft.com/office/drawing/2014/main" val="815056480"/>
                  </a:ext>
                </a:extLst>
              </a:tr>
              <a:tr h="129676">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45-64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47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345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37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a:noFill/>
                    </a:lnB>
                    <a:solidFill>
                      <a:srgbClr val="FFFFFF"/>
                    </a:solidFill>
                  </a:tcPr>
                </a:tc>
                <a:extLst>
                  <a:ext uri="{0D108BD9-81ED-4DB2-BD59-A6C34878D82A}">
                    <a16:rowId xmlns:a16="http://schemas.microsoft.com/office/drawing/2014/main" val="2747984716"/>
                  </a:ext>
                </a:extLst>
              </a:tr>
              <a:tr h="129676">
                <a:tc vMerge="1">
                  <a:txBody>
                    <a:bodyPr/>
                    <a:lstStyle/>
                    <a:p>
                      <a:endParaRPr lang="en-US"/>
                    </a:p>
                  </a:txBody>
                  <a:tcPr/>
                </a:tc>
                <a:tc vMerge="1">
                  <a:txBody>
                    <a:bodyPr/>
                    <a:lstStyle/>
                    <a:p>
                      <a:endParaRPr lang="en-US"/>
                    </a:p>
                  </a:txBody>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65+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103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34825949"/>
                  </a:ext>
                </a:extLst>
              </a:tr>
              <a:tr h="182298">
                <a:tc gridSpan="3">
                  <a:txBody>
                    <a:bodyPr/>
                    <a:lstStyle/>
                    <a:p>
                      <a:pPr marL="0" marR="0">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All blood types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4,812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20,874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40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7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37</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0743" marR="5074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7039094"/>
                  </a:ext>
                </a:extLst>
              </a:tr>
            </a:tbl>
          </a:graphicData>
        </a:graphic>
      </p:graphicFrame>
      <p:sp>
        <p:nvSpPr>
          <p:cNvPr id="6" name="Rectangle 5"/>
          <p:cNvSpPr/>
          <p:nvPr/>
        </p:nvSpPr>
        <p:spPr>
          <a:xfrm>
            <a:off x="0" y="5600700"/>
            <a:ext cx="9144000" cy="600164"/>
          </a:xfrm>
          <a:prstGeom prst="rect">
            <a:avLst/>
          </a:prstGeom>
        </p:spPr>
        <p:txBody>
          <a:bodyPr wrap="square">
            <a:spAutoFit/>
          </a:bodyPr>
          <a:lstStyle/>
          <a:p>
            <a:r>
              <a:rPr lang="en-US" sz="1100" i="1" dirty="0">
                <a:latin typeface="Calibri" panose="020F0502020204030204" pitchFamily="34" charset="0"/>
                <a:ea typeface="SimSun" panose="02010600030101010101" pitchFamily="2" charset="-122"/>
                <a:cs typeface="Times New Roman" panose="02020603050405020304" pitchFamily="18" charset="0"/>
              </a:rPr>
              <a:t>Data </a:t>
            </a:r>
            <a:r>
              <a:rPr lang="en-US" sz="1100" i="1" dirty="0">
                <a:latin typeface="Calibri" panose="020F0502020204030204" pitchFamily="34" charset="0"/>
                <a:ea typeface="Calibri" panose="020F0502020204030204" pitchFamily="34" charset="0"/>
                <a:cs typeface="Times New Roman" panose="02020603050405020304" pitchFamily="18" charset="0"/>
              </a:rPr>
              <a:t>Source: Special analyses, USRDS ESRD Database</a:t>
            </a:r>
            <a:r>
              <a:rPr lang="en-US" sz="1100" i="1" dirty="0">
                <a:latin typeface="Calibri" panose="020F0502020204030204" pitchFamily="34" charset="0"/>
                <a:ea typeface="SimSun" panose="02010600030101010101" pitchFamily="2" charset="-122"/>
                <a:cs typeface="Times New Roman" panose="02020603050405020304" pitchFamily="18" charset="0"/>
              </a:rPr>
              <a:t> and the Organ Procurement and Transplantation Network (OPTN). </a:t>
            </a:r>
            <a:r>
              <a:rPr lang="en-US" sz="1100" i="1" dirty="0">
                <a:latin typeface="Calibri" panose="020F0502020204030204" pitchFamily="34" charset="0"/>
                <a:ea typeface="Calibri" panose="020F0502020204030204" pitchFamily="34" charset="0"/>
                <a:cs typeface="Times New Roman" panose="02020603050405020304" pitchFamily="18" charset="0"/>
              </a:rPr>
              <a:t>Reported outcomes within five years since first listing in 2010, by blood type, PRA, and age</a:t>
            </a:r>
            <a:r>
              <a:rPr lang="en-US" sz="1100" i="1" dirty="0">
                <a:latin typeface="Calibri" panose="020F0502020204030204" pitchFamily="34" charset="0"/>
                <a:ea typeface="SimSun" panose="02010600030101010101" pitchFamily="2" charset="-122"/>
                <a:cs typeface="Times New Roman" panose="02020603050405020304" pitchFamily="18" charset="0"/>
              </a:rPr>
              <a:t>. § PRA is not dichotomized due to small sample size. * Suppressed due to inadequate sample size. A dot (</a:t>
            </a:r>
            <a:r>
              <a:rPr lang="en-US" sz="1100" b="1" i="1" dirty="0">
                <a:latin typeface="Calibri" panose="020F0502020204030204" pitchFamily="34" charset="0"/>
                <a:ea typeface="SimSun" panose="02010600030101010101" pitchFamily="2" charset="-122"/>
                <a:cs typeface="Times New Roman" panose="02020603050405020304" pitchFamily="18" charset="0"/>
              </a:rPr>
              <a:t>.</a:t>
            </a:r>
            <a:r>
              <a:rPr lang="en-US" sz="1100" i="1" dirty="0">
                <a:latin typeface="Calibri" panose="020F0502020204030204" pitchFamily="34" charset="0"/>
                <a:ea typeface="SimSun" panose="02010600030101010101" pitchFamily="2" charset="-122"/>
                <a:cs typeface="Times New Roman" panose="02020603050405020304" pitchFamily="18" charset="0"/>
              </a:rPr>
              <a:t>) represents a zero value.</a:t>
            </a:r>
            <a:endParaRPr lang="en-US" i="1" dirty="0"/>
          </a:p>
        </p:txBody>
      </p:sp>
    </p:spTree>
    <p:extLst>
      <p:ext uri="{BB962C8B-B14F-4D97-AF65-F5344CB8AC3E}">
        <p14:creationId xmlns:p14="http://schemas.microsoft.com/office/powerpoint/2010/main" val="21748635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8</a:t>
            </a:fld>
            <a:endParaRPr lang="en-US" dirty="0"/>
          </a:p>
        </p:txBody>
      </p:sp>
      <p:sp>
        <p:nvSpPr>
          <p:cNvPr id="3" name="Title 2"/>
          <p:cNvSpPr>
            <a:spLocks noGrp="1"/>
          </p:cNvSpPr>
          <p:nvPr>
            <p:ph type="title"/>
          </p:nvPr>
        </p:nvSpPr>
        <p:spPr>
          <a:xfrm>
            <a:off x="190500" y="190500"/>
            <a:ext cx="8763000" cy="800100"/>
          </a:xfrm>
        </p:spPr>
        <p:txBody>
          <a:bodyPr/>
          <a:lstStyle/>
          <a:p>
            <a:pPr marL="0" marR="0">
              <a:spcBef>
                <a:spcPts val="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6.5 Number of kidney transplants by donor type, 1998-2015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1469" y="1219200"/>
            <a:ext cx="6861062" cy="4191009"/>
          </a:xfrm>
        </p:spPr>
      </p:pic>
      <p:sp>
        <p:nvSpPr>
          <p:cNvPr id="6" name="Rectangle 5"/>
          <p:cNvSpPr/>
          <p:nvPr/>
        </p:nvSpPr>
        <p:spPr>
          <a:xfrm>
            <a:off x="19050" y="5638809"/>
            <a:ext cx="9105900" cy="461665"/>
          </a:xfrm>
          <a:prstGeom prst="rect">
            <a:avLst/>
          </a:prstGeom>
        </p:spPr>
        <p:txBody>
          <a:bodyPr wrap="square">
            <a:spAutoFit/>
          </a:bodyPr>
          <a:lstStyle/>
          <a:p>
            <a:pPr>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 E.8(2), and E.8(3). Number of kidney transplants by donor type. Note that trends may be influenced by changes to the kidney allocation system (KAS) policy that were implemented in December 2014.</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50956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9</a:t>
            </a:fld>
            <a:endParaRPr lang="en-US" dirty="0"/>
          </a:p>
        </p:txBody>
      </p:sp>
      <p:sp>
        <p:nvSpPr>
          <p:cNvPr id="3" name="Title 2"/>
          <p:cNvSpPr>
            <a:spLocks noGrp="1"/>
          </p:cNvSpPr>
          <p:nvPr>
            <p:ph type="title"/>
          </p:nvPr>
        </p:nvSpPr>
        <p:spPr>
          <a:xfrm>
            <a:off x="0" y="236539"/>
            <a:ext cx="9144000" cy="792162"/>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6.6 Number of patients with a functioning kidney transplant, 1998-2015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42993" y="1181100"/>
            <a:ext cx="6858014" cy="4191009"/>
          </a:xfrm>
        </p:spPr>
      </p:pic>
      <p:sp>
        <p:nvSpPr>
          <p:cNvPr id="6" name="Rectangle 5"/>
          <p:cNvSpPr/>
          <p:nvPr/>
        </p:nvSpPr>
        <p:spPr>
          <a:xfrm>
            <a:off x="0" y="5600700"/>
            <a:ext cx="9144000" cy="461665"/>
          </a:xfrm>
          <a:prstGeom prst="rect">
            <a:avLst/>
          </a:prstGeom>
        </p:spPr>
        <p:txBody>
          <a:bodyPr wrap="square">
            <a:spAutoFit/>
          </a:bodyPr>
          <a:lstStyle/>
          <a:p>
            <a:pPr>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 D.9. Prevalent counts of patients with a functioning kidney transplant as of December 31 of each year. Note that trends may be influenced by changes to the kidney allocation system (KAS) policy that were implemented in December 2014.</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44341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10</a:t>
            </a:fld>
            <a:endParaRPr lang="en-US" dirty="0"/>
          </a:p>
        </p:txBody>
      </p:sp>
      <p:sp>
        <p:nvSpPr>
          <p:cNvPr id="3" name="Title 2"/>
          <p:cNvSpPr>
            <a:spLocks noGrp="1"/>
          </p:cNvSpPr>
          <p:nvPr>
            <p:ph type="title"/>
          </p:nvPr>
        </p:nvSpPr>
        <p:spPr>
          <a:xfrm>
            <a:off x="0" y="190500"/>
            <a:ext cx="9144000" cy="792162"/>
          </a:xfrm>
        </p:spPr>
        <p:txBody>
          <a:bodyPr/>
          <a:lstStyle/>
          <a:p>
            <a:pPr marL="0" marR="0">
              <a:spcBef>
                <a:spcPts val="18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6.7 Unadjusted kidney transplant rates, by donor type, 1998-2015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1469" y="1219200"/>
            <a:ext cx="6861062" cy="4191009"/>
          </a:xfrm>
        </p:spPr>
      </p:pic>
      <p:sp>
        <p:nvSpPr>
          <p:cNvPr id="6" name="Rectangle 5"/>
          <p:cNvSpPr/>
          <p:nvPr/>
        </p:nvSpPr>
        <p:spPr>
          <a:xfrm>
            <a:off x="0" y="5646747"/>
            <a:ext cx="91440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 E.9. Unadjusted transplant rates are for all dialysis patients. Note that trends may be influenced by changes to the kidney allocation system (KAS) policy that were implemented in December 2014. Abbreviations: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200" i="1"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yrs</a:t>
            </a:r>
            <a:r>
              <a:rPr lang="en-US" sz="1200" i="1" dirty="0">
                <a:latin typeface="Calibri" panose="020F0502020204030204" pitchFamily="34" charset="0"/>
                <a:ea typeface="Times New Roman" panose="02020603050405020304" pitchFamily="18" charset="0"/>
                <a:cs typeface="Times New Roman" panose="02020603050405020304" pitchFamily="18" charset="0"/>
              </a:rPr>
              <a:t>, patient years;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3544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11</a:t>
            </a:fld>
            <a:endParaRPr lang="en-US" dirty="0"/>
          </a:p>
        </p:txBody>
      </p:sp>
      <p:sp>
        <p:nvSpPr>
          <p:cNvPr id="3" name="Title 2"/>
          <p:cNvSpPr>
            <a:spLocks noGrp="1"/>
          </p:cNvSpPr>
          <p:nvPr>
            <p:ph type="title"/>
          </p:nvPr>
        </p:nvSpPr>
        <p:spPr>
          <a:xfrm>
            <a:off x="133350" y="0"/>
            <a:ext cx="8877300" cy="1249363"/>
          </a:xfrm>
        </p:spPr>
        <p:txBody>
          <a:bodyPr/>
          <a:lstStyle/>
          <a:p>
            <a:pPr marL="0" marR="0">
              <a:spcBef>
                <a:spcPts val="1800"/>
              </a:spcBef>
              <a:spcAft>
                <a:spcPts val="1000"/>
              </a:spcAft>
            </a:pPr>
            <a:r>
              <a:rPr lang="en-US" sz="2200" b="1" spc="30" dirty="0">
                <a:latin typeface="Calibri" panose="020F0502020204030204" pitchFamily="34" charset="0"/>
                <a:ea typeface="Times New Roman" panose="02020603050405020304" pitchFamily="18" charset="0"/>
                <a:cs typeface="Times New Roman" panose="02020603050405020304" pitchFamily="18" charset="0"/>
              </a:rPr>
              <a:t>vol 2 Table 6.3 Unadjusted kidney transplant rates, all donor types,</a:t>
            </a:r>
            <a:r>
              <a:rPr lang="en-US" sz="2200" b="1" i="1" spc="30" dirty="0">
                <a:latin typeface="Calibri" panose="020F0502020204030204" pitchFamily="34" charset="0"/>
                <a:ea typeface="Times New Roman" panose="02020603050405020304" pitchFamily="18" charset="0"/>
                <a:cs typeface="Times New Roman" panose="02020603050405020304" pitchFamily="18" charset="0"/>
              </a:rPr>
              <a:t>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by age, sex, race, and primary cause of ESRD, per 100 dialysis patient years, 2006-2015 </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974037312"/>
              </p:ext>
            </p:extLst>
          </p:nvPr>
        </p:nvGraphicFramePr>
        <p:xfrm>
          <a:off x="1181100" y="1143000"/>
          <a:ext cx="6781800" cy="4222115"/>
        </p:xfrm>
        <a:graphic>
          <a:graphicData uri="http://schemas.openxmlformats.org/drawingml/2006/table">
            <a:tbl>
              <a:tblPr/>
              <a:tblGrid>
                <a:gridCol w="2235200">
                  <a:extLst>
                    <a:ext uri="{9D8B030D-6E8A-4147-A177-3AD203B41FA5}">
                      <a16:colId xmlns:a16="http://schemas.microsoft.com/office/drawing/2014/main" val="3770895207"/>
                    </a:ext>
                  </a:extLst>
                </a:gridCol>
                <a:gridCol w="454660">
                  <a:extLst>
                    <a:ext uri="{9D8B030D-6E8A-4147-A177-3AD203B41FA5}">
                      <a16:colId xmlns:a16="http://schemas.microsoft.com/office/drawing/2014/main" val="1343821435"/>
                    </a:ext>
                  </a:extLst>
                </a:gridCol>
                <a:gridCol w="454660">
                  <a:extLst>
                    <a:ext uri="{9D8B030D-6E8A-4147-A177-3AD203B41FA5}">
                      <a16:colId xmlns:a16="http://schemas.microsoft.com/office/drawing/2014/main" val="3154994357"/>
                    </a:ext>
                  </a:extLst>
                </a:gridCol>
                <a:gridCol w="454660">
                  <a:extLst>
                    <a:ext uri="{9D8B030D-6E8A-4147-A177-3AD203B41FA5}">
                      <a16:colId xmlns:a16="http://schemas.microsoft.com/office/drawing/2014/main" val="1998674958"/>
                    </a:ext>
                  </a:extLst>
                </a:gridCol>
                <a:gridCol w="454660">
                  <a:extLst>
                    <a:ext uri="{9D8B030D-6E8A-4147-A177-3AD203B41FA5}">
                      <a16:colId xmlns:a16="http://schemas.microsoft.com/office/drawing/2014/main" val="1781670780"/>
                    </a:ext>
                  </a:extLst>
                </a:gridCol>
                <a:gridCol w="454660">
                  <a:extLst>
                    <a:ext uri="{9D8B030D-6E8A-4147-A177-3AD203B41FA5}">
                      <a16:colId xmlns:a16="http://schemas.microsoft.com/office/drawing/2014/main" val="2053471377"/>
                    </a:ext>
                  </a:extLst>
                </a:gridCol>
                <a:gridCol w="454660">
                  <a:extLst>
                    <a:ext uri="{9D8B030D-6E8A-4147-A177-3AD203B41FA5}">
                      <a16:colId xmlns:a16="http://schemas.microsoft.com/office/drawing/2014/main" val="3568143907"/>
                    </a:ext>
                  </a:extLst>
                </a:gridCol>
                <a:gridCol w="454660">
                  <a:extLst>
                    <a:ext uri="{9D8B030D-6E8A-4147-A177-3AD203B41FA5}">
                      <a16:colId xmlns:a16="http://schemas.microsoft.com/office/drawing/2014/main" val="1297019693"/>
                    </a:ext>
                  </a:extLst>
                </a:gridCol>
                <a:gridCol w="454660">
                  <a:extLst>
                    <a:ext uri="{9D8B030D-6E8A-4147-A177-3AD203B41FA5}">
                      <a16:colId xmlns:a16="http://schemas.microsoft.com/office/drawing/2014/main" val="3236471730"/>
                    </a:ext>
                  </a:extLst>
                </a:gridCol>
                <a:gridCol w="454660">
                  <a:extLst>
                    <a:ext uri="{9D8B030D-6E8A-4147-A177-3AD203B41FA5}">
                      <a16:colId xmlns:a16="http://schemas.microsoft.com/office/drawing/2014/main" val="2640069160"/>
                    </a:ext>
                  </a:extLst>
                </a:gridCol>
                <a:gridCol w="454660">
                  <a:extLst>
                    <a:ext uri="{9D8B030D-6E8A-4147-A177-3AD203B41FA5}">
                      <a16:colId xmlns:a16="http://schemas.microsoft.com/office/drawing/2014/main" val="2504156694"/>
                    </a:ext>
                  </a:extLst>
                </a:gridCol>
              </a:tblGrid>
              <a:tr h="228600">
                <a:tc>
                  <a:txBody>
                    <a:bodyPr/>
                    <a:lstStyle/>
                    <a:p>
                      <a:pPr marL="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Arial" panose="020B0604020202020204" pitchFamily="34" charset="0"/>
                        </a:rPr>
                        <a:t>2006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Arial" panose="020B0604020202020204" pitchFamily="34" charset="0"/>
                        </a:rPr>
                        <a:t>2007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Arial" panose="020B0604020202020204" pitchFamily="34" charset="0"/>
                        </a:rPr>
                        <a:t>2008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Arial" panose="020B0604020202020204" pitchFamily="34" charset="0"/>
                        </a:rPr>
                        <a:t>2009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Arial" panose="020B0604020202020204" pitchFamily="34" charset="0"/>
                        </a:rPr>
                        <a:t>2010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Arial" panose="020B0604020202020204" pitchFamily="34" charset="0"/>
                        </a:rPr>
                        <a:t>2011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Arial" panose="020B0604020202020204" pitchFamily="34" charset="0"/>
                        </a:rPr>
                        <a:t>2012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Arial" panose="020B0604020202020204" pitchFamily="34" charset="0"/>
                        </a:rPr>
                        <a:t>2013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Arial" panose="020B0604020202020204" pitchFamily="34" charset="0"/>
                        </a:rPr>
                        <a:t>2014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effectLst/>
                          <a:latin typeface="Calibri" panose="020F0502020204030204" pitchFamily="34" charset="0"/>
                          <a:ea typeface="Calibri" panose="020F0502020204030204" pitchFamily="34" charset="0"/>
                          <a:cs typeface="Arial" panose="020B0604020202020204" pitchFamily="34" charset="0"/>
                        </a:rPr>
                        <a:t>2015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37460525"/>
                  </a:ext>
                </a:extLst>
              </a:tr>
              <a:tr h="210185">
                <a:tc>
                  <a:txBody>
                    <a:bodyPr/>
                    <a:lstStyle/>
                    <a:p>
                      <a:pPr marL="0" marR="0">
                        <a:lnSpc>
                          <a:spcPct val="115000"/>
                        </a:lnSpc>
                        <a:spcBef>
                          <a:spcPts val="0"/>
                        </a:spcBef>
                        <a:spcAft>
                          <a:spcPts val="1000"/>
                        </a:spcAft>
                      </a:pPr>
                      <a:r>
                        <a:rPr lang="en-US" sz="1100" b="1">
                          <a:effectLst/>
                          <a:latin typeface="Calibri" panose="020F0502020204030204" pitchFamily="34" charset="0"/>
                          <a:ea typeface="Calibri" panose="020F0502020204030204" pitchFamily="34" charset="0"/>
                          <a:cs typeface="Arial" panose="020B0604020202020204" pitchFamily="34" charset="0"/>
                        </a:rPr>
                        <a:t>Age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88447230"/>
                  </a:ext>
                </a:extLst>
              </a:tr>
              <a:tr h="210185">
                <a:tc>
                  <a:txBody>
                    <a:bodyPr/>
                    <a:lstStyle/>
                    <a:p>
                      <a:pPr marL="109220" marR="0">
                        <a:lnSpc>
                          <a:spcPct val="115000"/>
                        </a:lnSpc>
                        <a:spcBef>
                          <a:spcPts val="0"/>
                        </a:spcBef>
                        <a:spcAft>
                          <a:spcPts val="1000"/>
                        </a:spcAft>
                      </a:pPr>
                      <a:r>
                        <a:rPr lang="en-US" sz="1100">
                          <a:effectLst/>
                          <a:latin typeface="Calibri" panose="020F0502020204030204" pitchFamily="34" charset="0"/>
                          <a:ea typeface="Calibri" panose="020F0502020204030204" pitchFamily="34" charset="0"/>
                          <a:cs typeface="Arial" panose="020B0604020202020204" pitchFamily="34" charset="0"/>
                        </a:rPr>
                        <a:t>0-21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38.6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32.7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33.6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360658614"/>
                  </a:ext>
                </a:extLst>
              </a:tr>
              <a:tr h="210185">
                <a:tc>
                  <a:txBody>
                    <a:bodyPr/>
                    <a:lstStyle/>
                    <a:p>
                      <a:pPr marL="109220" marR="0">
                        <a:lnSpc>
                          <a:spcPct val="115000"/>
                        </a:lnSpc>
                        <a:spcBef>
                          <a:spcPts val="0"/>
                        </a:spcBef>
                        <a:spcAft>
                          <a:spcPts val="1000"/>
                        </a:spcAft>
                      </a:pPr>
                      <a:r>
                        <a:rPr lang="en-US" sz="1100">
                          <a:effectLst/>
                          <a:latin typeface="Calibri" panose="020F0502020204030204" pitchFamily="34" charset="0"/>
                          <a:ea typeface="Calibri" panose="020F0502020204030204" pitchFamily="34" charset="0"/>
                          <a:cs typeface="Arial" panose="020B0604020202020204" pitchFamily="34" charset="0"/>
                        </a:rPr>
                        <a:t>22-44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706594056"/>
                  </a:ext>
                </a:extLst>
              </a:tr>
              <a:tr h="210185">
                <a:tc>
                  <a:txBody>
                    <a:bodyPr/>
                    <a:lstStyle/>
                    <a:p>
                      <a:pPr marL="109220" marR="0">
                        <a:lnSpc>
                          <a:spcPct val="115000"/>
                        </a:lnSpc>
                        <a:spcBef>
                          <a:spcPts val="0"/>
                        </a:spcBef>
                        <a:spcAft>
                          <a:spcPts val="1000"/>
                        </a:spcAft>
                      </a:pPr>
                      <a:r>
                        <a:rPr lang="en-US" sz="1100">
                          <a:effectLst/>
                          <a:latin typeface="Calibri" panose="020F0502020204030204" pitchFamily="34" charset="0"/>
                          <a:ea typeface="Calibri" panose="020F0502020204030204" pitchFamily="34" charset="0"/>
                          <a:cs typeface="Arial" panose="020B0604020202020204" pitchFamily="34" charset="0"/>
                        </a:rPr>
                        <a:t>45-64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484638169"/>
                  </a:ext>
                </a:extLst>
              </a:tr>
              <a:tr h="210185">
                <a:tc>
                  <a:txBody>
                    <a:bodyPr/>
                    <a:lstStyle/>
                    <a:p>
                      <a:pPr marL="109220" marR="0">
                        <a:lnSpc>
                          <a:spcPct val="115000"/>
                        </a:lnSpc>
                        <a:spcBef>
                          <a:spcPts val="0"/>
                        </a:spcBef>
                        <a:spcAft>
                          <a:spcPts val="1000"/>
                        </a:spcAft>
                      </a:pPr>
                      <a:r>
                        <a:rPr lang="en-US" sz="1100">
                          <a:effectLst/>
                          <a:latin typeface="Calibri" panose="020F0502020204030204" pitchFamily="34" charset="0"/>
                          <a:ea typeface="Calibri" panose="020F0502020204030204" pitchFamily="34" charset="0"/>
                          <a:cs typeface="Arial" panose="020B0604020202020204" pitchFamily="34" charset="0"/>
                        </a:rPr>
                        <a:t>65-74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841597276"/>
                  </a:ext>
                </a:extLst>
              </a:tr>
              <a:tr h="210185">
                <a:tc>
                  <a:txBody>
                    <a:bodyPr/>
                    <a:lstStyle/>
                    <a:p>
                      <a:pPr marL="109220" marR="0">
                        <a:lnSpc>
                          <a:spcPct val="115000"/>
                        </a:lnSpc>
                        <a:spcBef>
                          <a:spcPts val="0"/>
                        </a:spcBef>
                        <a:spcAft>
                          <a:spcPts val="1000"/>
                        </a:spcAft>
                      </a:pPr>
                      <a:r>
                        <a:rPr lang="en-US" sz="1100">
                          <a:effectLst/>
                          <a:latin typeface="Calibri" panose="020F0502020204030204" pitchFamily="34" charset="0"/>
                          <a:ea typeface="Calibri" panose="020F0502020204030204" pitchFamily="34" charset="0"/>
                          <a:cs typeface="Arial" panose="020B0604020202020204" pitchFamily="34" charset="0"/>
                        </a:rPr>
                        <a:t>75 and older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9935833"/>
                  </a:ext>
                </a:extLst>
              </a:tr>
              <a:tr h="210185">
                <a:tc>
                  <a:txBody>
                    <a:bodyPr/>
                    <a:lstStyle/>
                    <a:p>
                      <a:pPr marL="0" marR="0">
                        <a:lnSpc>
                          <a:spcPct val="115000"/>
                        </a:lnSpc>
                        <a:spcBef>
                          <a:spcPts val="0"/>
                        </a:spcBef>
                        <a:spcAft>
                          <a:spcPts val="1000"/>
                        </a:spcAft>
                      </a:pPr>
                      <a:r>
                        <a:rPr lang="en-US" sz="1100" b="1">
                          <a:effectLst/>
                          <a:latin typeface="Calibri" panose="020F0502020204030204" pitchFamily="34" charset="0"/>
                          <a:ea typeface="Calibri" panose="020F0502020204030204" pitchFamily="34" charset="0"/>
                          <a:cs typeface="Arial" panose="020B0604020202020204" pitchFamily="34" charset="0"/>
                        </a:rPr>
                        <a:t>Sex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187257496"/>
                  </a:ext>
                </a:extLst>
              </a:tr>
              <a:tr h="210185">
                <a:tc>
                  <a:txBody>
                    <a:bodyPr/>
                    <a:lstStyle/>
                    <a:p>
                      <a:pPr marL="109220" marR="0">
                        <a:lnSpc>
                          <a:spcPct val="115000"/>
                        </a:lnSpc>
                        <a:spcBef>
                          <a:spcPts val="0"/>
                        </a:spcBef>
                        <a:spcAft>
                          <a:spcPts val="1000"/>
                        </a:spcAft>
                      </a:pPr>
                      <a:r>
                        <a:rPr lang="en-US" sz="1100">
                          <a:effectLst/>
                          <a:latin typeface="Calibri" panose="020F0502020204030204" pitchFamily="34" charset="0"/>
                          <a:ea typeface="Calibri" panose="020F0502020204030204" pitchFamily="34" charset="0"/>
                          <a:cs typeface="Arial" panose="020B0604020202020204" pitchFamily="34" charset="0"/>
                        </a:rPr>
                        <a:t>Male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535112212"/>
                  </a:ext>
                </a:extLst>
              </a:tr>
              <a:tr h="210185">
                <a:tc>
                  <a:txBody>
                    <a:bodyPr/>
                    <a:lstStyle/>
                    <a:p>
                      <a:pPr marL="109220" marR="0">
                        <a:lnSpc>
                          <a:spcPct val="115000"/>
                        </a:lnSpc>
                        <a:spcBef>
                          <a:spcPts val="0"/>
                        </a:spcBef>
                        <a:spcAft>
                          <a:spcPts val="1000"/>
                        </a:spcAft>
                      </a:pPr>
                      <a:r>
                        <a:rPr lang="en-US" sz="1100">
                          <a:effectLst/>
                          <a:latin typeface="Calibri" panose="020F0502020204030204" pitchFamily="34" charset="0"/>
                          <a:ea typeface="Calibri" panose="020F0502020204030204" pitchFamily="34" charset="0"/>
                          <a:cs typeface="Arial" panose="020B0604020202020204" pitchFamily="34" charset="0"/>
                        </a:rPr>
                        <a:t>Female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1455279"/>
                  </a:ext>
                </a:extLst>
              </a:tr>
              <a:tr h="210185">
                <a:tc>
                  <a:txBody>
                    <a:bodyPr/>
                    <a:lstStyle/>
                    <a:p>
                      <a:pPr marL="0" marR="0">
                        <a:lnSpc>
                          <a:spcPct val="115000"/>
                        </a:lnSpc>
                        <a:spcBef>
                          <a:spcPts val="0"/>
                        </a:spcBef>
                        <a:spcAft>
                          <a:spcPts val="1000"/>
                        </a:spcAft>
                      </a:pPr>
                      <a:r>
                        <a:rPr lang="en-US" sz="1100" b="1">
                          <a:effectLst/>
                          <a:latin typeface="Calibri" panose="020F0502020204030204" pitchFamily="34" charset="0"/>
                          <a:ea typeface="Calibri" panose="020F0502020204030204" pitchFamily="34" charset="0"/>
                          <a:cs typeface="Arial" panose="020B0604020202020204" pitchFamily="34" charset="0"/>
                        </a:rPr>
                        <a:t>Race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867921066"/>
                  </a:ext>
                </a:extLst>
              </a:tr>
              <a:tr h="210185">
                <a:tc>
                  <a:txBody>
                    <a:bodyPr/>
                    <a:lstStyle/>
                    <a:p>
                      <a:pPr marL="109220" marR="0">
                        <a:lnSpc>
                          <a:spcPct val="115000"/>
                        </a:lnSpc>
                        <a:spcBef>
                          <a:spcPts val="0"/>
                        </a:spcBef>
                        <a:spcAft>
                          <a:spcPts val="1000"/>
                        </a:spcAft>
                      </a:pPr>
                      <a:r>
                        <a:rPr lang="en-US" sz="1100">
                          <a:effectLst/>
                          <a:latin typeface="Calibri" panose="020F0502020204030204" pitchFamily="34" charset="0"/>
                          <a:ea typeface="Calibri" panose="020F0502020204030204" pitchFamily="34" charset="0"/>
                          <a:cs typeface="Arial" panose="020B0604020202020204" pitchFamily="34" charset="0"/>
                        </a:rPr>
                        <a:t>White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822035270"/>
                  </a:ext>
                </a:extLst>
              </a:tr>
              <a:tr h="210185">
                <a:tc>
                  <a:txBody>
                    <a:bodyPr/>
                    <a:lstStyle/>
                    <a:p>
                      <a:pPr marL="109220" marR="0">
                        <a:lnSpc>
                          <a:spcPct val="115000"/>
                        </a:lnSpc>
                        <a:spcBef>
                          <a:spcPts val="0"/>
                        </a:spcBef>
                        <a:spcAft>
                          <a:spcPts val="1000"/>
                        </a:spcAft>
                      </a:pPr>
                      <a:r>
                        <a:rPr lang="en-US" sz="1100">
                          <a:effectLst/>
                          <a:latin typeface="Calibri" panose="020F0502020204030204" pitchFamily="34" charset="0"/>
                          <a:ea typeface="Calibri" panose="020F0502020204030204" pitchFamily="34" charset="0"/>
                          <a:cs typeface="Arial" panose="020B0604020202020204" pitchFamily="34" charset="0"/>
                        </a:rPr>
                        <a:t>Black/African American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532407945"/>
                  </a:ext>
                </a:extLst>
              </a:tr>
              <a:tr h="210185">
                <a:tc>
                  <a:txBody>
                    <a:bodyPr/>
                    <a:lstStyle/>
                    <a:p>
                      <a:pPr marL="109220" marR="0">
                        <a:lnSpc>
                          <a:spcPct val="115000"/>
                        </a:lnSpc>
                        <a:spcBef>
                          <a:spcPts val="0"/>
                        </a:spcBef>
                        <a:spcAft>
                          <a:spcPts val="1000"/>
                        </a:spcAft>
                      </a:pPr>
                      <a:r>
                        <a:rPr lang="en-US" sz="1100">
                          <a:effectLst/>
                          <a:latin typeface="Calibri" panose="020F0502020204030204" pitchFamily="34" charset="0"/>
                          <a:ea typeface="Calibri" panose="020F0502020204030204" pitchFamily="34" charset="0"/>
                          <a:cs typeface="Arial" panose="020B0604020202020204" pitchFamily="34" charset="0"/>
                        </a:rPr>
                        <a:t>American Indian/Alaska Native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818379339"/>
                  </a:ext>
                </a:extLst>
              </a:tr>
              <a:tr h="210185">
                <a:tc>
                  <a:txBody>
                    <a:bodyPr/>
                    <a:lstStyle/>
                    <a:p>
                      <a:pPr marL="109220" marR="0">
                        <a:lnSpc>
                          <a:spcPct val="115000"/>
                        </a:lnSpc>
                        <a:spcBef>
                          <a:spcPts val="0"/>
                        </a:spcBef>
                        <a:spcAft>
                          <a:spcPts val="1000"/>
                        </a:spcAft>
                      </a:pPr>
                      <a:r>
                        <a:rPr lang="en-US" sz="1100">
                          <a:effectLst/>
                          <a:latin typeface="Calibri" panose="020F0502020204030204" pitchFamily="34" charset="0"/>
                          <a:ea typeface="Calibri" panose="020F0502020204030204" pitchFamily="34" charset="0"/>
                          <a:cs typeface="Arial" panose="020B0604020202020204" pitchFamily="34" charset="0"/>
                        </a:rPr>
                        <a:t>Asian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3179370"/>
                  </a:ext>
                </a:extLst>
              </a:tr>
              <a:tr h="210185">
                <a:tc>
                  <a:txBody>
                    <a:bodyPr/>
                    <a:lstStyle/>
                    <a:p>
                      <a:pPr marL="0" marR="0">
                        <a:lnSpc>
                          <a:spcPct val="115000"/>
                        </a:lnSpc>
                        <a:spcBef>
                          <a:spcPts val="0"/>
                        </a:spcBef>
                        <a:spcAft>
                          <a:spcPts val="1000"/>
                        </a:spcAft>
                      </a:pPr>
                      <a:r>
                        <a:rPr lang="en-US" sz="1100" b="1">
                          <a:effectLst/>
                          <a:latin typeface="Calibri" panose="020F0502020204030204" pitchFamily="34" charset="0"/>
                          <a:ea typeface="Calibri" panose="020F0502020204030204" pitchFamily="34" charset="0"/>
                          <a:cs typeface="Arial" panose="020B0604020202020204" pitchFamily="34" charset="0"/>
                        </a:rPr>
                        <a:t>Primary Cause of ESRD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38306591"/>
                  </a:ext>
                </a:extLst>
              </a:tr>
              <a:tr h="210185">
                <a:tc>
                  <a:txBody>
                    <a:bodyPr/>
                    <a:lstStyle/>
                    <a:p>
                      <a:pPr marL="109220" marR="0" indent="5080">
                        <a:lnSpc>
                          <a:spcPct val="115000"/>
                        </a:lnSpc>
                        <a:spcBef>
                          <a:spcPts val="0"/>
                        </a:spcBef>
                        <a:spcAft>
                          <a:spcPts val="1000"/>
                        </a:spcAft>
                      </a:pPr>
                      <a:r>
                        <a:rPr lang="en-US" sz="1100">
                          <a:effectLst/>
                          <a:latin typeface="Calibri" panose="020F0502020204030204" pitchFamily="34" charset="0"/>
                          <a:ea typeface="Calibri" panose="020F0502020204030204" pitchFamily="34" charset="0"/>
                          <a:cs typeface="Arial" panose="020B0604020202020204" pitchFamily="34" charset="0"/>
                        </a:rPr>
                        <a:t>Diabetes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3206466003"/>
                  </a:ext>
                </a:extLst>
              </a:tr>
              <a:tr h="210185">
                <a:tc>
                  <a:txBody>
                    <a:bodyPr/>
                    <a:lstStyle/>
                    <a:p>
                      <a:pPr marL="109220" marR="0" indent="5080">
                        <a:lnSpc>
                          <a:spcPct val="115000"/>
                        </a:lnSpc>
                        <a:spcBef>
                          <a:spcPts val="0"/>
                        </a:spcBef>
                        <a:spcAft>
                          <a:spcPts val="1000"/>
                        </a:spcAft>
                      </a:pPr>
                      <a:r>
                        <a:rPr lang="en-US" sz="1100">
                          <a:effectLst/>
                          <a:latin typeface="Calibri" panose="020F0502020204030204" pitchFamily="34" charset="0"/>
                          <a:ea typeface="Calibri" panose="020F0502020204030204" pitchFamily="34" charset="0"/>
                          <a:cs typeface="Arial" panose="020B0604020202020204" pitchFamily="34" charset="0"/>
                        </a:rPr>
                        <a:t>Hypertension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47644957"/>
                  </a:ext>
                </a:extLst>
              </a:tr>
              <a:tr h="210185">
                <a:tc>
                  <a:txBody>
                    <a:bodyPr/>
                    <a:lstStyle/>
                    <a:p>
                      <a:pPr marL="109220" marR="0" indent="5080">
                        <a:lnSpc>
                          <a:spcPct val="115000"/>
                        </a:lnSpc>
                        <a:spcBef>
                          <a:spcPts val="0"/>
                        </a:spcBef>
                        <a:spcAft>
                          <a:spcPts val="1000"/>
                        </a:spcAft>
                      </a:pPr>
                      <a:r>
                        <a:rPr lang="en-US" sz="1100">
                          <a:effectLst/>
                          <a:latin typeface="Calibri" panose="020F0502020204030204" pitchFamily="34" charset="0"/>
                          <a:ea typeface="Calibri" panose="020F0502020204030204" pitchFamily="34" charset="0"/>
                          <a:cs typeface="Arial" panose="020B0604020202020204" pitchFamily="34" charset="0"/>
                        </a:rPr>
                        <a:t>Glomerulonephritis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3981857"/>
                  </a:ext>
                </a:extLst>
              </a:tr>
              <a:tr h="210185">
                <a:tc>
                  <a:txBody>
                    <a:bodyPr/>
                    <a:lstStyle/>
                    <a:p>
                      <a:pPr marL="0" marR="0">
                        <a:lnSpc>
                          <a:spcPct val="115000"/>
                        </a:lnSpc>
                        <a:spcBef>
                          <a:spcPts val="0"/>
                        </a:spcBef>
                        <a:spcAft>
                          <a:spcPts val="1000"/>
                        </a:spcAft>
                      </a:pPr>
                      <a:r>
                        <a:rPr lang="en-US" sz="1100" b="1">
                          <a:effectLst/>
                          <a:latin typeface="Calibri" panose="020F0502020204030204" pitchFamily="34" charset="0"/>
                          <a:ea typeface="Calibri" panose="020F0502020204030204" pitchFamily="34" charset="0"/>
                          <a:cs typeface="Arial" panose="020B0604020202020204" pitchFamily="34" charset="0"/>
                        </a:rPr>
                        <a:t>All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0248928"/>
                  </a:ext>
                </a:extLst>
              </a:tr>
            </a:tbl>
          </a:graphicData>
        </a:graphic>
      </p:graphicFrame>
      <p:sp>
        <p:nvSpPr>
          <p:cNvPr id="6" name="Rectangle 5"/>
          <p:cNvSpPr/>
          <p:nvPr/>
        </p:nvSpPr>
        <p:spPr>
          <a:xfrm>
            <a:off x="0" y="5638800"/>
            <a:ext cx="9144000" cy="430887"/>
          </a:xfrm>
          <a:prstGeom prst="rect">
            <a:avLst/>
          </a:prstGeom>
        </p:spPr>
        <p:txBody>
          <a:bodyPr wrap="square">
            <a:spAutoFit/>
          </a:bodyPr>
          <a:lstStyle/>
          <a:p>
            <a:pPr>
              <a:spcBef>
                <a:spcPts val="1000"/>
              </a:spcBef>
              <a:spcAft>
                <a:spcPts val="1000"/>
              </a:spcAft>
            </a:pP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Reference Table E.9. Note that trends may be influenced by changes to the kidney allocation system (KAS) policy that were implemented in December 2014. Abbreviation: ESRD, end-stage renal disease.</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79647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12</a:t>
            </a:fld>
            <a:endParaRPr lang="en-US" dirty="0"/>
          </a:p>
        </p:txBody>
      </p:sp>
      <p:sp>
        <p:nvSpPr>
          <p:cNvPr id="3" name="Title 2"/>
          <p:cNvSpPr>
            <a:spLocks noGrp="1"/>
          </p:cNvSpPr>
          <p:nvPr>
            <p:ph type="title"/>
          </p:nvPr>
        </p:nvSpPr>
        <p:spPr>
          <a:xfrm>
            <a:off x="0" y="228600"/>
            <a:ext cx="9144000" cy="754062"/>
          </a:xfrm>
        </p:spPr>
        <p:txBody>
          <a:bodyPr/>
          <a:lstStyle/>
          <a:p>
            <a:pPr marL="0" marR="0">
              <a:spcBef>
                <a:spcPts val="6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6.8 Geographic distribution of unadjusted transplant rate by state, 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72406" y="1524000"/>
            <a:ext cx="7999188" cy="2980950"/>
          </a:xfrm>
        </p:spPr>
      </p:pic>
      <p:sp>
        <p:nvSpPr>
          <p:cNvPr id="6" name="Rectangle 5"/>
          <p:cNvSpPr/>
          <p:nvPr/>
        </p:nvSpPr>
        <p:spPr>
          <a:xfrm>
            <a:off x="0" y="5186202"/>
            <a:ext cx="9144000" cy="646331"/>
          </a:xfrm>
          <a:prstGeom prst="rect">
            <a:avLst/>
          </a:prstGeom>
        </p:spPr>
        <p:txBody>
          <a:bodyPr wrap="square">
            <a:spAutoFit/>
          </a:bodyPr>
          <a:lstStyle/>
          <a:p>
            <a:pPr>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Geographic distribution of unadjusted transplant rate by state, 2015. Note that trends may be influenced by changes to the kidney allocation system (KAS) policy that were implemented in December 2014.Abbreviation: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200" i="1"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yrs</a:t>
            </a:r>
            <a:r>
              <a:rPr lang="en-US" sz="1200" i="1" dirty="0">
                <a:latin typeface="Calibri" panose="020F0502020204030204" pitchFamily="34" charset="0"/>
                <a:ea typeface="Times New Roman" panose="02020603050405020304" pitchFamily="18" charset="0"/>
                <a:cs typeface="Times New Roman" panose="02020603050405020304" pitchFamily="18" charset="0"/>
              </a:rPr>
              <a:t>; patient years;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8348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13</a:t>
            </a:fld>
            <a:endParaRPr lang="en-US" dirty="0"/>
          </a:p>
        </p:txBody>
      </p:sp>
      <p:sp>
        <p:nvSpPr>
          <p:cNvPr id="3" name="Title 2"/>
          <p:cNvSpPr>
            <a:spLocks noGrp="1"/>
          </p:cNvSpPr>
          <p:nvPr>
            <p:ph type="title"/>
          </p:nvPr>
        </p:nvSpPr>
        <p:spPr>
          <a:xfrm>
            <a:off x="0" y="114300"/>
            <a:ext cx="9144000" cy="1143000"/>
          </a:xfrm>
        </p:spPr>
        <p:txBody>
          <a:bodyPr/>
          <a:lstStyle/>
          <a:p>
            <a:pPr marL="0" marR="0">
              <a:spcBef>
                <a:spcPts val="6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6.9 Number of deceased-donor transplants and unadjusted transplant rates among deceased-donor kidney recipients, by recipient age, 1998-2015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12994" y="1698418"/>
            <a:ext cx="6518009" cy="3981459"/>
          </a:xfrm>
        </p:spPr>
      </p:pic>
      <p:sp>
        <p:nvSpPr>
          <p:cNvPr id="6" name="Rectangle 5"/>
          <p:cNvSpPr/>
          <p:nvPr/>
        </p:nvSpPr>
        <p:spPr>
          <a:xfrm>
            <a:off x="76200" y="5600700"/>
            <a:ext cx="9144000" cy="646331"/>
          </a:xfrm>
          <a:prstGeom prst="rect">
            <a:avLst/>
          </a:prstGeom>
        </p:spPr>
        <p:txBody>
          <a:bodyPr wrap="square">
            <a:spAutoFit/>
          </a:bodyPr>
          <a:lstStyle/>
          <a:p>
            <a:pPr>
              <a:spcAft>
                <a:spcPts val="18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E.8(2) and E.9(2). (a) Deceased donor kidney transplant counts by recipient age. (b) Unadjusted deceased-donor kidney transplant rates by recipient age. Note that trends may be influenced by changes to the kidney allocation system (KAS) policy that were implemented in December 2014. Abbreviation: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200" i="1" dirty="0">
                <a:latin typeface="Calibri" panose="020F0502020204030204" pitchFamily="34" charset="0"/>
                <a:ea typeface="Times New Roman" panose="02020603050405020304" pitchFamily="18" charset="0"/>
                <a:cs typeface="Times New Roman" panose="02020603050405020304" pitchFamily="18" charset="0"/>
              </a:rPr>
              <a:t>, patient.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258435" y="1390641"/>
            <a:ext cx="2627129" cy="307777"/>
          </a:xfrm>
          <a:prstGeom prst="rect">
            <a:avLst/>
          </a:prstGeom>
        </p:spPr>
        <p:txBody>
          <a:bodyPr wrap="none">
            <a:spAutoFit/>
          </a:bodyPr>
          <a:lstStyle/>
          <a:p>
            <a:pPr marL="228600" marR="0" indent="-228600" algn="ctr">
              <a:spcBef>
                <a:spcPts val="150"/>
              </a:spcBef>
              <a:spcAft>
                <a:spcPts val="600"/>
              </a:spcAft>
            </a:pPr>
            <a:r>
              <a:rPr lang="en-US" sz="1400" b="1" dirty="0" smtClean="0">
                <a:latin typeface="Calibri" panose="020F0502020204030204" pitchFamily="34" charset="0"/>
                <a:ea typeface="SimSun" panose="02010600030101010101" pitchFamily="2" charset="-122"/>
                <a:cs typeface="Segoe UI" panose="020B0502040204020203" pitchFamily="34" charset="0"/>
              </a:rPr>
              <a:t>(a) Number </a:t>
            </a:r>
            <a:r>
              <a:rPr lang="en-US" sz="1400" b="1" dirty="0">
                <a:latin typeface="Calibri" panose="020F0502020204030204" pitchFamily="34" charset="0"/>
                <a:ea typeface="SimSun" panose="02010600030101010101" pitchFamily="2" charset="-122"/>
                <a:cs typeface="Segoe UI" panose="020B0502040204020203" pitchFamily="34" charset="0"/>
              </a:rPr>
              <a:t>of transplants by age</a:t>
            </a:r>
            <a:endParaRPr lang="en-US" sz="1400" b="1" dirty="0">
              <a:effectLst/>
              <a:latin typeface="Calibri" panose="020F0502020204030204" pitchFamily="34" charset="0"/>
              <a:ea typeface="SimSun" panose="02010600030101010101" pitchFamily="2" charset="-122"/>
              <a:cs typeface="Segoe UI" panose="020B0502040204020203" pitchFamily="34" charset="0"/>
            </a:endParaRPr>
          </a:p>
        </p:txBody>
      </p:sp>
    </p:spTree>
    <p:extLst>
      <p:ext uri="{BB962C8B-B14F-4D97-AF65-F5344CB8AC3E}">
        <p14:creationId xmlns:p14="http://schemas.microsoft.com/office/powerpoint/2010/main" val="3141334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14</a:t>
            </a:fld>
            <a:endParaRPr lang="en-US" dirty="0"/>
          </a:p>
        </p:txBody>
      </p:sp>
      <p:sp>
        <p:nvSpPr>
          <p:cNvPr id="3" name="Title 2"/>
          <p:cNvSpPr>
            <a:spLocks noGrp="1"/>
          </p:cNvSpPr>
          <p:nvPr>
            <p:ph type="title"/>
          </p:nvPr>
        </p:nvSpPr>
        <p:spPr>
          <a:xfrm>
            <a:off x="0" y="114300"/>
            <a:ext cx="9144000" cy="1143000"/>
          </a:xfrm>
        </p:spPr>
        <p:txBody>
          <a:bodyPr/>
          <a:lstStyle/>
          <a:p>
            <a:pPr marL="0" marR="0">
              <a:spcBef>
                <a:spcPts val="6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6.9 Number of deceased-donor transplants and unadjusted transplant rates among deceased-donor kidney recipients, by recipient age, 1998-2015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6" name="Rectangle 5"/>
          <p:cNvSpPr/>
          <p:nvPr/>
        </p:nvSpPr>
        <p:spPr>
          <a:xfrm>
            <a:off x="76200" y="5600700"/>
            <a:ext cx="9144000" cy="646331"/>
          </a:xfrm>
          <a:prstGeom prst="rect">
            <a:avLst/>
          </a:prstGeom>
        </p:spPr>
        <p:txBody>
          <a:bodyPr wrap="square">
            <a:spAutoFit/>
          </a:bodyPr>
          <a:lstStyle/>
          <a:p>
            <a:pPr>
              <a:spcAft>
                <a:spcPts val="18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E.8(2) and E.9(2). (a) Deceased donor kidney transplant counts by recipient age. (b) Unadjusted deceased-donor kidney transplant rates by recipient age. Note that trends may be influenced by changes to the kidney allocation system (KAS) policy that were implemented in December 2014. Abbreviation: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200" i="1" dirty="0">
                <a:latin typeface="Calibri" panose="020F0502020204030204" pitchFamily="34" charset="0"/>
                <a:ea typeface="Times New Roman" panose="02020603050405020304" pitchFamily="18" charset="0"/>
                <a:cs typeface="Times New Roman" panose="02020603050405020304" pitchFamily="18" charset="0"/>
              </a:rPr>
              <a:t>, patient.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356893" y="1390641"/>
            <a:ext cx="2430217" cy="338554"/>
          </a:xfrm>
          <a:prstGeom prst="rect">
            <a:avLst/>
          </a:prstGeom>
        </p:spPr>
        <p:txBody>
          <a:bodyPr wrap="none">
            <a:spAutoFit/>
          </a:bodyPr>
          <a:lstStyle/>
          <a:p>
            <a:pPr marL="228600" marR="0" indent="-228600" algn="ctr">
              <a:spcBef>
                <a:spcPts val="150"/>
              </a:spcBef>
              <a:spcAft>
                <a:spcPts val="600"/>
              </a:spcAft>
            </a:pPr>
            <a:r>
              <a:rPr lang="en-US" sz="1600" b="1" dirty="0" smtClean="0">
                <a:latin typeface="Calibri" panose="020F0502020204030204" pitchFamily="34" charset="0"/>
                <a:ea typeface="SimSun" panose="02010600030101010101" pitchFamily="2" charset="-122"/>
                <a:cs typeface="Segoe UI" panose="020B0502040204020203" pitchFamily="34" charset="0"/>
              </a:rPr>
              <a:t>(b) Transplant rates by </a:t>
            </a:r>
            <a:r>
              <a:rPr lang="en-US" sz="1600" b="1" dirty="0">
                <a:latin typeface="Calibri" panose="020F0502020204030204" pitchFamily="34" charset="0"/>
                <a:ea typeface="SimSun" panose="02010600030101010101" pitchFamily="2" charset="-122"/>
                <a:cs typeface="Segoe UI" panose="020B0502040204020203" pitchFamily="34" charset="0"/>
              </a:rPr>
              <a:t>age</a:t>
            </a:r>
            <a:endParaRPr lang="en-US" sz="1600" b="1" dirty="0">
              <a:effectLst/>
              <a:latin typeface="Calibri" panose="020F0502020204030204" pitchFamily="34" charset="0"/>
              <a:ea typeface="SimSun" panose="02010600030101010101" pitchFamily="2" charset="-122"/>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12995" y="1619241"/>
            <a:ext cx="6518009" cy="3981459"/>
          </a:xfrm>
        </p:spPr>
      </p:pic>
    </p:spTree>
    <p:extLst>
      <p:ext uri="{BB962C8B-B14F-4D97-AF65-F5344CB8AC3E}">
        <p14:creationId xmlns:p14="http://schemas.microsoft.com/office/powerpoint/2010/main" val="37570604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15</a:t>
            </a:fld>
            <a:endParaRPr lang="en-US" dirty="0"/>
          </a:p>
        </p:txBody>
      </p:sp>
      <p:sp>
        <p:nvSpPr>
          <p:cNvPr id="3" name="Title 2"/>
          <p:cNvSpPr>
            <a:spLocks noGrp="1"/>
          </p:cNvSpPr>
          <p:nvPr>
            <p:ph type="title"/>
          </p:nvPr>
        </p:nvSpPr>
        <p:spPr>
          <a:xfrm>
            <a:off x="0" y="112932"/>
            <a:ext cx="9144000" cy="1143000"/>
          </a:xfrm>
        </p:spPr>
        <p:txBody>
          <a:bodyPr/>
          <a:lstStyle/>
          <a:p>
            <a:pPr marL="0" marR="0">
              <a:spcBef>
                <a:spcPts val="600"/>
              </a:spcBef>
              <a:spcAft>
                <a:spcPts val="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6.10 Number of deceased-donor transplants and unadjusted transplant rates among deceased-donor kidney recipients, by recipient sex, 1998-2015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12995" y="1682302"/>
            <a:ext cx="6518009" cy="3981459"/>
          </a:xfrm>
        </p:spPr>
      </p:pic>
      <p:sp>
        <p:nvSpPr>
          <p:cNvPr id="6" name="Rectangle 5"/>
          <p:cNvSpPr/>
          <p:nvPr/>
        </p:nvSpPr>
        <p:spPr>
          <a:xfrm>
            <a:off x="0" y="5663761"/>
            <a:ext cx="91440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E.8(2) and E.9(2). (a) Deceased donor kidney transplant counts by recipient sex. (b) Unadjusted deceased-donor kidney transplant rates by recipient sex. Note that trends may be influenced by changes to the kidney allocation system (KAS) policy that were implemented in December 2014. Abbreviation: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200" i="1"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yrs</a:t>
            </a:r>
            <a:r>
              <a:rPr lang="en-US" sz="1200" i="1" dirty="0">
                <a:latin typeface="Calibri" panose="020F0502020204030204" pitchFamily="34" charset="0"/>
                <a:ea typeface="Times New Roman" panose="02020603050405020304" pitchFamily="18" charset="0"/>
                <a:cs typeface="Times New Roman" panose="02020603050405020304" pitchFamily="18" charset="0"/>
              </a:rPr>
              <a:t>; patient years;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092013" y="1343748"/>
            <a:ext cx="2959977" cy="338554"/>
          </a:xfrm>
          <a:prstGeom prst="rect">
            <a:avLst/>
          </a:prstGeom>
        </p:spPr>
        <p:txBody>
          <a:bodyPr wrap="none">
            <a:spAutoFit/>
          </a:bodyPr>
          <a:lstStyle/>
          <a:p>
            <a:pPr marL="228600" marR="0" indent="-228600" algn="ctr">
              <a:spcBef>
                <a:spcPts val="150"/>
              </a:spcBef>
              <a:spcAft>
                <a:spcPts val="600"/>
              </a:spcAft>
            </a:pPr>
            <a:r>
              <a:rPr lang="en-US" sz="1600" b="1" dirty="0" smtClean="0">
                <a:latin typeface="Calibri" panose="020F0502020204030204" pitchFamily="34" charset="0"/>
                <a:ea typeface="SimSun" panose="02010600030101010101" pitchFamily="2" charset="-122"/>
                <a:cs typeface="Segoe UI" panose="020B0502040204020203" pitchFamily="34" charset="0"/>
              </a:rPr>
              <a:t>(a) Number </a:t>
            </a:r>
            <a:r>
              <a:rPr lang="en-US" sz="1600" b="1" dirty="0">
                <a:latin typeface="Calibri" panose="020F0502020204030204" pitchFamily="34" charset="0"/>
                <a:ea typeface="SimSun" panose="02010600030101010101" pitchFamily="2" charset="-122"/>
                <a:cs typeface="Segoe UI" panose="020B0502040204020203" pitchFamily="34" charset="0"/>
              </a:rPr>
              <a:t>of transplants by sex</a:t>
            </a:r>
            <a:endParaRPr lang="en-US" sz="1600" b="1" dirty="0">
              <a:effectLst/>
              <a:latin typeface="Calibri" panose="020F0502020204030204" pitchFamily="34" charset="0"/>
              <a:ea typeface="SimSun" panose="02010600030101010101" pitchFamily="2" charset="-122"/>
              <a:cs typeface="Segoe UI" panose="020B0502040204020203" pitchFamily="34" charset="0"/>
            </a:endParaRPr>
          </a:p>
        </p:txBody>
      </p:sp>
    </p:spTree>
    <p:extLst>
      <p:ext uri="{BB962C8B-B14F-4D97-AF65-F5344CB8AC3E}">
        <p14:creationId xmlns:p14="http://schemas.microsoft.com/office/powerpoint/2010/main" val="14337491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16</a:t>
            </a:fld>
            <a:endParaRPr lang="en-US" dirty="0"/>
          </a:p>
        </p:txBody>
      </p:sp>
      <p:sp>
        <p:nvSpPr>
          <p:cNvPr id="3" name="Title 2"/>
          <p:cNvSpPr>
            <a:spLocks noGrp="1"/>
          </p:cNvSpPr>
          <p:nvPr>
            <p:ph type="title"/>
          </p:nvPr>
        </p:nvSpPr>
        <p:spPr>
          <a:xfrm>
            <a:off x="0" y="112932"/>
            <a:ext cx="9144000" cy="1143000"/>
          </a:xfrm>
        </p:spPr>
        <p:txBody>
          <a:bodyPr/>
          <a:lstStyle/>
          <a:p>
            <a:pPr marL="0" marR="0">
              <a:spcBef>
                <a:spcPts val="600"/>
              </a:spcBef>
              <a:spcAft>
                <a:spcPts val="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6.10 Number of deceased-donor transplants and unadjusted transplant rates among deceased-donor kidney recipients, by recipient sex, 1998-2015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6" name="Rectangle 5"/>
          <p:cNvSpPr/>
          <p:nvPr/>
        </p:nvSpPr>
        <p:spPr>
          <a:xfrm>
            <a:off x="0" y="5632132"/>
            <a:ext cx="91440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E.8(2) and E.9(2). (a) Deceased donor kidney transplant counts by recipient sex. (b) Unadjusted deceased-donor kidney transplant rates by recipient sex. Note that trends may be influenced by changes to the kidney allocation system (KAS) policy that were implemented in December 2014. Abbreviation: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200" i="1"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yrs</a:t>
            </a:r>
            <a:r>
              <a:rPr lang="en-US" sz="1200" i="1" dirty="0">
                <a:latin typeface="Calibri" panose="020F0502020204030204" pitchFamily="34" charset="0"/>
                <a:ea typeface="Times New Roman" panose="02020603050405020304" pitchFamily="18" charset="0"/>
                <a:cs typeface="Times New Roman" panose="02020603050405020304" pitchFamily="18" charset="0"/>
              </a:rPr>
              <a:t>; patient years;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368628" y="1343748"/>
            <a:ext cx="2406749" cy="338554"/>
          </a:xfrm>
          <a:prstGeom prst="rect">
            <a:avLst/>
          </a:prstGeom>
        </p:spPr>
        <p:txBody>
          <a:bodyPr wrap="none">
            <a:spAutoFit/>
          </a:bodyPr>
          <a:lstStyle/>
          <a:p>
            <a:pPr marL="228600" marR="0" indent="-228600" algn="ctr">
              <a:spcBef>
                <a:spcPts val="150"/>
              </a:spcBef>
              <a:spcAft>
                <a:spcPts val="600"/>
              </a:spcAft>
            </a:pPr>
            <a:r>
              <a:rPr lang="en-US" sz="1600" b="1" dirty="0" smtClean="0">
                <a:latin typeface="Calibri" panose="020F0502020204030204" pitchFamily="34" charset="0"/>
                <a:ea typeface="SimSun" panose="02010600030101010101" pitchFamily="2" charset="-122"/>
                <a:cs typeface="Segoe UI" panose="020B0502040204020203" pitchFamily="34" charset="0"/>
              </a:rPr>
              <a:t>(b) Transplant rates </a:t>
            </a:r>
            <a:r>
              <a:rPr lang="en-US" sz="1600" b="1" dirty="0">
                <a:latin typeface="Calibri" panose="020F0502020204030204" pitchFamily="34" charset="0"/>
                <a:ea typeface="SimSun" panose="02010600030101010101" pitchFamily="2" charset="-122"/>
                <a:cs typeface="Segoe UI" panose="020B0502040204020203" pitchFamily="34" charset="0"/>
              </a:rPr>
              <a:t>by sex</a:t>
            </a:r>
            <a:endParaRPr lang="en-US" sz="1600" b="1" dirty="0">
              <a:effectLst/>
              <a:latin typeface="Calibri" panose="020F0502020204030204" pitchFamily="34" charset="0"/>
              <a:ea typeface="SimSun" panose="02010600030101010101" pitchFamily="2" charset="-122"/>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12995" y="1770118"/>
            <a:ext cx="6518009" cy="3981459"/>
          </a:xfrm>
        </p:spPr>
      </p:pic>
    </p:spTree>
    <p:extLst>
      <p:ext uri="{BB962C8B-B14F-4D97-AF65-F5344CB8AC3E}">
        <p14:creationId xmlns:p14="http://schemas.microsoft.com/office/powerpoint/2010/main" val="2299340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17</a:t>
            </a:fld>
            <a:endParaRPr lang="en-US" dirty="0"/>
          </a:p>
        </p:txBody>
      </p:sp>
      <p:sp>
        <p:nvSpPr>
          <p:cNvPr id="3" name="Title 2"/>
          <p:cNvSpPr>
            <a:spLocks noGrp="1"/>
          </p:cNvSpPr>
          <p:nvPr>
            <p:ph type="title"/>
          </p:nvPr>
        </p:nvSpPr>
        <p:spPr>
          <a:xfrm>
            <a:off x="0" y="64344"/>
            <a:ext cx="9144000" cy="1143000"/>
          </a:xfrm>
        </p:spPr>
        <p:txBody>
          <a:bodyPr/>
          <a:lstStyle/>
          <a:p>
            <a:pPr marL="0" marR="0">
              <a:spcBef>
                <a:spcPts val="6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6.11 Number of deceased-donor transplants and unadjusted transplant rates among deceased-donor kidney recipients, by recipient race, 1998-2015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12993" y="1625090"/>
            <a:ext cx="6518009" cy="3981459"/>
          </a:xfrm>
        </p:spPr>
      </p:pic>
      <p:sp>
        <p:nvSpPr>
          <p:cNvPr id="6" name="Rectangle 5"/>
          <p:cNvSpPr/>
          <p:nvPr/>
        </p:nvSpPr>
        <p:spPr>
          <a:xfrm>
            <a:off x="5255" y="5448300"/>
            <a:ext cx="9133490" cy="830997"/>
          </a:xfrm>
          <a:prstGeom prst="rect">
            <a:avLst/>
          </a:prstGeom>
        </p:spPr>
        <p:txBody>
          <a:bodyPr wrap="square">
            <a:spAutoFit/>
          </a:bodyPr>
          <a:lstStyle/>
          <a:p>
            <a:pPr>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E.8(2) and E.9(2). (a) Deceased donor kidney transplant counts by recipient race. (b) Unadjusted deceased-donor kidney transplant rates by recipient race. Note that trends may be influenced by changes to the kidney allocation system (KAS) policy that were implemented in December 2014. Abbreviations: AI/AN, American Indian or Alaska Native; Black/</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1200" i="1" dirty="0">
                <a:latin typeface="Calibri" panose="020F0502020204030204" pitchFamily="34" charset="0"/>
                <a:ea typeface="Times New Roman" panose="02020603050405020304" pitchFamily="18" charset="0"/>
                <a:cs typeface="Times New Roman" panose="02020603050405020304" pitchFamily="18" charset="0"/>
              </a:rPr>
              <a:t> Am, Black/African American; NH/PI, Native Hawaiian or Pacific Islander;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200" i="1" dirty="0">
                <a:latin typeface="Calibri" panose="020F0502020204030204" pitchFamily="34" charset="0"/>
                <a:ea typeface="Times New Roman" panose="02020603050405020304" pitchFamily="18" charset="0"/>
                <a:cs typeface="Times New Roman" panose="02020603050405020304" pitchFamily="18" charset="0"/>
              </a:rPr>
              <a:t>, patient. </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044176" y="1246940"/>
            <a:ext cx="3055645" cy="338554"/>
          </a:xfrm>
          <a:prstGeom prst="rect">
            <a:avLst/>
          </a:prstGeom>
        </p:spPr>
        <p:txBody>
          <a:bodyPr wrap="none">
            <a:spAutoFit/>
          </a:bodyPr>
          <a:lstStyle/>
          <a:p>
            <a:pPr marR="0" lvl="0" algn="ctr" fontAlgn="base">
              <a:spcBef>
                <a:spcPts val="0"/>
              </a:spcBef>
              <a:spcAft>
                <a:spcPts val="0"/>
              </a:spcAft>
              <a:buClr>
                <a:srgbClr val="000000"/>
              </a:buClr>
            </a:pPr>
            <a:r>
              <a:rPr lang="en-US" sz="1600" b="1" kern="0" dirty="0" smtClean="0">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rPr>
              <a:t>(a) Number </a:t>
            </a:r>
            <a:r>
              <a:rPr lang="en-US" sz="1600" b="1" kern="0" dirty="0">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rPr>
              <a:t>of transplants by race</a:t>
            </a:r>
            <a:endParaRPr lang="en-US" sz="1600" b="1" u="none" strike="noStrike" kern="0" dirty="0">
              <a:ln>
                <a:noFill/>
              </a:ln>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4058520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18</a:t>
            </a:fld>
            <a:endParaRPr lang="en-US" dirty="0"/>
          </a:p>
        </p:txBody>
      </p:sp>
      <p:sp>
        <p:nvSpPr>
          <p:cNvPr id="3" name="Title 2"/>
          <p:cNvSpPr>
            <a:spLocks noGrp="1"/>
          </p:cNvSpPr>
          <p:nvPr>
            <p:ph type="title"/>
          </p:nvPr>
        </p:nvSpPr>
        <p:spPr>
          <a:xfrm>
            <a:off x="0" y="64344"/>
            <a:ext cx="9144000" cy="1143000"/>
          </a:xfrm>
        </p:spPr>
        <p:txBody>
          <a:bodyPr/>
          <a:lstStyle/>
          <a:p>
            <a:pPr marL="0" marR="0">
              <a:spcBef>
                <a:spcPts val="6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6.11 Number of deceased-donor transplants and unadjusted transplant rates among deceased-donor kidney recipients, by recipient race, 1998-2015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6" name="Rectangle 5"/>
          <p:cNvSpPr/>
          <p:nvPr/>
        </p:nvSpPr>
        <p:spPr>
          <a:xfrm>
            <a:off x="5255" y="5448300"/>
            <a:ext cx="9133490" cy="830997"/>
          </a:xfrm>
          <a:prstGeom prst="rect">
            <a:avLst/>
          </a:prstGeom>
        </p:spPr>
        <p:txBody>
          <a:bodyPr wrap="square">
            <a:spAutoFit/>
          </a:bodyPr>
          <a:lstStyle/>
          <a:p>
            <a:pPr>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E.8(2) and E.9(2). (a) Deceased donor kidney transplant counts by recipient race. (b) Unadjusted deceased-donor kidney transplant rates by recipient race. Note that trends may be influenced by changes to the kidney allocation system (KAS) policy that were implemented in December 2014. Abbreviations: AI/AN, American Indian or Alaska Native; Black/</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1200" i="1" dirty="0">
                <a:latin typeface="Calibri" panose="020F0502020204030204" pitchFamily="34" charset="0"/>
                <a:ea typeface="Times New Roman" panose="02020603050405020304" pitchFamily="18" charset="0"/>
                <a:cs typeface="Times New Roman" panose="02020603050405020304" pitchFamily="18" charset="0"/>
              </a:rPr>
              <a:t> Am, Black/African American; NH/PI, Native Hawaiian or Pacific Islander;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200" i="1" dirty="0">
                <a:latin typeface="Calibri" panose="020F0502020204030204" pitchFamily="34" charset="0"/>
                <a:ea typeface="Times New Roman" panose="02020603050405020304" pitchFamily="18" charset="0"/>
                <a:cs typeface="Times New Roman" panose="02020603050405020304" pitchFamily="18" charset="0"/>
              </a:rPr>
              <a:t>, patient. </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311080" y="1248256"/>
            <a:ext cx="2521844" cy="338554"/>
          </a:xfrm>
          <a:prstGeom prst="rect">
            <a:avLst/>
          </a:prstGeom>
        </p:spPr>
        <p:txBody>
          <a:bodyPr wrap="none">
            <a:spAutoFit/>
          </a:bodyPr>
          <a:lstStyle/>
          <a:p>
            <a:pPr marR="0" lvl="0" algn="ctr" fontAlgn="base">
              <a:spcBef>
                <a:spcPts val="0"/>
              </a:spcBef>
              <a:spcAft>
                <a:spcPts val="0"/>
              </a:spcAft>
              <a:buClr>
                <a:srgbClr val="000000"/>
              </a:buClr>
            </a:pPr>
            <a:r>
              <a:rPr lang="en-US" sz="1600" b="1" kern="0" dirty="0" smtClean="0">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rPr>
              <a:t>(b) Transplant rates </a:t>
            </a:r>
            <a:r>
              <a:rPr lang="en-US" sz="1600" b="1" kern="0" dirty="0">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rPr>
              <a:t>by race</a:t>
            </a:r>
            <a:endParaRPr lang="en-US" sz="1600" b="1" u="none" strike="noStrike" kern="0" dirty="0">
              <a:ln>
                <a:noFill/>
              </a:ln>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12995" y="1582328"/>
            <a:ext cx="6518009" cy="3981459"/>
          </a:xfrm>
        </p:spPr>
      </p:pic>
    </p:spTree>
    <p:extLst>
      <p:ext uri="{BB962C8B-B14F-4D97-AF65-F5344CB8AC3E}">
        <p14:creationId xmlns:p14="http://schemas.microsoft.com/office/powerpoint/2010/main" val="4832041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19</a:t>
            </a:fld>
            <a:endParaRPr lang="en-US" dirty="0"/>
          </a:p>
        </p:txBody>
      </p:sp>
      <p:sp>
        <p:nvSpPr>
          <p:cNvPr id="3" name="Title 2"/>
          <p:cNvSpPr>
            <a:spLocks noGrp="1"/>
          </p:cNvSpPr>
          <p:nvPr>
            <p:ph type="title"/>
          </p:nvPr>
        </p:nvSpPr>
        <p:spPr>
          <a:xfrm>
            <a:off x="0" y="21082"/>
            <a:ext cx="9144000" cy="1143000"/>
          </a:xfrm>
        </p:spPr>
        <p:txBody>
          <a:bodyPr/>
          <a:lstStyle/>
          <a:p>
            <a:pPr marL="0" marR="0">
              <a:spcBef>
                <a:spcPts val="18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6.12 Number of deceased-donor transplants and unadjusted transplant rates among deceased-donor kidney recipients, by recipient primary cause of ESRD, 1998-2015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12994" y="1605570"/>
            <a:ext cx="6518009" cy="3981459"/>
          </a:xfrm>
        </p:spPr>
      </p:pic>
      <p:sp>
        <p:nvSpPr>
          <p:cNvPr id="6" name="Rectangle 5"/>
          <p:cNvSpPr/>
          <p:nvPr/>
        </p:nvSpPr>
        <p:spPr>
          <a:xfrm>
            <a:off x="19049" y="5526820"/>
            <a:ext cx="91059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E.8(2) and E.9(2). (a) Deceased donor kidney transplant counts by recipient primary cause of ESRD. (b) Unadjusted deceased-donor kidney transplant rates by recipient primary cause of ESRD. Note that trends may be influenced by changes to the kidney allocation system (KAS) policy that were implemented in December 2014. Abbreviations: DM, DM mellitus; ESRD, end-stage renal disease; GN, glomerulonephritis; HTN, hypertension;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200" i="1" dirty="0">
                <a:latin typeface="Calibri" panose="020F0502020204030204" pitchFamily="34" charset="0"/>
                <a:ea typeface="Times New Roman" panose="02020603050405020304" pitchFamily="18" charset="0"/>
                <a:cs typeface="Times New Roman" panose="02020603050405020304" pitchFamily="18" charset="0"/>
              </a:rPr>
              <a:t>, patient;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274032" y="1240166"/>
            <a:ext cx="4595938" cy="338554"/>
          </a:xfrm>
          <a:prstGeom prst="rect">
            <a:avLst/>
          </a:prstGeom>
        </p:spPr>
        <p:txBody>
          <a:bodyPr wrap="none">
            <a:spAutoFit/>
          </a:bodyPr>
          <a:lstStyle/>
          <a:p>
            <a:pPr marL="228600" marR="0" indent="-228600" algn="ctr">
              <a:spcBef>
                <a:spcPts val="150"/>
              </a:spcBef>
              <a:spcAft>
                <a:spcPts val="600"/>
              </a:spcAft>
            </a:pPr>
            <a:r>
              <a:rPr lang="en-US" sz="1600" b="1" dirty="0" smtClean="0">
                <a:latin typeface="Calibri" panose="020F0502020204030204" pitchFamily="34" charset="0"/>
                <a:ea typeface="SimSun" panose="02010600030101010101" pitchFamily="2" charset="-122"/>
                <a:cs typeface="Segoe UI" panose="020B0502040204020203" pitchFamily="34" charset="0"/>
              </a:rPr>
              <a:t>(a) Number </a:t>
            </a:r>
            <a:r>
              <a:rPr lang="en-US" sz="1600" b="1" dirty="0">
                <a:latin typeface="Calibri" panose="020F0502020204030204" pitchFamily="34" charset="0"/>
                <a:ea typeface="SimSun" panose="02010600030101010101" pitchFamily="2" charset="-122"/>
                <a:cs typeface="Segoe UI" panose="020B0502040204020203" pitchFamily="34" charset="0"/>
              </a:rPr>
              <a:t>of transplants by primary cause of ESRD</a:t>
            </a:r>
            <a:endParaRPr lang="en-US" sz="1600" b="1" dirty="0">
              <a:effectLst/>
              <a:latin typeface="Calibri" panose="020F0502020204030204" pitchFamily="34" charset="0"/>
              <a:ea typeface="SimSun" panose="02010600030101010101" pitchFamily="2" charset="-122"/>
              <a:cs typeface="Segoe UI" panose="020B0502040204020203" pitchFamily="34" charset="0"/>
            </a:endParaRPr>
          </a:p>
        </p:txBody>
      </p:sp>
    </p:spTree>
    <p:extLst>
      <p:ext uri="{BB962C8B-B14F-4D97-AF65-F5344CB8AC3E}">
        <p14:creationId xmlns:p14="http://schemas.microsoft.com/office/powerpoint/2010/main" val="34644454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20</a:t>
            </a:fld>
            <a:endParaRPr lang="en-US" dirty="0"/>
          </a:p>
        </p:txBody>
      </p:sp>
      <p:sp>
        <p:nvSpPr>
          <p:cNvPr id="3" name="Title 2"/>
          <p:cNvSpPr>
            <a:spLocks noGrp="1"/>
          </p:cNvSpPr>
          <p:nvPr>
            <p:ph type="title"/>
          </p:nvPr>
        </p:nvSpPr>
        <p:spPr>
          <a:xfrm>
            <a:off x="0" y="21082"/>
            <a:ext cx="9144000" cy="1143000"/>
          </a:xfrm>
        </p:spPr>
        <p:txBody>
          <a:bodyPr/>
          <a:lstStyle/>
          <a:p>
            <a:pPr marL="0" marR="0">
              <a:spcBef>
                <a:spcPts val="18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6.12 Number of deceased-donor transplants and unadjusted transplant rates among deceased-donor kidney recipients, by recipient primary cause of ESRD, 1998-2015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6" name="Rectangle 5"/>
          <p:cNvSpPr/>
          <p:nvPr/>
        </p:nvSpPr>
        <p:spPr>
          <a:xfrm>
            <a:off x="19050" y="5437124"/>
            <a:ext cx="91059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E.8(2) and E.9(2). (a) Deceased donor kidney transplant counts by recipient primary cause of ESRD. (b) Unadjusted deceased-donor kidney transplant rates by recipient primary cause of ESRD. Note that trends may be influenced by changes to the kidney allocation system (KAS) policy that were implemented in December 2014. Abbreviations: DM, DM mellitus; ESRD, end-stage renal disease; GN, glomerulonephritis; HTN, hypertension;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200" i="1" dirty="0">
                <a:latin typeface="Calibri" panose="020F0502020204030204" pitchFamily="34" charset="0"/>
                <a:ea typeface="Times New Roman" panose="02020603050405020304" pitchFamily="18" charset="0"/>
                <a:cs typeface="Times New Roman" panose="02020603050405020304" pitchFamily="18" charset="0"/>
              </a:rPr>
              <a:t>, patient;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550647" y="1240166"/>
            <a:ext cx="4042710" cy="338554"/>
          </a:xfrm>
          <a:prstGeom prst="rect">
            <a:avLst/>
          </a:prstGeom>
        </p:spPr>
        <p:txBody>
          <a:bodyPr wrap="none">
            <a:spAutoFit/>
          </a:bodyPr>
          <a:lstStyle/>
          <a:p>
            <a:pPr marL="228600" marR="0" indent="-228600" algn="ctr">
              <a:spcBef>
                <a:spcPts val="150"/>
              </a:spcBef>
              <a:spcAft>
                <a:spcPts val="600"/>
              </a:spcAft>
            </a:pPr>
            <a:r>
              <a:rPr lang="en-US" sz="1600" b="1" dirty="0" smtClean="0">
                <a:latin typeface="Calibri" panose="020F0502020204030204" pitchFamily="34" charset="0"/>
                <a:ea typeface="SimSun" panose="02010600030101010101" pitchFamily="2" charset="-122"/>
                <a:cs typeface="Segoe UI" panose="020B0502040204020203" pitchFamily="34" charset="0"/>
              </a:rPr>
              <a:t>(b) Transplant rates by </a:t>
            </a:r>
            <a:r>
              <a:rPr lang="en-US" sz="1600" b="1" dirty="0">
                <a:latin typeface="Calibri" panose="020F0502020204030204" pitchFamily="34" charset="0"/>
                <a:ea typeface="SimSun" panose="02010600030101010101" pitchFamily="2" charset="-122"/>
                <a:cs typeface="Segoe UI" panose="020B0502040204020203" pitchFamily="34" charset="0"/>
              </a:rPr>
              <a:t>primary cause of ESRD</a:t>
            </a:r>
            <a:endParaRPr lang="en-US" sz="1600" b="1" dirty="0">
              <a:effectLst/>
              <a:latin typeface="Calibri" panose="020F0502020204030204" pitchFamily="34" charset="0"/>
              <a:ea typeface="SimSun" panose="02010600030101010101" pitchFamily="2" charset="-122"/>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12995" y="1562471"/>
            <a:ext cx="6518009" cy="3981459"/>
          </a:xfrm>
        </p:spPr>
      </p:pic>
    </p:spTree>
    <p:extLst>
      <p:ext uri="{BB962C8B-B14F-4D97-AF65-F5344CB8AC3E}">
        <p14:creationId xmlns:p14="http://schemas.microsoft.com/office/powerpoint/2010/main" val="296206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21</a:t>
            </a:fld>
            <a:endParaRPr lang="en-US" dirty="0"/>
          </a:p>
        </p:txBody>
      </p:sp>
      <p:sp>
        <p:nvSpPr>
          <p:cNvPr id="3" name="Title 2"/>
          <p:cNvSpPr>
            <a:spLocks noGrp="1"/>
          </p:cNvSpPr>
          <p:nvPr>
            <p:ph type="title"/>
          </p:nvPr>
        </p:nvSpPr>
        <p:spPr>
          <a:xfrm>
            <a:off x="57150" y="0"/>
            <a:ext cx="9029700" cy="1143000"/>
          </a:xfrm>
        </p:spPr>
        <p:txBody>
          <a:bodyPr/>
          <a:lstStyle/>
          <a:p>
            <a:pPr marL="0" marR="0">
              <a:spcBef>
                <a:spcPts val="0"/>
              </a:spcBef>
              <a:spcAft>
                <a:spcPts val="0"/>
              </a:spcAft>
            </a:pP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vol 2 Figure 6.13 Number of living-donor transplants and unadjusted transplant rates among living-donor kidney recipients, by age, 1998-2015</a:t>
            </a:r>
            <a:b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12995" y="1649881"/>
            <a:ext cx="6518009" cy="3981459"/>
          </a:xfrm>
        </p:spPr>
      </p:pic>
      <p:sp>
        <p:nvSpPr>
          <p:cNvPr id="6" name="Rectangle 5"/>
          <p:cNvSpPr/>
          <p:nvPr/>
        </p:nvSpPr>
        <p:spPr>
          <a:xfrm>
            <a:off x="0" y="5524500"/>
            <a:ext cx="91440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E.8(3) and E.9(3). (a) Living-donor kidney transplant counts by recipient age. (b) Unadjusted living-donor kidney transplant rates by recipient age. Note that trends may be influenced by changes to the kidney allocation system (KAS) policy that were implemented in December 2014. Abbreviation: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200" i="1" dirty="0">
                <a:latin typeface="Calibri" panose="020F0502020204030204" pitchFamily="34" charset="0"/>
                <a:ea typeface="Times New Roman" panose="02020603050405020304" pitchFamily="18" charset="0"/>
                <a:cs typeface="Times New Roman" panose="02020603050405020304" pitchFamily="18" charset="0"/>
              </a:rPr>
              <a:t>, patient.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075437" y="1311327"/>
            <a:ext cx="2993128" cy="338554"/>
          </a:xfrm>
          <a:prstGeom prst="rect">
            <a:avLst/>
          </a:prstGeom>
        </p:spPr>
        <p:txBody>
          <a:bodyPr wrap="none">
            <a:spAutoFit/>
          </a:bodyPr>
          <a:lstStyle/>
          <a:p>
            <a:pPr marR="0" lvl="0" algn="ctr" fontAlgn="base">
              <a:spcBef>
                <a:spcPts val="600"/>
              </a:spcBef>
              <a:spcAft>
                <a:spcPts val="600"/>
              </a:spcAft>
              <a:buClr>
                <a:srgbClr val="000000"/>
              </a:buClr>
            </a:pPr>
            <a:r>
              <a:rPr lang="en-US" sz="1600" b="1" kern="0" dirty="0" smtClean="0">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rPr>
              <a:t>(a) Number </a:t>
            </a:r>
            <a:r>
              <a:rPr lang="en-US" sz="1600" b="1" kern="0" dirty="0">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rPr>
              <a:t>of transplants by age</a:t>
            </a:r>
            <a:endParaRPr lang="en-US" sz="1600" b="1" u="none" strike="noStrike" kern="0" dirty="0">
              <a:ln>
                <a:noFill/>
              </a:ln>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8766061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22</a:t>
            </a:fld>
            <a:endParaRPr lang="en-US" dirty="0"/>
          </a:p>
        </p:txBody>
      </p:sp>
      <p:sp>
        <p:nvSpPr>
          <p:cNvPr id="3" name="Title 2"/>
          <p:cNvSpPr>
            <a:spLocks noGrp="1"/>
          </p:cNvSpPr>
          <p:nvPr>
            <p:ph type="title"/>
          </p:nvPr>
        </p:nvSpPr>
        <p:spPr>
          <a:xfrm>
            <a:off x="57150" y="0"/>
            <a:ext cx="9029700" cy="1143000"/>
          </a:xfrm>
        </p:spPr>
        <p:txBody>
          <a:bodyPr/>
          <a:lstStyle/>
          <a:p>
            <a:pPr marL="0" marR="0">
              <a:spcBef>
                <a:spcPts val="0"/>
              </a:spcBef>
              <a:spcAft>
                <a:spcPts val="0"/>
              </a:spcAft>
            </a:pP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vol 2 Figure 6.13 Number of living-donor transplants and unadjusted transplant rates among living-donor kidney recipients, by age, 1998-2015</a:t>
            </a:r>
            <a:b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6" name="Rectangle 5"/>
          <p:cNvSpPr/>
          <p:nvPr/>
        </p:nvSpPr>
        <p:spPr>
          <a:xfrm>
            <a:off x="0" y="5585609"/>
            <a:ext cx="91440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E.8(3) and E.9(3). (a) Living-donor kidney transplant counts by recipient age. (b) Unadjusted living-donor kidney transplant rates by recipient age. Note that trends may be influenced by changes to the kidney allocation system (KAS) policy that were implemented in December 2014. Abbreviation: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200" i="1" dirty="0">
                <a:latin typeface="Calibri" panose="020F0502020204030204" pitchFamily="34" charset="0"/>
                <a:ea typeface="Times New Roman" panose="02020603050405020304" pitchFamily="18" charset="0"/>
                <a:cs typeface="Times New Roman" panose="02020603050405020304" pitchFamily="18" charset="0"/>
              </a:rPr>
              <a:t>, patient.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342338" y="1311327"/>
            <a:ext cx="2459328" cy="338554"/>
          </a:xfrm>
          <a:prstGeom prst="rect">
            <a:avLst/>
          </a:prstGeom>
        </p:spPr>
        <p:txBody>
          <a:bodyPr wrap="none">
            <a:spAutoFit/>
          </a:bodyPr>
          <a:lstStyle/>
          <a:p>
            <a:pPr marR="0" lvl="0" algn="ctr" fontAlgn="base">
              <a:spcBef>
                <a:spcPts val="600"/>
              </a:spcBef>
              <a:spcAft>
                <a:spcPts val="600"/>
              </a:spcAft>
              <a:buClr>
                <a:srgbClr val="000000"/>
              </a:buClr>
            </a:pPr>
            <a:r>
              <a:rPr lang="en-US" sz="1600" b="1" kern="0" dirty="0" smtClean="0">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rPr>
              <a:t>(b) Transplant rates </a:t>
            </a:r>
            <a:r>
              <a:rPr lang="en-US" sz="1600" b="1" kern="0" dirty="0">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rPr>
              <a:t>by age</a:t>
            </a:r>
            <a:endParaRPr lang="en-US" sz="1600" b="1" u="none" strike="noStrike" kern="0" dirty="0">
              <a:ln>
                <a:noFill/>
              </a:ln>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12995" y="1627016"/>
            <a:ext cx="6518009" cy="3981459"/>
          </a:xfrm>
        </p:spPr>
      </p:pic>
    </p:spTree>
    <p:extLst>
      <p:ext uri="{BB962C8B-B14F-4D97-AF65-F5344CB8AC3E}">
        <p14:creationId xmlns:p14="http://schemas.microsoft.com/office/powerpoint/2010/main" val="28629159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23</a:t>
            </a:fld>
            <a:endParaRPr lang="en-US" dirty="0"/>
          </a:p>
        </p:txBody>
      </p:sp>
      <p:sp>
        <p:nvSpPr>
          <p:cNvPr id="3" name="Title 2"/>
          <p:cNvSpPr>
            <a:spLocks noGrp="1"/>
          </p:cNvSpPr>
          <p:nvPr>
            <p:ph type="title"/>
          </p:nvPr>
        </p:nvSpPr>
        <p:spPr>
          <a:xfrm>
            <a:off x="0" y="0"/>
            <a:ext cx="9144000" cy="1143000"/>
          </a:xfrm>
        </p:spPr>
        <p:txBody>
          <a:bodyPr/>
          <a:lstStyle/>
          <a:p>
            <a:pPr marL="0" marR="0">
              <a:spcBef>
                <a:spcPts val="6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6.14 Number of living-donor transplants and unadjusted transplant rates among living-donor kidney recipients, by recipient sex, 1998-2015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12995" y="1602923"/>
            <a:ext cx="6518009" cy="3981459"/>
          </a:xfrm>
        </p:spPr>
      </p:pic>
      <p:sp>
        <p:nvSpPr>
          <p:cNvPr id="6" name="Rectangle 5"/>
          <p:cNvSpPr/>
          <p:nvPr/>
        </p:nvSpPr>
        <p:spPr>
          <a:xfrm>
            <a:off x="0" y="5651518"/>
            <a:ext cx="91440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E.8(3) and E.9(3). (a) Living-donor kidney transplant counts by recipient sex. (b) Unadjusted living-donor kidney transplant rates by recipient sex. Note that trends may be influenced by changes to the kidney allocation system (KAS) policy that were implemented in December 2014. Abbreviation: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200" i="1"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yrs</a:t>
            </a:r>
            <a:r>
              <a:rPr lang="en-US" sz="1200" i="1" dirty="0">
                <a:latin typeface="Calibri" panose="020F0502020204030204" pitchFamily="34" charset="0"/>
                <a:ea typeface="Times New Roman" panose="02020603050405020304" pitchFamily="18" charset="0"/>
                <a:cs typeface="Times New Roman" panose="02020603050405020304" pitchFamily="18" charset="0"/>
              </a:rPr>
              <a:t>, patient years;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smtClean="0">
                <a:latin typeface="Calibri" panose="020F0502020204030204" pitchFamily="34" charset="0"/>
                <a:ea typeface="Times New Roman" panose="02020603050405020304" pitchFamily="18" charset="0"/>
                <a:cs typeface="Times New Roman" panose="02020603050405020304" pitchFamily="18" charset="0"/>
              </a:rPr>
              <a:t>transplant.3</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086658" y="1277069"/>
            <a:ext cx="2970686" cy="338554"/>
          </a:xfrm>
          <a:prstGeom prst="rect">
            <a:avLst/>
          </a:prstGeom>
        </p:spPr>
        <p:txBody>
          <a:bodyPr wrap="none">
            <a:spAutoFit/>
          </a:bodyPr>
          <a:lstStyle/>
          <a:p>
            <a:pPr marR="0" lvl="0" algn="ctr" fontAlgn="base">
              <a:spcBef>
                <a:spcPts val="0"/>
              </a:spcBef>
              <a:spcAft>
                <a:spcPts val="0"/>
              </a:spcAft>
              <a:buClr>
                <a:srgbClr val="000000"/>
              </a:buClr>
            </a:pPr>
            <a:r>
              <a:rPr lang="en-US" sz="1600" b="1" kern="0" dirty="0" smtClean="0">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rPr>
              <a:t>(a) Number </a:t>
            </a:r>
            <a:r>
              <a:rPr lang="en-US" sz="1600" b="1" kern="0" dirty="0">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rPr>
              <a:t>of transplants by sex</a:t>
            </a:r>
            <a:endParaRPr lang="en-US" sz="1600" b="1" u="none" strike="noStrike" kern="0" dirty="0">
              <a:ln>
                <a:noFill/>
              </a:ln>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40106667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24</a:t>
            </a:fld>
            <a:endParaRPr lang="en-US" dirty="0"/>
          </a:p>
        </p:txBody>
      </p:sp>
      <p:sp>
        <p:nvSpPr>
          <p:cNvPr id="3" name="Title 2"/>
          <p:cNvSpPr>
            <a:spLocks noGrp="1"/>
          </p:cNvSpPr>
          <p:nvPr>
            <p:ph type="title"/>
          </p:nvPr>
        </p:nvSpPr>
        <p:spPr>
          <a:xfrm>
            <a:off x="0" y="0"/>
            <a:ext cx="9144000" cy="1143000"/>
          </a:xfrm>
        </p:spPr>
        <p:txBody>
          <a:bodyPr/>
          <a:lstStyle/>
          <a:p>
            <a:pPr marL="0" marR="0">
              <a:spcBef>
                <a:spcPts val="6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6.14 Number of living-donor transplants and unadjusted transplant rates among living-donor kidney recipients, by recipient sex, 1998-2015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6" name="Rectangle 5"/>
          <p:cNvSpPr/>
          <p:nvPr/>
        </p:nvSpPr>
        <p:spPr>
          <a:xfrm>
            <a:off x="12700" y="5626118"/>
            <a:ext cx="91440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E.8(3) and E.9(3). (a) Living-donor kidney transplant counts by recipient sex. (b) Unadjusted living-donor kidney transplant rates by recipient sex. Note that trends may be influenced by changes to the kidney allocation system (KAS) policy that were implemented in December 2014. Abbreviation: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200" i="1"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yrs</a:t>
            </a:r>
            <a:r>
              <a:rPr lang="en-US" sz="1200" i="1" dirty="0">
                <a:latin typeface="Calibri" panose="020F0502020204030204" pitchFamily="34" charset="0"/>
                <a:ea typeface="Times New Roman" panose="02020603050405020304" pitchFamily="18" charset="0"/>
                <a:cs typeface="Times New Roman" panose="02020603050405020304" pitchFamily="18" charset="0"/>
              </a:rPr>
              <a:t>, patient years;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smtClean="0">
                <a:latin typeface="Calibri" panose="020F0502020204030204" pitchFamily="34" charset="0"/>
                <a:ea typeface="Times New Roman" panose="02020603050405020304" pitchFamily="18" charset="0"/>
                <a:cs typeface="Times New Roman" panose="02020603050405020304" pitchFamily="18" charset="0"/>
              </a:rPr>
              <a:t>transplant.3</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353558" y="1277069"/>
            <a:ext cx="2436886" cy="338554"/>
          </a:xfrm>
          <a:prstGeom prst="rect">
            <a:avLst/>
          </a:prstGeom>
        </p:spPr>
        <p:txBody>
          <a:bodyPr wrap="none">
            <a:spAutoFit/>
          </a:bodyPr>
          <a:lstStyle/>
          <a:p>
            <a:pPr marR="0" lvl="0" algn="ctr" fontAlgn="base">
              <a:spcBef>
                <a:spcPts val="0"/>
              </a:spcBef>
              <a:spcAft>
                <a:spcPts val="0"/>
              </a:spcAft>
              <a:buClr>
                <a:srgbClr val="000000"/>
              </a:buClr>
            </a:pPr>
            <a:r>
              <a:rPr lang="en-US" sz="1600" b="1" kern="0" dirty="0" smtClean="0">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rPr>
              <a:t>(b) Transplant rates </a:t>
            </a:r>
            <a:r>
              <a:rPr lang="en-US" sz="1600" b="1" kern="0" dirty="0">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rPr>
              <a:t>by sex</a:t>
            </a:r>
            <a:endParaRPr lang="en-US" sz="1600" b="1" u="none" strike="noStrike" kern="0" dirty="0">
              <a:ln>
                <a:noFill/>
              </a:ln>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25695" y="1583974"/>
            <a:ext cx="6518009" cy="3981459"/>
          </a:xfrm>
        </p:spPr>
      </p:pic>
    </p:spTree>
    <p:extLst>
      <p:ext uri="{BB962C8B-B14F-4D97-AF65-F5344CB8AC3E}">
        <p14:creationId xmlns:p14="http://schemas.microsoft.com/office/powerpoint/2010/main" val="21772552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25</a:t>
            </a:fld>
            <a:endParaRPr lang="en-US" dirty="0"/>
          </a:p>
        </p:txBody>
      </p:sp>
      <p:sp>
        <p:nvSpPr>
          <p:cNvPr id="3" name="Title 2"/>
          <p:cNvSpPr>
            <a:spLocks noGrp="1"/>
          </p:cNvSpPr>
          <p:nvPr>
            <p:ph type="title"/>
          </p:nvPr>
        </p:nvSpPr>
        <p:spPr>
          <a:xfrm>
            <a:off x="0" y="0"/>
            <a:ext cx="9144000" cy="1143000"/>
          </a:xfrm>
        </p:spPr>
        <p:txBody>
          <a:bodyPr/>
          <a:lstStyle/>
          <a:p>
            <a:pPr marL="0" marR="0">
              <a:spcBef>
                <a:spcPts val="6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6.15 Number of living-donor transplants and unadjusted transplant rates among living-donor kidney recipients, by recipient race, 1998-2015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12996" y="1401979"/>
            <a:ext cx="6518009" cy="3981459"/>
          </a:xfrm>
        </p:spPr>
      </p:pic>
      <p:sp>
        <p:nvSpPr>
          <p:cNvPr id="6" name="Rectangle 5"/>
          <p:cNvSpPr/>
          <p:nvPr/>
        </p:nvSpPr>
        <p:spPr>
          <a:xfrm>
            <a:off x="0" y="5383438"/>
            <a:ext cx="9144000" cy="830997"/>
          </a:xfrm>
          <a:prstGeom prst="rect">
            <a:avLst/>
          </a:prstGeom>
        </p:spPr>
        <p:txBody>
          <a:bodyPr wrap="square">
            <a:spAutoFit/>
          </a:bodyPr>
          <a:lstStyle/>
          <a:p>
            <a:pPr>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E.8(3) and E.9(3). (a) Living-donor kidney transplant counts by recipient race. (b) Unadjusted living-donor kidney transplant rates by recipient race. Note that trends may be influenced by changes to the kidney allocation system (KAS) policy that were implemented in December 2014. Abbreviations: AI/AN, American Indian or Alaska Native; Black/</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1200" i="1" dirty="0">
                <a:latin typeface="Calibri" panose="020F0502020204030204" pitchFamily="34" charset="0"/>
                <a:ea typeface="Times New Roman" panose="02020603050405020304" pitchFamily="18" charset="0"/>
                <a:cs typeface="Times New Roman" panose="02020603050405020304" pitchFamily="18" charset="0"/>
              </a:rPr>
              <a:t> Am, Black/African American; NH/PI, Native Hawaiian or Pacific Islander;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200" i="1" dirty="0">
                <a:latin typeface="Calibri" panose="020F0502020204030204" pitchFamily="34" charset="0"/>
                <a:ea typeface="Times New Roman" panose="02020603050405020304" pitchFamily="18" charset="0"/>
                <a:cs typeface="Times New Roman" panose="02020603050405020304" pitchFamily="18" charset="0"/>
              </a:rPr>
              <a:t>, patient. </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044179" y="1306454"/>
            <a:ext cx="3055645" cy="338554"/>
          </a:xfrm>
          <a:prstGeom prst="rect">
            <a:avLst/>
          </a:prstGeom>
        </p:spPr>
        <p:txBody>
          <a:bodyPr wrap="none">
            <a:spAutoFit/>
          </a:bodyPr>
          <a:lstStyle/>
          <a:p>
            <a:pPr marR="0" lvl="0" algn="ctr" fontAlgn="base">
              <a:spcBef>
                <a:spcPts val="0"/>
              </a:spcBef>
              <a:spcAft>
                <a:spcPts val="0"/>
              </a:spcAft>
              <a:buClr>
                <a:srgbClr val="000000"/>
              </a:buClr>
            </a:pPr>
            <a:r>
              <a:rPr lang="en-US" sz="1600" b="1" kern="0" dirty="0" smtClean="0">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rPr>
              <a:t>(a) Number </a:t>
            </a:r>
            <a:r>
              <a:rPr lang="en-US" sz="1600" b="1" kern="0" dirty="0">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rPr>
              <a:t>of transplants by race</a:t>
            </a:r>
            <a:endParaRPr lang="en-US" sz="1600" b="1" u="none" strike="noStrike" kern="0" dirty="0">
              <a:ln>
                <a:noFill/>
              </a:ln>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8109572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26</a:t>
            </a:fld>
            <a:endParaRPr lang="en-US" dirty="0"/>
          </a:p>
        </p:txBody>
      </p:sp>
      <p:sp>
        <p:nvSpPr>
          <p:cNvPr id="3" name="Title 2"/>
          <p:cNvSpPr>
            <a:spLocks noGrp="1"/>
          </p:cNvSpPr>
          <p:nvPr>
            <p:ph type="title"/>
          </p:nvPr>
        </p:nvSpPr>
        <p:spPr>
          <a:xfrm>
            <a:off x="0" y="0"/>
            <a:ext cx="9144000" cy="1143000"/>
          </a:xfrm>
        </p:spPr>
        <p:txBody>
          <a:bodyPr/>
          <a:lstStyle/>
          <a:p>
            <a:pPr marL="0" marR="0">
              <a:spcBef>
                <a:spcPts val="6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6.15 Number of living-donor transplants and unadjusted transplant rates among living-donor kidney recipients, by recipient race, 1998-2015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6" name="Rectangle 5"/>
          <p:cNvSpPr/>
          <p:nvPr/>
        </p:nvSpPr>
        <p:spPr>
          <a:xfrm>
            <a:off x="0" y="5504953"/>
            <a:ext cx="9144000" cy="830997"/>
          </a:xfrm>
          <a:prstGeom prst="rect">
            <a:avLst/>
          </a:prstGeom>
        </p:spPr>
        <p:txBody>
          <a:bodyPr wrap="square">
            <a:spAutoFit/>
          </a:bodyPr>
          <a:lstStyle/>
          <a:p>
            <a:pPr>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E.8(3) and E.9(3). (a) Living-donor kidney transplant counts by recipient race. (b) Unadjusted living-donor kidney transplant rates by recipient race. Note that trends may be influenced by changes to the kidney allocation system (KAS) policy that were implemented in December 2014. Abbreviations: AI/AN, American Indian or Alaska Native; Black/</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1200" i="1" dirty="0">
                <a:latin typeface="Calibri" panose="020F0502020204030204" pitchFamily="34" charset="0"/>
                <a:ea typeface="Times New Roman" panose="02020603050405020304" pitchFamily="18" charset="0"/>
                <a:cs typeface="Times New Roman" panose="02020603050405020304" pitchFamily="18" charset="0"/>
              </a:rPr>
              <a:t> Am, Black/African American; NH/PI, Native Hawaiian or Pacific Islander;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200" i="1" dirty="0">
                <a:latin typeface="Calibri" panose="020F0502020204030204" pitchFamily="34" charset="0"/>
                <a:ea typeface="Times New Roman" panose="02020603050405020304" pitchFamily="18" charset="0"/>
                <a:cs typeface="Times New Roman" panose="02020603050405020304" pitchFamily="18" charset="0"/>
              </a:rPr>
              <a:t>, patient. </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311079" y="1306454"/>
            <a:ext cx="2521844" cy="338554"/>
          </a:xfrm>
          <a:prstGeom prst="rect">
            <a:avLst/>
          </a:prstGeom>
        </p:spPr>
        <p:txBody>
          <a:bodyPr wrap="none">
            <a:spAutoFit/>
          </a:bodyPr>
          <a:lstStyle/>
          <a:p>
            <a:pPr marR="0" lvl="0" algn="ctr" fontAlgn="base">
              <a:spcBef>
                <a:spcPts val="0"/>
              </a:spcBef>
              <a:spcAft>
                <a:spcPts val="0"/>
              </a:spcAft>
              <a:buClr>
                <a:srgbClr val="000000"/>
              </a:buClr>
            </a:pPr>
            <a:r>
              <a:rPr lang="en-US" sz="1600" b="1" kern="0" dirty="0" smtClean="0">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rPr>
              <a:t>(b) Transplant rates </a:t>
            </a:r>
            <a:r>
              <a:rPr lang="en-US" sz="1600" b="1" kern="0" dirty="0">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rPr>
              <a:t>by race</a:t>
            </a:r>
            <a:endParaRPr lang="en-US" sz="1600" b="1" u="none" strike="noStrike" kern="0" dirty="0">
              <a:ln>
                <a:noFill/>
              </a:ln>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12995" y="1523494"/>
            <a:ext cx="6518009" cy="3981459"/>
          </a:xfrm>
        </p:spPr>
      </p:pic>
    </p:spTree>
    <p:extLst>
      <p:ext uri="{BB962C8B-B14F-4D97-AF65-F5344CB8AC3E}">
        <p14:creationId xmlns:p14="http://schemas.microsoft.com/office/powerpoint/2010/main" val="483738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27</a:t>
            </a:fld>
            <a:endParaRPr lang="en-US" dirty="0"/>
          </a:p>
        </p:txBody>
      </p:sp>
      <p:sp>
        <p:nvSpPr>
          <p:cNvPr id="3" name="Title 2"/>
          <p:cNvSpPr>
            <a:spLocks noGrp="1"/>
          </p:cNvSpPr>
          <p:nvPr>
            <p:ph type="title"/>
          </p:nvPr>
        </p:nvSpPr>
        <p:spPr>
          <a:xfrm>
            <a:off x="1314" y="0"/>
            <a:ext cx="9144000" cy="1143000"/>
          </a:xfrm>
        </p:spPr>
        <p:txBody>
          <a:bodyPr/>
          <a:lstStyle/>
          <a:p>
            <a:pPr marL="0" marR="0">
              <a:spcBef>
                <a:spcPts val="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6.16 Number of living-donor transplants and unadjusted transplant rates among living-donor kidney recipients, by recipient primary cause of ESRD, 1998-2015 </a:t>
            </a:r>
            <a:r>
              <a:rPr lang="en-US" b="1" spc="30" dirty="0">
                <a:latin typeface="Calibri" panose="020F0502020204030204" pitchFamily="34" charset="0"/>
                <a:ea typeface="Times New Roman" panose="02020603050405020304" pitchFamily="18" charset="0"/>
                <a:cs typeface="Times New Roman" panose="02020603050405020304" pitchFamily="18" charset="0"/>
              </a:rPr>
              <a:t/>
            </a:r>
            <a:br>
              <a:rPr lang="en-US" b="1" spc="30"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12995" y="1605121"/>
            <a:ext cx="6518009" cy="3981459"/>
          </a:xfrm>
        </p:spPr>
      </p:pic>
      <p:sp>
        <p:nvSpPr>
          <p:cNvPr id="6" name="Rectangle 5"/>
          <p:cNvSpPr/>
          <p:nvPr/>
        </p:nvSpPr>
        <p:spPr>
          <a:xfrm>
            <a:off x="0" y="5394760"/>
            <a:ext cx="9144000" cy="830997"/>
          </a:xfrm>
          <a:prstGeom prst="rect">
            <a:avLst/>
          </a:prstGeom>
        </p:spPr>
        <p:txBody>
          <a:bodyPr wrap="square">
            <a:spAutoFit/>
          </a:bodyPr>
          <a:lstStyle/>
          <a:p>
            <a:pPr>
              <a:spcAft>
                <a:spcPts val="18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E.8(3) and E.9(3). (a) Living-donor kidney transplant counts by recipient primary cause of ESRD. (b) Unadjusted living-donor kidney transplant rates by recipient primary cause of ESRD. Note that trends may be influenced by changes to the kidney allocation system (KAS) policy that were implemented in December 2014. Abbreviations: DM, DM mellitus; ESRD, end-stage renal disease; GN, glomerulonephritis; HTN, hypertension;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200" i="1" dirty="0">
                <a:latin typeface="Calibri" panose="020F0502020204030204" pitchFamily="34" charset="0"/>
                <a:ea typeface="Times New Roman" panose="02020603050405020304" pitchFamily="18" charset="0"/>
                <a:cs typeface="Times New Roman" panose="02020603050405020304" pitchFamily="18" charset="0"/>
              </a:rPr>
              <a:t>, patient. </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245883" y="1257300"/>
            <a:ext cx="4652236" cy="338554"/>
          </a:xfrm>
          <a:prstGeom prst="rect">
            <a:avLst/>
          </a:prstGeom>
        </p:spPr>
        <p:txBody>
          <a:bodyPr wrap="none">
            <a:spAutoFit/>
          </a:bodyPr>
          <a:lstStyle/>
          <a:p>
            <a:pPr marR="0" lvl="0" algn="ctr" fontAlgn="base">
              <a:spcBef>
                <a:spcPts val="0"/>
              </a:spcBef>
              <a:spcAft>
                <a:spcPts val="0"/>
              </a:spcAft>
              <a:buClr>
                <a:srgbClr val="000000"/>
              </a:buClr>
            </a:pPr>
            <a:r>
              <a:rPr lang="en-US" sz="1600" b="1" kern="0" dirty="0" smtClean="0">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rPr>
              <a:t>(a)  </a:t>
            </a:r>
            <a:r>
              <a:rPr lang="en-US" sz="1600" b="1" kern="0" dirty="0">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rPr>
              <a:t>Number of transplants by primary cause of ESRD</a:t>
            </a:r>
            <a:endParaRPr lang="en-US" sz="1600" b="1" u="none" strike="noStrike" kern="0" dirty="0">
              <a:ln>
                <a:noFill/>
              </a:ln>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40036030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28</a:t>
            </a:fld>
            <a:endParaRPr lang="en-US" dirty="0"/>
          </a:p>
        </p:txBody>
      </p:sp>
      <p:sp>
        <p:nvSpPr>
          <p:cNvPr id="3" name="Title 2"/>
          <p:cNvSpPr>
            <a:spLocks noGrp="1"/>
          </p:cNvSpPr>
          <p:nvPr>
            <p:ph type="title"/>
          </p:nvPr>
        </p:nvSpPr>
        <p:spPr>
          <a:xfrm>
            <a:off x="1314" y="0"/>
            <a:ext cx="9144000" cy="1143000"/>
          </a:xfrm>
        </p:spPr>
        <p:txBody>
          <a:bodyPr/>
          <a:lstStyle/>
          <a:p>
            <a:pPr marL="0" marR="0">
              <a:spcBef>
                <a:spcPts val="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6.16 Number of living-donor transplants and unadjusted transplant rates among living-donor kidney recipients, by recipient primary cause of ESRD, 1998-2015 </a:t>
            </a:r>
            <a:r>
              <a:rPr lang="en-US" b="1" spc="30" dirty="0">
                <a:latin typeface="Calibri" panose="020F0502020204030204" pitchFamily="34" charset="0"/>
                <a:ea typeface="Times New Roman" panose="02020603050405020304" pitchFamily="18" charset="0"/>
                <a:cs typeface="Times New Roman" panose="02020603050405020304" pitchFamily="18" charset="0"/>
              </a:rPr>
              <a:t/>
            </a:r>
            <a:br>
              <a:rPr lang="en-US" b="1" spc="30"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6" name="Rectangle 5"/>
          <p:cNvSpPr/>
          <p:nvPr/>
        </p:nvSpPr>
        <p:spPr>
          <a:xfrm>
            <a:off x="0" y="5487496"/>
            <a:ext cx="9144000" cy="830997"/>
          </a:xfrm>
          <a:prstGeom prst="rect">
            <a:avLst/>
          </a:prstGeom>
        </p:spPr>
        <p:txBody>
          <a:bodyPr wrap="square">
            <a:spAutoFit/>
          </a:bodyPr>
          <a:lstStyle/>
          <a:p>
            <a:pPr>
              <a:spcAft>
                <a:spcPts val="18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E.8(3) and E.9(3). (a) Living-donor kidney transplant counts by recipient primary cause of ESRD. (b) Unadjusted living-donor kidney transplant rates by recipient primary cause of ESRD. Note that trends may be influenced by changes to the kidney allocation system (KAS) policy that were implemented in December 2014. Abbreviations: DM, DM mellitus; ESRD, end-stage renal disease; GN, glomerulonephritis; HTN, hypertension;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200" i="1" dirty="0">
                <a:latin typeface="Calibri" panose="020F0502020204030204" pitchFamily="34" charset="0"/>
                <a:ea typeface="Times New Roman" panose="02020603050405020304" pitchFamily="18" charset="0"/>
                <a:cs typeface="Times New Roman" panose="02020603050405020304" pitchFamily="18" charset="0"/>
              </a:rPr>
              <a:t>, patient. </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489539" y="1257300"/>
            <a:ext cx="4164923" cy="338554"/>
          </a:xfrm>
          <a:prstGeom prst="rect">
            <a:avLst/>
          </a:prstGeom>
        </p:spPr>
        <p:txBody>
          <a:bodyPr wrap="none">
            <a:spAutoFit/>
          </a:bodyPr>
          <a:lstStyle/>
          <a:p>
            <a:pPr marR="0" lvl="0" algn="ctr" fontAlgn="base">
              <a:spcBef>
                <a:spcPts val="0"/>
              </a:spcBef>
              <a:spcAft>
                <a:spcPts val="0"/>
              </a:spcAft>
              <a:buClr>
                <a:srgbClr val="000000"/>
              </a:buClr>
            </a:pPr>
            <a:r>
              <a:rPr lang="en-US" sz="1600" b="1" kern="0" dirty="0" smtClean="0">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rPr>
              <a:t>(b) Transplant rates by primary cause of ESRD  </a:t>
            </a:r>
            <a:endParaRPr lang="en-US" sz="1600" b="1" u="none" strike="noStrike" kern="0" dirty="0">
              <a:ln>
                <a:noFill/>
              </a:ln>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12995" y="1563646"/>
            <a:ext cx="6518009" cy="3981459"/>
          </a:xfrm>
        </p:spPr>
      </p:pic>
    </p:spTree>
    <p:extLst>
      <p:ext uri="{BB962C8B-B14F-4D97-AF65-F5344CB8AC3E}">
        <p14:creationId xmlns:p14="http://schemas.microsoft.com/office/powerpoint/2010/main" val="39651321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29</a:t>
            </a:fld>
            <a:endParaRPr lang="en-US" dirty="0"/>
          </a:p>
        </p:txBody>
      </p:sp>
      <p:sp>
        <p:nvSpPr>
          <p:cNvPr id="3" name="Title 2"/>
          <p:cNvSpPr>
            <a:spLocks noGrp="1"/>
          </p:cNvSpPr>
          <p:nvPr>
            <p:ph type="title"/>
          </p:nvPr>
        </p:nvSpPr>
        <p:spPr>
          <a:xfrm>
            <a:off x="0" y="228600"/>
            <a:ext cx="9144000" cy="1143000"/>
          </a:xfrm>
        </p:spPr>
        <p:txBody>
          <a:bodyPr/>
          <a:lstStyle/>
          <a:p>
            <a:pPr marL="0" marR="0">
              <a:spcBef>
                <a:spcPts val="18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6.17 Number of paired donation transplants and percent of all living-donor transplants, 2001-2015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1469" y="1295400"/>
            <a:ext cx="6861062" cy="4191009"/>
          </a:xfrm>
        </p:spPr>
      </p:pic>
      <p:sp>
        <p:nvSpPr>
          <p:cNvPr id="6" name="Rectangle 5"/>
          <p:cNvSpPr/>
          <p:nvPr/>
        </p:nvSpPr>
        <p:spPr>
          <a:xfrm>
            <a:off x="0" y="5600700"/>
            <a:ext cx="9144000" cy="646331"/>
          </a:xfrm>
          <a:prstGeom prst="rect">
            <a:avLst/>
          </a:prstGeom>
        </p:spPr>
        <p:txBody>
          <a:bodyPr wrap="square">
            <a:spAutoFit/>
          </a:bodyPr>
          <a:lstStyle/>
          <a:p>
            <a:pPr>
              <a:spcAft>
                <a:spcPts val="18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a:t>
            </a:r>
            <a:r>
              <a:rPr lang="en-US" sz="1200" i="1" dirty="0">
                <a:latin typeface="Calibri" panose="020F0502020204030204" pitchFamily="34" charset="0"/>
                <a:ea typeface="SimSun" panose="02010600030101010101" pitchFamily="2" charset="-122"/>
                <a:cs typeface="Times New Roman" panose="02020603050405020304" pitchFamily="18" charset="0"/>
              </a:rPr>
              <a:t>Data are obtained from the Organ Procurement and Transplantation Network (OPTN).</a:t>
            </a:r>
            <a:r>
              <a:rPr lang="en-US" sz="1200" i="1" dirty="0">
                <a:latin typeface="Calibri" panose="020F0502020204030204" pitchFamily="34" charset="0"/>
                <a:ea typeface="Times New Roman" panose="02020603050405020304" pitchFamily="18" charset="0"/>
                <a:cs typeface="Times New Roman" panose="02020603050405020304" pitchFamily="18" charset="0"/>
              </a:rPr>
              <a:t> Paired donation transplant counts and percent of all living-donor transplants. Note that trends may be influenced by changes to the kidney allocation system (KAS) policy that were implemented in December 2014. Abbreviation: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 </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28929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30</a:t>
            </a:fld>
            <a:endParaRPr lang="en-US" dirty="0"/>
          </a:p>
        </p:txBody>
      </p:sp>
      <p:sp>
        <p:nvSpPr>
          <p:cNvPr id="3" name="Title 2"/>
          <p:cNvSpPr>
            <a:spLocks noGrp="1"/>
          </p:cNvSpPr>
          <p:nvPr>
            <p:ph type="title"/>
          </p:nvPr>
        </p:nvSpPr>
        <p:spPr>
          <a:xfrm>
            <a:off x="0" y="78829"/>
            <a:ext cx="9144000" cy="861848"/>
          </a:xfrm>
        </p:spPr>
        <p:txBody>
          <a:bodyPr/>
          <a:lstStyle/>
          <a:p>
            <a:pPr marL="0" marR="0">
              <a:spcBef>
                <a:spcPts val="0"/>
              </a:spcBef>
              <a:spcAft>
                <a:spcPts val="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6.18 Number of deceased kidney donors and unadjusted kidney donation rates, by donor age, 2001-2015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12996" y="1371600"/>
            <a:ext cx="6518009" cy="3911963"/>
          </a:xfrm>
        </p:spPr>
      </p:pic>
      <p:sp>
        <p:nvSpPr>
          <p:cNvPr id="6" name="Rectangle 5"/>
          <p:cNvSpPr/>
          <p:nvPr/>
        </p:nvSpPr>
        <p:spPr>
          <a:xfrm>
            <a:off x="5255" y="5372100"/>
            <a:ext cx="913349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SimSun" panose="02010600030101010101" pitchFamily="2" charset="-122"/>
                <a:cs typeface="Times New Roman" panose="02020603050405020304" pitchFamily="18" charset="0"/>
              </a:rPr>
              <a:t>Data Source: Data on the annual number of deaths in the U.S. population are obtained from the Centers for Disease Control and Prevention; the deceased-donor data are obtained from the Organ Procurement and Transplantation Network (OPTN). Deceased-donor kidney donation counts and rates by donor age. </a:t>
            </a:r>
            <a:r>
              <a:rPr lang="en-US" sz="1200" i="1" dirty="0">
                <a:latin typeface="Calibri" panose="020F0502020204030204" pitchFamily="34" charset="0"/>
                <a:ea typeface="Times New Roman" panose="02020603050405020304" pitchFamily="18" charset="0"/>
                <a:cs typeface="Times New Roman" panose="02020603050405020304" pitchFamily="18" charset="0"/>
              </a:rPr>
              <a:t>Note that trends may be influenced by changes to the kidney allocation system (KAS) policy that were implemented in December 2014.</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260263" y="1058028"/>
            <a:ext cx="2623475" cy="358816"/>
          </a:xfrm>
          <a:prstGeom prst="rect">
            <a:avLst/>
          </a:prstGeom>
        </p:spPr>
        <p:txBody>
          <a:bodyPr wrap="none">
            <a:spAutoFit/>
          </a:bodyPr>
          <a:lstStyle/>
          <a:p>
            <a:pPr marR="0" lvl="0" algn="ctr">
              <a:lnSpc>
                <a:spcPct val="115000"/>
              </a:lnSpc>
              <a:spcBef>
                <a:spcPts val="0"/>
              </a:spcBef>
              <a:spcAft>
                <a:spcPts val="0"/>
              </a:spcAft>
            </a:pPr>
            <a:r>
              <a:rPr lang="en-US" sz="1600" b="1" dirty="0" smtClean="0">
                <a:latin typeface="Calibri" panose="020F0502020204030204" pitchFamily="34" charset="0"/>
                <a:ea typeface="SimSun" panose="02010600030101010101" pitchFamily="2" charset="-122"/>
                <a:cs typeface="Segoe UI" panose="020B0502040204020203" pitchFamily="34" charset="0"/>
              </a:rPr>
              <a:t>(a) Number </a:t>
            </a:r>
            <a:r>
              <a:rPr lang="en-US" sz="1600" b="1" dirty="0">
                <a:latin typeface="Calibri" panose="020F0502020204030204" pitchFamily="34" charset="0"/>
                <a:ea typeface="SimSun" panose="02010600030101010101" pitchFamily="2" charset="-122"/>
                <a:cs typeface="Segoe UI" panose="020B0502040204020203" pitchFamily="34" charset="0"/>
              </a:rPr>
              <a:t>of donors by age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77053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31</a:t>
            </a:fld>
            <a:endParaRPr lang="en-US" dirty="0"/>
          </a:p>
        </p:txBody>
      </p:sp>
      <p:sp>
        <p:nvSpPr>
          <p:cNvPr id="3" name="Title 2"/>
          <p:cNvSpPr>
            <a:spLocks noGrp="1"/>
          </p:cNvSpPr>
          <p:nvPr>
            <p:ph type="title"/>
          </p:nvPr>
        </p:nvSpPr>
        <p:spPr>
          <a:xfrm>
            <a:off x="0" y="78829"/>
            <a:ext cx="9144000" cy="861848"/>
          </a:xfrm>
        </p:spPr>
        <p:txBody>
          <a:bodyPr/>
          <a:lstStyle/>
          <a:p>
            <a:pPr marL="0" marR="0">
              <a:spcBef>
                <a:spcPts val="0"/>
              </a:spcBef>
              <a:spcAft>
                <a:spcPts val="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6.18 Number of deceased kidney donors and unadjusted kidney donation rates, by donor age, 2001-2015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6" name="Rectangle 5"/>
          <p:cNvSpPr/>
          <p:nvPr/>
        </p:nvSpPr>
        <p:spPr>
          <a:xfrm>
            <a:off x="5255" y="5372100"/>
            <a:ext cx="913349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SimSun" panose="02010600030101010101" pitchFamily="2" charset="-122"/>
                <a:cs typeface="Times New Roman" panose="02020603050405020304" pitchFamily="18" charset="0"/>
              </a:rPr>
              <a:t>Data Source: Data on the annual number of deaths in the U.S. population are obtained from the Centers for Disease Control and Prevention; the deceased-donor data are obtained from the Organ Procurement and Transplantation Network (OPTN). Deceased-donor kidney donation counts and rates by donor age. </a:t>
            </a:r>
            <a:r>
              <a:rPr lang="en-US" sz="1200" i="1" dirty="0">
                <a:latin typeface="Calibri" panose="020F0502020204030204" pitchFamily="34" charset="0"/>
                <a:ea typeface="Times New Roman" panose="02020603050405020304" pitchFamily="18" charset="0"/>
                <a:cs typeface="Times New Roman" panose="02020603050405020304" pitchFamily="18" charset="0"/>
              </a:rPr>
              <a:t>Note that trends may be influenced by changes to the kidney allocation system (KAS) policy that were implemented in December 2014.</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407900" y="1058028"/>
            <a:ext cx="2328202" cy="358816"/>
          </a:xfrm>
          <a:prstGeom prst="rect">
            <a:avLst/>
          </a:prstGeom>
        </p:spPr>
        <p:txBody>
          <a:bodyPr wrap="none">
            <a:spAutoFit/>
          </a:bodyPr>
          <a:lstStyle/>
          <a:p>
            <a:pPr marR="0" lvl="0" algn="ctr">
              <a:lnSpc>
                <a:spcPct val="115000"/>
              </a:lnSpc>
              <a:spcBef>
                <a:spcPts val="0"/>
              </a:spcBef>
              <a:spcAft>
                <a:spcPts val="0"/>
              </a:spcAft>
            </a:pPr>
            <a:r>
              <a:rPr lang="en-US" sz="1600" b="1" dirty="0" smtClean="0">
                <a:latin typeface="Calibri" panose="020F0502020204030204" pitchFamily="34" charset="0"/>
                <a:ea typeface="SimSun" panose="02010600030101010101" pitchFamily="2" charset="-122"/>
                <a:cs typeface="Segoe UI" panose="020B0502040204020203" pitchFamily="34" charset="0"/>
              </a:rPr>
              <a:t>(b) Donation rates </a:t>
            </a:r>
            <a:r>
              <a:rPr lang="en-US" sz="1600" b="1" dirty="0">
                <a:latin typeface="Calibri" panose="020F0502020204030204" pitchFamily="34" charset="0"/>
                <a:ea typeface="SimSun" panose="02010600030101010101" pitchFamily="2" charset="-122"/>
                <a:cs typeface="Segoe UI" panose="020B0502040204020203" pitchFamily="34" charset="0"/>
              </a:rPr>
              <a:t>by age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12996" y="1323185"/>
            <a:ext cx="6518009" cy="3911963"/>
          </a:xfrm>
        </p:spPr>
      </p:pic>
    </p:spTree>
    <p:extLst>
      <p:ext uri="{BB962C8B-B14F-4D97-AF65-F5344CB8AC3E}">
        <p14:creationId xmlns:p14="http://schemas.microsoft.com/office/powerpoint/2010/main" val="26866456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32</a:t>
            </a:fld>
            <a:endParaRPr lang="en-US" dirty="0"/>
          </a:p>
        </p:txBody>
      </p:sp>
      <p:sp>
        <p:nvSpPr>
          <p:cNvPr id="3" name="Title 2"/>
          <p:cNvSpPr>
            <a:spLocks noGrp="1"/>
          </p:cNvSpPr>
          <p:nvPr>
            <p:ph type="title"/>
          </p:nvPr>
        </p:nvSpPr>
        <p:spPr>
          <a:xfrm>
            <a:off x="0" y="190500"/>
            <a:ext cx="9144000" cy="838200"/>
          </a:xfrm>
        </p:spPr>
        <p:txBody>
          <a:bodyPr/>
          <a:lstStyle/>
          <a:p>
            <a:pPr marL="0" marR="0">
              <a:spcBef>
                <a:spcPts val="1200"/>
              </a:spcBef>
              <a:spcAft>
                <a:spcPts val="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6.19 Number of deceased kidney donors and unadjusted kidney donation rates, by donor sex, 2001-2015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12995" y="1464101"/>
            <a:ext cx="6518009" cy="3911963"/>
          </a:xfrm>
        </p:spPr>
      </p:pic>
      <p:sp>
        <p:nvSpPr>
          <p:cNvPr id="6" name="Rectangle 5"/>
          <p:cNvSpPr/>
          <p:nvPr/>
        </p:nvSpPr>
        <p:spPr>
          <a:xfrm>
            <a:off x="0" y="5363364"/>
            <a:ext cx="91440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SimSun" panose="02010600030101010101" pitchFamily="2" charset="-122"/>
                <a:cs typeface="Times New Roman" panose="02020603050405020304" pitchFamily="18" charset="0"/>
              </a:rPr>
              <a:t>Data Source:</a:t>
            </a:r>
            <a:r>
              <a:rPr lang="en-US" sz="1200" i="1"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a:latin typeface="Calibri" panose="020F0502020204030204" pitchFamily="34" charset="0"/>
                <a:ea typeface="SimSun" panose="02010600030101010101" pitchFamily="2" charset="-122"/>
                <a:cs typeface="Times New Roman" panose="02020603050405020304" pitchFamily="18" charset="0"/>
              </a:rPr>
              <a:t>Data on the annual number of deaths in the U.S. population are obtained from the Centers for Disease Control and Prevention; the deceased-donor data are obtained from the Organ Procurement and Transplantation Network (OPTN). Deceased-donor kidney donation counts and rates by donor sex. </a:t>
            </a:r>
            <a:r>
              <a:rPr lang="en-US" sz="1200" i="1" dirty="0">
                <a:latin typeface="Calibri" panose="020F0502020204030204" pitchFamily="34" charset="0"/>
                <a:ea typeface="Times New Roman" panose="02020603050405020304" pitchFamily="18" charset="0"/>
                <a:cs typeface="Times New Roman" panose="02020603050405020304" pitchFamily="18" charset="0"/>
              </a:rPr>
              <a:t>Note that trends may be influenced by changes to the kidney allocation system (KAS) policy that were implemented in December 2014.</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271997" y="1078256"/>
            <a:ext cx="2600007" cy="338554"/>
          </a:xfrm>
          <a:prstGeom prst="rect">
            <a:avLst/>
          </a:prstGeom>
        </p:spPr>
        <p:txBody>
          <a:bodyPr wrap="none">
            <a:spAutoFit/>
          </a:bodyPr>
          <a:lstStyle/>
          <a:p>
            <a:pPr marL="228600" marR="0" indent="-228600" algn="ctr">
              <a:spcBef>
                <a:spcPts val="150"/>
              </a:spcBef>
              <a:spcAft>
                <a:spcPts val="600"/>
              </a:spcAft>
            </a:pPr>
            <a:r>
              <a:rPr lang="en-US" sz="1600" b="1" dirty="0" smtClean="0">
                <a:latin typeface="Calibri" panose="020F0502020204030204" pitchFamily="34" charset="0"/>
                <a:ea typeface="SimSun" panose="02010600030101010101" pitchFamily="2" charset="-122"/>
                <a:cs typeface="Segoe UI" panose="020B0502040204020203" pitchFamily="34" charset="0"/>
              </a:rPr>
              <a:t>(a) Number </a:t>
            </a:r>
            <a:r>
              <a:rPr lang="en-US" sz="1600" b="1" dirty="0">
                <a:latin typeface="Calibri" panose="020F0502020204030204" pitchFamily="34" charset="0"/>
                <a:ea typeface="SimSun" panose="02010600030101010101" pitchFamily="2" charset="-122"/>
                <a:cs typeface="Segoe UI" panose="020B0502040204020203" pitchFamily="34" charset="0"/>
              </a:rPr>
              <a:t>of donors by sex</a:t>
            </a:r>
            <a:endParaRPr lang="en-US" sz="1600" b="1" dirty="0">
              <a:effectLst/>
              <a:latin typeface="Calibri" panose="020F0502020204030204" pitchFamily="34" charset="0"/>
              <a:ea typeface="SimSun" panose="02010600030101010101" pitchFamily="2" charset="-122"/>
              <a:cs typeface="Segoe UI" panose="020B0502040204020203" pitchFamily="34" charset="0"/>
            </a:endParaRPr>
          </a:p>
        </p:txBody>
      </p:sp>
    </p:spTree>
    <p:extLst>
      <p:ext uri="{BB962C8B-B14F-4D97-AF65-F5344CB8AC3E}">
        <p14:creationId xmlns:p14="http://schemas.microsoft.com/office/powerpoint/2010/main" val="17037262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33</a:t>
            </a:fld>
            <a:endParaRPr lang="en-US" dirty="0"/>
          </a:p>
        </p:txBody>
      </p:sp>
      <p:sp>
        <p:nvSpPr>
          <p:cNvPr id="3" name="Title 2"/>
          <p:cNvSpPr>
            <a:spLocks noGrp="1"/>
          </p:cNvSpPr>
          <p:nvPr>
            <p:ph type="title"/>
          </p:nvPr>
        </p:nvSpPr>
        <p:spPr>
          <a:xfrm>
            <a:off x="0" y="190500"/>
            <a:ext cx="9144000" cy="838200"/>
          </a:xfrm>
        </p:spPr>
        <p:txBody>
          <a:bodyPr/>
          <a:lstStyle/>
          <a:p>
            <a:pPr marL="0" marR="0">
              <a:spcBef>
                <a:spcPts val="1200"/>
              </a:spcBef>
              <a:spcAft>
                <a:spcPts val="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6.19 Number of deceased kidney donors and unadjusted kidney donation rates, by donor sex, 2001-2015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6" name="Rectangle 5"/>
          <p:cNvSpPr/>
          <p:nvPr/>
        </p:nvSpPr>
        <p:spPr>
          <a:xfrm>
            <a:off x="0" y="5363364"/>
            <a:ext cx="91440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SimSun" panose="02010600030101010101" pitchFamily="2" charset="-122"/>
                <a:cs typeface="Times New Roman" panose="02020603050405020304" pitchFamily="18" charset="0"/>
              </a:rPr>
              <a:t>Data Source:</a:t>
            </a:r>
            <a:r>
              <a:rPr lang="en-US" sz="1200" i="1"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a:latin typeface="Calibri" panose="020F0502020204030204" pitchFamily="34" charset="0"/>
                <a:ea typeface="SimSun" panose="02010600030101010101" pitchFamily="2" charset="-122"/>
                <a:cs typeface="Times New Roman" panose="02020603050405020304" pitchFamily="18" charset="0"/>
              </a:rPr>
              <a:t>Data on the annual number of deaths in the U.S. population are obtained from the Centers for Disease Control and Prevention; the deceased-donor data are obtained from the Organ Procurement and Transplantation Network (OPTN). Deceased-donor kidney donation counts and rates by donor sex. </a:t>
            </a:r>
            <a:r>
              <a:rPr lang="en-US" sz="1200" i="1" dirty="0">
                <a:latin typeface="Calibri" panose="020F0502020204030204" pitchFamily="34" charset="0"/>
                <a:ea typeface="Times New Roman" panose="02020603050405020304" pitchFamily="18" charset="0"/>
                <a:cs typeface="Times New Roman" panose="02020603050405020304" pitchFamily="18" charset="0"/>
              </a:rPr>
              <a:t>Note that trends may be influenced by changes to the kidney allocation system (KAS) policy that were implemented in December 2014.</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419634" y="1078256"/>
            <a:ext cx="2304733" cy="338554"/>
          </a:xfrm>
          <a:prstGeom prst="rect">
            <a:avLst/>
          </a:prstGeom>
        </p:spPr>
        <p:txBody>
          <a:bodyPr wrap="none">
            <a:spAutoFit/>
          </a:bodyPr>
          <a:lstStyle/>
          <a:p>
            <a:pPr marL="228600" marR="0" indent="-228600" algn="ctr">
              <a:spcBef>
                <a:spcPts val="150"/>
              </a:spcBef>
              <a:spcAft>
                <a:spcPts val="600"/>
              </a:spcAft>
            </a:pPr>
            <a:r>
              <a:rPr lang="en-US" sz="1600" b="1" dirty="0" smtClean="0">
                <a:latin typeface="Calibri" panose="020F0502020204030204" pitchFamily="34" charset="0"/>
                <a:ea typeface="SimSun" panose="02010600030101010101" pitchFamily="2" charset="-122"/>
                <a:cs typeface="Segoe UI" panose="020B0502040204020203" pitchFamily="34" charset="0"/>
              </a:rPr>
              <a:t>(b) Donation rates </a:t>
            </a:r>
            <a:r>
              <a:rPr lang="en-US" sz="1600" b="1" dirty="0">
                <a:latin typeface="Calibri" panose="020F0502020204030204" pitchFamily="34" charset="0"/>
                <a:ea typeface="SimSun" panose="02010600030101010101" pitchFamily="2" charset="-122"/>
                <a:cs typeface="Segoe UI" panose="020B0502040204020203" pitchFamily="34" charset="0"/>
              </a:rPr>
              <a:t>by sex</a:t>
            </a:r>
            <a:endParaRPr lang="en-US" sz="1600" b="1" dirty="0">
              <a:effectLst/>
              <a:latin typeface="Calibri" panose="020F0502020204030204" pitchFamily="34" charset="0"/>
              <a:ea typeface="SimSun" panose="02010600030101010101" pitchFamily="2" charset="-122"/>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12995" y="1466366"/>
            <a:ext cx="6518009" cy="3911963"/>
          </a:xfrm>
        </p:spPr>
      </p:pic>
    </p:spTree>
    <p:extLst>
      <p:ext uri="{BB962C8B-B14F-4D97-AF65-F5344CB8AC3E}">
        <p14:creationId xmlns:p14="http://schemas.microsoft.com/office/powerpoint/2010/main" val="27138209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34</a:t>
            </a:fld>
            <a:endParaRPr lang="en-US" dirty="0"/>
          </a:p>
        </p:txBody>
      </p:sp>
      <p:sp>
        <p:nvSpPr>
          <p:cNvPr id="3" name="Title 2"/>
          <p:cNvSpPr>
            <a:spLocks noGrp="1"/>
          </p:cNvSpPr>
          <p:nvPr>
            <p:ph type="title"/>
          </p:nvPr>
        </p:nvSpPr>
        <p:spPr>
          <a:xfrm>
            <a:off x="0" y="190500"/>
            <a:ext cx="9144000" cy="800100"/>
          </a:xfrm>
        </p:spPr>
        <p:txBody>
          <a:bodyPr/>
          <a:lstStyle/>
          <a:p>
            <a:pPr marL="0" marR="0">
              <a:spcBef>
                <a:spcPts val="600"/>
              </a:spcBef>
              <a:spcAft>
                <a:spcPts val="0"/>
              </a:spcAft>
            </a:pPr>
            <a:r>
              <a:rPr lang="en-US" sz="2400" b="1" spc="30" dirty="0">
                <a:latin typeface="Calibri" panose="020F0502020204030204" pitchFamily="34" charset="0"/>
                <a:ea typeface="Calibri" panose="020F0502020204030204" pitchFamily="34" charset="0"/>
                <a:cs typeface="Times New Roman" panose="02020603050405020304" pitchFamily="18" charset="0"/>
              </a:rPr>
              <a:t>vol 2 Figure 6.20 Number of deceased kidney donors and unadjusted kidney donation rates, by donor race, 2001-2015</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12995" y="1517533"/>
            <a:ext cx="6518009" cy="3911963"/>
          </a:xfrm>
        </p:spPr>
      </p:pic>
      <p:sp>
        <p:nvSpPr>
          <p:cNvPr id="6" name="Rectangle 5"/>
          <p:cNvSpPr/>
          <p:nvPr/>
        </p:nvSpPr>
        <p:spPr>
          <a:xfrm>
            <a:off x="0" y="5410200"/>
            <a:ext cx="91440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SimSun" panose="02010600030101010101" pitchFamily="2" charset="-122"/>
                <a:cs typeface="Times New Roman" panose="02020603050405020304" pitchFamily="18" charset="0"/>
              </a:rPr>
              <a:t>Data Source: The U.S. death population data are obtained from the Centers for Disease Control and Prevention; the deceased-donor data are obtained from the Organ Procurement and Transplantation Network (OPTN). Deceased-donor kidney donation counts and rates by donor race. </a:t>
            </a:r>
            <a:r>
              <a:rPr lang="en-US" sz="1200" i="1" dirty="0">
                <a:latin typeface="Calibri" panose="020F0502020204030204" pitchFamily="34" charset="0"/>
                <a:ea typeface="Times New Roman" panose="02020603050405020304" pitchFamily="18" charset="0"/>
                <a:cs typeface="Times New Roman" panose="02020603050405020304" pitchFamily="18" charset="0"/>
              </a:rPr>
              <a:t>Note that trends may be influenced by changes to the kidney allocation system (KAS) policy that were implemented in December 2014. </a:t>
            </a:r>
            <a:r>
              <a:rPr lang="en-US" sz="1200" i="1" dirty="0">
                <a:latin typeface="Calibri" panose="020F0502020204030204" pitchFamily="34" charset="0"/>
                <a:ea typeface="SimSun" panose="02010600030101010101" pitchFamily="2" charset="-122"/>
                <a:cs typeface="Times New Roman" panose="02020603050405020304" pitchFamily="18" charset="0"/>
              </a:rPr>
              <a:t>Abbreviations: AI/AN, American Indian or Alaska Native; Asian/PI, Asian/Pacific Islander; Black/</a:t>
            </a:r>
            <a:r>
              <a:rPr lang="en-US" sz="1200" i="1" dirty="0" err="1">
                <a:latin typeface="Calibri" panose="020F0502020204030204" pitchFamily="34" charset="0"/>
                <a:ea typeface="SimSun" panose="02010600030101010101" pitchFamily="2" charset="-122"/>
                <a:cs typeface="Times New Roman" panose="02020603050405020304" pitchFamily="18" charset="0"/>
              </a:rPr>
              <a:t>Af</a:t>
            </a:r>
            <a:r>
              <a:rPr lang="en-US" sz="1200" i="1" dirty="0">
                <a:latin typeface="Calibri" panose="020F0502020204030204" pitchFamily="34" charset="0"/>
                <a:ea typeface="SimSun" panose="02010600030101010101" pitchFamily="2" charset="-122"/>
                <a:cs typeface="Times New Roman" panose="02020603050405020304" pitchFamily="18" charset="0"/>
              </a:rPr>
              <a:t> Am, Black/African American.</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226119" y="1198274"/>
            <a:ext cx="2691763" cy="338554"/>
          </a:xfrm>
          <a:prstGeom prst="rect">
            <a:avLst/>
          </a:prstGeom>
        </p:spPr>
        <p:txBody>
          <a:bodyPr wrap="none">
            <a:spAutoFit/>
          </a:bodyPr>
          <a:lstStyle/>
          <a:p>
            <a:pPr marR="0" lvl="0" algn="ctr" fontAlgn="base">
              <a:spcBef>
                <a:spcPts val="0"/>
              </a:spcBef>
              <a:spcAft>
                <a:spcPts val="0"/>
              </a:spcAft>
              <a:buClr>
                <a:srgbClr val="000000"/>
              </a:buClr>
            </a:pPr>
            <a:r>
              <a:rPr lang="en-US" sz="1600" b="1" kern="0" dirty="0" smtClean="0">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rPr>
              <a:t>(a) Number </a:t>
            </a:r>
            <a:r>
              <a:rPr lang="en-US" sz="1600" b="1" kern="0" dirty="0">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rPr>
              <a:t>of donors by race</a:t>
            </a:r>
            <a:endParaRPr lang="en-US" sz="1600" b="1" u="none" strike="noStrike" kern="0" dirty="0">
              <a:ln>
                <a:noFill/>
              </a:ln>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42778546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35</a:t>
            </a:fld>
            <a:endParaRPr lang="en-US" dirty="0"/>
          </a:p>
        </p:txBody>
      </p:sp>
      <p:sp>
        <p:nvSpPr>
          <p:cNvPr id="3" name="Title 2"/>
          <p:cNvSpPr>
            <a:spLocks noGrp="1"/>
          </p:cNvSpPr>
          <p:nvPr>
            <p:ph type="title"/>
          </p:nvPr>
        </p:nvSpPr>
        <p:spPr>
          <a:xfrm>
            <a:off x="0" y="190500"/>
            <a:ext cx="9144000" cy="800100"/>
          </a:xfrm>
        </p:spPr>
        <p:txBody>
          <a:bodyPr/>
          <a:lstStyle/>
          <a:p>
            <a:pPr marL="0" marR="0">
              <a:spcBef>
                <a:spcPts val="600"/>
              </a:spcBef>
              <a:spcAft>
                <a:spcPts val="0"/>
              </a:spcAft>
            </a:pPr>
            <a:r>
              <a:rPr lang="en-US" sz="2400" b="1" spc="30" dirty="0">
                <a:latin typeface="Calibri" panose="020F0502020204030204" pitchFamily="34" charset="0"/>
                <a:ea typeface="Calibri" panose="020F0502020204030204" pitchFamily="34" charset="0"/>
                <a:cs typeface="Times New Roman" panose="02020603050405020304" pitchFamily="18" charset="0"/>
              </a:rPr>
              <a:t>vol 2 Figure 6.20 Number of deceased kidney donors and unadjusted kidney donation rates, by donor race, 2001-2015</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6" name="Rectangle 5"/>
          <p:cNvSpPr/>
          <p:nvPr/>
        </p:nvSpPr>
        <p:spPr>
          <a:xfrm>
            <a:off x="0" y="5410200"/>
            <a:ext cx="91440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SimSun" panose="02010600030101010101" pitchFamily="2" charset="-122"/>
                <a:cs typeface="Times New Roman" panose="02020603050405020304" pitchFamily="18" charset="0"/>
              </a:rPr>
              <a:t>Data Source: The U.S. death population data are obtained from the Centers for Disease Control and Prevention; the deceased-donor data are obtained from the Organ Procurement and Transplantation Network (OPTN). Deceased-donor kidney donation counts and rates by donor race. </a:t>
            </a:r>
            <a:r>
              <a:rPr lang="en-US" sz="1200" i="1" dirty="0">
                <a:latin typeface="Calibri" panose="020F0502020204030204" pitchFamily="34" charset="0"/>
                <a:ea typeface="Times New Roman" panose="02020603050405020304" pitchFamily="18" charset="0"/>
                <a:cs typeface="Times New Roman" panose="02020603050405020304" pitchFamily="18" charset="0"/>
              </a:rPr>
              <a:t>Note that trends may be influenced by changes to the kidney allocation system (KAS) policy that were implemented in December 2014. </a:t>
            </a:r>
            <a:r>
              <a:rPr lang="en-US" sz="1200" i="1" dirty="0">
                <a:latin typeface="Calibri" panose="020F0502020204030204" pitchFamily="34" charset="0"/>
                <a:ea typeface="SimSun" panose="02010600030101010101" pitchFamily="2" charset="-122"/>
                <a:cs typeface="Times New Roman" panose="02020603050405020304" pitchFamily="18" charset="0"/>
              </a:rPr>
              <a:t>Abbreviations: AI/AN, American Indian or Alaska Native; Asian/PI, Asian/Pacific Islander; Black/</a:t>
            </a:r>
            <a:r>
              <a:rPr lang="en-US" sz="1200" i="1" dirty="0" err="1">
                <a:latin typeface="Calibri" panose="020F0502020204030204" pitchFamily="34" charset="0"/>
                <a:ea typeface="SimSun" panose="02010600030101010101" pitchFamily="2" charset="-122"/>
                <a:cs typeface="Times New Roman" panose="02020603050405020304" pitchFamily="18" charset="0"/>
              </a:rPr>
              <a:t>Af</a:t>
            </a:r>
            <a:r>
              <a:rPr lang="en-US" sz="1200" i="1" dirty="0">
                <a:latin typeface="Calibri" panose="020F0502020204030204" pitchFamily="34" charset="0"/>
                <a:ea typeface="SimSun" panose="02010600030101010101" pitchFamily="2" charset="-122"/>
                <a:cs typeface="Times New Roman" panose="02020603050405020304" pitchFamily="18" charset="0"/>
              </a:rPr>
              <a:t> Am, Black/African American.</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369590" y="1198274"/>
            <a:ext cx="2404826" cy="338554"/>
          </a:xfrm>
          <a:prstGeom prst="rect">
            <a:avLst/>
          </a:prstGeom>
        </p:spPr>
        <p:txBody>
          <a:bodyPr wrap="none">
            <a:spAutoFit/>
          </a:bodyPr>
          <a:lstStyle/>
          <a:p>
            <a:pPr marR="0" lvl="0" algn="ctr" fontAlgn="base">
              <a:spcBef>
                <a:spcPts val="0"/>
              </a:spcBef>
              <a:spcAft>
                <a:spcPts val="0"/>
              </a:spcAft>
              <a:buClr>
                <a:srgbClr val="000000"/>
              </a:buClr>
            </a:pPr>
            <a:r>
              <a:rPr lang="en-US" sz="1600" b="1" kern="0" dirty="0" smtClean="0">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rPr>
              <a:t>(b) Donation rates </a:t>
            </a:r>
            <a:r>
              <a:rPr lang="en-US" sz="1600" b="1" kern="0" dirty="0">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rPr>
              <a:t>by race</a:t>
            </a:r>
            <a:endParaRPr lang="en-US" sz="1600" b="1" u="none" strike="noStrike" kern="0" dirty="0">
              <a:ln>
                <a:noFill/>
              </a:ln>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12995" y="1504833"/>
            <a:ext cx="6518009" cy="3911963"/>
          </a:xfrm>
        </p:spPr>
      </p:pic>
    </p:spTree>
    <p:extLst>
      <p:ext uri="{BB962C8B-B14F-4D97-AF65-F5344CB8AC3E}">
        <p14:creationId xmlns:p14="http://schemas.microsoft.com/office/powerpoint/2010/main" val="25513006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36</a:t>
            </a:fld>
            <a:endParaRPr lang="en-US" dirty="0"/>
          </a:p>
        </p:txBody>
      </p:sp>
      <p:sp>
        <p:nvSpPr>
          <p:cNvPr id="3" name="Title 2"/>
          <p:cNvSpPr>
            <a:spLocks noGrp="1"/>
          </p:cNvSpPr>
          <p:nvPr>
            <p:ph type="title"/>
          </p:nvPr>
        </p:nvSpPr>
        <p:spPr>
          <a:xfrm>
            <a:off x="-38100" y="106363"/>
            <a:ext cx="9220200" cy="808037"/>
          </a:xfrm>
        </p:spPr>
        <p:txBody>
          <a:bodyPr/>
          <a:lstStyle/>
          <a:p>
            <a:pPr marL="0" marR="0">
              <a:spcBef>
                <a:spcPts val="18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6.21 Number of deceased kidney donors and unadjusted kidney donation rates, for traumatic deaths, by donor age, 2001-2015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12996" y="1371600"/>
            <a:ext cx="6518009" cy="3911963"/>
          </a:xfrm>
        </p:spPr>
      </p:pic>
      <p:sp>
        <p:nvSpPr>
          <p:cNvPr id="6" name="Rectangle 5"/>
          <p:cNvSpPr/>
          <p:nvPr/>
        </p:nvSpPr>
        <p:spPr>
          <a:xfrm>
            <a:off x="0" y="5325264"/>
            <a:ext cx="9144000" cy="830997"/>
          </a:xfrm>
          <a:prstGeom prst="rect">
            <a:avLst/>
          </a:prstGeom>
        </p:spPr>
        <p:txBody>
          <a:bodyPr wrap="square">
            <a:spAutoFit/>
          </a:bodyPr>
          <a:lstStyle/>
          <a:p>
            <a:pPr>
              <a:spcAft>
                <a:spcPts val="18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Data on the annual number of deaths in the U.S. population are obtained from the Centers for Disease Control and Prevention; the deceased-donor data are obtained from the Organ Procurement and Transplantation Network (OPTN). Deceased-donor kidney donation counts and rates by donor age. Note that trends may be influenced by changes to the kidney allocation system (KAS) policy that were implemented in December 2014.</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260263" y="1099576"/>
            <a:ext cx="2623475" cy="338554"/>
          </a:xfrm>
          <a:prstGeom prst="rect">
            <a:avLst/>
          </a:prstGeom>
        </p:spPr>
        <p:txBody>
          <a:bodyPr wrap="none">
            <a:spAutoFit/>
          </a:bodyPr>
          <a:lstStyle/>
          <a:p>
            <a:pPr marL="228600" marR="0" indent="-228600" algn="ctr">
              <a:spcBef>
                <a:spcPts val="150"/>
              </a:spcBef>
              <a:spcAft>
                <a:spcPts val="600"/>
              </a:spcAft>
            </a:pPr>
            <a:r>
              <a:rPr lang="en-US" sz="1600" b="1" dirty="0" smtClean="0">
                <a:latin typeface="Calibri" panose="020F0502020204030204" pitchFamily="34" charset="0"/>
                <a:ea typeface="SimSun" panose="02010600030101010101" pitchFamily="2" charset="-122"/>
                <a:cs typeface="Segoe UI" panose="020B0502040204020203" pitchFamily="34" charset="0"/>
              </a:rPr>
              <a:t>(a) Number </a:t>
            </a:r>
            <a:r>
              <a:rPr lang="en-US" sz="1600" b="1" dirty="0">
                <a:latin typeface="Calibri" panose="020F0502020204030204" pitchFamily="34" charset="0"/>
                <a:ea typeface="SimSun" panose="02010600030101010101" pitchFamily="2" charset="-122"/>
                <a:cs typeface="Segoe UI" panose="020B0502040204020203" pitchFamily="34" charset="0"/>
              </a:rPr>
              <a:t>of donors by age</a:t>
            </a:r>
            <a:endParaRPr lang="en-US" sz="1600" b="1" dirty="0">
              <a:effectLst/>
              <a:latin typeface="Calibri" panose="020F0502020204030204" pitchFamily="34" charset="0"/>
              <a:ea typeface="SimSun" panose="02010600030101010101" pitchFamily="2" charset="-122"/>
              <a:cs typeface="Segoe UI" panose="020B0502040204020203" pitchFamily="34" charset="0"/>
            </a:endParaRPr>
          </a:p>
        </p:txBody>
      </p:sp>
    </p:spTree>
    <p:extLst>
      <p:ext uri="{BB962C8B-B14F-4D97-AF65-F5344CB8AC3E}">
        <p14:creationId xmlns:p14="http://schemas.microsoft.com/office/powerpoint/2010/main" val="28938269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37</a:t>
            </a:fld>
            <a:endParaRPr lang="en-US" dirty="0"/>
          </a:p>
        </p:txBody>
      </p:sp>
      <p:sp>
        <p:nvSpPr>
          <p:cNvPr id="3" name="Title 2"/>
          <p:cNvSpPr>
            <a:spLocks noGrp="1"/>
          </p:cNvSpPr>
          <p:nvPr>
            <p:ph type="title"/>
          </p:nvPr>
        </p:nvSpPr>
        <p:spPr>
          <a:xfrm>
            <a:off x="-38100" y="106363"/>
            <a:ext cx="9220200" cy="808037"/>
          </a:xfrm>
        </p:spPr>
        <p:txBody>
          <a:bodyPr/>
          <a:lstStyle/>
          <a:p>
            <a:pPr marL="0" marR="0">
              <a:spcBef>
                <a:spcPts val="18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6.21 Number of deceased kidney donors and unadjusted kidney donation rates, for traumatic deaths, by donor age, 2001-2015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6" name="Rectangle 5"/>
          <p:cNvSpPr/>
          <p:nvPr/>
        </p:nvSpPr>
        <p:spPr>
          <a:xfrm>
            <a:off x="0" y="5325264"/>
            <a:ext cx="9144000" cy="830997"/>
          </a:xfrm>
          <a:prstGeom prst="rect">
            <a:avLst/>
          </a:prstGeom>
        </p:spPr>
        <p:txBody>
          <a:bodyPr wrap="square">
            <a:spAutoFit/>
          </a:bodyPr>
          <a:lstStyle/>
          <a:p>
            <a:pPr>
              <a:spcAft>
                <a:spcPts val="18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Data on the annual number of deaths in the U.S. population are obtained from the Centers for Disease Control and Prevention; the deceased-donor data are obtained from the Organ Procurement and Transplantation Network (OPTN). Deceased-donor kidney donation counts and rates by donor age. Note that trends may be influenced by changes to the kidney allocation system (KAS) policy that were implemented in December 2014.</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407899" y="1099576"/>
            <a:ext cx="2328202" cy="338554"/>
          </a:xfrm>
          <a:prstGeom prst="rect">
            <a:avLst/>
          </a:prstGeom>
        </p:spPr>
        <p:txBody>
          <a:bodyPr wrap="none">
            <a:spAutoFit/>
          </a:bodyPr>
          <a:lstStyle/>
          <a:p>
            <a:pPr marL="228600" marR="0" indent="-228600" algn="ctr">
              <a:spcBef>
                <a:spcPts val="150"/>
              </a:spcBef>
              <a:spcAft>
                <a:spcPts val="600"/>
              </a:spcAft>
            </a:pPr>
            <a:r>
              <a:rPr lang="en-US" sz="1600" b="1" dirty="0" smtClean="0">
                <a:latin typeface="Calibri" panose="020F0502020204030204" pitchFamily="34" charset="0"/>
                <a:ea typeface="SimSun" panose="02010600030101010101" pitchFamily="2" charset="-122"/>
                <a:cs typeface="Segoe UI" panose="020B0502040204020203" pitchFamily="34" charset="0"/>
              </a:rPr>
              <a:t>(b) Donation rates </a:t>
            </a:r>
            <a:r>
              <a:rPr lang="en-US" sz="1600" b="1" dirty="0">
                <a:latin typeface="Calibri" panose="020F0502020204030204" pitchFamily="34" charset="0"/>
                <a:ea typeface="SimSun" panose="02010600030101010101" pitchFamily="2" charset="-122"/>
                <a:cs typeface="Segoe UI" panose="020B0502040204020203" pitchFamily="34" charset="0"/>
              </a:rPr>
              <a:t>by age</a:t>
            </a:r>
            <a:endParaRPr lang="en-US" sz="1600" b="1" dirty="0">
              <a:effectLst/>
              <a:latin typeface="Calibri" panose="020F0502020204030204" pitchFamily="34" charset="0"/>
              <a:ea typeface="SimSun" panose="02010600030101010101" pitchFamily="2" charset="-122"/>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12996" y="1347111"/>
            <a:ext cx="6518009" cy="3911963"/>
          </a:xfrm>
        </p:spPr>
      </p:pic>
    </p:spTree>
    <p:extLst>
      <p:ext uri="{BB962C8B-B14F-4D97-AF65-F5344CB8AC3E}">
        <p14:creationId xmlns:p14="http://schemas.microsoft.com/office/powerpoint/2010/main" val="33161227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38</a:t>
            </a:fld>
            <a:endParaRPr lang="en-US" dirty="0"/>
          </a:p>
        </p:txBody>
      </p:sp>
      <p:sp>
        <p:nvSpPr>
          <p:cNvPr id="3" name="Title 2"/>
          <p:cNvSpPr>
            <a:spLocks noGrp="1"/>
          </p:cNvSpPr>
          <p:nvPr>
            <p:ph type="title"/>
          </p:nvPr>
        </p:nvSpPr>
        <p:spPr>
          <a:xfrm>
            <a:off x="-19050" y="190500"/>
            <a:ext cx="9182100" cy="754062"/>
          </a:xfrm>
        </p:spPr>
        <p:txBody>
          <a:bodyPr/>
          <a:lstStyle/>
          <a:p>
            <a:pPr marL="0" marR="0">
              <a:spcBef>
                <a:spcPts val="600"/>
              </a:spcBef>
              <a:spcAft>
                <a:spcPts val="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6.22 Number of deceased kidney donors and unadjusted kidney donation rates, for traumatic deaths, by donor sex, 2001-2015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12996" y="1409700"/>
            <a:ext cx="6518009" cy="3911963"/>
          </a:xfrm>
        </p:spPr>
      </p:pic>
      <p:sp>
        <p:nvSpPr>
          <p:cNvPr id="6" name="Rectangle 5"/>
          <p:cNvSpPr/>
          <p:nvPr/>
        </p:nvSpPr>
        <p:spPr>
          <a:xfrm>
            <a:off x="0" y="5371302"/>
            <a:ext cx="9144000" cy="830997"/>
          </a:xfrm>
          <a:prstGeom prst="rect">
            <a:avLst/>
          </a:prstGeom>
        </p:spPr>
        <p:txBody>
          <a:bodyPr wrap="square">
            <a:spAutoFit/>
          </a:bodyPr>
          <a:lstStyle/>
          <a:p>
            <a:pPr>
              <a:spcAft>
                <a:spcPts val="18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Data on the annual number of deaths in the U.S. population are obtained from the Centers for Disease Control and Prevention; the deceased-donor data are obtained from the Organ Procurement and Transplantation Network (OPTN). Deceased-donor kidney donation counts and rates by donor sex. Note that trends may be influenced by changes to the kidney allocation system (KAS) policy that were implemented in December 2014.</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268599" y="1163479"/>
            <a:ext cx="2606804" cy="338554"/>
          </a:xfrm>
          <a:prstGeom prst="rect">
            <a:avLst/>
          </a:prstGeom>
        </p:spPr>
        <p:txBody>
          <a:bodyPr wrap="none">
            <a:spAutoFit/>
          </a:bodyPr>
          <a:lstStyle/>
          <a:p>
            <a:pPr marR="0" lvl="0" algn="ctr" fontAlgn="base">
              <a:spcBef>
                <a:spcPts val="600"/>
              </a:spcBef>
              <a:spcAft>
                <a:spcPts val="0"/>
              </a:spcAft>
              <a:buClr>
                <a:srgbClr val="000000"/>
              </a:buClr>
            </a:pPr>
            <a:r>
              <a:rPr lang="en-US" sz="1600" b="1" kern="0" dirty="0" smtClean="0">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rPr>
              <a:t>(a) Number </a:t>
            </a:r>
            <a:r>
              <a:rPr lang="en-US" sz="1600" b="1" kern="0" dirty="0">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rPr>
              <a:t>of donors by sex</a:t>
            </a:r>
            <a:endParaRPr lang="en-US" sz="1600" b="1" u="none" strike="noStrike" kern="0" dirty="0">
              <a:ln>
                <a:noFill/>
              </a:ln>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0686032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39</a:t>
            </a:fld>
            <a:endParaRPr lang="en-US" dirty="0"/>
          </a:p>
        </p:txBody>
      </p:sp>
      <p:sp>
        <p:nvSpPr>
          <p:cNvPr id="3" name="Title 2"/>
          <p:cNvSpPr>
            <a:spLocks noGrp="1"/>
          </p:cNvSpPr>
          <p:nvPr>
            <p:ph type="title"/>
          </p:nvPr>
        </p:nvSpPr>
        <p:spPr>
          <a:xfrm>
            <a:off x="-19050" y="190500"/>
            <a:ext cx="9182100" cy="754062"/>
          </a:xfrm>
        </p:spPr>
        <p:txBody>
          <a:bodyPr/>
          <a:lstStyle/>
          <a:p>
            <a:pPr marL="0" marR="0">
              <a:spcBef>
                <a:spcPts val="600"/>
              </a:spcBef>
              <a:spcAft>
                <a:spcPts val="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6.22 Number of deceased kidney donors and unadjusted kidney donation rates, for traumatic deaths, by donor sex, 2001-2015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6" name="Rectangle 5"/>
          <p:cNvSpPr/>
          <p:nvPr/>
        </p:nvSpPr>
        <p:spPr>
          <a:xfrm>
            <a:off x="0" y="5371302"/>
            <a:ext cx="9144000" cy="830997"/>
          </a:xfrm>
          <a:prstGeom prst="rect">
            <a:avLst/>
          </a:prstGeom>
        </p:spPr>
        <p:txBody>
          <a:bodyPr wrap="square">
            <a:spAutoFit/>
          </a:bodyPr>
          <a:lstStyle/>
          <a:p>
            <a:pPr>
              <a:spcAft>
                <a:spcPts val="18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Data on the annual number of deaths in the U.S. population are obtained from the Centers for Disease Control and Prevention; the deceased-donor data are obtained from the Organ Procurement and Transplantation Network (OPTN). Deceased-donor kidney donation counts and rates by donor sex. Note that trends may be influenced by changes to the kidney allocation system (KAS) policy that were implemented in December 2014.</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412068" y="1163479"/>
            <a:ext cx="2319866" cy="338554"/>
          </a:xfrm>
          <a:prstGeom prst="rect">
            <a:avLst/>
          </a:prstGeom>
        </p:spPr>
        <p:txBody>
          <a:bodyPr wrap="none">
            <a:spAutoFit/>
          </a:bodyPr>
          <a:lstStyle/>
          <a:p>
            <a:pPr marR="0" lvl="0" algn="ctr" fontAlgn="base">
              <a:spcBef>
                <a:spcPts val="600"/>
              </a:spcBef>
              <a:spcAft>
                <a:spcPts val="0"/>
              </a:spcAft>
              <a:buClr>
                <a:srgbClr val="000000"/>
              </a:buClr>
            </a:pPr>
            <a:r>
              <a:rPr lang="en-US" sz="1600" b="1" kern="0" dirty="0" smtClean="0">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rPr>
              <a:t>(b) Donation rates </a:t>
            </a:r>
            <a:r>
              <a:rPr lang="en-US" sz="1600" b="1" kern="0" dirty="0">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rPr>
              <a:t>by sex</a:t>
            </a:r>
            <a:endParaRPr lang="en-US" sz="1600" b="1" u="none" strike="noStrike" kern="0" dirty="0">
              <a:ln>
                <a:noFill/>
              </a:ln>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12996" y="1395248"/>
            <a:ext cx="6518009" cy="3911963"/>
          </a:xfrm>
        </p:spPr>
      </p:pic>
    </p:spTree>
    <p:extLst>
      <p:ext uri="{BB962C8B-B14F-4D97-AF65-F5344CB8AC3E}">
        <p14:creationId xmlns:p14="http://schemas.microsoft.com/office/powerpoint/2010/main" val="5520101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40</a:t>
            </a:fld>
            <a:endParaRPr lang="en-US" dirty="0"/>
          </a:p>
        </p:txBody>
      </p:sp>
      <p:sp>
        <p:nvSpPr>
          <p:cNvPr id="3" name="Title 2"/>
          <p:cNvSpPr>
            <a:spLocks noGrp="1"/>
          </p:cNvSpPr>
          <p:nvPr>
            <p:ph type="title"/>
          </p:nvPr>
        </p:nvSpPr>
        <p:spPr>
          <a:xfrm>
            <a:off x="-76200" y="190500"/>
            <a:ext cx="9296400" cy="1143000"/>
          </a:xfrm>
        </p:spPr>
        <p:txBody>
          <a:bodyPr/>
          <a:lstStyle/>
          <a:p>
            <a:pPr marL="0" marR="0">
              <a:spcBef>
                <a:spcPts val="600"/>
              </a:spcBef>
              <a:spcAft>
                <a:spcPts val="0"/>
              </a:spcAft>
            </a:pPr>
            <a:r>
              <a:rPr lang="x-none" sz="2400" b="1" spc="30" dirty="0">
                <a:latin typeface="Calibri" panose="020F0502020204030204" pitchFamily="34" charset="0"/>
                <a:ea typeface="Times New Roman" panose="02020603050405020304" pitchFamily="18" charset="0"/>
                <a:cs typeface="Times New Roman" panose="02020603050405020304" pitchFamily="18" charset="0"/>
              </a:rPr>
              <a:t>vol 2 Figure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6.23 </a:t>
            </a:r>
            <a:r>
              <a:rPr lang="x-none" sz="2400" b="1" spc="30" dirty="0">
                <a:latin typeface="Calibri" panose="020F0502020204030204" pitchFamily="34" charset="0"/>
                <a:ea typeface="Times New Roman" panose="02020603050405020304" pitchFamily="18" charset="0"/>
                <a:cs typeface="Times New Roman" panose="02020603050405020304" pitchFamily="18" charset="0"/>
              </a:rPr>
              <a:t>Number of deceased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kidney donors </a:t>
            </a:r>
            <a:r>
              <a:rPr lang="x-none" sz="2400" b="1" spc="30" dirty="0">
                <a:latin typeface="Calibri" panose="020F0502020204030204" pitchFamily="34" charset="0"/>
                <a:ea typeface="Times New Roman" panose="02020603050405020304" pitchFamily="18" charset="0"/>
                <a:cs typeface="Times New Roman" panose="02020603050405020304" pitchFamily="18" charset="0"/>
              </a:rPr>
              <a:t>and unadjusted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kidney donation </a:t>
            </a:r>
            <a:r>
              <a:rPr lang="x-none" sz="2400" b="1" spc="30" dirty="0">
                <a:latin typeface="Calibri" panose="020F0502020204030204" pitchFamily="34" charset="0"/>
                <a:ea typeface="Times New Roman" panose="02020603050405020304" pitchFamily="18" charset="0"/>
                <a:cs typeface="Times New Roman" panose="02020603050405020304" pitchFamily="18" charset="0"/>
              </a:rPr>
              <a:t>rates,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for traumatic deaths, </a:t>
            </a:r>
            <a:r>
              <a:rPr lang="x-none" sz="2400" b="1" spc="30" dirty="0">
                <a:latin typeface="Calibri" panose="020F0502020204030204" pitchFamily="34" charset="0"/>
                <a:ea typeface="Times New Roman" panose="02020603050405020304" pitchFamily="18" charset="0"/>
                <a:cs typeface="Times New Roman" panose="02020603050405020304" pitchFamily="18" charset="0"/>
              </a:rPr>
              <a:t>by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donor</a:t>
            </a:r>
            <a:r>
              <a:rPr lang="x-none" sz="2400" b="1" spc="30" dirty="0">
                <a:latin typeface="Calibri" panose="020F0502020204030204" pitchFamily="34" charset="0"/>
                <a:ea typeface="Times New Roman" panose="02020603050405020304" pitchFamily="18" charset="0"/>
                <a:cs typeface="Times New Roman" panose="02020603050405020304" pitchFamily="18" charset="0"/>
              </a:rPr>
              <a:t> race</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2001-2015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12996" y="1387365"/>
            <a:ext cx="6518009" cy="3911963"/>
          </a:xfrm>
        </p:spPr>
      </p:pic>
      <p:sp>
        <p:nvSpPr>
          <p:cNvPr id="7" name="Rectangle 6"/>
          <p:cNvSpPr/>
          <p:nvPr/>
        </p:nvSpPr>
        <p:spPr>
          <a:xfrm>
            <a:off x="3030711" y="1201579"/>
            <a:ext cx="2691763" cy="338554"/>
          </a:xfrm>
          <a:prstGeom prst="rect">
            <a:avLst/>
          </a:prstGeom>
        </p:spPr>
        <p:txBody>
          <a:bodyPr wrap="none">
            <a:spAutoFit/>
          </a:bodyPr>
          <a:lstStyle/>
          <a:p>
            <a:pPr marR="0" lvl="0" algn="ctr" fontAlgn="base">
              <a:spcBef>
                <a:spcPts val="600"/>
              </a:spcBef>
              <a:spcAft>
                <a:spcPts val="0"/>
              </a:spcAft>
              <a:buClr>
                <a:srgbClr val="000000"/>
              </a:buClr>
            </a:pPr>
            <a:r>
              <a:rPr lang="en-US" sz="1600" b="1" kern="0" dirty="0" smtClean="0">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rPr>
              <a:t>(a) Number </a:t>
            </a:r>
            <a:r>
              <a:rPr lang="en-US" sz="1600" b="1" kern="0" dirty="0">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rPr>
              <a:t>of donors by race</a:t>
            </a:r>
            <a:endParaRPr lang="en-US" sz="1600" b="1" u="none" strike="noStrike" kern="0" dirty="0">
              <a:ln>
                <a:noFill/>
              </a:ln>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endParaRPr>
          </a:p>
        </p:txBody>
      </p:sp>
      <p:sp>
        <p:nvSpPr>
          <p:cNvPr id="8" name="Rectangle 7"/>
          <p:cNvSpPr/>
          <p:nvPr/>
        </p:nvSpPr>
        <p:spPr>
          <a:xfrm>
            <a:off x="0" y="5353194"/>
            <a:ext cx="91440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SimSun" panose="02010600030101010101" pitchFamily="2" charset="-122"/>
                <a:cs typeface="Times New Roman" panose="02020603050405020304" pitchFamily="18" charset="0"/>
              </a:rPr>
              <a:t>Data Source: The U.S. death population data are obtained from the Centers for Disease Control and Prevention; the deceased-donor data are obtained from the Organ Procurement and Transplantation Network (OPTN). Deceased-donor kidney donation counts and rates by donor race. </a:t>
            </a:r>
            <a:r>
              <a:rPr lang="en-US" sz="1200" i="1" dirty="0">
                <a:latin typeface="Calibri" panose="020F0502020204030204" pitchFamily="34" charset="0"/>
                <a:ea typeface="Times New Roman" panose="02020603050405020304" pitchFamily="18" charset="0"/>
                <a:cs typeface="Times New Roman" panose="02020603050405020304" pitchFamily="18" charset="0"/>
              </a:rPr>
              <a:t>Note that trends may be influenced by changes to the kidney allocation system (KAS) policy that were implemented in December 2014. </a:t>
            </a:r>
            <a:r>
              <a:rPr lang="en-US" sz="1200" i="1" dirty="0">
                <a:latin typeface="Calibri" panose="020F0502020204030204" pitchFamily="34" charset="0"/>
                <a:ea typeface="SimSun" panose="02010600030101010101" pitchFamily="2" charset="-122"/>
                <a:cs typeface="Times New Roman" panose="02020603050405020304" pitchFamily="18" charset="0"/>
              </a:rPr>
              <a:t>Abbreviations: AI/AN, American Indian or Alaska Native; Asian/PI, Asian/Pacific Islander; Black/</a:t>
            </a:r>
            <a:r>
              <a:rPr lang="en-US" sz="1200" i="1" dirty="0" err="1">
                <a:latin typeface="Calibri" panose="020F0502020204030204" pitchFamily="34" charset="0"/>
                <a:ea typeface="SimSun" panose="02010600030101010101" pitchFamily="2" charset="-122"/>
                <a:cs typeface="Times New Roman" panose="02020603050405020304" pitchFamily="18" charset="0"/>
              </a:rPr>
              <a:t>Af</a:t>
            </a:r>
            <a:r>
              <a:rPr lang="en-US" sz="1200" i="1" dirty="0">
                <a:latin typeface="Calibri" panose="020F0502020204030204" pitchFamily="34" charset="0"/>
                <a:ea typeface="SimSun" panose="02010600030101010101" pitchFamily="2" charset="-122"/>
                <a:cs typeface="Times New Roman" panose="02020603050405020304" pitchFamily="18" charset="0"/>
              </a:rPr>
              <a:t> Am, Black/African American.</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64891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41</a:t>
            </a:fld>
            <a:endParaRPr lang="en-US" dirty="0"/>
          </a:p>
        </p:txBody>
      </p:sp>
      <p:sp>
        <p:nvSpPr>
          <p:cNvPr id="3" name="Title 2"/>
          <p:cNvSpPr>
            <a:spLocks noGrp="1"/>
          </p:cNvSpPr>
          <p:nvPr>
            <p:ph type="title"/>
          </p:nvPr>
        </p:nvSpPr>
        <p:spPr>
          <a:xfrm>
            <a:off x="-76200" y="190500"/>
            <a:ext cx="9296400" cy="1143000"/>
          </a:xfrm>
        </p:spPr>
        <p:txBody>
          <a:bodyPr/>
          <a:lstStyle/>
          <a:p>
            <a:pPr marL="0" marR="0">
              <a:spcBef>
                <a:spcPts val="600"/>
              </a:spcBef>
              <a:spcAft>
                <a:spcPts val="0"/>
              </a:spcAft>
            </a:pPr>
            <a:r>
              <a:rPr lang="x-none" sz="2400" b="1" spc="30" dirty="0">
                <a:latin typeface="Calibri" panose="020F0502020204030204" pitchFamily="34" charset="0"/>
                <a:ea typeface="Times New Roman" panose="02020603050405020304" pitchFamily="18" charset="0"/>
                <a:cs typeface="Times New Roman" panose="02020603050405020304" pitchFamily="18" charset="0"/>
              </a:rPr>
              <a:t>vol 2 Figure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6.23 </a:t>
            </a:r>
            <a:r>
              <a:rPr lang="x-none" sz="2400" b="1" spc="30" dirty="0">
                <a:latin typeface="Calibri" panose="020F0502020204030204" pitchFamily="34" charset="0"/>
                <a:ea typeface="Times New Roman" panose="02020603050405020304" pitchFamily="18" charset="0"/>
                <a:cs typeface="Times New Roman" panose="02020603050405020304" pitchFamily="18" charset="0"/>
              </a:rPr>
              <a:t>Number of deceased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kidney donors </a:t>
            </a:r>
            <a:r>
              <a:rPr lang="x-none" sz="2400" b="1" spc="30" dirty="0">
                <a:latin typeface="Calibri" panose="020F0502020204030204" pitchFamily="34" charset="0"/>
                <a:ea typeface="Times New Roman" panose="02020603050405020304" pitchFamily="18" charset="0"/>
                <a:cs typeface="Times New Roman" panose="02020603050405020304" pitchFamily="18" charset="0"/>
              </a:rPr>
              <a:t>and unadjusted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kidney donation </a:t>
            </a:r>
            <a:r>
              <a:rPr lang="x-none" sz="2400" b="1" spc="30" dirty="0">
                <a:latin typeface="Calibri" panose="020F0502020204030204" pitchFamily="34" charset="0"/>
                <a:ea typeface="Times New Roman" panose="02020603050405020304" pitchFamily="18" charset="0"/>
                <a:cs typeface="Times New Roman" panose="02020603050405020304" pitchFamily="18" charset="0"/>
              </a:rPr>
              <a:t>rates,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for traumatic deaths, </a:t>
            </a:r>
            <a:r>
              <a:rPr lang="x-none" sz="2400" b="1" spc="30" dirty="0">
                <a:latin typeface="Calibri" panose="020F0502020204030204" pitchFamily="34" charset="0"/>
                <a:ea typeface="Times New Roman" panose="02020603050405020304" pitchFamily="18" charset="0"/>
                <a:cs typeface="Times New Roman" panose="02020603050405020304" pitchFamily="18" charset="0"/>
              </a:rPr>
              <a:t>by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donor</a:t>
            </a:r>
            <a:r>
              <a:rPr lang="x-none" sz="2400" b="1" spc="30" dirty="0">
                <a:latin typeface="Calibri" panose="020F0502020204030204" pitchFamily="34" charset="0"/>
                <a:ea typeface="Times New Roman" panose="02020603050405020304" pitchFamily="18" charset="0"/>
                <a:cs typeface="Times New Roman" panose="02020603050405020304" pitchFamily="18" charset="0"/>
              </a:rPr>
              <a:t> race</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2001-2015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7" name="Rectangle 6"/>
          <p:cNvSpPr/>
          <p:nvPr/>
        </p:nvSpPr>
        <p:spPr>
          <a:xfrm>
            <a:off x="3174186" y="1201579"/>
            <a:ext cx="2404826" cy="338554"/>
          </a:xfrm>
          <a:prstGeom prst="rect">
            <a:avLst/>
          </a:prstGeom>
        </p:spPr>
        <p:txBody>
          <a:bodyPr wrap="none">
            <a:spAutoFit/>
          </a:bodyPr>
          <a:lstStyle/>
          <a:p>
            <a:pPr marR="0" lvl="0" algn="ctr" fontAlgn="base">
              <a:spcBef>
                <a:spcPts val="600"/>
              </a:spcBef>
              <a:spcAft>
                <a:spcPts val="0"/>
              </a:spcAft>
              <a:buClr>
                <a:srgbClr val="000000"/>
              </a:buClr>
            </a:pPr>
            <a:r>
              <a:rPr lang="en-US" sz="1600" b="1" kern="0" dirty="0" smtClean="0">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rPr>
              <a:t>(b) Donation rates by </a:t>
            </a:r>
            <a:r>
              <a:rPr lang="en-US" sz="1600" b="1" kern="0" dirty="0">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rPr>
              <a:t>race</a:t>
            </a:r>
            <a:endParaRPr lang="en-US" sz="1600" b="1" u="none" strike="noStrike" kern="0" dirty="0">
              <a:ln>
                <a:noFill/>
              </a:ln>
              <a:effectLst>
                <a:glow>
                  <a:srgbClr val="000000"/>
                </a:glow>
                <a:outerShdw sx="0" sy="0">
                  <a:srgbClr val="000000"/>
                </a:outerShdw>
                <a:reflection stA="0" endPos="0" fadeDir="0" sx="0" sy="0"/>
              </a:effectLst>
              <a:latin typeface="Calibri" panose="020F0502020204030204" pitchFamily="34" charset="0"/>
              <a:ea typeface="SimSun" panose="02010600030101010101" pitchFamily="2" charset="-122"/>
              <a:cs typeface="Times New Roman" panose="02020603050405020304" pitchFamily="18" charset="0"/>
            </a:endParaRPr>
          </a:p>
        </p:txBody>
      </p:sp>
      <p:sp>
        <p:nvSpPr>
          <p:cNvPr id="8" name="Rectangle 7"/>
          <p:cNvSpPr/>
          <p:nvPr/>
        </p:nvSpPr>
        <p:spPr>
          <a:xfrm>
            <a:off x="0" y="5353194"/>
            <a:ext cx="91440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SimSun" panose="02010600030101010101" pitchFamily="2" charset="-122"/>
                <a:cs typeface="Times New Roman" panose="02020603050405020304" pitchFamily="18" charset="0"/>
              </a:rPr>
              <a:t>Data Source: The U.S. death population data are obtained from the Centers for Disease Control and Prevention; the deceased-donor data are obtained from the Organ Procurement and Transplantation Network (OPTN). Deceased-donor kidney donation counts and rates by donor race. </a:t>
            </a:r>
            <a:r>
              <a:rPr lang="en-US" sz="1200" i="1" dirty="0">
                <a:latin typeface="Calibri" panose="020F0502020204030204" pitchFamily="34" charset="0"/>
                <a:ea typeface="Times New Roman" panose="02020603050405020304" pitchFamily="18" charset="0"/>
                <a:cs typeface="Times New Roman" panose="02020603050405020304" pitchFamily="18" charset="0"/>
              </a:rPr>
              <a:t>Note that trends may be influenced by changes to the kidney allocation system (KAS) policy that were implemented in December 2014. </a:t>
            </a:r>
            <a:r>
              <a:rPr lang="en-US" sz="1200" i="1" dirty="0">
                <a:latin typeface="Calibri" panose="020F0502020204030204" pitchFamily="34" charset="0"/>
                <a:ea typeface="SimSun" panose="02010600030101010101" pitchFamily="2" charset="-122"/>
                <a:cs typeface="Times New Roman" panose="02020603050405020304" pitchFamily="18" charset="0"/>
              </a:rPr>
              <a:t>Abbreviations: AI/AN, American Indian or Alaska Native; Asian/PI, Asian/Pacific Islander; Black/</a:t>
            </a:r>
            <a:r>
              <a:rPr lang="en-US" sz="1200" i="1" dirty="0" err="1">
                <a:latin typeface="Calibri" panose="020F0502020204030204" pitchFamily="34" charset="0"/>
                <a:ea typeface="SimSun" panose="02010600030101010101" pitchFamily="2" charset="-122"/>
                <a:cs typeface="Times New Roman" panose="02020603050405020304" pitchFamily="18" charset="0"/>
              </a:rPr>
              <a:t>Af</a:t>
            </a:r>
            <a:r>
              <a:rPr lang="en-US" sz="1200" i="1" dirty="0">
                <a:latin typeface="Calibri" panose="020F0502020204030204" pitchFamily="34" charset="0"/>
                <a:ea typeface="SimSun" panose="02010600030101010101" pitchFamily="2" charset="-122"/>
                <a:cs typeface="Times New Roman" panose="02020603050405020304" pitchFamily="18" charset="0"/>
              </a:rPr>
              <a:t> Am, Black/African American.</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95400" y="1441231"/>
            <a:ext cx="6518009" cy="3911963"/>
          </a:xfrm>
        </p:spPr>
      </p:pic>
    </p:spTree>
    <p:extLst>
      <p:ext uri="{BB962C8B-B14F-4D97-AF65-F5344CB8AC3E}">
        <p14:creationId xmlns:p14="http://schemas.microsoft.com/office/powerpoint/2010/main" val="1844520605"/>
      </p:ext>
    </p:extLst>
  </p:cSld>
  <p:clrMapOvr>
    <a:masterClrMapping/>
  </p:clrMapOvr>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272</TotalTime>
  <Words>4779</Words>
  <Application>Microsoft Office PowerPoint</Application>
  <PresentationFormat>On-screen Show (4:3)</PresentationFormat>
  <Paragraphs>871</Paragraphs>
  <Slides>41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41</vt:i4>
      </vt:variant>
    </vt:vector>
  </HeadingPairs>
  <TitlesOfParts>
    <vt:vector size="49" baseType="lpstr">
      <vt:lpstr>SimSun</vt:lpstr>
      <vt:lpstr>Arial</vt:lpstr>
      <vt:lpstr>Calibri</vt:lpstr>
      <vt:lpstr>Candara</vt:lpstr>
      <vt:lpstr>Constantia</vt:lpstr>
      <vt:lpstr>Segoe UI</vt:lpstr>
      <vt:lpstr>Times New Roman</vt:lpstr>
      <vt:lpstr>ADR_PPT_Template_CKD</vt:lpstr>
      <vt:lpstr>PowerPoint Presentation</vt:lpstr>
      <vt:lpstr>vol 2 Figure 6.1 Number of patients who were wait-listed for  kidney transplant, 1998-2015 </vt:lpstr>
      <vt:lpstr>vol 2 Figure 6.2 Percentage of dialysis patients who were wait-listed, 1998-2015 </vt:lpstr>
      <vt:lpstr>vol 2 Figure 6.3 Percentage of incident patients who were wait-listed or received a kidney transplant within one year of ESRD initiation,  by age, 1998-2014 </vt:lpstr>
      <vt:lpstr>vol 2 Figure 6.4 Median waiting time for kidney transplant, 1998-2010 </vt:lpstr>
      <vt:lpstr>vol 2 Table 6.1 Median waiting time (in years) for kidney transplant, by blood type and PRA, 1998-2010 </vt:lpstr>
      <vt:lpstr>vol 2 Table 6.2 Reported outcomes within five years since first listing in 2010, by blood type, PRA, and age </vt:lpstr>
      <vt:lpstr>vol 2 Figure 6.5 Number of kidney transplants by donor type, 1998-2015 </vt:lpstr>
      <vt:lpstr>vol 2 Figure 6.6 Number of patients with a functioning kidney transplant, 1998-2015 </vt:lpstr>
      <vt:lpstr>vol 2 Figure 6.7 Unadjusted kidney transplant rates, by donor type, 1998-2015 </vt:lpstr>
      <vt:lpstr>vol 2 Table 6.3 Unadjusted kidney transplant rates, all donor types, by age, sex, race, and primary cause of ESRD, per 100 dialysis patient years, 2006-2015  </vt:lpstr>
      <vt:lpstr>vol 2 Figure 6.8 Geographic distribution of unadjusted transplant rate by state, 2015 </vt:lpstr>
      <vt:lpstr>vol 2 Figure 6.9 Number of deceased-donor transplants and unadjusted transplant rates among deceased-donor kidney recipients, by recipient age, 1998-2015 </vt:lpstr>
      <vt:lpstr>vol 2 Figure 6.9 Number of deceased-donor transplants and unadjusted transplant rates among deceased-donor kidney recipients, by recipient age, 1998-2015 </vt:lpstr>
      <vt:lpstr>vol 2 Figure 6.10 Number of deceased-donor transplants and unadjusted transplant rates among deceased-donor kidney recipients, by recipient sex, 1998-2015 </vt:lpstr>
      <vt:lpstr>vol 2 Figure 6.10 Number of deceased-donor transplants and unadjusted transplant rates among deceased-donor kidney recipients, by recipient sex, 1998-2015 </vt:lpstr>
      <vt:lpstr>vol 2 Figure 6.11 Number of deceased-donor transplants and unadjusted transplant rates among deceased-donor kidney recipients, by recipient race, 1998-2015 </vt:lpstr>
      <vt:lpstr>vol 2 Figure 6.11 Number of deceased-donor transplants and unadjusted transplant rates among deceased-donor kidney recipients, by recipient race, 1998-2015 </vt:lpstr>
      <vt:lpstr>vol 2 Figure 6.12 Number of deceased-donor transplants and unadjusted transplant rates among deceased-donor kidney recipients, by recipient primary cause of ESRD, 1998-2015 </vt:lpstr>
      <vt:lpstr>vol 2 Figure 6.12 Number of deceased-donor transplants and unadjusted transplant rates among deceased-donor kidney recipients, by recipient primary cause of ESRD, 1998-2015 </vt:lpstr>
      <vt:lpstr>vol 2 Figure 6.13 Number of living-donor transplants and unadjusted transplant rates among living-donor kidney recipients, by age, 1998-2015 </vt:lpstr>
      <vt:lpstr>vol 2 Figure 6.13 Number of living-donor transplants and unadjusted transplant rates among living-donor kidney recipients, by age, 1998-2015 </vt:lpstr>
      <vt:lpstr>vol 2 Figure 6.14 Number of living-donor transplants and unadjusted transplant rates among living-donor kidney recipients, by recipient sex, 1998-2015 </vt:lpstr>
      <vt:lpstr>vol 2 Figure 6.14 Number of living-donor transplants and unadjusted transplant rates among living-donor kidney recipients, by recipient sex, 1998-2015 </vt:lpstr>
      <vt:lpstr>vol 2 Figure 6.15 Number of living-donor transplants and unadjusted transplant rates among living-donor kidney recipients, by recipient race, 1998-2015 </vt:lpstr>
      <vt:lpstr>vol 2 Figure 6.15 Number of living-donor transplants and unadjusted transplant rates among living-donor kidney recipients, by recipient race, 1998-2015 </vt:lpstr>
      <vt:lpstr>vol 2 Figure 6.16 Number of living-donor transplants and unadjusted transplant rates among living-donor kidney recipients, by recipient primary cause of ESRD, 1998-2015  </vt:lpstr>
      <vt:lpstr>vol 2 Figure 6.16 Number of living-donor transplants and unadjusted transplant rates among living-donor kidney recipients, by recipient primary cause of ESRD, 1998-2015  </vt:lpstr>
      <vt:lpstr>vol 2 Figure 6.17 Number of paired donation transplants and percent of all living-donor transplants, 2001-2015  </vt:lpstr>
      <vt:lpstr>vol 2 Figure 6.18 Number of deceased kidney donors and unadjusted kidney donation rates, by donor age, 2001-2015 </vt:lpstr>
      <vt:lpstr>vol 2 Figure 6.18 Number of deceased kidney donors and unadjusted kidney donation rates, by donor age, 2001-2015 </vt:lpstr>
      <vt:lpstr>vol 2 Figure 6.19 Number of deceased kidney donors and unadjusted kidney donation rates, by donor sex, 2001-2015 </vt:lpstr>
      <vt:lpstr>vol 2 Figure 6.19 Number of deceased kidney donors and unadjusted kidney donation rates, by donor sex, 2001-2015 </vt:lpstr>
      <vt:lpstr>vol 2 Figure 6.20 Number of deceased kidney donors and unadjusted kidney donation rates, by donor race, 2001-2015 </vt:lpstr>
      <vt:lpstr>vol 2 Figure 6.20 Number of deceased kidney donors and unadjusted kidney donation rates, by donor race, 2001-2015 </vt:lpstr>
      <vt:lpstr>vol 2 Figure 6.21 Number of deceased kidney donors and unadjusted kidney donation rates, for traumatic deaths, by donor age, 2001-2015 </vt:lpstr>
      <vt:lpstr>vol 2 Figure 6.21 Number of deceased kidney donors and unadjusted kidney donation rates, for traumatic deaths, by donor age, 2001-2015 </vt:lpstr>
      <vt:lpstr>vol 2 Figure 6.22 Number of deceased kidney donors and unadjusted kidney donation rates, for traumatic deaths, by donor sex, 2001-2015 </vt:lpstr>
      <vt:lpstr>vol 2 Figure 6.22 Number of deceased kidney donors and unadjusted kidney donation rates, for traumatic deaths, by donor sex, 2001-2015 </vt:lpstr>
      <vt:lpstr>vol 2 Figure 6.23 Number of deceased kidney donors and unadjusted kidney donation rates, for traumatic deaths, by donor race, 2001-2015 </vt:lpstr>
      <vt:lpstr>vol 2 Figure 6.23 Number of deceased kidney donors and unadjusted kidney donation rates, for traumatic deaths, by donor race, 2001-2015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Vivian Kurtz</cp:lastModifiedBy>
  <cp:revision>58</cp:revision>
  <dcterms:created xsi:type="dcterms:W3CDTF">2014-11-10T19:37:45Z</dcterms:created>
  <dcterms:modified xsi:type="dcterms:W3CDTF">2017-10-27T03:06:58Z</dcterms:modified>
</cp:coreProperties>
</file>