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56" r:id="rId2"/>
    <p:sldId id="259" r:id="rId3"/>
    <p:sldId id="272" r:id="rId4"/>
    <p:sldId id="265" r:id="rId5"/>
    <p:sldId id="266" r:id="rId6"/>
    <p:sldId id="273" r:id="rId7"/>
    <p:sldId id="267" r:id="rId8"/>
    <p:sldId id="274" r:id="rId9"/>
    <p:sldId id="268" r:id="rId10"/>
    <p:sldId id="275" r:id="rId11"/>
    <p:sldId id="269" r:id="rId12"/>
    <p:sldId id="276" r:id="rId13"/>
    <p:sldId id="277" r:id="rId14"/>
    <p:sldId id="278" r:id="rId15"/>
    <p:sldId id="270" r:id="rId16"/>
    <p:sldId id="271" r:id="rId17"/>
    <p:sldId id="279" r:id="rId18"/>
    <p:sldId id="28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0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3C12"/>
    <a:srgbClr val="7A2F36"/>
    <a:srgbClr val="AC6168"/>
    <a:srgbClr val="1C6E62"/>
    <a:srgbClr val="367CA8"/>
    <a:srgbClr val="0E5480"/>
    <a:srgbClr val="002966"/>
    <a:srgbClr val="4807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67" autoAdjust="0"/>
    <p:restoredTop sz="94660"/>
  </p:normalViewPr>
  <p:slideViewPr>
    <p:cSldViewPr showGuides="1">
      <p:cViewPr varScale="1">
        <p:scale>
          <a:sx n="75" d="100"/>
          <a:sy n="75" d="100"/>
        </p:scale>
        <p:origin x="234" y="54"/>
      </p:cViewPr>
      <p:guideLst>
        <p:guide orient="horz" pos="2160"/>
        <p:guide pos="2904"/>
      </p:guideLst>
    </p:cSldViewPr>
  </p:slideViewPr>
  <p:notesTextViewPr>
    <p:cViewPr>
      <p:scale>
        <a:sx n="1" d="1"/>
        <a:sy n="1" d="1"/>
      </p:scale>
      <p:origin x="0" y="0"/>
    </p:cViewPr>
  </p:notesTextViewPr>
  <p:notesViewPr>
    <p:cSldViewPr showGuides="1">
      <p:cViewPr varScale="1">
        <p:scale>
          <a:sx n="97" d="100"/>
          <a:sy n="97" d="100"/>
        </p:scale>
        <p:origin x="2682" y="7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10/26/2017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10/26/2017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5813" y="685800"/>
            <a:ext cx="4395987" cy="1440183"/>
          </a:xfrm>
          <a:prstGeom prst="rect">
            <a:avLst/>
          </a:prstGeom>
        </p:spPr>
      </p:pic>
      <p:sp>
        <p:nvSpPr>
          <p:cNvPr id="4" name="Footer Placeholder 1"/>
          <p:cNvSpPr txBox="1">
            <a:spLocks/>
          </p:cNvSpPr>
          <p:nvPr userDrawn="1"/>
        </p:nvSpPr>
        <p:spPr>
          <a:xfrm>
            <a:off x="3276600" y="6362700"/>
            <a:ext cx="2590800" cy="4953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ESRD, Chapter 5</a:t>
            </a:r>
            <a:endParaRPr lang="en-US" sz="1400" b="1" dirty="0">
              <a:solidFill>
                <a:schemeClr val="bg1"/>
              </a:solidFill>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1"/>
          <p:cNvSpPr txBox="1">
            <a:spLocks/>
          </p:cNvSpPr>
          <p:nvPr userDrawn="1"/>
        </p:nvSpPr>
        <p:spPr>
          <a:xfrm>
            <a:off x="3276600" y="6362700"/>
            <a:ext cx="2590800" cy="3048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Chapter 5</a:t>
            </a:r>
            <a:endParaRPr lang="en-US" sz="1400" b="1" dirty="0">
              <a:solidFill>
                <a:schemeClr val="bg1"/>
              </a:solidFill>
            </a:endParaRP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A63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[Footer goes here]</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4300" y="6286500"/>
            <a:ext cx="1348103" cy="441656"/>
          </a:xfrm>
          <a:prstGeom prst="rect">
            <a:avLst/>
          </a:prstGeom>
          <a:solidFill>
            <a:schemeClr val="bg1"/>
          </a:solidFill>
          <a:ln w="3175" cap="rnd">
            <a:solidFill>
              <a:schemeClr val="bg2">
                <a:lumMod val="50000"/>
              </a:schemeClr>
            </a:solidFill>
          </a:ln>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10000"/>
            <a:ext cx="9144000" cy="1200329"/>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5:</a:t>
            </a:r>
            <a:endParaRPr lang="en-US" sz="3600" b="1" dirty="0">
              <a:latin typeface="Candara" panose="020E0502030303020204" pitchFamily="34" charset="0"/>
            </a:endParaRPr>
          </a:p>
          <a:p>
            <a:pPr algn="ctr"/>
            <a:r>
              <a:rPr lang="en-US" sz="3600" b="1" dirty="0" smtClean="0">
                <a:solidFill>
                  <a:schemeClr val="tx1"/>
                </a:solidFill>
                <a:latin typeface="Candara" panose="020E0502030303020204" pitchFamily="34" charset="0"/>
              </a:rPr>
              <a:t>Mortality</a:t>
            </a:r>
          </a:p>
        </p:txBody>
      </p:sp>
      <p:sp>
        <p:nvSpPr>
          <p:cNvPr id="4" name="TextBox 3"/>
          <p:cNvSpPr txBox="1"/>
          <p:nvPr/>
        </p:nvSpPr>
        <p:spPr>
          <a:xfrm>
            <a:off x="876300" y="2725697"/>
            <a:ext cx="7429500" cy="830997"/>
          </a:xfrm>
          <a:prstGeom prst="rect">
            <a:avLst/>
          </a:prstGeom>
          <a:noFill/>
        </p:spPr>
        <p:txBody>
          <a:bodyPr wrap="square" rtlCol="0">
            <a:spAutoFit/>
          </a:bodyPr>
          <a:lstStyle/>
          <a:p>
            <a:pPr algn="ctr"/>
            <a:r>
              <a:rPr lang="en-US" sz="2400" b="1" dirty="0" smtClean="0">
                <a:solidFill>
                  <a:srgbClr val="A63C12"/>
                </a:solidFill>
                <a:latin typeface="Constantia" panose="02030602050306030303" pitchFamily="18" charset="0"/>
              </a:rPr>
              <a:t>2017 </a:t>
            </a:r>
            <a:r>
              <a:rPr lang="en-US" sz="2400" b="1" cap="small" baseline="0" dirty="0" smtClean="0">
                <a:solidFill>
                  <a:srgbClr val="A63C12"/>
                </a:solidFill>
                <a:latin typeface="Constantia" panose="02030602050306030303" pitchFamily="18" charset="0"/>
              </a:rPr>
              <a:t>Annual Data Report</a:t>
            </a:r>
          </a:p>
          <a:p>
            <a:pPr algn="ctr"/>
            <a:r>
              <a:rPr lang="en-US" sz="2400" b="1" cap="small" dirty="0">
                <a:solidFill>
                  <a:srgbClr val="A63C12"/>
                </a:solidFill>
                <a:latin typeface="Constantia" panose="02030602050306030303" pitchFamily="18" charset="0"/>
              </a:rPr>
              <a:t>Volume 2: End-Stage Renal Disease</a:t>
            </a: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3" name="Title 2"/>
          <p:cNvSpPr>
            <a:spLocks noGrp="1"/>
          </p:cNvSpPr>
          <p:nvPr>
            <p:ph type="title"/>
          </p:nvPr>
        </p:nvSpPr>
        <p:spPr>
          <a:xfrm>
            <a:off x="0" y="163989"/>
            <a:ext cx="9144000" cy="692155"/>
          </a:xfrm>
        </p:spPr>
        <p:txBody>
          <a:bodyPr/>
          <a:lstStyle/>
          <a:p>
            <a:pPr marL="0" marR="0">
              <a:spcBef>
                <a:spcPts val="600"/>
              </a:spcBef>
              <a:spcAft>
                <a:spcPts val="1200"/>
              </a:spcAft>
            </a:pP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vol 2 Figure 5.1 Adjusted all-cause mortality by treatment modality (a) overall, dialysis, and transplant, and (b) hemodialysis and peritoneal dialysis, for period-prevalent patients, 2001-2015 </a:t>
            </a:r>
            <a:endParaRPr lang="en-US" sz="3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1469" y="1426728"/>
            <a:ext cx="6861062" cy="4117856"/>
          </a:xfrm>
        </p:spPr>
      </p:pic>
      <p:sp>
        <p:nvSpPr>
          <p:cNvPr id="6" name="Rectangle 5"/>
          <p:cNvSpPr/>
          <p:nvPr/>
        </p:nvSpPr>
        <p:spPr>
          <a:xfrm>
            <a:off x="3183639" y="1061984"/>
            <a:ext cx="2776722" cy="307777"/>
          </a:xfrm>
          <a:prstGeom prst="rect">
            <a:avLst/>
          </a:prstGeom>
        </p:spPr>
        <p:txBody>
          <a:bodyPr wrap="none">
            <a:spAutoFit/>
          </a:bodyPr>
          <a:lstStyle/>
          <a:p>
            <a:pPr marR="0" lvl="0" algn="ctr" fontAlgn="base">
              <a:spcBef>
                <a:spcPts val="600"/>
              </a:spcBef>
              <a:spcAft>
                <a:spcPts val="600"/>
              </a:spcAft>
            </a:pPr>
            <a:r>
              <a:rPr lang="en-US" sz="1400" b="1" kern="0" dirty="0" smtClean="0">
                <a:latin typeface="Calibri" panose="020F0502020204030204" pitchFamily="34" charset="0"/>
                <a:ea typeface="Times New Roman" panose="02020603050405020304" pitchFamily="18" charset="0"/>
                <a:cs typeface="Segoe UI" panose="020B0502040204020203" pitchFamily="34" charset="0"/>
              </a:rPr>
              <a:t>(a) Overall</a:t>
            </a:r>
            <a:r>
              <a:rPr lang="en-US" sz="1400" b="1" kern="0" dirty="0">
                <a:latin typeface="Calibri" panose="020F0502020204030204" pitchFamily="34" charset="0"/>
                <a:ea typeface="Times New Roman" panose="02020603050405020304" pitchFamily="18" charset="0"/>
                <a:cs typeface="Segoe UI" panose="020B0502040204020203" pitchFamily="34" charset="0"/>
              </a:rPr>
              <a:t>, dialysis, and transplant</a:t>
            </a:r>
            <a:endParaRPr lang="en-US" sz="14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438150" y="5468837"/>
            <a:ext cx="82677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H.2_adj, H4_adj, H.8_adj, H.9_adj, and H.10_adj; and special analyses, USRDS ESRD Database. Adjusted for age, sex, race, ethnicity, primary diagnosis and vintage. Reference population: period prevalent ESRD patients, 2011. Abbreviations: HD, hemodialysis; PD, peritoneal dialysis. </a:t>
            </a:r>
            <a:endParaRPr lang="en-US" sz="1200" dirty="0"/>
          </a:p>
        </p:txBody>
      </p:sp>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0" y="163989"/>
            <a:ext cx="9144000" cy="642041"/>
          </a:xfrm>
        </p:spPr>
        <p:txBody>
          <a:bodyPr/>
          <a:lstStyle/>
          <a:p>
            <a:pPr marL="0" marR="0">
              <a:spcBef>
                <a:spcPts val="600"/>
              </a:spcBef>
              <a:spcAft>
                <a:spcPts val="1200"/>
              </a:spcAft>
            </a:pP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vol 2 Figure 5.1 Adjusted all-cause mortality by treatment modality (a) overall, dialysis, and transplant, and (b) hemodialysis and peritoneal dialysis, for period-prevalent patients, 2001-2015 </a:t>
            </a:r>
            <a:b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600" dirty="0"/>
          </a:p>
        </p:txBody>
      </p:sp>
      <p:sp>
        <p:nvSpPr>
          <p:cNvPr id="6" name="Rectangle 5"/>
          <p:cNvSpPr/>
          <p:nvPr/>
        </p:nvSpPr>
        <p:spPr>
          <a:xfrm>
            <a:off x="2997691" y="951708"/>
            <a:ext cx="3148619" cy="307777"/>
          </a:xfrm>
          <a:prstGeom prst="rect">
            <a:avLst/>
          </a:prstGeom>
        </p:spPr>
        <p:txBody>
          <a:bodyPr wrap="none">
            <a:spAutoFit/>
          </a:bodyPr>
          <a:lstStyle/>
          <a:p>
            <a:pPr marR="0" lvl="0" algn="ctr" fontAlgn="base">
              <a:spcBef>
                <a:spcPts val="600"/>
              </a:spcBef>
              <a:spcAft>
                <a:spcPts val="600"/>
              </a:spcAft>
            </a:pPr>
            <a:r>
              <a:rPr lang="en-US" sz="1400" b="1" kern="0" dirty="0" smtClean="0">
                <a:latin typeface="Calibri" panose="020F0502020204030204" pitchFamily="34" charset="0"/>
                <a:ea typeface="Times New Roman" panose="02020603050405020304" pitchFamily="18" charset="0"/>
                <a:cs typeface="Segoe UI" panose="020B0502040204020203" pitchFamily="34" charset="0"/>
              </a:rPr>
              <a:t>(b) Hemodialysis and peritoneal dialysis</a:t>
            </a:r>
            <a:endParaRPr lang="en-US" sz="14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361950" y="5516935"/>
            <a:ext cx="84201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H.2_adj, H4_adj, H.8_adj, H.9_adj, and H.10_adj; and special analyses, USRDS ESRD Database. Adjusted for age, sex, race, ethnicity, primary diagnosis and vintage. Reference population: period prevalent ESRD patients, 2011. Abbreviations: HD, hemodialysis; PD, peritoneal dialysis. </a:t>
            </a:r>
            <a:endParaRPr lang="en-US" sz="1200"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1469" y="1329282"/>
            <a:ext cx="6861062" cy="4117856"/>
          </a:xfrm>
        </p:spPr>
      </p:pic>
    </p:spTree>
    <p:extLst>
      <p:ext uri="{BB962C8B-B14F-4D97-AF65-F5344CB8AC3E}">
        <p14:creationId xmlns:p14="http://schemas.microsoft.com/office/powerpoint/2010/main" val="11540091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a:xfrm>
            <a:off x="0" y="45028"/>
            <a:ext cx="9144000" cy="715962"/>
          </a:xfrm>
        </p:spPr>
        <p:txBody>
          <a:bodyPr/>
          <a:lstStyle/>
          <a:p>
            <a:pPr marL="0" marR="0">
              <a:spcBef>
                <a:spcPts val="1800"/>
              </a:spcBef>
              <a:spcAft>
                <a:spcPts val="18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2</a:t>
            </a:r>
            <a:r>
              <a:rPr lang="en-US" sz="2200" spc="3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Table 5.1</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 Unadjusted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and adjusted all-cause mortality by ESRD network and modality, 2013-2015 </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80474984"/>
              </p:ext>
            </p:extLst>
          </p:nvPr>
        </p:nvGraphicFramePr>
        <p:xfrm>
          <a:off x="876301" y="936914"/>
          <a:ext cx="7391399" cy="4657682"/>
        </p:xfrm>
        <a:graphic>
          <a:graphicData uri="http://schemas.openxmlformats.org/drawingml/2006/table">
            <a:tbl>
              <a:tblPr firstRow="1" firstCol="1" bandRow="1"/>
              <a:tblGrid>
                <a:gridCol w="587707">
                  <a:extLst>
                    <a:ext uri="{9D8B030D-6E8A-4147-A177-3AD203B41FA5}">
                      <a16:colId xmlns:a16="http://schemas.microsoft.com/office/drawing/2014/main" val="2437689135"/>
                    </a:ext>
                  </a:extLst>
                </a:gridCol>
                <a:gridCol w="1519744">
                  <a:extLst>
                    <a:ext uri="{9D8B030D-6E8A-4147-A177-3AD203B41FA5}">
                      <a16:colId xmlns:a16="http://schemas.microsoft.com/office/drawing/2014/main" val="628042933"/>
                    </a:ext>
                  </a:extLst>
                </a:gridCol>
                <a:gridCol w="567875">
                  <a:extLst>
                    <a:ext uri="{9D8B030D-6E8A-4147-A177-3AD203B41FA5}">
                      <a16:colId xmlns:a16="http://schemas.microsoft.com/office/drawing/2014/main" val="3065145648"/>
                    </a:ext>
                  </a:extLst>
                </a:gridCol>
                <a:gridCol w="450261">
                  <a:extLst>
                    <a:ext uri="{9D8B030D-6E8A-4147-A177-3AD203B41FA5}">
                      <a16:colId xmlns:a16="http://schemas.microsoft.com/office/drawing/2014/main" val="3863892421"/>
                    </a:ext>
                  </a:extLst>
                </a:gridCol>
                <a:gridCol w="272654">
                  <a:extLst>
                    <a:ext uri="{9D8B030D-6E8A-4147-A177-3AD203B41FA5}">
                      <a16:colId xmlns:a16="http://schemas.microsoft.com/office/drawing/2014/main" val="2575575802"/>
                    </a:ext>
                  </a:extLst>
                </a:gridCol>
                <a:gridCol w="567875">
                  <a:extLst>
                    <a:ext uri="{9D8B030D-6E8A-4147-A177-3AD203B41FA5}">
                      <a16:colId xmlns:a16="http://schemas.microsoft.com/office/drawing/2014/main" val="2916167566"/>
                    </a:ext>
                  </a:extLst>
                </a:gridCol>
                <a:gridCol w="722915">
                  <a:extLst>
                    <a:ext uri="{9D8B030D-6E8A-4147-A177-3AD203B41FA5}">
                      <a16:colId xmlns:a16="http://schemas.microsoft.com/office/drawing/2014/main" val="333941126"/>
                    </a:ext>
                  </a:extLst>
                </a:gridCol>
                <a:gridCol w="163619">
                  <a:extLst>
                    <a:ext uri="{9D8B030D-6E8A-4147-A177-3AD203B41FA5}">
                      <a16:colId xmlns:a16="http://schemas.microsoft.com/office/drawing/2014/main" val="1085138933"/>
                    </a:ext>
                  </a:extLst>
                </a:gridCol>
                <a:gridCol w="525044">
                  <a:extLst>
                    <a:ext uri="{9D8B030D-6E8A-4147-A177-3AD203B41FA5}">
                      <a16:colId xmlns:a16="http://schemas.microsoft.com/office/drawing/2014/main" val="2263585346"/>
                    </a:ext>
                  </a:extLst>
                </a:gridCol>
                <a:gridCol w="722915">
                  <a:extLst>
                    <a:ext uri="{9D8B030D-6E8A-4147-A177-3AD203B41FA5}">
                      <a16:colId xmlns:a16="http://schemas.microsoft.com/office/drawing/2014/main" val="4000534606"/>
                    </a:ext>
                  </a:extLst>
                </a:gridCol>
                <a:gridCol w="163619">
                  <a:extLst>
                    <a:ext uri="{9D8B030D-6E8A-4147-A177-3AD203B41FA5}">
                      <a16:colId xmlns:a16="http://schemas.microsoft.com/office/drawing/2014/main" val="3171273975"/>
                    </a:ext>
                  </a:extLst>
                </a:gridCol>
                <a:gridCol w="404256">
                  <a:extLst>
                    <a:ext uri="{9D8B030D-6E8A-4147-A177-3AD203B41FA5}">
                      <a16:colId xmlns:a16="http://schemas.microsoft.com/office/drawing/2014/main" val="1795743719"/>
                    </a:ext>
                  </a:extLst>
                </a:gridCol>
                <a:gridCol w="722915">
                  <a:extLst>
                    <a:ext uri="{9D8B030D-6E8A-4147-A177-3AD203B41FA5}">
                      <a16:colId xmlns:a16="http://schemas.microsoft.com/office/drawing/2014/main" val="3301128800"/>
                    </a:ext>
                  </a:extLst>
                </a:gridCol>
              </a:tblGrid>
              <a:tr h="62868">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gridSpan="11">
                  <a:txBody>
                    <a:bodyPr/>
                    <a:lstStyle/>
                    <a:p>
                      <a:pPr marL="0" marR="0" algn="ctr">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Deaths per 1000 patient-years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57873638"/>
                  </a:ext>
                </a:extLst>
              </a:tr>
              <a:tr h="90245">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 ESRD</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4">
                  <a:txBody>
                    <a:bodyPr/>
                    <a:lstStyle/>
                    <a:p>
                      <a:pPr marL="0" marR="0" algn="ctr">
                        <a:lnSpc>
                          <a:spcPct val="115000"/>
                        </a:lnSpc>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Hemodialysis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Peritoneal 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08726542"/>
                  </a:ext>
                </a:extLst>
              </a:tr>
              <a:tr h="410205">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Network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States in Network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Adjusted</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Unadjusted</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Adjusted</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Unadjusted</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Adjusted</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Unadjusted</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Adjusted</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Unadjusted</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7382580"/>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CT, MA, ME, NH, RI, VT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126.3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133.9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158.4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158.7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14602948"/>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NY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128.1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130.3</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157.9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177.1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760094252"/>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NJ, PR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144.7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141.7</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119.9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761570167"/>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 PA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137.8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155.5</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217.9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191399786"/>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MD, DC, VA, WV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135.7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136.1</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158.3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119.9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159697643"/>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NC, SC, GA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135.2</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128.0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850954236"/>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FL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154.3</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4238918875"/>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 MS, TN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149.0</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184.7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187.8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883727658"/>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KY, OH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147.1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162.8</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175.7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675689250"/>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IL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135.7</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189.2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168.4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702943485"/>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MI, MN, ND, SD, WI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138.2</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168.1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159.8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479920625"/>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IA, KS, MO, NE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135.3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144.4</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168.9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284197824"/>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 LA, OK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159.3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156.1</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199.3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138.5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737635209"/>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TX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134.5</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176.1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170.1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165.5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759143776"/>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AZ, CO, NV, NM, UT, WY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125.9</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159.1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175.5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149.0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671255856"/>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AK, ID, MT, OR, WA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125.3</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159.0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187.1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123.8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510588325"/>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Northern CA, HI, GU, AS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118.4</a:t>
                      </a: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156.7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421349979"/>
                  </a:ext>
                </a:extLst>
              </a:tr>
              <a:tr h="205103">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Southern CA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128.4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122.6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155.8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160.1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6224504"/>
                  </a:ext>
                </a:extLst>
              </a:tr>
              <a:tr h="205103">
                <a:tc gridSpan="2">
                  <a:txBody>
                    <a:bodyPr/>
                    <a:lstStyle/>
                    <a:p>
                      <a:pPr marL="548640" marR="0">
                        <a:lnSpc>
                          <a:spcPct val="115000"/>
                        </a:lnSpc>
                        <a:spcBef>
                          <a:spcPts val="0"/>
                        </a:spcBef>
                        <a:spcAft>
                          <a:spcPts val="0"/>
                        </a:spcAft>
                      </a:pPr>
                      <a:r>
                        <a:rPr lang="en-US" sz="1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Overall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138.3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169.9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186.3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105458"/>
                  </a:ext>
                </a:extLst>
              </a:tr>
            </a:tbl>
          </a:graphicData>
        </a:graphic>
      </p:graphicFrame>
      <p:sp>
        <p:nvSpPr>
          <p:cNvPr id="6" name="Rectangle 5"/>
          <p:cNvSpPr/>
          <p:nvPr/>
        </p:nvSpPr>
        <p:spPr>
          <a:xfrm>
            <a:off x="0" y="5770520"/>
            <a:ext cx="9144000" cy="430887"/>
          </a:xfrm>
          <a:prstGeom prst="rect">
            <a:avLst/>
          </a:prstGeom>
        </p:spPr>
        <p:txBody>
          <a:bodyPr wrap="square">
            <a:spAutoFit/>
          </a:bodyPr>
          <a:lstStyle/>
          <a:p>
            <a:pPr>
              <a:spcBef>
                <a:spcPts val="1000"/>
              </a:spcBef>
              <a:spcAft>
                <a:spcPts val="18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Adjusted (age, sex, race, ethnicity, vintage, and primary diagnosis) all-cause mortality among 2013-2015 period prevalent patients. Reference population: period prevalent ESRD patients, 2011. Abbreviation: ESRD, end-stage renal disease.</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82421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a:xfrm>
            <a:off x="133350" y="228600"/>
            <a:ext cx="8877300" cy="878274"/>
          </a:xfrm>
        </p:spPr>
        <p:txBody>
          <a:bodyPr/>
          <a:lstStyle/>
          <a:p>
            <a:pPr marL="0" marR="0">
              <a:spcBef>
                <a:spcPts val="0"/>
              </a:spcBef>
              <a:spcAft>
                <a:spcPts val="0"/>
              </a:spcAft>
            </a:pPr>
            <a:r>
              <a:rPr lang="en-US" sz="1800" b="1" spc="30" dirty="0">
                <a:latin typeface="Calibri" panose="020F0502020204030204" pitchFamily="34" charset="0"/>
                <a:ea typeface="Times New Roman" panose="02020603050405020304" pitchFamily="18" charset="0"/>
                <a:cs typeface="Times New Roman" panose="02020603050405020304" pitchFamily="18" charset="0"/>
              </a:rPr>
              <a:t>vol 2 Figure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5.2 Adjusted </a:t>
            </a:r>
            <a:r>
              <a:rPr lang="en-US" sz="1800" b="1" spc="30" dirty="0">
                <a:latin typeface="Calibri" panose="020F0502020204030204" pitchFamily="34" charset="0"/>
                <a:ea typeface="Times New Roman" panose="02020603050405020304" pitchFamily="18" charset="0"/>
                <a:cs typeface="Times New Roman" panose="02020603050405020304" pitchFamily="18" charset="0"/>
              </a:rPr>
              <a:t>all-cause mortality by treatment modality, cohort (year of ESRD onset), and number of years after start of dialysis among incident (a) hemodialysis patients and (b) peritoneal dialysis patients, 1996, 2001, 2006, and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2011</a:t>
            </a:r>
            <a:endParaRPr lang="en-US" sz="18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1469" y="1714767"/>
            <a:ext cx="6861062" cy="4117856"/>
          </a:xfrm>
        </p:spPr>
      </p:pic>
      <p:sp>
        <p:nvSpPr>
          <p:cNvPr id="6" name="Rectangle 5"/>
          <p:cNvSpPr/>
          <p:nvPr/>
        </p:nvSpPr>
        <p:spPr>
          <a:xfrm>
            <a:off x="723899" y="5832623"/>
            <a:ext cx="7696200" cy="461665"/>
          </a:xfrm>
          <a:prstGeom prst="rect">
            <a:avLst/>
          </a:prstGeom>
        </p:spPr>
        <p:txBody>
          <a:bodyPr wrap="square">
            <a:spAutoFit/>
          </a:bodyPr>
          <a:lstStyle/>
          <a:p>
            <a:pPr>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Adjusted for age, sex, race, and primary diagnosis. Ref: period prevalent ESRD patients, 2011. Abbreviation: ESRD, end-stage renal disease.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536299" y="1406990"/>
            <a:ext cx="2071401" cy="307777"/>
          </a:xfrm>
          <a:prstGeom prst="rect">
            <a:avLst/>
          </a:prstGeom>
        </p:spPr>
        <p:txBody>
          <a:bodyPr wrap="none">
            <a:spAutoFit/>
          </a:bodyPr>
          <a:lstStyle/>
          <a:p>
            <a:pPr marR="0" lvl="0" algn="ctr" fontAlgn="base">
              <a:spcBef>
                <a:spcPts val="600"/>
              </a:spcBef>
              <a:spcAft>
                <a:spcPts val="600"/>
              </a:spcAft>
            </a:pPr>
            <a:r>
              <a:rPr lang="en-US" sz="1400" b="1" kern="0" dirty="0" smtClean="0">
                <a:latin typeface="Calibri" panose="020F0502020204030204" pitchFamily="34" charset="0"/>
                <a:ea typeface="Times New Roman" panose="02020603050405020304" pitchFamily="18" charset="0"/>
                <a:cs typeface="Segoe UI" panose="020B0502040204020203" pitchFamily="34" charset="0"/>
              </a:rPr>
              <a:t>(a) Hemodialysis </a:t>
            </a:r>
            <a:r>
              <a:rPr lang="en-US" sz="1400" b="1" kern="0" dirty="0">
                <a:latin typeface="Calibri" panose="020F0502020204030204" pitchFamily="34" charset="0"/>
                <a:ea typeface="Times New Roman" panose="02020603050405020304" pitchFamily="18" charset="0"/>
                <a:cs typeface="Segoe UI" panose="020B0502040204020203" pitchFamily="34" charset="0"/>
              </a:rPr>
              <a:t>patients</a:t>
            </a:r>
            <a:endParaRPr lang="en-US" sz="14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3042129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0" y="265302"/>
            <a:ext cx="9144000" cy="1055499"/>
          </a:xfrm>
        </p:spPr>
        <p:txBody>
          <a:bodyPr/>
          <a:lstStyle/>
          <a:p>
            <a:pPr marL="0" marR="0">
              <a:spcBef>
                <a:spcPts val="0"/>
              </a:spcBef>
              <a:spcAft>
                <a:spcPts val="0"/>
              </a:spcAft>
            </a:pPr>
            <a:r>
              <a:rPr lang="en-US" sz="1800" b="1" spc="30" dirty="0">
                <a:latin typeface="Calibri" panose="020F0502020204030204" pitchFamily="34" charset="0"/>
                <a:ea typeface="Times New Roman" panose="02020603050405020304" pitchFamily="18" charset="0"/>
                <a:cs typeface="Times New Roman" panose="02020603050405020304" pitchFamily="18" charset="0"/>
              </a:rPr>
              <a:t>vol 2 Figure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5.2 Adjusted </a:t>
            </a:r>
            <a:r>
              <a:rPr lang="en-US" sz="1800" b="1" spc="30" dirty="0">
                <a:latin typeface="Calibri" panose="020F0502020204030204" pitchFamily="34" charset="0"/>
                <a:ea typeface="Times New Roman" panose="02020603050405020304" pitchFamily="18" charset="0"/>
                <a:cs typeface="Times New Roman" panose="02020603050405020304" pitchFamily="18" charset="0"/>
              </a:rPr>
              <a:t>all-cause mortality by treatment modality, cohort (year of ESRD onset), and number of years after start of dialysis among incident (a) hemodialysis patients and (b) peritoneal dialysis patients, 1996, 2001, 2006, and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2011</a:t>
            </a:r>
            <a:endParaRPr lang="en-US" sz="1800" dirty="0"/>
          </a:p>
        </p:txBody>
      </p:sp>
      <p:sp>
        <p:nvSpPr>
          <p:cNvPr id="6" name="Rectangle 5"/>
          <p:cNvSpPr/>
          <p:nvPr/>
        </p:nvSpPr>
        <p:spPr>
          <a:xfrm>
            <a:off x="819150" y="5791200"/>
            <a:ext cx="7505700" cy="461665"/>
          </a:xfrm>
          <a:prstGeom prst="rect">
            <a:avLst/>
          </a:prstGeom>
        </p:spPr>
        <p:txBody>
          <a:bodyPr wrap="square">
            <a:spAutoFit/>
          </a:bodyPr>
          <a:lstStyle/>
          <a:p>
            <a:pPr>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Adjusted for age, sex, race, and primary diagnosis. Ref: period prevalent ESRD patients, 2011. Abbreviation: ESRD, end-stage renal disease.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57525" y="1334493"/>
            <a:ext cx="3028950" cy="338554"/>
          </a:xfrm>
          <a:prstGeom prst="rect">
            <a:avLst/>
          </a:prstGeom>
        </p:spPr>
        <p:txBody>
          <a:bodyPr wrap="squar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Peritoneal dialysis </a:t>
            </a:r>
            <a:r>
              <a:rPr lang="en-US" sz="1600" b="1" kern="0" dirty="0">
                <a:latin typeface="Calibri" panose="020F0502020204030204" pitchFamily="34" charset="0"/>
                <a:ea typeface="Times New Roman" panose="02020603050405020304" pitchFamily="18" charset="0"/>
                <a:cs typeface="Segoe UI" panose="020B0502040204020203" pitchFamily="34" charset="0"/>
              </a:rPr>
              <a:t>patients</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1469" y="1673344"/>
            <a:ext cx="6861062" cy="4117856"/>
          </a:xfrm>
        </p:spPr>
      </p:pic>
    </p:spTree>
    <p:extLst>
      <p:ext uri="{BB962C8B-B14F-4D97-AF65-F5344CB8AC3E}">
        <p14:creationId xmlns:p14="http://schemas.microsoft.com/office/powerpoint/2010/main" val="8989764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200"/>
              </a:spcBef>
              <a:spcAft>
                <a:spcPts val="1200"/>
              </a:spcAft>
            </a:pPr>
            <a:r>
              <a:rPr lang="en-US" sz="2400" b="1" spc="30" dirty="0" err="1" smtClean="0">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 2 Figure 5.3 Adjusted mortality by treatment modality and number of months after treatment initiation among ESRD patients (a) under age 65 and (b) aged 65 and over, 2014</a:t>
            </a:r>
            <a:r>
              <a:rPr lang="en-US" sz="2400" b="1" u="sng"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sz="2400" b="1" u="sng"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400" u="sng"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1469" y="1447800"/>
            <a:ext cx="6861062" cy="4117856"/>
          </a:xfrm>
        </p:spPr>
      </p:pic>
      <p:sp>
        <p:nvSpPr>
          <p:cNvPr id="6" name="Rectangle 5"/>
          <p:cNvSpPr/>
          <p:nvPr/>
        </p:nvSpPr>
        <p:spPr>
          <a:xfrm>
            <a:off x="570735" y="5556012"/>
            <a:ext cx="8002531"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Adjusted (age, race, sex, ethnicity, and primary diagnosis) mortality among 2013 incident ESRD patients during the first year of therapy. Reference population: incident ESRD patients, 2011. Abbreviations: ESRD, end-stage renal disease; HD, hemodialysis; PD, peritoneal dialysis.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774345" y="1296888"/>
            <a:ext cx="1595309"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 Under age 65</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7448287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5.3</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Adjusted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mortality by treatment modality and number of months after treatment initiation among ESRD patients (a) under age 65 and (b) aged 65 and over, 2014</a:t>
            </a:r>
            <a:r>
              <a:rPr lang="en-US" sz="2400" b="1" u="sng"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u="sng"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u="sng" dirty="0"/>
          </a:p>
        </p:txBody>
      </p:sp>
      <p:sp>
        <p:nvSpPr>
          <p:cNvPr id="6" name="Rectangle 5"/>
          <p:cNvSpPr/>
          <p:nvPr/>
        </p:nvSpPr>
        <p:spPr>
          <a:xfrm>
            <a:off x="571500" y="5557469"/>
            <a:ext cx="75819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Adjusted (age, race, sex, ethnicity, and primary diagnosis) mortality among 2013 incident ESRD patients during the first year of therapy. Reference population: incident ESRD patients, 2011. Abbreviations: ESRD, end-stage renal disease; HD, hemodialysis; PD, peritoneal dialysis.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560344" y="1312490"/>
            <a:ext cx="2023311"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Aged 65 and older</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4015" y="1416200"/>
            <a:ext cx="6855970" cy="4114800"/>
          </a:xfrm>
        </p:spPr>
      </p:pic>
    </p:spTree>
    <p:extLst>
      <p:ext uri="{BB962C8B-B14F-4D97-AF65-F5344CB8AC3E}">
        <p14:creationId xmlns:p14="http://schemas.microsoft.com/office/powerpoint/2010/main" val="37622019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361950" y="93867"/>
            <a:ext cx="8420100" cy="754062"/>
          </a:xfrm>
        </p:spPr>
        <p:txBody>
          <a:bodyPr/>
          <a:lstStyle/>
          <a:p>
            <a:pPr marL="0" marR="0">
              <a:spcBef>
                <a:spcPts val="18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a:t>
            </a:r>
            <a:r>
              <a:rPr lang="en-US" sz="2000" spc="30" dirty="0">
                <a:latin typeface="Calibri" panose="020F0502020204030204" pitchFamily="34" charset="0"/>
                <a:ea typeface="Times New Roman" panose="02020603050405020304" pitchFamily="18" charset="0"/>
                <a:cs typeface="Times New Roman" panose="02020603050405020304" pitchFamily="18" charset="0"/>
              </a:rPr>
              <a:t>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Table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5.2 Adjusted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all-cause mortality (a) by age and race, and (b) by age and sex, among ESRD patients, 2015 </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59433608"/>
              </p:ext>
            </p:extLst>
          </p:nvPr>
        </p:nvGraphicFramePr>
        <p:xfrm>
          <a:off x="2114550" y="1181906"/>
          <a:ext cx="4914900" cy="4508500"/>
        </p:xfrm>
        <a:graphic>
          <a:graphicData uri="http://schemas.openxmlformats.org/drawingml/2006/table">
            <a:tbl>
              <a:tblPr firstRow="1" firstCol="1"/>
              <a:tblGrid>
                <a:gridCol w="1314450">
                  <a:extLst>
                    <a:ext uri="{9D8B030D-6E8A-4147-A177-3AD203B41FA5}">
                      <a16:colId xmlns:a16="http://schemas.microsoft.com/office/drawing/2014/main" val="955364655"/>
                    </a:ext>
                  </a:extLst>
                </a:gridCol>
                <a:gridCol w="1314450">
                  <a:extLst>
                    <a:ext uri="{9D8B030D-6E8A-4147-A177-3AD203B41FA5}">
                      <a16:colId xmlns:a16="http://schemas.microsoft.com/office/drawing/2014/main" val="3147273225"/>
                    </a:ext>
                  </a:extLst>
                </a:gridCol>
                <a:gridCol w="762000">
                  <a:extLst>
                    <a:ext uri="{9D8B030D-6E8A-4147-A177-3AD203B41FA5}">
                      <a16:colId xmlns:a16="http://schemas.microsoft.com/office/drawing/2014/main" val="3453901424"/>
                    </a:ext>
                  </a:extLst>
                </a:gridCol>
                <a:gridCol w="762000">
                  <a:extLst>
                    <a:ext uri="{9D8B030D-6E8A-4147-A177-3AD203B41FA5}">
                      <a16:colId xmlns:a16="http://schemas.microsoft.com/office/drawing/2014/main" val="2158463698"/>
                    </a:ext>
                  </a:extLst>
                </a:gridCol>
                <a:gridCol w="762000">
                  <a:extLst>
                    <a:ext uri="{9D8B030D-6E8A-4147-A177-3AD203B41FA5}">
                      <a16:colId xmlns:a16="http://schemas.microsoft.com/office/drawing/2014/main" val="973625705"/>
                    </a:ext>
                  </a:extLst>
                </a:gridCol>
              </a:tblGrid>
              <a:tr h="302260">
                <a:tc>
                  <a:txBody>
                    <a:bodyPr/>
                    <a:lstStyle/>
                    <a:p>
                      <a:pPr marL="0" marR="0">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Dialysis</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Transplant</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6007017"/>
                  </a:ext>
                </a:extLst>
              </a:tr>
              <a:tr h="182880">
                <a:tc rowSpan="3">
                  <a:txBody>
                    <a:bodyPr/>
                    <a:lstStyle/>
                    <a:p>
                      <a:pPr marL="0" marR="0">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81408086"/>
                  </a:ext>
                </a:extLst>
              </a:tr>
              <a:tr h="182880">
                <a:tc vMerge="1">
                  <a:txBody>
                    <a:bodyPr/>
                    <a:lstStyle/>
                    <a:p>
                      <a:endParaRPr lang="en-US"/>
                    </a:p>
                  </a:txBody>
                  <a:tcPr/>
                </a:tc>
                <a:tc>
                  <a:txBody>
                    <a:bodyPr/>
                    <a:lstStyle/>
                    <a:p>
                      <a:pPr marL="0" marR="0">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a:t>
                      </a:r>
                    </a:p>
                  </a:txBody>
                  <a:tcPr marL="0" marR="0" marT="0" marB="0" anchor="ctr">
                    <a:lnL>
                      <a:noFill/>
                    </a:lnL>
                    <a:lnR>
                      <a:noFill/>
                    </a:lnR>
                    <a:lnT>
                      <a:noFill/>
                    </a:lnT>
                    <a:lnB>
                      <a:noFill/>
                    </a:lnB>
                  </a:tcPr>
                </a:tc>
                <a:extLst>
                  <a:ext uri="{0D108BD9-81ED-4DB2-BD59-A6C34878D82A}">
                    <a16:rowId xmlns:a16="http://schemas.microsoft.com/office/drawing/2014/main" val="4037460915"/>
                  </a:ext>
                </a:extLst>
              </a:tr>
              <a:tr h="182880">
                <a:tc v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8170610"/>
                  </a:ext>
                </a:extLst>
              </a:tr>
              <a:tr h="182880">
                <a:tc rowSpan="3">
                  <a:txBody>
                    <a:bodyPr/>
                    <a:lstStyle/>
                    <a:p>
                      <a:pPr marL="0" marR="0">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32405660"/>
                  </a:ext>
                </a:extLst>
              </a:tr>
              <a:tr h="182880">
                <a:tc v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p>
                  </a:txBody>
                  <a:tcPr marL="0" marR="0" marT="0" marB="0" anchor="ctr">
                    <a:lnL>
                      <a:noFill/>
                    </a:lnL>
                    <a:lnR>
                      <a:noFill/>
                    </a:lnR>
                    <a:lnT>
                      <a:noFill/>
                    </a:lnT>
                    <a:lnB>
                      <a:noFill/>
                    </a:lnB>
                  </a:tcPr>
                </a:tc>
                <a:extLst>
                  <a:ext uri="{0D108BD9-81ED-4DB2-BD59-A6C34878D82A}">
                    <a16:rowId xmlns:a16="http://schemas.microsoft.com/office/drawing/2014/main" val="1033486746"/>
                  </a:ext>
                </a:extLst>
              </a:tr>
              <a:tr h="182880">
                <a:tc v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2368189"/>
                  </a:ext>
                </a:extLst>
              </a:tr>
              <a:tr h="182880">
                <a:tc rowSpan="3">
                  <a:txBody>
                    <a:bodyPr/>
                    <a:lstStyle/>
                    <a:p>
                      <a:pPr marL="0" marR="0">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70434103"/>
                  </a:ext>
                </a:extLst>
              </a:tr>
              <a:tr h="182880">
                <a:tc v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p>
                  </a:txBody>
                  <a:tcPr marL="0" marR="0" marT="0" marB="0" anchor="ctr">
                    <a:lnL>
                      <a:noFill/>
                    </a:lnL>
                    <a:lnR>
                      <a:noFill/>
                    </a:lnR>
                    <a:lnT>
                      <a:noFill/>
                    </a:lnT>
                    <a:lnB>
                      <a:noFill/>
                    </a:lnB>
                  </a:tcPr>
                </a:tc>
                <a:extLst>
                  <a:ext uri="{0D108BD9-81ED-4DB2-BD59-A6C34878D82A}">
                    <a16:rowId xmlns:a16="http://schemas.microsoft.com/office/drawing/2014/main" val="332196741"/>
                  </a:ext>
                </a:extLst>
              </a:tr>
              <a:tr h="182880">
                <a:tc v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7437426"/>
                  </a:ext>
                </a:extLst>
              </a:tr>
              <a:tr h="182880">
                <a:tc rowSpan="3">
                  <a:txBody>
                    <a:bodyPr/>
                    <a:lstStyle/>
                    <a:p>
                      <a:pPr marL="0" marR="0">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11513968"/>
                  </a:ext>
                </a:extLst>
              </a:tr>
              <a:tr h="182880">
                <a:tc v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a:t>
                      </a:r>
                    </a:p>
                  </a:txBody>
                  <a:tcPr marL="0" marR="0" marT="0" marB="0" anchor="ctr">
                    <a:lnL>
                      <a:noFill/>
                    </a:lnL>
                    <a:lnR>
                      <a:noFill/>
                    </a:lnR>
                    <a:lnT>
                      <a:noFill/>
                    </a:lnT>
                    <a:lnB>
                      <a:noFill/>
                    </a:lnB>
                  </a:tcPr>
                </a:tc>
                <a:extLst>
                  <a:ext uri="{0D108BD9-81ED-4DB2-BD59-A6C34878D82A}">
                    <a16:rowId xmlns:a16="http://schemas.microsoft.com/office/drawing/2014/main" val="1174634021"/>
                  </a:ext>
                </a:extLst>
              </a:tr>
              <a:tr h="182880">
                <a:tc v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8857729"/>
                  </a:ext>
                </a:extLst>
              </a:tr>
              <a:tr h="182880">
                <a:tc rowSpan="3">
                  <a:txBody>
                    <a:bodyPr/>
                    <a:lstStyle/>
                    <a:p>
                      <a:pPr marL="0" marR="0">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88668741"/>
                  </a:ext>
                </a:extLst>
              </a:tr>
              <a:tr h="182880">
                <a:tc v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148</a:t>
                      </a:r>
                    </a:p>
                  </a:txBody>
                  <a:tcPr marL="0" marR="0" marT="0" marB="0" anchor="ctr">
                    <a:lnL>
                      <a:noFill/>
                    </a:lnL>
                    <a:lnR>
                      <a:noFill/>
                    </a:lnR>
                    <a:lnT>
                      <a:noFill/>
                    </a:lnT>
                    <a:lnB>
                      <a:noFill/>
                    </a:lnB>
                  </a:tcPr>
                </a:tc>
                <a:extLst>
                  <a:ext uri="{0D108BD9-81ED-4DB2-BD59-A6C34878D82A}">
                    <a16:rowId xmlns:a16="http://schemas.microsoft.com/office/drawing/2014/main" val="1838833728"/>
                  </a:ext>
                </a:extLst>
              </a:tr>
              <a:tr h="182880">
                <a:tc v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a:t>
                      </a:r>
                      <a:endPar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244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322875"/>
                  </a:ext>
                </a:extLst>
              </a:tr>
            </a:tbl>
          </a:graphicData>
        </a:graphic>
      </p:graphicFrame>
      <p:sp>
        <p:nvSpPr>
          <p:cNvPr id="7" name="Rectangle 6"/>
          <p:cNvSpPr/>
          <p:nvPr/>
        </p:nvSpPr>
        <p:spPr>
          <a:xfrm>
            <a:off x="0" y="5724301"/>
            <a:ext cx="9144000" cy="600164"/>
          </a:xfrm>
          <a:prstGeom prst="rect">
            <a:avLst/>
          </a:prstGeom>
        </p:spPr>
        <p:txBody>
          <a:bodyPr wrap="square">
            <a:spAutoFit/>
          </a:bodyPr>
          <a:lstStyle/>
          <a:p>
            <a:pPr>
              <a:spcBef>
                <a:spcPts val="1200"/>
              </a:spcBef>
              <a:spcAft>
                <a:spcPts val="12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 Adjusted (race and primary diagnosis) all-cause mortality among 2015 period prevalent patients. (b) Adjusted (sex and primary diagnosis) all-cause mortality among 2015 period prevalent patients. Reference population: period prevalent ESRD patients, 2011. Abbreviation: ESRD, end-stage renal disease.</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tangle 7"/>
          <p:cNvSpPr/>
          <p:nvPr/>
        </p:nvSpPr>
        <p:spPr>
          <a:xfrm>
            <a:off x="2918342" y="847929"/>
            <a:ext cx="3307316" cy="276999"/>
          </a:xfrm>
          <a:prstGeom prst="rect">
            <a:avLst/>
          </a:prstGeom>
        </p:spPr>
        <p:txBody>
          <a:bodyPr wrap="none">
            <a:spAutoFit/>
          </a:bodyPr>
          <a:lstStyle/>
          <a:p>
            <a:pPr marR="0" lvl="0" algn="ctr" fontAlgn="base">
              <a:spcBef>
                <a:spcPts val="1800"/>
              </a:spcBef>
              <a:spcAft>
                <a:spcPts val="1200"/>
              </a:spcAft>
            </a:pPr>
            <a:r>
              <a:rPr lang="en-US" sz="1200" b="1" kern="0" dirty="0" smtClean="0">
                <a:latin typeface="Calibri" panose="020F0502020204030204" pitchFamily="34" charset="0"/>
                <a:ea typeface="Times New Roman" panose="02020603050405020304" pitchFamily="18" charset="0"/>
                <a:cs typeface="Segoe UI" panose="020B0502040204020203" pitchFamily="34" charset="0"/>
              </a:rPr>
              <a:t>(a) Age </a:t>
            </a:r>
            <a:r>
              <a:rPr lang="en-US" sz="1200" b="1" kern="0" dirty="0">
                <a:latin typeface="Calibri" panose="020F0502020204030204" pitchFamily="34" charset="0"/>
                <a:ea typeface="Times New Roman" panose="02020603050405020304" pitchFamily="18" charset="0"/>
                <a:cs typeface="Segoe UI" panose="020B0502040204020203" pitchFamily="34" charset="0"/>
              </a:rPr>
              <a:t>and race (deaths per 1,000 patient-years)</a:t>
            </a:r>
            <a:endParaRPr lang="en-US" sz="12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4246353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0" y="363337"/>
            <a:ext cx="9144000" cy="754062"/>
          </a:xfrm>
        </p:spPr>
        <p:txBody>
          <a:bodyPr/>
          <a:lstStyle/>
          <a:p>
            <a:pPr marL="0" marR="0">
              <a:spcBef>
                <a:spcPts val="18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a:t>
            </a:r>
            <a:r>
              <a:rPr lang="en-US" sz="2400" spc="30" dirty="0">
                <a:latin typeface="Calibri" panose="020F0502020204030204" pitchFamily="34" charset="0"/>
                <a:ea typeface="Times New Roman" panose="02020603050405020304" pitchFamily="18" charset="0"/>
                <a:cs typeface="Times New Roman" panose="02020603050405020304" pitchFamily="18" charset="0"/>
              </a:rPr>
              <a:t>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Table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5.2 Adjusted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all-cause mortality (a) by age and race, and (b) by age and sex, among ESRD patients, 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7" name="Rectangle 6"/>
          <p:cNvSpPr/>
          <p:nvPr/>
        </p:nvSpPr>
        <p:spPr>
          <a:xfrm>
            <a:off x="1046003" y="4914900"/>
            <a:ext cx="7051993" cy="830997"/>
          </a:xfrm>
          <a:prstGeom prst="rect">
            <a:avLst/>
          </a:prstGeom>
        </p:spPr>
        <p:txBody>
          <a:bodyPr wrap="square">
            <a:spAutoFit/>
          </a:bodyPr>
          <a:lstStyle/>
          <a:p>
            <a:pPr>
              <a:spcBef>
                <a:spcPts val="1200"/>
              </a:spcBef>
              <a:spcAft>
                <a:spcPts val="1200"/>
              </a:spcAft>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 Adjusted (race and primary diagnosis) all-cause mortality among 2015 period prevalent patients. (b) Adjusted (sex and primary diagnosis) all-cause mortality among 2015 period prevalent patients. Reference population: period prevalent ESRD patients, 2011. Abbreviation: ESRD, end-stage renal disease.</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tangle 7"/>
          <p:cNvSpPr/>
          <p:nvPr/>
        </p:nvSpPr>
        <p:spPr>
          <a:xfrm>
            <a:off x="2694724" y="1603255"/>
            <a:ext cx="3754554" cy="307777"/>
          </a:xfrm>
          <a:prstGeom prst="rect">
            <a:avLst/>
          </a:prstGeom>
        </p:spPr>
        <p:txBody>
          <a:bodyPr wrap="none">
            <a:spAutoFit/>
          </a:bodyPr>
          <a:lstStyle/>
          <a:p>
            <a:pPr marR="0" lvl="0" algn="ctr" fontAlgn="base">
              <a:spcBef>
                <a:spcPts val="1800"/>
              </a:spcBef>
              <a:spcAft>
                <a:spcPts val="1200"/>
              </a:spcAft>
            </a:pPr>
            <a:r>
              <a:rPr lang="en-US" sz="1400" b="1" kern="0" dirty="0" smtClean="0">
                <a:latin typeface="Calibri" panose="020F0502020204030204" pitchFamily="34" charset="0"/>
                <a:ea typeface="Times New Roman" panose="02020603050405020304" pitchFamily="18" charset="0"/>
                <a:cs typeface="Segoe UI" panose="020B0502040204020203" pitchFamily="34" charset="0"/>
              </a:rPr>
              <a:t>(b) Age </a:t>
            </a:r>
            <a:r>
              <a:rPr lang="en-US" sz="1400" b="1" kern="0" dirty="0">
                <a:latin typeface="Calibri" panose="020F0502020204030204" pitchFamily="34" charset="0"/>
                <a:ea typeface="Times New Roman" panose="02020603050405020304" pitchFamily="18" charset="0"/>
                <a:cs typeface="Segoe UI" panose="020B0502040204020203" pitchFamily="34" charset="0"/>
              </a:rPr>
              <a:t>and </a:t>
            </a:r>
            <a:r>
              <a:rPr lang="en-US" sz="1400" b="1" kern="0" dirty="0" smtClean="0">
                <a:latin typeface="Calibri" panose="020F0502020204030204" pitchFamily="34" charset="0"/>
                <a:ea typeface="Times New Roman" panose="02020603050405020304" pitchFamily="18" charset="0"/>
                <a:cs typeface="Segoe UI" panose="020B0502040204020203" pitchFamily="34" charset="0"/>
              </a:rPr>
              <a:t>sex </a:t>
            </a:r>
            <a:r>
              <a:rPr lang="en-US" sz="1400" b="1" kern="0" dirty="0">
                <a:latin typeface="Calibri" panose="020F0502020204030204" pitchFamily="34" charset="0"/>
                <a:ea typeface="Times New Roman" panose="02020603050405020304" pitchFamily="18" charset="0"/>
                <a:cs typeface="Segoe UI" panose="020B0502040204020203" pitchFamily="34" charset="0"/>
              </a:rPr>
              <a:t>(deaths per 1,000 patient-years)</a:t>
            </a:r>
            <a:endParaRPr lang="en-US" sz="14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39719295"/>
              </p:ext>
            </p:extLst>
          </p:nvPr>
        </p:nvGraphicFramePr>
        <p:xfrm>
          <a:off x="2092008" y="2070648"/>
          <a:ext cx="4959985" cy="2571755"/>
        </p:xfrm>
        <a:graphic>
          <a:graphicData uri="http://schemas.openxmlformats.org/drawingml/2006/table">
            <a:tbl>
              <a:tblPr firstRow="1" firstCol="1"/>
              <a:tblGrid>
                <a:gridCol w="1314450">
                  <a:extLst>
                    <a:ext uri="{9D8B030D-6E8A-4147-A177-3AD203B41FA5}">
                      <a16:colId xmlns:a16="http://schemas.microsoft.com/office/drawing/2014/main" val="3586182365"/>
                    </a:ext>
                  </a:extLst>
                </a:gridCol>
                <a:gridCol w="1314450">
                  <a:extLst>
                    <a:ext uri="{9D8B030D-6E8A-4147-A177-3AD203B41FA5}">
                      <a16:colId xmlns:a16="http://schemas.microsoft.com/office/drawing/2014/main" val="1902081936"/>
                    </a:ext>
                  </a:extLst>
                </a:gridCol>
                <a:gridCol w="776605">
                  <a:extLst>
                    <a:ext uri="{9D8B030D-6E8A-4147-A177-3AD203B41FA5}">
                      <a16:colId xmlns:a16="http://schemas.microsoft.com/office/drawing/2014/main" val="3393038050"/>
                    </a:ext>
                  </a:extLst>
                </a:gridCol>
                <a:gridCol w="777240">
                  <a:extLst>
                    <a:ext uri="{9D8B030D-6E8A-4147-A177-3AD203B41FA5}">
                      <a16:colId xmlns:a16="http://schemas.microsoft.com/office/drawing/2014/main" val="2273881074"/>
                    </a:ext>
                  </a:extLst>
                </a:gridCol>
                <a:gridCol w="777240">
                  <a:extLst>
                    <a:ext uri="{9D8B030D-6E8A-4147-A177-3AD203B41FA5}">
                      <a16:colId xmlns:a16="http://schemas.microsoft.com/office/drawing/2014/main" val="1212682824"/>
                    </a:ext>
                  </a:extLst>
                </a:gridCol>
              </a:tblGrid>
              <a:tr h="262255">
                <a:tc>
                  <a:txBody>
                    <a:bodyPr/>
                    <a:lstStyle/>
                    <a:p>
                      <a:pPr marL="0" marR="0">
                        <a:lnSpc>
                          <a:spcPct val="115000"/>
                        </a:lnSpc>
                        <a:spcBef>
                          <a:spcPts val="0"/>
                        </a:spcBef>
                        <a:spcAft>
                          <a:spcPts val="0"/>
                        </a:spcAft>
                      </a:pPr>
                      <a:r>
                        <a:rPr lang="en-US"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a:t>
                      </a:r>
                      <a:endPar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Dialysis</a:t>
                      </a:r>
                      <a:endPar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Transplant</a:t>
                      </a:r>
                      <a:endPar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7515802"/>
                  </a:ext>
                </a:extLst>
              </a:tr>
              <a:tr h="182880">
                <a:tc rowSpan="2">
                  <a:txBody>
                    <a:bodyPr/>
                    <a:lstStyle/>
                    <a:p>
                      <a:pPr marL="0" marR="0">
                        <a:lnSpc>
                          <a:spcPct val="115000"/>
                        </a:lnSpc>
                        <a:spcBef>
                          <a:spcPts val="0"/>
                        </a:spcBef>
                        <a:spcAft>
                          <a:spcPts val="0"/>
                        </a:spcAft>
                      </a:pPr>
                      <a:r>
                        <a:rPr lang="en-US"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36631341"/>
                  </a:ext>
                </a:extLst>
              </a:tr>
              <a:tr h="182880">
                <a:tc vMerge="1">
                  <a:txBody>
                    <a:bodyPr/>
                    <a:lstStyle/>
                    <a:p>
                      <a:endParaRPr lang="en-US"/>
                    </a:p>
                  </a:txBody>
                  <a:tcPr/>
                </a:tc>
                <a:tc>
                  <a:txBody>
                    <a:bodyPr/>
                    <a:lstStyle/>
                    <a:p>
                      <a:pPr marL="0" marR="0">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3659699"/>
                  </a:ext>
                </a:extLst>
              </a:tr>
              <a:tr h="182880">
                <a:tc rowSpan="2">
                  <a:txBody>
                    <a:bodyPr/>
                    <a:lstStyle/>
                    <a:p>
                      <a:pPr marL="0" marR="0">
                        <a:lnSpc>
                          <a:spcPct val="115000"/>
                        </a:lnSpc>
                        <a:spcBef>
                          <a:spcPts val="0"/>
                        </a:spcBef>
                        <a:spcAft>
                          <a:spcPts val="0"/>
                        </a:spcAft>
                      </a:pPr>
                      <a:r>
                        <a:rPr lang="en-US"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13423429"/>
                  </a:ext>
                </a:extLst>
              </a:tr>
              <a:tr h="182880">
                <a:tc vMerge="1">
                  <a:txBody>
                    <a:bodyPr/>
                    <a:lstStyle/>
                    <a:p>
                      <a:endParaRPr lang="en-US"/>
                    </a:p>
                  </a:txBody>
                  <a:tcPr/>
                </a:tc>
                <a:tc>
                  <a:txBody>
                    <a:bodyPr/>
                    <a:lstStyle/>
                    <a:p>
                      <a:pPr marL="0" marR="0">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4326530"/>
                  </a:ext>
                </a:extLst>
              </a:tr>
              <a:tr h="182880">
                <a:tc rowSpan="2">
                  <a:txBody>
                    <a:bodyPr/>
                    <a:lstStyle/>
                    <a:p>
                      <a:pPr marL="0" marR="0">
                        <a:lnSpc>
                          <a:spcPct val="115000"/>
                        </a:lnSpc>
                        <a:spcBef>
                          <a:spcPts val="0"/>
                        </a:spcBef>
                        <a:spcAft>
                          <a:spcPts val="0"/>
                        </a:spcAft>
                      </a:pPr>
                      <a:r>
                        <a:rPr lang="en-US"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10019127"/>
                  </a:ext>
                </a:extLst>
              </a:tr>
              <a:tr h="182880">
                <a:tc vMerge="1">
                  <a:txBody>
                    <a:bodyPr/>
                    <a:lstStyle/>
                    <a:p>
                      <a:endParaRPr lang="en-US"/>
                    </a:p>
                  </a:txBody>
                  <a:tcPr/>
                </a:tc>
                <a:tc>
                  <a:txBody>
                    <a:bodyPr/>
                    <a:lstStyle/>
                    <a:p>
                      <a:pPr marL="0" marR="0">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6458477"/>
                  </a:ext>
                </a:extLst>
              </a:tr>
              <a:tr h="182880">
                <a:tc rowSpan="2">
                  <a:txBody>
                    <a:bodyPr/>
                    <a:lstStyle/>
                    <a:p>
                      <a:pPr marL="0" marR="0">
                        <a:lnSpc>
                          <a:spcPct val="115000"/>
                        </a:lnSpc>
                        <a:spcBef>
                          <a:spcPts val="0"/>
                        </a:spcBef>
                        <a:spcAft>
                          <a:spcPts val="0"/>
                        </a:spcAft>
                      </a:pPr>
                      <a:r>
                        <a:rPr lang="en-US"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249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51383034"/>
                  </a:ext>
                </a:extLst>
              </a:tr>
              <a:tr h="182880">
                <a:tc vMerge="1">
                  <a:txBody>
                    <a:bodyPr/>
                    <a:lstStyle/>
                    <a:p>
                      <a:endParaRPr lang="en-US"/>
                    </a:p>
                  </a:txBody>
                  <a:tcPr/>
                </a:tc>
                <a:tc>
                  <a:txBody>
                    <a:bodyPr/>
                    <a:lstStyle/>
                    <a:p>
                      <a:pPr marL="0" marR="0">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7260855"/>
                  </a:ext>
                </a:extLst>
              </a:tr>
              <a:tr h="182880">
                <a:tc rowSpan="2">
                  <a:txBody>
                    <a:bodyPr/>
                    <a:lstStyle/>
                    <a:p>
                      <a:pPr marL="0" marR="0">
                        <a:lnSpc>
                          <a:spcPct val="115000"/>
                        </a:lnSpc>
                        <a:spcBef>
                          <a:spcPts val="0"/>
                        </a:spcBef>
                        <a:spcAft>
                          <a:spcPts val="0"/>
                        </a:spcAft>
                      </a:pPr>
                      <a:r>
                        <a:rPr lang="en-US"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40272469"/>
                  </a:ext>
                </a:extLst>
              </a:tr>
              <a:tr h="182880">
                <a:tc vMerge="1">
                  <a:txBody>
                    <a:bodyPr/>
                    <a:lstStyle/>
                    <a:p>
                      <a:endParaRPr lang="en-US"/>
                    </a:p>
                  </a:txBody>
                  <a:tcPr/>
                </a:tc>
                <a:tc>
                  <a:txBody>
                    <a:bodyPr/>
                    <a:lstStyle/>
                    <a:p>
                      <a:pPr marL="0" marR="0">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2941769"/>
                  </a:ext>
                </a:extLst>
              </a:tr>
            </a:tbl>
          </a:graphicData>
        </a:graphic>
      </p:graphicFrame>
    </p:spTree>
    <p:extLst>
      <p:ext uri="{BB962C8B-B14F-4D97-AF65-F5344CB8AC3E}">
        <p14:creationId xmlns:p14="http://schemas.microsoft.com/office/powerpoint/2010/main" val="6671070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0" y="106363"/>
            <a:ext cx="9144000" cy="821074"/>
          </a:xfrm>
        </p:spPr>
        <p:txBody>
          <a:bodyPr/>
          <a:lstStyle/>
          <a:p>
            <a:pPr marL="0" marR="0">
              <a:spcBef>
                <a:spcPts val="600"/>
              </a:spcBef>
              <a:spcAft>
                <a:spcPts val="0"/>
              </a:spcAft>
            </a:pPr>
            <a:r>
              <a:rPr lang="en-US" sz="1900" b="1" spc="30" dirty="0">
                <a:latin typeface="Calibri" panose="020F0502020204030204" pitchFamily="34" charset="0"/>
                <a:ea typeface="Times New Roman" panose="02020603050405020304" pitchFamily="18" charset="0"/>
                <a:cs typeface="Times New Roman" panose="02020603050405020304" pitchFamily="18" charset="0"/>
              </a:rPr>
              <a:t>vol 2 Figure </a:t>
            </a: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5.4 Unadjusted </a:t>
            </a:r>
            <a:r>
              <a:rPr lang="en-US" sz="1900" b="1" spc="30" dirty="0">
                <a:latin typeface="Calibri" panose="020F0502020204030204" pitchFamily="34" charset="0"/>
                <a:ea typeface="Times New Roman" panose="02020603050405020304" pitchFamily="18" charset="0"/>
                <a:cs typeface="Times New Roman" panose="02020603050405020304" pitchFamily="18" charset="0"/>
              </a:rPr>
              <a:t>percentages of deaths in 2014 by cause, with and without missing data, by modality among dialysis patients and transplant recipients </a:t>
            </a:r>
            <a:br>
              <a:rPr lang="en-US" sz="19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1900" dirty="0"/>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008" t="22830" r="723" b="18642"/>
          <a:stretch/>
        </p:blipFill>
        <p:spPr>
          <a:xfrm>
            <a:off x="1905564" y="1550191"/>
            <a:ext cx="5332872" cy="3176203"/>
          </a:xfrm>
        </p:spPr>
      </p:pic>
      <p:sp>
        <p:nvSpPr>
          <p:cNvPr id="6" name="Rectangle 5"/>
          <p:cNvSpPr/>
          <p:nvPr/>
        </p:nvSpPr>
        <p:spPr>
          <a:xfrm>
            <a:off x="2294006" y="1012569"/>
            <a:ext cx="4944430" cy="307777"/>
          </a:xfrm>
          <a:prstGeom prst="rect">
            <a:avLst/>
          </a:prstGeom>
        </p:spPr>
        <p:txBody>
          <a:bodyPr wrap="none">
            <a:spAutoFit/>
          </a:bodyPr>
          <a:lstStyle/>
          <a:p>
            <a:r>
              <a:rPr lang="en-US" sz="1400" b="1" dirty="0">
                <a:latin typeface="Calibri" panose="020F0502020204030204" pitchFamily="34" charset="0"/>
                <a:ea typeface="Calibri" panose="020F0502020204030204" pitchFamily="34" charset="0"/>
                <a:cs typeface="Times New Roman" panose="02020603050405020304" pitchFamily="18" charset="0"/>
              </a:rPr>
              <a:t>(a) Dialysis patients, excludes missing/unknown causes of death</a:t>
            </a:r>
            <a:endParaRPr lang="en-US" sz="2800" dirty="0"/>
          </a:p>
        </p:txBody>
      </p:sp>
      <p:sp>
        <p:nvSpPr>
          <p:cNvPr id="7" name="Rectangle 6"/>
          <p:cNvSpPr/>
          <p:nvPr/>
        </p:nvSpPr>
        <p:spPr>
          <a:xfrm>
            <a:off x="723900" y="4956239"/>
            <a:ext cx="7696200" cy="1015663"/>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analysis using Reference table H.12_Dialysis and H.12_Tx. Mortality among 2014 prevalent patients. (a) Dialysis patients, denominator excludes missing/unknown causes of death. (b) Transplant recipients, denominator excludes missing/unknown causes of death. (c) Dialysis patients, denominator includes missing/unknown causes of death. (d) Transplant recipients, denominator includes missing/unknown causes of death. Abbreviations: ASHD, atherosclerotic heart disease; AMI, acute myocardial infarction; CHF, congestive heart failure; CVA, cerebrovascular accident.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48635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0" y="106363"/>
            <a:ext cx="9144000" cy="769937"/>
          </a:xfrm>
        </p:spPr>
        <p:txBody>
          <a:bodyPr/>
          <a:lstStyle/>
          <a:p>
            <a:pPr marL="0" marR="0">
              <a:spcBef>
                <a:spcPts val="600"/>
              </a:spcBef>
              <a:spcAft>
                <a:spcPts val="0"/>
              </a:spcAft>
            </a:pPr>
            <a:r>
              <a:rPr lang="en-US" sz="1800" b="1" spc="30" dirty="0">
                <a:latin typeface="Calibri" panose="020F0502020204030204" pitchFamily="34" charset="0"/>
                <a:ea typeface="Times New Roman" panose="02020603050405020304" pitchFamily="18" charset="0"/>
                <a:cs typeface="Times New Roman" panose="02020603050405020304" pitchFamily="18" charset="0"/>
              </a:rPr>
              <a:t>vol 2 Figure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5.4 Unadjusted </a:t>
            </a:r>
            <a:r>
              <a:rPr lang="en-US" sz="1800" b="1" spc="30" dirty="0">
                <a:latin typeface="Calibri" panose="020F0502020204030204" pitchFamily="34" charset="0"/>
                <a:ea typeface="Times New Roman" panose="02020603050405020304" pitchFamily="18" charset="0"/>
                <a:cs typeface="Times New Roman" panose="02020603050405020304" pitchFamily="18" charset="0"/>
              </a:rPr>
              <a:t>percentages of deaths in 2014 by cause, with and without missing data, by modality among dialysis patients and transplant recipients </a:t>
            </a:r>
            <a:br>
              <a:rPr lang="en-US" sz="18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1800" dirty="0"/>
          </a:p>
        </p:txBody>
      </p:sp>
      <p:sp>
        <p:nvSpPr>
          <p:cNvPr id="6" name="Rectangle 5"/>
          <p:cNvSpPr/>
          <p:nvPr/>
        </p:nvSpPr>
        <p:spPr>
          <a:xfrm>
            <a:off x="1480769" y="1159072"/>
            <a:ext cx="6182462" cy="307777"/>
          </a:xfrm>
          <a:prstGeom prst="rect">
            <a:avLst/>
          </a:prstGeom>
        </p:spPr>
        <p:txBody>
          <a:bodyPr wrap="none">
            <a:spAutoFit/>
          </a:bodyPr>
          <a:lstStyle/>
          <a:p>
            <a:r>
              <a:rPr lang="en-US" sz="1400" b="1" dirty="0" smtClean="0">
                <a:latin typeface="Calibri" panose="020F0502020204030204" pitchFamily="34" charset="0"/>
                <a:ea typeface="Calibri" panose="020F0502020204030204" pitchFamily="34" charset="0"/>
                <a:cs typeface="Times New Roman" panose="02020603050405020304" pitchFamily="18" charset="0"/>
              </a:rPr>
              <a:t>(b) Transplant </a:t>
            </a:r>
            <a:r>
              <a:rPr lang="en-US" sz="1400" b="1" dirty="0">
                <a:latin typeface="Calibri" panose="020F0502020204030204" pitchFamily="34" charset="0"/>
                <a:ea typeface="Calibri" panose="020F0502020204030204" pitchFamily="34" charset="0"/>
                <a:cs typeface="Times New Roman" panose="02020603050405020304" pitchFamily="18" charset="0"/>
              </a:rPr>
              <a:t>patients, </a:t>
            </a:r>
            <a:r>
              <a:rPr lang="en-US" sz="1400" b="1" dirty="0" smtClean="0">
                <a:latin typeface="Calibri" panose="020F0502020204030204" pitchFamily="34" charset="0"/>
                <a:ea typeface="Calibri" panose="020F0502020204030204" pitchFamily="34" charset="0"/>
                <a:cs typeface="Times New Roman" panose="02020603050405020304" pitchFamily="18" charset="0"/>
              </a:rPr>
              <a:t>denominator excludes </a:t>
            </a:r>
            <a:r>
              <a:rPr lang="en-US" sz="1400" b="1" dirty="0">
                <a:latin typeface="Calibri" panose="020F0502020204030204" pitchFamily="34" charset="0"/>
                <a:ea typeface="Calibri" panose="020F0502020204030204" pitchFamily="34" charset="0"/>
                <a:cs typeface="Times New Roman" panose="02020603050405020304" pitchFamily="18" charset="0"/>
              </a:rPr>
              <a:t>missing/unknown causes of death</a:t>
            </a:r>
            <a:endParaRPr lang="en-US" sz="2800" dirty="0"/>
          </a:p>
        </p:txBody>
      </p:sp>
      <p:sp>
        <p:nvSpPr>
          <p:cNvPr id="7" name="Rectangle 6"/>
          <p:cNvSpPr/>
          <p:nvPr/>
        </p:nvSpPr>
        <p:spPr>
          <a:xfrm>
            <a:off x="381000" y="4896506"/>
            <a:ext cx="8382000" cy="1015663"/>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analysis using Reference table H.12_Dialysis and H.12_Tx. Mortality among 2014 prevalent patients. (a) Dialysis patients, denominator excludes missing/unknown causes of death. (b) Transplant recipients, denominator excludes missing/unknown causes of death. (c) Dialysis patients, denominator includes missing/unknown causes of death. (d) Transplant recipients, denominator includes missing/unknown causes of death. Abbreviations: ASHD, atherosclerotic heart disease; AMI, acute myocardial infarction; CHF, congestive heart failure; CVA, cerebrovascular accident.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 name="Content Placeholder 9"/>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462" t="23814" r="-1264" b="21114"/>
          <a:stretch/>
        </p:blipFill>
        <p:spPr>
          <a:xfrm>
            <a:off x="1950832" y="1749621"/>
            <a:ext cx="5242336" cy="2864113"/>
          </a:xfrm>
        </p:spPr>
      </p:pic>
    </p:spTree>
    <p:extLst>
      <p:ext uri="{BB962C8B-B14F-4D97-AF65-F5344CB8AC3E}">
        <p14:creationId xmlns:p14="http://schemas.microsoft.com/office/powerpoint/2010/main" val="23772404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0" y="488229"/>
            <a:ext cx="9144000" cy="731837"/>
          </a:xfrm>
        </p:spPr>
        <p:txBody>
          <a:bodyPr/>
          <a:lstStyle/>
          <a:p>
            <a:pPr marL="0" marR="0">
              <a:spcBef>
                <a:spcPts val="600"/>
              </a:spcBef>
              <a:spcAft>
                <a:spcPts val="0"/>
              </a:spcAft>
            </a:pPr>
            <a:r>
              <a:rPr lang="en-US" sz="1800" b="1" spc="30" dirty="0">
                <a:latin typeface="Calibri" panose="020F0502020204030204" pitchFamily="34" charset="0"/>
                <a:ea typeface="Times New Roman" panose="02020603050405020304" pitchFamily="18" charset="0"/>
                <a:cs typeface="Times New Roman" panose="02020603050405020304" pitchFamily="18" charset="0"/>
              </a:rPr>
              <a:t>vol 2 Figure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5.4 Unadjusted </a:t>
            </a:r>
            <a:r>
              <a:rPr lang="en-US" sz="1800" b="1" spc="30" dirty="0">
                <a:latin typeface="Calibri" panose="020F0502020204030204" pitchFamily="34" charset="0"/>
                <a:ea typeface="Times New Roman" panose="02020603050405020304" pitchFamily="18" charset="0"/>
                <a:cs typeface="Times New Roman" panose="02020603050405020304" pitchFamily="18" charset="0"/>
              </a:rPr>
              <a:t>percentages of deaths in 2014 by cause, with and without missing data, by modality among dialysis patients and transplant recipients </a:t>
            </a:r>
            <a:br>
              <a:rPr lang="en-US" sz="18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1800" dirty="0"/>
          </a:p>
        </p:txBody>
      </p:sp>
      <p:sp>
        <p:nvSpPr>
          <p:cNvPr id="6" name="Rectangle 5"/>
          <p:cNvSpPr/>
          <p:nvPr/>
        </p:nvSpPr>
        <p:spPr>
          <a:xfrm>
            <a:off x="1611510" y="1562100"/>
            <a:ext cx="5920980" cy="307777"/>
          </a:xfrm>
          <a:prstGeom prst="rect">
            <a:avLst/>
          </a:prstGeom>
        </p:spPr>
        <p:txBody>
          <a:bodyPr wrap="none">
            <a:spAutoFit/>
          </a:bodyPr>
          <a:lstStyle/>
          <a:p>
            <a:r>
              <a:rPr lang="en-US" sz="1400" b="1" dirty="0" smtClean="0">
                <a:latin typeface="Calibri" panose="020F0502020204030204" pitchFamily="34" charset="0"/>
                <a:ea typeface="Calibri" panose="020F0502020204030204" pitchFamily="34" charset="0"/>
                <a:cs typeface="Times New Roman" panose="02020603050405020304" pitchFamily="18" charset="0"/>
              </a:rPr>
              <a:t>(c) Dialysis </a:t>
            </a:r>
            <a:r>
              <a:rPr lang="en-US" sz="1400" b="1" dirty="0">
                <a:latin typeface="Calibri" panose="020F0502020204030204" pitchFamily="34" charset="0"/>
                <a:ea typeface="Calibri" panose="020F0502020204030204" pitchFamily="34" charset="0"/>
                <a:cs typeface="Times New Roman" panose="02020603050405020304" pitchFamily="18" charset="0"/>
              </a:rPr>
              <a:t>patients, </a:t>
            </a:r>
            <a:r>
              <a:rPr lang="en-US" sz="1400" b="1" dirty="0" smtClean="0">
                <a:latin typeface="Calibri" panose="020F0502020204030204" pitchFamily="34" charset="0"/>
                <a:ea typeface="Calibri" panose="020F0502020204030204" pitchFamily="34" charset="0"/>
                <a:cs typeface="Times New Roman" panose="02020603050405020304" pitchFamily="18" charset="0"/>
              </a:rPr>
              <a:t>denominator includes </a:t>
            </a:r>
            <a:r>
              <a:rPr lang="en-US" sz="1400" b="1" dirty="0">
                <a:latin typeface="Calibri" panose="020F0502020204030204" pitchFamily="34" charset="0"/>
                <a:ea typeface="Calibri" panose="020F0502020204030204" pitchFamily="34" charset="0"/>
                <a:cs typeface="Times New Roman" panose="02020603050405020304" pitchFamily="18" charset="0"/>
              </a:rPr>
              <a:t>missing/unknown causes of death</a:t>
            </a:r>
            <a:endParaRPr lang="en-US" sz="2800" dirty="0"/>
          </a:p>
        </p:txBody>
      </p:sp>
      <p:sp>
        <p:nvSpPr>
          <p:cNvPr id="7" name="Rectangle 6"/>
          <p:cNvSpPr/>
          <p:nvPr/>
        </p:nvSpPr>
        <p:spPr>
          <a:xfrm>
            <a:off x="476250" y="5105232"/>
            <a:ext cx="8191500" cy="1015663"/>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analysis using Reference table H.12_Dialysis and H.12_Tx. Mortality among 2014 prevalent patients. (a) Dialysis patients, denominator excludes missing/unknown causes of death. (b) Transplant recipients, denominator excludes missing/unknown causes of death. (c) Dialysis patients, denominator includes missing/unknown causes of death. (d) Transplant recipients, denominator includes missing/unknown causes of death. Abbreviations: ASHD, atherosclerotic heart disease; AMI, acute myocardial infarction; CHF, congestive heart failure; CVA, cerebrovascular accident.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443" t="17583" r="366" b="19415"/>
          <a:stretch/>
        </p:blipFill>
        <p:spPr>
          <a:xfrm>
            <a:off x="1992708" y="1816016"/>
            <a:ext cx="5158585" cy="3276600"/>
          </a:xfrm>
        </p:spPr>
      </p:pic>
    </p:spTree>
    <p:extLst>
      <p:ext uri="{BB962C8B-B14F-4D97-AF65-F5344CB8AC3E}">
        <p14:creationId xmlns:p14="http://schemas.microsoft.com/office/powerpoint/2010/main" val="22535063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0" y="106363"/>
            <a:ext cx="9144000" cy="731837"/>
          </a:xfrm>
        </p:spPr>
        <p:txBody>
          <a:bodyPr/>
          <a:lstStyle/>
          <a:p>
            <a:pPr marL="0" marR="0">
              <a:spcBef>
                <a:spcPts val="600"/>
              </a:spcBef>
              <a:spcAft>
                <a:spcPts val="0"/>
              </a:spcAft>
            </a:pPr>
            <a:r>
              <a:rPr lang="en-US" sz="1800" b="1" spc="30" dirty="0">
                <a:latin typeface="Calibri" panose="020F0502020204030204" pitchFamily="34" charset="0"/>
                <a:ea typeface="Times New Roman" panose="02020603050405020304" pitchFamily="18" charset="0"/>
                <a:cs typeface="Times New Roman" panose="02020603050405020304" pitchFamily="18" charset="0"/>
              </a:rPr>
              <a:t>vol 2 Figure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5.4 Unadjusted </a:t>
            </a:r>
            <a:r>
              <a:rPr lang="en-US" sz="1800" b="1" spc="30" dirty="0">
                <a:latin typeface="Calibri" panose="020F0502020204030204" pitchFamily="34" charset="0"/>
                <a:ea typeface="Times New Roman" panose="02020603050405020304" pitchFamily="18" charset="0"/>
                <a:cs typeface="Times New Roman" panose="02020603050405020304" pitchFamily="18" charset="0"/>
              </a:rPr>
              <a:t>percentages of deaths in 2014 by cause, with and without missing data, by modality among dialysis patients and transplant recipients </a:t>
            </a:r>
            <a:br>
              <a:rPr lang="en-US" sz="18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1800" dirty="0"/>
          </a:p>
        </p:txBody>
      </p:sp>
      <p:sp>
        <p:nvSpPr>
          <p:cNvPr id="6" name="Rectangle 5"/>
          <p:cNvSpPr/>
          <p:nvPr/>
        </p:nvSpPr>
        <p:spPr>
          <a:xfrm>
            <a:off x="1414159" y="1055182"/>
            <a:ext cx="6282041" cy="307777"/>
          </a:xfrm>
          <a:prstGeom prst="rect">
            <a:avLst/>
          </a:prstGeom>
        </p:spPr>
        <p:txBody>
          <a:bodyPr wrap="none">
            <a:spAutoFit/>
          </a:bodyPr>
          <a:lstStyle/>
          <a:p>
            <a:r>
              <a:rPr lang="en-US" sz="1400" b="1" dirty="0" smtClean="0">
                <a:latin typeface="Calibri" panose="020F0502020204030204" pitchFamily="34" charset="0"/>
                <a:ea typeface="Calibri" panose="020F0502020204030204" pitchFamily="34" charset="0"/>
                <a:cs typeface="Times New Roman" panose="02020603050405020304" pitchFamily="18" charset="0"/>
              </a:rPr>
              <a:t>(d) Transplant recipients, denominator includes </a:t>
            </a:r>
            <a:r>
              <a:rPr lang="en-US" sz="1400" b="1" dirty="0">
                <a:latin typeface="Calibri" panose="020F0502020204030204" pitchFamily="34" charset="0"/>
                <a:ea typeface="Calibri" panose="020F0502020204030204" pitchFamily="34" charset="0"/>
                <a:cs typeface="Times New Roman" panose="02020603050405020304" pitchFamily="18" charset="0"/>
              </a:rPr>
              <a:t>missing/unknown causes of death</a:t>
            </a:r>
            <a:endParaRPr lang="en-US" sz="2800" dirty="0"/>
          </a:p>
        </p:txBody>
      </p:sp>
      <p:sp>
        <p:nvSpPr>
          <p:cNvPr id="7" name="Rectangle 6"/>
          <p:cNvSpPr/>
          <p:nvPr/>
        </p:nvSpPr>
        <p:spPr>
          <a:xfrm>
            <a:off x="483792" y="4692523"/>
            <a:ext cx="7924800" cy="1015663"/>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analysis using Reference table H.12_Dialysis and H.12_Tx. Mortality among 2014 prevalent patients. (a) Dialysis patients, denominator excludes missing/unknown causes of death. (b) Transplant recipients, denominator excludes missing/unknown causes of death. (c) Dialysis patients, denominator includes missing/unknown causes of death. (d) Transplant recipients, denominator includes missing/unknown causes of death. Abbreviations: ASHD, atherosclerotic heart disease; AMI, acute myocardial infarction; CHF, congestive heart failure; CVA, cerebrovascular accident.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1245" r="809" b="23078"/>
          <a:stretch/>
        </p:blipFill>
        <p:spPr>
          <a:xfrm>
            <a:off x="1866900" y="1579941"/>
            <a:ext cx="5158585" cy="2895600"/>
          </a:xfrm>
        </p:spPr>
      </p:pic>
    </p:spTree>
    <p:extLst>
      <p:ext uri="{BB962C8B-B14F-4D97-AF65-F5344CB8AC3E}">
        <p14:creationId xmlns:p14="http://schemas.microsoft.com/office/powerpoint/2010/main" val="26233047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0" y="76200"/>
            <a:ext cx="9144000" cy="754062"/>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2 Table 5.3 Adjusted survival by treatment modality and incident cohort year (year of ESRD onset)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80364698"/>
              </p:ext>
            </p:extLst>
          </p:nvPr>
        </p:nvGraphicFramePr>
        <p:xfrm>
          <a:off x="1955970" y="1028700"/>
          <a:ext cx="5232061" cy="4620979"/>
        </p:xfrm>
        <a:graphic>
          <a:graphicData uri="http://schemas.openxmlformats.org/drawingml/2006/table">
            <a:tbl>
              <a:tblPr firstRow="1" firstCol="1" bandRow="1"/>
              <a:tblGrid>
                <a:gridCol w="1570720">
                  <a:extLst>
                    <a:ext uri="{9D8B030D-6E8A-4147-A177-3AD203B41FA5}">
                      <a16:colId xmlns:a16="http://schemas.microsoft.com/office/drawing/2014/main" val="3330695290"/>
                    </a:ext>
                  </a:extLst>
                </a:gridCol>
                <a:gridCol w="695265">
                  <a:extLst>
                    <a:ext uri="{9D8B030D-6E8A-4147-A177-3AD203B41FA5}">
                      <a16:colId xmlns:a16="http://schemas.microsoft.com/office/drawing/2014/main" val="808717320"/>
                    </a:ext>
                  </a:extLst>
                </a:gridCol>
                <a:gridCol w="741519">
                  <a:extLst>
                    <a:ext uri="{9D8B030D-6E8A-4147-A177-3AD203B41FA5}">
                      <a16:colId xmlns:a16="http://schemas.microsoft.com/office/drawing/2014/main" val="4220657136"/>
                    </a:ext>
                  </a:extLst>
                </a:gridCol>
                <a:gridCol w="741519">
                  <a:extLst>
                    <a:ext uri="{9D8B030D-6E8A-4147-A177-3AD203B41FA5}">
                      <a16:colId xmlns:a16="http://schemas.microsoft.com/office/drawing/2014/main" val="183733561"/>
                    </a:ext>
                  </a:extLst>
                </a:gridCol>
                <a:gridCol w="741519">
                  <a:extLst>
                    <a:ext uri="{9D8B030D-6E8A-4147-A177-3AD203B41FA5}">
                      <a16:colId xmlns:a16="http://schemas.microsoft.com/office/drawing/2014/main" val="3520419855"/>
                    </a:ext>
                  </a:extLst>
                </a:gridCol>
                <a:gridCol w="741519">
                  <a:extLst>
                    <a:ext uri="{9D8B030D-6E8A-4147-A177-3AD203B41FA5}">
                      <a16:colId xmlns:a16="http://schemas.microsoft.com/office/drawing/2014/main" val="3100194169"/>
                    </a:ext>
                  </a:extLst>
                </a:gridCol>
              </a:tblGrid>
              <a:tr h="397213">
                <a:tc>
                  <a:txBody>
                    <a:bodyPr/>
                    <a:lstStyle/>
                    <a:p>
                      <a:pPr>
                        <a:lnSpc>
                          <a:spcPct val="115000"/>
                        </a:lnSpc>
                      </a:pPr>
                      <a:endParaRPr lang="en-US" sz="1050" dirty="0">
                        <a:effectLst/>
                        <a:latin typeface="Calibri" panose="020F0502020204030204" pitchFamily="34"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3 months</a:t>
                      </a:r>
                      <a:br>
                        <a:rPr lang="en-US" sz="1050" b="1">
                          <a:effectLst/>
                          <a:latin typeface="Calibri" panose="020F0502020204030204" pitchFamily="34" charset="0"/>
                          <a:ea typeface="Times New Roman" panose="02020603050405020304" pitchFamily="18" charset="0"/>
                          <a:cs typeface="Times New Roman" panose="02020603050405020304" pitchFamily="18" charset="0"/>
                        </a:rPr>
                      </a:br>
                      <a:r>
                        <a:rPr lang="en-US" sz="105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12 months</a:t>
                      </a:r>
                      <a:br>
                        <a:rPr lang="en-US" sz="1050" b="1">
                          <a:effectLst/>
                          <a:latin typeface="Calibri" panose="020F0502020204030204" pitchFamily="34" charset="0"/>
                          <a:ea typeface="Times New Roman" panose="02020603050405020304" pitchFamily="18" charset="0"/>
                          <a:cs typeface="Times New Roman" panose="02020603050405020304" pitchFamily="18" charset="0"/>
                        </a:rPr>
                      </a:br>
                      <a:r>
                        <a:rPr lang="en-US" sz="105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24 months</a:t>
                      </a:r>
                      <a:br>
                        <a:rPr lang="en-US" sz="1050" b="1">
                          <a:effectLst/>
                          <a:latin typeface="Calibri" panose="020F0502020204030204" pitchFamily="34" charset="0"/>
                          <a:ea typeface="Times New Roman" panose="02020603050405020304" pitchFamily="18" charset="0"/>
                          <a:cs typeface="Times New Roman" panose="02020603050405020304" pitchFamily="18" charset="0"/>
                        </a:rPr>
                      </a:br>
                      <a:r>
                        <a:rPr lang="en-US" sz="105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36 months</a:t>
                      </a:r>
                      <a:br>
                        <a:rPr lang="en-US" sz="1050" b="1">
                          <a:effectLst/>
                          <a:latin typeface="Calibri" panose="020F0502020204030204" pitchFamily="34" charset="0"/>
                          <a:ea typeface="Times New Roman" panose="02020603050405020304" pitchFamily="18" charset="0"/>
                          <a:cs typeface="Times New Roman" panose="02020603050405020304" pitchFamily="18" charset="0"/>
                        </a:rPr>
                      </a:br>
                      <a:r>
                        <a:rPr lang="en-US" sz="105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60 months</a:t>
                      </a:r>
                      <a:br>
                        <a:rPr lang="en-US" sz="1050" b="1">
                          <a:effectLst/>
                          <a:latin typeface="Calibri" panose="020F0502020204030204" pitchFamily="34" charset="0"/>
                          <a:ea typeface="Times New Roman" panose="02020603050405020304" pitchFamily="18" charset="0"/>
                          <a:cs typeface="Times New Roman" panose="02020603050405020304" pitchFamily="18" charset="0"/>
                        </a:rPr>
                      </a:br>
                      <a:r>
                        <a:rPr lang="en-US" sz="105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2324160"/>
                  </a:ext>
                </a:extLst>
              </a:tr>
              <a:tr h="172031">
                <a:tc>
                  <a:txBody>
                    <a:bodyPr/>
                    <a:lstStyle/>
                    <a:p>
                      <a:pPr marL="0" marR="0">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Hemodialysis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a:effectLst/>
                        <a:latin typeface="Calibri" panose="020F0502020204030204" pitchFamily="34"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a:effectLst/>
                        <a:latin typeface="Calibri" panose="020F0502020204030204" pitchFamily="34"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a:effectLst/>
                        <a:latin typeface="Calibri" panose="020F0502020204030204" pitchFamily="34"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a:effectLst/>
                        <a:latin typeface="Calibri" panose="020F0502020204030204" pitchFamily="34"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a:effectLst/>
                        <a:latin typeface="Calibri" panose="020F0502020204030204" pitchFamily="34"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01532721"/>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61.4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51.0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1741674994"/>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62.3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295790290"/>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63.5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53.7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1919541268"/>
                  </a:ext>
                </a:extLst>
              </a:tr>
              <a:tr h="172031">
                <a:tc>
                  <a:txBody>
                    <a:bodyPr/>
                    <a:lstStyle/>
                    <a:p>
                      <a:pPr marL="135255" marR="0">
                        <a:lnSpc>
                          <a:spcPct val="115000"/>
                        </a:lnSpc>
                        <a:spcBef>
                          <a:spcPts val="0"/>
                        </a:spcBef>
                        <a:spcAft>
                          <a:spcPts val="0"/>
                        </a:spcAft>
                      </a:pPr>
                      <a:r>
                        <a:rPr lang="en-US"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2008</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76.9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64.9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1948318256"/>
                  </a:ext>
                </a:extLst>
              </a:tr>
              <a:tr h="172031">
                <a:tc>
                  <a:txBody>
                    <a:bodyPr/>
                    <a:lstStyle/>
                    <a:p>
                      <a:pPr marL="135255" marR="0">
                        <a:lnSpc>
                          <a:spcPct val="115000"/>
                        </a:lnSpc>
                        <a:spcBef>
                          <a:spcPts val="0"/>
                        </a:spcBef>
                        <a:spcAft>
                          <a:spcPts val="0"/>
                        </a:spcAft>
                      </a:pPr>
                      <a:r>
                        <a:rPr lang="en-US"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2010</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77.8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1754353"/>
                  </a:ext>
                </a:extLst>
              </a:tr>
              <a:tr h="172031">
                <a:tc>
                  <a:txBody>
                    <a:bodyPr/>
                    <a:lstStyle/>
                    <a:p>
                      <a:pPr marL="0" marR="0">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Peritoneal dialysis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90396842"/>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95.8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82.8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68.2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436754380"/>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96.2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85.0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60.8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2310360428"/>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97.0</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86.7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62.7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4051915380"/>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97.5</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88.6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76.5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3205915000"/>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2010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97.4</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89.3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77.8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67.6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51.7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3902392"/>
                  </a:ext>
                </a:extLst>
              </a:tr>
              <a:tr h="172031">
                <a:tc>
                  <a:txBody>
                    <a:bodyPr/>
                    <a:lstStyle/>
                    <a:p>
                      <a:pPr marL="0" marR="0">
                        <a:lnSpc>
                          <a:spcPct val="115000"/>
                        </a:lnSpc>
                        <a:spcBef>
                          <a:spcPts val="0"/>
                        </a:spcBef>
                        <a:spcAft>
                          <a:spcPts val="0"/>
                        </a:spcAft>
                      </a:pPr>
                      <a:r>
                        <a:rPr lang="en-US" sz="1050" b="1" spc="-20">
                          <a:effectLst/>
                          <a:latin typeface="Calibri" panose="020F0502020204030204" pitchFamily="34" charset="0"/>
                          <a:ea typeface="Times New Roman" panose="02020603050405020304" pitchFamily="18" charset="0"/>
                          <a:cs typeface="Times New Roman" panose="02020603050405020304" pitchFamily="18" charset="0"/>
                        </a:rPr>
                        <a:t>Deceased-donor transplant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dirty="0">
                        <a:effectLst/>
                        <a:latin typeface="Calibri" panose="020F0502020204030204" pitchFamily="34"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a:effectLst/>
                        <a:latin typeface="Calibri" panose="020F0502020204030204" pitchFamily="34"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a:effectLst/>
                        <a:latin typeface="Calibri" panose="020F0502020204030204" pitchFamily="34"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a:effectLst/>
                        <a:latin typeface="Calibri" panose="020F0502020204030204" pitchFamily="34"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53200898"/>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95.0</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89.8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79.3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68.5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3967294386"/>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96.2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90.5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85.4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79.7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69.7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1291178519"/>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96.0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91.4</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86.9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82.7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72.6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2187570270"/>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96.8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92.7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88.5</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3329336175"/>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2010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97.2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93.1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89.3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85.4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5166839"/>
                  </a:ext>
                </a:extLst>
              </a:tr>
              <a:tr h="172031">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Living donor transplant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56130273"/>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97.5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89.8</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85.9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77.4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2925420076"/>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98.3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95.3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92.1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88.6</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81.4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998667480"/>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98.7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96.3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93.7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90.8</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83.6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3757701219"/>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98.6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96.8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94.4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91.4</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85.7</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a:noFill/>
                    </a:lnB>
                  </a:tcPr>
                </a:tc>
                <a:extLst>
                  <a:ext uri="{0D108BD9-81ED-4DB2-BD59-A6C34878D82A}">
                    <a16:rowId xmlns:a16="http://schemas.microsoft.com/office/drawing/2014/main" val="1322402263"/>
                  </a:ext>
                </a:extLst>
              </a:tr>
              <a:tr h="172031">
                <a:tc>
                  <a:txBody>
                    <a:bodyPr/>
                    <a:lstStyle/>
                    <a:p>
                      <a:pPr marL="135255" marR="0">
                        <a:lnSpc>
                          <a:spcPct val="115000"/>
                        </a:lnSpc>
                        <a:spcBef>
                          <a:spcPts val="0"/>
                        </a:spcBef>
                        <a:spcAft>
                          <a:spcPts val="0"/>
                        </a:spcAft>
                      </a:pPr>
                      <a:r>
                        <a:rPr lang="en-US"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2010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99.2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97.5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95.8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93.0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87.6</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1197" marR="6119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6066008"/>
                  </a:ext>
                </a:extLst>
              </a:tr>
            </a:tbl>
          </a:graphicData>
        </a:graphic>
      </p:graphicFrame>
      <p:sp>
        <p:nvSpPr>
          <p:cNvPr id="6" name="Rectangle 5"/>
          <p:cNvSpPr/>
          <p:nvPr/>
        </p:nvSpPr>
        <p:spPr>
          <a:xfrm>
            <a:off x="381000" y="5662379"/>
            <a:ext cx="7848600" cy="600164"/>
          </a:xfrm>
          <a:prstGeom prst="rect">
            <a:avLst/>
          </a:prstGeom>
        </p:spPr>
        <p:txBody>
          <a:bodyPr wrap="square">
            <a:spAutoFit/>
          </a:bodyPr>
          <a:lstStyle/>
          <a:p>
            <a:pPr>
              <a:spcBef>
                <a:spcPts val="1000"/>
              </a:spcBef>
              <a:spcAft>
                <a:spcPts val="18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Reference Tables I.1_adj-I.36_adj. Adjusted survival probabilities, from day one, in the ESRD population. Reference population: incident ESRD patients, 2011. Adjusted for age, sex, race, Hispanic ethnicity, and primary diagnosis. Abbreviation: ESRD, end-stage renal disease. </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5226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0"/>
            <a:ext cx="9144000" cy="1058862"/>
          </a:xfrm>
        </p:spPr>
        <p:txBody>
          <a:bodyPr/>
          <a:lstStyle/>
          <a:p>
            <a:pPr marL="0" marR="0">
              <a:spcBef>
                <a:spcPts val="600"/>
              </a:spcBef>
              <a:spcAft>
                <a:spcPts val="12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2 Table 5.4 Expected remaining lifetime (years) by age, sex, and treatment modality of prevalent dialysis patients and transplant patients, and the general U.S. population, 2013</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31426797"/>
              </p:ext>
            </p:extLst>
          </p:nvPr>
        </p:nvGraphicFramePr>
        <p:xfrm>
          <a:off x="1200150" y="1185670"/>
          <a:ext cx="6743700" cy="4292473"/>
        </p:xfrm>
        <a:graphic>
          <a:graphicData uri="http://schemas.openxmlformats.org/drawingml/2006/table">
            <a:tbl>
              <a:tblPr firstRow="1" firstCol="1" bandRow="1"/>
              <a:tblGrid>
                <a:gridCol w="725352">
                  <a:extLst>
                    <a:ext uri="{9D8B030D-6E8A-4147-A177-3AD203B41FA5}">
                      <a16:colId xmlns:a16="http://schemas.microsoft.com/office/drawing/2014/main" val="247180073"/>
                    </a:ext>
                  </a:extLst>
                </a:gridCol>
                <a:gridCol w="1002671">
                  <a:extLst>
                    <a:ext uri="{9D8B030D-6E8A-4147-A177-3AD203B41FA5}">
                      <a16:colId xmlns:a16="http://schemas.microsoft.com/office/drawing/2014/main" val="447654837"/>
                    </a:ext>
                  </a:extLst>
                </a:gridCol>
                <a:gridCol w="1003445">
                  <a:extLst>
                    <a:ext uri="{9D8B030D-6E8A-4147-A177-3AD203B41FA5}">
                      <a16:colId xmlns:a16="http://schemas.microsoft.com/office/drawing/2014/main" val="1357108565"/>
                    </a:ext>
                  </a:extLst>
                </a:gridCol>
                <a:gridCol w="1002671">
                  <a:extLst>
                    <a:ext uri="{9D8B030D-6E8A-4147-A177-3AD203B41FA5}">
                      <a16:colId xmlns:a16="http://schemas.microsoft.com/office/drawing/2014/main" val="1137246256"/>
                    </a:ext>
                  </a:extLst>
                </a:gridCol>
                <a:gridCol w="1003445">
                  <a:extLst>
                    <a:ext uri="{9D8B030D-6E8A-4147-A177-3AD203B41FA5}">
                      <a16:colId xmlns:a16="http://schemas.microsoft.com/office/drawing/2014/main" val="2645037264"/>
                    </a:ext>
                  </a:extLst>
                </a:gridCol>
                <a:gridCol w="1002671">
                  <a:extLst>
                    <a:ext uri="{9D8B030D-6E8A-4147-A177-3AD203B41FA5}">
                      <a16:colId xmlns:a16="http://schemas.microsoft.com/office/drawing/2014/main" val="3112430966"/>
                    </a:ext>
                  </a:extLst>
                </a:gridCol>
                <a:gridCol w="1003445">
                  <a:extLst>
                    <a:ext uri="{9D8B030D-6E8A-4147-A177-3AD203B41FA5}">
                      <a16:colId xmlns:a16="http://schemas.microsoft.com/office/drawing/2014/main" val="3055605775"/>
                    </a:ext>
                  </a:extLst>
                </a:gridCol>
              </a:tblGrid>
              <a:tr h="182880">
                <a:tc>
                  <a:txBody>
                    <a:bodyPr/>
                    <a:lstStyle/>
                    <a:p>
                      <a:pPr>
                        <a:lnSpc>
                          <a:spcPct val="115000"/>
                        </a:lnSpc>
                      </a:pPr>
                      <a:endParaRPr lang="en-US" sz="1200">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gridSpan="4">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ESRD patients</a:t>
                      </a:r>
                      <a:br>
                        <a:rPr lang="en-US" sz="1200" b="1">
                          <a:effectLst/>
                          <a:latin typeface="Calibri" panose="020F0502020204030204" pitchFamily="34" charset="0"/>
                          <a:ea typeface="Calibri" panose="020F0502020204030204" pitchFamily="34" charset="0"/>
                          <a:cs typeface="Times New Roman" panose="02020603050405020304" pitchFamily="18" charset="0"/>
                        </a:rPr>
                      </a:br>
                      <a:r>
                        <a:rPr lang="en-US" sz="1200" b="1">
                          <a:effectLst/>
                          <a:latin typeface="Calibri" panose="020F0502020204030204" pitchFamily="34" charset="0"/>
                          <a:ea typeface="Calibri" panose="020F0502020204030204" pitchFamily="34" charset="0"/>
                          <a:cs typeface="Times New Roman" panose="02020603050405020304" pitchFamily="18" charset="0"/>
                        </a:rPr>
                        <a:t>2013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General U.S. population</a:t>
                      </a:r>
                      <a:br>
                        <a:rPr lang="en-US" sz="1200" b="1">
                          <a:effectLst/>
                          <a:latin typeface="Calibri" panose="020F0502020204030204" pitchFamily="34" charset="0"/>
                          <a:ea typeface="Calibri" panose="020F0502020204030204" pitchFamily="34" charset="0"/>
                          <a:cs typeface="Times New Roman" panose="02020603050405020304" pitchFamily="18" charset="0"/>
                        </a:rPr>
                      </a:br>
                      <a:r>
                        <a:rPr lang="en-US" sz="1200" b="1">
                          <a:effectLst/>
                          <a:latin typeface="Calibri" panose="020F0502020204030204" pitchFamily="34" charset="0"/>
                          <a:ea typeface="Calibri" panose="020F0502020204030204" pitchFamily="34" charset="0"/>
                          <a:cs typeface="Times New Roman" panose="02020603050405020304" pitchFamily="18" charset="0"/>
                        </a:rPr>
                        <a:t>2013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24465028"/>
                  </a:ext>
                </a:extLst>
              </a:tr>
              <a:tr h="182880">
                <a:tc>
                  <a:txBody>
                    <a:bodyPr/>
                    <a:lstStyle/>
                    <a:p>
                      <a:pPr>
                        <a:lnSpc>
                          <a:spcPct val="115000"/>
                        </a:lnSpc>
                      </a:pPr>
                      <a:endParaRPr lang="en-US" sz="1200">
                        <a:effectLst/>
                        <a:latin typeface="Calibri" panose="020F0502020204030204" pitchFamily="34"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Dialysis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nSpc>
                          <a:spcPct val="115000"/>
                        </a:lnSpc>
                      </a:pPr>
                      <a:endParaRPr lang="en-US" sz="12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788829095"/>
                  </a:ext>
                </a:extLst>
              </a:tr>
              <a:tr h="296545">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Age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Male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Female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Male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Female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Male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Female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5951349"/>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0-14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59.3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19642441"/>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15-19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59.7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64.4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839540460"/>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20-24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59.5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470128714"/>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25-29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820423432"/>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30-34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49.7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4288309572"/>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35-39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898967788"/>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40-44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802090348"/>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45-49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67984851"/>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50-54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622489155"/>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55-59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265776815"/>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60-64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551470425"/>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65-69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4038296384"/>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70-74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2336370"/>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75-79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7.6</a:t>
                      </a:r>
                      <a:r>
                        <a:rPr lang="en-US" sz="120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8.6</a:t>
                      </a:r>
                      <a:r>
                        <a:rPr lang="en-US" sz="120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846520671"/>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80-84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nSpc>
                          <a:spcPct val="115000"/>
                        </a:lnSpc>
                      </a:pPr>
                      <a:endParaRPr lang="en-US" sz="1200">
                        <a:effectLst/>
                        <a:latin typeface="Calibri" panose="020F0502020204030204" pitchFamily="34" charset="0"/>
                      </a:endParaRPr>
                    </a:p>
                  </a:txBody>
                  <a:tcPr marL="68580" marR="68580" marT="0" marB="0" anchor="ctr">
                    <a:lnL>
                      <a:noFill/>
                    </a:lnL>
                    <a:lnR>
                      <a:noFill/>
                    </a:lnR>
                    <a:lnT>
                      <a:noFill/>
                    </a:lnT>
                    <a:lnB>
                      <a:noFill/>
                    </a:lnB>
                  </a:tcPr>
                </a:tc>
                <a:tc>
                  <a:txBody>
                    <a:bodyPr/>
                    <a:lstStyle/>
                    <a:p>
                      <a:pPr>
                        <a:lnSpc>
                          <a:spcPct val="115000"/>
                        </a:lnSpc>
                      </a:pPr>
                      <a:endParaRPr lang="en-US" sz="1200">
                        <a:effectLst/>
                        <a:latin typeface="Calibri" panose="020F0502020204030204" pitchFamily="34"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715406059"/>
                  </a:ext>
                </a:extLst>
              </a:tr>
              <a:tr h="182880">
                <a:tc>
                  <a:txBody>
                    <a:bodyPr/>
                    <a:lstStyle/>
                    <a:p>
                      <a:pPr marL="13335"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85+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panose="020F050202020403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panose="020F050202020403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2146976"/>
                  </a:ext>
                </a:extLst>
              </a:tr>
            </a:tbl>
          </a:graphicData>
        </a:graphic>
      </p:graphicFrame>
      <p:sp>
        <p:nvSpPr>
          <p:cNvPr id="6" name="Rectangle 5"/>
          <p:cNvSpPr/>
          <p:nvPr/>
        </p:nvSpPr>
        <p:spPr>
          <a:xfrm>
            <a:off x="0" y="5604952"/>
            <a:ext cx="9144000" cy="600164"/>
          </a:xfrm>
          <a:prstGeom prst="rect">
            <a:avLst/>
          </a:prstGeom>
        </p:spPr>
        <p:txBody>
          <a:bodyPr wrap="square">
            <a:spAutoFit/>
          </a:bodyPr>
          <a:lstStyle/>
          <a:p>
            <a:pPr>
              <a:spcBef>
                <a:spcPts val="1000"/>
              </a:spcBef>
              <a:spcAft>
                <a:spcPts val="18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Reference Table H.13; special analyses, USRDS ESRD Database; and National Vital Statistics Report. “Table 7. Life expectancy at selected ages, by race, Hispanic origin, race for non-Hispanic population, and sex: United States, 2013 (2016).” Expected remaining lifetimes (years) of the general U.S. population and of period prevalent dialysis and transplant patients. </a:t>
            </a:r>
            <a:r>
              <a:rPr lang="en-US" sz="1100" i="1" baseline="30000"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a</a:t>
            </a:r>
            <a:r>
              <a:rPr lang="en-US" sz="11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Cell</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values combine ages 75+. Abbreviation: ESRD, end-stage renal disease.</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44341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0" y="274638"/>
            <a:ext cx="9144000" cy="1143000"/>
          </a:xfrm>
        </p:spPr>
        <p:txBody>
          <a:bodyPr/>
          <a:lstStyle/>
          <a:p>
            <a:pPr marL="0" marR="0">
              <a:spcBef>
                <a:spcPts val="18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a:t>
            </a: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Table 5.5 </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Adjusted mortality (deaths per 1,000 patient-years) by age, sex, treatment modality, and comorbidity among ESRD patients and the general Medicare population, 2014</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04922163"/>
              </p:ext>
            </p:extLst>
          </p:nvPr>
        </p:nvGraphicFramePr>
        <p:xfrm>
          <a:off x="362300" y="2057400"/>
          <a:ext cx="8419400" cy="1578610"/>
        </p:xfrm>
        <a:graphic>
          <a:graphicData uri="http://schemas.openxmlformats.org/drawingml/2006/table">
            <a:tbl>
              <a:tblPr firstRow="1" firstCol="1" bandRow="1"/>
              <a:tblGrid>
                <a:gridCol w="649287">
                  <a:extLst>
                    <a:ext uri="{9D8B030D-6E8A-4147-A177-3AD203B41FA5}">
                      <a16:colId xmlns:a16="http://schemas.microsoft.com/office/drawing/2014/main" val="1273409785"/>
                    </a:ext>
                  </a:extLst>
                </a:gridCol>
                <a:gridCol w="809053">
                  <a:extLst>
                    <a:ext uri="{9D8B030D-6E8A-4147-A177-3AD203B41FA5}">
                      <a16:colId xmlns:a16="http://schemas.microsoft.com/office/drawing/2014/main" val="804506793"/>
                    </a:ext>
                  </a:extLst>
                </a:gridCol>
                <a:gridCol w="850900">
                  <a:extLst>
                    <a:ext uri="{9D8B030D-6E8A-4147-A177-3AD203B41FA5}">
                      <a16:colId xmlns:a16="http://schemas.microsoft.com/office/drawing/2014/main" val="2896732043"/>
                    </a:ext>
                  </a:extLst>
                </a:gridCol>
                <a:gridCol w="1163320">
                  <a:extLst>
                    <a:ext uri="{9D8B030D-6E8A-4147-A177-3AD203B41FA5}">
                      <a16:colId xmlns:a16="http://schemas.microsoft.com/office/drawing/2014/main" val="609657958"/>
                    </a:ext>
                  </a:extLst>
                </a:gridCol>
                <a:gridCol w="1387919">
                  <a:extLst>
                    <a:ext uri="{9D8B030D-6E8A-4147-A177-3AD203B41FA5}">
                      <a16:colId xmlns:a16="http://schemas.microsoft.com/office/drawing/2014/main" val="2493901304"/>
                    </a:ext>
                  </a:extLst>
                </a:gridCol>
                <a:gridCol w="735330">
                  <a:extLst>
                    <a:ext uri="{9D8B030D-6E8A-4147-A177-3AD203B41FA5}">
                      <a16:colId xmlns:a16="http://schemas.microsoft.com/office/drawing/2014/main" val="3076967600"/>
                    </a:ext>
                  </a:extLst>
                </a:gridCol>
                <a:gridCol w="982599">
                  <a:extLst>
                    <a:ext uri="{9D8B030D-6E8A-4147-A177-3AD203B41FA5}">
                      <a16:colId xmlns:a16="http://schemas.microsoft.com/office/drawing/2014/main" val="1246266957"/>
                    </a:ext>
                  </a:extLst>
                </a:gridCol>
                <a:gridCol w="507492">
                  <a:extLst>
                    <a:ext uri="{9D8B030D-6E8A-4147-A177-3AD203B41FA5}">
                      <a16:colId xmlns:a16="http://schemas.microsoft.com/office/drawing/2014/main" val="2766189118"/>
                    </a:ext>
                  </a:extLst>
                </a:gridCol>
                <a:gridCol w="831533">
                  <a:extLst>
                    <a:ext uri="{9D8B030D-6E8A-4147-A177-3AD203B41FA5}">
                      <a16:colId xmlns:a16="http://schemas.microsoft.com/office/drawing/2014/main" val="2844517388"/>
                    </a:ext>
                  </a:extLst>
                </a:gridCol>
                <a:gridCol w="501967">
                  <a:extLst>
                    <a:ext uri="{9D8B030D-6E8A-4147-A177-3AD203B41FA5}">
                      <a16:colId xmlns:a16="http://schemas.microsoft.com/office/drawing/2014/main" val="2252374082"/>
                    </a:ext>
                  </a:extLst>
                </a:gridCol>
              </a:tblGrid>
              <a:tr h="0">
                <a:tc>
                  <a:txBody>
                    <a:bodyPr/>
                    <a:lstStyle/>
                    <a:p>
                      <a:pPr marL="0" marR="0" algn="ctr">
                        <a:lnSpc>
                          <a:spcPct val="115000"/>
                        </a:lnSpc>
                        <a:spcBef>
                          <a:spcPts val="100"/>
                        </a:spcBef>
                        <a:spcAft>
                          <a:spcPts val="100"/>
                        </a:spcAft>
                      </a:pPr>
                      <a:r>
                        <a:rPr lang="en-US" sz="1700" b="1" dirty="0">
                          <a:effectLst/>
                          <a:latin typeface="Calibri" panose="020F0502020204030204" pitchFamily="34" charset="0"/>
                          <a:ea typeface="Calibri" panose="020F0502020204030204" pitchFamily="34" charset="0"/>
                          <a:cs typeface="Times New Roman" panose="02020603050405020304" pitchFamily="18" charset="0"/>
                        </a:rPr>
                        <a:t>Age</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100"/>
                        </a:spcBef>
                        <a:spcAft>
                          <a:spcPts val="100"/>
                        </a:spcAft>
                      </a:pPr>
                      <a:r>
                        <a:rPr lang="en-US" sz="1700" b="1" dirty="0">
                          <a:effectLst/>
                          <a:latin typeface="Calibri" panose="020F0502020204030204" pitchFamily="34" charset="0"/>
                          <a:ea typeface="Calibri" panose="020F0502020204030204" pitchFamily="34" charset="0"/>
                          <a:cs typeface="Times New Roman" panose="02020603050405020304" pitchFamily="18" charset="0"/>
                        </a:rPr>
                        <a:t>Sex</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100"/>
                        </a:spcBef>
                        <a:spcAft>
                          <a:spcPts val="100"/>
                        </a:spcAft>
                      </a:pPr>
                      <a:r>
                        <a:rPr lang="en-US" sz="1700" b="1">
                          <a:effectLst/>
                          <a:latin typeface="Calibri" panose="020F0502020204030204" pitchFamily="34" charset="0"/>
                          <a:ea typeface="Calibri" panose="020F0502020204030204" pitchFamily="34" charset="0"/>
                          <a:cs typeface="Times New Roman" panose="02020603050405020304" pitchFamily="18" charset="0"/>
                        </a:rPr>
                        <a:t>Dialysis</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100"/>
                        </a:spcBef>
                        <a:spcAft>
                          <a:spcPts val="100"/>
                        </a:spcAft>
                      </a:pPr>
                      <a:r>
                        <a:rPr lang="en-US" sz="1700" b="1" dirty="0">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100"/>
                        </a:spcBef>
                        <a:spcAft>
                          <a:spcPts val="100"/>
                        </a:spcAft>
                      </a:pPr>
                      <a:r>
                        <a:rPr lang="en-US" sz="1700" b="1" dirty="0">
                          <a:effectLst/>
                          <a:latin typeface="Calibri" panose="020F0502020204030204" pitchFamily="34" charset="0"/>
                          <a:ea typeface="Calibri" panose="020F0502020204030204" pitchFamily="34" charset="0"/>
                          <a:cs typeface="Times New Roman" panose="02020603050405020304" pitchFamily="18" charset="0"/>
                        </a:rPr>
                        <a:t>All Medicare</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100"/>
                        </a:spcBef>
                        <a:spcAft>
                          <a:spcPts val="100"/>
                        </a:spcAft>
                      </a:pPr>
                      <a:r>
                        <a:rPr lang="en-US" sz="1700" b="1">
                          <a:effectLst/>
                          <a:latin typeface="Calibri" panose="020F0502020204030204" pitchFamily="34" charset="0"/>
                          <a:ea typeface="Calibri" panose="020F0502020204030204" pitchFamily="34" charset="0"/>
                          <a:cs typeface="Times New Roman" panose="02020603050405020304" pitchFamily="18" charset="0"/>
                        </a:rPr>
                        <a:t>Cancer</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100"/>
                        </a:spcBef>
                        <a:spcAft>
                          <a:spcPts val="100"/>
                        </a:spcAft>
                      </a:pPr>
                      <a:r>
                        <a:rPr lang="en-US" sz="1700" b="1">
                          <a:effectLst/>
                          <a:latin typeface="Calibri" panose="020F0502020204030204" pitchFamily="34" charset="0"/>
                          <a:ea typeface="Calibri" panose="020F0502020204030204" pitchFamily="34" charset="0"/>
                          <a:cs typeface="Times New Roman" panose="02020603050405020304" pitchFamily="18" charset="0"/>
                        </a:rPr>
                        <a:t>Diabetes</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100"/>
                        </a:spcBef>
                        <a:spcAft>
                          <a:spcPts val="100"/>
                        </a:spcAft>
                      </a:pPr>
                      <a:r>
                        <a:rPr lang="en-US" sz="1700" b="1">
                          <a:effectLst/>
                          <a:latin typeface="Calibri" panose="020F0502020204030204" pitchFamily="34" charset="0"/>
                          <a:ea typeface="Calibri" panose="020F0502020204030204" pitchFamily="34" charset="0"/>
                          <a:cs typeface="Times New Roman" panose="02020603050405020304" pitchFamily="18" charset="0"/>
                        </a:rPr>
                        <a:t>CHF</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100"/>
                        </a:spcBef>
                        <a:spcAft>
                          <a:spcPts val="100"/>
                        </a:spcAft>
                      </a:pPr>
                      <a:r>
                        <a:rPr lang="en-US" sz="1700" b="1">
                          <a:effectLst/>
                          <a:latin typeface="Calibri" panose="020F0502020204030204" pitchFamily="34" charset="0"/>
                          <a:ea typeface="Calibri" panose="020F0502020204030204" pitchFamily="34" charset="0"/>
                          <a:cs typeface="Times New Roman" panose="02020603050405020304" pitchFamily="18" charset="0"/>
                        </a:rPr>
                        <a:t>CVA/TIA</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100"/>
                        </a:spcBef>
                        <a:spcAft>
                          <a:spcPts val="100"/>
                        </a:spcAft>
                      </a:pPr>
                      <a:r>
                        <a:rPr lang="en-US" sz="1700" b="1" dirty="0">
                          <a:effectLst/>
                          <a:latin typeface="Calibri" panose="020F0502020204030204" pitchFamily="34" charset="0"/>
                          <a:ea typeface="Calibri" panose="020F0502020204030204" pitchFamily="34" charset="0"/>
                          <a:cs typeface="Times New Roman" panose="02020603050405020304" pitchFamily="18" charset="0"/>
                        </a:rPr>
                        <a:t>AMI</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6658975"/>
                  </a:ext>
                </a:extLst>
              </a:tr>
              <a:tr h="228600">
                <a:tc rowSpan="2">
                  <a:txBody>
                    <a:bodyPr/>
                    <a:lstStyle/>
                    <a:p>
                      <a:pPr marL="0" marR="0" algn="ctr">
                        <a:lnSpc>
                          <a:spcPct val="115000"/>
                        </a:lnSpc>
                        <a:spcBef>
                          <a:spcPts val="0"/>
                        </a:spcBef>
                        <a:spcAft>
                          <a:spcPts val="0"/>
                        </a:spcAft>
                      </a:pPr>
                      <a:r>
                        <a:rPr lang="en-US" sz="1700" b="1" dirty="0">
                          <a:effectLst/>
                          <a:latin typeface="Calibri" panose="020F0502020204030204" pitchFamily="34" charset="0"/>
                          <a:ea typeface="Calibri" panose="020F0502020204030204" pitchFamily="34" charset="0"/>
                          <a:cs typeface="Times New Roman" panose="02020603050405020304" pitchFamily="18" charset="0"/>
                        </a:rPr>
                        <a:t>65-74</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223</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73</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112</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72</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87</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04895680"/>
                  </a:ext>
                </a:extLst>
              </a:tr>
              <a:tr h="228600">
                <a:tc vMerge="1">
                  <a:txBody>
                    <a:bodyPr/>
                    <a:lstStyle/>
                    <a:p>
                      <a:endParaRPr lang="en-US"/>
                    </a:p>
                  </a:txBody>
                  <a:tcPr/>
                </a:tc>
                <a:tc>
                  <a:txBody>
                    <a:bodyPr/>
                    <a:lstStyle/>
                    <a:p>
                      <a:pPr marL="0" marR="0" algn="ctr">
                        <a:lnSpc>
                          <a:spcPct val="115000"/>
                        </a:lnSpc>
                        <a:spcBef>
                          <a:spcPts val="0"/>
                        </a:spcBef>
                        <a:spcAft>
                          <a:spcPts val="0"/>
                        </a:spcAft>
                      </a:pPr>
                      <a:r>
                        <a:rPr lang="en-US" sz="1700" dirty="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211</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60</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64</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101</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57</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94</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432492"/>
                  </a:ext>
                </a:extLst>
              </a:tr>
              <a:tr h="228600">
                <a:tc rowSpan="2">
                  <a:txBody>
                    <a:bodyPr/>
                    <a:lstStyle/>
                    <a:p>
                      <a:pPr marL="0" marR="0" algn="ctr">
                        <a:lnSpc>
                          <a:spcPct val="115000"/>
                        </a:lnSpc>
                        <a:spcBef>
                          <a:spcPts val="0"/>
                        </a:spcBef>
                        <a:spcAft>
                          <a:spcPts val="0"/>
                        </a:spcAft>
                      </a:pPr>
                      <a:r>
                        <a:rPr lang="en-US" sz="1700" b="1" dirty="0">
                          <a:effectLst/>
                          <a:latin typeface="Calibri" panose="020F0502020204030204" pitchFamily="34" charset="0"/>
                          <a:ea typeface="Calibri" panose="020F0502020204030204" pitchFamily="34" charset="0"/>
                          <a:cs typeface="Times New Roman" panose="02020603050405020304" pitchFamily="18" charset="0"/>
                        </a:rPr>
                        <a:t>75+</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338</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126</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92</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140</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112</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238</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168</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210</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61526238"/>
                  </a:ext>
                </a:extLst>
              </a:tr>
              <a:tr h="228600">
                <a:tc vMerge="1">
                  <a:txBody>
                    <a:bodyPr/>
                    <a:lstStyle/>
                    <a:p>
                      <a:endParaRPr lang="en-US"/>
                    </a:p>
                  </a:txBody>
                  <a:tcPr/>
                </a:tc>
                <a:tc>
                  <a:txBody>
                    <a:bodyPr/>
                    <a:lstStyle/>
                    <a:p>
                      <a:pPr marL="0" marR="0" algn="ctr">
                        <a:lnSpc>
                          <a:spcPct val="115000"/>
                        </a:lnSpc>
                        <a:spcBef>
                          <a:spcPts val="0"/>
                        </a:spcBef>
                        <a:spcAft>
                          <a:spcPts val="0"/>
                        </a:spcAft>
                      </a:pPr>
                      <a:r>
                        <a:rPr lang="en-US" sz="170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317</a:t>
                      </a:r>
                      <a:endParaRPr lang="en-US" sz="17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105</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132</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103</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228</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155</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7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207</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1461055"/>
                  </a:ext>
                </a:extLst>
              </a:tr>
            </a:tbl>
          </a:graphicData>
        </a:graphic>
      </p:graphicFrame>
      <p:sp>
        <p:nvSpPr>
          <p:cNvPr id="6" name="Rectangle 5"/>
          <p:cNvSpPr/>
          <p:nvPr/>
        </p:nvSpPr>
        <p:spPr>
          <a:xfrm>
            <a:off x="275305" y="3771900"/>
            <a:ext cx="8506395" cy="769441"/>
          </a:xfrm>
          <a:prstGeom prst="rect">
            <a:avLst/>
          </a:prstGeom>
        </p:spPr>
        <p:txBody>
          <a:bodyPr wrap="square">
            <a:spAutoFit/>
          </a:bodyPr>
          <a:lstStyle/>
          <a:p>
            <a:pPr>
              <a:spcBef>
                <a:spcPts val="1000"/>
              </a:spcBef>
              <a:spcAft>
                <a:spcPts val="18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and Medicare 5% sample. Adjusted for race. Medicare data limited to patients with at least one month of Medicare eligibility in 2014. Reference population: Medicare patients, 2014. Abbreviations: AMI, acute myocardial infarction; CHF, congestive heart failure; CMS, Centers for Medicare &amp; Medicaid; CVA/TIA, cerebrovascular accident/transient ischemic attack; ESRD, end-stage renal disease. </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2803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9197" y="152400"/>
            <a:ext cx="8944303" cy="1130342"/>
          </a:xfrm>
        </p:spPr>
        <p:txBody>
          <a:bodyPr/>
          <a:lstStyle/>
          <a:p>
            <a:pPr marL="0" marR="0">
              <a:spcBef>
                <a:spcPts val="1800"/>
              </a:spcBef>
              <a:spcAft>
                <a:spcPts val="12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5.5 Adjusted mortality (deaths per 1,000 patient-years) by calendar year, treatment modality, and comorbidity among ESRD patients and comorbidity-specific Medicare populations aged 65 &amp; older,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1996-2015</a:t>
            </a:r>
            <a:endParaRPr lang="en-US" sz="20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6048" y="1181100"/>
            <a:ext cx="5831903" cy="3712624"/>
          </a:xfrm>
        </p:spPr>
      </p:pic>
      <p:sp>
        <p:nvSpPr>
          <p:cNvPr id="6" name="Rectangle 5"/>
          <p:cNvSpPr/>
          <p:nvPr/>
        </p:nvSpPr>
        <p:spPr>
          <a:xfrm>
            <a:off x="178347" y="5257800"/>
            <a:ext cx="8606001" cy="830997"/>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and Medicare 5% sample. Unadjusted and adjusted (sex and race) mortality rates starting with the January 1 point prevalent sample in the ESRD and general populations, aged 65 and older (per 1,000 patient-years at risk). Reference population: period prevalent ESRD patients, 2012. Abbreviations: AMI, acute myocardial infarction; CHF, congestive heart failure; CVA/TIA, cerebrovascular accident/transient ischemic attack;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37264"/>
      </p:ext>
    </p:extLst>
  </p:cSld>
  <p:clrMapOvr>
    <a:masterClrMapping/>
  </p:clrMapOvr>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247</TotalTime>
  <Words>2594</Words>
  <Application>Microsoft Office PowerPoint</Application>
  <PresentationFormat>On-screen Show (4:3)</PresentationFormat>
  <Paragraphs>702</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Candara</vt:lpstr>
      <vt:lpstr>Constantia</vt:lpstr>
      <vt:lpstr>Segoe UI</vt:lpstr>
      <vt:lpstr>Times New Roman</vt:lpstr>
      <vt:lpstr>ADR_PPT_Template_CKD</vt:lpstr>
      <vt:lpstr>PowerPoint Presentation</vt:lpstr>
      <vt:lpstr>vol 2 Figure 5.1 Adjusted all-cause mortality by treatment modality (a) overall, dialysis, and transplant, and (b) hemodialysis and peritoneal dialysis, for period-prevalent patients, 2001-2015 </vt:lpstr>
      <vt:lpstr>vol 2 Figure 5.1 Adjusted all-cause mortality by treatment modality (a) overall, dialysis, and transplant, and (b) hemodialysis and peritoneal dialysis, for period-prevalent patients, 2001-2015  </vt:lpstr>
      <vt:lpstr>vol 2 Table 5.1 Unadjusted and adjusted all-cause mortality by ESRD network and modality, 2013-2015  </vt:lpstr>
      <vt:lpstr>vol 2 Figure 5.2 Adjusted all-cause mortality by treatment modality, cohort (year of ESRD onset), and number of years after start of dialysis among incident (a) hemodialysis patients and (b) peritoneal dialysis patients, 1996, 2001, 2006, and 2011</vt:lpstr>
      <vt:lpstr>vol 2 Figure 5.2 Adjusted all-cause mortality by treatment modality, cohort (year of ESRD onset), and number of years after start of dialysis among incident (a) hemodialysis patients and (b) peritoneal dialysis patients, 1996, 2001, 2006, and 2011</vt:lpstr>
      <vt:lpstr>vol 2 Figure 5.3 Adjusted mortality by treatment modality and number of months after treatment initiation among ESRD patients (a) under age 65 and (b) aged 65 and over, 2014 </vt:lpstr>
      <vt:lpstr>vol 2 Figure 5.3 Adjusted mortality by treatment modality and number of months after treatment initiation among ESRD patients (a) under age 65 and (b) aged 65 and over, 2014 </vt:lpstr>
      <vt:lpstr>vol 2 Table 5.2 Adjusted all-cause mortality (a) by age and race, and (b) by age and sex, among ESRD patients, 2015  </vt:lpstr>
      <vt:lpstr>vol 2 Table 5.2 Adjusted all-cause mortality (a) by age and race, and (b) by age and sex, among ESRD patients, 2015  </vt:lpstr>
      <vt:lpstr>vol 2 Figure 5.4 Unadjusted percentages of deaths in 2014 by cause, with and without missing data, by modality among dialysis patients and transplant recipients  </vt:lpstr>
      <vt:lpstr>vol 2 Figure 5.4 Unadjusted percentages of deaths in 2014 by cause, with and without missing data, by modality among dialysis patients and transplant recipients  </vt:lpstr>
      <vt:lpstr>vol 2 Figure 5.4 Unadjusted percentages of deaths in 2014 by cause, with and without missing data, by modality among dialysis patients and transplant recipients  </vt:lpstr>
      <vt:lpstr>vol 2 Figure 5.4 Unadjusted percentages of deaths in 2014 by cause, with and without missing data, by modality among dialysis patients and transplant recipients  </vt:lpstr>
      <vt:lpstr>vol 2 Table 5.3 Adjusted survival by treatment modality and incident cohort year (year of ESRD onset)  </vt:lpstr>
      <vt:lpstr>vol 2 Table 5.4 Expected remaining lifetime (years) by age, sex, and treatment modality of prevalent dialysis patients and transplant patients, and the general U.S. population, 2013 </vt:lpstr>
      <vt:lpstr>vol 2 Table 5.5 Adjusted mortality (deaths per 1,000 patient-years) by age, sex, treatment modality, and comorbidity among ESRD patients and the general Medicare population, 2014 </vt:lpstr>
      <vt:lpstr>vol 2 Figure 5.5 Adjusted mortality (deaths per 1,000 patient-years) by calendar year, treatment modality, and comorbidity among ESRD patients and comorbidity-specific Medicare populations aged 65 &amp; older, 1996-2015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57</cp:revision>
  <dcterms:created xsi:type="dcterms:W3CDTF">2014-11-10T19:37:45Z</dcterms:created>
  <dcterms:modified xsi:type="dcterms:W3CDTF">2017-10-27T02:57:40Z</dcterms:modified>
</cp:coreProperties>
</file>