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69" r:id="rId5"/>
    <p:sldId id="270" r:id="rId6"/>
    <p:sldId id="271" r:id="rId7"/>
    <p:sldId id="259" r:id="rId8"/>
    <p:sldId id="272" r:id="rId9"/>
    <p:sldId id="260" r:id="rId10"/>
    <p:sldId id="261" r:id="rId11"/>
    <p:sldId id="262" r:id="rId12"/>
    <p:sldId id="274" r:id="rId13"/>
    <p:sldId id="263" r:id="rId14"/>
    <p:sldId id="264" r:id="rId15"/>
    <p:sldId id="276" r:id="rId16"/>
    <p:sldId id="265" r:id="rId17"/>
    <p:sldId id="266" r:id="rId18"/>
    <p:sldId id="267" r:id="rId19"/>
    <p:sldId id="26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6E62"/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80" d="100"/>
          <a:sy n="80" d="100"/>
        </p:scale>
        <p:origin x="1110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10/18/2016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311" y="620237"/>
            <a:ext cx="3149378" cy="1056163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14400" y="3427274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5: Hospitalization</a:t>
            </a:r>
            <a:endParaRPr lang="en-US" sz="3600" b="1" dirty="0">
              <a:latin typeface="Candara" panose="020E0502030303020204" pitchFamily="34" charset="0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714374" y="21336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2016 </a:t>
            </a:r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1C6E62"/>
                </a:solidFill>
                <a:latin typeface="Constantia" panose="02030602050306030303" pitchFamily="18" charset="0"/>
              </a:rPr>
              <a:t>Volume 2: End-Stage Renal Disease</a:t>
            </a:r>
            <a:endParaRPr lang="en-US" sz="2400" b="1" cap="small" baseline="0" dirty="0">
              <a:solidFill>
                <a:srgbClr val="1C6E6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696200" y="6507480"/>
            <a:ext cx="914400" cy="274320"/>
          </a:xfrm>
        </p:spPr>
        <p:txBody>
          <a:bodyPr/>
          <a:lstStyle>
            <a:lvl1pPr>
              <a:defRPr b="1"/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276600" y="6477000"/>
            <a:ext cx="2590800" cy="304800"/>
          </a:xfrm>
        </p:spPr>
        <p:txBody>
          <a:bodyPr/>
          <a:lstStyle/>
          <a:p>
            <a:r>
              <a:rPr lang="en-US" smtClean="0"/>
              <a:t>2016 Annual Data Report, Vol 2, ESRD, Ch 1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1C6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0208" y="6477000"/>
            <a:ext cx="24384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2016 Annual Data Report, Vol 2, ESRD, Ch 1 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97"/>
          <a:stretch/>
        </p:blipFill>
        <p:spPr>
          <a:xfrm>
            <a:off x="0" y="6409944"/>
            <a:ext cx="1316207" cy="457200"/>
          </a:xfrm>
          <a:prstGeom prst="rect">
            <a:avLst/>
          </a:prstGeom>
          <a:effectLst>
            <a:outerShdw blurRad="50800" dist="38100" dir="16200000" algn="ctr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5.1 </a:t>
            </a:r>
            <a:r>
              <a:rPr lang="en-US" sz="2800" b="1" baseline="30000" dirty="0"/>
              <a:t>Adjusted hospitalization rates for ESRD patients, by treatment modality, 2005-2014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52400" y="5715001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</a:t>
            </a:r>
            <a:r>
              <a:rPr lang="en-US" i="1" baseline="30000" dirty="0" smtClean="0"/>
              <a:t>: Reference </a:t>
            </a:r>
            <a:r>
              <a:rPr lang="en-US" i="1" baseline="30000" dirty="0"/>
              <a:t>Tables G.1, G.3, G.4, G.5, G.6, G.8, G.9, G.10, and special analyses, USRDS ESRD Database. Period prevalent ESRD patients; adjusted for age, sex, race, primary cause of kidney failure &amp; their two-way interactions; reference group, ESRD patients, 2011.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1686" y="1202861"/>
            <a:ext cx="4960627" cy="428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5.2 Adjusted all-cause &amp; cause-specific hospitalization rates for ESRD patients, by treatment modality, </a:t>
            </a:r>
            <a:r>
              <a:rPr lang="en-US" sz="2800" b="1" baseline="30000" dirty="0" smtClean="0"/>
              <a:t>2005-2014</a:t>
            </a:r>
          </a:p>
          <a:p>
            <a:pPr algn="ctr"/>
            <a:r>
              <a:rPr lang="en-US" sz="2800" b="1" baseline="30000" dirty="0"/>
              <a:t>(a) All ESRD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5715001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G.1, G.3, G.4, G.5, and special analyses, USRDS ESRD Database. Period prevalent ESRD patients; adjusted for age, sex, race, primary cause of kidney failure &amp; their two-way interactions; </a:t>
            </a:r>
            <a:r>
              <a:rPr lang="en-US" i="1" baseline="30000" dirty="0"/>
              <a:t>reference group : </a:t>
            </a:r>
            <a:r>
              <a:rPr lang="en-US" i="1" baseline="30000" dirty="0"/>
              <a:t>ESRD patients, 2011.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376396"/>
            <a:ext cx="6177037" cy="395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0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5.2 Adjusted all-cause &amp; cause-specific hospitalization rates for ESRD patients, by treatment modality, </a:t>
            </a:r>
            <a:r>
              <a:rPr lang="en-US" sz="2800" b="1" baseline="30000" dirty="0" smtClean="0"/>
              <a:t>2005-2014</a:t>
            </a:r>
          </a:p>
          <a:p>
            <a:pPr algn="ctr"/>
            <a:r>
              <a:rPr lang="en-US" sz="2800" b="1" baseline="30000" dirty="0"/>
              <a:t>(b) Hemodialysis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5715001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G.1, G.3, G.4, G.5, and special analyses, USRDS ESRD Database. Period prevalent ESRD patients; adjusted for age, sex, race, primary cause of kidney failure &amp; their two-way interactions; </a:t>
            </a:r>
            <a:r>
              <a:rPr lang="en-US" i="1" baseline="30000" dirty="0"/>
              <a:t>reference group : </a:t>
            </a:r>
            <a:r>
              <a:rPr lang="en-US" i="1" baseline="30000" dirty="0"/>
              <a:t>ESRD patients, 2011.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98" y="1295730"/>
            <a:ext cx="5715004" cy="396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51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5.2 Adjusted all-cause &amp; cause-specific hospitalization rates for ESRD patients, by treatment modality, </a:t>
            </a:r>
            <a:r>
              <a:rPr lang="en-US" sz="2800" b="1" baseline="30000" dirty="0" smtClean="0"/>
              <a:t>2005-2014</a:t>
            </a:r>
          </a:p>
          <a:p>
            <a:pPr algn="ctr"/>
            <a:r>
              <a:rPr lang="en-US" sz="2800" b="1" baseline="30000" dirty="0"/>
              <a:t>(c) Peritoneal dialysis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5715001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G.1, G.3, G.4, G.5, and special analyses, USRDS ESRD Database. Period prevalent ESRD patients; adjusted for age, sex, race, primary cause of kidney failure &amp; their two-way interactions; </a:t>
            </a:r>
            <a:r>
              <a:rPr lang="en-US" i="1" baseline="30000" dirty="0"/>
              <a:t>reference group : </a:t>
            </a:r>
            <a:r>
              <a:rPr lang="en-US" i="1" baseline="30000" dirty="0"/>
              <a:t>ESRD patients, 2011.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696" y="1267656"/>
            <a:ext cx="5715007" cy="395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51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5.2 Adjusted all-cause &amp; cause-specific hospitalization rates for ESRD patients, by treatment modality, </a:t>
            </a:r>
            <a:r>
              <a:rPr lang="en-US" sz="2800" b="1" baseline="30000" dirty="0" smtClean="0"/>
              <a:t>2005-2014</a:t>
            </a:r>
          </a:p>
          <a:p>
            <a:pPr algn="ctr"/>
            <a:r>
              <a:rPr lang="en-US" sz="2800" b="1" baseline="30000" dirty="0"/>
              <a:t> (d) Transplant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5715001"/>
            <a:ext cx="8839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G.1, G.3, G.4, G.5, and special analyses, USRDS ESRD Database. Period prevalent ESRD patients; adjusted for age, sex, race, primary cause of kidney failure &amp; their two-way interactions; </a:t>
            </a:r>
            <a:r>
              <a:rPr lang="en-US" i="1" baseline="30000" dirty="0"/>
              <a:t>reference group : </a:t>
            </a:r>
            <a:r>
              <a:rPr lang="en-US" i="1" baseline="30000" dirty="0"/>
              <a:t>ESRD patients, 2011.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390251"/>
            <a:ext cx="6019800" cy="386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512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5.3 Map of the </a:t>
            </a:r>
            <a:r>
              <a:rPr lang="en-US" sz="2800" b="1" baseline="30000" dirty="0" smtClean="0"/>
              <a:t>hospitalization </a:t>
            </a:r>
            <a:r>
              <a:rPr lang="en-US" sz="2800" b="1" baseline="30000" dirty="0"/>
              <a:t>rate </a:t>
            </a:r>
            <a:r>
              <a:rPr lang="en-US" sz="2800" b="1" baseline="30000" dirty="0" smtClean="0"/>
              <a:t>of </a:t>
            </a:r>
            <a:r>
              <a:rPr lang="en-US" sz="2800" b="1" baseline="30000" dirty="0"/>
              <a:t>ESRD, by Health Service Area, in the U.S. population, </a:t>
            </a:r>
            <a:r>
              <a:rPr lang="en-US" sz="2800" b="1" baseline="30000" dirty="0" smtClean="0"/>
              <a:t>2014</a:t>
            </a:r>
          </a:p>
          <a:p>
            <a:pPr algn="ctr"/>
            <a:r>
              <a:rPr lang="en-US" sz="2800" b="1" baseline="30000" dirty="0"/>
              <a:t>(</a:t>
            </a:r>
            <a:r>
              <a:rPr lang="en-US" sz="2800" b="1" baseline="30000" dirty="0" smtClean="0"/>
              <a:t>a) Unadjusted 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5715001"/>
            <a:ext cx="868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G.1, G.3, G.4, G.5, and special analyses, USRDS ESRD Database. Period prevalent ESRD patients; adjusted for age, sex, race, &amp; primary cause of kidney failure; </a:t>
            </a:r>
            <a:r>
              <a:rPr lang="en-US" i="1" baseline="30000" dirty="0"/>
              <a:t>reference group </a:t>
            </a:r>
            <a:r>
              <a:rPr lang="en-US" i="1" baseline="30000" dirty="0"/>
              <a:t>ESRD patients, 2011.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524" y="1816301"/>
            <a:ext cx="6780952" cy="322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0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5.3 Map of the </a:t>
            </a:r>
            <a:r>
              <a:rPr lang="en-US" sz="2800" b="1" baseline="30000" dirty="0" smtClean="0"/>
              <a:t>hospitalization </a:t>
            </a:r>
            <a:r>
              <a:rPr lang="en-US" sz="2800" b="1" baseline="30000" dirty="0"/>
              <a:t>rate </a:t>
            </a:r>
            <a:r>
              <a:rPr lang="en-US" sz="2800" b="1" baseline="30000" dirty="0" smtClean="0"/>
              <a:t>of </a:t>
            </a:r>
            <a:r>
              <a:rPr lang="en-US" sz="2800" b="1" baseline="30000" dirty="0"/>
              <a:t>ESRD, by Health Service Area, in the U.S. population, </a:t>
            </a:r>
            <a:r>
              <a:rPr lang="en-US" sz="2800" b="1" baseline="30000" dirty="0" smtClean="0"/>
              <a:t>2014</a:t>
            </a:r>
          </a:p>
          <a:p>
            <a:pPr algn="ctr"/>
            <a:r>
              <a:rPr lang="en-US" sz="2800" b="1" baseline="30000" dirty="0" smtClean="0"/>
              <a:t>(</a:t>
            </a:r>
            <a:r>
              <a:rPr lang="en-US" sz="2800" b="1" baseline="30000" dirty="0"/>
              <a:t>b</a:t>
            </a:r>
            <a:r>
              <a:rPr lang="en-US" sz="2800" b="1" baseline="30000" dirty="0" smtClean="0"/>
              <a:t>) </a:t>
            </a:r>
            <a:r>
              <a:rPr lang="en-US" sz="2800" b="1" baseline="30000" dirty="0" smtClean="0"/>
              <a:t>Adjusted 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189" y="1819652"/>
            <a:ext cx="6769622" cy="321869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8600" y="5867400"/>
            <a:ext cx="868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G.1, G.3, G.4, G.5, and special analyses, USRDS ESRD Database. Period prevalent ESRD patients; adjusted for age, sex, race, &amp; primary cause of kidney failure; </a:t>
            </a:r>
            <a:r>
              <a:rPr lang="en-US" i="1" baseline="30000" dirty="0"/>
              <a:t>reference group </a:t>
            </a:r>
            <a:r>
              <a:rPr lang="en-US" i="1" baseline="30000" dirty="0"/>
              <a:t>ESRD patients, 2011. Abbreviation: ESRD, end-stage renal disease.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695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Table 5.1 Rates of all-cause &amp; cause-specific hospitalization per patient year for adult hemodialysis patients, 2005-2014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81000" y="563880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</a:t>
            </a:r>
            <a:r>
              <a:rPr lang="en-US" i="1" baseline="30000" dirty="0" smtClean="0"/>
              <a:t>Reference </a:t>
            </a:r>
            <a:r>
              <a:rPr lang="en-US" i="1" baseline="30000" dirty="0"/>
              <a:t>Tables G.3, G.13, and special analyses, USRDS ESRD Database. Period prevalent hemodialysis patients aged 22 &amp; older; adjusted for age, sex, race, ethnicity, primary cause of kidney failure &amp; their two-way interactions. Rates by one factor adjusted for the remaining three; reference group, hemodialysis patients, 2011. See Vol. 2, ESRD Analytical Methods for principal ICD-9-CM diagnosis codes included in each cause of hospitalization category.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736411"/>
              </p:ext>
            </p:extLst>
          </p:nvPr>
        </p:nvGraphicFramePr>
        <p:xfrm>
          <a:off x="2258802" y="807488"/>
          <a:ext cx="5063031" cy="4678912"/>
        </p:xfrm>
        <a:graphic>
          <a:graphicData uri="http://schemas.openxmlformats.org/drawingml/2006/table">
            <a:tbl>
              <a:tblPr firstRow="1" firstCol="1" bandRow="1"/>
              <a:tblGrid>
                <a:gridCol w="922953">
                  <a:extLst>
                    <a:ext uri="{9D8B030D-6E8A-4147-A177-3AD203B41FA5}">
                      <a16:colId xmlns:a16="http://schemas.microsoft.com/office/drawing/2014/main" val="611393648"/>
                    </a:ext>
                  </a:extLst>
                </a:gridCol>
                <a:gridCol w="33027">
                  <a:extLst>
                    <a:ext uri="{9D8B030D-6E8A-4147-A177-3AD203B41FA5}">
                      <a16:colId xmlns:a16="http://schemas.microsoft.com/office/drawing/2014/main" val="1393648211"/>
                    </a:ext>
                  </a:extLst>
                </a:gridCol>
                <a:gridCol w="466615">
                  <a:extLst>
                    <a:ext uri="{9D8B030D-6E8A-4147-A177-3AD203B41FA5}">
                      <a16:colId xmlns:a16="http://schemas.microsoft.com/office/drawing/2014/main" val="739476669"/>
                    </a:ext>
                  </a:extLst>
                </a:gridCol>
                <a:gridCol w="437189">
                  <a:extLst>
                    <a:ext uri="{9D8B030D-6E8A-4147-A177-3AD203B41FA5}">
                      <a16:colId xmlns:a16="http://schemas.microsoft.com/office/drawing/2014/main" val="4082908246"/>
                    </a:ext>
                  </a:extLst>
                </a:gridCol>
                <a:gridCol w="126112">
                  <a:extLst>
                    <a:ext uri="{9D8B030D-6E8A-4147-A177-3AD203B41FA5}">
                      <a16:colId xmlns:a16="http://schemas.microsoft.com/office/drawing/2014/main" val="1974116645"/>
                    </a:ext>
                  </a:extLst>
                </a:gridCol>
                <a:gridCol w="504448">
                  <a:extLst>
                    <a:ext uri="{9D8B030D-6E8A-4147-A177-3AD203B41FA5}">
                      <a16:colId xmlns:a16="http://schemas.microsoft.com/office/drawing/2014/main" val="3609293402"/>
                    </a:ext>
                  </a:extLst>
                </a:gridCol>
                <a:gridCol w="437189">
                  <a:extLst>
                    <a:ext uri="{9D8B030D-6E8A-4147-A177-3AD203B41FA5}">
                      <a16:colId xmlns:a16="http://schemas.microsoft.com/office/drawing/2014/main" val="2464107817"/>
                    </a:ext>
                  </a:extLst>
                </a:gridCol>
                <a:gridCol w="126112">
                  <a:extLst>
                    <a:ext uri="{9D8B030D-6E8A-4147-A177-3AD203B41FA5}">
                      <a16:colId xmlns:a16="http://schemas.microsoft.com/office/drawing/2014/main" val="2701879128"/>
                    </a:ext>
                  </a:extLst>
                </a:gridCol>
                <a:gridCol w="504448">
                  <a:extLst>
                    <a:ext uri="{9D8B030D-6E8A-4147-A177-3AD203B41FA5}">
                      <a16:colId xmlns:a16="http://schemas.microsoft.com/office/drawing/2014/main" val="3533023446"/>
                    </a:ext>
                  </a:extLst>
                </a:gridCol>
                <a:gridCol w="437189">
                  <a:extLst>
                    <a:ext uri="{9D8B030D-6E8A-4147-A177-3AD203B41FA5}">
                      <a16:colId xmlns:a16="http://schemas.microsoft.com/office/drawing/2014/main" val="2815016824"/>
                    </a:ext>
                  </a:extLst>
                </a:gridCol>
                <a:gridCol w="126112">
                  <a:extLst>
                    <a:ext uri="{9D8B030D-6E8A-4147-A177-3AD203B41FA5}">
                      <a16:colId xmlns:a16="http://schemas.microsoft.com/office/drawing/2014/main" val="1999969901"/>
                    </a:ext>
                  </a:extLst>
                </a:gridCol>
                <a:gridCol w="504448">
                  <a:extLst>
                    <a:ext uri="{9D8B030D-6E8A-4147-A177-3AD203B41FA5}">
                      <a16:colId xmlns:a16="http://schemas.microsoft.com/office/drawing/2014/main" val="3936149172"/>
                    </a:ext>
                  </a:extLst>
                </a:gridCol>
                <a:gridCol w="437189">
                  <a:extLst>
                    <a:ext uri="{9D8B030D-6E8A-4147-A177-3AD203B41FA5}">
                      <a16:colId xmlns:a16="http://schemas.microsoft.com/office/drawing/2014/main" val="993510468"/>
                    </a:ext>
                  </a:extLst>
                </a:gridCol>
              </a:tblGrid>
              <a:tr h="2924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Cardiovascular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Infection (any)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Vascular access infection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71423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Unadjusted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Adjusted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Unadjusted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Adjusted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Unadjusted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Adjusted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Unadjusted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Adjusted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26190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2005-2006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408668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2007-2008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0664808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2009-2000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3315097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2011-2012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0887562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2013-2014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8188564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643455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2013-2014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6694332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5767201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22-44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7912769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098303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265960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75+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1595387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491781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8826078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82451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0699644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2179299"/>
                  </a:ext>
                </a:extLst>
              </a:tr>
              <a:tr h="292432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7660715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 race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1270554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006316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Hispanic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9030150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Non-Hispanic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0862010"/>
                  </a:ext>
                </a:extLst>
              </a:tr>
              <a:tr h="292432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Cause of Renal Failure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217762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Diabetes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4538717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Hypertension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4146454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Glomerulonephritis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6685848"/>
                  </a:ext>
                </a:extLst>
              </a:tr>
              <a:tr h="146216">
                <a:tc gridSpan="2"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39" marR="653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5575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190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5.4 </a:t>
            </a:r>
            <a:r>
              <a:rPr lang="en-US" sz="2800" b="1" baseline="30000" dirty="0"/>
              <a:t>Adjusted hospital days for ESRD patients, by treatment modality, 2005-2014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4800" y="5715001"/>
            <a:ext cx="861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G.1, G.3, G.4, G.5, G.6, G.8, G.9, G.10, and special analyses, USRDS ESRD Database. Period prevalent ESRD patients; adjusted for age, sex, race, primary cause of kidney failure &amp; their two-way interactions. Reference group: ESRD patients, 2011. Abbreviation: ESRD, end-stage renal disease.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714" y="808808"/>
            <a:ext cx="5426971" cy="4702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0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1097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5.5 Adjusted hospital days for infection &amp; cardiovascular causes, for ESRD patients by their treatment modality, </a:t>
            </a:r>
            <a:r>
              <a:rPr lang="en-US" sz="2800" b="1" baseline="30000" dirty="0" smtClean="0"/>
              <a:t>2005-2014</a:t>
            </a:r>
          </a:p>
          <a:p>
            <a:pPr algn="ctr"/>
            <a:r>
              <a:rPr lang="en-US" sz="2800" b="1" baseline="30000" dirty="0"/>
              <a:t>(</a:t>
            </a:r>
            <a:r>
              <a:rPr lang="en-US" sz="2800" b="1" baseline="30000" dirty="0" smtClean="0"/>
              <a:t>a)</a:t>
            </a:r>
            <a:r>
              <a:rPr lang="en-US" sz="2800" b="1" dirty="0" smtClean="0"/>
              <a:t> </a:t>
            </a:r>
            <a:r>
              <a:rPr lang="en-US" sz="2800" b="1" baseline="30000" dirty="0" smtClean="0"/>
              <a:t>Infection </a:t>
            </a:r>
            <a:endParaRPr lang="en-US" sz="2800" b="1" baseline="300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5715001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Period prevalent ESRD patients, adjusted for age, sex, race, primary cause of kidney failure &amp; their two-way interactions; reference group: ESRD patients, 2011. Abbreviation: ESRD, end-stage renal disease.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258353"/>
            <a:ext cx="4812798" cy="415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0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5.5 Adjusted hospital days for infection &amp; cardiovascular causes, for ESRD patients by their treatment modality, </a:t>
            </a:r>
            <a:r>
              <a:rPr lang="en-US" sz="2800" b="1" baseline="30000" dirty="0" smtClean="0"/>
              <a:t>2005-2014</a:t>
            </a:r>
          </a:p>
          <a:p>
            <a:pPr algn="ctr"/>
            <a:r>
              <a:rPr lang="en-US" sz="2800" b="1" baseline="30000" dirty="0"/>
              <a:t>(b) Cardiovascular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5715001"/>
            <a:ext cx="8763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Period prevalent ESRD patients, adjusted for age, sex, race, primary cause of kidney failure &amp; their two-way interactions; reference group: ESRD patients, 2011. Abbreviation: ESRD, end-stage renal disease.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723" y="1307544"/>
            <a:ext cx="5146554" cy="440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1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5.6 Proportion of patients aged 66 &amp; older discharged alive from the hospital who were either </a:t>
            </a:r>
            <a:r>
              <a:rPr lang="en-US" sz="2800" b="1" baseline="30000" dirty="0" err="1"/>
              <a:t>rehospitalized</a:t>
            </a:r>
            <a:r>
              <a:rPr lang="en-US" sz="2800" b="1" baseline="30000" dirty="0"/>
              <a:t> or died within 30 days of discharge, by kidney disease status, </a:t>
            </a:r>
            <a:r>
              <a:rPr lang="en-US" sz="2800" b="1" baseline="30000" dirty="0" smtClean="0"/>
              <a:t>2014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6200" y="5638800"/>
            <a:ext cx="8915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 and Medicare 5 percent sample. January 1, 2014 point prevalent Medicare patients aged 66 &amp; older on December 31, 2013. For general Medicare: January 1, 2014 point prevalent, Medicare patients aged 66 &amp; older, discharged alive from an all-cause index hospitalization between January 1, 2014, and December 1, 2014, unadjusted. CKD determined using claims for 2013. Abbreviations: CKD, chronic kidney disease; ESRD, end-stage renal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rehospitalization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64" y="1353308"/>
            <a:ext cx="7382271" cy="415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0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5.7 Proportion </a:t>
            </a:r>
            <a:r>
              <a:rPr lang="en-US" sz="2800" b="1" baseline="30000" dirty="0"/>
              <a:t>of hemodialysis patients discharged alive from the hospital who either were </a:t>
            </a:r>
            <a:r>
              <a:rPr lang="en-US" sz="2800" b="1" baseline="30000" dirty="0" err="1"/>
              <a:t>rehospitalized</a:t>
            </a:r>
            <a:r>
              <a:rPr lang="en-US" sz="2800" b="1" baseline="30000" dirty="0"/>
              <a:t> or died within 30 days of discharge, by demographic characteristics, </a:t>
            </a:r>
            <a:r>
              <a:rPr lang="en-US" sz="2800" b="1" baseline="30000" dirty="0" smtClean="0"/>
              <a:t>2014</a:t>
            </a:r>
          </a:p>
          <a:p>
            <a:pPr algn="ctr"/>
            <a:r>
              <a:rPr lang="en-US" sz="2800" b="1" baseline="30000" dirty="0"/>
              <a:t>(a) By age</a:t>
            </a:r>
          </a:p>
          <a:p>
            <a:pPr algn="ctr"/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5461337"/>
            <a:ext cx="8686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Data Source: Special analyses, USRDS ESRD Database. Period prevalent hemodialysis patients, all ages, 2014; unadjusted. Includes live hospital discharges from January 1 to December 1, 2014. Cause-specific hospitalizations are defined by principal ICD-9-CM codes. See Vol. 2, ESRD Analytical Methods for principal ICD-9-CM diagnosis codes included in each cause of hospitalization category.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disease; Nat Am, Native American; Other, other or unidentified race;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rehospitalization</a:t>
            </a:r>
            <a:r>
              <a:rPr lang="en-US" i="1" baseline="30000" dirty="0"/>
              <a:t>..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524000"/>
            <a:ext cx="6129535" cy="344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0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5.7 Proportion </a:t>
            </a:r>
            <a:r>
              <a:rPr lang="en-US" sz="2800" b="1" baseline="30000" dirty="0"/>
              <a:t>of hemodialysis patients discharged alive from the hospital who either were </a:t>
            </a:r>
            <a:r>
              <a:rPr lang="en-US" sz="2800" b="1" baseline="30000" dirty="0" err="1"/>
              <a:t>rehospitalized</a:t>
            </a:r>
            <a:r>
              <a:rPr lang="en-US" sz="2800" b="1" baseline="30000" dirty="0"/>
              <a:t> or died within 30 days of discharge, by demographic characteristics, </a:t>
            </a:r>
            <a:r>
              <a:rPr lang="en-US" sz="2800" b="1" baseline="30000" dirty="0" smtClean="0"/>
              <a:t>2014</a:t>
            </a:r>
          </a:p>
          <a:p>
            <a:pPr algn="ctr"/>
            <a:r>
              <a:rPr lang="en-US" sz="2800" b="1" baseline="30000" dirty="0"/>
              <a:t>(b) By race/ethnicity</a:t>
            </a:r>
          </a:p>
          <a:p>
            <a:pPr algn="ctr"/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5461337"/>
            <a:ext cx="8686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Data Source: Special analyses, USRDS ESRD Database. Period prevalent hemodialysis patients, all ages, 2014; unadjusted. Includes live hospital discharges from January 1 to December 1, 2014. Cause-specific hospitalizations are defined by principal ICD-9-CM codes. See Vol. 2, ESRD Analytical Methods for principal ICD-9-CM diagnosis codes included in each cause of hospitalization category. Abbreviations: </a:t>
            </a:r>
            <a:r>
              <a:rPr lang="en-US" i="1" baseline="30000" dirty="0" err="1"/>
              <a:t>Af</a:t>
            </a:r>
            <a:r>
              <a:rPr lang="en-US" i="1" baseline="30000" dirty="0"/>
              <a:t> Am, African American; ESRD, end-stage renal disease; Nat Am, Native American; Other, other or unidentified race;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rehospitalization</a:t>
            </a:r>
            <a:r>
              <a:rPr lang="en-US" i="1" baseline="30000" dirty="0"/>
              <a:t>..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498636"/>
            <a:ext cx="6518155" cy="365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0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</a:t>
            </a:r>
            <a:r>
              <a:rPr lang="en-US" sz="2800" b="1" baseline="30000" dirty="0" smtClean="0"/>
              <a:t>5.8 Proportion </a:t>
            </a:r>
            <a:r>
              <a:rPr lang="en-US" sz="2800" b="1" baseline="30000" dirty="0"/>
              <a:t>of hemodialysis patients discharged alive that either were </a:t>
            </a:r>
            <a:r>
              <a:rPr lang="en-US" sz="2800" b="1" baseline="30000" dirty="0" err="1"/>
              <a:t>rehospitalized</a:t>
            </a:r>
            <a:r>
              <a:rPr lang="en-US" sz="2800" b="1" baseline="30000" dirty="0"/>
              <a:t> or died within 30 days of discharge, by cause of index hospitalization, 2014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5638800"/>
            <a:ext cx="876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Data Source: Special analyses, USRDS ESRD Database. Period prevalent hemodialysis patients, all ages, 2014, unadjusted. Includes live hospital discharges from January 1 to December 1, 2014. Cause-specific hospitalizations are defined by principal ICD-9-CM codes. See Vol. 2, ESRD Analytical Methods for principal ICD-9-CM diagnosis codes included in each cause of hospitalization category. Abbreviations: CVD, cardiovascular disease; ESRD, end-stage renal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rehospitalization</a:t>
            </a:r>
            <a:r>
              <a:rPr lang="en-US" i="1" baseline="30000" dirty="0"/>
              <a:t>; VA, vascular access.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44" y="1353308"/>
            <a:ext cx="7397511" cy="415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0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5.9 Proportion of hemodialysis patients with cause-specific </a:t>
            </a:r>
            <a:r>
              <a:rPr lang="en-US" sz="2800" b="1" baseline="30000" dirty="0" err="1"/>
              <a:t>rehospitalizations</a:t>
            </a:r>
            <a:r>
              <a:rPr lang="en-US" sz="2800" b="1" baseline="30000" dirty="0"/>
              <a:t> within 30 days of discharge, by cause of index hospitalization, 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4800" y="5638800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Data Source: Special analyses, USRDS ESRD Database. Period prevalent hemodialysis patients, all ages, 2014, unadjusted. Includes live hospital discharges from January 1 to December 1, 2014. Cause-specific hospitalizations are defined by principal ICD-9-CM codes. See Vol. 2, ESRD Analytical Methods for principal ICD-9-CM diagnosis codes included in each cause of hospitalization category. Abbreviations: CVD, cardiovascular disease; ESRD, end-stage renal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rehospitalization</a:t>
            </a:r>
            <a:r>
              <a:rPr lang="en-US" i="1" baseline="30000" dirty="0"/>
              <a:t>; VA, vascular access..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76" y="1353308"/>
            <a:ext cx="7723648" cy="415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0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5.10 Proportion of hemodialysis patients discharged alive that either were </a:t>
            </a:r>
            <a:r>
              <a:rPr lang="en-US" sz="2800" b="1" baseline="30000" dirty="0" err="1"/>
              <a:t>rehospitalized</a:t>
            </a:r>
            <a:r>
              <a:rPr lang="en-US" sz="2800" b="1" baseline="30000" dirty="0"/>
              <a:t> or died within 30 days of discharge for cardiovascular index hospitalization, by age, 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04800" y="5486400"/>
            <a:ext cx="8686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Period prevalent hemodialysis patients, all ages, 2014, unadjusted. Patients less than age 22 are not represented as a group due to insufficient sample size. Includes live hospital discharges from January 1 to December 1, 2014. Cause-specific hospitalizations are defined by principal ICD-9-CM codes. See Vol. 2, ESRD Analytical Methods for principal ICD-9-CM diagnosis codes included in each cause of hospitalization category. Abbreviations: CVD, cardiovascular disease; ESRD, end-stage renal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rehospitalization</a:t>
            </a:r>
            <a:r>
              <a:rPr lang="en-US" i="1" baseline="30000" dirty="0"/>
              <a:t>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44" y="1085759"/>
            <a:ext cx="7397511" cy="415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0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13549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 Figure 5.11 Proportion of hemodialysis patients discharged alive that either were </a:t>
            </a:r>
            <a:r>
              <a:rPr lang="en-US" sz="2800" b="1" baseline="30000" dirty="0" err="1"/>
              <a:t>rehospitalized</a:t>
            </a:r>
            <a:r>
              <a:rPr lang="en-US" sz="2800" b="1" baseline="30000" dirty="0"/>
              <a:t> or died within 30 days of discharge for cardiovascular index hospitalization, by cause-specific cardiovascular index hospitalization, 2014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2895600" y="6477000"/>
            <a:ext cx="3505200" cy="304800"/>
          </a:xfrm>
        </p:spPr>
        <p:txBody>
          <a:bodyPr/>
          <a:lstStyle/>
          <a:p>
            <a:r>
              <a:rPr lang="en-US" dirty="0"/>
              <a:t>2016 Annual Data Report, Vol </a:t>
            </a:r>
            <a:r>
              <a:rPr lang="en-US" dirty="0" smtClean="0"/>
              <a:t>2, ESRD</a:t>
            </a:r>
            <a:r>
              <a:rPr lang="en-US" dirty="0"/>
              <a:t>, </a:t>
            </a:r>
            <a:r>
              <a:rPr lang="en-US" dirty="0" err="1"/>
              <a:t>Ch</a:t>
            </a:r>
            <a:r>
              <a:rPr lang="en-US" dirty="0"/>
              <a:t> </a:t>
            </a:r>
            <a:r>
              <a:rPr lang="en-US" dirty="0" smtClean="0"/>
              <a:t>5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563880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Period prevalent hemodialysis patients, all ages, 2014, unadjusted. Includes live hospital discharges from January 1 to December 1, 2014. Cause-specific hospitalizations are defined by principal ICD-9-CM codes. See Vol. 2, ESRD Analytical Methods for principal ICD-9-CM diagnosis codes included in each cause of hospitalization category. Abbreviations: AMI, acute myocardial infarction; CHF, congestive heart failure; ESRD, end-stage renal disease; </a:t>
            </a:r>
            <a:r>
              <a:rPr lang="en-US" i="1" baseline="30000" dirty="0" err="1"/>
              <a:t>rehosp</a:t>
            </a:r>
            <a:r>
              <a:rPr lang="en-US" i="1" baseline="30000" dirty="0"/>
              <a:t>, </a:t>
            </a:r>
            <a:r>
              <a:rPr lang="en-US" i="1" baseline="30000" dirty="0" err="1"/>
              <a:t>rehospitalization</a:t>
            </a:r>
            <a:r>
              <a:rPr lang="en-US" i="1" baseline="30000" dirty="0"/>
              <a:t>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16" y="1353308"/>
            <a:ext cx="7312167" cy="415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0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190</TotalTime>
  <Words>2231</Words>
  <Application>Microsoft Office PowerPoint</Application>
  <PresentationFormat>On-screen Show (4:3)</PresentationFormat>
  <Paragraphs>407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Candara</vt:lpstr>
      <vt:lpstr>Constantia</vt:lpstr>
      <vt:lpstr>Times New Roman</vt:lpstr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Monica Moon Shieu</cp:lastModifiedBy>
  <cp:revision>84</cp:revision>
  <dcterms:created xsi:type="dcterms:W3CDTF">2014-11-10T19:37:45Z</dcterms:created>
  <dcterms:modified xsi:type="dcterms:W3CDTF">2016-10-18T14:40:35Z</dcterms:modified>
</cp:coreProperties>
</file>