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9" r:id="rId3"/>
    <p:sldId id="260" r:id="rId4"/>
    <p:sldId id="262" r:id="rId5"/>
    <p:sldId id="263" r:id="rId6"/>
    <p:sldId id="264" r:id="rId7"/>
    <p:sldId id="265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9" r:id="rId20"/>
    <p:sldId id="278" r:id="rId21"/>
    <p:sldId id="280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90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3C12"/>
    <a:srgbClr val="7A2F36"/>
    <a:srgbClr val="AC6168"/>
    <a:srgbClr val="1C6E62"/>
    <a:srgbClr val="367CA8"/>
    <a:srgbClr val="0E5480"/>
    <a:srgbClr val="002966"/>
    <a:srgbClr val="4807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12" autoAdjust="0"/>
    <p:restoredTop sz="94841" autoAdjust="0"/>
  </p:normalViewPr>
  <p:slideViewPr>
    <p:cSldViewPr showGuides="1">
      <p:cViewPr varScale="1">
        <p:scale>
          <a:sx n="124" d="100"/>
          <a:sy n="124" d="100"/>
        </p:scale>
        <p:origin x="1398" y="90"/>
      </p:cViewPr>
      <p:guideLst>
        <p:guide orient="horz" pos="2160"/>
        <p:guide pos="290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97" d="100"/>
          <a:sy n="97" d="100"/>
        </p:scale>
        <p:origin x="2682" y="78"/>
      </p:cViewPr>
      <p:guideLst>
        <p:guide orient="horz" pos="2880"/>
        <p:guide pos="2160"/>
      </p:guideLst>
    </p:cSldViewPr>
  </p:notesViewPr>
  <p:gridSpacing cx="38100" cy="3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06686-F82D-4753-94CB-70FF72A4246B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8B029-9C19-4863-A099-C3EB469D975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12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62516-1E61-479A-8F13-75B68A779684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DF32A-2C87-427B-8169-B6092B33625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99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EDF32A-2C87-427B-8169-B6092B33625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394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EDF32A-2C87-427B-8169-B6092B33625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299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EDF32A-2C87-427B-8169-B6092B336250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3424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EDF32A-2C87-427B-8169-B6092B336250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9493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EDF32A-2C87-427B-8169-B6092B336250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015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813" y="685800"/>
            <a:ext cx="4395987" cy="1440183"/>
          </a:xfrm>
          <a:prstGeom prst="rect">
            <a:avLst/>
          </a:prstGeom>
        </p:spPr>
      </p:pic>
      <p:sp>
        <p:nvSpPr>
          <p:cNvPr id="4" name="Footer Placeholder 1"/>
          <p:cNvSpPr txBox="1">
            <a:spLocks/>
          </p:cNvSpPr>
          <p:nvPr userDrawn="1"/>
        </p:nvSpPr>
        <p:spPr>
          <a:xfrm>
            <a:off x="3276600" y="6362700"/>
            <a:ext cx="2590800" cy="4953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2017 Annual Data Report</a:t>
            </a:r>
          </a:p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Volume 2 ESRD, Chapter 4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83158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1"/>
          <p:cNvSpPr txBox="1">
            <a:spLocks/>
          </p:cNvSpPr>
          <p:nvPr userDrawn="1"/>
        </p:nvSpPr>
        <p:spPr>
          <a:xfrm>
            <a:off x="3276600" y="6400800"/>
            <a:ext cx="2590800" cy="3048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2017 Annual Data Report</a:t>
            </a:r>
          </a:p>
          <a:p>
            <a:pPr algn="ctr"/>
            <a:r>
              <a:rPr lang="en-US" sz="1400" b="1" dirty="0" smtClean="0">
                <a:solidFill>
                  <a:schemeClr val="bg1"/>
                </a:solidFill>
              </a:rPr>
              <a:t>Volume 2</a:t>
            </a:r>
            <a:r>
              <a:rPr lang="en-US" sz="1400" b="1" baseline="0" dirty="0" smtClean="0">
                <a:solidFill>
                  <a:schemeClr val="bg1"/>
                </a:solidFill>
              </a:rPr>
              <a:t> ESRD</a:t>
            </a:r>
            <a:r>
              <a:rPr lang="en-US" sz="1400" b="1" dirty="0" smtClean="0">
                <a:solidFill>
                  <a:schemeClr val="bg1"/>
                </a:solidFill>
              </a:rPr>
              <a:t>, Chapter 4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587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241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9866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219200"/>
            <a:ext cx="8305800" cy="419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4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0" y="6410325"/>
            <a:ext cx="9144000" cy="457200"/>
          </a:xfrm>
          <a:prstGeom prst="rect">
            <a:avLst/>
          </a:prstGeom>
          <a:solidFill>
            <a:srgbClr val="A63C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81400" y="6477000"/>
            <a:ext cx="1981200" cy="304800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[Footer goes here]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477000"/>
            <a:ext cx="914400" cy="27432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6286500"/>
            <a:ext cx="1348103" cy="441656"/>
          </a:xfrm>
          <a:prstGeom prst="rect">
            <a:avLst/>
          </a:prstGeom>
          <a:solidFill>
            <a:schemeClr val="bg1"/>
          </a:solidFill>
          <a:ln w="3175" cap="rnd">
            <a:solidFill>
              <a:schemeClr val="bg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56737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1" r:id="rId3"/>
    <p:sldLayoutId id="2147483662" r:id="rId4"/>
    <p:sldLayoutId id="2147483663" r:id="rId5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81000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Candara" panose="020E0502030303020204" pitchFamily="34" charset="0"/>
              </a:rPr>
              <a:t>Chapter 4:</a:t>
            </a:r>
            <a:br>
              <a:rPr lang="en-US" sz="3600" b="1" dirty="0" smtClean="0">
                <a:solidFill>
                  <a:schemeClr val="tx1"/>
                </a:solidFill>
                <a:latin typeface="Candara" panose="020E0502030303020204" pitchFamily="34" charset="0"/>
              </a:rPr>
            </a:br>
            <a:r>
              <a:rPr lang="en-US" sz="3600" b="1" dirty="0" smtClean="0">
                <a:solidFill>
                  <a:schemeClr val="tx1"/>
                </a:solidFill>
                <a:latin typeface="Candara" panose="020E0502030303020204" pitchFamily="34" charset="0"/>
              </a:rPr>
              <a:t>Hospitalization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6300" y="2725697"/>
            <a:ext cx="7429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A63C12"/>
                </a:solidFill>
                <a:latin typeface="Constantia" panose="02030602050306030303" pitchFamily="18" charset="0"/>
              </a:rPr>
              <a:t>2017 </a:t>
            </a:r>
            <a:r>
              <a:rPr lang="en-US" sz="2400" b="1" cap="small" baseline="0" dirty="0" smtClean="0">
                <a:solidFill>
                  <a:srgbClr val="A63C12"/>
                </a:solidFill>
                <a:latin typeface="Constantia" panose="02030602050306030303" pitchFamily="18" charset="0"/>
              </a:rPr>
              <a:t>Annual Data Report</a:t>
            </a:r>
          </a:p>
          <a:p>
            <a:pPr algn="ctr"/>
            <a:r>
              <a:rPr lang="en-US" sz="2400" b="1" cap="small" dirty="0">
                <a:solidFill>
                  <a:srgbClr val="A63C12"/>
                </a:solidFill>
                <a:latin typeface="Constantia" panose="02030602050306030303" pitchFamily="18" charset="0"/>
              </a:rPr>
              <a:t>Volume 2: End-Stage Renal Disease</a:t>
            </a:r>
          </a:p>
        </p:txBody>
      </p:sp>
    </p:spTree>
    <p:extLst>
      <p:ext uri="{BB962C8B-B14F-4D97-AF65-F5344CB8AC3E}">
        <p14:creationId xmlns:p14="http://schemas.microsoft.com/office/powerpoint/2010/main" val="55961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marL="0" marR="0">
              <a:spcBef>
                <a:spcPts val="2400"/>
              </a:spcBef>
              <a:spcAft>
                <a:spcPts val="600"/>
              </a:spcAft>
            </a:pPr>
            <a:r>
              <a:rPr lang="en-US" sz="2800" b="1" spc="30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8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Figure </a:t>
            </a:r>
            <a:r>
              <a:rPr lang="en-US" sz="28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en-US" sz="2800" b="1" spc="3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1</a:t>
            </a:r>
            <a:r>
              <a:rPr lang="en-US" sz="28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US" sz="2800" b="1" spc="3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Adjusted </a:t>
            </a:r>
            <a:r>
              <a:rPr lang="en-US" sz="28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hospitalization rates for ESRD patients, by treatment modality, 2006-2015</a:t>
            </a:r>
            <a:br>
              <a:rPr lang="en-US" sz="28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200" y="5517039"/>
            <a:ext cx="8229600" cy="578962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  <a:tabLst>
                <a:tab pos="5943600" algn="l"/>
              </a:tabLst>
            </a:pPr>
            <a:r>
              <a:rPr lang="en-US" sz="12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Source: Reference Tables G.1, G.3, G.4, G.5, G.6, G.8, G.9, G.10, and special analyses, USRDS ESRD Database. Period prevalent ESRD patients; adjusted for age, sex, race, primary cause of kidney failure, &amp; their two-way interactions; standard population: ESRD patients, 2011. Abbreviation: ESRD, end-stage renal </a:t>
            </a:r>
            <a:r>
              <a:rPr lang="en-US" sz="12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disease.</a:t>
            </a:r>
            <a:endParaRPr lang="en-US" sz="1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344" y="1435435"/>
            <a:ext cx="6651312" cy="398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48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63236" y="319882"/>
            <a:ext cx="8877300" cy="1143000"/>
          </a:xfrm>
        </p:spPr>
        <p:txBody>
          <a:bodyPr/>
          <a:lstStyle/>
          <a:p>
            <a:pPr lvl="0" fontAlgn="base">
              <a:spcBef>
                <a:spcPts val="600"/>
              </a:spcBef>
              <a:spcAft>
                <a:spcPts val="1200"/>
              </a:spcAft>
            </a:pPr>
            <a:r>
              <a:rPr lang="en-US" sz="2400" b="1" spc="30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Figure 4.2 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Adjusted 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all-cause &amp; cause-specific hospitalization rates for ESRD patients, by treatment modality, 2006-2015</a:t>
            </a:r>
            <a:r>
              <a:rPr lang="en-US" sz="28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b="1" kern="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/>
            </a:r>
            <a:br>
              <a:rPr lang="en-US" sz="1400" b="1" kern="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</a:b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95300" y="5550296"/>
            <a:ext cx="8229600" cy="584993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  <a:tabLst>
                <a:tab pos="5943600" algn="l"/>
              </a:tabLst>
            </a:pPr>
            <a:r>
              <a:rPr lang="en-US" sz="12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Source: Reference Tables G.1, G.3, G.4, G.5, and special analyses, USRDS ESRD Database. Period prevalent ESRD patients; adjusted for age, sex, race, primary cause of kidney failure, &amp; their two-way interactions; standard population: ESRD patients, 2011. Abbreviation: ESRD, end-stage renal </a:t>
            </a:r>
            <a:r>
              <a:rPr lang="en-US" sz="12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disease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554" y="1170869"/>
            <a:ext cx="1066892" cy="3779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1509447"/>
            <a:ext cx="6861062" cy="411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28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762500"/>
            <a:ext cx="8229600" cy="1143000"/>
          </a:xfrm>
        </p:spPr>
        <p:txBody>
          <a:bodyPr/>
          <a:lstStyle/>
          <a:p>
            <a:pPr marL="0">
              <a:spcBef>
                <a:spcPts val="0"/>
              </a:spcBef>
              <a:spcAft>
                <a:spcPts val="1200"/>
              </a:spcAft>
              <a:tabLst>
                <a:tab pos="5943600" algn="l"/>
              </a:tabLst>
            </a:pPr>
            <a:r>
              <a:rPr lang="en-US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469355" y="4813746"/>
            <a:ext cx="8229600" cy="9445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endParaRPr lang="en-US" sz="1400" b="1" kern="0" dirty="0" smtClean="0"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0" indent="0" algn="ctr" fontAlgn="base">
              <a:spcBef>
                <a:spcPts val="6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US" sz="1400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tabLst>
                <a:tab pos="5943600" algn="l"/>
              </a:tabLst>
            </a:pPr>
            <a:r>
              <a:rPr lang="en-US" sz="12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Reference Tables G.1, G.3, G.4, G.5, and special analyses, USRDS ESRD Database. Period prevalent ESRD patients; adjusted for age, sex, race, primary cause of kidney failure, &amp; their two-way interactions; standard population: ESRD patients, 2011. Abbreviation: ESRD, end-stage renal disease.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200" dirty="0"/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0" y="218924"/>
            <a:ext cx="90297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spcBef>
                <a:spcPts val="1800"/>
              </a:spcBef>
              <a:spcAft>
                <a:spcPts val="600"/>
              </a:spcAft>
            </a:pPr>
            <a:r>
              <a:rPr lang="en-US" sz="2400" b="1" spc="30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Figure 4.2 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Adjusted 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all-cause &amp; cause-specific hospitalization rates for ESRD patients, by treatment modality, 2006-2015</a:t>
            </a:r>
          </a:p>
          <a:p>
            <a:pPr>
              <a:spcBef>
                <a:spcPts val="1800"/>
              </a:spcBef>
              <a:spcAft>
                <a:spcPts val="600"/>
              </a:spcAft>
            </a:pPr>
            <a:r>
              <a:rPr lang="en-US" sz="28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6513" y="1092387"/>
            <a:ext cx="1450974" cy="377985"/>
          </a:xfrm>
          <a:prstGeom prst="rect">
            <a:avLst/>
          </a:prstGeom>
        </p:spPr>
      </p:pic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1521618"/>
            <a:ext cx="6861062" cy="4117856"/>
          </a:xfrm>
        </p:spPr>
      </p:pic>
    </p:spTree>
    <p:extLst>
      <p:ext uri="{BB962C8B-B14F-4D97-AF65-F5344CB8AC3E}">
        <p14:creationId xmlns:p14="http://schemas.microsoft.com/office/powerpoint/2010/main" val="244624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648200"/>
            <a:ext cx="8229600" cy="1143000"/>
          </a:xfrm>
        </p:spPr>
        <p:txBody>
          <a:bodyPr/>
          <a:lstStyle/>
          <a:p>
            <a:pPr marL="0">
              <a:spcBef>
                <a:spcPts val="0"/>
              </a:spcBef>
              <a:spcAft>
                <a:spcPts val="1200"/>
              </a:spcAft>
              <a:tabLst>
                <a:tab pos="5943600" algn="l"/>
              </a:tabLst>
            </a:pPr>
            <a:r>
              <a:rPr lang="en-US" sz="1400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/>
            </a:r>
            <a:br>
              <a:rPr lang="en-US" sz="1400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</a:br>
            <a:endParaRPr lang="en-US" dirty="0"/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457200" y="5600700"/>
            <a:ext cx="8229600" cy="64531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tabLst>
                <a:tab pos="5943600" algn="l"/>
              </a:tabLst>
            </a:pPr>
            <a:r>
              <a:rPr lang="en-US" sz="12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Reference Tables G.1, G.3, G.4, G.5, and special analyses, USRDS ESRD Database. Period prevalent ESRD patients; adjusted for age, sex, race, primary cause of kidney failure, &amp; their two-way interactions; standard population: ESRD patients, 2011. Abbreviation: ESRD, end-stage renal disease.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200" dirty="0"/>
          </a:p>
        </p:txBody>
      </p:sp>
      <p:sp>
        <p:nvSpPr>
          <p:cNvPr id="8" name="Rectangle 7"/>
          <p:cNvSpPr/>
          <p:nvPr/>
        </p:nvSpPr>
        <p:spPr>
          <a:xfrm>
            <a:off x="3685379" y="1296158"/>
            <a:ext cx="17732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ts val="600"/>
              </a:spcBef>
              <a:spcAft>
                <a:spcPts val="1200"/>
              </a:spcAft>
            </a:pPr>
            <a:r>
              <a:rPr lang="en-US" sz="1400" b="1" kern="0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(c) Peritoneal dialysis</a:t>
            </a:r>
          </a:p>
        </p:txBody>
      </p:sp>
      <p:sp>
        <p:nvSpPr>
          <p:cNvPr id="10" name="Title 2"/>
          <p:cNvSpPr txBox="1">
            <a:spLocks/>
          </p:cNvSpPr>
          <p:nvPr/>
        </p:nvSpPr>
        <p:spPr>
          <a:xfrm>
            <a:off x="114300" y="377556"/>
            <a:ext cx="8839200" cy="145124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spcBef>
                <a:spcPts val="1800"/>
              </a:spcBef>
              <a:spcAft>
                <a:spcPts val="600"/>
              </a:spcAft>
            </a:pPr>
            <a:r>
              <a:rPr lang="en-US" sz="2400" b="1" spc="30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Figure 4.2 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Adjusted 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all-cause &amp; cause-specific hospitalization rates for ESRD patients, by treatment modality, 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2006-2015</a:t>
            </a:r>
            <a:endParaRPr lang="en-US" sz="2800" b="1" spc="30" dirty="0" smtClean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1603935"/>
            <a:ext cx="6861062" cy="4111065"/>
          </a:xfrm>
        </p:spPr>
      </p:pic>
    </p:spTree>
    <p:extLst>
      <p:ext uri="{BB962C8B-B14F-4D97-AF65-F5344CB8AC3E}">
        <p14:creationId xmlns:p14="http://schemas.microsoft.com/office/powerpoint/2010/main" val="70210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762500"/>
            <a:ext cx="8229600" cy="1143000"/>
          </a:xfrm>
        </p:spPr>
        <p:txBody>
          <a:bodyPr/>
          <a:lstStyle/>
          <a:p>
            <a:pPr lvl="0" algn="l">
              <a:spcBef>
                <a:spcPts val="0"/>
              </a:spcBef>
              <a:spcAft>
                <a:spcPts val="1200"/>
              </a:spcAft>
              <a:tabLst>
                <a:tab pos="5943600" algn="l"/>
              </a:tabLst>
            </a:pPr>
            <a:r>
              <a:rPr lang="en-US" sz="1400" b="1" dirty="0" smtClean="0"/>
              <a:t>                                                                                            </a:t>
            </a:r>
            <a:br>
              <a:rPr lang="en-US" sz="1400" b="1" dirty="0" smtClean="0"/>
            </a:br>
            <a:r>
              <a:rPr lang="en-US" sz="1400" b="1" dirty="0"/>
              <a:t/>
            </a:r>
            <a:br>
              <a:rPr lang="en-US" sz="1400" b="1" dirty="0"/>
            </a:b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200" i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Reference Tables G.1, G.3, G.4, G.5, and special analyses, USRDS ESRD Database. Period prevalent ESRD patients; adjusted for age, sex, race, primary cause of kidney failure, &amp; their two-way interactions; standard population: ESRD patients, 2011. Abbreviation: ESRD, end-stage renal disease.</a:t>
            </a:r>
            <a:br>
              <a:rPr lang="en-US" sz="1200" i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12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2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200" i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200" dirty="0"/>
          </a:p>
        </p:txBody>
      </p:sp>
      <p:sp>
        <p:nvSpPr>
          <p:cNvPr id="6" name="Rectangle 5"/>
          <p:cNvSpPr/>
          <p:nvPr/>
        </p:nvSpPr>
        <p:spPr>
          <a:xfrm>
            <a:off x="3964526" y="1095474"/>
            <a:ext cx="12149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prstClr val="black"/>
                </a:solidFill>
                <a:ea typeface="+mj-ea"/>
                <a:cs typeface="+mj-cs"/>
              </a:rPr>
              <a:t>(d) Transplant</a:t>
            </a:r>
            <a:endParaRPr lang="en-US" dirty="0"/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114300" y="218924"/>
            <a:ext cx="89154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spcBef>
                <a:spcPts val="1800"/>
              </a:spcBef>
              <a:spcAft>
                <a:spcPts val="600"/>
              </a:spcAft>
            </a:pPr>
            <a:r>
              <a:rPr lang="en-US" sz="2400" b="1" spc="30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Figure 4.2 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Adjusted 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all-cause &amp; cause-specific hospitalization rates for ESRD patients, by treatment modality, 2006-2015</a:t>
            </a:r>
            <a:endParaRPr lang="en-US" sz="24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1524000"/>
            <a:ext cx="6861062" cy="4117856"/>
          </a:xfrm>
        </p:spPr>
      </p:pic>
    </p:spTree>
    <p:extLst>
      <p:ext uri="{BB962C8B-B14F-4D97-AF65-F5344CB8AC3E}">
        <p14:creationId xmlns:p14="http://schemas.microsoft.com/office/powerpoint/2010/main" val="419851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228600" y="0"/>
            <a:ext cx="9563100" cy="1036637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000" b="1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0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Table 4.1 Adjusted rates of all-cause &amp; cause-specific hospitalization per patient year for adult hemodialysis patients, 2006-2015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6508410" y="4686300"/>
            <a:ext cx="263559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spcAft>
                <a:spcPts val="1000"/>
              </a:spcAft>
            </a:pPr>
            <a:r>
              <a:rPr lang="en-US" sz="900" i="1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Reference Tables G.3, G.13, and special analyses, USRDS ESRD Database. Period prevalent hemodialysis patients aged 22 &amp; older; adjusted for age, sex, race, ethnicity, primary cause of kidney failure, &amp; their two-way interactions. Rates by one factor adjusted for the remaining three; standard population, hemodialysis patients, 2011. See Vol. 2, ESRD Analytical Methods for principal ICD-9-CM diagnosis codes included in each cause of hospitalization category</a:t>
            </a:r>
            <a:r>
              <a:rPr lang="en-US" sz="900" i="1" dirty="0" smtClean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8485879"/>
              </p:ext>
            </p:extLst>
          </p:nvPr>
        </p:nvGraphicFramePr>
        <p:xfrm>
          <a:off x="266700" y="588114"/>
          <a:ext cx="6107895" cy="5639031"/>
        </p:xfrm>
        <a:graphic>
          <a:graphicData uri="http://schemas.openxmlformats.org/drawingml/2006/table">
            <a:tbl>
              <a:tblPr firstRow="1" firstCol="1" bandRow="1"/>
              <a:tblGrid>
                <a:gridCol w="1333499">
                  <a:extLst>
                    <a:ext uri="{9D8B030D-6E8A-4147-A177-3AD203B41FA5}">
                      <a16:colId xmlns:a16="http://schemas.microsoft.com/office/drawing/2014/main" val="4248496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183861133"/>
                    </a:ext>
                  </a:extLst>
                </a:gridCol>
                <a:gridCol w="441960">
                  <a:extLst>
                    <a:ext uri="{9D8B030D-6E8A-4147-A177-3AD203B41FA5}">
                      <a16:colId xmlns:a16="http://schemas.microsoft.com/office/drawing/2014/main" val="247536933"/>
                    </a:ext>
                  </a:extLst>
                </a:gridCol>
                <a:gridCol w="640080">
                  <a:extLst>
                    <a:ext uri="{9D8B030D-6E8A-4147-A177-3AD203B41FA5}">
                      <a16:colId xmlns:a16="http://schemas.microsoft.com/office/drawing/2014/main" val="1013721656"/>
                    </a:ext>
                  </a:extLst>
                </a:gridCol>
                <a:gridCol w="339556">
                  <a:extLst>
                    <a:ext uri="{9D8B030D-6E8A-4147-A177-3AD203B41FA5}">
                      <a16:colId xmlns:a16="http://schemas.microsoft.com/office/drawing/2014/main" val="1651507636"/>
                    </a:ext>
                  </a:extLst>
                </a:gridCol>
                <a:gridCol w="940604">
                  <a:extLst>
                    <a:ext uri="{9D8B030D-6E8A-4147-A177-3AD203B41FA5}">
                      <a16:colId xmlns:a16="http://schemas.microsoft.com/office/drawing/2014/main" val="4035525622"/>
                    </a:ext>
                  </a:extLst>
                </a:gridCol>
                <a:gridCol w="430996">
                  <a:extLst>
                    <a:ext uri="{9D8B030D-6E8A-4147-A177-3AD203B41FA5}">
                      <a16:colId xmlns:a16="http://schemas.microsoft.com/office/drawing/2014/main" val="3146369007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3111739727"/>
                    </a:ext>
                  </a:extLst>
                </a:gridCol>
              </a:tblGrid>
              <a:tr h="1709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3198" marR="2319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Cardiovascular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Any infection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Vascular access infection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1380879"/>
                  </a:ext>
                </a:extLst>
              </a:tr>
              <a:tr h="1185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2006-2007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2.04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0.48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0.25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3716028"/>
                  </a:ext>
                </a:extLst>
              </a:tr>
              <a:tr h="1185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2008-2009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2.01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0.57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0.22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0558680"/>
                  </a:ext>
                </a:extLst>
              </a:tr>
              <a:tr h="1185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2010-2011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1.97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0.54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0.19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413430"/>
                  </a:ext>
                </a:extLst>
              </a:tr>
              <a:tr h="1185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2012-2013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1.80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0.49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428521"/>
                  </a:ext>
                </a:extLst>
              </a:tr>
              <a:tr h="1185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2014-2015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1.73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0.46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0.12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9875084"/>
                  </a:ext>
                </a:extLst>
              </a:tr>
              <a:tr h="65211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2014-2015, by patient characteristics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8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56099"/>
                  </a:ext>
                </a:extLst>
              </a:tr>
              <a:tr h="6521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Age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sz="800"/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4815516"/>
                  </a:ext>
                </a:extLst>
              </a:tr>
              <a:tr h="11856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22-44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1.93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0.44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0.15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8328473"/>
                  </a:ext>
                </a:extLst>
              </a:tr>
              <a:tr h="11856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45-64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1.69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0.44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0.12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658575"/>
                  </a:ext>
                </a:extLst>
              </a:tr>
              <a:tr h="11856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65-74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1.74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0.48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0.11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8162185"/>
                  </a:ext>
                </a:extLst>
              </a:tr>
              <a:tr h="11856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75+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1.79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0.49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0.11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8814220"/>
                  </a:ext>
                </a:extLst>
              </a:tr>
              <a:tr h="6521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Sex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sz="800"/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687425"/>
                  </a:ext>
                </a:extLst>
              </a:tr>
              <a:tr h="11856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Male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1.58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0.43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0.10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3519902"/>
                  </a:ext>
                </a:extLst>
              </a:tr>
              <a:tr h="11856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Female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1.92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0.50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3017507"/>
                  </a:ext>
                </a:extLst>
              </a:tr>
              <a:tr h="6521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Race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sz="800"/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8716258"/>
                  </a:ext>
                </a:extLst>
              </a:tr>
              <a:tr h="11856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White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1.76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0.45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0.47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0.11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3510248"/>
                  </a:ext>
                </a:extLst>
              </a:tr>
              <a:tr h="11856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Black/African American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1.76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0.41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2342406"/>
                  </a:ext>
                </a:extLst>
              </a:tr>
              <a:tr h="11856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American Indian or Alaska Native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1.54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0.49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0.09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3040520"/>
                  </a:ext>
                </a:extLst>
              </a:tr>
              <a:tr h="11856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Asian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1.22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0.34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0.33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803024"/>
                  </a:ext>
                </a:extLst>
              </a:tr>
              <a:tr h="11856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Native Hawaiian or Pacific Islander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0.34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0.34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0.08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5205147"/>
                  </a:ext>
                </a:extLst>
              </a:tr>
              <a:tr h="11856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Other or Multiracial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1.60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0.44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0.10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380192"/>
                  </a:ext>
                </a:extLst>
              </a:tr>
              <a:tr h="6521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Ethnicity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sz="800"/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2655273"/>
                  </a:ext>
                </a:extLst>
              </a:tr>
              <a:tr h="11856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Hispanic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1.57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0.42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0.11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7248227"/>
                  </a:ext>
                </a:extLst>
              </a:tr>
              <a:tr h="11856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Non-Hispanic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1.76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0.47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0.12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2135827"/>
                  </a:ext>
                </a:extLst>
              </a:tr>
              <a:tr h="11856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Non-Hispanic White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1.86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0.48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0.11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4518035"/>
                  </a:ext>
                </a:extLst>
              </a:tr>
              <a:tr h="118565">
                <a:tc>
                  <a:txBody>
                    <a:bodyPr/>
                    <a:lstStyle/>
                    <a:p>
                      <a:pPr marL="18288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Non-Hispanic Black/African American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1.74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0.48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0.41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0.13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988922"/>
                  </a:ext>
                </a:extLst>
              </a:tr>
              <a:tr h="6521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Cause of Renal Failure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sz="800"/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0500349"/>
                  </a:ext>
                </a:extLst>
              </a:tr>
              <a:tr h="11856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Diabetes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1.96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0.50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0.50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0.13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7267399"/>
                  </a:ext>
                </a:extLst>
              </a:tr>
              <a:tr h="11856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Hypertension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1.60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0.46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0.38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0.11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1591743"/>
                  </a:ext>
                </a:extLst>
              </a:tr>
              <a:tr h="11856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Glomerulonephritis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1.47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0.39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0.38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0.11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3725195"/>
                  </a:ext>
                </a:extLst>
              </a:tr>
              <a:tr h="11856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Other Cause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1.70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0.40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0.47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0.12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8487712"/>
                  </a:ext>
                </a:extLst>
              </a:tr>
              <a:tr h="6521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Vintage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endParaRPr lang="en-US" sz="800" dirty="0"/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 sz="800"/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6372369"/>
                  </a:ext>
                </a:extLst>
              </a:tr>
              <a:tr h="11856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&lt;1 year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1.79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0.47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0.49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0.13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4885178"/>
                  </a:ext>
                </a:extLst>
              </a:tr>
              <a:tr h="11856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1-&lt;2 years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1.70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0.45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0.43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0.10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140199"/>
                  </a:ext>
                </a:extLst>
              </a:tr>
              <a:tr h="11856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2-&lt;5 years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1.71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0.47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0.42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0.10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5927446"/>
                  </a:ext>
                </a:extLst>
              </a:tr>
              <a:tr h="11856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5+ years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1.75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0.45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0.45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198" marR="2319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51477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8242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050" y="274638"/>
            <a:ext cx="9105900" cy="1143000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Figure</a:t>
            </a:r>
            <a:r>
              <a:rPr lang="en-US" sz="2400" b="1" spc="30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4.3 Adjusted all-cause hospitalization rates by treatment modality and number of years after start of dialysis, for cohorts of incident patients in 2004, 2007, 2010, and 2013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300" y="2107523"/>
            <a:ext cx="5624829" cy="337280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483400" y="1717472"/>
            <a:ext cx="21771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marR="0" lvl="0" indent="-342900" algn="ctr" fontAlgn="base">
              <a:spcBef>
                <a:spcPts val="600"/>
              </a:spcBef>
              <a:spcAft>
                <a:spcPts val="0"/>
              </a:spcAft>
              <a:buFont typeface="+mj-lt"/>
              <a:buAutoNum type="alphaLcParenBoth"/>
            </a:pPr>
            <a:r>
              <a:rPr lang="en-US" sz="1400" b="1" kern="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Hemodialysis patients</a:t>
            </a:r>
            <a:endParaRPr lang="en-US" sz="1400" b="1" u="none" strike="noStrike" kern="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5299" y="5695534"/>
            <a:ext cx="8153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USRDS ESRD Database. Period prevalent ESRD patients, adjusted for age, sex, race, ethnicity, primary cause of kidney failure; standard population: ESRD patients, 2011.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4828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050" y="274638"/>
            <a:ext cx="9105900" cy="1143000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Figure</a:t>
            </a:r>
            <a:r>
              <a:rPr lang="en-US" sz="2400" b="1" spc="30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4.3 Adjusted all-cause hospitalization rates by treatment modality and number of years after start of dialysis, for cohorts of incident patients in 2004, 2007, 2010, and 2013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3348748" y="1524870"/>
            <a:ext cx="24465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algn="ctr" fontAlgn="base">
              <a:spcBef>
                <a:spcPts val="600"/>
              </a:spcBef>
              <a:spcAft>
                <a:spcPts val="0"/>
              </a:spcAft>
            </a:pPr>
            <a:r>
              <a:rPr lang="en-US" sz="1400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(b) Peritoneal </a:t>
            </a:r>
            <a:r>
              <a:rPr lang="en-US" sz="1400" b="1" kern="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dialysis</a:t>
            </a:r>
            <a:r>
              <a:rPr lang="en-US" sz="1400" b="1" i="1" kern="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en-US" sz="1400" b="1" kern="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patients</a:t>
            </a:r>
            <a:endParaRPr lang="en-US" sz="1400" b="1" u="none" strike="noStrike" kern="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0500" y="5841819"/>
            <a:ext cx="84201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USRDS ESRD Database. Period prevalent ESRD patients, adjusted for age, sex, race, ethnicity, primary cause of kidney failure; standard population: ESRD patients, 2011.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1741252"/>
            <a:ext cx="6861062" cy="4117856"/>
          </a:xfrm>
        </p:spPr>
      </p:pic>
    </p:spTree>
    <p:extLst>
      <p:ext uri="{BB962C8B-B14F-4D97-AF65-F5344CB8AC3E}">
        <p14:creationId xmlns:p14="http://schemas.microsoft.com/office/powerpoint/2010/main" val="142463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600"/>
              </a:spcAft>
            </a:pP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Figure 4.4 Map of the hospitalization rates of ESRD, by Health Service Area, in the U.S. population, 2014-2015</a:t>
            </a:r>
            <a:r>
              <a:rPr lang="en-US" sz="28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3876136" y="1558227"/>
            <a:ext cx="139172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marR="0" lvl="0" indent="-342900" algn="ctr" fontAlgn="base">
              <a:spcBef>
                <a:spcPts val="600"/>
              </a:spcBef>
              <a:spcAft>
                <a:spcPts val="0"/>
              </a:spcAft>
              <a:buFont typeface="+mj-lt"/>
              <a:buAutoNum type="alphaLcParenBoth"/>
            </a:pPr>
            <a:r>
              <a:rPr lang="en-US" sz="1400" b="1" kern="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Unadjusted</a:t>
            </a:r>
            <a:endParaRPr lang="en-US" sz="1400" b="1" u="none" strike="noStrike" kern="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00050" y="5600700"/>
            <a:ext cx="83439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Reference Tables G.1, G.3, G.4, G.5, and special analyses, USRDS ESRD Database. Period prevalent ESRD patients; adjusted for age, sex, race, &amp; primary cause of kidney failure; standard population: ESRD patients, 2011. Values for HSAs with 10 or fewer patients are suppressed. Abbreviation: ESRD, end-stage renal disease.</a:t>
            </a:r>
          </a:p>
          <a:p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2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049" y="2010115"/>
            <a:ext cx="6723902" cy="3032766"/>
          </a:xfrm>
        </p:spPr>
      </p:pic>
    </p:spTree>
    <p:extLst>
      <p:ext uri="{BB962C8B-B14F-4D97-AF65-F5344CB8AC3E}">
        <p14:creationId xmlns:p14="http://schemas.microsoft.com/office/powerpoint/2010/main" val="217486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81782"/>
            <a:ext cx="8229600" cy="1143000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600"/>
              </a:spcAft>
            </a:pP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Figure 4.4 Map of the hospitalization rates of ESRD, by Health Service Area, in the U.S. population, 2014-2015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4001171" y="1520176"/>
            <a:ext cx="114165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algn="ctr" fontAlgn="base">
              <a:spcBef>
                <a:spcPts val="600"/>
              </a:spcBef>
              <a:spcAft>
                <a:spcPts val="0"/>
              </a:spcAft>
            </a:pPr>
            <a:r>
              <a:rPr lang="en-US" sz="1400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(b)  Adjusted</a:t>
            </a:r>
            <a:endParaRPr lang="en-US" sz="1400" b="1" u="none" strike="noStrike" kern="0" spc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3850" y="5486400"/>
            <a:ext cx="84963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1200"/>
              </a:spcBef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Reference Tables G.1, G.3, G.4, G.5, and special analyses, USRDS ESRD Database. Period prevalent ESRD patients; adjusted for age, sex, race, &amp; primary cause of kidney failure; standard population: ESRD patients, 2011. Values for HSAs with 10 or fewer patients are suppressed. Abbreviation: ESRD, end-stage renal disease.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049" y="2105203"/>
            <a:ext cx="6723902" cy="3032766"/>
          </a:xfrm>
        </p:spPr>
      </p:pic>
    </p:spTree>
    <p:extLst>
      <p:ext uri="{BB962C8B-B14F-4D97-AF65-F5344CB8AC3E}">
        <p14:creationId xmlns:p14="http://schemas.microsoft.com/office/powerpoint/2010/main" val="19152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marL="0" marR="0">
              <a:spcBef>
                <a:spcPts val="2400"/>
              </a:spcBef>
              <a:spcAft>
                <a:spcPts val="600"/>
              </a:spcAft>
            </a:pPr>
            <a:r>
              <a:rPr lang="en-US" sz="28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8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Figure 4.</a:t>
            </a:r>
            <a:r>
              <a:rPr lang="en-US" sz="2800" b="1" spc="3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5 Adjusted </a:t>
            </a:r>
            <a:r>
              <a:rPr lang="en-US" sz="28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hospital days for ESRD patients, by treatment modality, 2006-2015</a:t>
            </a:r>
            <a:r>
              <a:rPr lang="en-US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76943" y="5600898"/>
            <a:ext cx="79901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24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Reference Tables G.1, G.3, G.4, G.5, G.6, G.8, G.9, G.10, and special analyses, USRDS ESRD Database. Period prevalent ESRD patients; adjusted for age, sex, race, primary cause of kidney failure, &amp; their two-way interactions. standard population: ESRD patients, 2011. Abbreviation: ESRD, end-stage renal disease.</a:t>
            </a:r>
            <a:endParaRPr lang="en-US" sz="120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1483042"/>
            <a:ext cx="6861062" cy="4117856"/>
          </a:xfrm>
        </p:spPr>
      </p:pic>
    </p:spTree>
    <p:extLst>
      <p:ext uri="{BB962C8B-B14F-4D97-AF65-F5344CB8AC3E}">
        <p14:creationId xmlns:p14="http://schemas.microsoft.com/office/powerpoint/2010/main" val="299443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" y="94900"/>
            <a:ext cx="9067800" cy="1143000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2400" b="1" spc="30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Figure 4.6 Adjusted hospital days for infection &amp; cardiovascular causes, for ESRD patients by their treatment modality, 2006-2015</a:t>
            </a:r>
            <a:br>
              <a:rPr lang="en-US" sz="24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3973920" y="1069643"/>
            <a:ext cx="11961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marR="0" lvl="0" indent="-342900" algn="ctr" fontAlgn="base">
              <a:spcBef>
                <a:spcPts val="600"/>
              </a:spcBef>
              <a:spcAft>
                <a:spcPts val="600"/>
              </a:spcAft>
              <a:buFont typeface="+mj-lt"/>
              <a:buAutoNum type="alphaLcParenBoth"/>
            </a:pPr>
            <a:r>
              <a:rPr lang="en-US" sz="1400" b="1" kern="0" dirty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Infection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97971" y="5541646"/>
            <a:ext cx="90297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  <a:tabLst>
                <a:tab pos="5943600" algn="l"/>
              </a:tabLst>
            </a:pP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USRDS ESRD Database. Period prevalent hemodialysis patients, all ages, 2015; adjusted for age, sex, race, primary cause of kidney failure, &amp; their two-way interactions. Includes live hospital discharges from January 1 to December 1, 2015. Cause-specific hospitalizations are defined by principal ICD-9-CM codes. See Vol. 2, ESRD Analytical Methods for principal ICD-9-CM diagnosis codes included in each cause of hospitalization category. Abbreviation: ESRD, end-stage renal disease. </a:t>
            </a:r>
            <a:endParaRPr lang="en-US" sz="105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1408609"/>
            <a:ext cx="6861062" cy="4117856"/>
          </a:xfrm>
        </p:spPr>
      </p:pic>
    </p:spTree>
    <p:extLst>
      <p:ext uri="{BB962C8B-B14F-4D97-AF65-F5344CB8AC3E}">
        <p14:creationId xmlns:p14="http://schemas.microsoft.com/office/powerpoint/2010/main" val="3277555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7696200" y="6438900"/>
            <a:ext cx="914400" cy="274320"/>
          </a:xfrm>
        </p:spPr>
        <p:txBody>
          <a:bodyPr/>
          <a:lstStyle/>
          <a:p>
            <a:fld id="{3F227FC0-035E-484D-AA62-D3060292562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" y="75890"/>
            <a:ext cx="9067800" cy="1143000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600"/>
              </a:spcAft>
            </a:pP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Figure 4.6 Adjusted hospital days for infection &amp; cardiovascular causes, for ESRD patients by their treatment modality, 2006-2015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3806406" y="1024823"/>
            <a:ext cx="15311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algn="ctr" fontAlgn="base">
              <a:spcBef>
                <a:spcPts val="600"/>
              </a:spcBef>
              <a:spcAft>
                <a:spcPts val="600"/>
              </a:spcAft>
            </a:pPr>
            <a:r>
              <a:rPr lang="en-US" sz="1400" b="1" kern="0" dirty="0" smtClean="0"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(b) Cardiovascular</a:t>
            </a:r>
            <a:endParaRPr lang="en-US" sz="1400" b="1" kern="0" dirty="0">
              <a:latin typeface="Calibri" panose="020F0502020204030204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4300" y="5523793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800"/>
              </a:spcAft>
              <a:tabLst>
                <a:tab pos="5943600" algn="l"/>
              </a:tabLst>
            </a:pPr>
            <a:r>
              <a:rPr lang="en-US" sz="1100" i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USRDS ESRD Database. Period prevalent hemodialysis patients, all ages, 2015; adjusted for age, sex, race, primary cause of kidney failure, &amp; their two-way interactions. Includes live hospital discharges from January 1 to December 1, 2015. Cause-specific hospitalizations are defined by principal ICD-9-CM codes. See Vol. 2, ESRD Analytical Methods for principal ICD-9-CM diagnosis codes included in each cause of hospitalization category. Abbreviation: ESRD, end-stage renal disease. 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1405937"/>
            <a:ext cx="6861062" cy="4117856"/>
          </a:xfrm>
        </p:spPr>
      </p:pic>
    </p:spTree>
    <p:extLst>
      <p:ext uri="{BB962C8B-B14F-4D97-AF65-F5344CB8AC3E}">
        <p14:creationId xmlns:p14="http://schemas.microsoft.com/office/powerpoint/2010/main" val="2722125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3825" y="274638"/>
            <a:ext cx="8896350" cy="1143000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800"/>
              </a:spcAft>
            </a:pP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Figure 4.7 Proportion of patients aged 66 &amp; older discharged alive from the hospital who were either </a:t>
            </a: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rehospitalized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or died within 30 days of discharge, by kidney disease status, 2015</a:t>
            </a:r>
            <a:r>
              <a:rPr lang="en-US" sz="28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247650" y="5563118"/>
            <a:ext cx="86487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  <a:tabLst>
                <a:tab pos="5943600" algn="l"/>
              </a:tabLst>
            </a:pP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USRDS ESRD Database and Medicare 5% sample. January 1, 2015 point prevalent Medicare patients aged 66 &amp; older on December 31, 2013. For general Medicare: January 1, 2015 point prevalent, Medicare patients aged 66 &amp; older, discharged alive from an all-cause index hospitalization between January 1, 2015, and December 1, 2014, unadjusted. CKD determined using claims for 2014. Abbreviations: CKD, chronic kidney disease; ESRD, end-stage renal disease; </a:t>
            </a:r>
            <a:r>
              <a:rPr lang="en-US" sz="105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rehosp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5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rehospitalization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105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73" y="1417638"/>
            <a:ext cx="6873254" cy="4160528"/>
          </a:xfrm>
        </p:spPr>
      </p:pic>
    </p:spTree>
    <p:extLst>
      <p:ext uri="{BB962C8B-B14F-4D97-AF65-F5344CB8AC3E}">
        <p14:creationId xmlns:p14="http://schemas.microsoft.com/office/powerpoint/2010/main" val="330158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113858"/>
            <a:ext cx="8686800" cy="1143000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1200"/>
              </a:spcAft>
            </a:pPr>
            <a:r>
              <a:rPr lang="en-US" sz="22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Figure 4.8 Proportion of hemodialysis patients discharged alive from the hospital who either were </a:t>
            </a:r>
            <a:r>
              <a:rPr lang="en-US" sz="22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rehospitalized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or died within 30 days of discharge, by demographic characteristics, 2015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27922" y="5410200"/>
            <a:ext cx="9088156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USRDS ESRD Database. Period prevalent hemodialysis patients, all ages, 2015, unadjusted. Patients less than age 22 are not represented as a group due to insufficient sample size. Includes live hospital discharges from January 1 to December 1, 2015. Cause-specific hospitalizations are defined by principal ICD-9-CM codes. See Vol. 2, ESRD Analytical Methods for principal ICD-9-CM diagnosis codes included in each cause of hospitalization category. </a:t>
            </a:r>
            <a:r>
              <a:rPr lang="en-US" sz="105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Af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Am, African American; AI, American Indian; AN, Alaska Native; NH, Native Hawaiian; NH Black/</a:t>
            </a:r>
            <a:r>
              <a:rPr lang="en-US" sz="105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Af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Am, Non-Hispanic Black/African American; NH White, Non-Hispanic White; Other, other, multiracial, or unidentified race; PI, Pacific Islander; </a:t>
            </a:r>
            <a:r>
              <a:rPr lang="en-US" sz="105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rehosp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5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rehospitalization</a:t>
            </a:r>
            <a:r>
              <a:rPr lang="en-US" sz="105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050" i="1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133" y="1285867"/>
            <a:ext cx="6903734" cy="4160528"/>
          </a:xfrm>
        </p:spPr>
      </p:pic>
    </p:spTree>
    <p:extLst>
      <p:ext uri="{BB962C8B-B14F-4D97-AF65-F5344CB8AC3E}">
        <p14:creationId xmlns:p14="http://schemas.microsoft.com/office/powerpoint/2010/main" val="25862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14300"/>
            <a:ext cx="9144000" cy="1143000"/>
          </a:xfrm>
        </p:spPr>
        <p:txBody>
          <a:bodyPr/>
          <a:lstStyle/>
          <a:p>
            <a:pPr marL="0" marR="0">
              <a:spcBef>
                <a:spcPts val="0"/>
              </a:spcBef>
              <a:spcAft>
                <a:spcPts val="1200"/>
              </a:spcAft>
            </a:pPr>
            <a:r>
              <a:rPr lang="en-US" sz="22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Figure 4.8 Proportion of hemodialysis patients discharged alive from the hospital who either were </a:t>
            </a:r>
            <a:r>
              <a:rPr lang="en-US" sz="22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rehospitalized</a:t>
            </a:r>
            <a:r>
              <a:rPr lang="en-US" sz="22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or died within 30 days of discharge, by demographic characteristics, 2015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266700" y="5404061"/>
            <a:ext cx="8610600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1200"/>
              </a:spcAft>
              <a:tabLst>
                <a:tab pos="5943600" algn="l"/>
              </a:tabLst>
            </a:pPr>
            <a:r>
              <a:rPr lang="en-US" sz="1050" i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USRDS ESRD Database. Period prevalent hemodialysis patients, all ages, 2015, unadjusted. Patients less than age 22 are not represented as a group due to insufficient sample size. Includes live hospital discharges from January 1 to December 1, 2015. Cause-specific hospitalizations are defined by principal ICD-9-CM codes. See Vol. 2, ESRD Analytical Methods for principal ICD-9-CM diagnosis codes included in each cause of hospitalization category. </a:t>
            </a:r>
            <a:r>
              <a:rPr lang="en-US" sz="1050" i="1" dirty="0" err="1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Af</a:t>
            </a:r>
            <a:r>
              <a:rPr lang="en-US" sz="1050" i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Am, African American; AI, American Indian; AN, Alaska Native; NH, Native Hawaiian; NH Black/</a:t>
            </a:r>
            <a:r>
              <a:rPr lang="en-US" sz="1050" i="1" dirty="0" err="1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Af</a:t>
            </a:r>
            <a:r>
              <a:rPr lang="en-US" sz="1050" i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Am, Non-Hispanic Black/African American; NH White, Non-Hispanic White; Other, other, multiracial, or unidentified race; PI, Pacific Islander; </a:t>
            </a:r>
            <a:r>
              <a:rPr lang="en-US" sz="1050" i="1" dirty="0" err="1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rehosp</a:t>
            </a:r>
            <a:r>
              <a:rPr lang="en-US" sz="1050" i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050" i="1" dirty="0" err="1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rehospitalization</a:t>
            </a:r>
            <a:r>
              <a:rPr lang="en-US" sz="1050" i="1" dirty="0">
                <a:solidFill>
                  <a:prstClr val="black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325" y="1243533"/>
            <a:ext cx="6879350" cy="4160528"/>
          </a:xfrm>
        </p:spPr>
      </p:pic>
    </p:spTree>
    <p:extLst>
      <p:ext uri="{BB962C8B-B14F-4D97-AF65-F5344CB8AC3E}">
        <p14:creationId xmlns:p14="http://schemas.microsoft.com/office/powerpoint/2010/main" val="4082864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61950" y="274638"/>
            <a:ext cx="8420100" cy="1143000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800"/>
              </a:spcAft>
            </a:pP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Figure 4.9 Proportion of hemodialysis patients discharged alive that either were </a:t>
            </a: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rehospitalized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or died within 30 days of discharge, by cause of index hospitalization, 2015 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247650" y="5524500"/>
            <a:ext cx="86487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Source: Special analyses, USRDS ESRD Database. Period prevalent hemodialysis patients, all ages, 2015, unadjusted. Includes live hospital discharges from January 1 to December 1, 2015. Cause-specific hospitalizations are defined by principal ICD-9-CM codes. See Vol. 2, ESRD Analytical Methods for principal ICD-9-CM diagnosis codes included in each cause of hospitalization category. Abbreviations:  CVD, cardiovascular disease; </a:t>
            </a:r>
            <a:r>
              <a:rPr lang="en-US" sz="12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rehosp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rehospitalization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VA, vascular access.</a:t>
            </a:r>
            <a:endParaRPr lang="en-US" sz="1200" i="1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225" y="1433967"/>
            <a:ext cx="6955550" cy="4160528"/>
          </a:xfrm>
        </p:spPr>
      </p:pic>
    </p:spTree>
    <p:extLst>
      <p:ext uri="{BB962C8B-B14F-4D97-AF65-F5344CB8AC3E}">
        <p14:creationId xmlns:p14="http://schemas.microsoft.com/office/powerpoint/2010/main" val="3441065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00050" y="164642"/>
            <a:ext cx="8343900" cy="1143000"/>
          </a:xfrm>
        </p:spPr>
        <p:txBody>
          <a:bodyPr/>
          <a:lstStyle/>
          <a:p>
            <a:pPr marL="0" marR="0">
              <a:spcBef>
                <a:spcPts val="1800"/>
              </a:spcBef>
              <a:spcAft>
                <a:spcPts val="1800"/>
              </a:spcAft>
            </a:pP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Figure 4.10 Proportion of hemodialysis patients with cause-specific </a:t>
            </a: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rehospitalizations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within 30 days of discharge, by cause of index hospitalization, 2015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190500" y="5486400"/>
            <a:ext cx="84963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Source: Special analyses, USRDS ESRD Database. Period prevalent hemodialysis patients, all ages, 2015, unadjusted. Includes live hospital discharges from January 1 to December 1, 2015. Cause-specific hospitalizations are defined by principal ICD-9-CM codes. See Vol. 2, ESRD Analytical Methods for principal ICD-9-CM diagnosis codes included in each cause of hospitalization category. Abbreviations: CVD, cardiovascular disease; VA, vascular access. </a:t>
            </a:r>
            <a:endParaRPr lang="en-US" sz="1200" i="1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73" y="1325872"/>
            <a:ext cx="6873254" cy="4160528"/>
          </a:xfrm>
        </p:spPr>
      </p:pic>
    </p:spTree>
    <p:extLst>
      <p:ext uri="{BB962C8B-B14F-4D97-AF65-F5344CB8AC3E}">
        <p14:creationId xmlns:p14="http://schemas.microsoft.com/office/powerpoint/2010/main" val="3351276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126542"/>
            <a:ext cx="8534400" cy="1143000"/>
          </a:xfrm>
        </p:spPr>
        <p:txBody>
          <a:bodyPr/>
          <a:lstStyle/>
          <a:p>
            <a:pPr marL="0" marR="0">
              <a:spcBef>
                <a:spcPts val="600"/>
              </a:spcBef>
              <a:spcAft>
                <a:spcPts val="1200"/>
              </a:spcAft>
            </a:pP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Figure 4.11 Proportion of hemodialysis patients discharged alive who were either </a:t>
            </a:r>
            <a:r>
              <a:rPr lang="en-US" sz="2400" b="1" spc="3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rehospitalized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or died within 30 days of discharge for cardiovascular index hospitalization, by age, 2015</a:t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152400" y="5448300"/>
            <a:ext cx="8610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Source: Special analyses, USRDS ESRD Database. Period prevalent hemodialysis patients, all ages, 2015, unadjusted. Patients less than age 22 are not represented as a group due to insufficient sample size. Includes live hospital discharges from January 1 to December 1, 2015. Cause-specific hospitalizations are defined by principal ICD-9-CM codes. See Vol. 2, ESRD Analytical Methods for principal ICD-9-CM diagnosis codes included in each cause of hospitalization category. Abbreviation: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rehosp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200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rehospitalization</a:t>
            </a:r>
            <a:r>
              <a:rPr lang="en-US" sz="1200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469" y="1368393"/>
            <a:ext cx="6861062" cy="4160528"/>
          </a:xfrm>
        </p:spPr>
      </p:pic>
    </p:spTree>
    <p:extLst>
      <p:ext uri="{BB962C8B-B14F-4D97-AF65-F5344CB8AC3E}">
        <p14:creationId xmlns:p14="http://schemas.microsoft.com/office/powerpoint/2010/main" val="265662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1143000"/>
          </a:xfrm>
        </p:spPr>
        <p:txBody>
          <a:bodyPr/>
          <a:lstStyle/>
          <a:p>
            <a:pPr marL="0" marR="0">
              <a:spcBef>
                <a:spcPts val="1200"/>
              </a:spcBef>
              <a:spcAft>
                <a:spcPts val="1200"/>
              </a:spcAft>
            </a:pPr>
            <a:r>
              <a:rPr lang="en-US" sz="2200" b="1" spc="30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vol</a:t>
            </a: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 Figure 4.12 Proportion of hemodialysis patients discharged alive who were either </a:t>
            </a:r>
            <a:r>
              <a:rPr lang="en-US" sz="2200" b="1" spc="30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rehospitalized</a:t>
            </a:r>
            <a:r>
              <a:rPr lang="en-US" sz="2200" b="1" spc="3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or died within 30 days of discharge for cardiovascular index hospitalization, by cause-specific cardiovascular index hospitalization, 2015</a:t>
            </a:r>
            <a: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spc="3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114300" y="5486400"/>
            <a:ext cx="8915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Data Source: Special analyses, USRDS ESRD Database. Period prevalent hemodialysis patients, all ages, 2015, unadjusted. Includes live hospital discharges from January 1 to December 1, 2015. Cause-specific hospitalizations are defined by principal ICD-9-CM codes. See Vol. 2, ESRD Analytical Methods for principal ICD-9-CM diagnosis codes included in each cause of hospitalization category. Abbreviations: AMI, acute myocardial infarction; HF, heart failure; </a:t>
            </a:r>
            <a:r>
              <a:rPr lang="en-US" sz="12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rehosp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rehospitalization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1200" i="1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897" y="1389048"/>
            <a:ext cx="6870206" cy="4160528"/>
          </a:xfrm>
        </p:spPr>
      </p:pic>
    </p:spTree>
    <p:extLst>
      <p:ext uri="{BB962C8B-B14F-4D97-AF65-F5344CB8AC3E}">
        <p14:creationId xmlns:p14="http://schemas.microsoft.com/office/powerpoint/2010/main" val="3337661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R_PPT_Template_CKD">
  <a:themeElements>
    <a:clrScheme name="USRDS ADR Color Palette">
      <a:dk1>
        <a:sysClr val="windowText" lastClr="000000"/>
      </a:dk1>
      <a:lt1>
        <a:sysClr val="window" lastClr="FFFFFF"/>
      </a:lt1>
      <a:dk2>
        <a:srgbClr val="48070E"/>
      </a:dk2>
      <a:lt2>
        <a:srgbClr val="FFFFFF"/>
      </a:lt2>
      <a:accent1>
        <a:srgbClr val="7A2F36"/>
      </a:accent1>
      <a:accent2>
        <a:srgbClr val="AC6168"/>
      </a:accent2>
      <a:accent3>
        <a:srgbClr val="002966"/>
      </a:accent3>
      <a:accent4>
        <a:srgbClr val="0E5480"/>
      </a:accent4>
      <a:accent5>
        <a:srgbClr val="367CA8"/>
      </a:accent5>
      <a:accent6>
        <a:srgbClr val="FFC76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ADR_PPT_Template_CKD</Template>
  <TotalTime>378</TotalTime>
  <Words>2255</Words>
  <Application>Microsoft Office PowerPoint</Application>
  <PresentationFormat>On-screen Show (4:3)</PresentationFormat>
  <Paragraphs>238</Paragraphs>
  <Slides>21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Candara</vt:lpstr>
      <vt:lpstr>Constantia</vt:lpstr>
      <vt:lpstr>Segoe UI</vt:lpstr>
      <vt:lpstr>Times New Roman</vt:lpstr>
      <vt:lpstr>ADR_PPT_Template_CKD</vt:lpstr>
      <vt:lpstr>PowerPoint Presentation</vt:lpstr>
      <vt:lpstr>vol 2 Figure 4.1 Adjusted hospitalization rates for ESRD patients, by treatment modality, 2006-2015 </vt:lpstr>
      <vt:lpstr>vol 2 Figure 4.2 Adjusted all-cause &amp; cause-specific hospitalization rates for ESRD patients, by treatment modality, 2006-2015   </vt:lpstr>
      <vt:lpstr> </vt:lpstr>
      <vt:lpstr> </vt:lpstr>
      <vt:lpstr>                                                                                                Data Source: Reference Tables G.1, G.3, G.4, G.5, and special analyses, USRDS ESRD Database. Period prevalent ESRD patients; adjusted for age, sex, race, primary cause of kidney failure, &amp; their two-way interactions; standard population: ESRD patients, 2011. Abbreviation: ESRD, end-stage renal disease.    </vt:lpstr>
      <vt:lpstr>vol 2 Table 4.1 Adjusted rates of all-cause &amp; cause-specific hospitalization per patient year for adult hemodialysis patients, 2006-2015</vt:lpstr>
      <vt:lpstr>vol 2 Figure 4.3 Adjusted all-cause hospitalization rates by treatment modality and number of years after start of dialysis, for cohorts of incident patients in 2004, 2007, 2010, and 2013 </vt:lpstr>
      <vt:lpstr>vol 2 Figure 4.3 Adjusted all-cause hospitalization rates by treatment modality and number of years after start of dialysis, for cohorts of incident patients in 2004, 2007, 2010, and 2013 </vt:lpstr>
      <vt:lpstr>vol 2 Figure 4.4 Map of the hospitalization rates of ESRD, by Health Service Area, in the U.S. population, 2014-2015 </vt:lpstr>
      <vt:lpstr>vol 2 Figure 4.4 Map of the hospitalization rates of ESRD, by Health Service Area, in the U.S. population, 2014-2015 </vt:lpstr>
      <vt:lpstr>vol 2 Figure 4.5 Adjusted hospital days for ESRD patients, by treatment modality, 2006-2015 </vt:lpstr>
      <vt:lpstr>vol 2 Figure 4.6 Adjusted hospital days for infection &amp; cardiovascular causes, for ESRD patients by their treatment modality, 2006-2015 </vt:lpstr>
      <vt:lpstr>vol 2 Figure 4.6 Adjusted hospital days for infection &amp; cardiovascular causes, for ESRD patients by their treatment modality, 2006-2015 </vt:lpstr>
      <vt:lpstr>vol 2 Figure 4.7 Proportion of patients aged 66 &amp; older discharged alive from the hospital who were either rehospitalized or died within 30 days of discharge, by kidney disease status, 2015 </vt:lpstr>
      <vt:lpstr>vol 2 Figure 4.8 Proportion of hemodialysis patients discharged alive from the hospital who either were rehospitalized or died within 30 days of discharge, by demographic characteristics, 2015 </vt:lpstr>
      <vt:lpstr>vol 2 Figure 4.8 Proportion of hemodialysis patients discharged alive from the hospital who either were rehospitalized or died within 30 days of discharge, by demographic characteristics, 2015 </vt:lpstr>
      <vt:lpstr>vol 2 Figure 4.9 Proportion of hemodialysis patients discharged alive that either were rehospitalized or died within 30 days of discharge, by cause of index hospitalization, 2015  </vt:lpstr>
      <vt:lpstr>vol 2 Figure 4.10 Proportion of hemodialysis patients with cause-specific rehospitalizations within 30 days of discharge, by cause of index hospitalization, 2015 </vt:lpstr>
      <vt:lpstr>vol 2 Figure 4.11 Proportion of hemodialysis patients discharged alive who were either rehospitalized or died within 30 days of discharge for cardiovascular index hospitalization, by age, 2015 </vt:lpstr>
      <vt:lpstr>vol 2 Figure 4.12 Proportion of hemodialysis patients discharged alive who were either rehospitalized or died within 30 days of discharge for cardiovascular index hospitalization, by cause-specific cardiovascular index hospitalization, 2015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Shamraj</dc:creator>
  <cp:lastModifiedBy>Manilay Pulsinelli</cp:lastModifiedBy>
  <cp:revision>71</cp:revision>
  <dcterms:created xsi:type="dcterms:W3CDTF">2014-11-10T19:37:45Z</dcterms:created>
  <dcterms:modified xsi:type="dcterms:W3CDTF">2017-09-26T20:32:47Z</dcterms:modified>
</cp:coreProperties>
</file>