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256" r:id="rId2"/>
    <p:sldId id="259" r:id="rId3"/>
    <p:sldId id="262" r:id="rId4"/>
    <p:sldId id="263" r:id="rId5"/>
    <p:sldId id="264" r:id="rId6"/>
    <p:sldId id="265" r:id="rId7"/>
    <p:sldId id="268" r:id="rId8"/>
    <p:sldId id="267" r:id="rId9"/>
    <p:sldId id="269" r:id="rId10"/>
    <p:sldId id="266" r:id="rId11"/>
    <p:sldId id="272" r:id="rId12"/>
    <p:sldId id="271" r:id="rId13"/>
    <p:sldId id="274" r:id="rId14"/>
    <p:sldId id="277" r:id="rId15"/>
    <p:sldId id="273" r:id="rId16"/>
    <p:sldId id="276" r:id="rId17"/>
    <p:sldId id="275" r:id="rId18"/>
    <p:sldId id="281" r:id="rId19"/>
    <p:sldId id="280" r:id="rId20"/>
    <p:sldId id="279" r:id="rId21"/>
    <p:sldId id="283" r:id="rId22"/>
    <p:sldId id="284" r:id="rId23"/>
    <p:sldId id="286" r:id="rId24"/>
    <p:sldId id="285" r:id="rId25"/>
    <p:sldId id="292" r:id="rId26"/>
    <p:sldId id="290" r:id="rId27"/>
    <p:sldId id="291" r:id="rId28"/>
    <p:sldId id="293" r:id="rId29"/>
    <p:sldId id="289" r:id="rId30"/>
    <p:sldId id="288" r:id="rId31"/>
    <p:sldId id="295" r:id="rId32"/>
    <p:sldId id="294"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12" autoAdjust="0"/>
    <p:restoredTop sz="94660"/>
  </p:normalViewPr>
  <p:slideViewPr>
    <p:cSldViewPr showGuides="1">
      <p:cViewPr varScale="1">
        <p:scale>
          <a:sx n="103" d="100"/>
          <a:sy n="103" d="100"/>
        </p:scale>
        <p:origin x="606" y="78"/>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2/8/2019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2/8/2019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25146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3124200" y="6362700"/>
            <a:ext cx="3084843" cy="591363"/>
          </a:xfrm>
          <a:prstGeom prst="rect">
            <a:avLst/>
          </a:prstGeom>
        </p:spPr>
      </p:pic>
      <p:sp>
        <p:nvSpPr>
          <p:cNvPr id="5" name="Rectangle 4"/>
          <p:cNvSpPr/>
          <p:nvPr/>
        </p:nvSpPr>
        <p:spPr>
          <a:xfrm>
            <a:off x="266700" y="3505200"/>
            <a:ext cx="8610600" cy="1569660"/>
          </a:xfrm>
          <a:prstGeom prst="rect">
            <a:avLst/>
          </a:prstGeom>
        </p:spPr>
        <p:txBody>
          <a:bodyPr wrap="square">
            <a:spAutoFit/>
          </a:bodyPr>
          <a:lstStyle/>
          <a:p>
            <a:pPr lvl="0" algn="ctr"/>
            <a:r>
              <a:rPr lang="en-US" sz="3200" b="1" dirty="0">
                <a:solidFill>
                  <a:prstClr val="black"/>
                </a:solidFill>
                <a:latin typeface="Candara" panose="020E0502030303020204" pitchFamily="34" charset="0"/>
              </a:rPr>
              <a:t>Chapter 4:</a:t>
            </a:r>
            <a:br>
              <a:rPr lang="en-US" sz="3200" b="1" dirty="0">
                <a:solidFill>
                  <a:prstClr val="black"/>
                </a:solidFill>
                <a:latin typeface="Candara" panose="020E0502030303020204" pitchFamily="34" charset="0"/>
              </a:rPr>
            </a:br>
            <a:r>
              <a:rPr lang="en-US" sz="3200" b="1" dirty="0">
                <a:latin typeface="Candara" panose="020E0502030303020204" pitchFamily="34" charset="0"/>
              </a:rPr>
              <a:t>Hospitalizations, Readmissions, Emergency Department Visits, and Observation Stays</a:t>
            </a:r>
            <a:endParaRPr lang="en-US" sz="3200" b="1" dirty="0">
              <a:solidFill>
                <a:prstClr val="black"/>
              </a:solidFill>
              <a:latin typeface="Candara" panose="020E0502030303020204" pitchFamily="34" charset="0"/>
            </a:endParaRP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4.1 Adjusted hospitalization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4</a:t>
            </a:r>
            <a:endParaRPr lang="en-US" dirty="0" smtClean="0"/>
          </a:p>
        </p:txBody>
      </p:sp>
      <p:sp>
        <p:nvSpPr>
          <p:cNvPr id="3" name="Rectangle 2"/>
          <p:cNvSpPr/>
          <p:nvPr/>
        </p:nvSpPr>
        <p:spPr>
          <a:xfrm>
            <a:off x="1142994" y="5448304"/>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20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4.2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&amp; cause-specific hospitalization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85886" y="5562600"/>
            <a:ext cx="679119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45811" y="984691"/>
            <a:ext cx="1173719"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All </a:t>
            </a:r>
            <a:r>
              <a:rPr lang="en-US" sz="1600" b="1" kern="0" dirty="0">
                <a:latin typeface="Calibri" panose="020F0502020204030204" pitchFamily="34" charset="0"/>
                <a:ea typeface="Times New Roman" panose="02020603050405020304" pitchFamily="18" charset="0"/>
                <a:cs typeface="Segoe UI" panose="020B0502040204020203" pitchFamily="34" charset="0"/>
              </a:rPr>
              <a:t>ESRD</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886" y="1523992"/>
            <a:ext cx="6858014" cy="4038608"/>
          </a:xfrm>
          <a:prstGeom prst="rect">
            <a:avLst/>
          </a:prstGeom>
        </p:spPr>
      </p:pic>
    </p:spTree>
    <p:extLst>
      <p:ext uri="{BB962C8B-B14F-4D97-AF65-F5344CB8AC3E}">
        <p14:creationId xmlns:p14="http://schemas.microsoft.com/office/powerpoint/2010/main" val="14945054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20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4.2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&amp; cause-specific hospitalization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657343" y="5636180"/>
            <a:ext cx="65151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631812" y="984691"/>
            <a:ext cx="1601722"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Hemodialysis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886" y="1562092"/>
            <a:ext cx="6858014" cy="4038608"/>
          </a:xfrm>
          <a:prstGeom prst="rect">
            <a:avLst/>
          </a:prstGeom>
        </p:spPr>
      </p:pic>
    </p:spTree>
    <p:extLst>
      <p:ext uri="{BB962C8B-B14F-4D97-AF65-F5344CB8AC3E}">
        <p14:creationId xmlns:p14="http://schemas.microsoft.com/office/powerpoint/2010/main" val="14884955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20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4.2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&amp; cause-specific hospitalization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638300" y="5562600"/>
            <a:ext cx="65151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35441" y="984691"/>
            <a:ext cx="1994457"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Peritoneal dialysis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1586" y="1523992"/>
            <a:ext cx="6858014" cy="4038608"/>
          </a:xfrm>
          <a:prstGeom prst="rect">
            <a:avLst/>
          </a:prstGeom>
        </p:spPr>
      </p:pic>
    </p:spTree>
    <p:extLst>
      <p:ext uri="{BB962C8B-B14F-4D97-AF65-F5344CB8AC3E}">
        <p14:creationId xmlns:p14="http://schemas.microsoft.com/office/powerpoint/2010/main" val="26493714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1028700"/>
          </a:xfrm>
        </p:spPr>
        <p:txBody>
          <a:bodyPr/>
          <a:lstStyle/>
          <a:p>
            <a:pPr marL="0" marR="0">
              <a:spcBef>
                <a:spcPts val="120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4.2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&amp; cause-specific hospitalization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504943" y="5524500"/>
            <a:ext cx="65151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742418" y="984691"/>
            <a:ext cx="1380507"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Transplant</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3486" y="1485892"/>
            <a:ext cx="6858014" cy="4038608"/>
          </a:xfrm>
          <a:prstGeom prst="rect">
            <a:avLst/>
          </a:prstGeom>
        </p:spPr>
      </p:pic>
    </p:spTree>
    <p:extLst>
      <p:ext uri="{BB962C8B-B14F-4D97-AF65-F5344CB8AC3E}">
        <p14:creationId xmlns:p14="http://schemas.microsoft.com/office/powerpoint/2010/main" val="28999044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5862" y="2913"/>
            <a:ext cx="9144000" cy="685800"/>
          </a:xfrm>
        </p:spPr>
        <p:txBody>
          <a:bodyPr/>
          <a:lstStyle/>
          <a:p>
            <a:pPr marL="0" marR="0">
              <a:spcBef>
                <a:spcPts val="600"/>
              </a:spcBef>
              <a:spcAft>
                <a:spcPts val="600"/>
              </a:spcAft>
              <a:tabLst>
                <a:tab pos="685800" algn="l"/>
              </a:tabLs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Table 4.1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Adjusted rates of all-cause &amp; cause-specific hospitalization per patient-year for adult hemodialysis patients,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2007-2016</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210507" y="4213574"/>
            <a:ext cx="2044700" cy="1920526"/>
          </a:xfrm>
          <a:prstGeom prst="rect">
            <a:avLst/>
          </a:prstGeom>
        </p:spPr>
        <p:txBody>
          <a:bodyPr wrap="square">
            <a:spAutoFit/>
          </a:bodyPr>
          <a:lstStyle/>
          <a:p>
            <a:pPr>
              <a:lnSpc>
                <a:spcPct val="110000"/>
              </a:lnSpc>
              <a:spcAft>
                <a:spcPts val="600"/>
              </a:spcAft>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aged 22 &amp; older; adjusted for age, sex, race, ethnicity, primary cause of kidney failure, and vintage; standard population: ESRD patients, 2011. See Vol. 2, ESRD Analytical Methods for principal ICD-9-CM and ICD-10-CM diagnosis codes included in each cause of hospitalization category. Abbreviation: ESRD, end-stage renal disease.</a:t>
            </a:r>
            <a:endParaRPr lang="en-US" sz="1100" dirty="0">
              <a:effectLst/>
              <a:latin typeface="Constantia" panose="02030602050306030303" pitchFamily="18" charset="0"/>
              <a:ea typeface="Times New Roman" panose="02020603050405020304" pitchFamily="18" charset="0"/>
              <a:cs typeface="Times New Roman" panose="02020603050405020304"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129550244"/>
              </p:ext>
            </p:extLst>
          </p:nvPr>
        </p:nvGraphicFramePr>
        <p:xfrm>
          <a:off x="2867723" y="833928"/>
          <a:ext cx="5285677" cy="5300172"/>
        </p:xfrm>
        <a:graphic>
          <a:graphicData uri="http://schemas.openxmlformats.org/drawingml/2006/table">
            <a:tbl>
              <a:tblPr firstRow="1" firstCol="1" bandRow="1"/>
              <a:tblGrid>
                <a:gridCol w="2029012">
                  <a:extLst>
                    <a:ext uri="{9D8B030D-6E8A-4147-A177-3AD203B41FA5}">
                      <a16:colId xmlns:a16="http://schemas.microsoft.com/office/drawing/2014/main" val="4194644631"/>
                    </a:ext>
                  </a:extLst>
                </a:gridCol>
                <a:gridCol w="658370">
                  <a:extLst>
                    <a:ext uri="{9D8B030D-6E8A-4147-A177-3AD203B41FA5}">
                      <a16:colId xmlns:a16="http://schemas.microsoft.com/office/drawing/2014/main" val="3979076998"/>
                    </a:ext>
                  </a:extLst>
                </a:gridCol>
                <a:gridCol w="730250">
                  <a:extLst>
                    <a:ext uri="{9D8B030D-6E8A-4147-A177-3AD203B41FA5}">
                      <a16:colId xmlns:a16="http://schemas.microsoft.com/office/drawing/2014/main" val="3123306696"/>
                    </a:ext>
                  </a:extLst>
                </a:gridCol>
                <a:gridCol w="658370">
                  <a:extLst>
                    <a:ext uri="{9D8B030D-6E8A-4147-A177-3AD203B41FA5}">
                      <a16:colId xmlns:a16="http://schemas.microsoft.com/office/drawing/2014/main" val="1971494185"/>
                    </a:ext>
                  </a:extLst>
                </a:gridCol>
                <a:gridCol w="1209675">
                  <a:extLst>
                    <a:ext uri="{9D8B030D-6E8A-4147-A177-3AD203B41FA5}">
                      <a16:colId xmlns:a16="http://schemas.microsoft.com/office/drawing/2014/main" val="1350172291"/>
                    </a:ext>
                  </a:extLst>
                </a:gridCol>
              </a:tblGrid>
              <a:tr h="134542">
                <a:tc>
                  <a:txBody>
                    <a:bodyPr/>
                    <a:lstStyle/>
                    <a:p>
                      <a:pPr>
                        <a:lnSpc>
                          <a:spcPct val="115000"/>
                        </a:lnSpc>
                      </a:pPr>
                      <a:endParaRPr lang="en-US" sz="850" dirty="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All</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Cardiovascular</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Any infection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Vascular access infection</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7919341"/>
                  </a:ext>
                </a:extLst>
              </a:tr>
              <a:tr h="127479">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2007-2008</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1.99</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0.53</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0.26</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7619452"/>
                  </a:ext>
                </a:extLst>
              </a:tr>
              <a:tr h="127479">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2009-2010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1.97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0.51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0.23</a:t>
                      </a:r>
                    </a:p>
                  </a:txBody>
                  <a:tcPr marL="43591" marR="43591" marT="0" marB="0" anchor="ctr">
                    <a:lnL>
                      <a:noFill/>
                    </a:lnL>
                    <a:lnR>
                      <a:noFill/>
                    </a:lnR>
                    <a:lnT>
                      <a:noFill/>
                    </a:lnT>
                    <a:lnB>
                      <a:noFill/>
                    </a:lnB>
                  </a:tcPr>
                </a:tc>
                <a:extLst>
                  <a:ext uri="{0D108BD9-81ED-4DB2-BD59-A6C34878D82A}">
                    <a16:rowId xmlns:a16="http://schemas.microsoft.com/office/drawing/2014/main" val="964110453"/>
                  </a:ext>
                </a:extLst>
              </a:tr>
              <a:tr h="127479">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2011-2012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1.87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0.16</a:t>
                      </a:r>
                    </a:p>
                  </a:txBody>
                  <a:tcPr marL="43591" marR="43591" marT="0" marB="0" anchor="ctr">
                    <a:lnL>
                      <a:noFill/>
                    </a:lnL>
                    <a:lnR>
                      <a:noFill/>
                    </a:lnR>
                    <a:lnT>
                      <a:noFill/>
                    </a:lnT>
                    <a:lnB>
                      <a:noFill/>
                    </a:lnB>
                  </a:tcPr>
                </a:tc>
                <a:extLst>
                  <a:ext uri="{0D108BD9-81ED-4DB2-BD59-A6C34878D82A}">
                    <a16:rowId xmlns:a16="http://schemas.microsoft.com/office/drawing/2014/main" val="1549147375"/>
                  </a:ext>
                </a:extLst>
              </a:tr>
              <a:tr h="127479">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2013-2014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a:noFill/>
                    </a:lnB>
                  </a:tcPr>
                </a:tc>
                <a:extLst>
                  <a:ext uri="{0D108BD9-81ED-4DB2-BD59-A6C34878D82A}">
                    <a16:rowId xmlns:a16="http://schemas.microsoft.com/office/drawing/2014/main" val="1076023439"/>
                  </a:ext>
                </a:extLst>
              </a:tr>
              <a:tr h="127479">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2015-2016</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1.74</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0.44</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8392773"/>
                  </a:ext>
                </a:extLst>
              </a:tr>
              <a:tr h="134542">
                <a:tc>
                  <a:txBody>
                    <a:bodyPr/>
                    <a:lstStyle/>
                    <a:p>
                      <a:pPr marL="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2015-2016, by patient characteristics</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51995718"/>
                  </a:ext>
                </a:extLst>
              </a:tr>
              <a:tr h="134542">
                <a:tc>
                  <a:txBody>
                    <a:bodyPr/>
                    <a:lstStyle/>
                    <a:p>
                      <a:pPr marL="9144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Age</a:t>
                      </a:r>
                    </a:p>
                  </a:txBody>
                  <a:tcPr marL="43591" marR="43591" marT="0" marB="0" anchor="ctr">
                    <a:lnL>
                      <a:noFill/>
                    </a:lnL>
                    <a:lnR>
                      <a:noFill/>
                    </a:lnR>
                    <a:lnT>
                      <a:noFill/>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a:noFill/>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a:noFill/>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a:noFill/>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a:noFill/>
                    </a:lnT>
                    <a:lnB>
                      <a:noFill/>
                    </a:lnB>
                  </a:tcPr>
                </a:tc>
                <a:extLst>
                  <a:ext uri="{0D108BD9-81ED-4DB2-BD59-A6C34878D82A}">
                    <a16:rowId xmlns:a16="http://schemas.microsoft.com/office/drawing/2014/main" val="801678881"/>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22-44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1.98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0.16</a:t>
                      </a:r>
                    </a:p>
                  </a:txBody>
                  <a:tcPr marL="43591" marR="43591" marT="0" marB="0" anchor="ctr">
                    <a:lnL>
                      <a:noFill/>
                    </a:lnL>
                    <a:lnR>
                      <a:noFill/>
                    </a:lnR>
                    <a:lnT>
                      <a:noFill/>
                    </a:lnT>
                    <a:lnB>
                      <a:noFill/>
                    </a:lnB>
                  </a:tcPr>
                </a:tc>
                <a:extLst>
                  <a:ext uri="{0D108BD9-81ED-4DB2-BD59-A6C34878D82A}">
                    <a16:rowId xmlns:a16="http://schemas.microsoft.com/office/drawing/2014/main" val="4159152158"/>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45-64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2437469469"/>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65-74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0.44</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0.11</a:t>
                      </a:r>
                    </a:p>
                  </a:txBody>
                  <a:tcPr marL="43591" marR="43591" marT="0" marB="0" anchor="ctr">
                    <a:lnL>
                      <a:noFill/>
                    </a:lnL>
                    <a:lnR>
                      <a:noFill/>
                    </a:lnR>
                    <a:lnT>
                      <a:noFill/>
                    </a:lnT>
                    <a:lnB>
                      <a:noFill/>
                    </a:lnB>
                  </a:tcPr>
                </a:tc>
                <a:extLst>
                  <a:ext uri="{0D108BD9-81ED-4DB2-BD59-A6C34878D82A}">
                    <a16:rowId xmlns:a16="http://schemas.microsoft.com/office/drawing/2014/main" val="3797281296"/>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75+</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1.75</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0144740"/>
                  </a:ext>
                </a:extLst>
              </a:tr>
              <a:tr h="134542">
                <a:tc>
                  <a:txBody>
                    <a:bodyPr/>
                    <a:lstStyle/>
                    <a:p>
                      <a:pPr marL="9144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Sex</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4383939"/>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Male</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1.60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0.11</a:t>
                      </a:r>
                    </a:p>
                  </a:txBody>
                  <a:tcPr marL="43591" marR="43591" marT="0" marB="0" anchor="ctr">
                    <a:lnL>
                      <a:noFill/>
                    </a:lnL>
                    <a:lnR>
                      <a:noFill/>
                    </a:lnR>
                    <a:lnT>
                      <a:noFill/>
                    </a:lnT>
                    <a:lnB>
                      <a:noFill/>
                    </a:lnB>
                  </a:tcPr>
                </a:tc>
                <a:extLst>
                  <a:ext uri="{0D108BD9-81ED-4DB2-BD59-A6C34878D82A}">
                    <a16:rowId xmlns:a16="http://schemas.microsoft.com/office/drawing/2014/main" val="1128255205"/>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1.92</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0.15</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7220629"/>
                  </a:ext>
                </a:extLst>
              </a:tr>
              <a:tr h="134542">
                <a:tc>
                  <a:txBody>
                    <a:bodyPr/>
                    <a:lstStyle/>
                    <a:p>
                      <a:pPr marL="91440" marR="0">
                        <a:lnSpc>
                          <a:spcPct val="115000"/>
                        </a:lnSpc>
                        <a:spcBef>
                          <a:spcPts val="0"/>
                        </a:spcBef>
                        <a:spcAft>
                          <a:spcPts val="0"/>
                        </a:spcAft>
                      </a:pPr>
                      <a:r>
                        <a:rPr lang="en-US" sz="850" b="1" dirty="0">
                          <a:effectLst/>
                          <a:latin typeface="Calibri" panose="020F0502020204030204" pitchFamily="34" charset="0"/>
                          <a:ea typeface="Calibri" panose="020F0502020204030204" pitchFamily="34" charset="0"/>
                          <a:cs typeface="Times New Roman" panose="02020603050405020304" pitchFamily="18" charset="0"/>
                        </a:rPr>
                        <a:t>Race</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23889521"/>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White</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0.45</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2645773390"/>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1.75</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0.14</a:t>
                      </a:r>
                    </a:p>
                  </a:txBody>
                  <a:tcPr marL="43591" marR="43591" marT="0" marB="0" anchor="ctr">
                    <a:lnL>
                      <a:noFill/>
                    </a:lnL>
                    <a:lnR>
                      <a:noFill/>
                    </a:lnR>
                    <a:lnT>
                      <a:noFill/>
                    </a:lnT>
                    <a:lnB>
                      <a:noFill/>
                    </a:lnB>
                  </a:tcPr>
                </a:tc>
                <a:extLst>
                  <a:ext uri="{0D108BD9-81ED-4DB2-BD59-A6C34878D82A}">
                    <a16:rowId xmlns:a16="http://schemas.microsoft.com/office/drawing/2014/main" val="1375267673"/>
                  </a:ext>
                </a:extLst>
              </a:tr>
              <a:tr h="127479">
                <a:tc>
                  <a:txBody>
                    <a:bodyPr/>
                    <a:lstStyle/>
                    <a:p>
                      <a:pPr marL="182880" marR="0">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1.50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0.32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0.07</a:t>
                      </a:r>
                    </a:p>
                  </a:txBody>
                  <a:tcPr marL="43591" marR="43591" marT="0" marB="0" anchor="ctr">
                    <a:lnL>
                      <a:noFill/>
                    </a:lnL>
                    <a:lnR>
                      <a:noFill/>
                    </a:lnR>
                    <a:lnT>
                      <a:noFill/>
                    </a:lnT>
                    <a:lnB>
                      <a:noFill/>
                    </a:lnB>
                  </a:tcPr>
                </a:tc>
                <a:extLst>
                  <a:ext uri="{0D108BD9-81ED-4DB2-BD59-A6C34878D82A}">
                    <a16:rowId xmlns:a16="http://schemas.microsoft.com/office/drawing/2014/main" val="880018558"/>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Asian</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1.21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0.33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0.09</a:t>
                      </a:r>
                    </a:p>
                  </a:txBody>
                  <a:tcPr marL="43591" marR="43591" marT="0" marB="0" anchor="ctr">
                    <a:lnL>
                      <a:noFill/>
                    </a:lnL>
                    <a:lnR>
                      <a:noFill/>
                    </a:lnR>
                    <a:lnT>
                      <a:noFill/>
                    </a:lnT>
                    <a:lnB>
                      <a:noFill/>
                    </a:lnB>
                  </a:tcPr>
                </a:tc>
                <a:extLst>
                  <a:ext uri="{0D108BD9-81ED-4DB2-BD59-A6C34878D82A}">
                    <a16:rowId xmlns:a16="http://schemas.microsoft.com/office/drawing/2014/main" val="4178511578"/>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1.29</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0.33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0.10</a:t>
                      </a:r>
                    </a:p>
                  </a:txBody>
                  <a:tcPr marL="43591" marR="43591" marT="0" marB="0" anchor="ctr">
                    <a:lnL>
                      <a:noFill/>
                    </a:lnL>
                    <a:lnR>
                      <a:noFill/>
                    </a:lnR>
                    <a:lnT>
                      <a:noFill/>
                    </a:lnT>
                    <a:lnB>
                      <a:noFill/>
                    </a:lnB>
                  </a:tcPr>
                </a:tc>
                <a:extLst>
                  <a:ext uri="{0D108BD9-81ED-4DB2-BD59-A6C34878D82A}">
                    <a16:rowId xmlns:a16="http://schemas.microsoft.com/office/drawing/2014/main" val="3254476302"/>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Other or Multiracial</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1.52</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0.40</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0.44</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932634"/>
                  </a:ext>
                </a:extLst>
              </a:tr>
              <a:tr h="134542">
                <a:tc>
                  <a:txBody>
                    <a:bodyPr/>
                    <a:lstStyle/>
                    <a:p>
                      <a:pPr marL="91440" marR="0">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Ethnicity</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93790920"/>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Hispanic</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1.56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1177051604"/>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Non-Hispanic</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0.45</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a:noFill/>
                    </a:lnB>
                  </a:tcPr>
                </a:tc>
                <a:extLst>
                  <a:ext uri="{0D108BD9-81ED-4DB2-BD59-A6C34878D82A}">
                    <a16:rowId xmlns:a16="http://schemas.microsoft.com/office/drawing/2014/main" val="1637868872"/>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1.88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0.50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1641569812"/>
                  </a:ext>
                </a:extLst>
              </a:tr>
              <a:tr h="180788">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1.76</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0.42</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0.14</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20849"/>
                  </a:ext>
                </a:extLst>
              </a:tr>
              <a:tr h="134542">
                <a:tc>
                  <a:txBody>
                    <a:bodyPr/>
                    <a:lstStyle/>
                    <a:p>
                      <a:pPr marL="91440" marR="0">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Cause of renal failure</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72632592"/>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Diabetes</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1.95</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0.51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0.50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a:noFill/>
                    </a:lnB>
                  </a:tcPr>
                </a:tc>
                <a:extLst>
                  <a:ext uri="{0D108BD9-81ED-4DB2-BD59-A6C34878D82A}">
                    <a16:rowId xmlns:a16="http://schemas.microsoft.com/office/drawing/2014/main" val="1059331149"/>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Hypertension</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1.61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3779071183"/>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Glomerulonephritis</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1.51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0.38</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0.12</a:t>
                      </a:r>
                    </a:p>
                  </a:txBody>
                  <a:tcPr marL="43591" marR="43591" marT="0" marB="0" anchor="ctr">
                    <a:lnL>
                      <a:noFill/>
                    </a:lnL>
                    <a:lnR>
                      <a:noFill/>
                    </a:lnR>
                    <a:lnT>
                      <a:noFill/>
                    </a:lnT>
                    <a:lnB>
                      <a:noFill/>
                    </a:lnB>
                  </a:tcPr>
                </a:tc>
                <a:extLst>
                  <a:ext uri="{0D108BD9-81ED-4DB2-BD59-A6C34878D82A}">
                    <a16:rowId xmlns:a16="http://schemas.microsoft.com/office/drawing/2014/main" val="1406761598"/>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Other cause</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1.70</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0.38</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0.47</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0.13</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2704223"/>
                  </a:ext>
                </a:extLst>
              </a:tr>
              <a:tr h="134542">
                <a:tc>
                  <a:txBody>
                    <a:bodyPr/>
                    <a:lstStyle/>
                    <a:p>
                      <a:pPr marL="91440" marR="0">
                        <a:lnSpc>
                          <a:spcPct val="115000"/>
                        </a:lnSpc>
                        <a:spcBef>
                          <a:spcPts val="0"/>
                        </a:spcBef>
                        <a:spcAft>
                          <a:spcPts val="0"/>
                        </a:spcAft>
                      </a:pPr>
                      <a:r>
                        <a:rPr lang="en-US" sz="850" b="1">
                          <a:effectLst/>
                          <a:latin typeface="Calibri" panose="020F0502020204030204" pitchFamily="34" charset="0"/>
                          <a:ea typeface="Calibri" panose="020F0502020204030204" pitchFamily="34" charset="0"/>
                          <a:cs typeface="Times New Roman" panose="02020603050405020304" pitchFamily="18" charset="0"/>
                        </a:rPr>
                        <a:t>Vintage</a:t>
                      </a: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850" dirty="0">
                        <a:effectLst/>
                        <a:latin typeface="Calibri" panose="020F0502020204030204" pitchFamily="34" charset="0"/>
                      </a:endParaRPr>
                    </a:p>
                  </a:txBody>
                  <a:tcPr marL="43591" marR="4359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04445927"/>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&lt;1 year</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1.81</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0.50</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0.14</a:t>
                      </a:r>
                    </a:p>
                  </a:txBody>
                  <a:tcPr marL="43591" marR="43591" marT="0" marB="0" anchor="ctr">
                    <a:lnL>
                      <a:noFill/>
                    </a:lnL>
                    <a:lnR>
                      <a:noFill/>
                    </a:lnR>
                    <a:lnT>
                      <a:noFill/>
                    </a:lnT>
                    <a:lnB>
                      <a:noFill/>
                    </a:lnB>
                  </a:tcPr>
                </a:tc>
                <a:extLst>
                  <a:ext uri="{0D108BD9-81ED-4DB2-BD59-A6C34878D82A}">
                    <a16:rowId xmlns:a16="http://schemas.microsoft.com/office/drawing/2014/main" val="905121596"/>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1-&lt;2 years</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0.45</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0.43</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0.11</a:t>
                      </a:r>
                    </a:p>
                  </a:txBody>
                  <a:tcPr marL="43591" marR="43591" marT="0" marB="0" anchor="ctr">
                    <a:lnL>
                      <a:noFill/>
                    </a:lnL>
                    <a:lnR>
                      <a:noFill/>
                    </a:lnR>
                    <a:lnT>
                      <a:noFill/>
                    </a:lnT>
                    <a:lnB>
                      <a:noFill/>
                    </a:lnB>
                  </a:tcPr>
                </a:tc>
                <a:extLst>
                  <a:ext uri="{0D108BD9-81ED-4DB2-BD59-A6C34878D82A}">
                    <a16:rowId xmlns:a16="http://schemas.microsoft.com/office/drawing/2014/main" val="3457058376"/>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2-&lt;5 years</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0.46</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0.42</a:t>
                      </a:r>
                    </a:p>
                  </a:txBody>
                  <a:tcPr marL="43591" marR="43591" marT="0" marB="0" anchor="ctr">
                    <a:lnL>
                      <a:noFill/>
                    </a:lnL>
                    <a:lnR>
                      <a:noFill/>
                    </a:lnR>
                    <a:lnT>
                      <a:noFill/>
                    </a:lnT>
                    <a:lnB>
                      <a:noFill/>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0.10</a:t>
                      </a:r>
                    </a:p>
                  </a:txBody>
                  <a:tcPr marL="43591" marR="43591" marT="0" marB="0" anchor="ctr">
                    <a:lnL>
                      <a:noFill/>
                    </a:lnL>
                    <a:lnR>
                      <a:noFill/>
                    </a:lnR>
                    <a:lnT>
                      <a:noFill/>
                    </a:lnT>
                    <a:lnB>
                      <a:noFill/>
                    </a:lnB>
                  </a:tcPr>
                </a:tc>
                <a:extLst>
                  <a:ext uri="{0D108BD9-81ED-4DB2-BD59-A6C34878D82A}">
                    <a16:rowId xmlns:a16="http://schemas.microsoft.com/office/drawing/2014/main" val="1019142891"/>
                  </a:ext>
                </a:extLst>
              </a:tr>
              <a:tr h="127479">
                <a:tc>
                  <a:txBody>
                    <a:bodyPr/>
                    <a:lstStyle/>
                    <a:p>
                      <a:pPr marL="182880" marR="0">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5+ years</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1.73</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0.45</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a:effectLst/>
                          <a:latin typeface="Calibri" panose="020F0502020204030204" pitchFamily="34" charset="0"/>
                          <a:ea typeface="Calibri" panose="020F0502020204030204" pitchFamily="34" charset="0"/>
                          <a:cs typeface="Times New Roman" panose="02020603050405020304" pitchFamily="18" charset="0"/>
                        </a:rPr>
                        <a:t>0.45</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50" dirty="0">
                          <a:effectLst/>
                          <a:latin typeface="Calibri" panose="020F0502020204030204" pitchFamily="34" charset="0"/>
                          <a:ea typeface="Calibri" panose="020F0502020204030204" pitchFamily="34" charset="0"/>
                          <a:cs typeface="Times New Roman" panose="02020603050405020304" pitchFamily="18" charset="0"/>
                        </a:rPr>
                        <a:t>0.14</a:t>
                      </a:r>
                    </a:p>
                  </a:txBody>
                  <a:tcPr marL="43591" marR="4359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0330132"/>
                  </a:ext>
                </a:extLst>
              </a:tr>
            </a:tbl>
          </a:graphicData>
        </a:graphic>
      </p:graphicFrame>
    </p:spTree>
    <p:extLst>
      <p:ext uri="{BB962C8B-B14F-4D97-AF65-F5344CB8AC3E}">
        <p14:creationId xmlns:p14="http://schemas.microsoft.com/office/powerpoint/2010/main" val="4210438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4.3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hospitalization rates by treatment modality and number of years after start of dialysis, for cohorts of incident patients in 2005, 2008, 2011, and 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142993" y="5574660"/>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06617" y="1252676"/>
            <a:ext cx="233076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Hemodialysis </a:t>
            </a:r>
            <a:r>
              <a:rPr lang="en-US" sz="1600" b="1" dirty="0">
                <a:latin typeface="Calibri" panose="020F0502020204030204" pitchFamily="34" charset="0"/>
                <a:ea typeface="Times New Roman" panose="02020603050405020304" pitchFamily="18" charset="0"/>
                <a:cs typeface="Segoe UI" panose="020B0502040204020203" pitchFamily="34" charset="0"/>
              </a:rPr>
              <a:t>patients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76576"/>
            <a:ext cx="6858014" cy="4038608"/>
          </a:xfrm>
          <a:prstGeom prst="rect">
            <a:avLst/>
          </a:prstGeom>
        </p:spPr>
      </p:pic>
    </p:spTree>
    <p:extLst>
      <p:ext uri="{BB962C8B-B14F-4D97-AF65-F5344CB8AC3E}">
        <p14:creationId xmlns:p14="http://schemas.microsoft.com/office/powerpoint/2010/main" val="544901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4.3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all-cause hospitalization rates by treatment modality and number of years after start of dialysis, for cohorts of incident patients in 2005, 2008, 2011, and 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712067" y="5750480"/>
            <a:ext cx="63246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standard population: ESRD patients, 2011.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00891" y="1252676"/>
            <a:ext cx="274222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Peritoneal dialysis </a:t>
            </a:r>
            <a:r>
              <a:rPr lang="en-US" sz="1600" b="1" dirty="0">
                <a:latin typeface="Calibri" panose="020F0502020204030204" pitchFamily="34" charset="0"/>
                <a:ea typeface="Times New Roman" panose="02020603050405020304" pitchFamily="18" charset="0"/>
                <a:cs typeface="Segoe UI" panose="020B0502040204020203" pitchFamily="34" charset="0"/>
              </a:rPr>
              <a:t>patients</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90692"/>
            <a:ext cx="6858014" cy="4038608"/>
          </a:xfrm>
          <a:prstGeom prst="rect">
            <a:avLst/>
          </a:prstGeom>
        </p:spPr>
      </p:pic>
    </p:spTree>
    <p:extLst>
      <p:ext uri="{BB962C8B-B14F-4D97-AF65-F5344CB8AC3E}">
        <p14:creationId xmlns:p14="http://schemas.microsoft.com/office/powerpoint/2010/main" val="3018486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4.4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Map of the hospitalization rates of ESRD, by Health Service Area, in the U.S. population, 2013-2016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85900" y="5380891"/>
            <a:ext cx="61722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p>
        </p:txBody>
      </p:sp>
      <p:sp>
        <p:nvSpPr>
          <p:cNvPr id="7" name="Rectangle 6"/>
          <p:cNvSpPr/>
          <p:nvPr/>
        </p:nvSpPr>
        <p:spPr>
          <a:xfrm>
            <a:off x="3709551" y="1168728"/>
            <a:ext cx="144142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Unadjusted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0049" y="1723350"/>
            <a:ext cx="6723902" cy="3648749"/>
          </a:xfrm>
          <a:prstGeom prst="rect">
            <a:avLst/>
          </a:prstGeom>
        </p:spPr>
      </p:pic>
    </p:spTree>
    <p:extLst>
      <p:ext uri="{BB962C8B-B14F-4D97-AF65-F5344CB8AC3E}">
        <p14:creationId xmlns:p14="http://schemas.microsoft.com/office/powerpoint/2010/main" val="1876516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4.4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Map of the hospitalization rates of ESRD, by Health Service Area, in the U.S. population, 2013-2016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56951" y="5344460"/>
            <a:ext cx="61722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a:t>
            </a:r>
            <a:endParaRPr lang="en-US" sz="1200" i="1" dirty="0"/>
          </a:p>
        </p:txBody>
      </p:sp>
      <p:sp>
        <p:nvSpPr>
          <p:cNvPr id="7" name="Rectangle 6"/>
          <p:cNvSpPr/>
          <p:nvPr/>
        </p:nvSpPr>
        <p:spPr>
          <a:xfrm>
            <a:off x="3815348" y="1168728"/>
            <a:ext cx="122982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Adjusted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1100" y="1943100"/>
            <a:ext cx="6723902" cy="3288708"/>
          </a:xfrm>
          <a:prstGeom prst="rect">
            <a:avLst/>
          </a:prstGeom>
        </p:spPr>
      </p:pic>
    </p:spTree>
    <p:extLst>
      <p:ext uri="{BB962C8B-B14F-4D97-AF65-F5344CB8AC3E}">
        <p14:creationId xmlns:p14="http://schemas.microsoft.com/office/powerpoint/2010/main" val="2831189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4.5 Adjusted hospital days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504943" y="5427231"/>
            <a:ext cx="64389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386" y="1371038"/>
            <a:ext cx="6858014" cy="4038608"/>
          </a:xfrm>
          <a:prstGeom prst="rect">
            <a:avLst/>
          </a:prstGeom>
        </p:spPr>
      </p:pic>
    </p:spTree>
    <p:extLst>
      <p:ext uri="{BB962C8B-B14F-4D97-AF65-F5344CB8AC3E}">
        <p14:creationId xmlns:p14="http://schemas.microsoft.com/office/powerpoint/2010/main" val="3952187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952500"/>
          </a:xfrm>
        </p:spPr>
        <p:txBody>
          <a:bodyPr/>
          <a:lstStyle/>
          <a:p>
            <a:pPr marL="0" marR="0">
              <a:spcBef>
                <a:spcPts val="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4.6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hospital days for infection &amp; cardiovascular causes, for ESRD patients by their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371600" y="5510165"/>
            <a:ext cx="6400800" cy="646331"/>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3869326" y="1152516"/>
            <a:ext cx="1274174" cy="43285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41912"/>
            <a:ext cx="6858014" cy="4038608"/>
          </a:xfrm>
          <a:prstGeom prst="rect">
            <a:avLst/>
          </a:prstGeom>
        </p:spPr>
      </p:pic>
    </p:spTree>
    <p:extLst>
      <p:ext uri="{BB962C8B-B14F-4D97-AF65-F5344CB8AC3E}">
        <p14:creationId xmlns:p14="http://schemas.microsoft.com/office/powerpoint/2010/main" val="3859652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0"/>
            <a:ext cx="9144000" cy="1417638"/>
          </a:xfrm>
        </p:spPr>
        <p:txBody>
          <a:bodyPr/>
          <a:lstStyle/>
          <a:p>
            <a:pPr marL="0" marR="0">
              <a:spcBef>
                <a:spcPts val="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4.6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Adjusted hospital days for infection &amp; cardiovascular causes, for ESRD patients by their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371600" y="5523545"/>
            <a:ext cx="6400800" cy="646331"/>
          </a:xfrm>
          <a:prstGeom prst="rect">
            <a:avLst/>
          </a:prstGeom>
        </p:spPr>
        <p:txBody>
          <a:bodyPr wrap="square">
            <a:spAutoFit/>
          </a:bodyPr>
          <a:lstStyle/>
          <a:p>
            <a:pPr>
              <a:spcBef>
                <a:spcPts val="600"/>
              </a:spcBef>
              <a:spcAft>
                <a:spcPts val="18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ESRD patients, adjusted for age, sex, race, ethnicity, primary cause of kidney failure, and vintage; standard population: ESRD patients, 2011. Abbreviation: ESRD, end-stage renal disease.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p:cNvSpPr txBox="1"/>
          <p:nvPr/>
        </p:nvSpPr>
        <p:spPr>
          <a:xfrm>
            <a:off x="3562350" y="1010891"/>
            <a:ext cx="3162300" cy="338554"/>
          </a:xfrm>
          <a:prstGeom prst="rect">
            <a:avLst/>
          </a:prstGeom>
          <a:noFill/>
        </p:spPr>
        <p:txBody>
          <a:bodyPr wrap="square" rtlCol="0">
            <a:spAutoFit/>
          </a:bodyPr>
          <a:lstStyle/>
          <a:p>
            <a:r>
              <a:rPr lang="en-US" sz="1600" b="1" dirty="0" smtClean="0"/>
              <a:t>(b) Cardiovascular</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386" y="1484937"/>
            <a:ext cx="6858014" cy="4038608"/>
          </a:xfrm>
          <a:prstGeom prst="rect">
            <a:avLst/>
          </a:prstGeom>
        </p:spPr>
      </p:pic>
    </p:spTree>
    <p:extLst>
      <p:ext uri="{BB962C8B-B14F-4D97-AF65-F5344CB8AC3E}">
        <p14:creationId xmlns:p14="http://schemas.microsoft.com/office/powerpoint/2010/main" val="109058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4.7 Proportion of patients aged 66 &amp; older discharged alive from the hospital who were either readmitted or died within 30 days of discharge, by kidney disease status,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914400" y="5562600"/>
            <a:ext cx="7315200" cy="6463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Medicare 5% sample. January 1, 2016 point prevalent Medicare patients aged 66 &amp; older on December 31, 2016. For general Medicare: January 1, 2016 point prevalent, Medicare patients aged 66 &amp; older, discharged alive from an all-cause index hospitalization between January 1, 2016, and December 1, 2016, unadjusted. CKD determined using claims for 2016. Abbreviations: CKD, chronic kidney disease; ESRD, end-stage renal disease; readmit, readmission.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44744"/>
            <a:ext cx="6858014" cy="4117856"/>
          </a:xfrm>
          <a:prstGeom prst="rect">
            <a:avLst/>
          </a:prstGeom>
        </p:spPr>
      </p:pic>
    </p:spTree>
    <p:extLst>
      <p:ext uri="{BB962C8B-B14F-4D97-AF65-F5344CB8AC3E}">
        <p14:creationId xmlns:p14="http://schemas.microsoft.com/office/powerpoint/2010/main" val="1848330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4.8 Proportion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of ESRD patients readmitted within 30 days,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85907" y="5415261"/>
            <a:ext cx="6019800"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6800" y="1238246"/>
            <a:ext cx="6858014" cy="4038608"/>
          </a:xfrm>
          <a:prstGeom prst="rect">
            <a:avLst/>
          </a:prstGeom>
        </p:spPr>
      </p:pic>
    </p:spTree>
    <p:extLst>
      <p:ext uri="{BB962C8B-B14F-4D97-AF65-F5344CB8AC3E}">
        <p14:creationId xmlns:p14="http://schemas.microsoft.com/office/powerpoint/2010/main" val="4224639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4.9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discharged alive from the hospital who either were readmitted or died within 30 days of discharge, by demographic characteristics,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800100" y="5257800"/>
            <a:ext cx="81534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Patients less than age 22 are not represented as a group due to insufficient sample size. Includes live hospital discharges from January 1 to December 1, 2016. Cause-specific hospitalizations are defined by principal ICD-10-CM codes. See Vol. 2, ESRD Analytical Methods for principal ICD-10-CM diagnosis codes included in each cause of hospitalization category.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900" i="1" dirty="0">
                <a:latin typeface="Calibri" panose="020F0502020204030204" pitchFamily="34" charset="0"/>
                <a:ea typeface="Times New Roman" panose="02020603050405020304" pitchFamily="18" charset="0"/>
                <a:cs typeface="Times New Roman" panose="02020603050405020304" pitchFamily="18" charset="0"/>
              </a:rPr>
              <a:t> Am, African American; AI, American Indian; AN, Alaska Native; NH, Native Hawaiian; NH Black/</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900" i="1" dirty="0">
                <a:latin typeface="Calibri" panose="020F0502020204030204" pitchFamily="34" charset="0"/>
                <a:ea typeface="Times New Roman" panose="02020603050405020304" pitchFamily="18" charset="0"/>
                <a:cs typeface="Times New Roman" panose="02020603050405020304" pitchFamily="18" charset="0"/>
              </a:rPr>
              <a:t> Am, Non-Hispanic Black/African American; NH White, Non-Hispanic White; Other, other, multiracial, or unidentified race; PI, Pacific Islander; readmit, readmission.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72234" y="1262931"/>
            <a:ext cx="101726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By </a:t>
            </a:r>
            <a:r>
              <a:rPr lang="en-US" sz="1600" b="1" dirty="0">
                <a:latin typeface="Calibri" panose="020F0502020204030204" pitchFamily="34" charset="0"/>
                <a:ea typeface="Times New Roman" panose="02020603050405020304" pitchFamily="18" charset="0"/>
                <a:cs typeface="Segoe UI" panose="020B0502040204020203" pitchFamily="34" charset="0"/>
              </a:rPr>
              <a:t>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46679" y="1751751"/>
            <a:ext cx="5860241" cy="3518749"/>
          </a:xfrm>
          <a:prstGeom prst="rect">
            <a:avLst/>
          </a:prstGeom>
        </p:spPr>
      </p:pic>
    </p:spTree>
    <p:extLst>
      <p:ext uri="{BB962C8B-B14F-4D97-AF65-F5344CB8AC3E}">
        <p14:creationId xmlns:p14="http://schemas.microsoft.com/office/powerpoint/2010/main" val="2438193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4.9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discharged alive from the hospital who either were readmitted or died within 30 days of discharge, by demographic characteristics,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800100" y="5257800"/>
            <a:ext cx="8153400" cy="7848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Patients less than age 22 are not represented as a group due to insufficient sample size. Includes live hospital discharges from January 1 to December 1, 2016. Cause-specific hospitalizations are defined by principal ICD-10-CM codes. See Vol. 2, ESRD Analytical Methods for principal ICD-10-CM diagnosis codes included in each cause of hospitalization category.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900" i="1" dirty="0">
                <a:latin typeface="Calibri" panose="020F0502020204030204" pitchFamily="34" charset="0"/>
                <a:ea typeface="Times New Roman" panose="02020603050405020304" pitchFamily="18" charset="0"/>
                <a:cs typeface="Times New Roman" panose="02020603050405020304" pitchFamily="18" charset="0"/>
              </a:rPr>
              <a:t> Am, African American; AI, American Indian; AN, Alaska Native; NH, Native Hawaiian; NH Black/</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900" i="1" dirty="0">
                <a:latin typeface="Calibri" panose="020F0502020204030204" pitchFamily="34" charset="0"/>
                <a:ea typeface="Times New Roman" panose="02020603050405020304" pitchFamily="18" charset="0"/>
                <a:cs typeface="Times New Roman" panose="02020603050405020304" pitchFamily="18" charset="0"/>
              </a:rPr>
              <a:t> Am, Non-Hispanic Black/African American; NH White, Non-Hispanic White; Other, other, multiracial, or unidentified race; PI, Pacific Islander; readmit, readmission.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22146" y="1262931"/>
            <a:ext cx="191744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By race/ethnicity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3587" y="1601485"/>
            <a:ext cx="6166426" cy="3702596"/>
          </a:xfrm>
          <a:prstGeom prst="rect">
            <a:avLst/>
          </a:prstGeom>
        </p:spPr>
      </p:pic>
    </p:spTree>
    <p:extLst>
      <p:ext uri="{BB962C8B-B14F-4D97-AF65-F5344CB8AC3E}">
        <p14:creationId xmlns:p14="http://schemas.microsoft.com/office/powerpoint/2010/main" val="29624929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4.10 Proportion of hemodialysis patients discharged alive that either were readmitted or died within 30 days of discharge, by cause of index hospitalization, 2016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816100" y="5600700"/>
            <a:ext cx="6324600" cy="646331"/>
          </a:xfrm>
          <a:prstGeom prst="rect">
            <a:avLst/>
          </a:prstGeom>
        </p:spPr>
        <p:txBody>
          <a:bodyPr wrap="square">
            <a:spAutoFit/>
          </a:bodyPr>
          <a:lstStyle/>
          <a:p>
            <a:pPr>
              <a:spcBef>
                <a:spcPts val="600"/>
              </a:spcBef>
              <a:spcAft>
                <a:spcPts val="12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Includes live hospital discharges from January 1 to December 1, 2016. Cause-specific hospitalizations are defined by principal ICD-10-CM codes. See Vol. 2, ESRD Analytical Methods for principal ICD-10-CM diagnosis codes included in each cause of hospitalization category. Abbreviations:  CVD, cardiovascular disease; readmit, readmission; VA, vascular access.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70072"/>
            <a:ext cx="6858014" cy="4117856"/>
          </a:xfrm>
          <a:prstGeom prst="rect">
            <a:avLst/>
          </a:prstGeom>
        </p:spPr>
      </p:pic>
    </p:spTree>
    <p:extLst>
      <p:ext uri="{BB962C8B-B14F-4D97-AF65-F5344CB8AC3E}">
        <p14:creationId xmlns:p14="http://schemas.microsoft.com/office/powerpoint/2010/main" val="42395221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0"/>
            <a:ext cx="9144000" cy="1417638"/>
          </a:xfrm>
        </p:spPr>
        <p:txBody>
          <a:bodyPr/>
          <a:lstStyle/>
          <a:p>
            <a:pPr marL="0" marR="0">
              <a:spcBef>
                <a:spcPts val="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4.11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with cause-specific readmissions within 30 days of discharge, by cause of index hospitalization,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914400" y="5487928"/>
            <a:ext cx="6934200" cy="646331"/>
          </a:xfrm>
          <a:prstGeom prst="rect">
            <a:avLst/>
          </a:prstGeom>
        </p:spPr>
        <p:txBody>
          <a:bodyPr wrap="square">
            <a:spAutoFit/>
          </a:bodyPr>
          <a:lstStyle/>
          <a:p>
            <a:pPr>
              <a:spcBef>
                <a:spcPts val="600"/>
              </a:spcBef>
              <a:spcAft>
                <a:spcPts val="12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Includes live hospital discharges from January 1 to December 1, 2016. Cause-specific hospitalizations are defined by principal ICD-10-CM codes. See Vol. 2, ESRD Analytical Methods for principal ICD-10-CM diagnosis codes included in each cause of hospitalization category. Abbreviations: CVD, cardiovascular disease; VA, vascular access.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421" y="1370072"/>
            <a:ext cx="6867158" cy="4117856"/>
          </a:xfrm>
          <a:prstGeom prst="rect">
            <a:avLst/>
          </a:prstGeom>
        </p:spPr>
      </p:pic>
    </p:spTree>
    <p:extLst>
      <p:ext uri="{BB962C8B-B14F-4D97-AF65-F5344CB8AC3E}">
        <p14:creationId xmlns:p14="http://schemas.microsoft.com/office/powerpoint/2010/main" val="25559748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552450" y="186935"/>
            <a:ext cx="8039100" cy="1371600"/>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 Figure 4.12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discharged alive who were either readmitted or died within 30 days of discharge for (a) cardiovascular index hospitalization and (b) infection index hospitalization, by age,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2016</a:t>
            </a:r>
            <a:endParaRPr lang="en-US" sz="20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333499" y="5508077"/>
            <a:ext cx="6477000" cy="646331"/>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Patients less than age 22 are not represented as a group due to insufficient sample size. Includes live hospital discharges from January 1 to December 1, 2016. Cause-specific hospitalizations are defined by principal ICD-10-CM codes. See Vol. 2, ESRD Analytical Methods for principal ICD-10-CM diagnosis codes included in each cause of hospitalization category. Abbreviation: readmit, readmission.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TextBox 6"/>
          <p:cNvSpPr txBox="1"/>
          <p:nvPr/>
        </p:nvSpPr>
        <p:spPr>
          <a:xfrm>
            <a:off x="2362200" y="1600200"/>
            <a:ext cx="4419600" cy="338554"/>
          </a:xfrm>
          <a:prstGeom prst="rect">
            <a:avLst/>
          </a:prstGeom>
          <a:noFill/>
        </p:spPr>
        <p:txBody>
          <a:bodyPr wrap="square" rtlCol="0">
            <a:spAutoFit/>
          </a:bodyPr>
          <a:lstStyle/>
          <a:p>
            <a:r>
              <a:rPr lang="en-US" sz="1600" b="1" dirty="0" smtClean="0"/>
              <a:t>(a) Cardiovascular index hospitalization</a:t>
            </a:r>
            <a:endParaRPr lang="en-US" sz="1600" b="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3046" y="1876171"/>
            <a:ext cx="6057907" cy="3637436"/>
          </a:xfrm>
          <a:prstGeom prst="rect">
            <a:avLst/>
          </a:prstGeom>
        </p:spPr>
      </p:pic>
    </p:spTree>
    <p:extLst>
      <p:ext uri="{BB962C8B-B14F-4D97-AF65-F5344CB8AC3E}">
        <p14:creationId xmlns:p14="http://schemas.microsoft.com/office/powerpoint/2010/main" val="169673460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0"/>
            <a:ext cx="9144000" cy="16002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4.12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discharged alive who were either readmitted or died within 30 days of discharge for (a) cardiovascular index hospitalization and (b) infection index hospitalization, by age,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676400" y="5542865"/>
            <a:ext cx="6477000" cy="646331"/>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Patients less than age 22 are not represented as a group due to insufficient sample size. Includes live hospital discharges from January 1 to December 1, 2016. Cause-specific hospitalizations are defined by principal ICD-10-CM codes. See Vol. 2, ESRD Analytical Methods for principal ICD-10-CM diagnosis codes included in each cause of hospitalization category. Abbreviation: readmit, readmission. </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238500" y="1612900"/>
            <a:ext cx="3036409" cy="338554"/>
          </a:xfrm>
          <a:prstGeom prst="rect">
            <a:avLst/>
          </a:prstGeom>
        </p:spPr>
        <p:txBody>
          <a:bodyPr wrap="none">
            <a:spAutoFit/>
          </a:bodyPr>
          <a:lstStyle/>
          <a:p>
            <a:pPr lvl="0"/>
            <a:r>
              <a:rPr lang="en-US" sz="1600" b="1" dirty="0" smtClean="0">
                <a:solidFill>
                  <a:prstClr val="black"/>
                </a:solidFill>
              </a:rPr>
              <a:t>(b) Infection </a:t>
            </a:r>
            <a:r>
              <a:rPr lang="en-US" sz="1600" b="1" dirty="0">
                <a:solidFill>
                  <a:prstClr val="black"/>
                </a:solidFill>
              </a:rPr>
              <a:t>index hospitalization</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28846" y="2088444"/>
            <a:ext cx="5753107" cy="3454421"/>
          </a:xfrm>
          <a:prstGeom prst="rect">
            <a:avLst/>
          </a:prstGeom>
        </p:spPr>
      </p:pic>
    </p:spTree>
    <p:extLst>
      <p:ext uri="{BB962C8B-B14F-4D97-AF65-F5344CB8AC3E}">
        <p14:creationId xmlns:p14="http://schemas.microsoft.com/office/powerpoint/2010/main" val="323998203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6002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Figure 4.13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Proportion of hemodialysis patients discharged alive who were either readmitted or died within 30 days of discharge for cardiovascular index hospitalization, by cause-specific cardiovascular index hospitalization,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200153" y="5466321"/>
            <a:ext cx="6438900" cy="1138773"/>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Period prevalent hemodialysis patients, all ages, 2016, unadjusted. Includes live hospital discharges from January 1 to December 1, 2016. Cause-specific hospitalizations are defined by principal ICD-10-CM codes. See Vol. 2, ESRD Analytical Methods for principal ICD-10-CM diagnosis codes included in each cause of hospitalization category. Abbreviations: AMI, acute myocardial infarction; HF, heart failure; readmit, readmission. </a:t>
            </a:r>
          </a:p>
          <a:p>
            <a:r>
              <a:rPr lang="en-US" sz="900" i="1" dirty="0">
                <a:latin typeface="Calibri" panose="020F0502020204030204" pitchFamily="34" charset="0"/>
                <a:ea typeface="Times New Roman" panose="02020603050405020304" pitchFamily="18" charset="0"/>
                <a:cs typeface="Times New Roman" panose="02020603050405020304" pitchFamily="18" charset="0"/>
              </a:rPr>
              <a:t/>
            </a:r>
            <a:br>
              <a:rPr lang="en-US" sz="900" i="1"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1714500"/>
            <a:ext cx="6248407" cy="3751821"/>
          </a:xfrm>
          <a:prstGeom prst="rect">
            <a:avLst/>
          </a:prstGeom>
        </p:spPr>
      </p:pic>
    </p:spTree>
    <p:extLst>
      <p:ext uri="{BB962C8B-B14F-4D97-AF65-F5344CB8AC3E}">
        <p14:creationId xmlns:p14="http://schemas.microsoft.com/office/powerpoint/2010/main" val="32429285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914400"/>
          </a:xfrm>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4.14 Unadjusted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ED visit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09700" y="5532143"/>
            <a:ext cx="6324600"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ED, emergency department;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31747818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Unadjusted ED visit rates for ESRD patients, by age group and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3771900" y="1091784"/>
            <a:ext cx="1173719"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(a) All </a:t>
            </a:r>
            <a:r>
              <a:rPr lang="en-US" sz="1600" b="1" kern="0" dirty="0">
                <a:latin typeface="Calibri" panose="020F0502020204030204" pitchFamily="34" charset="0"/>
                <a:ea typeface="Times New Roman" panose="02020603050405020304" pitchFamily="18" charset="0"/>
                <a:cs typeface="Segoe UI" panose="020B0502040204020203" pitchFamily="34" charset="0"/>
              </a:rPr>
              <a:t>ESRD</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7" name="Rectangle 6"/>
          <p:cNvSpPr/>
          <p:nvPr/>
        </p:nvSpPr>
        <p:spPr>
          <a:xfrm>
            <a:off x="1028700" y="5622908"/>
            <a:ext cx="7315207"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ED, emergency department; ESRD, end-stage renal disease; HD, hemodialysis; PD, peritoneal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631836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Unadjusted ED visit rates for ESRD patients, by age group and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3557900" y="1091784"/>
            <a:ext cx="1601721"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(b) Hemodialysis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342900" y="5656254"/>
            <a:ext cx="8464556" cy="2667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20496523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Unadjusted ED visit rates for ESRD patients, by age group and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3361532" y="1091784"/>
            <a:ext cx="1994457"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(c) Peritoneal dialysis</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560128" y="5791200"/>
            <a:ext cx="8126672" cy="2560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14369281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Unadjusted ED visit rates for ESRD patients, by age group and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3668507" y="1091784"/>
            <a:ext cx="1380507" cy="338554"/>
          </a:xfrm>
          <a:prstGeom prst="rect">
            <a:avLst/>
          </a:prstGeom>
        </p:spPr>
        <p:txBody>
          <a:bodyPr wrap="none">
            <a:spAutoFit/>
          </a:bodyPr>
          <a:lstStyle/>
          <a:p>
            <a:pPr marR="0" lvl="0" algn="ctr" fontAlgn="base">
              <a:spcBef>
                <a:spcPts val="0"/>
              </a:spcBef>
              <a:spcAft>
                <a:spcPts val="0"/>
              </a:spcAft>
            </a:pPr>
            <a:r>
              <a:rPr lang="en-US" sz="1600" b="1" kern="0" dirty="0" smtClean="0">
                <a:latin typeface="Calibri" panose="020F0502020204030204" pitchFamily="34" charset="0"/>
                <a:ea typeface="Times New Roman" panose="02020603050405020304" pitchFamily="18" charset="0"/>
                <a:cs typeface="Segoe UI" panose="020B0502040204020203" pitchFamily="34" charset="0"/>
              </a:rPr>
              <a:t>(d) Transplant</a:t>
            </a:r>
            <a:endParaRPr lang="en-US" sz="1600" b="1" u="none" strike="noStrike" kern="0" spc="0"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560128" y="5791200"/>
            <a:ext cx="8126672" cy="25605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14594488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Figure 4.16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Map of the ED visit rates of ESRD, by Health Service Area, in the U.S. population,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79647" y="5413684"/>
            <a:ext cx="6216553"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ED, emergency department;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0049" y="1417638"/>
            <a:ext cx="6723902" cy="3527745"/>
          </a:xfrm>
          <a:prstGeom prst="rect">
            <a:avLst/>
          </a:prstGeom>
        </p:spPr>
      </p:pic>
    </p:spTree>
    <p:extLst>
      <p:ext uri="{BB962C8B-B14F-4D97-AF65-F5344CB8AC3E}">
        <p14:creationId xmlns:p14="http://schemas.microsoft.com/office/powerpoint/2010/main" val="28102657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4.17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Unadjusted observation stay rates for ESRD patients, by treatment modality, 2007-2016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145924" y="5553015"/>
            <a:ext cx="6327310" cy="276999"/>
          </a:xfrm>
          <a:prstGeom prst="rect">
            <a:avLst/>
          </a:prstGeom>
        </p:spPr>
        <p:txBody>
          <a:bodyPr wrap="non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40428355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Figure 4.18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Map of unadjusted observation stay rates of ESRD, by Health Service Area, in the U.S. population,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408345" y="5539354"/>
            <a:ext cx="6327310" cy="276999"/>
          </a:xfrm>
          <a:prstGeom prst="rect">
            <a:avLst/>
          </a:prstGeom>
        </p:spPr>
        <p:txBody>
          <a:bodyPr wrap="non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0049" y="1577330"/>
            <a:ext cx="6723902" cy="3368053"/>
          </a:xfrm>
          <a:prstGeom prst="rect">
            <a:avLst/>
          </a:prstGeom>
        </p:spPr>
      </p:pic>
    </p:spTree>
    <p:extLst>
      <p:ext uri="{BB962C8B-B14F-4D97-AF65-F5344CB8AC3E}">
        <p14:creationId xmlns:p14="http://schemas.microsoft.com/office/powerpoint/2010/main" val="15987239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76200" y="0"/>
            <a:ext cx="9067800" cy="1417638"/>
          </a:xfrm>
        </p:spPr>
        <p:txBody>
          <a:bodyPr/>
          <a:lstStyle/>
          <a:p>
            <a:pPr marL="0" marR="0">
              <a:spcBef>
                <a:spcPts val="600"/>
              </a:spcBef>
              <a:spcAft>
                <a:spcPts val="600"/>
              </a:spcAft>
              <a:tabLst>
                <a:tab pos="685800" algn="l"/>
              </a:tabLs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 Table 4.2 Top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Ten Most Common Principal Diagnosis Clinical Classifications for Patients with ESRD, by Service Type,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4</a:t>
            </a:r>
          </a:p>
        </p:txBody>
      </p:sp>
      <p:sp>
        <p:nvSpPr>
          <p:cNvPr id="6" name="Rectangle 5"/>
          <p:cNvSpPr/>
          <p:nvPr/>
        </p:nvSpPr>
        <p:spPr>
          <a:xfrm>
            <a:off x="114875" y="4800600"/>
            <a:ext cx="1218625" cy="1200329"/>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Abbreviations: ED, emergency department;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32595613"/>
              </p:ext>
            </p:extLst>
          </p:nvPr>
        </p:nvGraphicFramePr>
        <p:xfrm>
          <a:off x="2590800" y="884331"/>
          <a:ext cx="6248400" cy="5391701"/>
        </p:xfrm>
        <a:graphic>
          <a:graphicData uri="http://schemas.openxmlformats.org/drawingml/2006/table">
            <a:tbl>
              <a:tblPr firstRow="1" bandRow="1"/>
              <a:tblGrid>
                <a:gridCol w="624840">
                  <a:extLst>
                    <a:ext uri="{9D8B030D-6E8A-4147-A177-3AD203B41FA5}">
                      <a16:colId xmlns:a16="http://schemas.microsoft.com/office/drawing/2014/main" val="3509495390"/>
                    </a:ext>
                  </a:extLst>
                </a:gridCol>
                <a:gridCol w="624840">
                  <a:extLst>
                    <a:ext uri="{9D8B030D-6E8A-4147-A177-3AD203B41FA5}">
                      <a16:colId xmlns:a16="http://schemas.microsoft.com/office/drawing/2014/main" val="3583634980"/>
                    </a:ext>
                  </a:extLst>
                </a:gridCol>
                <a:gridCol w="624840">
                  <a:extLst>
                    <a:ext uri="{9D8B030D-6E8A-4147-A177-3AD203B41FA5}">
                      <a16:colId xmlns:a16="http://schemas.microsoft.com/office/drawing/2014/main" val="2045991532"/>
                    </a:ext>
                  </a:extLst>
                </a:gridCol>
                <a:gridCol w="624840">
                  <a:extLst>
                    <a:ext uri="{9D8B030D-6E8A-4147-A177-3AD203B41FA5}">
                      <a16:colId xmlns:a16="http://schemas.microsoft.com/office/drawing/2014/main" val="2741254471"/>
                    </a:ext>
                  </a:extLst>
                </a:gridCol>
                <a:gridCol w="624840">
                  <a:extLst>
                    <a:ext uri="{9D8B030D-6E8A-4147-A177-3AD203B41FA5}">
                      <a16:colId xmlns:a16="http://schemas.microsoft.com/office/drawing/2014/main" val="2121133883"/>
                    </a:ext>
                  </a:extLst>
                </a:gridCol>
                <a:gridCol w="624840">
                  <a:extLst>
                    <a:ext uri="{9D8B030D-6E8A-4147-A177-3AD203B41FA5}">
                      <a16:colId xmlns:a16="http://schemas.microsoft.com/office/drawing/2014/main" val="1602480394"/>
                    </a:ext>
                  </a:extLst>
                </a:gridCol>
                <a:gridCol w="624840">
                  <a:extLst>
                    <a:ext uri="{9D8B030D-6E8A-4147-A177-3AD203B41FA5}">
                      <a16:colId xmlns:a16="http://schemas.microsoft.com/office/drawing/2014/main" val="1851472501"/>
                    </a:ext>
                  </a:extLst>
                </a:gridCol>
                <a:gridCol w="624840">
                  <a:extLst>
                    <a:ext uri="{9D8B030D-6E8A-4147-A177-3AD203B41FA5}">
                      <a16:colId xmlns:a16="http://schemas.microsoft.com/office/drawing/2014/main" val="2270086905"/>
                    </a:ext>
                  </a:extLst>
                </a:gridCol>
                <a:gridCol w="624840">
                  <a:extLst>
                    <a:ext uri="{9D8B030D-6E8A-4147-A177-3AD203B41FA5}">
                      <a16:colId xmlns:a16="http://schemas.microsoft.com/office/drawing/2014/main" val="2930561516"/>
                    </a:ext>
                  </a:extLst>
                </a:gridCol>
                <a:gridCol w="624840">
                  <a:extLst>
                    <a:ext uri="{9D8B030D-6E8A-4147-A177-3AD203B41FA5}">
                      <a16:colId xmlns:a16="http://schemas.microsoft.com/office/drawing/2014/main" val="1917049276"/>
                    </a:ext>
                  </a:extLst>
                </a:gridCol>
              </a:tblGrid>
              <a:tr h="210858">
                <a:tc gridSpan="2">
                  <a:txBody>
                    <a:bodyPr/>
                    <a:lstStyle/>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Hospitalization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 870,783)</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a:noFill/>
                    </a:lnR>
                    <a:lnT>
                      <a:noFill/>
                    </a:lnT>
                    <a:lnB w="12700" cap="flat" cmpd="sng" algn="ctr">
                      <a:solidFill>
                        <a:srgbClr val="7F7F7F"/>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Readmission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 168,002)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a:noFill/>
                    </a:lnR>
                    <a:lnT>
                      <a:noFill/>
                    </a:lnT>
                    <a:lnB w="12700" cap="flat" cmpd="sng" algn="ctr">
                      <a:solidFill>
                        <a:srgbClr val="7F7F7F"/>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 with Admission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 487,492)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a:noFill/>
                    </a:lnR>
                    <a:lnT>
                      <a:noFill/>
                    </a:lnT>
                    <a:lnB w="12700" cap="flat" cmpd="sng" algn="ctr">
                      <a:solidFill>
                        <a:srgbClr val="7F7F7F"/>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 </a:t>
                      </a:r>
                      <a:r>
                        <a:rPr lang="en-US" sz="6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w/o</a:t>
                      </a: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Admission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 562,078)</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a:noFill/>
                    </a:lnR>
                    <a:lnT>
                      <a:noFill/>
                    </a:lnT>
                    <a:lnB w="12700" cap="flat" cmpd="sng" algn="ctr">
                      <a:solidFill>
                        <a:srgbClr val="7F7F7F"/>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Observation Stay</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650" b="1" cap="all">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 124,223)</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a:noFill/>
                    </a:lnR>
                    <a:lnT>
                      <a:noFill/>
                    </a:lnT>
                    <a:lnB w="12700" cap="flat" cmpd="sng" algn="ctr">
                      <a:solidFill>
                        <a:srgbClr val="7F7F7F"/>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164384172"/>
                  </a:ext>
                </a:extLst>
              </a:tr>
              <a:tr h="25878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Septicemia (except in labor)</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9.3%</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Septicemia (except in labor)</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Septicemia (except in labor)</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Nonspecific chest pain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Nonspecific chest pain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w="12700" cap="flat" cmpd="sng" algn="ctr">
                      <a:solidFill>
                        <a:srgbClr val="7F7F7F"/>
                      </a:solidFill>
                      <a:prstDash val="solid"/>
                      <a:round/>
                      <a:headEnd type="none" w="med" len="med"/>
                      <a:tailEnd type="none" w="med" len="med"/>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w="12700" cap="flat" cmpd="sng" algn="ctr">
                      <a:solidFill>
                        <a:srgbClr val="7F7F7F"/>
                      </a:solidFill>
                      <a:prstDash val="solid"/>
                      <a:round/>
                      <a:headEnd type="none" w="med" len="med"/>
                      <a:tailEnd type="none" w="med" len="med"/>
                    </a:lnT>
                    <a:lnB>
                      <a:noFill/>
                    </a:lnB>
                    <a:solidFill>
                      <a:srgbClr val="F2F2F2"/>
                    </a:solidFill>
                  </a:tcPr>
                </a:tc>
                <a:extLst>
                  <a:ext uri="{0D108BD9-81ED-4DB2-BD59-A6C34878D82A}">
                    <a16:rowId xmlns:a16="http://schemas.microsoft.com/office/drawing/2014/main" val="1591288696"/>
                  </a:ext>
                </a:extLst>
              </a:tr>
              <a:tr h="43130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 of device; implant or graft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 of device; implant or graft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 of device; implant or graft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Chronic kidney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 with complications and secondary hypertension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31891555"/>
                  </a:ext>
                </a:extLst>
              </a:tr>
              <a:tr h="43130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 with complications and secondary hypertension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 with complications and secondary hypertension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 with complications and secondary hypertension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 of device; implant or graft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 of device; implant or graft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2482903523"/>
                  </a:ext>
                </a:extLst>
              </a:tr>
              <a:tr h="43130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mellitus with complications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Fluid and electrolyte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Fluid and electrolyte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 with complications and secondary hypertension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Fluid and electrolyte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696851730"/>
                  </a:ext>
                </a:extLst>
              </a:tr>
              <a:tr h="34504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Fluid and electrolyte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mellitus with complications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 nonhypertensive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Abdominal pain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Chronic kidney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734943424"/>
                  </a:ext>
                </a:extLst>
              </a:tr>
              <a:tr h="34504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 nonhypertensive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 nonhypertensive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mellitus with complications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lower respiratory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lower respiratory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70393686"/>
                  </a:ext>
                </a:extLst>
              </a:tr>
              <a:tr h="60382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Pneumonia (except that caused by tuberculosis or sexually transmitted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Complications of surgical procedures or medical care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Pneumonia (except that caused by tuberculosis or sexually transmitted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mellitus with complications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mellitus with complications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2993029342"/>
                  </a:ext>
                </a:extLst>
              </a:tr>
              <a:tr h="34504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Complications of surgical procedures or medical care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nervous system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Acute myocardial infarction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Superficial injury; contusion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Syncope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99331835"/>
                  </a:ext>
                </a:extLst>
              </a:tr>
              <a:tr h="60382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Respiratory failure; insufficiency; arrest (adult)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Pneumonia (except that caused by tuberculosis or sexually transmitted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Complications of surgical procedures or medical care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Fluid and electrolyte disorders</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Deficiency and other anemia</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a:noFill/>
                    </a:lnB>
                    <a:solidFill>
                      <a:srgbClr val="F2F2F2"/>
                    </a:solidFill>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a:noFill/>
                    </a:lnB>
                    <a:solidFill>
                      <a:srgbClr val="F2F2F2"/>
                    </a:solidFill>
                  </a:tcPr>
                </a:tc>
                <a:extLst>
                  <a:ext uri="{0D108BD9-81ED-4DB2-BD59-A6C34878D82A}">
                    <a16:rowId xmlns:a16="http://schemas.microsoft.com/office/drawing/2014/main" val="1351126521"/>
                  </a:ext>
                </a:extLst>
              </a:tr>
              <a:tr h="345040">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Acute myocardial infarction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Respiratory failure; insufficiency; arrest (adult)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Respiratory failure; insufficiency; arrest (adult)</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connective tissue disease</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6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Abdominal pain</a:t>
                      </a:r>
                      <a:endParaRPr lang="en-US" sz="65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6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650" dirty="0">
                        <a:effectLst/>
                        <a:latin typeface="Calibri" panose="020F0502020204030204" pitchFamily="34" charset="0"/>
                        <a:ea typeface="Calibri" panose="020F0502020204030204" pitchFamily="34" charset="0"/>
                        <a:cs typeface="Times New Roman" panose="02020603050405020304" pitchFamily="18" charset="0"/>
                      </a:endParaRPr>
                    </a:p>
                  </a:txBody>
                  <a:tcPr marL="20141" marR="20141"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5081738"/>
                  </a:ext>
                </a:extLst>
              </a:tr>
            </a:tbl>
          </a:graphicData>
        </a:graphic>
      </p:graphicFrame>
    </p:spTree>
    <p:extLst>
      <p:ext uri="{BB962C8B-B14F-4D97-AF65-F5344CB8AC3E}">
        <p14:creationId xmlns:p14="http://schemas.microsoft.com/office/powerpoint/2010/main" val="3062109163"/>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616</TotalTime>
  <Words>3216</Words>
  <Application>Microsoft Office PowerPoint</Application>
  <PresentationFormat>On-screen Show (4:3)</PresentationFormat>
  <Paragraphs>408</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Candara</vt:lpstr>
      <vt:lpstr>Constantia</vt:lpstr>
      <vt:lpstr>Segoe UI</vt:lpstr>
      <vt:lpstr>Times New Roman</vt:lpstr>
      <vt:lpstr>ADR_PPT_Template_CKD</vt:lpstr>
      <vt:lpstr>PowerPoint Presentation</vt:lpstr>
      <vt:lpstr>vol 2 Figure 4.1 Adjusted hospitalization rates for ESRD patients, by treatment modality, 2007-2016 </vt:lpstr>
      <vt:lpstr>vol 2 Figure 4.2 Adjusted all-cause &amp; cause-specific hospitalization rates for ESRD patients, by treatment modality, 2007-2016 </vt:lpstr>
      <vt:lpstr>vol 2 Figure 4.2 Adjusted all-cause &amp; cause-specific hospitalization rates for ESRD patients, by treatment modality, 2007-2016 </vt:lpstr>
      <vt:lpstr>vol 2 Figure 4.2 Adjusted all-cause &amp; cause-specific hospitalization rates for ESRD patients, by treatment modality, 2007-2016 </vt:lpstr>
      <vt:lpstr>vol 2 Figure 4.2 Adjusted all-cause &amp; cause-specific hospitalization rates for ESRD patients, by treatment modality, 2007-2016 </vt:lpstr>
      <vt:lpstr>vol 2 Table 4.1 Adjusted rates of all-cause &amp; cause-specific hospitalization per patient-year for adult hemodialysis patients, 2007-2016</vt:lpstr>
      <vt:lpstr>vol 2 Figure 4.3 Adjusted all-cause hospitalization rates by treatment modality and number of years after start of dialysis, for cohorts of incident patients in 2005, 2008, 2011, and 2014 </vt:lpstr>
      <vt:lpstr>vol 2 Figure 4.3 Adjusted all-cause hospitalization rates by treatment modality and number of years after start of dialysis, for cohorts of incident patients in 2005, 2008, 2011, and 2014 </vt:lpstr>
      <vt:lpstr>vol 2 Figure 4.4 Map of the hospitalization rates of ESRD, by Health Service Area, in the U.S. population, 2013-2016 </vt:lpstr>
      <vt:lpstr>vol 2 Figure 4.4 Map of the hospitalization rates of ESRD, by Health Service Area, in the U.S. population, 2013-2016 </vt:lpstr>
      <vt:lpstr>vol 2 Figure 4.5 Adjusted hospital days for ESRD patients, by treatment modality, 2007-2016 </vt:lpstr>
      <vt:lpstr>vol 2 Figure 4.6 Adjusted hospital days for infection &amp; cardiovascular causes, for ESRD patients by their treatment modality, 2007-2016 </vt:lpstr>
      <vt:lpstr>vol 2 Figure 4.6 Adjusted hospital days for infection &amp; cardiovascular causes, for ESRD patients by their treatment modality, 2007-2016 </vt:lpstr>
      <vt:lpstr>vol 2 Figure 4.7 Proportion of patients aged 66 &amp; older discharged alive from the hospital who were either readmitted or died within 30 days of discharge, by kidney disease status, 2016 </vt:lpstr>
      <vt:lpstr>vol 2 Figure 4.8 Proportion of ESRD patients readmitted within 30 days, by treatment modality, 2007-2016 </vt:lpstr>
      <vt:lpstr>vol 2 Figure 4.9 Proportion of hemodialysis patients discharged alive from the hospital who either were readmitted or died within 30 days of discharge, by demographic characteristics, 2016 </vt:lpstr>
      <vt:lpstr>vol 2 Figure 4.9 Proportion of hemodialysis patients discharged alive from the hospital who either were readmitted or died within 30 days of discharge, by demographic characteristics, 2016 </vt:lpstr>
      <vt:lpstr>vol 2 Figure 4.10 Proportion of hemodialysis patients discharged alive that either were readmitted or died within 30 days of discharge, by cause of index hospitalization, 2016  </vt:lpstr>
      <vt:lpstr>vol 2 Figure 4.11 Proportion of hemodialysis patients with cause-specific readmissions within 30 days of discharge, by cause of index hospitalization, 2016 </vt:lpstr>
      <vt:lpstr>vol 2 Figure 4.12 Proportion of hemodialysis patients discharged alive who were either readmitted or died within 30 days of discharge for (a) cardiovascular index hospitalization and (b) infection index hospitalization, by age, 2016</vt:lpstr>
      <vt:lpstr>vol 2 Figure 4.12 Proportion of hemodialysis patients discharged alive who were either readmitted or died within 30 days of discharge for (a) cardiovascular index hospitalization and (b) infection index hospitalization, by age, 2016 </vt:lpstr>
      <vt:lpstr>vol 2  Figure 4.13 Proportion of hemodialysis patients discharged alive who were either readmitted or died within 30 days of discharge for cardiovascular index hospitalization, by cause-specific cardiovascular index hospitalization, 2016 </vt:lpstr>
      <vt:lpstr>vol 2 Figure 4.14 Unadjusted ED visit rates for ESRD patients, by treatment modality, 2007-2016 </vt:lpstr>
      <vt:lpstr>vol 2 Figure 4.15 Unadjusted ED visit rates for ESRD patients, by age group and treatment modality, 2007-2016 </vt:lpstr>
      <vt:lpstr>vol 2 Figure 4.15 Unadjusted ED visit rates for ESRD patients, by age group and treatment modality, 2007-2016 </vt:lpstr>
      <vt:lpstr>vol 2 Figure 4.15 Unadjusted ED visit rates for ESRD patients, by age group and treatment modality, 2007-2016 </vt:lpstr>
      <vt:lpstr>vol 2 Figure 4.15 Unadjusted ED visit rates for ESRD patients, by age group and treatment modality, 2007-2016 </vt:lpstr>
      <vt:lpstr>vol 2 Figure 4.16 Map of the ED visit rates of ESRD, by Health Service Area, in the U.S. population, 2016 </vt:lpstr>
      <vt:lpstr>vol 2 Figure 4.17 Unadjusted observation stay rates for ESRD patients, by treatment modality, 2007-2016 </vt:lpstr>
      <vt:lpstr>vol 2 Figure 4.18 Map of unadjusted observation stay rates of ESRD, by Health Service Area, in the U.S. population, 2016 </vt:lpstr>
      <vt:lpstr>vol 2 Table 4.2 Top Ten Most Common Principal Diagnosis Clinical Classifications for Patients with ESRD, by Service Type, 2016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Ruth Shamraj</cp:lastModifiedBy>
  <cp:revision>83</cp:revision>
  <dcterms:created xsi:type="dcterms:W3CDTF">2014-11-10T19:37:45Z</dcterms:created>
  <dcterms:modified xsi:type="dcterms:W3CDTF">2019-02-08T19:54:07Z</dcterms:modified>
</cp:coreProperties>
</file>