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21" d="100"/>
          <a:sy n="121" d="100"/>
        </p:scale>
        <p:origin x="5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6: Medicare Expenditures for Persons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2016 Annual Data Report, Vol 1, CKD, Ch 2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5871865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CHF, congestive heart failure; DM, diabetes mellitus; PPPY, per patient per year costs.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dirty="0"/>
              <a:t>Table 6.1  Prevalent Medicare fee-for-service patient counts and spending for beneficiaries aged 65 and older, by DM, CHF, and/or CKD, 2014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854912"/>
              </p:ext>
            </p:extLst>
          </p:nvPr>
        </p:nvGraphicFramePr>
        <p:xfrm>
          <a:off x="609600" y="1765482"/>
          <a:ext cx="8229600" cy="4101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U.S. Medicare Population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Costs (millions, U.S. $)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PPPY Costs</a:t>
                      </a:r>
                      <a:b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(U.S. $)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Population (%)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Costs (%)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24,496,020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$254,356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$10,803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100.00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100.00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With CHF or CKD or DM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8,140,540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$130,220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$17,013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33.23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51.20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CKD only (- DM &amp; CHF)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1,023,220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$15,109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$15,673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4.18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5.94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DM only (- CHF &amp; CKD)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4,093,320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$47,846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$12,116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16.71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18.81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CHF only (- DM &amp; CKD)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893,760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$16,955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$20,733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3.65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6.67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CKD and DM only (- CHF)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847,220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$14,856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$18,610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3.46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5.84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CKD and CHF only (- DM)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340,300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$8,829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$30,395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1.39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3.47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DM and CHF only (- CKD)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515,500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$12,599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$26,758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2.10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4.95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CKD and CHF and DM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427,220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$14,025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$38,561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1.74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5.51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 CKD or DM or CHF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16,355,480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$124,136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$7,812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66.77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48.80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CKD (+/- DM &amp; CHF)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2,637,960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$52,819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$21,857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10.77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20.77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DM (+/- CKD &amp; CHF)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5,883,260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$89,327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$16,003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24.02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35.12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CHF (+/- DM &amp; CKD)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2,176,780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$52,409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$26,975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8.89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20.60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CKD and DM (+/-  CHF)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1,274,440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$28,882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$24,854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5.20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11.36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CKD and CHF (+/- DM)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767,520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$22,854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$34,935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3.13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8.99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DM and CHF (+/- CKD)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942,720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$26,625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$31,902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3.85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10.47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70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5871865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CHF, congestive heart failure; DM, diabetes mellitus; PPPY, per patient per year costs.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400" b="1" dirty="0"/>
              <a:t>Table 6.2  Prevalent Medicare fee-for-service patient counts and spending for beneficiaries younger than age 65,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by </a:t>
            </a:r>
            <a:r>
              <a:rPr lang="en-US" sz="2400" b="1" dirty="0"/>
              <a:t>DM, CHF, and/or CKD, 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401341"/>
              </p:ext>
            </p:extLst>
          </p:nvPr>
        </p:nvGraphicFramePr>
        <p:xfrm>
          <a:off x="609600" y="1765482"/>
          <a:ext cx="8229600" cy="4114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8810">
                <a:tc>
                  <a:txBody>
                    <a:bodyPr/>
                    <a:lstStyle/>
                    <a:p>
                      <a:endParaRPr lang="en-US" sz="13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U.S. Medicare Population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Total Costs (millions, U.S. $)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PPPY Costs</a:t>
                      </a:r>
                      <a:b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(U.S. $)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Population (%)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Costs (%)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5,121,280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$61,479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$12,524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100.00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100.00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With CHF or CKD or DM 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1,322,060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$26,830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$21,479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25.82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43.64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CKD only (- DM &amp; CHF)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101,280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$2,199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$23,125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1.98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3.58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DM only (- CHF &amp; CKD)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837,480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$13,531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$16,882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16.35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22.01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CHF only (- DM &amp; CKD)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102,740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$2,292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$23,678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2.01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3.73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CKD and DM only (- CHF)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115,440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$3,022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$28,325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2.25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4.92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CKD and CHF only (- DM)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22,120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$743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$37,972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0.43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1.21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DM and CHF only (- CKD)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89,400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$2,774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$33,358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1.75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4.51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CKD and CHF and DM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53,600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$2,269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$49,049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1.05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3.69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No CKD or DM or CHF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3,799,220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$34,649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$9,468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74.19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56.36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All CKD (+/- DM &amp; CHF)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292,440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$8,232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$30,764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5.71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13.39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All DM (+/- CKD &amp; CHF)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1,095,920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$21,596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$20,813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21.40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35.13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All CHF (+/- DM &amp; CKD)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267,860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$8,078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$32,865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5.23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13.14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CKD and DM (+/-  CHF)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169,040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$5,291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$34,592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3.30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8.61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CKD and CHF (+/- DM)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75,720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$3,011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$45,757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1.48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4.90</a:t>
                      </a:r>
                      <a:endParaRPr lang="en-US" sz="13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7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DM and CHF (+/- CKD)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143,000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$5,043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$38,966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2.79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8.20</a:t>
                      </a:r>
                      <a:endParaRPr lang="en-US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8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12959" y="5871865"/>
            <a:ext cx="57180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CHF, congestive heart failure, DM, diabetes mellitus.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400" b="1" dirty="0"/>
              <a:t>Figure 6.1 Overall Medicare Parts A, B, and D fee-for-service spending for beneficiaries aged 65 and older, </a:t>
            </a:r>
            <a:r>
              <a:rPr lang="en-US" sz="2400" b="1" dirty="0" smtClean="0"/>
              <a:t>by </a:t>
            </a:r>
            <a:r>
              <a:rPr lang="en-US" sz="2400" b="1" dirty="0"/>
              <a:t>CKD, DM, CHF, and year,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2013 </a:t>
            </a:r>
            <a:r>
              <a:rPr lang="en-US" sz="2400" b="1" dirty="0"/>
              <a:t>&amp; 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T:\Analysis\ADR\2016\Chapter\CKD\c06_MedExp\Figures_Tables\Most_Current\300 ppi Powerpoint\v1_c06_MedExp_f0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59" y="1584878"/>
            <a:ext cx="5718083" cy="436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7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871865"/>
            <a:ext cx="822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</a:t>
            </a:r>
            <a:r>
              <a:rPr lang="en-US" sz="1200" i="1" dirty="0" err="1"/>
              <a:t>Unk</a:t>
            </a:r>
            <a:r>
              <a:rPr lang="en-US" sz="1200" i="1" dirty="0"/>
              <a:t>/</a:t>
            </a:r>
            <a:r>
              <a:rPr lang="en-US" sz="1200" i="1" dirty="0" err="1"/>
              <a:t>unspc</a:t>
            </a:r>
            <a:r>
              <a:rPr lang="en-US" sz="1200" i="1" dirty="0"/>
              <a:t>, CKD stage unknown or unspecified.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Table 6.3 Per person per year Medicare Parts A, B, and D fee-for-service spending for all CKD beneficiaries aged 65 and older,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by </a:t>
            </a:r>
            <a:r>
              <a:rPr lang="en-US" sz="2400" b="1" dirty="0"/>
              <a:t>CKD stage, age, sex, race, and year, 2013 &amp; 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888354"/>
              </p:ext>
            </p:extLst>
          </p:nvPr>
        </p:nvGraphicFramePr>
        <p:xfrm>
          <a:off x="502920" y="1676400"/>
          <a:ext cx="8138161" cy="4293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38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b"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Any CKD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Stages   1-2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Stage 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Stages   4-5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Unk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Unspc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Any CKD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Stages   1-2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Stage 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Stages   4-5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Unk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Unspc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5245" marR="0" indent="-552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Patient years at risk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2,300,185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227,240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1,023,212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229,794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819,940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2,416,542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248,264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1,125,979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227,522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814,776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patients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$22,000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$19,926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$21,339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$27,580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$21,836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$21,857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$19,075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$21,176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$28,541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$21,781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Age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65-69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$21,054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$17,013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$20,891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$31,048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$20,387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$20,672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$17,301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$20,399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$30,169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$20,085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70-74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$20,374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$17,545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$19,566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$26,823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$20,707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$20,365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$17,440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$19,957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$28,312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$20,172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75-79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$21,537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$20,037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$20,904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$26,564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$21,431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$21,432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$17,389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$20,857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$28,836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$21,647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80-84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$22,464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$21,296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$21,549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$27,563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$22,444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$22,104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$20,458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$21,127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$27,564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$22,344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85+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$23,819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$23,691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$23,167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$27,319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$23,463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$23,874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$23,123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$22,823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$28,472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$23,899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Sex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Male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$21,638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$19,849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$21,312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$26,960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$21,147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$21,452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$18,868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$20,993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$28,061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$21,143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Female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$22,322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$19,999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$21,363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$28,077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$22,449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$22,223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$19,270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$21,342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$28,932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$22,355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Race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White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$21,633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$19,686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$21,007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$26,698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$21,573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$21,473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$18,852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$20,855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$27,764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$21,412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Black/African American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$24,413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$20,839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$23,358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$32,551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$23,901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$24,604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$21,039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$23,593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$32,269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$24,415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Other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$22,811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$21,014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$22,578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$28,088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$22,154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$22,370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$18,451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$21,525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$30,563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$22,734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257800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baseline="30000" dirty="0"/>
              <a:t>a</a:t>
            </a:r>
            <a:r>
              <a:rPr lang="en-US" sz="1400" i="1" dirty="0"/>
              <a:t> </a:t>
            </a:r>
            <a:r>
              <a:rPr lang="en-US" sz="1400" i="1" dirty="0" smtClean="0"/>
              <a:t>For </a:t>
            </a:r>
            <a:r>
              <a:rPr lang="en-US" sz="1400" i="1" dirty="0"/>
              <a:t>analyses in this chapter, CKD stage estimates require at least one occurrence of a stage-specific code, and the last available CKD stage in a given year is used</a:t>
            </a:r>
            <a:r>
              <a:rPr lang="en-US" sz="1400" i="1" dirty="0" smtClean="0"/>
              <a:t>.</a:t>
            </a:r>
          </a:p>
          <a:p>
            <a:r>
              <a:rPr lang="en-US" sz="1400" i="1" baseline="30000" dirty="0"/>
              <a:t>b</a:t>
            </a:r>
            <a:r>
              <a:rPr lang="en-US" sz="1400" i="1" dirty="0"/>
              <a:t> In USRDS analyses, patients with ICD-9-CM code 585.6 &amp; with no ESRD 2728 form or other indication of end-stage renal disease (ESRD) are considered to have code 585.5.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527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Table A. ICD-9-CM codes for Chronic Kidney Disease (CKD) stages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20553"/>
              </p:ext>
            </p:extLst>
          </p:nvPr>
        </p:nvGraphicFramePr>
        <p:xfrm>
          <a:off x="457200" y="1905000"/>
          <a:ext cx="8229600" cy="2743198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752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ICD-9-CM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code</a:t>
                      </a:r>
                      <a:r>
                        <a:rPr lang="en-US" sz="1400" baseline="30000" dirty="0" err="1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73025" marT="3683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Stage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73025" marT="3683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585.1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73025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CKD, Stage 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73025" marT="368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585.2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73025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CKD, Stage 2 (mild)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73025" marT="368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585.3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73025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CKD, Stage 3 (moderate)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73025" marT="368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585.4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73025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CKD, Stage 4 (severe)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73025" marT="368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585.5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73025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CKD, Stage 5 (excludes 585.6: Stage 5, requiring chronic dialysis</a:t>
                      </a:r>
                      <a:r>
                        <a:rPr lang="en-US" sz="14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73025" marT="368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5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CKD Stage-unspecified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73025" marT="3683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For these analyses, identified by multiple codes including 585.9, 250.4x, 403.9xm &amp; others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73025" marT="3683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33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871865"/>
            <a:ext cx="822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</a:t>
            </a:r>
            <a:r>
              <a:rPr lang="en-US" sz="1200" i="1" dirty="0" err="1"/>
              <a:t>Unk</a:t>
            </a:r>
            <a:r>
              <a:rPr lang="en-US" sz="1200" i="1" dirty="0"/>
              <a:t>/</a:t>
            </a:r>
            <a:r>
              <a:rPr lang="en-US" sz="1200" i="1" dirty="0" err="1"/>
              <a:t>unspc</a:t>
            </a:r>
            <a:r>
              <a:rPr lang="en-US" sz="1200" i="1" dirty="0"/>
              <a:t>, CKD stage unknown or unspecified.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Table 6.4  Per person per year Medicare Parts A, B, and D fee-for-service spending for CKD patients with DM, aged 65 and older, by CKD stage, age, sex, race, and year, 2013 &amp; 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075759"/>
              </p:ext>
            </p:extLst>
          </p:nvPr>
        </p:nvGraphicFramePr>
        <p:xfrm>
          <a:off x="502920" y="1524000"/>
          <a:ext cx="8138161" cy="4293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38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b"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5245" marR="0" indent="-552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Patient years at risk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1,100,789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110,908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499,895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120,672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369,313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1,162,039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120,068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549,905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119,511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372,555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patients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$25,034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$22,468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$24,557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$31,639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$24,291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$24,854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$21,482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$24,369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$32,330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$24,260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65-69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$24,665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$19,831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$24,646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$35,220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$23,439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$23,970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$19,346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$24,496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$32,826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$22,667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$23,240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$20,547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$22,850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$29,726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$22,727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$23,569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$20,210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$23,218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$32,770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$22,743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75-79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$24,517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$22,397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$23,965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$30,320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$24,064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$24,376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$19,584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$24,146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$31,704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$24,090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80-84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$25,544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$25,411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$24,708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$31,886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$24,506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$25,214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$24,877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$24,083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$30,914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$25,039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$27,560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$25,850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$27,130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$32,040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$26,846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$27,346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$25,921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$26,190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$33,411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$26,959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$24,105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$21,913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$23,976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$30,246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$23,131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$23,899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$21,157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$23,721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$31,034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$23,008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$25,928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$23,030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$25,133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$32,765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$25,413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$25,790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$21,821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$25,020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$33,379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$25,490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$24,670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$22,102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$24,217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$30,861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$24,093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$24,347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$21,196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$23,886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$31,216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$23,900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$27,073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$23,419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$26,339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$35,701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$25,747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$27,980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$22,991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$27,077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$37,360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$27,201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$25,242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$23,934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$25,170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$30,824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$23,930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$24,832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$21,589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$25,023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$32,828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$23,314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1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871865"/>
            <a:ext cx="822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</a:t>
            </a:r>
            <a:r>
              <a:rPr lang="en-US" sz="1200" i="1" dirty="0" err="1"/>
              <a:t>Unk</a:t>
            </a:r>
            <a:r>
              <a:rPr lang="en-US" sz="1200" i="1" dirty="0"/>
              <a:t>/</a:t>
            </a:r>
            <a:r>
              <a:rPr lang="en-US" sz="1200" i="1" dirty="0" err="1"/>
              <a:t>unspc</a:t>
            </a:r>
            <a:r>
              <a:rPr lang="en-US" sz="1200" i="1" dirty="0"/>
              <a:t>, CKD stage unknown or unspecified.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Table 6.5  Per person per year Medicare Parts A, B, and D fee-for-service spending for CKD patients with CHF, aged 65 and older, by CKD stage, age, sex, race, and year, 2013 &amp; 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809971"/>
              </p:ext>
            </p:extLst>
          </p:nvPr>
        </p:nvGraphicFramePr>
        <p:xfrm>
          <a:off x="502920" y="1524000"/>
          <a:ext cx="8138161" cy="4293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38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1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67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b"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5245" marR="0" indent="-552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Patient years at risk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650,103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55,549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289,311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85,624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219,619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654,178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55,376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307,849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83,484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207,469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patients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$34,876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$34,247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$34,704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$39,045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$33,638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$34,935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$32,433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$34,544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$40,904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$33,783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65-69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$39,632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$35,199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$39,416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$50,130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$37,742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$38,821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$35,443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$38,226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$48,717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$37,075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$36,251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$34,125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$36,037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$39,043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$36,113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$35,832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$29,128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$35,852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$42,876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$35,328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75-79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$35,995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$35,625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$35,685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$39,639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$35,082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$36,241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$31,037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$35,947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$43,423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$35,355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80-84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$34,416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$34,794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$33,919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$38,352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$33,374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$34,054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$34,510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$33,344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$39,060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$32,937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$32,255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$32,551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$32,368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$36,069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$30,537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$33,015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$32,744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$32,641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$37,718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$31,589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$33,763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$33,639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$34,184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$38,429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$31,491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$34,071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$31,914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$33,843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$39,830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$32,802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$35,875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$34,810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$35,197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$39,531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$35,504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$35,715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$32,932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$35,216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$41,766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$34,616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$34,182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$33,238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$34,148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$37,803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$33,103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$34,003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$31,565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$33,765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$39,763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$32,753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$38,725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$37,758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$37,761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$45,665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$36,847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$40,381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$36,094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$39,766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$46,374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$39,611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$37,325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$40,393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$37,004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$40,186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$35,604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$38,027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$35,999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$36,121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$44,233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$38,915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47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98016" y="5871865"/>
            <a:ext cx="67447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CHF, congestive heart failure.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Figure 6.2 Overall Medicare Parts A, B and D fee-for-service spending for general Medicare population aged 65 and older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for those with CKD, by year, 1994-2014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 descr="T:\Analysis\ADR\2016\Chapter\CKD\c06_MedExp\Figures_Tables\Most_Current\300 ppi Powerpoint\v1_c06_MedExp_f02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016" y="2044711"/>
            <a:ext cx="634796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784316" y="1453007"/>
            <a:ext cx="1575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/>
              <a:t>(a) All </a:t>
            </a:r>
            <a:r>
              <a:rPr lang="en-US" b="1" dirty="0"/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249505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1260" y="5871865"/>
            <a:ext cx="71414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CHF, congestive heart </a:t>
            </a:r>
            <a:r>
              <a:rPr lang="en-US" sz="1200" i="1" dirty="0" smtClean="0"/>
              <a:t>failure; DM, diabetes mellitus.</a:t>
            </a:r>
            <a:endParaRPr lang="en-US" sz="1200" i="1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Figure 6.2 Overall Medicare Parts A, B and D fee-for-service spending for general Medicare population aged 65 and older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for those with CKD, by year, 1994-2014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94173" y="1453007"/>
            <a:ext cx="2165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/>
              <a:t>(b) </a:t>
            </a:r>
            <a:r>
              <a:rPr lang="en-US" b="1" dirty="0"/>
              <a:t>Patients with DM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44"/>
          <a:stretch/>
        </p:blipFill>
        <p:spPr>
          <a:xfrm>
            <a:off x="1521361" y="2047497"/>
            <a:ext cx="6108487" cy="343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5871865"/>
            <a:ext cx="66187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CHF, congestive heart failure.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Figure 6.2 Overall Medicare Parts A, B and D fee-for-service spending for general Medicare population aged 65 and older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and </a:t>
            </a:r>
            <a:r>
              <a:rPr lang="en-US" sz="2400" b="1" dirty="0"/>
              <a:t>for those with CKD, by year, 1994-2014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94173" y="1453007"/>
            <a:ext cx="2163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/>
              <a:t>(c) </a:t>
            </a:r>
            <a:r>
              <a:rPr lang="en-US" b="1" dirty="0"/>
              <a:t>Patients with </a:t>
            </a:r>
            <a:r>
              <a:rPr lang="en-US" b="1" dirty="0" smtClean="0"/>
              <a:t>CHF</a:t>
            </a:r>
            <a:endParaRPr lang="en-US" b="1" dirty="0"/>
          </a:p>
        </p:txBody>
      </p:sp>
      <p:pic>
        <p:nvPicPr>
          <p:cNvPr id="8194" name="Picture 2" descr="T:\Analysis\ADR\2016\Chapter\CKD\c06_MedExp\Figures_Tables\Most_Current\300 ppi Powerpoint\v1_c06_MedExp_f02c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609600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00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0656" y="5871865"/>
            <a:ext cx="74020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Part D data was initiated since 2006.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Figure 6.3  Trends in total Medicare Parts A, B, and D fee-for-service spending for CKD patients aged 65 and older, by claim type, 2004-2014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8" name="Picture 2" descr="T:\Analysis\ADR\2016\Chapter\CKD\c06_MedExp\Figures_Tables\Most_Current\300 ppi Powerpoint\v1_c06_MedExp_f0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56" y="1523996"/>
            <a:ext cx="7662688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87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0656" y="5871865"/>
            <a:ext cx="74020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Part D data was initiated since 2006.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Figure 6.4  Total Medicare fee-for-service inpatient spending for CKD patients aged 65 and older, by cause of hospitalization, 2004-2014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42" name="Picture 2" descr="T:\Analysis\ADR\2016\Chapter\CKD\c06_MedExp\Figures_Tables\Most_Current\300 ppi Powerpoint\v1_c06_MedExp_f0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04" y="1523996"/>
            <a:ext cx="7351791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99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2993" y="5871865"/>
            <a:ext cx="69997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Medicare 5% sample. Abbreviations: CKD, chronic kidney disease; CHF, congestive heart failure, DM, diabetes mellitus; PPPY, per person per year.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Figure 6.5 Per person per year Medicare Parts A, B, and D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fee-for-service </a:t>
            </a:r>
            <a:r>
              <a:rPr lang="en-US" sz="2400" b="1" dirty="0"/>
              <a:t>spending for the CKD patients aged </a:t>
            </a:r>
            <a:r>
              <a:rPr lang="en-US" sz="2400" b="1" dirty="0" smtClean="0"/>
              <a:t>65 and </a:t>
            </a:r>
            <a:r>
              <a:rPr lang="en-US" sz="2400" b="1" dirty="0"/>
              <a:t>older,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by </a:t>
            </a:r>
            <a:r>
              <a:rPr lang="en-US" sz="2400" b="1" dirty="0"/>
              <a:t>DM, CHF, and year, 1994-2014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6" name="Picture 2" descr="T:\Analysis\ADR\2016\Chapter\CKD\c06_MedExp\Figures_Tables\Most_Current\300 ppi Powerpoint\v1_c06_MedExp_f05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709920"/>
            <a:ext cx="6858014" cy="385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03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5366</TotalTime>
  <Words>2234</Words>
  <Application>Microsoft Office PowerPoint</Application>
  <PresentationFormat>On-screen Show (4:3)</PresentationFormat>
  <Paragraphs>770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Candara</vt:lpstr>
      <vt:lpstr>Constantia</vt:lpstr>
      <vt:lpstr>Times New Roman</vt:lpstr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Janet Leslie</cp:lastModifiedBy>
  <cp:revision>88</cp:revision>
  <dcterms:created xsi:type="dcterms:W3CDTF">2014-11-10T19:37:45Z</dcterms:created>
  <dcterms:modified xsi:type="dcterms:W3CDTF">2017-06-16T12:01:53Z</dcterms:modified>
</cp:coreProperties>
</file>