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2" r:id="rId13"/>
    <p:sldId id="273" r:id="rId14"/>
    <p:sldId id="274" r:id="rId15"/>
    <p:sldId id="286" r:id="rId16"/>
    <p:sldId id="270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3C12"/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2" autoAdjust="0"/>
    <p:restoredTop sz="94660"/>
  </p:normalViewPr>
  <p:slideViewPr>
    <p:cSldViewPr showGuides="1">
      <p:cViewPr varScale="1">
        <p:scale>
          <a:sx n="79" d="100"/>
          <a:sy n="79" d="100"/>
        </p:scale>
        <p:origin x="282" y="78"/>
      </p:cViewPr>
      <p:guideLst>
        <p:guide orient="horz" pos="2160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672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13" y="685800"/>
            <a:ext cx="4395987" cy="144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495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1 CKD, Chapter 4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A63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6286500"/>
            <a:ext cx="1348103" cy="441656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4019371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4:</a:t>
            </a:r>
            <a:b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-US" sz="3600" b="1" dirty="0" smtClean="0">
                <a:latin typeface="Candara" panose="020E0502030303020204" pitchFamily="34" charset="0"/>
              </a:rPr>
              <a:t>Cardiovascular Disease in Patients with Chronic Kidney Disease</a:t>
            </a:r>
            <a:endParaRPr lang="en-US" sz="3600" b="1" dirty="0" smtClean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300" y="2725697"/>
            <a:ext cx="742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2017 </a:t>
            </a:r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A63C1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8600" y="163342"/>
            <a:ext cx="87630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4.1 Prevalence of common cardiovascular diseases in patients with or without CKD, 2015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094" y="730270"/>
            <a:ext cx="6096012" cy="4770130"/>
          </a:xfrm>
        </p:spPr>
      </p:pic>
      <p:sp>
        <p:nvSpPr>
          <p:cNvPr id="4" name="Rectangle 3"/>
          <p:cNvSpPr/>
          <p:nvPr/>
        </p:nvSpPr>
        <p:spPr>
          <a:xfrm>
            <a:off x="152400" y="5465632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sample. Abbreviations: AF, atrial fibrillation; AMI, acute myocardial infarction; CAD, coronary artery disease; CKD, chronic kidney disease; CVA/TIA, cerebrovascular accident/transient ischemic attack; CVD, cardiovascular disease; HF, heart failure; PAD, peripheral arterial disease; SCA/VA, sudden cardiac arrest and ventricular arrhythmias; VHD,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valvular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heart disease; VTE/PE, venous thromboembolism and pulmonary embolism.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" y="6724"/>
            <a:ext cx="9067800" cy="710380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0"/>
              </a:spcAft>
            </a:pPr>
            <a:r>
              <a:rPr lang="en-US" sz="18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4.1 Prevalence of (a) cardiovascular comorbidities &amp; (b) annual incidence of cardiovascular procedures, by CKD status, age, race, &amp; sex, 2015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203460"/>
              </p:ext>
            </p:extLst>
          </p:nvPr>
        </p:nvGraphicFramePr>
        <p:xfrm>
          <a:off x="1371601" y="717104"/>
          <a:ext cx="6400798" cy="5431540"/>
        </p:xfrm>
        <a:graphic>
          <a:graphicData uri="http://schemas.openxmlformats.org/drawingml/2006/table">
            <a:tbl>
              <a:tblPr firstRow="1" firstCol="1" bandRow="1"/>
              <a:tblGrid>
                <a:gridCol w="2186850">
                  <a:extLst>
                    <a:ext uri="{9D8B030D-6E8A-4147-A177-3AD203B41FA5}">
                      <a16:colId xmlns:a16="http://schemas.microsoft.com/office/drawing/2014/main" val="2483870676"/>
                    </a:ext>
                  </a:extLst>
                </a:gridCol>
                <a:gridCol w="594921">
                  <a:extLst>
                    <a:ext uri="{9D8B030D-6E8A-4147-A177-3AD203B41FA5}">
                      <a16:colId xmlns:a16="http://schemas.microsoft.com/office/drawing/2014/main" val="3503449524"/>
                    </a:ext>
                  </a:extLst>
                </a:gridCol>
                <a:gridCol w="368662">
                  <a:extLst>
                    <a:ext uri="{9D8B030D-6E8A-4147-A177-3AD203B41FA5}">
                      <a16:colId xmlns:a16="http://schemas.microsoft.com/office/drawing/2014/main" val="2591770112"/>
                    </a:ext>
                  </a:extLst>
                </a:gridCol>
                <a:gridCol w="321524">
                  <a:extLst>
                    <a:ext uri="{9D8B030D-6E8A-4147-A177-3AD203B41FA5}">
                      <a16:colId xmlns:a16="http://schemas.microsoft.com/office/drawing/2014/main" val="191616379"/>
                    </a:ext>
                  </a:extLst>
                </a:gridCol>
                <a:gridCol w="318548">
                  <a:extLst>
                    <a:ext uri="{9D8B030D-6E8A-4147-A177-3AD203B41FA5}">
                      <a16:colId xmlns:a16="http://schemas.microsoft.com/office/drawing/2014/main" val="1228363604"/>
                    </a:ext>
                  </a:extLst>
                </a:gridCol>
                <a:gridCol w="90745">
                  <a:extLst>
                    <a:ext uri="{9D8B030D-6E8A-4147-A177-3AD203B41FA5}">
                      <a16:colId xmlns:a16="http://schemas.microsoft.com/office/drawing/2014/main" val="2246572569"/>
                    </a:ext>
                  </a:extLst>
                </a:gridCol>
                <a:gridCol w="321524">
                  <a:extLst>
                    <a:ext uri="{9D8B030D-6E8A-4147-A177-3AD203B41FA5}">
                      <a16:colId xmlns:a16="http://schemas.microsoft.com/office/drawing/2014/main" val="3936147896"/>
                    </a:ext>
                  </a:extLst>
                </a:gridCol>
                <a:gridCol w="90745">
                  <a:extLst>
                    <a:ext uri="{9D8B030D-6E8A-4147-A177-3AD203B41FA5}">
                      <a16:colId xmlns:a16="http://schemas.microsoft.com/office/drawing/2014/main" val="3537058347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1612039689"/>
                    </a:ext>
                  </a:extLst>
                </a:gridCol>
                <a:gridCol w="342860">
                  <a:extLst>
                    <a:ext uri="{9D8B030D-6E8A-4147-A177-3AD203B41FA5}">
                      <a16:colId xmlns:a16="http://schemas.microsoft.com/office/drawing/2014/main" val="2228192608"/>
                    </a:ext>
                  </a:extLst>
                </a:gridCol>
                <a:gridCol w="342860">
                  <a:extLst>
                    <a:ext uri="{9D8B030D-6E8A-4147-A177-3AD203B41FA5}">
                      <a16:colId xmlns:a16="http://schemas.microsoft.com/office/drawing/2014/main" val="45347563"/>
                    </a:ext>
                  </a:extLst>
                </a:gridCol>
                <a:gridCol w="323510">
                  <a:extLst>
                    <a:ext uri="{9D8B030D-6E8A-4147-A177-3AD203B41FA5}">
                      <a16:colId xmlns:a16="http://schemas.microsoft.com/office/drawing/2014/main" val="209137783"/>
                    </a:ext>
                  </a:extLst>
                </a:gridCol>
                <a:gridCol w="381067">
                  <a:extLst>
                    <a:ext uri="{9D8B030D-6E8A-4147-A177-3AD203B41FA5}">
                      <a16:colId xmlns:a16="http://schemas.microsoft.com/office/drawing/2014/main" val="1554681530"/>
                    </a:ext>
                  </a:extLst>
                </a:gridCol>
                <a:gridCol w="381067">
                  <a:extLst>
                    <a:ext uri="{9D8B030D-6E8A-4147-A177-3AD203B41FA5}">
                      <a16:colId xmlns:a16="http://schemas.microsoft.com/office/drawing/2014/main" val="2394697932"/>
                    </a:ext>
                  </a:extLst>
                </a:gridCol>
              </a:tblGrid>
              <a:tr h="156130">
                <a:tc gridSpan="14">
                  <a:txBody>
                    <a:bodyPr/>
                    <a:lstStyle/>
                    <a:p>
                      <a:pPr marL="342900" marR="0" lvl="0" indent="-342900" algn="ctr" fontAlgn="base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lphaLcParenBoth"/>
                      </a:pPr>
                      <a:r>
                        <a:rPr lang="en-US" sz="1200" b="1" u="none" strike="noStrike" kern="0" spc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Cardiovascular </a:t>
                      </a:r>
                      <a:r>
                        <a:rPr lang="en-US" sz="1200" b="1" u="none" strike="noStrike" kern="0" spc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comorbidities</a:t>
                      </a:r>
                      <a:endParaRPr lang="en-US" sz="1200" b="1" u="none" strike="noStrike" kern="0" spc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827441"/>
                  </a:ext>
                </a:extLst>
              </a:tr>
              <a:tr h="15613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12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Patients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Patients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235815"/>
                  </a:ext>
                </a:extLst>
              </a:tr>
              <a:tr h="2592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Overall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66-69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Blk/Af Am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686354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CVD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238944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423512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146,663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202375"/>
                  </a:ext>
                </a:extLst>
              </a:tr>
              <a:tr h="16587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Coronary artery disease (CAD)</a:t>
                      </a:r>
                      <a:r>
                        <a:rPr lang="en-US" sz="8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603128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300917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146,663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387537"/>
                  </a:ext>
                </a:extLst>
              </a:tr>
              <a:tr h="16587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myocardial infarction (AMI)</a:t>
                      </a:r>
                      <a:r>
                        <a:rPr lang="en-US" sz="8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054936"/>
                  </a:ext>
                </a:extLst>
              </a:tr>
              <a:tr h="18149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6879649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146,663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049758"/>
                  </a:ext>
                </a:extLst>
              </a:tr>
              <a:tr h="16587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Heart failure (HF)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1514012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953983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146,663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175702"/>
                  </a:ext>
                </a:extLst>
              </a:tr>
              <a:tr h="16587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Valvular heart disease (VHD)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509996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76841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146,663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0282186"/>
                  </a:ext>
                </a:extLst>
              </a:tr>
              <a:tr h="165879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-2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Cerebrovascular accident/transient ischemic attack (CVA/TIA)</a:t>
                      </a:r>
                      <a:r>
                        <a:rPr lang="en-US" sz="800" b="1" spc="-20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4754520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840280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146,663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94318"/>
                  </a:ext>
                </a:extLst>
              </a:tr>
              <a:tr h="16587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Peripheral artery disease (PAD)</a:t>
                      </a:r>
                      <a:r>
                        <a:rPr lang="en-US" sz="8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66656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825224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146,663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0110993"/>
                  </a:ext>
                </a:extLst>
              </a:tr>
              <a:tr h="165879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Atrial fibrillation (AF)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16643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380640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146,663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3495053"/>
                  </a:ext>
                </a:extLst>
              </a:tr>
              <a:tr h="165879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Cardiac arrest and ventricular arrhythmias (SCA/VA)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257063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659585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146,663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2668838"/>
                  </a:ext>
                </a:extLst>
              </a:tr>
              <a:tr h="165879">
                <a:tc gridSpan="8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Venous thromboembolism and pulmonary embolism (VTE/PE)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095564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538634"/>
                  </a:ext>
                </a:extLst>
              </a:tr>
              <a:tr h="15613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146,663</a:t>
                      </a: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02" marR="487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0970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229405"/>
            <a:ext cx="9144000" cy="678756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0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4.1 Prevalence of (a) cardiovascular comorbidities &amp; (b) annual incidence of cardiovascular procedures, by CKD status, age, race, &amp; sex, 2015 </a:t>
            </a:r>
            <a:r>
              <a:rPr lang="en-US" sz="20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(continued)</a:t>
            </a:r>
            <a: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800" dirty="0"/>
          </a:p>
        </p:txBody>
      </p:sp>
      <p:sp>
        <p:nvSpPr>
          <p:cNvPr id="6" name="Rectangle 5"/>
          <p:cNvSpPr/>
          <p:nvPr/>
        </p:nvSpPr>
        <p:spPr>
          <a:xfrm>
            <a:off x="38100" y="4699423"/>
            <a:ext cx="9067800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12/31/2015 with fee-for-service coverage for the entire calendar year. Abbreviations: AF, atrial fibrillation; AMI, acute myocardial infarction; </a:t>
            </a:r>
            <a:r>
              <a:rPr lang="en-US" sz="105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Blk</a:t>
            </a:r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</a:t>
            </a:r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Am, Black African American; CABG, coronary artery bypass grafting; CAD, coronary artery disease; CAS/CEA, carotid artery stenting and carotid endarterectomy; CKD, chronic kidney disease; CVA/TIA, cerebrovascular accident/transient ischemic attack; CVD, cardiovascular disease; HF, heart failure; ICD/CRT-D, implantable cardioverter defibrillators/cardiac resynchronization therapy with defibrillator devices; PAD, peripheral arterial disease; PCI, percutaneous coronary interventions; SCA/VA, sudden cardiac arrest and ventricular arrhythmias; VHD, </a:t>
            </a:r>
            <a:r>
              <a:rPr lang="en-US" sz="105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valvular</a:t>
            </a:r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heart disease; VTE/PE, venous thromboembolism and pulmonary embolism. (a) The denominators for overall prevalence of all cardiovascular comorbidities were Medicare enrollees aged 66+ by CKD status. (b) The denominators for overall prevalence of PCI and CABG were Medicare enrollees aged 66+ with CAD by CKD status. The denominators for overall prevalence of ICD/CRT-D were Medicare enrollees aged 66+ with HF by CKD status. The denominators for overall prevalence of CAS/CEA were Medicare enrollees aged 66+ with CAD, CVA/TIA, or PAD by CKD status.</a:t>
            </a:r>
            <a:endParaRPr lang="en-US" sz="1050" i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794539"/>
              </p:ext>
            </p:extLst>
          </p:nvPr>
        </p:nvGraphicFramePr>
        <p:xfrm>
          <a:off x="414584" y="1111560"/>
          <a:ext cx="8314832" cy="3342450"/>
        </p:xfrm>
        <a:graphic>
          <a:graphicData uri="http://schemas.openxmlformats.org/drawingml/2006/table">
            <a:tbl>
              <a:tblPr firstRow="1" firstCol="1" bandRow="1"/>
              <a:tblGrid>
                <a:gridCol w="2209800">
                  <a:extLst>
                    <a:ext uri="{9D8B030D-6E8A-4147-A177-3AD203B41FA5}">
                      <a16:colId xmlns:a16="http://schemas.microsoft.com/office/drawing/2014/main" val="1119886353"/>
                    </a:ext>
                  </a:extLst>
                </a:gridCol>
                <a:gridCol w="1123252">
                  <a:extLst>
                    <a:ext uri="{9D8B030D-6E8A-4147-A177-3AD203B41FA5}">
                      <a16:colId xmlns:a16="http://schemas.microsoft.com/office/drawing/2014/main" val="1901335055"/>
                    </a:ext>
                  </a:extLst>
                </a:gridCol>
                <a:gridCol w="142180">
                  <a:extLst>
                    <a:ext uri="{9D8B030D-6E8A-4147-A177-3AD203B41FA5}">
                      <a16:colId xmlns:a16="http://schemas.microsoft.com/office/drawing/2014/main" val="1262441829"/>
                    </a:ext>
                  </a:extLst>
                </a:gridCol>
                <a:gridCol w="463714">
                  <a:extLst>
                    <a:ext uri="{9D8B030D-6E8A-4147-A177-3AD203B41FA5}">
                      <a16:colId xmlns:a16="http://schemas.microsoft.com/office/drawing/2014/main" val="2613225782"/>
                    </a:ext>
                  </a:extLst>
                </a:gridCol>
                <a:gridCol w="451802">
                  <a:extLst>
                    <a:ext uri="{9D8B030D-6E8A-4147-A177-3AD203B41FA5}">
                      <a16:colId xmlns:a16="http://schemas.microsoft.com/office/drawing/2014/main" val="2113663756"/>
                    </a:ext>
                  </a:extLst>
                </a:gridCol>
                <a:gridCol w="451802">
                  <a:extLst>
                    <a:ext uri="{9D8B030D-6E8A-4147-A177-3AD203B41FA5}">
                      <a16:colId xmlns:a16="http://schemas.microsoft.com/office/drawing/2014/main" val="27485344"/>
                    </a:ext>
                  </a:extLst>
                </a:gridCol>
                <a:gridCol w="451802">
                  <a:extLst>
                    <a:ext uri="{9D8B030D-6E8A-4147-A177-3AD203B41FA5}">
                      <a16:colId xmlns:a16="http://schemas.microsoft.com/office/drawing/2014/main" val="811010409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1812361038"/>
                    </a:ext>
                  </a:extLst>
                </a:gridCol>
                <a:gridCol w="478790">
                  <a:extLst>
                    <a:ext uri="{9D8B030D-6E8A-4147-A177-3AD203B41FA5}">
                      <a16:colId xmlns:a16="http://schemas.microsoft.com/office/drawing/2014/main" val="3843351658"/>
                    </a:ext>
                  </a:extLst>
                </a:gridCol>
                <a:gridCol w="721678">
                  <a:extLst>
                    <a:ext uri="{9D8B030D-6E8A-4147-A177-3AD203B41FA5}">
                      <a16:colId xmlns:a16="http://schemas.microsoft.com/office/drawing/2014/main" val="4043001573"/>
                    </a:ext>
                  </a:extLst>
                </a:gridCol>
                <a:gridCol w="461328">
                  <a:extLst>
                    <a:ext uri="{9D8B030D-6E8A-4147-A177-3AD203B41FA5}">
                      <a16:colId xmlns:a16="http://schemas.microsoft.com/office/drawing/2014/main" val="364858606"/>
                    </a:ext>
                  </a:extLst>
                </a:gridCol>
                <a:gridCol w="479317">
                  <a:extLst>
                    <a:ext uri="{9D8B030D-6E8A-4147-A177-3AD203B41FA5}">
                      <a16:colId xmlns:a16="http://schemas.microsoft.com/office/drawing/2014/main" val="2357479631"/>
                    </a:ext>
                  </a:extLst>
                </a:gridCol>
                <a:gridCol w="543452">
                  <a:extLst>
                    <a:ext uri="{9D8B030D-6E8A-4147-A177-3AD203B41FA5}">
                      <a16:colId xmlns:a16="http://schemas.microsoft.com/office/drawing/2014/main" val="787457672"/>
                    </a:ext>
                  </a:extLst>
                </a:gridCol>
              </a:tblGrid>
              <a:tr h="182880">
                <a:tc gridSpan="13">
                  <a:txBody>
                    <a:bodyPr/>
                    <a:lstStyle/>
                    <a:p>
                      <a:pPr marL="0" marR="0" lvl="0" indent="0" algn="ctr" fontAlgn="base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Font typeface="+mj-lt"/>
                        <a:buNone/>
                      </a:pPr>
                      <a:r>
                        <a:rPr lang="en-US" sz="1400" b="1" u="none" strike="noStrike" kern="0" spc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(b)</a:t>
                      </a:r>
                      <a:r>
                        <a:rPr lang="en-US" sz="1400" b="1" u="none" strike="noStrike" kern="0" spc="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  </a:t>
                      </a:r>
                      <a:r>
                        <a:rPr lang="en-US" sz="1400" b="1" u="none" strike="noStrike" kern="0" spc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Cardiovascular </a:t>
                      </a:r>
                      <a:r>
                        <a:rPr lang="en-US" sz="1400" b="1" u="none" strike="noStrike" kern="0" spc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procedures</a:t>
                      </a: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818242"/>
                  </a:ext>
                </a:extLst>
              </a:tr>
              <a:tr h="18288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12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Patients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Patients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497719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Overall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66-69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Blk/Af Am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704012"/>
                  </a:ext>
                </a:extLst>
              </a:tr>
              <a:tr h="201295">
                <a:tc gridSpan="8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Revascularization – percutaneous coronary interventions (PCI)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2567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171,640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86168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57,788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58074"/>
                  </a:ext>
                </a:extLst>
              </a:tr>
              <a:tr h="201295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Revascularization – coronary artery bypass graft (CABG)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3546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171,640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5715416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57,788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069451"/>
                  </a:ext>
                </a:extLst>
              </a:tr>
              <a:tr h="201295">
                <a:tc gridSpan="1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Implantable cardioverter defibrillators &amp; cardiac resynchronization therapy with defibrillator (ICD/CRT-D)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56455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67,366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677019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40,545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344270"/>
                  </a:ext>
                </a:extLst>
              </a:tr>
              <a:tr h="201295">
                <a:tc gridSpan="1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Carotid artery stenting and carotid artery endarterectomy (CAS/CEA)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39919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269,224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93778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79,790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5143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00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036862"/>
              </p:ext>
            </p:extLst>
          </p:nvPr>
        </p:nvGraphicFramePr>
        <p:xfrm>
          <a:off x="628650" y="723900"/>
          <a:ext cx="7886700" cy="3432822"/>
        </p:xfrm>
        <a:graphic>
          <a:graphicData uri="http://schemas.openxmlformats.org/drawingml/2006/table">
            <a:tbl>
              <a:tblPr firstRow="1" firstCol="1"/>
              <a:tblGrid>
                <a:gridCol w="1527308">
                  <a:extLst>
                    <a:ext uri="{9D8B030D-6E8A-4147-A177-3AD203B41FA5}">
                      <a16:colId xmlns:a16="http://schemas.microsoft.com/office/drawing/2014/main" val="2264041421"/>
                    </a:ext>
                  </a:extLst>
                </a:gridCol>
                <a:gridCol w="1487808">
                  <a:extLst>
                    <a:ext uri="{9D8B030D-6E8A-4147-A177-3AD203B41FA5}">
                      <a16:colId xmlns:a16="http://schemas.microsoft.com/office/drawing/2014/main" val="3836783235"/>
                    </a:ext>
                  </a:extLst>
                </a:gridCol>
                <a:gridCol w="4871584">
                  <a:extLst>
                    <a:ext uri="{9D8B030D-6E8A-4147-A177-3AD203B41FA5}">
                      <a16:colId xmlns:a16="http://schemas.microsoft.com/office/drawing/2014/main" val="1044499900"/>
                    </a:ext>
                  </a:extLst>
                </a:gridCol>
              </a:tblGrid>
              <a:tr h="365429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Table A. ICD-9-CM and ICD-10-CM codes for Chronic Kidney Disease (CKD) stages</a:t>
                      </a: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656770"/>
                  </a:ext>
                </a:extLst>
              </a:tr>
              <a:tr h="3284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ICD-9-CM code</a:t>
                      </a:r>
                      <a:r>
                        <a:rPr lang="en-US" sz="16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ICD-10-CM code</a:t>
                      </a:r>
                      <a:r>
                        <a:rPr lang="en-US" sz="16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0583936"/>
                  </a:ext>
                </a:extLst>
              </a:tr>
              <a:tr h="3284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352039"/>
                  </a:ext>
                </a:extLst>
              </a:tr>
              <a:tr h="3284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2 (mild)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0219524"/>
                  </a:ext>
                </a:extLst>
              </a:tr>
              <a:tr h="3284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3 (moderate)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10132"/>
                  </a:ext>
                </a:extLst>
              </a:tr>
              <a:tr h="3284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4 (severe)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272925"/>
                  </a:ext>
                </a:extLst>
              </a:tr>
              <a:tr h="3284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5 (excludes 585.6: Stage 5, requiring chronic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dialysis</a:t>
                      </a:r>
                      <a:r>
                        <a:rPr lang="en-US" sz="1600" baseline="30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6927"/>
                  </a:ext>
                </a:extLst>
              </a:tr>
              <a:tr h="8645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these analyses, identified by multiple codes including 585.9, 250.4x, 403.9x &amp; others for ICD-9-CM and A18.xx, E08.xx, E11.xx and other for ICD-10-CM.</a:t>
                      </a: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347057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71500" y="4305300"/>
            <a:ext cx="8039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analyses in this chapter, CKD stage estimates require at least one occurrence of a stage-specific code, and the last available CKD stage in a given year is used. </a:t>
            </a: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USRDS analyses, patients with ICD-9-CM code 585.6 or ICD-10-CM code N18.6 &amp; with no ESRD 2728 form or other indication of end-stage renal disease (ESRD) are considered to have code 585.5 or N18.5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07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" y="114301"/>
            <a:ext cx="9067800" cy="762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4.2 Probability of survival of patients with a prevalent cardiovascular disease, by CKD status, adjusted for age and sex, 2014-2015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Coronary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artery disease (CAD)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61277"/>
            <a:ext cx="6861062" cy="4117856"/>
          </a:xfrm>
        </p:spPr>
      </p:pic>
      <p:sp>
        <p:nvSpPr>
          <p:cNvPr id="6" name="Rectangle 5"/>
          <p:cNvSpPr/>
          <p:nvPr/>
        </p:nvSpPr>
        <p:spPr>
          <a:xfrm>
            <a:off x="152400" y="575310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12/31/2013, with fee-for-service coverage for the entire calendar year. Abbreviations: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2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4.2 Probability of survival of patients with a prevalent cardiovascular disease, by CKD status, adjusted for age and sex,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2014-2015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Acute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myocardial infarction (AMI)</a:t>
            </a:r>
            <a:endParaRPr lang="en-US" sz="1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480128"/>
            <a:ext cx="6861062" cy="4321909"/>
          </a:xfrm>
        </p:spPr>
      </p:pic>
      <p:sp>
        <p:nvSpPr>
          <p:cNvPr id="6" name="Rectangle 5"/>
          <p:cNvSpPr/>
          <p:nvPr/>
        </p:nvSpPr>
        <p:spPr>
          <a:xfrm>
            <a:off x="133350" y="5811330"/>
            <a:ext cx="8877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12/31/2013, with fee-for-service coverage for the entire calendar year. Abbreviations: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27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4.2 Probability of survival of patients with a prevalent cardiovascular disease, by CKD status, adjusted for age and sex,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2014-2015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Heart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failure (HF)</a:t>
            </a:r>
            <a:endParaRPr lang="en-US" sz="1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417638"/>
            <a:ext cx="6861062" cy="4117856"/>
          </a:xfrm>
        </p:spPr>
      </p:pic>
      <p:sp>
        <p:nvSpPr>
          <p:cNvPr id="5" name="Rectangle 4"/>
          <p:cNvSpPr/>
          <p:nvPr/>
        </p:nvSpPr>
        <p:spPr>
          <a:xfrm>
            <a:off x="133350" y="5763991"/>
            <a:ext cx="8877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12/31/2013, with fee-for-service coverage for the entire calendar year. Abbreviations: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5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4.2 Probability of survival of patients with a prevalent cardiovascular disease, by CKD status, adjusted for age and sex, 2014-2015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US" sz="16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Valvular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heart disease (VHD)</a:t>
            </a:r>
            <a:endParaRPr lang="en-US" sz="1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18188"/>
            <a:ext cx="6861062" cy="4117856"/>
          </a:xfrm>
        </p:spPr>
      </p:pic>
      <p:sp>
        <p:nvSpPr>
          <p:cNvPr id="6" name="Rectangle 5"/>
          <p:cNvSpPr/>
          <p:nvPr/>
        </p:nvSpPr>
        <p:spPr>
          <a:xfrm>
            <a:off x="228600" y="5825689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12/31/2013, with fee-for-service coverage for the entire calendar year. Abbreviations: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1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lvl="0" fontAlgn="base">
              <a:spcBef>
                <a:spcPts val="600"/>
              </a:spcBef>
              <a:spcAft>
                <a:spcPts val="6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4.2 Probability of survival of patients with a prevalent cardiovascular disease, by CKD status, adjusted for age and sex,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2014-2015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</a:t>
            </a: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Cerebrovascular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accident/transient ischemic attack (CVA/TIA)</a:t>
            </a:r>
            <a:r>
              <a:rPr lang="en-US" sz="24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en-US" sz="24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endParaRPr lang="en-US" sz="2400" b="1" spc="3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24000"/>
            <a:ext cx="6861062" cy="4117856"/>
          </a:xfrm>
        </p:spPr>
      </p:pic>
      <p:sp>
        <p:nvSpPr>
          <p:cNvPr id="6" name="Rectangle 5"/>
          <p:cNvSpPr/>
          <p:nvPr/>
        </p:nvSpPr>
        <p:spPr>
          <a:xfrm>
            <a:off x="133350" y="5822686"/>
            <a:ext cx="8877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12/31/2013, with fee-for-service coverage for the entire calendar year. Abbreviations: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4.2 Probability of survival of patients with a prevalent cardiovascular disease, by CKD status, adjusted for age and sex, 2014-2015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Peripheral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arterial disease (PAD)</a:t>
            </a:r>
            <a:endParaRPr lang="en-US" sz="1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47051"/>
            <a:ext cx="6861062" cy="4117856"/>
          </a:xfrm>
        </p:spPr>
      </p:pic>
      <p:sp>
        <p:nvSpPr>
          <p:cNvPr id="5" name="Rectangle 4"/>
          <p:cNvSpPr/>
          <p:nvPr/>
        </p:nvSpPr>
        <p:spPr>
          <a:xfrm>
            <a:off x="228600" y="5840121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12/31/2013, with fee-for-service coverage for the entire calendar year. Abbreviations: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72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4.2 Probability of survival of patients with a prevalent cardiovascular disease, by CKD status, adjusted for age and sex, 2014-2015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Atrial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fibrillation (AF)</a:t>
            </a:r>
            <a:endParaRPr lang="en-US" sz="1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447800"/>
            <a:ext cx="6861062" cy="4117856"/>
          </a:xfrm>
        </p:spPr>
      </p:pic>
      <p:sp>
        <p:nvSpPr>
          <p:cNvPr id="5" name="Rectangle 4"/>
          <p:cNvSpPr/>
          <p:nvPr/>
        </p:nvSpPr>
        <p:spPr>
          <a:xfrm>
            <a:off x="133350" y="5786723"/>
            <a:ext cx="8877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12/31/2013, with fee-for-service coverage for the entire calendar year. Abbreviations: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22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4.2 Probability of survival of patients with a prevalent cardiovascular disease, by CKD status, adjusted for age and sex,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2014-2015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Sudden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cardiac arrest and ventricular arrhythmias (SCA/VA) </a:t>
            </a:r>
            <a:endParaRPr lang="en-US" sz="1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69509"/>
            <a:ext cx="6861062" cy="4117856"/>
          </a:xfrm>
        </p:spPr>
      </p:pic>
      <p:sp>
        <p:nvSpPr>
          <p:cNvPr id="5" name="Rectangle 4"/>
          <p:cNvSpPr/>
          <p:nvPr/>
        </p:nvSpPr>
        <p:spPr>
          <a:xfrm>
            <a:off x="152400" y="575310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12/31/2013, with fee-for-service coverage for the entire calendar year. Abbreviations: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21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15283"/>
            <a:ext cx="6861062" cy="4117856"/>
          </a:xfr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4.2 Probability of survival of patients with a prevalent cardiovascular disease, by CKD status, adjusted for age and sex, 2014-2015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Venous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thromboembolism and pulmonary embolism (VTE/PE)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228600" y="5824237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12/31/2013, with fee-for-service coverage for the entire calendar year. Abbreviations: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30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96407"/>
            <a:ext cx="8534400" cy="824433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1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1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4.2 Two-year survival of patients with a prevalent cardiovascular disease, by CKD status, adjusted for age and sex, 2014-2015</a:t>
            </a:r>
            <a:br>
              <a:rPr lang="en-US" sz="21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1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5550988"/>
              </p:ext>
            </p:extLst>
          </p:nvPr>
        </p:nvGraphicFramePr>
        <p:xfrm>
          <a:off x="819151" y="1416152"/>
          <a:ext cx="7505699" cy="3364992"/>
        </p:xfrm>
        <a:graphic>
          <a:graphicData uri="http://schemas.openxmlformats.org/drawingml/2006/table">
            <a:tbl>
              <a:tblPr firstRow="1" firstCol="1" bandRow="1"/>
              <a:tblGrid>
                <a:gridCol w="1395069">
                  <a:extLst>
                    <a:ext uri="{9D8B030D-6E8A-4147-A177-3AD203B41FA5}">
                      <a16:colId xmlns:a16="http://schemas.microsoft.com/office/drawing/2014/main" val="2615187857"/>
                    </a:ext>
                  </a:extLst>
                </a:gridCol>
                <a:gridCol w="1133734">
                  <a:extLst>
                    <a:ext uri="{9D8B030D-6E8A-4147-A177-3AD203B41FA5}">
                      <a16:colId xmlns:a16="http://schemas.microsoft.com/office/drawing/2014/main" val="3136776247"/>
                    </a:ext>
                  </a:extLst>
                </a:gridCol>
                <a:gridCol w="1114518">
                  <a:extLst>
                    <a:ext uri="{9D8B030D-6E8A-4147-A177-3AD203B41FA5}">
                      <a16:colId xmlns:a16="http://schemas.microsoft.com/office/drawing/2014/main" val="72043148"/>
                    </a:ext>
                  </a:extLst>
                </a:gridCol>
                <a:gridCol w="1364322">
                  <a:extLst>
                    <a:ext uri="{9D8B030D-6E8A-4147-A177-3AD203B41FA5}">
                      <a16:colId xmlns:a16="http://schemas.microsoft.com/office/drawing/2014/main" val="232956619"/>
                    </a:ext>
                  </a:extLst>
                </a:gridCol>
                <a:gridCol w="1133734">
                  <a:extLst>
                    <a:ext uri="{9D8B030D-6E8A-4147-A177-3AD203B41FA5}">
                      <a16:colId xmlns:a16="http://schemas.microsoft.com/office/drawing/2014/main" val="2874745676"/>
                    </a:ext>
                  </a:extLst>
                </a:gridCol>
                <a:gridCol w="1364322">
                  <a:extLst>
                    <a:ext uri="{9D8B030D-6E8A-4147-A177-3AD203B41FA5}">
                      <a16:colId xmlns:a16="http://schemas.microsoft.com/office/drawing/2014/main" val="1740811774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Status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90297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Cardiovascular Disease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b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</a:t>
                      </a:r>
                      <a:b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 1 to 2</a:t>
                      </a:r>
                      <a:b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3</a:t>
                      </a:r>
                      <a:b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 4 to 5</a:t>
                      </a:r>
                      <a:b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541572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332423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AMI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1593331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303538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VHD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6261739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CVA/TIA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57247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107404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467576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SCA/VA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84.9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73964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VTE/PE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23775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42900" y="5202601"/>
            <a:ext cx="8458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12/31/2013, with fee-for-service coverage for the entire calendar year. Abbreviations: AF, atrial fibrillation; AMI, acute myocardial infarction; CAD, coronary artery disease; CKD, chronic kidney disease; CVA/TIA, cerebrovascular accident/transient ischemic attack; HF, heart failure; PAD, peripheral arterial disease; SCA/VA, sudden cardiac arrest and ventricular arrhythmias; VHD,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valvular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heart disease; VTE/PE, venous thromboembolism and pulmonary embolism.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2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901273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4.3 Probability of survival of patients with a cardiovascular procedure, by CKD status, adjusted for age and sex,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2013-2015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Percutaneous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coronary interventions (PCI)</a:t>
            </a:r>
            <a:endParaRPr lang="en-US" sz="1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371600"/>
            <a:ext cx="6861062" cy="4117856"/>
          </a:xfrm>
        </p:spPr>
      </p:pic>
      <p:sp>
        <p:nvSpPr>
          <p:cNvPr id="5" name="Rectangle 4"/>
          <p:cNvSpPr/>
          <p:nvPr/>
        </p:nvSpPr>
        <p:spPr>
          <a:xfrm>
            <a:off x="266700" y="5565656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the index date, which was the date of the first procedure claim, with fee-for-service coverage for the entire year prior to this date. Abbreviations: CKD, chronic kidney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54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443"/>
            <a:ext cx="9144000" cy="832757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4.3 Probability of survival of patients with a cardiovascular procedure, by CKD status, adjusted for age and sex, 2013-2015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Coronary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artery bypass grafting (CABG)</a:t>
            </a:r>
            <a:endParaRPr lang="en-US" sz="1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371600"/>
            <a:ext cx="6861062" cy="4117856"/>
          </a:xfrm>
        </p:spPr>
      </p:pic>
      <p:sp>
        <p:nvSpPr>
          <p:cNvPr id="5" name="Rectangle 4"/>
          <p:cNvSpPr/>
          <p:nvPr/>
        </p:nvSpPr>
        <p:spPr>
          <a:xfrm>
            <a:off x="247650" y="5568166"/>
            <a:ext cx="8648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the index date, which was the date of the first procedure claim, with fee-for-service coverage for the entire year prior to this date. Abbreviations: CKD, chronic kidney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98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3127"/>
            <a:ext cx="9144000" cy="71871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4.3 Probability of survival of patients with a cardiovascular procedure, by CKD status, adjusted for age and sex,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2013-2015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Implantable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cardioverter defibrillators/cardiac resynchronization therapy with defibrillator devices</a:t>
            </a:r>
            <a:b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(ICD/CRT-D)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24000"/>
            <a:ext cx="6861062" cy="4139346"/>
          </a:xfrm>
        </p:spPr>
      </p:pic>
      <p:sp>
        <p:nvSpPr>
          <p:cNvPr id="5" name="Rectangle 4"/>
          <p:cNvSpPr/>
          <p:nvPr/>
        </p:nvSpPr>
        <p:spPr>
          <a:xfrm>
            <a:off x="171450" y="5600700"/>
            <a:ext cx="8801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the index date, which was the date of the first procedure claim, with fee-for-service coverage for the entire year prior to this date. Abbreviations: CKD, chronic kidney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2807" y="0"/>
            <a:ext cx="9144000" cy="786973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4.3 Probability of survival of patients with a cardiovascular procedure, by CKD status, adjusted for age and sex,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2013-2015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</a:t>
            </a:r>
            <a:r>
              <a:rPr lang="en-US" sz="16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Carotid </a:t>
            </a:r>
            <a:r>
              <a:rPr lang="en-US" sz="16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artery stenting and carotid endarterectomy (CAS/CEA)</a:t>
            </a:r>
            <a:endParaRPr lang="en-US" sz="1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447800"/>
            <a:ext cx="6861062" cy="4117856"/>
          </a:xfrm>
        </p:spPr>
      </p:pic>
      <p:sp>
        <p:nvSpPr>
          <p:cNvPr id="5" name="Rectangle 4"/>
          <p:cNvSpPr/>
          <p:nvPr/>
        </p:nvSpPr>
        <p:spPr>
          <a:xfrm>
            <a:off x="152400" y="5667385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the index date, which was the date of the first procedure claim, with fee-for-service coverage for the entire year prior to this date. Abbreviations: CKD, chronic kidney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40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9550" y="381000"/>
            <a:ext cx="87249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4.3 Two-year survival of patients with a cardiovascular procedure, by CKD status, adjusted for age and sex, 2013-2015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829036"/>
              </p:ext>
            </p:extLst>
          </p:nvPr>
        </p:nvGraphicFramePr>
        <p:xfrm>
          <a:off x="800100" y="1600200"/>
          <a:ext cx="7543801" cy="2209801"/>
        </p:xfrm>
        <a:graphic>
          <a:graphicData uri="http://schemas.openxmlformats.org/drawingml/2006/table">
            <a:tbl>
              <a:tblPr firstRow="1" firstCol="1" bandRow="1"/>
              <a:tblGrid>
                <a:gridCol w="1402150">
                  <a:extLst>
                    <a:ext uri="{9D8B030D-6E8A-4147-A177-3AD203B41FA5}">
                      <a16:colId xmlns:a16="http://schemas.microsoft.com/office/drawing/2014/main" val="1749311735"/>
                    </a:ext>
                  </a:extLst>
                </a:gridCol>
                <a:gridCol w="1139489">
                  <a:extLst>
                    <a:ext uri="{9D8B030D-6E8A-4147-A177-3AD203B41FA5}">
                      <a16:colId xmlns:a16="http://schemas.microsoft.com/office/drawing/2014/main" val="3144966616"/>
                    </a:ext>
                  </a:extLst>
                </a:gridCol>
                <a:gridCol w="1120175">
                  <a:extLst>
                    <a:ext uri="{9D8B030D-6E8A-4147-A177-3AD203B41FA5}">
                      <a16:colId xmlns:a16="http://schemas.microsoft.com/office/drawing/2014/main" val="4022155186"/>
                    </a:ext>
                  </a:extLst>
                </a:gridCol>
                <a:gridCol w="1371249">
                  <a:extLst>
                    <a:ext uri="{9D8B030D-6E8A-4147-A177-3AD203B41FA5}">
                      <a16:colId xmlns:a16="http://schemas.microsoft.com/office/drawing/2014/main" val="4268994991"/>
                    </a:ext>
                  </a:extLst>
                </a:gridCol>
                <a:gridCol w="1139489">
                  <a:extLst>
                    <a:ext uri="{9D8B030D-6E8A-4147-A177-3AD203B41FA5}">
                      <a16:colId xmlns:a16="http://schemas.microsoft.com/office/drawing/2014/main" val="1089224201"/>
                    </a:ext>
                  </a:extLst>
                </a:gridCol>
                <a:gridCol w="1371249">
                  <a:extLst>
                    <a:ext uri="{9D8B030D-6E8A-4147-A177-3AD203B41FA5}">
                      <a16:colId xmlns:a16="http://schemas.microsoft.com/office/drawing/2014/main" val="1736660951"/>
                    </a:ext>
                  </a:extLst>
                </a:gridCol>
              </a:tblGrid>
              <a:tr h="313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Status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817827"/>
                  </a:ext>
                </a:extLst>
              </a:tr>
              <a:tr h="6268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Cardiovascular Procedure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b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</a:t>
                      </a:r>
                      <a:b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 1 to 2</a:t>
                      </a:r>
                      <a:b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3</a:t>
                      </a:r>
                      <a:b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 4 to 5</a:t>
                      </a:r>
                      <a:b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1312557"/>
                  </a:ext>
                </a:extLst>
              </a:tr>
              <a:tr h="3173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PCI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0318276"/>
                  </a:ext>
                </a:extLst>
              </a:tr>
              <a:tr h="3173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CABG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3046"/>
                  </a:ext>
                </a:extLst>
              </a:tr>
              <a:tr h="3173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ICD/CRT-D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470737"/>
                  </a:ext>
                </a:extLst>
              </a:tr>
              <a:tr h="3173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CAS/CEA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9336899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90550" y="4414211"/>
            <a:ext cx="79629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the index date, which was the date of the first procedure claim, with fee-for-service coverage for the entire year prior to this date. Abbreviations: CABG, coronary artery bypass grafting; CAS/CEA, carotid artery stenting and carotid endarterectomy; CKD, chronic kidney disease; ICD/CRT-D, implantable cardioverter defibrillators/cardiac resynchronization therapy with defibrillator devices; PCI, percutaneous coronary interventions.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96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4728"/>
            <a:ext cx="9144000" cy="754062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000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4.4 Cardiovascular pharmacological treatments by (a) comorbidities and (b) procedures, by CKD status, 2015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Cardiovascular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comorbidities</a:t>
            </a:r>
            <a:endParaRPr lang="en-US" sz="1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865186"/>
              </p:ext>
            </p:extLst>
          </p:nvPr>
        </p:nvGraphicFramePr>
        <p:xfrm>
          <a:off x="1221157" y="876300"/>
          <a:ext cx="6701686" cy="5472942"/>
        </p:xfrm>
        <a:graphic>
          <a:graphicData uri="http://schemas.openxmlformats.org/drawingml/2006/table">
            <a:tbl>
              <a:tblPr firstRow="1" firstCol="1" bandRow="1"/>
              <a:tblGrid>
                <a:gridCol w="963669">
                  <a:extLst>
                    <a:ext uri="{9D8B030D-6E8A-4147-A177-3AD203B41FA5}">
                      <a16:colId xmlns:a16="http://schemas.microsoft.com/office/drawing/2014/main" val="2973172695"/>
                    </a:ext>
                  </a:extLst>
                </a:gridCol>
                <a:gridCol w="877512">
                  <a:extLst>
                    <a:ext uri="{9D8B030D-6E8A-4147-A177-3AD203B41FA5}">
                      <a16:colId xmlns:a16="http://schemas.microsoft.com/office/drawing/2014/main" val="2747440452"/>
                    </a:ext>
                  </a:extLst>
                </a:gridCol>
                <a:gridCol w="717589">
                  <a:extLst>
                    <a:ext uri="{9D8B030D-6E8A-4147-A177-3AD203B41FA5}">
                      <a16:colId xmlns:a16="http://schemas.microsoft.com/office/drawing/2014/main" val="4229809962"/>
                    </a:ext>
                  </a:extLst>
                </a:gridCol>
                <a:gridCol w="734113">
                  <a:extLst>
                    <a:ext uri="{9D8B030D-6E8A-4147-A177-3AD203B41FA5}">
                      <a16:colId xmlns:a16="http://schemas.microsoft.com/office/drawing/2014/main" val="1149295159"/>
                    </a:ext>
                  </a:extLst>
                </a:gridCol>
                <a:gridCol w="734113">
                  <a:extLst>
                    <a:ext uri="{9D8B030D-6E8A-4147-A177-3AD203B41FA5}">
                      <a16:colId xmlns:a16="http://schemas.microsoft.com/office/drawing/2014/main" val="1667112786"/>
                    </a:ext>
                  </a:extLst>
                </a:gridCol>
                <a:gridCol w="786633">
                  <a:extLst>
                    <a:ext uri="{9D8B030D-6E8A-4147-A177-3AD203B41FA5}">
                      <a16:colId xmlns:a16="http://schemas.microsoft.com/office/drawing/2014/main" val="3637377890"/>
                    </a:ext>
                  </a:extLst>
                </a:gridCol>
                <a:gridCol w="1166114">
                  <a:extLst>
                    <a:ext uri="{9D8B030D-6E8A-4147-A177-3AD203B41FA5}">
                      <a16:colId xmlns:a16="http://schemas.microsoft.com/office/drawing/2014/main" val="2899309825"/>
                    </a:ext>
                  </a:extLst>
                </a:gridCol>
                <a:gridCol w="721943">
                  <a:extLst>
                    <a:ext uri="{9D8B030D-6E8A-4147-A177-3AD203B41FA5}">
                      <a16:colId xmlns:a16="http://schemas.microsoft.com/office/drawing/2014/main" val="2393759927"/>
                    </a:ext>
                  </a:extLst>
                </a:gridCol>
              </a:tblGrid>
              <a:tr h="1835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Patients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986136"/>
                  </a:ext>
                </a:extLst>
              </a:tr>
              <a:tr h="3024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Patients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Beta- blockers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Statins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P2Y</a:t>
                      </a:r>
                      <a:r>
                        <a:rPr lang="en-US" sz="1000" b="1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inhibitors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Warfarin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 Oral Anticoagulants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ACEIs/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ARBs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109522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CVD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0186687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239,800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761475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66,354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074924"/>
                  </a:ext>
                </a:extLst>
              </a:tr>
              <a:tr h="134666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Coronary artery disease (CAD)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849725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116,846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8133196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39,684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646977"/>
                  </a:ext>
                </a:extLst>
              </a:tr>
              <a:tr h="134666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myocardial infarction (AMI)</a:t>
                      </a:r>
                      <a:r>
                        <a:rPr lang="en-US" sz="10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3622935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16,545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6589225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9,666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990719"/>
                  </a:ext>
                </a:extLst>
              </a:tr>
              <a:tr h="134666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Heart failure (HF)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394442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46,509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1186473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28,204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8529492"/>
                  </a:ext>
                </a:extLst>
              </a:tr>
              <a:tr h="134666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Valvular heart disease (VHD)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8772955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37,493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5147348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13,585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5877386"/>
                  </a:ext>
                </a:extLst>
              </a:tr>
              <a:tr h="134666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spc="-2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Cerebrovascular accident/transient ischemic attack (CVA/TIA)</a:t>
                      </a:r>
                      <a:r>
                        <a:rPr lang="en-US" sz="1000" b="1" spc="-20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61200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52,488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08604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17,830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253590"/>
                  </a:ext>
                </a:extLst>
              </a:tr>
              <a:tr h="134666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Peripheral artery disease (PAD)</a:t>
                      </a:r>
                      <a:r>
                        <a:rPr lang="en-US" sz="10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614710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69,923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587418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25,460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109430"/>
                  </a:ext>
                </a:extLst>
              </a:tr>
              <a:tr h="13466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Atrial fibrillation (AF)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217047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71,368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405579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24,507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3110978"/>
                  </a:ext>
                </a:extLst>
              </a:tr>
              <a:tr h="134666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Cardiac arrest and ventricular arrhythmias (SCA/VA)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468219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9,951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784254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4,205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905136"/>
                  </a:ext>
                </a:extLst>
              </a:tr>
              <a:tr h="134666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Venous thromboembolism and pulmonary embolism (VTE/PE)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527218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9,580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0914722"/>
                  </a:ext>
                </a:extLst>
              </a:tr>
              <a:tr h="134666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4,137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4885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0509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56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882754"/>
              </p:ext>
            </p:extLst>
          </p:nvPr>
        </p:nvGraphicFramePr>
        <p:xfrm>
          <a:off x="1050607" y="1343134"/>
          <a:ext cx="7042787" cy="3690944"/>
        </p:xfrm>
        <a:graphic>
          <a:graphicData uri="http://schemas.openxmlformats.org/drawingml/2006/table">
            <a:tbl>
              <a:tblPr firstRow="1" firstCol="1" bandRow="1"/>
              <a:tblGrid>
                <a:gridCol w="520347">
                  <a:extLst>
                    <a:ext uri="{9D8B030D-6E8A-4147-A177-3AD203B41FA5}">
                      <a16:colId xmlns:a16="http://schemas.microsoft.com/office/drawing/2014/main" val="953013712"/>
                    </a:ext>
                  </a:extLst>
                </a:gridCol>
                <a:gridCol w="521017">
                  <a:extLst>
                    <a:ext uri="{9D8B030D-6E8A-4147-A177-3AD203B41FA5}">
                      <a16:colId xmlns:a16="http://schemas.microsoft.com/office/drawing/2014/main" val="831619500"/>
                    </a:ext>
                  </a:extLst>
                </a:gridCol>
                <a:gridCol w="103936">
                  <a:extLst>
                    <a:ext uri="{9D8B030D-6E8A-4147-A177-3AD203B41FA5}">
                      <a16:colId xmlns:a16="http://schemas.microsoft.com/office/drawing/2014/main" val="3211323034"/>
                    </a:ext>
                  </a:extLst>
                </a:gridCol>
                <a:gridCol w="103936">
                  <a:extLst>
                    <a:ext uri="{9D8B030D-6E8A-4147-A177-3AD203B41FA5}">
                      <a16:colId xmlns:a16="http://schemas.microsoft.com/office/drawing/2014/main" val="1086797933"/>
                    </a:ext>
                  </a:extLst>
                </a:gridCol>
                <a:gridCol w="661162">
                  <a:extLst>
                    <a:ext uri="{9D8B030D-6E8A-4147-A177-3AD203B41FA5}">
                      <a16:colId xmlns:a16="http://schemas.microsoft.com/office/drawing/2014/main" val="1535533519"/>
                    </a:ext>
                  </a:extLst>
                </a:gridCol>
                <a:gridCol w="837517">
                  <a:extLst>
                    <a:ext uri="{9D8B030D-6E8A-4147-A177-3AD203B41FA5}">
                      <a16:colId xmlns:a16="http://schemas.microsoft.com/office/drawing/2014/main" val="2809049615"/>
                    </a:ext>
                  </a:extLst>
                </a:gridCol>
                <a:gridCol w="837517">
                  <a:extLst>
                    <a:ext uri="{9D8B030D-6E8A-4147-A177-3AD203B41FA5}">
                      <a16:colId xmlns:a16="http://schemas.microsoft.com/office/drawing/2014/main" val="2201086483"/>
                    </a:ext>
                  </a:extLst>
                </a:gridCol>
                <a:gridCol w="837517">
                  <a:extLst>
                    <a:ext uri="{9D8B030D-6E8A-4147-A177-3AD203B41FA5}">
                      <a16:colId xmlns:a16="http://schemas.microsoft.com/office/drawing/2014/main" val="1528206816"/>
                    </a:ext>
                  </a:extLst>
                </a:gridCol>
                <a:gridCol w="897195">
                  <a:extLst>
                    <a:ext uri="{9D8B030D-6E8A-4147-A177-3AD203B41FA5}">
                      <a16:colId xmlns:a16="http://schemas.microsoft.com/office/drawing/2014/main" val="2513229586"/>
                    </a:ext>
                  </a:extLst>
                </a:gridCol>
                <a:gridCol w="1060139">
                  <a:extLst>
                    <a:ext uri="{9D8B030D-6E8A-4147-A177-3AD203B41FA5}">
                      <a16:colId xmlns:a16="http://schemas.microsoft.com/office/drawing/2014/main" val="3339273856"/>
                    </a:ext>
                  </a:extLst>
                </a:gridCol>
                <a:gridCol w="662504">
                  <a:extLst>
                    <a:ext uri="{9D8B030D-6E8A-4147-A177-3AD203B41FA5}">
                      <a16:colId xmlns:a16="http://schemas.microsoft.com/office/drawing/2014/main" val="2973259010"/>
                    </a:ext>
                  </a:extLst>
                </a:gridCol>
              </a:tblGrid>
              <a:tr h="2197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12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412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412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Patients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99934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3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Patients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Beta- blockers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Statins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P2Y</a:t>
                      </a:r>
                      <a:r>
                        <a:rPr lang="en-US" sz="1300" b="1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inhibitors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Warfarin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 Oral Anticoagulants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ACEIs/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ARBs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133260"/>
                  </a:ext>
                </a:extLst>
              </a:tr>
              <a:tr h="201295">
                <a:tc gridSpan="10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Revascularization – percutaneous coronary interventions (PCI)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596649"/>
                  </a:ext>
                </a:extLst>
              </a:tr>
              <a:tr h="201295">
                <a:tc gridSpan="3"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1,738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90.0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91.3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95.4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75.5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633396"/>
                  </a:ext>
                </a:extLst>
              </a:tr>
              <a:tr h="201295">
                <a:tc gridSpan="3"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93.2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89.2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73.6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69899"/>
                  </a:ext>
                </a:extLst>
              </a:tr>
              <a:tr h="201295">
                <a:tc gridSpan="9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Revascularization – coronary artery bypass graft (CABG)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1672043"/>
                  </a:ext>
                </a:extLst>
              </a:tr>
              <a:tr h="201295">
                <a:tc gridSpan="3"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1,167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93.8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92.9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38.6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68.2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94724"/>
                  </a:ext>
                </a:extLst>
              </a:tr>
              <a:tr h="201295">
                <a:tc gridSpan="3"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41.7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22.7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711718"/>
                  </a:ext>
                </a:extLst>
              </a:tr>
              <a:tr h="201295">
                <a:tc gridSpan="1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Implantable cardioverter defibrillators &amp; cardiac resynchronization therapy with defibrillator (ICD/CRT-D)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724982"/>
                  </a:ext>
                </a:extLst>
              </a:tr>
              <a:tr h="201295">
                <a:tc gridSpan="3"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88.6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75.7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31.9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24.7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78.7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870849"/>
                  </a:ext>
                </a:extLst>
              </a:tr>
              <a:tr h="201295">
                <a:tc gridSpan="3"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21.5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451827"/>
                  </a:ext>
                </a:extLst>
              </a:tr>
              <a:tr h="201295">
                <a:tc gridSpan="1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Carotid artery stenting and carotid artery endarterectomy (CAS/CEA)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930992"/>
                  </a:ext>
                </a:extLst>
              </a:tr>
              <a:tr h="201295">
                <a:tc gridSpan="3"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Without CKD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1,034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58.3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80.8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52.9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8.8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9.4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62.2</a:t>
                      </a: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1339366"/>
                  </a:ext>
                </a:extLst>
              </a:tr>
              <a:tr h="201295">
                <a:tc gridSpan="3"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71.6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72.1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2201278"/>
                  </a:ext>
                </a:extLst>
              </a:tr>
            </a:tbl>
          </a:graphicData>
        </a:graphic>
      </p:graphicFrame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202572"/>
            <a:ext cx="9144000" cy="7620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000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4.4 Cardiovascular pharmacological treatments by (a) comorbidities and (b) procedures, by CKD status, 2015 (</a:t>
            </a:r>
            <a:r>
              <a:rPr lang="en-US" sz="2000" b="1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continued</a:t>
            </a: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114300" y="5107248"/>
            <a:ext cx="891540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12/31/2015 with fee-for-service and Part D coverage for the entire calendar year. Abbreviations: ACEIs/ARBs, Angiotensin converting enzyme inhibitors and angiotensin receptor blockers; AF, atrial fibrillation; AMI, acute myocardial infarction; CAD, coronary artery disease; CABG, coronary artery bypass grafting; CAS/CEA, carotid artery stenting and carotid endarterectomy; CKD, chronic kidney disease; CVA/TIA, cerebrovascular accident/transient ischemic attack; CVD, cardiovascular disease; HF, heart failure; ICD/CRT-D, implantable cardioverter defibrillators/cardiac resynchronization therapy with defibrillator devices; PAD, peripheral arterial disease; PCI, percutaneous coronary interventions; SCA/VA, sudden cardiac arrest and ventricular arrhythmias; VHD,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valvular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heart disease; VTE/PE, venous thromboembolism and pulmonary embolism.</a:t>
            </a:r>
            <a:endParaRPr lang="en-US" sz="105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71850" y="1066800"/>
            <a:ext cx="24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(b) Cardiovascular Procedures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9283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750" y="274638"/>
            <a:ext cx="8572500" cy="563562"/>
          </a:xfrm>
        </p:spPr>
        <p:txBody>
          <a:bodyPr/>
          <a:lstStyle/>
          <a:p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Figure 4.4 Heart failure in patients with or without CKD, 2015 </a:t>
            </a:r>
            <a:endParaRPr lang="en-US" sz="24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21" y="1523995"/>
            <a:ext cx="7478558" cy="3744262"/>
          </a:xfrm>
        </p:spPr>
      </p:pic>
      <p:sp>
        <p:nvSpPr>
          <p:cNvPr id="6" name="Rectangle 5"/>
          <p:cNvSpPr/>
          <p:nvPr/>
        </p:nvSpPr>
        <p:spPr>
          <a:xfrm>
            <a:off x="247650" y="5524500"/>
            <a:ext cx="8648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12/31/2015 with fee-for-service coverage for the entire calendar year. Abbreviation: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90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0500"/>
            <a:ext cx="89154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4.5 Adjusted survival of patients by CKD and heart failure status, 2014-2015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37" y="1126728"/>
            <a:ext cx="7272726" cy="4364927"/>
          </a:xfrm>
        </p:spPr>
      </p:pic>
      <p:sp>
        <p:nvSpPr>
          <p:cNvPr id="6" name="Rectangle 5"/>
          <p:cNvSpPr/>
          <p:nvPr/>
        </p:nvSpPr>
        <p:spPr>
          <a:xfrm>
            <a:off x="266700" y="5604660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12/31/2013 with fee-for-service coverage for the entire calendar year. Survival was adjusted for age, sex, race, diabetic status, and hypertension status. Abbreviations: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89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08" y="152400"/>
            <a:ext cx="9144000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2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4.5 Prevalence of atrial fibrillation by stage of CKD, age, race, sex, and diabetic, hypertension, and heart failure status, 2015</a:t>
            </a:r>
            <a:b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986882"/>
              </p:ext>
            </p:extLst>
          </p:nvPr>
        </p:nvGraphicFramePr>
        <p:xfrm>
          <a:off x="1600199" y="956256"/>
          <a:ext cx="6347787" cy="4638531"/>
        </p:xfrm>
        <a:graphic>
          <a:graphicData uri="http://schemas.openxmlformats.org/drawingml/2006/table">
            <a:tbl>
              <a:tblPr firstRow="1" firstCol="1" bandRow="1"/>
              <a:tblGrid>
                <a:gridCol w="1660853">
                  <a:extLst>
                    <a:ext uri="{9D8B030D-6E8A-4147-A177-3AD203B41FA5}">
                      <a16:colId xmlns:a16="http://schemas.microsoft.com/office/drawing/2014/main" val="1931688016"/>
                    </a:ext>
                  </a:extLst>
                </a:gridCol>
                <a:gridCol w="663247">
                  <a:extLst>
                    <a:ext uri="{9D8B030D-6E8A-4147-A177-3AD203B41FA5}">
                      <a16:colId xmlns:a16="http://schemas.microsoft.com/office/drawing/2014/main" val="287725082"/>
                    </a:ext>
                  </a:extLst>
                </a:gridCol>
                <a:gridCol w="781567">
                  <a:extLst>
                    <a:ext uri="{9D8B030D-6E8A-4147-A177-3AD203B41FA5}">
                      <a16:colId xmlns:a16="http://schemas.microsoft.com/office/drawing/2014/main" val="3176186918"/>
                    </a:ext>
                  </a:extLst>
                </a:gridCol>
                <a:gridCol w="683323">
                  <a:extLst>
                    <a:ext uri="{9D8B030D-6E8A-4147-A177-3AD203B41FA5}">
                      <a16:colId xmlns:a16="http://schemas.microsoft.com/office/drawing/2014/main" val="2705152202"/>
                    </a:ext>
                  </a:extLst>
                </a:gridCol>
                <a:gridCol w="781567">
                  <a:extLst>
                    <a:ext uri="{9D8B030D-6E8A-4147-A177-3AD203B41FA5}">
                      <a16:colId xmlns:a16="http://schemas.microsoft.com/office/drawing/2014/main" val="131786794"/>
                    </a:ext>
                  </a:extLst>
                </a:gridCol>
                <a:gridCol w="759248">
                  <a:extLst>
                    <a:ext uri="{9D8B030D-6E8A-4147-A177-3AD203B41FA5}">
                      <a16:colId xmlns:a16="http://schemas.microsoft.com/office/drawing/2014/main" val="4278019525"/>
                    </a:ext>
                  </a:extLst>
                </a:gridCol>
                <a:gridCol w="163830">
                  <a:extLst>
                    <a:ext uri="{9D8B030D-6E8A-4147-A177-3AD203B41FA5}">
                      <a16:colId xmlns:a16="http://schemas.microsoft.com/office/drawing/2014/main" val="1946223757"/>
                    </a:ext>
                  </a:extLst>
                </a:gridCol>
                <a:gridCol w="854152">
                  <a:extLst>
                    <a:ext uri="{9D8B030D-6E8A-4147-A177-3AD203B41FA5}">
                      <a16:colId xmlns:a16="http://schemas.microsoft.com/office/drawing/2014/main" val="3430047321"/>
                    </a:ext>
                  </a:extLst>
                </a:gridCol>
              </a:tblGrid>
              <a:tr h="181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of CKD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610712"/>
                  </a:ext>
                </a:extLst>
              </a:tr>
              <a:tr h="3629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 1-2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 4-5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 stage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 stages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5648367"/>
                  </a:ext>
                </a:extLst>
              </a:tr>
              <a:tr h="3299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# Patients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1,102,413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16,008</a:t>
                      </a: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75,595</a:t>
                      </a: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13,951</a:t>
                      </a: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41,109</a:t>
                      </a: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146,663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032714"/>
                  </a:ext>
                </a:extLst>
              </a:tr>
              <a:tr h="2038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Atrial fibrillation (Overall)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21.5</a:t>
                      </a: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27.7</a:t>
                      </a: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23.1</a:t>
                      </a: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791915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410458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66-69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077150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70-74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3035841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75-84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2788935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801984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2740337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114917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8514022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682980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1232517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128159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41263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Comorbidity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6446604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diabetes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013915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710214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hypertension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559836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Hypertension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558659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heart failure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8855466"/>
                  </a:ext>
                </a:extLst>
              </a:tr>
              <a:tr h="181464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Heart failure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51.0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52" marR="645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12276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33375" y="5753100"/>
            <a:ext cx="8477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Patients aged 66 and older, alive, without end-stage renal disease, and residing in the United States on 12/31/2015 with fee-for-service coverage for the entire calendar year. Abbreviations: CKD, chronic kidney disease.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4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456</TotalTime>
  <Words>3504</Words>
  <Application>Microsoft Office PowerPoint</Application>
  <PresentationFormat>On-screen Show (4:3)</PresentationFormat>
  <Paragraphs>1086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Candara</vt:lpstr>
      <vt:lpstr>Constantia</vt:lpstr>
      <vt:lpstr>Segoe UI</vt:lpstr>
      <vt:lpstr>Times New Roman</vt:lpstr>
      <vt:lpstr>ADR_PPT_Template_CKD</vt:lpstr>
      <vt:lpstr>PowerPoint Presentation</vt:lpstr>
      <vt:lpstr>vol 1 Figure 4.1 Prevalence of common cardiovascular diseases in patients with or without CKD, 2015  </vt:lpstr>
      <vt:lpstr>vol 1 Table 4.1 Prevalence of (a) cardiovascular comorbidities &amp; (b) annual incidence of cardiovascular procedures, by CKD status, age, race, &amp; sex, 2015 </vt:lpstr>
      <vt:lpstr>vol 1 Table 4.1 Prevalence of (a) cardiovascular comorbidities &amp; (b) annual incidence of cardiovascular procedures, by CKD status, age, race, &amp; sex, 2015 (continued) </vt:lpstr>
      <vt:lpstr>PowerPoint Presentation</vt:lpstr>
      <vt:lpstr>vol 1 Figure 4.2 Probability of survival of patients with a prevalent cardiovascular disease, by CKD status, adjusted for age and sex, 2014-2015  (a) Coronary artery disease (CAD) </vt:lpstr>
      <vt:lpstr>vol 1 Figure 4.2 Probability of survival of patients with a prevalent cardiovascular disease, by CKD status, adjusted for age and sex, 2014-2015  (b) Acute myocardial infarction (AMI)</vt:lpstr>
      <vt:lpstr>vol 1 Figure 4.2 Probability of survival of patients with a prevalent cardiovascular disease, by CKD status, adjusted for age and sex, 2014-2015  (c) Heart failure (HF)</vt:lpstr>
      <vt:lpstr>vol 1 Figure 4.2 Probability of survival of patients with a prevalent cardiovascular disease, by CKD status, adjusted for age and sex, 2014-2015  (d) Valvular heart disease (VHD)</vt:lpstr>
      <vt:lpstr>vol 1 Figure 4.2 Probability of survival of patients with a prevalent cardiovascular disease, by CKD status, adjusted for age and sex, 2014-2015  (e) Cerebrovascular accident/transient ischemic attack (CVA/TIA) </vt:lpstr>
      <vt:lpstr>vol 1 Figure 4.2 Probability of survival of patients with a prevalent cardiovascular disease, by CKD status, adjusted for age and sex, 2014-2015  (f) Peripheral arterial disease (PAD)</vt:lpstr>
      <vt:lpstr>vol 1 Figure 4.2 Probability of survival of patients with a prevalent cardiovascular disease, by CKD status, adjusted for age and sex, 2014-2015  (g) Atrial fibrillation (AF)</vt:lpstr>
      <vt:lpstr>vol 1 Figure 4.2 Probability of survival of patients with a prevalent cardiovascular disease, by CKD status, adjusted for age and sex, 2014-2015  (h) Sudden cardiac arrest and ventricular arrhythmias (SCA/VA) </vt:lpstr>
      <vt:lpstr>vol 1 Figure 4.2 Probability of survival of patients with a prevalent cardiovascular disease, by CKD status, adjusted for age and sex, 2014-2015  (i) Venous thromboembolism and pulmonary embolism (VTE/PE)</vt:lpstr>
      <vt:lpstr>vol 1 Table 4.2 Two-year survival of patients with a prevalent cardiovascular disease, by CKD status, adjusted for age and sex, 2014-2015 </vt:lpstr>
      <vt:lpstr>vol 1 Figure 4.3 Probability of survival of patients with a cardiovascular procedure, by CKD status, adjusted for age and sex, 2013-2015  (a) Percutaneous coronary interventions (PCI)</vt:lpstr>
      <vt:lpstr>vol 1 Figure 4.3 Probability of survival of patients with a cardiovascular procedure, by CKD status, adjusted for age and sex, 2013-2015  (b) Coronary artery bypass grafting (CABG)</vt:lpstr>
      <vt:lpstr>vol 1 Figure 4.3 Probability of survival of patients with a cardiovascular procedure, by CKD status, adjusted for age and sex, 2013-2015  (c) Implantable cardioverter defibrillators/cardiac resynchronization therapy with defibrillator devices (ICD/CRT-D) </vt:lpstr>
      <vt:lpstr>vol 1 Figure 4.3 Probability of survival of patients with a cardiovascular procedure, by CKD status, adjusted for age and sex, 2013-2015  (d) Carotid artery stenting and carotid endarterectomy (CAS/CEA)</vt:lpstr>
      <vt:lpstr>vol 1 Table 4.3 Two-year survival of patients with a cardiovascular procedure, by CKD status, adjusted for age and sex, 2013-2015 </vt:lpstr>
      <vt:lpstr>vol 1 Table 4.4 Cardiovascular pharmacological treatments by (a) comorbidities and (b) procedures, by CKD status, 2015 (a) Cardiovascular comorbidities</vt:lpstr>
      <vt:lpstr>vol 1 Table 4.4 Cardiovascular pharmacological treatments by (a) comorbidities and (b) procedures, by CKD status, 2015 (continued)</vt:lpstr>
      <vt:lpstr>vol 1 Figure 4.4 Heart failure in patients with or without CKD, 2015 </vt:lpstr>
      <vt:lpstr>vol 1 Figure 4.5 Adjusted survival of patients by CKD and heart failure status, 2014-2015 </vt:lpstr>
      <vt:lpstr>vol 1 Table 4.5 Prevalence of atrial fibrillation by stage of CKD, age, race, sex, and diabetic, hypertension, and heart failure status, 2015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Vivian Kurtz</cp:lastModifiedBy>
  <cp:revision>67</cp:revision>
  <dcterms:created xsi:type="dcterms:W3CDTF">2014-11-10T19:37:45Z</dcterms:created>
  <dcterms:modified xsi:type="dcterms:W3CDTF">2017-10-06T18:38:14Z</dcterms:modified>
</cp:coreProperties>
</file>