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1"/>
  </p:notesMasterIdLst>
  <p:handoutMasterIdLst>
    <p:handoutMasterId r:id="rId32"/>
  </p:handoutMasterIdLst>
  <p:sldIdLst>
    <p:sldId id="256" r:id="rId2"/>
    <p:sldId id="283" r:id="rId3"/>
    <p:sldId id="286" r:id="rId4"/>
    <p:sldId id="287" r:id="rId5"/>
    <p:sldId id="260" r:id="rId6"/>
    <p:sldId id="261" r:id="rId7"/>
    <p:sldId id="262" r:id="rId8"/>
    <p:sldId id="263" r:id="rId9"/>
    <p:sldId id="264" r:id="rId10"/>
    <p:sldId id="265" r:id="rId11"/>
    <p:sldId id="284" r:id="rId12"/>
    <p:sldId id="266" r:id="rId13"/>
    <p:sldId id="267" r:id="rId14"/>
    <p:sldId id="268" r:id="rId15"/>
    <p:sldId id="269" r:id="rId16"/>
    <p:sldId id="270" r:id="rId17"/>
    <p:sldId id="271" r:id="rId18"/>
    <p:sldId id="272" r:id="rId19"/>
    <p:sldId id="273" r:id="rId20"/>
    <p:sldId id="274" r:id="rId21"/>
    <p:sldId id="285" r:id="rId22"/>
    <p:sldId id="275" r:id="rId23"/>
    <p:sldId id="276" r:id="rId24"/>
    <p:sldId id="277" r:id="rId25"/>
    <p:sldId id="278" r:id="rId26"/>
    <p:sldId id="279" r:id="rId27"/>
    <p:sldId id="280" r:id="rId28"/>
    <p:sldId id="281" r:id="rId29"/>
    <p:sldId id="282"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bu Ray" initials="DR"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C6E62"/>
    <a:srgbClr val="367CA8"/>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124" d="100"/>
          <a:sy n="124" d="100"/>
        </p:scale>
        <p:origin x="-1254" y="-78"/>
      </p:cViewPr>
      <p:guideLst>
        <p:guide orient="horz" pos="2160"/>
        <p:guide pos="2880"/>
      </p:guideLst>
    </p:cSldViewPr>
  </p:slideViewPr>
  <p:notesTextViewPr>
    <p:cViewPr>
      <p:scale>
        <a:sx n="1" d="1"/>
        <a:sy n="1" d="1"/>
      </p:scale>
      <p:origin x="0" y="0"/>
    </p:cViewPr>
  </p:notesTextViewPr>
  <p:notesViewPr>
    <p:cSldViewPr showGuides="1">
      <p:cViewPr varScale="1">
        <p:scale>
          <a:sx n="78" d="100"/>
          <a:sy n="78" d="100"/>
        </p:scale>
        <p:origin x="-195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09/30/2016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09/30/2016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97311" y="620237"/>
            <a:ext cx="3149378" cy="1056163"/>
          </a:xfrm>
          <a:prstGeom prst="rect">
            <a:avLst/>
          </a:prstGeom>
        </p:spPr>
      </p:pic>
      <p:sp>
        <p:nvSpPr>
          <p:cNvPr id="4" name="TextBox 3"/>
          <p:cNvSpPr txBox="1"/>
          <p:nvPr userDrawn="1"/>
        </p:nvSpPr>
        <p:spPr>
          <a:xfrm>
            <a:off x="914400" y="3427274"/>
            <a:ext cx="7315200" cy="1200329"/>
          </a:xfrm>
          <a:prstGeom prst="rect">
            <a:avLst/>
          </a:prstGeom>
          <a:noFill/>
        </p:spPr>
        <p:txBody>
          <a:bodyPr wrap="square" rtlCol="0">
            <a:spAutoFit/>
          </a:bodyPr>
          <a:lstStyle/>
          <a:p>
            <a:pPr algn="ctr"/>
            <a:r>
              <a:rPr lang="en-US" sz="3600" b="1" dirty="0" smtClean="0">
                <a:solidFill>
                  <a:schemeClr val="tx1"/>
                </a:solidFill>
                <a:latin typeface="Candara" panose="020E0502030303020204" pitchFamily="34" charset="0"/>
              </a:rPr>
              <a:t>Chapter 3: Morbidity and Mortality in Patients With CKD</a:t>
            </a:r>
          </a:p>
        </p:txBody>
      </p:sp>
      <p:sp>
        <p:nvSpPr>
          <p:cNvPr id="2" name="TextBox 1"/>
          <p:cNvSpPr txBox="1"/>
          <p:nvPr userDrawn="1"/>
        </p:nvSpPr>
        <p:spPr>
          <a:xfrm>
            <a:off x="714374" y="2133600"/>
            <a:ext cx="7543800" cy="830997"/>
          </a:xfrm>
          <a:prstGeom prst="rect">
            <a:avLst/>
          </a:prstGeom>
          <a:noFill/>
        </p:spPr>
        <p:txBody>
          <a:bodyPr wrap="square" rtlCol="0">
            <a:spAutoFit/>
          </a:bodyPr>
          <a:lstStyle/>
          <a:p>
            <a:pPr algn="ctr"/>
            <a:r>
              <a:rPr lang="en-US" sz="2400" b="1" dirty="0" smtClean="0">
                <a:solidFill>
                  <a:srgbClr val="1C6E62"/>
                </a:solidFill>
                <a:latin typeface="Constantia" panose="02030602050306030303" pitchFamily="18" charset="0"/>
              </a:rPr>
              <a:t>2016 </a:t>
            </a:r>
            <a:r>
              <a:rPr lang="en-US" sz="2400" b="1" cap="small" baseline="0" dirty="0" smtClean="0">
                <a:solidFill>
                  <a:srgbClr val="1C6E62"/>
                </a:solidFill>
                <a:latin typeface="Constantia" panose="02030602050306030303" pitchFamily="18" charset="0"/>
              </a:rPr>
              <a:t>Annual Data Report</a:t>
            </a:r>
          </a:p>
          <a:p>
            <a:pPr algn="ctr"/>
            <a:r>
              <a:rPr lang="en-US" sz="2400" b="1" cap="small" baseline="0" dirty="0" smtClean="0">
                <a:solidFill>
                  <a:srgbClr val="1C6E62"/>
                </a:solidFill>
                <a:latin typeface="Constantia" panose="02030602050306030303" pitchFamily="18" charset="0"/>
              </a:rPr>
              <a:t>Volume 1: Chronic Kidney Disease</a:t>
            </a:r>
            <a:endParaRPr lang="en-US" sz="2400" b="1" cap="small" baseline="0" dirty="0">
              <a:solidFill>
                <a:srgbClr val="1C6E62"/>
              </a:solidFill>
              <a:latin typeface="Constantia" panose="02030602050306030303" pitchFamily="18"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3276600" y="6477000"/>
            <a:ext cx="2590800" cy="304800"/>
          </a:xfrm>
        </p:spPr>
        <p:txBody>
          <a:bodyPr/>
          <a:lstStyle/>
          <a:p>
            <a:r>
              <a:rPr lang="en-US" dirty="0" smtClean="0"/>
              <a:t>2016 Annual Data Report, Vol 1, CKD, </a:t>
            </a:r>
            <a:r>
              <a:rPr lang="en-US" dirty="0" err="1" smtClean="0"/>
              <a:t>Ch</a:t>
            </a:r>
            <a:r>
              <a:rPr lang="en-US" dirty="0" smtClean="0"/>
              <a:t> 1</a:t>
            </a:r>
            <a:endParaRPr lang="en-US" dirty="0"/>
          </a:p>
        </p:txBody>
      </p:sp>
      <p:sp>
        <p:nvSpPr>
          <p:cNvPr id="3" name="Slide Number Placeholder 2"/>
          <p:cNvSpPr>
            <a:spLocks noGrp="1"/>
          </p:cNvSpPr>
          <p:nvPr>
            <p:ph type="sldNum" sz="quarter" idx="11"/>
          </p:nvPr>
        </p:nvSpPr>
        <p:spPr/>
        <p:txBody>
          <a:bodyPr/>
          <a:lstStyle>
            <a:lvl1pPr>
              <a:defRPr b="1"/>
            </a:lvl1p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1"/>
          <p:cNvSpPr>
            <a:spLocks noGrp="1"/>
          </p:cNvSpPr>
          <p:nvPr>
            <p:ph type="ftr" sz="quarter" idx="10"/>
          </p:nvPr>
        </p:nvSpPr>
        <p:spPr>
          <a:xfrm>
            <a:off x="3276600" y="6477000"/>
            <a:ext cx="2590800" cy="304800"/>
          </a:xfrm>
        </p:spPr>
        <p:txBody>
          <a:bodyPr/>
          <a:lstStyle/>
          <a:p>
            <a:r>
              <a:rPr lang="en-US" smtClean="0"/>
              <a:t>2016 Annual Data Report, Vol 1, CKD, Ch 2</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1"/>
          <p:cNvSpPr>
            <a:spLocks noGrp="1"/>
          </p:cNvSpPr>
          <p:nvPr>
            <p:ph type="ftr" sz="quarter" idx="10"/>
          </p:nvPr>
        </p:nvSpPr>
        <p:spPr>
          <a:xfrm>
            <a:off x="3276600" y="6477000"/>
            <a:ext cx="2590800" cy="304800"/>
          </a:xfrm>
        </p:spPr>
        <p:txBody>
          <a:bodyPr/>
          <a:lstStyle/>
          <a:p>
            <a:r>
              <a:rPr lang="en-US" smtClean="0"/>
              <a:t>2016 Annual Data Report, Vol 1, CKD, Ch 2</a:t>
            </a:r>
            <a:endParaRPr lang="en-US" dirty="0"/>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Footer Placeholder 1"/>
          <p:cNvSpPr>
            <a:spLocks noGrp="1"/>
          </p:cNvSpPr>
          <p:nvPr>
            <p:ph type="ftr" sz="quarter" idx="10"/>
          </p:nvPr>
        </p:nvSpPr>
        <p:spPr>
          <a:xfrm>
            <a:off x="3276600" y="6477000"/>
            <a:ext cx="2590800" cy="304800"/>
          </a:xfrm>
        </p:spPr>
        <p:txBody>
          <a:bodyPr/>
          <a:lstStyle/>
          <a:p>
            <a:r>
              <a:rPr lang="en-US" smtClean="0"/>
              <a:t>2016 Annual Data Report, Vol 1, CKD, Ch 2</a:t>
            </a:r>
            <a:endParaRPr lang="en-US" dirty="0"/>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a:xfrm>
            <a:off x="7696200" y="6507480"/>
            <a:ext cx="914400" cy="274320"/>
          </a:xfrm>
        </p:spPr>
        <p:txBody>
          <a:bodyPr/>
          <a:lstStyle>
            <a:lvl1pPr>
              <a:defRPr b="1"/>
            </a:lvl1p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
        <p:nvSpPr>
          <p:cNvPr id="8" name="Footer Placeholder 1"/>
          <p:cNvSpPr>
            <a:spLocks noGrp="1"/>
          </p:cNvSpPr>
          <p:nvPr>
            <p:ph type="ftr" sz="quarter" idx="10"/>
          </p:nvPr>
        </p:nvSpPr>
        <p:spPr>
          <a:xfrm>
            <a:off x="3276600" y="6477000"/>
            <a:ext cx="2590800" cy="304800"/>
          </a:xfrm>
        </p:spPr>
        <p:txBody>
          <a:bodyPr/>
          <a:lstStyle/>
          <a:p>
            <a:r>
              <a:rPr lang="en-US" smtClean="0"/>
              <a:t>2016 Annual Data Report, Vol 1, CKD, Ch 2</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1C6E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a:spLocks noGrp="1"/>
          </p:cNvSpPr>
          <p:nvPr>
            <p:ph type="ftr" sz="quarter" idx="3"/>
          </p:nvPr>
        </p:nvSpPr>
        <p:spPr>
          <a:xfrm>
            <a:off x="3340208" y="6477000"/>
            <a:ext cx="2438400" cy="304800"/>
          </a:xfrm>
          <a:prstGeom prst="rect">
            <a:avLst/>
          </a:prstGeom>
        </p:spPr>
        <p:txBody>
          <a:bodyPr/>
          <a:lstStyle>
            <a:lvl1pPr algn="ctr">
              <a:defRPr sz="1400" b="1">
                <a:solidFill>
                  <a:schemeClr val="bg1"/>
                </a:solidFill>
              </a:defRPr>
            </a:lvl1pPr>
          </a:lstStyle>
          <a:p>
            <a:r>
              <a:rPr lang="en-US" smtClean="0"/>
              <a:t>2016 Annual Data Report, Vol 1, CKD, Ch 2</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2" name="Picture 1"/>
          <p:cNvPicPr>
            <a:picLocks noChangeAspect="1"/>
          </p:cNvPicPr>
          <p:nvPr userDrawn="1"/>
        </p:nvPicPr>
        <p:blipFill rotWithShape="1">
          <a:blip r:embed="rId8" cstate="print">
            <a:extLst>
              <a:ext uri="{28A0092B-C50C-407E-A947-70E740481C1C}">
                <a14:useLocalDpi xmlns:a14="http://schemas.microsoft.com/office/drawing/2010/main" val="0"/>
              </a:ext>
            </a:extLst>
          </a:blip>
          <a:srcRect t="10097"/>
          <a:stretch/>
        </p:blipFill>
        <p:spPr>
          <a:xfrm>
            <a:off x="0" y="6409944"/>
            <a:ext cx="1316207" cy="457200"/>
          </a:xfrm>
          <a:prstGeom prst="rect">
            <a:avLst/>
          </a:prstGeom>
          <a:effectLst>
            <a:outerShdw blurRad="50800" dist="38100" dir="16200000" algn="ctr" rotWithShape="0">
              <a:srgbClr val="000000">
                <a:alpha val="40000"/>
              </a:srgb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2" r:id="rId5"/>
    <p:sldLayoutId id="2147483663" r:id="rId6"/>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52400"/>
            <a:ext cx="9144000" cy="666849"/>
          </a:xfrm>
          <a:prstGeom prst="rect">
            <a:avLst/>
          </a:prstGeom>
        </p:spPr>
        <p:txBody>
          <a:bodyPr wrap="square">
            <a:spAutoFit/>
          </a:bodyPr>
          <a:lstStyle/>
          <a:p>
            <a:pPr algn="ctr"/>
            <a:r>
              <a:rPr lang="en-US" sz="2800" b="1" baseline="30000" dirty="0"/>
              <a:t>Table 3.1  Unadjusted and adjusted all-cause mortality rates (per 1,000 patient years at risk) for Medicare patients aged 66 and older, by CKD status, 2014</a:t>
            </a:r>
            <a:endParaRPr lang="en-US" sz="24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1, CKD, </a:t>
            </a:r>
            <a:r>
              <a:rPr lang="en-US" dirty="0" err="1"/>
              <a:t>Ch</a:t>
            </a:r>
            <a:r>
              <a:rPr lang="en-US" dirty="0"/>
              <a:t> </a:t>
            </a:r>
            <a:r>
              <a:rPr lang="en-US" dirty="0" smtClean="0"/>
              <a:t>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a:t>
            </a:fld>
            <a:endParaRPr lang="en-US" dirty="0"/>
          </a:p>
        </p:txBody>
      </p:sp>
      <p:sp>
        <p:nvSpPr>
          <p:cNvPr id="9" name="Rectangle 8"/>
          <p:cNvSpPr/>
          <p:nvPr/>
        </p:nvSpPr>
        <p:spPr>
          <a:xfrm>
            <a:off x="238125" y="5977563"/>
            <a:ext cx="8667750" cy="461665"/>
          </a:xfrm>
          <a:prstGeom prst="rect">
            <a:avLst/>
          </a:prstGeom>
        </p:spPr>
        <p:txBody>
          <a:bodyPr wrap="square">
            <a:spAutoFit/>
          </a:bodyPr>
          <a:lstStyle/>
          <a:p>
            <a:r>
              <a:rPr lang="en-US" i="1" baseline="30000" dirty="0"/>
              <a:t>Data source: Medicare 5 percent sample. January 1, 2014 point prevalent patients aged 66 and older. </a:t>
            </a:r>
            <a:r>
              <a:rPr lang="en-US" i="1" baseline="30000" dirty="0" err="1"/>
              <a:t>Adj</a:t>
            </a:r>
            <a:r>
              <a:rPr lang="en-US" i="1" baseline="30000" dirty="0"/>
              <a:t>: age/sex/race. Ref: all patients, 2014. Abbreviation: CKD, chronic kidney disease.</a:t>
            </a:r>
            <a:endParaRPr lang="en-US" i="1" baseline="30000" dirty="0">
              <a:solidFill>
                <a:srgbClr val="FF0000"/>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799039822"/>
              </p:ext>
            </p:extLst>
          </p:nvPr>
        </p:nvGraphicFramePr>
        <p:xfrm>
          <a:off x="564891" y="931005"/>
          <a:ext cx="8014219" cy="4860188"/>
        </p:xfrm>
        <a:graphic>
          <a:graphicData uri="http://schemas.openxmlformats.org/drawingml/2006/table">
            <a:tbl>
              <a:tblPr firstRow="1" firstCol="1" bandRow="1"/>
              <a:tblGrid>
                <a:gridCol w="2616627"/>
                <a:gridCol w="1153800"/>
                <a:gridCol w="1406393"/>
                <a:gridCol w="1332372"/>
                <a:gridCol w="1293855"/>
                <a:gridCol w="211172"/>
              </a:tblGrid>
              <a:tr h="333307">
                <a:tc>
                  <a:txBody>
                    <a:bodyPr/>
                    <a:lstStyle/>
                    <a:p>
                      <a:pPr>
                        <a:lnSpc>
                          <a:spcPct val="115000"/>
                        </a:lnSpc>
                      </a:pPr>
                      <a:endParaRPr lang="en-US" sz="1000" dirty="0">
                        <a:effectLst/>
                        <a:latin typeface="Calibri"/>
                      </a:endParaRPr>
                    </a:p>
                  </a:txBody>
                  <a:tcPr marL="30962" marR="3096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Unadjusted</a:t>
                      </a:r>
                      <a:endParaRPr lang="en-US" sz="1000" dirty="0">
                        <a:effectLst/>
                        <a:latin typeface="Calibri"/>
                        <a:ea typeface="Calibri"/>
                        <a:cs typeface="Times New Roman"/>
                      </a:endParaRPr>
                    </a:p>
                  </a:txBody>
                  <a:tcPr marL="30962" marR="3096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Adjusted</a:t>
                      </a:r>
                      <a:endParaRPr lang="en-US" sz="1000" dirty="0">
                        <a:effectLst/>
                        <a:latin typeface="Calibri"/>
                        <a:ea typeface="Calibri"/>
                        <a:cs typeface="Times New Roman"/>
                      </a:endParaRPr>
                    </a:p>
                  </a:txBody>
                  <a:tcPr marL="30962" marR="3096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1000"/>
                        </a:spcAft>
                      </a:pPr>
                      <a:r>
                        <a:rPr lang="en-US" sz="1000" dirty="0">
                          <a:effectLst/>
                          <a:latin typeface="Calibri"/>
                          <a:ea typeface="Calibri"/>
                          <a:cs typeface="Times New Roman"/>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r>
              <a:tr h="333307">
                <a:tc>
                  <a:txBody>
                    <a:bodyPr/>
                    <a:lstStyle/>
                    <a:p>
                      <a:pPr>
                        <a:lnSpc>
                          <a:spcPct val="115000"/>
                        </a:lnSpc>
                      </a:pPr>
                      <a:endParaRPr lang="en-US" sz="1000">
                        <a:effectLst/>
                        <a:latin typeface="Calibri"/>
                      </a:endParaRPr>
                    </a:p>
                  </a:txBody>
                  <a:tcPr marL="30962" marR="3096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No CKD</a:t>
                      </a:r>
                      <a:endParaRPr lang="en-US" sz="1000" dirty="0">
                        <a:effectLst/>
                        <a:latin typeface="Calibri"/>
                        <a:ea typeface="Calibri"/>
                        <a:cs typeface="Times New Roman"/>
                      </a:endParaRPr>
                    </a:p>
                  </a:txBody>
                  <a:tcPr marL="30962" marR="3096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All CKD</a:t>
                      </a:r>
                      <a:endParaRPr lang="en-US" sz="1000" dirty="0">
                        <a:effectLst/>
                        <a:latin typeface="Calibri"/>
                        <a:ea typeface="Calibri"/>
                        <a:cs typeface="Times New Roman"/>
                      </a:endParaRPr>
                    </a:p>
                  </a:txBody>
                  <a:tcPr marL="30962" marR="3096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a:ea typeface="Times New Roman"/>
                          <a:cs typeface="Times New Roman"/>
                        </a:rPr>
                        <a:t>No CKD</a:t>
                      </a:r>
                      <a:endParaRPr lang="en-US" sz="1000">
                        <a:effectLst/>
                        <a:latin typeface="Calibri"/>
                        <a:ea typeface="Calibri"/>
                        <a:cs typeface="Times New Roman"/>
                      </a:endParaRPr>
                    </a:p>
                  </a:txBody>
                  <a:tcPr marL="30962" marR="3096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000" b="1">
                          <a:effectLst/>
                          <a:latin typeface="Calibri"/>
                          <a:ea typeface="Times New Roman"/>
                          <a:cs typeface="Times New Roman"/>
                        </a:rPr>
                        <a:t>All CKD</a:t>
                      </a:r>
                      <a:endParaRPr lang="en-US" sz="1000">
                        <a:effectLst/>
                        <a:latin typeface="Calibri"/>
                        <a:ea typeface="Calibri"/>
                        <a:cs typeface="Times New Roman"/>
                      </a:endParaRPr>
                    </a:p>
                  </a:txBody>
                  <a:tcPr marL="30962" marR="3096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333307">
                <a:tc>
                  <a:txBody>
                    <a:bodyPr/>
                    <a:lstStyle/>
                    <a:p>
                      <a:pPr marL="0" marR="0">
                        <a:lnSpc>
                          <a:spcPct val="115000"/>
                        </a:lnSpc>
                        <a:spcBef>
                          <a:spcPts val="0"/>
                        </a:spcBef>
                        <a:spcAft>
                          <a:spcPts val="0"/>
                        </a:spcAft>
                      </a:pPr>
                      <a:r>
                        <a:rPr lang="en-US" sz="1000" b="1">
                          <a:effectLst/>
                          <a:latin typeface="Calibri"/>
                          <a:ea typeface="Times New Roman"/>
                          <a:cs typeface="Times New Roman"/>
                        </a:rPr>
                        <a:t>All</a:t>
                      </a:r>
                      <a:endParaRPr lang="en-US" sz="1000">
                        <a:effectLst/>
                        <a:latin typeface="Calibri"/>
                        <a:ea typeface="Calibri"/>
                        <a:cs typeface="Times New Roman"/>
                      </a:endParaRPr>
                    </a:p>
                  </a:txBody>
                  <a:tcPr marL="30962" marR="3096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43.5</a:t>
                      </a:r>
                    </a:p>
                  </a:txBody>
                  <a:tcPr marL="32969" marR="18577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effectLst/>
                          <a:latin typeface="Calibri"/>
                          <a:ea typeface="Calibri"/>
                          <a:cs typeface="Times New Roman"/>
                        </a:rPr>
                        <a:t>134.8</a:t>
                      </a:r>
                    </a:p>
                  </a:txBody>
                  <a:tcPr marL="32969" marR="18577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effectLst/>
                          <a:latin typeface="Calibri"/>
                          <a:ea typeface="Calibri"/>
                          <a:cs typeface="Times New Roman"/>
                        </a:rPr>
                        <a:t>45.2</a:t>
                      </a:r>
                    </a:p>
                  </a:txBody>
                  <a:tcPr marL="32969" marR="185772"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r">
                        <a:lnSpc>
                          <a:spcPct val="115000"/>
                        </a:lnSpc>
                        <a:spcBef>
                          <a:spcPts val="0"/>
                        </a:spcBef>
                        <a:spcAft>
                          <a:spcPts val="0"/>
                        </a:spcAft>
                      </a:pPr>
                      <a:r>
                        <a:rPr lang="en-US" sz="1000">
                          <a:effectLst/>
                          <a:latin typeface="Calibri"/>
                          <a:ea typeface="Calibri"/>
                          <a:cs typeface="Times New Roman"/>
                        </a:rPr>
                        <a:t>111.2</a:t>
                      </a:r>
                    </a:p>
                  </a:txBody>
                  <a:tcPr marL="32969" marR="185772"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333307">
                <a:tc>
                  <a:txBody>
                    <a:bodyPr/>
                    <a:lstStyle/>
                    <a:p>
                      <a:pPr marL="0" marR="0">
                        <a:lnSpc>
                          <a:spcPct val="115000"/>
                        </a:lnSpc>
                        <a:spcBef>
                          <a:spcPts val="0"/>
                        </a:spcBef>
                        <a:spcAft>
                          <a:spcPts val="0"/>
                        </a:spcAft>
                      </a:pPr>
                      <a:r>
                        <a:rPr lang="en-US" sz="1000" b="1">
                          <a:effectLst/>
                          <a:latin typeface="Calibri"/>
                          <a:ea typeface="Times New Roman"/>
                          <a:cs typeface="Times New Roman"/>
                        </a:rPr>
                        <a:t>Age</a:t>
                      </a:r>
                      <a:endParaRPr lang="en-US" sz="1000">
                        <a:effectLst/>
                        <a:latin typeface="Calibri"/>
                        <a:ea typeface="Calibri"/>
                        <a:cs typeface="Times New Roman"/>
                      </a:endParaRPr>
                    </a:p>
                  </a:txBody>
                  <a:tcPr marL="30962" marR="3096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32969" marR="1857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 </a:t>
                      </a:r>
                      <a:endParaRPr lang="en-US" sz="1000" dirty="0">
                        <a:effectLst/>
                        <a:latin typeface="Calibri"/>
                        <a:ea typeface="Calibri"/>
                        <a:cs typeface="Times New Roman"/>
                      </a:endParaRPr>
                    </a:p>
                  </a:txBody>
                  <a:tcPr marL="32969" marR="18577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32969" marR="18577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32969" marR="18577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r>
              <a:tr h="333307">
                <a:tc>
                  <a:txBody>
                    <a:bodyPr/>
                    <a:lstStyle/>
                    <a:p>
                      <a:pPr marL="182880" marR="0">
                        <a:lnSpc>
                          <a:spcPct val="115000"/>
                        </a:lnSpc>
                        <a:spcBef>
                          <a:spcPts val="0"/>
                        </a:spcBef>
                        <a:spcAft>
                          <a:spcPts val="0"/>
                        </a:spcAft>
                      </a:pPr>
                      <a:r>
                        <a:rPr lang="en-US" sz="1000">
                          <a:effectLst/>
                          <a:latin typeface="Calibri"/>
                          <a:ea typeface="Times New Roman"/>
                          <a:cs typeface="Times New Roman"/>
                        </a:rPr>
                        <a:t>66–69</a:t>
                      </a:r>
                      <a:endParaRPr lang="en-US" sz="1000">
                        <a:effectLst/>
                        <a:latin typeface="Calibri"/>
                        <a:ea typeface="Calibri"/>
                        <a:cs typeface="Times New Roman"/>
                      </a:endParaRPr>
                    </a:p>
                  </a:txBody>
                  <a:tcPr marL="30962" marR="30962"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15.0</a:t>
                      </a:r>
                    </a:p>
                  </a:txBody>
                  <a:tcPr marL="32969" marR="185772" marT="0" marB="0">
                    <a:lnL>
                      <a:noFill/>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a:ea typeface="Calibri"/>
                          <a:cs typeface="Times New Roman"/>
                        </a:rPr>
                        <a:t>62.7</a:t>
                      </a:r>
                    </a:p>
                  </a:txBody>
                  <a:tcPr marL="32969" marR="18577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14.7</a:t>
                      </a:r>
                    </a:p>
                  </a:txBody>
                  <a:tcPr marL="32969" marR="185772" marT="0" marB="0">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marL="0" marR="0" algn="r">
                        <a:lnSpc>
                          <a:spcPct val="115000"/>
                        </a:lnSpc>
                        <a:spcBef>
                          <a:spcPts val="0"/>
                        </a:spcBef>
                        <a:spcAft>
                          <a:spcPts val="0"/>
                        </a:spcAft>
                      </a:pPr>
                      <a:r>
                        <a:rPr lang="en-US" sz="1000">
                          <a:effectLst/>
                          <a:latin typeface="Calibri"/>
                          <a:ea typeface="Calibri"/>
                          <a:cs typeface="Times New Roman"/>
                        </a:rPr>
                        <a:t>60.5</a:t>
                      </a:r>
                    </a:p>
                  </a:txBody>
                  <a:tcPr marL="32969" marR="185772" marT="0" marB="0">
                    <a:lnL>
                      <a:noFill/>
                    </a:lnL>
                    <a:lnR>
                      <a:noFill/>
                    </a:lnR>
                    <a:lnT>
                      <a:noFill/>
                    </a:lnT>
                    <a:lnB>
                      <a:noFill/>
                    </a:lnB>
                  </a:tcPr>
                </a:tc>
                <a:tc hMerge="1">
                  <a:txBody>
                    <a:bodyPr/>
                    <a:lstStyle/>
                    <a:p>
                      <a:endParaRPr lang="en-US"/>
                    </a:p>
                  </a:txBody>
                  <a:tcPr/>
                </a:tc>
              </a:tr>
              <a:tr h="333307">
                <a:tc>
                  <a:txBody>
                    <a:bodyPr/>
                    <a:lstStyle/>
                    <a:p>
                      <a:pPr marL="182880" marR="0">
                        <a:lnSpc>
                          <a:spcPct val="115000"/>
                        </a:lnSpc>
                        <a:spcBef>
                          <a:spcPts val="0"/>
                        </a:spcBef>
                        <a:spcAft>
                          <a:spcPts val="0"/>
                        </a:spcAft>
                      </a:pPr>
                      <a:r>
                        <a:rPr lang="en-US" sz="1000" dirty="0">
                          <a:effectLst/>
                          <a:latin typeface="Calibri"/>
                          <a:ea typeface="Times New Roman"/>
                          <a:cs typeface="Times New Roman"/>
                        </a:rPr>
                        <a:t>70–74</a:t>
                      </a:r>
                      <a:endParaRPr lang="en-US" sz="1000" dirty="0">
                        <a:effectLst/>
                        <a:latin typeface="Calibri"/>
                        <a:ea typeface="Calibri"/>
                        <a:cs typeface="Times New Roman"/>
                      </a:endParaRPr>
                    </a:p>
                  </a:txBody>
                  <a:tcPr marL="30962" marR="30962"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a:ea typeface="Calibri"/>
                          <a:cs typeface="Times New Roman"/>
                        </a:rPr>
                        <a:t>20.8</a:t>
                      </a:r>
                    </a:p>
                  </a:txBody>
                  <a:tcPr marL="32969" marR="185772" marT="0" marB="0">
                    <a:lnL>
                      <a:noFill/>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a:ea typeface="Calibri"/>
                          <a:cs typeface="Times New Roman"/>
                        </a:rPr>
                        <a:t>76.4</a:t>
                      </a:r>
                    </a:p>
                  </a:txBody>
                  <a:tcPr marL="32969" marR="18577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dirty="0">
                          <a:effectLst/>
                          <a:latin typeface="Calibri"/>
                          <a:ea typeface="Calibri"/>
                          <a:cs typeface="Times New Roman"/>
                        </a:rPr>
                        <a:t>20.6</a:t>
                      </a:r>
                    </a:p>
                  </a:txBody>
                  <a:tcPr marL="32969" marR="185772" marT="0" marB="0">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marL="0" marR="0" algn="r">
                        <a:lnSpc>
                          <a:spcPct val="115000"/>
                        </a:lnSpc>
                        <a:spcBef>
                          <a:spcPts val="0"/>
                        </a:spcBef>
                        <a:spcAft>
                          <a:spcPts val="0"/>
                        </a:spcAft>
                      </a:pPr>
                      <a:r>
                        <a:rPr lang="en-US" sz="1000" dirty="0">
                          <a:effectLst/>
                          <a:latin typeface="Calibri"/>
                          <a:ea typeface="Calibri"/>
                          <a:cs typeface="Times New Roman"/>
                        </a:rPr>
                        <a:t>75.5</a:t>
                      </a:r>
                    </a:p>
                  </a:txBody>
                  <a:tcPr marL="32969" marR="185772" marT="0" marB="0">
                    <a:lnL>
                      <a:noFill/>
                    </a:lnL>
                    <a:lnR>
                      <a:noFill/>
                    </a:lnR>
                    <a:lnT>
                      <a:noFill/>
                    </a:lnT>
                    <a:lnB>
                      <a:noFill/>
                    </a:lnB>
                  </a:tcPr>
                </a:tc>
                <a:tc hMerge="1">
                  <a:txBody>
                    <a:bodyPr/>
                    <a:lstStyle/>
                    <a:p>
                      <a:endParaRPr lang="en-US"/>
                    </a:p>
                  </a:txBody>
                  <a:tcPr/>
                </a:tc>
              </a:tr>
              <a:tr h="333307">
                <a:tc>
                  <a:txBody>
                    <a:bodyPr/>
                    <a:lstStyle/>
                    <a:p>
                      <a:pPr marL="182880" marR="0">
                        <a:lnSpc>
                          <a:spcPct val="115000"/>
                        </a:lnSpc>
                        <a:spcBef>
                          <a:spcPts val="0"/>
                        </a:spcBef>
                        <a:spcAft>
                          <a:spcPts val="0"/>
                        </a:spcAft>
                      </a:pPr>
                      <a:r>
                        <a:rPr lang="en-US" sz="1000">
                          <a:effectLst/>
                          <a:latin typeface="Calibri"/>
                          <a:ea typeface="Times New Roman"/>
                          <a:cs typeface="Times New Roman"/>
                        </a:rPr>
                        <a:t>75–84</a:t>
                      </a:r>
                      <a:endParaRPr lang="en-US" sz="1000">
                        <a:effectLst/>
                        <a:latin typeface="Calibri"/>
                        <a:ea typeface="Calibri"/>
                        <a:cs typeface="Times New Roman"/>
                      </a:endParaRPr>
                    </a:p>
                  </a:txBody>
                  <a:tcPr marL="30962" marR="30962"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43.8</a:t>
                      </a:r>
                    </a:p>
                  </a:txBody>
                  <a:tcPr marL="32969" marR="185772" marT="0" marB="0">
                    <a:lnL>
                      <a:noFill/>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a:ea typeface="Calibri"/>
                          <a:cs typeface="Times New Roman"/>
                        </a:rPr>
                        <a:t>116.7</a:t>
                      </a:r>
                    </a:p>
                  </a:txBody>
                  <a:tcPr marL="32969" marR="18577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43.9</a:t>
                      </a:r>
                    </a:p>
                  </a:txBody>
                  <a:tcPr marL="32969" marR="185772" marT="0" marB="0">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marL="0" marR="0" algn="r">
                        <a:lnSpc>
                          <a:spcPct val="115000"/>
                        </a:lnSpc>
                        <a:spcBef>
                          <a:spcPts val="0"/>
                        </a:spcBef>
                        <a:spcAft>
                          <a:spcPts val="0"/>
                        </a:spcAft>
                      </a:pPr>
                      <a:r>
                        <a:rPr lang="en-US" sz="1000">
                          <a:effectLst/>
                          <a:latin typeface="Calibri"/>
                          <a:ea typeface="Calibri"/>
                          <a:cs typeface="Times New Roman"/>
                        </a:rPr>
                        <a:t>114.8</a:t>
                      </a:r>
                    </a:p>
                  </a:txBody>
                  <a:tcPr marL="32969" marR="185772" marT="0" marB="0">
                    <a:lnL>
                      <a:noFill/>
                    </a:lnL>
                    <a:lnR>
                      <a:noFill/>
                    </a:lnR>
                    <a:lnT>
                      <a:noFill/>
                    </a:lnT>
                    <a:lnB>
                      <a:noFill/>
                    </a:lnB>
                  </a:tcPr>
                </a:tc>
                <a:tc hMerge="1">
                  <a:txBody>
                    <a:bodyPr/>
                    <a:lstStyle/>
                    <a:p>
                      <a:endParaRPr lang="en-US"/>
                    </a:p>
                  </a:txBody>
                  <a:tcPr/>
                </a:tc>
              </a:tr>
              <a:tr h="333307">
                <a:tc>
                  <a:txBody>
                    <a:bodyPr/>
                    <a:lstStyle/>
                    <a:p>
                      <a:pPr marL="182880" marR="0">
                        <a:lnSpc>
                          <a:spcPct val="115000"/>
                        </a:lnSpc>
                        <a:spcBef>
                          <a:spcPts val="0"/>
                        </a:spcBef>
                        <a:spcAft>
                          <a:spcPts val="0"/>
                        </a:spcAft>
                      </a:pPr>
                      <a:r>
                        <a:rPr lang="en-US" sz="1000">
                          <a:effectLst/>
                          <a:latin typeface="Calibri"/>
                          <a:ea typeface="Times New Roman"/>
                          <a:cs typeface="Times New Roman"/>
                        </a:rPr>
                        <a:t>85+</a:t>
                      </a:r>
                      <a:endParaRPr lang="en-US" sz="1000">
                        <a:effectLst/>
                        <a:latin typeface="Calibri"/>
                        <a:ea typeface="Calibri"/>
                        <a:cs typeface="Times New Roman"/>
                      </a:endParaRPr>
                    </a:p>
                  </a:txBody>
                  <a:tcPr marL="30962" marR="3096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effectLst/>
                          <a:latin typeface="Calibri"/>
                          <a:ea typeface="Calibri"/>
                          <a:cs typeface="Times New Roman"/>
                        </a:rPr>
                        <a:t>137.4</a:t>
                      </a:r>
                    </a:p>
                  </a:txBody>
                  <a:tcPr marL="32969" marR="185772"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effectLst/>
                          <a:latin typeface="Calibri"/>
                          <a:ea typeface="Calibri"/>
                          <a:cs typeface="Times New Roman"/>
                        </a:rPr>
                        <a:t>247.6</a:t>
                      </a:r>
                    </a:p>
                  </a:txBody>
                  <a:tcPr marL="32969" marR="185772"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effectLst/>
                          <a:latin typeface="Calibri"/>
                          <a:ea typeface="Calibri"/>
                          <a:cs typeface="Times New Roman"/>
                        </a:rPr>
                        <a:t>138.3</a:t>
                      </a:r>
                    </a:p>
                  </a:txBody>
                  <a:tcPr marL="32969" marR="185772"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r">
                        <a:lnSpc>
                          <a:spcPct val="115000"/>
                        </a:lnSpc>
                        <a:spcBef>
                          <a:spcPts val="0"/>
                        </a:spcBef>
                        <a:spcAft>
                          <a:spcPts val="0"/>
                        </a:spcAft>
                      </a:pPr>
                      <a:r>
                        <a:rPr lang="en-US" sz="1000">
                          <a:effectLst/>
                          <a:latin typeface="Calibri"/>
                          <a:ea typeface="Calibri"/>
                          <a:cs typeface="Times New Roman"/>
                        </a:rPr>
                        <a:t>247.2</a:t>
                      </a:r>
                    </a:p>
                  </a:txBody>
                  <a:tcPr marL="32969" marR="185772"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r>
              <a:tr h="333307">
                <a:tc>
                  <a:txBody>
                    <a:bodyPr/>
                    <a:lstStyle/>
                    <a:p>
                      <a:pPr marL="0" marR="0">
                        <a:lnSpc>
                          <a:spcPct val="115000"/>
                        </a:lnSpc>
                        <a:spcBef>
                          <a:spcPts val="0"/>
                        </a:spcBef>
                        <a:spcAft>
                          <a:spcPts val="0"/>
                        </a:spcAft>
                      </a:pPr>
                      <a:r>
                        <a:rPr lang="en-US" sz="1000" b="1">
                          <a:effectLst/>
                          <a:latin typeface="Calibri"/>
                          <a:ea typeface="Times New Roman"/>
                          <a:cs typeface="Times New Roman"/>
                        </a:rPr>
                        <a:t>Sex</a:t>
                      </a:r>
                      <a:endParaRPr lang="en-US" sz="1000">
                        <a:effectLst/>
                        <a:latin typeface="Calibri"/>
                        <a:ea typeface="Calibri"/>
                        <a:cs typeface="Times New Roman"/>
                      </a:endParaRPr>
                    </a:p>
                  </a:txBody>
                  <a:tcPr marL="30962" marR="3096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32969" marR="1857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 </a:t>
                      </a:r>
                      <a:endParaRPr lang="en-US" sz="1000" dirty="0">
                        <a:effectLst/>
                        <a:latin typeface="Calibri"/>
                        <a:ea typeface="Calibri"/>
                        <a:cs typeface="Times New Roman"/>
                      </a:endParaRPr>
                    </a:p>
                  </a:txBody>
                  <a:tcPr marL="32969" marR="18577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32969" marR="18577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32969" marR="18577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r>
              <a:tr h="333307">
                <a:tc>
                  <a:txBody>
                    <a:bodyPr/>
                    <a:lstStyle/>
                    <a:p>
                      <a:pPr marL="182880" marR="0">
                        <a:lnSpc>
                          <a:spcPct val="115000"/>
                        </a:lnSpc>
                        <a:spcBef>
                          <a:spcPts val="0"/>
                        </a:spcBef>
                        <a:spcAft>
                          <a:spcPts val="0"/>
                        </a:spcAft>
                      </a:pPr>
                      <a:r>
                        <a:rPr lang="en-US" sz="1000">
                          <a:effectLst/>
                          <a:latin typeface="Calibri"/>
                          <a:ea typeface="Times New Roman"/>
                          <a:cs typeface="Times New Roman"/>
                        </a:rPr>
                        <a:t>Male</a:t>
                      </a:r>
                      <a:endParaRPr lang="en-US" sz="1000">
                        <a:effectLst/>
                        <a:latin typeface="Calibri"/>
                        <a:ea typeface="Calibri"/>
                        <a:cs typeface="Times New Roman"/>
                      </a:endParaRPr>
                    </a:p>
                  </a:txBody>
                  <a:tcPr marL="30962" marR="30962"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44.0</a:t>
                      </a:r>
                    </a:p>
                  </a:txBody>
                  <a:tcPr marL="32969" marR="185772" marT="0" marB="0">
                    <a:lnL>
                      <a:noFill/>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a:ea typeface="Calibri"/>
                          <a:cs typeface="Times New Roman"/>
                        </a:rPr>
                        <a:t>139.6</a:t>
                      </a:r>
                    </a:p>
                  </a:txBody>
                  <a:tcPr marL="32969" marR="18577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dirty="0">
                          <a:effectLst/>
                          <a:latin typeface="Calibri"/>
                          <a:ea typeface="Calibri"/>
                          <a:cs typeface="Times New Roman"/>
                        </a:rPr>
                        <a:t>50.8</a:t>
                      </a:r>
                    </a:p>
                  </a:txBody>
                  <a:tcPr marL="32969" marR="185772" marT="0" marB="0">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marL="0" marR="0" algn="r">
                        <a:lnSpc>
                          <a:spcPct val="115000"/>
                        </a:lnSpc>
                        <a:spcBef>
                          <a:spcPts val="0"/>
                        </a:spcBef>
                        <a:spcAft>
                          <a:spcPts val="0"/>
                        </a:spcAft>
                      </a:pPr>
                      <a:r>
                        <a:rPr lang="en-US" sz="1000">
                          <a:effectLst/>
                          <a:latin typeface="Calibri"/>
                          <a:ea typeface="Calibri"/>
                          <a:cs typeface="Times New Roman"/>
                        </a:rPr>
                        <a:t>122.7</a:t>
                      </a:r>
                    </a:p>
                  </a:txBody>
                  <a:tcPr marL="32969" marR="185772" marT="0" marB="0">
                    <a:lnL>
                      <a:noFill/>
                    </a:lnL>
                    <a:lnR>
                      <a:noFill/>
                    </a:lnR>
                    <a:lnT>
                      <a:noFill/>
                    </a:lnT>
                    <a:lnB>
                      <a:noFill/>
                    </a:lnB>
                  </a:tcPr>
                </a:tc>
                <a:tc hMerge="1">
                  <a:txBody>
                    <a:bodyPr/>
                    <a:lstStyle/>
                    <a:p>
                      <a:endParaRPr lang="en-US"/>
                    </a:p>
                  </a:txBody>
                  <a:tcPr/>
                </a:tc>
              </a:tr>
              <a:tr h="333307">
                <a:tc>
                  <a:txBody>
                    <a:bodyPr/>
                    <a:lstStyle/>
                    <a:p>
                      <a:pPr marL="182880" marR="0">
                        <a:lnSpc>
                          <a:spcPct val="115000"/>
                        </a:lnSpc>
                        <a:spcBef>
                          <a:spcPts val="0"/>
                        </a:spcBef>
                        <a:spcAft>
                          <a:spcPts val="0"/>
                        </a:spcAft>
                      </a:pPr>
                      <a:r>
                        <a:rPr lang="en-US" sz="1000">
                          <a:effectLst/>
                          <a:latin typeface="Calibri"/>
                          <a:ea typeface="Times New Roman"/>
                          <a:cs typeface="Times New Roman"/>
                        </a:rPr>
                        <a:t>Female</a:t>
                      </a:r>
                      <a:endParaRPr lang="en-US" sz="1000">
                        <a:effectLst/>
                        <a:latin typeface="Calibri"/>
                        <a:ea typeface="Calibri"/>
                        <a:cs typeface="Times New Roman"/>
                      </a:endParaRPr>
                    </a:p>
                  </a:txBody>
                  <a:tcPr marL="30962" marR="3096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43.2</a:t>
                      </a:r>
                    </a:p>
                  </a:txBody>
                  <a:tcPr marL="32969" marR="185772"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effectLst/>
                          <a:latin typeface="Calibri"/>
                          <a:ea typeface="Calibri"/>
                          <a:cs typeface="Times New Roman"/>
                        </a:rPr>
                        <a:t>130.4</a:t>
                      </a:r>
                    </a:p>
                  </a:txBody>
                  <a:tcPr marL="32969" marR="185772"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41.1</a:t>
                      </a:r>
                    </a:p>
                  </a:txBody>
                  <a:tcPr marL="32969" marR="185772"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r">
                        <a:lnSpc>
                          <a:spcPct val="115000"/>
                        </a:lnSpc>
                        <a:spcBef>
                          <a:spcPts val="0"/>
                        </a:spcBef>
                        <a:spcAft>
                          <a:spcPts val="0"/>
                        </a:spcAft>
                      </a:pPr>
                      <a:r>
                        <a:rPr lang="en-US" sz="1000">
                          <a:effectLst/>
                          <a:latin typeface="Calibri"/>
                          <a:ea typeface="Calibri"/>
                          <a:cs typeface="Times New Roman"/>
                        </a:rPr>
                        <a:t>103.6</a:t>
                      </a:r>
                    </a:p>
                  </a:txBody>
                  <a:tcPr marL="32969" marR="185772"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r>
              <a:tr h="333307">
                <a:tc>
                  <a:txBody>
                    <a:bodyPr/>
                    <a:lstStyle/>
                    <a:p>
                      <a:pPr marL="0" marR="0">
                        <a:lnSpc>
                          <a:spcPct val="115000"/>
                        </a:lnSpc>
                        <a:spcBef>
                          <a:spcPts val="0"/>
                        </a:spcBef>
                        <a:spcAft>
                          <a:spcPts val="0"/>
                        </a:spcAft>
                      </a:pPr>
                      <a:r>
                        <a:rPr lang="en-US" sz="1000" b="1">
                          <a:effectLst/>
                          <a:latin typeface="Calibri"/>
                          <a:ea typeface="Times New Roman"/>
                          <a:cs typeface="Times New Roman"/>
                        </a:rPr>
                        <a:t>Race</a:t>
                      </a:r>
                      <a:endParaRPr lang="en-US" sz="1000">
                        <a:effectLst/>
                        <a:latin typeface="Calibri"/>
                        <a:ea typeface="Calibri"/>
                        <a:cs typeface="Times New Roman"/>
                      </a:endParaRPr>
                    </a:p>
                  </a:txBody>
                  <a:tcPr marL="30962" marR="3096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32969" marR="1857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 </a:t>
                      </a:r>
                      <a:endParaRPr lang="en-US" sz="1000" dirty="0">
                        <a:effectLst/>
                        <a:latin typeface="Calibri"/>
                        <a:ea typeface="Calibri"/>
                        <a:cs typeface="Times New Roman"/>
                      </a:endParaRPr>
                    </a:p>
                  </a:txBody>
                  <a:tcPr marL="32969" marR="18577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32969" marR="18577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32969" marR="18577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r>
              <a:tr h="333307">
                <a:tc>
                  <a:txBody>
                    <a:bodyPr/>
                    <a:lstStyle/>
                    <a:p>
                      <a:pPr marL="182880" marR="0">
                        <a:lnSpc>
                          <a:spcPct val="115000"/>
                        </a:lnSpc>
                        <a:spcBef>
                          <a:spcPts val="0"/>
                        </a:spcBef>
                        <a:spcAft>
                          <a:spcPts val="0"/>
                        </a:spcAft>
                      </a:pPr>
                      <a:r>
                        <a:rPr lang="en-US" sz="1000">
                          <a:effectLst/>
                          <a:latin typeface="Calibri"/>
                          <a:ea typeface="Times New Roman"/>
                          <a:cs typeface="Times New Roman"/>
                        </a:rPr>
                        <a:t>White</a:t>
                      </a:r>
                      <a:endParaRPr lang="en-US" sz="1000">
                        <a:effectLst/>
                        <a:latin typeface="Calibri"/>
                        <a:ea typeface="Calibri"/>
                        <a:cs typeface="Times New Roman"/>
                      </a:endParaRPr>
                    </a:p>
                  </a:txBody>
                  <a:tcPr marL="30962" marR="30962"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44.3</a:t>
                      </a:r>
                    </a:p>
                  </a:txBody>
                  <a:tcPr marL="32969" marR="185772" marT="0" marB="0">
                    <a:lnL>
                      <a:noFill/>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a:ea typeface="Calibri"/>
                          <a:cs typeface="Times New Roman"/>
                        </a:rPr>
                        <a:t>138.8</a:t>
                      </a:r>
                    </a:p>
                  </a:txBody>
                  <a:tcPr marL="32969" marR="18577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45.5</a:t>
                      </a:r>
                    </a:p>
                  </a:txBody>
                  <a:tcPr marL="32969" marR="185772" marT="0" marB="0">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marL="0" marR="0" algn="r">
                        <a:lnSpc>
                          <a:spcPct val="115000"/>
                        </a:lnSpc>
                        <a:spcBef>
                          <a:spcPts val="0"/>
                        </a:spcBef>
                        <a:spcAft>
                          <a:spcPts val="0"/>
                        </a:spcAft>
                      </a:pPr>
                      <a:r>
                        <a:rPr lang="en-US" sz="1000" dirty="0">
                          <a:effectLst/>
                          <a:latin typeface="Calibri"/>
                          <a:ea typeface="Calibri"/>
                          <a:cs typeface="Times New Roman"/>
                        </a:rPr>
                        <a:t>113.1</a:t>
                      </a:r>
                    </a:p>
                  </a:txBody>
                  <a:tcPr marL="32969" marR="185772" marT="0" marB="0">
                    <a:lnL>
                      <a:noFill/>
                    </a:lnL>
                    <a:lnR>
                      <a:noFill/>
                    </a:lnR>
                    <a:lnT>
                      <a:noFill/>
                    </a:lnT>
                    <a:lnB>
                      <a:noFill/>
                    </a:lnB>
                  </a:tcPr>
                </a:tc>
                <a:tc hMerge="1">
                  <a:txBody>
                    <a:bodyPr/>
                    <a:lstStyle/>
                    <a:p>
                      <a:endParaRPr lang="en-US"/>
                    </a:p>
                  </a:txBody>
                  <a:tcPr/>
                </a:tc>
              </a:tr>
              <a:tr h="333307">
                <a:tc>
                  <a:txBody>
                    <a:bodyPr/>
                    <a:lstStyle/>
                    <a:p>
                      <a:pPr marL="182880" marR="0">
                        <a:lnSpc>
                          <a:spcPct val="115000"/>
                        </a:lnSpc>
                        <a:spcBef>
                          <a:spcPts val="0"/>
                        </a:spcBef>
                        <a:spcAft>
                          <a:spcPts val="0"/>
                        </a:spcAft>
                      </a:pPr>
                      <a:r>
                        <a:rPr lang="en-US" sz="1000">
                          <a:effectLst/>
                          <a:latin typeface="Calibri"/>
                          <a:ea typeface="Times New Roman"/>
                          <a:cs typeface="Times New Roman"/>
                        </a:rPr>
                        <a:t>Black/African American</a:t>
                      </a:r>
                      <a:endParaRPr lang="en-US" sz="1000">
                        <a:effectLst/>
                        <a:latin typeface="Calibri"/>
                        <a:ea typeface="Calibri"/>
                        <a:cs typeface="Times New Roman"/>
                      </a:endParaRPr>
                    </a:p>
                  </a:txBody>
                  <a:tcPr marL="32969"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43.5</a:t>
                      </a:r>
                    </a:p>
                  </a:txBody>
                  <a:tcPr marL="32969" marR="185772" marT="0" marB="0">
                    <a:lnL>
                      <a:noFill/>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a:ea typeface="Calibri"/>
                          <a:cs typeface="Times New Roman"/>
                        </a:rPr>
                        <a:t>120.3</a:t>
                      </a:r>
                    </a:p>
                  </a:txBody>
                  <a:tcPr marL="32969" marR="18577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48.8</a:t>
                      </a:r>
                    </a:p>
                  </a:txBody>
                  <a:tcPr marL="32969" marR="185772" marT="0" marB="0">
                    <a:lnL w="12700" cap="flat" cmpd="sng" algn="ctr">
                      <a:solidFill>
                        <a:srgbClr val="000000"/>
                      </a:solidFill>
                      <a:prstDash val="solid"/>
                      <a:round/>
                      <a:headEnd type="none" w="med" len="med"/>
                      <a:tailEnd type="none" w="med" len="med"/>
                    </a:lnL>
                    <a:lnR>
                      <a:noFill/>
                    </a:lnR>
                    <a:lnT>
                      <a:noFill/>
                    </a:lnT>
                    <a:lnB>
                      <a:noFill/>
                    </a:lnB>
                  </a:tcPr>
                </a:tc>
                <a:tc gridSpan="2">
                  <a:txBody>
                    <a:bodyPr/>
                    <a:lstStyle/>
                    <a:p>
                      <a:pPr marL="0" marR="0" algn="r">
                        <a:lnSpc>
                          <a:spcPct val="115000"/>
                        </a:lnSpc>
                        <a:spcBef>
                          <a:spcPts val="0"/>
                        </a:spcBef>
                        <a:spcAft>
                          <a:spcPts val="0"/>
                        </a:spcAft>
                      </a:pPr>
                      <a:r>
                        <a:rPr lang="en-US" sz="1000">
                          <a:effectLst/>
                          <a:latin typeface="Calibri"/>
                          <a:ea typeface="Calibri"/>
                          <a:cs typeface="Times New Roman"/>
                        </a:rPr>
                        <a:t>110.6</a:t>
                      </a:r>
                    </a:p>
                  </a:txBody>
                  <a:tcPr marL="32969" marR="185772" marT="0" marB="0">
                    <a:lnL>
                      <a:noFill/>
                    </a:lnL>
                    <a:lnR>
                      <a:noFill/>
                    </a:lnR>
                    <a:lnT>
                      <a:noFill/>
                    </a:lnT>
                    <a:lnB>
                      <a:noFill/>
                    </a:lnB>
                  </a:tcPr>
                </a:tc>
                <a:tc hMerge="1">
                  <a:txBody>
                    <a:bodyPr/>
                    <a:lstStyle/>
                    <a:p>
                      <a:endParaRPr lang="en-US"/>
                    </a:p>
                  </a:txBody>
                  <a:tcPr/>
                </a:tc>
              </a:tr>
              <a:tr h="193890">
                <a:tc>
                  <a:txBody>
                    <a:bodyPr/>
                    <a:lstStyle/>
                    <a:p>
                      <a:pPr marL="182880" marR="0">
                        <a:lnSpc>
                          <a:spcPct val="115000"/>
                        </a:lnSpc>
                        <a:spcBef>
                          <a:spcPts val="0"/>
                        </a:spcBef>
                        <a:spcAft>
                          <a:spcPts val="0"/>
                        </a:spcAft>
                      </a:pPr>
                      <a:r>
                        <a:rPr lang="en-US" sz="1000">
                          <a:effectLst/>
                          <a:latin typeface="Calibri"/>
                          <a:ea typeface="Times New Roman"/>
                          <a:cs typeface="Times New Roman"/>
                        </a:rPr>
                        <a:t>Other</a:t>
                      </a:r>
                      <a:endParaRPr lang="en-US" sz="1000">
                        <a:effectLst/>
                        <a:latin typeface="Calibri"/>
                        <a:ea typeface="Calibri"/>
                        <a:cs typeface="Times New Roman"/>
                      </a:endParaRPr>
                    </a:p>
                  </a:txBody>
                  <a:tcPr marL="30962" marR="3096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32.1</a:t>
                      </a:r>
                    </a:p>
                  </a:txBody>
                  <a:tcPr marL="32969" marR="185772"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effectLst/>
                          <a:latin typeface="Calibri"/>
                          <a:ea typeface="Calibri"/>
                          <a:cs typeface="Times New Roman"/>
                        </a:rPr>
                        <a:t>102.0</a:t>
                      </a:r>
                    </a:p>
                  </a:txBody>
                  <a:tcPr marL="32969" marR="185772"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36.1</a:t>
                      </a:r>
                    </a:p>
                  </a:txBody>
                  <a:tcPr marL="32969" marR="185772"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r">
                        <a:lnSpc>
                          <a:spcPct val="115000"/>
                        </a:lnSpc>
                        <a:spcBef>
                          <a:spcPts val="0"/>
                        </a:spcBef>
                        <a:spcAft>
                          <a:spcPts val="0"/>
                        </a:spcAft>
                      </a:pPr>
                      <a:r>
                        <a:rPr lang="en-US" sz="1000" dirty="0">
                          <a:effectLst/>
                          <a:latin typeface="Calibri"/>
                          <a:ea typeface="Calibri"/>
                          <a:cs typeface="Times New Roman"/>
                        </a:rPr>
                        <a:t>82.9</a:t>
                      </a:r>
                    </a:p>
                  </a:txBody>
                  <a:tcPr marL="32969" marR="185772"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r>
            </a:tbl>
          </a:graphicData>
        </a:graphic>
      </p:graphicFrame>
    </p:spTree>
    <p:extLst>
      <p:ext uri="{BB962C8B-B14F-4D97-AF65-F5344CB8AC3E}">
        <p14:creationId xmlns:p14="http://schemas.microsoft.com/office/powerpoint/2010/main" val="9872502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Figure 3.1  Unadjusted and adjusted all-cause mortality rates (per 1,000 patient years at risk) for Medicare patients aged 66 and older, by CKD status and year, 2002-2014</a:t>
            </a:r>
          </a:p>
          <a:p>
            <a:pPr algn="ctr"/>
            <a:r>
              <a:rPr lang="en-US" sz="2400" b="1" baseline="30000" dirty="0"/>
              <a:t>(a) Unadjusted</a:t>
            </a: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1, CKD, </a:t>
            </a:r>
            <a:r>
              <a:rPr lang="en-US" dirty="0" err="1"/>
              <a:t>Ch</a:t>
            </a:r>
            <a:r>
              <a:rPr lang="en-US" dirty="0"/>
              <a:t> </a:t>
            </a:r>
            <a:r>
              <a:rPr lang="en-US" dirty="0" smtClean="0"/>
              <a:t>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a:t>
            </a:fld>
            <a:endParaRPr lang="en-US" dirty="0"/>
          </a:p>
        </p:txBody>
      </p:sp>
      <p:sp>
        <p:nvSpPr>
          <p:cNvPr id="6" name="Rectangle 5"/>
          <p:cNvSpPr/>
          <p:nvPr/>
        </p:nvSpPr>
        <p:spPr>
          <a:xfrm>
            <a:off x="1143000" y="5945833"/>
            <a:ext cx="6858000" cy="461665"/>
          </a:xfrm>
          <a:prstGeom prst="rect">
            <a:avLst/>
          </a:prstGeom>
        </p:spPr>
        <p:txBody>
          <a:bodyPr wrap="square">
            <a:spAutoFit/>
          </a:bodyPr>
          <a:lstStyle/>
          <a:p>
            <a:r>
              <a:rPr lang="en-US" i="1" baseline="30000" dirty="0"/>
              <a:t>Data source: Medicare 5 percent sample. January 1 of each reported year, point prevalent Medicare patients aged 66 and older. </a:t>
            </a:r>
            <a:r>
              <a:rPr lang="en-US" i="1" baseline="30000" dirty="0" err="1"/>
              <a:t>Adj</a:t>
            </a:r>
            <a:r>
              <a:rPr lang="en-US" i="1" baseline="30000" dirty="0"/>
              <a:t>: age/sex/race. Ref: 2013 patients. Abbreviation: CKD, chronic kidney disease. </a:t>
            </a:r>
            <a:endParaRPr lang="en-US" i="1" baseline="30000" dirty="0">
              <a:solidFill>
                <a:srgbClr val="FF0000"/>
              </a:solidFill>
            </a:endParaRPr>
          </a:p>
        </p:txBody>
      </p:sp>
      <p:pic>
        <p:nvPicPr>
          <p:cNvPr id="3074" name="Picture 2" descr="E:\Analysis\ADR\2016\Chapter\CKD\c03_MorbMort\Figures_Tables\Most_Current\PNG 300 Powerpoint\v1_c03_MorbMort_f01_a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0" y="1143000"/>
            <a:ext cx="4572000" cy="4572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56192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Figure 3.1  Unadjusted and adjusted all-cause mortality rates (per 1,000 patient years at risk) for Medicare patients aged 66 and older, by CKD status and year, 2002-2014</a:t>
            </a:r>
          </a:p>
          <a:p>
            <a:pPr algn="ctr"/>
            <a:r>
              <a:rPr lang="en-US" sz="2400" b="1" baseline="30000" dirty="0" smtClean="0"/>
              <a:t>(b) Adjusted</a:t>
            </a:r>
            <a:endParaRPr lang="en-US" sz="24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1, CKD, </a:t>
            </a:r>
            <a:r>
              <a:rPr lang="en-US" dirty="0" err="1"/>
              <a:t>Ch</a:t>
            </a:r>
            <a:r>
              <a:rPr lang="en-US" dirty="0"/>
              <a:t> </a:t>
            </a:r>
            <a:r>
              <a:rPr lang="en-US" dirty="0" smtClean="0"/>
              <a:t>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4</a:t>
            </a:fld>
            <a:endParaRPr lang="en-US" dirty="0"/>
          </a:p>
        </p:txBody>
      </p:sp>
      <p:sp>
        <p:nvSpPr>
          <p:cNvPr id="6" name="Rectangle 5"/>
          <p:cNvSpPr/>
          <p:nvPr/>
        </p:nvSpPr>
        <p:spPr>
          <a:xfrm>
            <a:off x="1143000" y="5945833"/>
            <a:ext cx="6858000" cy="461665"/>
          </a:xfrm>
          <a:prstGeom prst="rect">
            <a:avLst/>
          </a:prstGeom>
        </p:spPr>
        <p:txBody>
          <a:bodyPr wrap="square">
            <a:spAutoFit/>
          </a:bodyPr>
          <a:lstStyle/>
          <a:p>
            <a:r>
              <a:rPr lang="en-US" i="1" baseline="30000" dirty="0"/>
              <a:t>Data source: Medicare 5 percent sample. January 1 of each reported year, point prevalent Medicare patients aged 66 and older. </a:t>
            </a:r>
            <a:r>
              <a:rPr lang="en-US" i="1" baseline="30000" dirty="0" err="1"/>
              <a:t>Adj</a:t>
            </a:r>
            <a:r>
              <a:rPr lang="en-US" i="1" baseline="30000" dirty="0"/>
              <a:t>: age/sex/race. Ref: 2013 patients. Abbreviation: CKD, chronic kidney disease. </a:t>
            </a:r>
            <a:endParaRPr lang="en-US" i="1" baseline="30000" dirty="0">
              <a:solidFill>
                <a:srgbClr val="FF0000"/>
              </a:solidFill>
            </a:endParaRPr>
          </a:p>
        </p:txBody>
      </p:sp>
      <p:pic>
        <p:nvPicPr>
          <p:cNvPr id="4098" name="Picture 2" descr="E:\Analysis\ADR\2016\Chapter\CKD\c03_MorbMort\Figures_Tables\Most_Current\PNG 300 Powerpoint\v1_c03_MorbMort_f01_b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0" y="1143000"/>
            <a:ext cx="4572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80917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Figure 3.2  Unadjusted and adjusted all-cause mortality rates (per 1,000 patient years at risk) for Medicare patients aged 66 and older, by CKD status and stage, 2014</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1, CKD, </a:t>
            </a:r>
            <a:r>
              <a:rPr lang="en-US" dirty="0" err="1"/>
              <a:t>Ch</a:t>
            </a:r>
            <a:r>
              <a:rPr lang="en-US" dirty="0"/>
              <a:t> </a:t>
            </a:r>
            <a:r>
              <a:rPr lang="en-US" dirty="0" smtClean="0"/>
              <a:t>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5</a:t>
            </a:fld>
            <a:endParaRPr lang="en-US" dirty="0"/>
          </a:p>
        </p:txBody>
      </p:sp>
      <p:sp>
        <p:nvSpPr>
          <p:cNvPr id="9" name="Rectangle 8"/>
          <p:cNvSpPr/>
          <p:nvPr/>
        </p:nvSpPr>
        <p:spPr>
          <a:xfrm>
            <a:off x="1108312" y="5766179"/>
            <a:ext cx="6927376" cy="646331"/>
          </a:xfrm>
          <a:prstGeom prst="rect">
            <a:avLst/>
          </a:prstGeom>
        </p:spPr>
        <p:txBody>
          <a:bodyPr wrap="square">
            <a:spAutoFit/>
          </a:bodyPr>
          <a:lstStyle/>
          <a:p>
            <a:r>
              <a:rPr lang="en-US" i="1" baseline="30000" dirty="0"/>
              <a:t>Data source: Medicare 5 percent sample. January 1, 2014 point prevalent Medicare patients aged 66 and older. </a:t>
            </a:r>
            <a:r>
              <a:rPr lang="en-US" i="1" baseline="30000" dirty="0" err="1"/>
              <a:t>Adj</a:t>
            </a:r>
            <a:r>
              <a:rPr lang="en-US" i="1" baseline="30000" dirty="0"/>
              <a:t>: age/sex/race. Ref: all patients, 2014. See Table A for CKD stage definitions. Abbreviations: CKD, chronic kidney disease; </a:t>
            </a:r>
            <a:r>
              <a:rPr lang="en-US" i="1" baseline="30000" dirty="0" err="1"/>
              <a:t>unk</a:t>
            </a:r>
            <a:r>
              <a:rPr lang="en-US" i="1" baseline="30000" dirty="0"/>
              <a:t>/</a:t>
            </a:r>
            <a:r>
              <a:rPr lang="en-US" i="1" baseline="30000" dirty="0" err="1"/>
              <a:t>unspc</a:t>
            </a:r>
            <a:r>
              <a:rPr lang="en-US" i="1" baseline="30000" dirty="0"/>
              <a:t>, CKD stage unidentified.</a:t>
            </a:r>
            <a:endParaRPr lang="en-US" i="1" baseline="30000" dirty="0">
              <a:solidFill>
                <a:srgbClr val="FF0000"/>
              </a:solidFill>
            </a:endParaRPr>
          </a:p>
        </p:txBody>
      </p:sp>
      <p:pic>
        <p:nvPicPr>
          <p:cNvPr id="5122" name="Picture 2" descr="E:\Analysis\ADR\2016\Chapter\CKD\c03_MorbMort\Figures_Tables\Most_Current\PNG 300 Powerpoint\v1_c03_MorbMort_f02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091406"/>
            <a:ext cx="6858000" cy="4675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88848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Figure 3.3 Adjusted all-cause mortality rates (per 1,000 patient years at risk) for Medicare patients aged 66 and older, by age, CKD status, and stage, 2014</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1, CKD, </a:t>
            </a:r>
            <a:r>
              <a:rPr lang="en-US" dirty="0" err="1"/>
              <a:t>Ch</a:t>
            </a:r>
            <a:r>
              <a:rPr lang="en-US" dirty="0"/>
              <a:t> </a:t>
            </a:r>
            <a:r>
              <a:rPr lang="en-US" dirty="0" smtClean="0"/>
              <a:t>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6</a:t>
            </a:fld>
            <a:endParaRPr lang="en-US" dirty="0"/>
          </a:p>
        </p:txBody>
      </p:sp>
      <p:sp>
        <p:nvSpPr>
          <p:cNvPr id="9" name="Rectangle 8"/>
          <p:cNvSpPr/>
          <p:nvPr/>
        </p:nvSpPr>
        <p:spPr>
          <a:xfrm>
            <a:off x="838200" y="5945833"/>
            <a:ext cx="7467600" cy="461665"/>
          </a:xfrm>
          <a:prstGeom prst="rect">
            <a:avLst/>
          </a:prstGeom>
        </p:spPr>
        <p:txBody>
          <a:bodyPr wrap="square">
            <a:spAutoFit/>
          </a:bodyPr>
          <a:lstStyle/>
          <a:p>
            <a:r>
              <a:rPr lang="en-US" i="1" baseline="30000" dirty="0"/>
              <a:t>Data source: Medicare 5 percent sample. January 1, 2014 point prevalent patients aged 66 and older. </a:t>
            </a:r>
            <a:r>
              <a:rPr lang="en-US" i="1" baseline="30000" dirty="0" err="1"/>
              <a:t>Adj</a:t>
            </a:r>
            <a:r>
              <a:rPr lang="en-US" i="1" baseline="30000" dirty="0"/>
              <a:t>: age/sex/race. Ref: all patients, 2014. Abbreviations: CKD, chronic kidney disease; </a:t>
            </a:r>
            <a:r>
              <a:rPr lang="en-US" i="1" baseline="30000" dirty="0" err="1"/>
              <a:t>unk</a:t>
            </a:r>
            <a:r>
              <a:rPr lang="en-US" i="1" baseline="30000" dirty="0"/>
              <a:t>/</a:t>
            </a:r>
            <a:r>
              <a:rPr lang="en-US" i="1" baseline="30000" dirty="0" err="1"/>
              <a:t>unspc</a:t>
            </a:r>
            <a:r>
              <a:rPr lang="en-US" i="1" baseline="30000" dirty="0"/>
              <a:t>, CKD stage unidentified.</a:t>
            </a:r>
            <a:endParaRPr lang="en-US" i="1" baseline="30000" dirty="0">
              <a:solidFill>
                <a:srgbClr val="FF0000"/>
              </a:solidFill>
            </a:endParaRPr>
          </a:p>
        </p:txBody>
      </p:sp>
      <p:pic>
        <p:nvPicPr>
          <p:cNvPr id="6146" name="Picture 2" descr="E:\Analysis\ADR\2016\Chapter\CKD\c03_MorbMort\Figures_Tables\Most_Current\PNG 300 Powerpoint\v1_c03_MorbMort_f03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371600"/>
            <a:ext cx="68580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11737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Figure 3.4  Adjusted all-cause mortality rates (per 1,000 patient years at risk) for Medicare patients aged 66 and older, by sex, CKD status, and stage, 2014</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1, CKD, </a:t>
            </a:r>
            <a:r>
              <a:rPr lang="en-US" dirty="0" err="1"/>
              <a:t>Ch</a:t>
            </a:r>
            <a:r>
              <a:rPr lang="en-US" dirty="0"/>
              <a:t> </a:t>
            </a:r>
            <a:r>
              <a:rPr lang="en-US" dirty="0" smtClean="0"/>
              <a:t>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7</a:t>
            </a:fld>
            <a:endParaRPr lang="en-US" dirty="0"/>
          </a:p>
        </p:txBody>
      </p:sp>
      <p:sp>
        <p:nvSpPr>
          <p:cNvPr id="9" name="Rectangle 8"/>
          <p:cNvSpPr/>
          <p:nvPr/>
        </p:nvSpPr>
        <p:spPr>
          <a:xfrm>
            <a:off x="1333500" y="5758071"/>
            <a:ext cx="6477000" cy="646331"/>
          </a:xfrm>
          <a:prstGeom prst="rect">
            <a:avLst/>
          </a:prstGeom>
        </p:spPr>
        <p:txBody>
          <a:bodyPr wrap="square">
            <a:spAutoFit/>
          </a:bodyPr>
          <a:lstStyle/>
          <a:p>
            <a:r>
              <a:rPr lang="en-US" i="1" baseline="30000" dirty="0"/>
              <a:t>Data source: Medicare 5 percent sample. January 1, 2014 point prevalent patients aged 66 and older. </a:t>
            </a:r>
            <a:r>
              <a:rPr lang="en-US" i="1" baseline="30000" dirty="0" err="1"/>
              <a:t>Adj</a:t>
            </a:r>
            <a:r>
              <a:rPr lang="en-US" i="1" baseline="30000" dirty="0"/>
              <a:t>: age/sex/race. Ref: all patients, 2014. Abbreviations: CKD, chronic kidney disease; </a:t>
            </a:r>
            <a:r>
              <a:rPr lang="en-US" i="1" baseline="30000" dirty="0" err="1"/>
              <a:t>unk</a:t>
            </a:r>
            <a:r>
              <a:rPr lang="en-US" i="1" baseline="30000" dirty="0"/>
              <a:t>/</a:t>
            </a:r>
            <a:r>
              <a:rPr lang="en-US" i="1" baseline="30000" dirty="0" err="1"/>
              <a:t>unspc</a:t>
            </a:r>
            <a:r>
              <a:rPr lang="en-US" i="1" baseline="30000" dirty="0"/>
              <a:t>, CKD stage unidentified.</a:t>
            </a:r>
            <a:endParaRPr lang="en-US" i="1" baseline="30000" dirty="0">
              <a:solidFill>
                <a:srgbClr val="FF0000"/>
              </a:solidFill>
            </a:endParaRPr>
          </a:p>
        </p:txBody>
      </p:sp>
      <p:pic>
        <p:nvPicPr>
          <p:cNvPr id="7170" name="Picture 2" descr="E:\Analysis\ADR\2016\Chapter\CKD\c03_MorbMort\Figures_Tables\Most_Current\PNG 300 Powerpoint\v1_c03_MorbMort_f04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091407"/>
            <a:ext cx="6858000" cy="4675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70493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Figure 3.5  Adjusted all-cause mortality rates (per 1,000 patient years at risk) for Medicare patients aged 66 and older, by race, CKD status, and stage, 2014</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1, CKD, </a:t>
            </a:r>
            <a:r>
              <a:rPr lang="en-US" dirty="0" err="1"/>
              <a:t>Ch</a:t>
            </a:r>
            <a:r>
              <a:rPr lang="en-US" dirty="0"/>
              <a:t> </a:t>
            </a:r>
            <a:r>
              <a:rPr lang="en-US" dirty="0" smtClean="0"/>
              <a:t>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8</a:t>
            </a:fld>
            <a:endParaRPr lang="en-US" dirty="0"/>
          </a:p>
        </p:txBody>
      </p:sp>
      <p:sp>
        <p:nvSpPr>
          <p:cNvPr id="9" name="Rectangle 8"/>
          <p:cNvSpPr/>
          <p:nvPr/>
        </p:nvSpPr>
        <p:spPr>
          <a:xfrm>
            <a:off x="1226820" y="5758072"/>
            <a:ext cx="6690360" cy="646331"/>
          </a:xfrm>
          <a:prstGeom prst="rect">
            <a:avLst/>
          </a:prstGeom>
        </p:spPr>
        <p:txBody>
          <a:bodyPr wrap="square">
            <a:spAutoFit/>
          </a:bodyPr>
          <a:lstStyle/>
          <a:p>
            <a:r>
              <a:rPr lang="en-US" i="1" baseline="30000" dirty="0"/>
              <a:t>Data source: Medicare 5 percent sample. January 1, 2014 point prevalent patients aged 66 and older. </a:t>
            </a:r>
            <a:r>
              <a:rPr lang="en-US" i="1" baseline="30000" dirty="0" err="1"/>
              <a:t>Adj</a:t>
            </a:r>
            <a:r>
              <a:rPr lang="en-US" i="1" baseline="30000" dirty="0"/>
              <a:t>: age/sex/race. Ref: all patients, 2014. Abbreviations: </a:t>
            </a:r>
            <a:r>
              <a:rPr lang="en-US" i="1" baseline="30000" dirty="0" err="1"/>
              <a:t>Af</a:t>
            </a:r>
            <a:r>
              <a:rPr lang="en-US" i="1" baseline="30000" dirty="0"/>
              <a:t> Am, African American; CKD, chronic kidney disease; </a:t>
            </a:r>
            <a:r>
              <a:rPr lang="en-US" i="1" baseline="30000" dirty="0" err="1"/>
              <a:t>unk</a:t>
            </a:r>
            <a:r>
              <a:rPr lang="en-US" i="1" baseline="30000" dirty="0"/>
              <a:t>/</a:t>
            </a:r>
            <a:r>
              <a:rPr lang="en-US" i="1" baseline="30000" dirty="0" err="1"/>
              <a:t>unspc</a:t>
            </a:r>
            <a:r>
              <a:rPr lang="en-US" i="1" baseline="30000" dirty="0"/>
              <a:t>, CKD stage unidentified.</a:t>
            </a:r>
            <a:endParaRPr lang="en-US" i="1" baseline="30000" dirty="0">
              <a:solidFill>
                <a:srgbClr val="FF0000"/>
              </a:solidFill>
            </a:endParaRPr>
          </a:p>
        </p:txBody>
      </p:sp>
      <p:pic>
        <p:nvPicPr>
          <p:cNvPr id="8194" name="Picture 2" descr="E:\Analysis\ADR\2016\Chapter\CKD\c03_MorbMort\Figures_Tables\Most_Current\PNG 300 Powerpoint\v1_c03_MorbMort_f05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371600"/>
            <a:ext cx="68580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97654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a:t>Figure 3.6  Adjusted all-cause mortality rates (per 1,000 patient years at risk) for Medicare patients aged 66 and older, by cardiovascular disease and diabetes mellitus, CKD status, and stage, 2014</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1, CKD, </a:t>
            </a:r>
            <a:r>
              <a:rPr lang="en-US" dirty="0" err="1"/>
              <a:t>Ch</a:t>
            </a:r>
            <a:r>
              <a:rPr lang="en-US" dirty="0"/>
              <a:t> </a:t>
            </a:r>
            <a:r>
              <a:rPr lang="en-US" dirty="0" smtClean="0"/>
              <a:t>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9</a:t>
            </a:fld>
            <a:endParaRPr lang="en-US" dirty="0"/>
          </a:p>
        </p:txBody>
      </p:sp>
      <p:sp>
        <p:nvSpPr>
          <p:cNvPr id="9" name="Rectangle 8"/>
          <p:cNvSpPr/>
          <p:nvPr/>
        </p:nvSpPr>
        <p:spPr>
          <a:xfrm>
            <a:off x="1255003" y="5783061"/>
            <a:ext cx="6633995" cy="646331"/>
          </a:xfrm>
          <a:prstGeom prst="rect">
            <a:avLst/>
          </a:prstGeom>
        </p:spPr>
        <p:txBody>
          <a:bodyPr wrap="square">
            <a:spAutoFit/>
          </a:bodyPr>
          <a:lstStyle/>
          <a:p>
            <a:r>
              <a:rPr lang="en-US" i="1" baseline="30000" dirty="0"/>
              <a:t>Data source: Medicare 5 percent sample. January 1, 2014 point prevalent patients aged 66 and older. </a:t>
            </a:r>
            <a:r>
              <a:rPr lang="en-US" i="1" baseline="30000" dirty="0" err="1"/>
              <a:t>Adj</a:t>
            </a:r>
            <a:r>
              <a:rPr lang="en-US" i="1" baseline="30000" dirty="0"/>
              <a:t>: age/sex/race. Ref: all patients, 2014. Abbreviations: CKD, chronic kidney disease; CVD, cardiovascular disease; DM, diabetes mellitus.</a:t>
            </a:r>
            <a:endParaRPr lang="en-US" i="1" baseline="30000" dirty="0">
              <a:solidFill>
                <a:srgbClr val="FF0000"/>
              </a:solidFill>
            </a:endParaRPr>
          </a:p>
        </p:txBody>
      </p:sp>
      <p:pic>
        <p:nvPicPr>
          <p:cNvPr id="9218" name="Picture 2" descr="E:\Analysis\ADR\2016\Chapter\CKD\c03_MorbMort\Figures_Tables\Most_Current\PNG 300 Powerpoint\v1_c03_MorbMort_f06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331913"/>
            <a:ext cx="6858000" cy="4194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17134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Table 3.2  Unadjusted and adjusted all-cause hospitalization rates (per 1,000 patient years at risk) for Medicare patients aged 66 and older, by CKD status, 2014</a:t>
            </a:r>
            <a:endParaRPr lang="en-US" sz="24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1, CKD, </a:t>
            </a:r>
            <a:r>
              <a:rPr lang="en-US" dirty="0" err="1"/>
              <a:t>Ch</a:t>
            </a:r>
            <a:r>
              <a:rPr lang="en-US" dirty="0"/>
              <a:t> </a:t>
            </a:r>
            <a:r>
              <a:rPr lang="en-US" dirty="0" smtClean="0"/>
              <a:t>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10</a:t>
            </a:fld>
            <a:endParaRPr lang="en-US" dirty="0"/>
          </a:p>
        </p:txBody>
      </p:sp>
      <p:sp>
        <p:nvSpPr>
          <p:cNvPr id="9" name="Rectangle 8"/>
          <p:cNvSpPr/>
          <p:nvPr/>
        </p:nvSpPr>
        <p:spPr>
          <a:xfrm>
            <a:off x="381000" y="6005016"/>
            <a:ext cx="8382000" cy="461665"/>
          </a:xfrm>
          <a:prstGeom prst="rect">
            <a:avLst/>
          </a:prstGeom>
        </p:spPr>
        <p:txBody>
          <a:bodyPr wrap="square">
            <a:spAutoFit/>
          </a:bodyPr>
          <a:lstStyle/>
          <a:p>
            <a:r>
              <a:rPr lang="en-US" i="1" baseline="30000" dirty="0"/>
              <a:t>Data source: Medicare 5 percent sample. January 1, 2014 point prevalent Medicare patients, aged 66 and older. </a:t>
            </a:r>
            <a:r>
              <a:rPr lang="en-US" i="1" baseline="30000" dirty="0" err="1"/>
              <a:t>Adj</a:t>
            </a:r>
            <a:r>
              <a:rPr lang="en-US" i="1" baseline="30000" dirty="0"/>
              <a:t>: age/sex/race; rates by one factor are adjusted for the others. Ref: all patients, 2014. Abbreviations: CKD, chronic kidney disease.</a:t>
            </a:r>
            <a:endParaRPr lang="en-US" i="1" baseline="30000" dirty="0">
              <a:solidFill>
                <a:srgbClr val="FF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2347751998"/>
              </p:ext>
            </p:extLst>
          </p:nvPr>
        </p:nvGraphicFramePr>
        <p:xfrm>
          <a:off x="647700" y="914400"/>
          <a:ext cx="7848600" cy="4961770"/>
        </p:xfrm>
        <a:graphic>
          <a:graphicData uri="http://schemas.openxmlformats.org/drawingml/2006/table">
            <a:tbl>
              <a:tblPr firstRow="1" firstCol="1" bandRow="1"/>
              <a:tblGrid>
                <a:gridCol w="1246974"/>
                <a:gridCol w="1760434"/>
                <a:gridCol w="1907136"/>
                <a:gridCol w="1467028"/>
                <a:gridCol w="1467028"/>
              </a:tblGrid>
              <a:tr h="275075">
                <a:tc>
                  <a:txBody>
                    <a:bodyPr/>
                    <a:lstStyle/>
                    <a:p>
                      <a:pPr>
                        <a:lnSpc>
                          <a:spcPct val="115000"/>
                        </a:lnSpc>
                      </a:pPr>
                      <a:endParaRPr lang="en-US" sz="1000" dirty="0">
                        <a:effectLst/>
                        <a:latin typeface="Calibri"/>
                      </a:endParaRPr>
                    </a:p>
                  </a:txBody>
                  <a:tcPr marL="19852" marR="1985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Unadjusted</a:t>
                      </a:r>
                      <a:endParaRPr lang="en-US" sz="1000" dirty="0">
                        <a:effectLst/>
                        <a:latin typeface="Calibri"/>
                        <a:ea typeface="Calibri"/>
                        <a:cs typeface="Times New Roman"/>
                      </a:endParaRPr>
                    </a:p>
                  </a:txBody>
                  <a:tcPr marL="19852" marR="1985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000" b="1">
                          <a:effectLst/>
                          <a:latin typeface="Calibri"/>
                          <a:ea typeface="Times New Roman"/>
                          <a:cs typeface="Times New Roman"/>
                        </a:rPr>
                        <a:t>Adjusted</a:t>
                      </a:r>
                      <a:endParaRPr lang="en-US" sz="1000">
                        <a:effectLst/>
                        <a:latin typeface="Calibri"/>
                        <a:ea typeface="Calibri"/>
                        <a:cs typeface="Times New Roman"/>
                      </a:endParaRPr>
                    </a:p>
                  </a:txBody>
                  <a:tcPr marL="19852" marR="1985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75075">
                <a:tc>
                  <a:txBody>
                    <a:bodyPr/>
                    <a:lstStyle/>
                    <a:p>
                      <a:pPr>
                        <a:lnSpc>
                          <a:spcPct val="115000"/>
                        </a:lnSpc>
                      </a:pPr>
                      <a:endParaRPr lang="en-US" sz="1000" dirty="0">
                        <a:effectLst/>
                        <a:latin typeface="Calibri"/>
                      </a:endParaRPr>
                    </a:p>
                  </a:txBody>
                  <a:tcPr marL="19852" marR="198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a:ea typeface="Times New Roman"/>
                          <a:cs typeface="Times New Roman"/>
                        </a:rPr>
                        <a:t>No CKD</a:t>
                      </a:r>
                      <a:endParaRPr lang="en-US" sz="1000">
                        <a:effectLst/>
                        <a:latin typeface="Calibri"/>
                        <a:ea typeface="Calibri"/>
                        <a:cs typeface="Times New Roman"/>
                      </a:endParaRPr>
                    </a:p>
                  </a:txBody>
                  <a:tcPr marL="19852" marR="1985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All CKD</a:t>
                      </a:r>
                      <a:endParaRPr lang="en-US" sz="1000" dirty="0">
                        <a:effectLst/>
                        <a:latin typeface="Calibri"/>
                        <a:ea typeface="Calibri"/>
                        <a:cs typeface="Times New Roman"/>
                      </a:endParaRPr>
                    </a:p>
                  </a:txBody>
                  <a:tcPr marL="19852" marR="1985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a:ea typeface="Times New Roman"/>
                          <a:cs typeface="Times New Roman"/>
                        </a:rPr>
                        <a:t>No CKD</a:t>
                      </a:r>
                      <a:endParaRPr lang="en-US" sz="1000">
                        <a:effectLst/>
                        <a:latin typeface="Calibri"/>
                        <a:ea typeface="Calibri"/>
                        <a:cs typeface="Times New Roman"/>
                      </a:endParaRPr>
                    </a:p>
                  </a:txBody>
                  <a:tcPr marL="19852" marR="1985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a:ea typeface="Times New Roman"/>
                          <a:cs typeface="Times New Roman"/>
                        </a:rPr>
                        <a:t>All CKD</a:t>
                      </a:r>
                      <a:endParaRPr lang="en-US" sz="1000">
                        <a:effectLst/>
                        <a:latin typeface="Calibri"/>
                        <a:ea typeface="Calibri"/>
                        <a:cs typeface="Times New Roman"/>
                      </a:endParaRPr>
                    </a:p>
                  </a:txBody>
                  <a:tcPr marL="19852" marR="1985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5075">
                <a:tc>
                  <a:txBody>
                    <a:bodyPr/>
                    <a:lstStyle/>
                    <a:p>
                      <a:pPr marL="0" marR="0">
                        <a:lnSpc>
                          <a:spcPct val="115000"/>
                        </a:lnSpc>
                        <a:spcBef>
                          <a:spcPts val="0"/>
                        </a:spcBef>
                        <a:spcAft>
                          <a:spcPts val="0"/>
                        </a:spcAft>
                      </a:pPr>
                      <a:r>
                        <a:rPr lang="en-US" sz="1000" b="1">
                          <a:effectLst/>
                          <a:latin typeface="Calibri"/>
                          <a:ea typeface="Times New Roman"/>
                          <a:cs typeface="Times New Roman"/>
                        </a:rPr>
                        <a:t>All</a:t>
                      </a:r>
                      <a:endParaRPr lang="en-US" sz="1000">
                        <a:effectLst/>
                        <a:latin typeface="Calibri"/>
                        <a:ea typeface="Calibri"/>
                        <a:cs typeface="Times New Roman"/>
                      </a:endParaRPr>
                    </a:p>
                  </a:txBody>
                  <a:tcPr marL="19852" marR="1985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229.3</a:t>
                      </a:r>
                    </a:p>
                  </a:txBody>
                  <a:tcPr marL="19852" marR="19852"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616.3</a:t>
                      </a:r>
                    </a:p>
                  </a:txBody>
                  <a:tcPr marL="19852" marR="19852"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233.1</a:t>
                      </a:r>
                    </a:p>
                  </a:txBody>
                  <a:tcPr marL="19852" marR="19852"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586.0</a:t>
                      </a:r>
                    </a:p>
                  </a:txBody>
                  <a:tcPr marL="19852" marR="19852"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5075">
                <a:tc>
                  <a:txBody>
                    <a:bodyPr/>
                    <a:lstStyle/>
                    <a:p>
                      <a:pPr marL="0" marR="0">
                        <a:lnSpc>
                          <a:spcPct val="115000"/>
                        </a:lnSpc>
                        <a:spcBef>
                          <a:spcPts val="0"/>
                        </a:spcBef>
                        <a:spcAft>
                          <a:spcPts val="0"/>
                        </a:spcAft>
                      </a:pPr>
                      <a:r>
                        <a:rPr lang="en-US" sz="1000" b="1">
                          <a:effectLst/>
                          <a:latin typeface="Calibri"/>
                          <a:ea typeface="Times New Roman"/>
                          <a:cs typeface="Times New Roman"/>
                        </a:rPr>
                        <a:t>Age</a:t>
                      </a:r>
                      <a:endParaRPr lang="en-US" sz="1000">
                        <a:effectLst/>
                        <a:latin typeface="Calibri"/>
                        <a:ea typeface="Calibri"/>
                        <a:cs typeface="Times New Roman"/>
                      </a:endParaRPr>
                    </a:p>
                  </a:txBody>
                  <a:tcPr marL="19852" marR="198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a:ea typeface="Times New Roman"/>
                          <a:cs typeface="Times New Roman"/>
                        </a:rPr>
                        <a:t> </a:t>
                      </a:r>
                      <a:endParaRPr lang="en-US" sz="1000" dirty="0">
                        <a:effectLst/>
                        <a:latin typeface="Calibri"/>
                        <a:ea typeface="Calibri"/>
                        <a:cs typeface="Times New Roman"/>
                      </a:endParaRPr>
                    </a:p>
                  </a:txBody>
                  <a:tcPr marL="19852" marR="198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a:ea typeface="Times New Roman"/>
                          <a:cs typeface="Times New Roman"/>
                        </a:rPr>
                        <a:t> </a:t>
                      </a:r>
                      <a:endParaRPr lang="en-US" sz="1000" dirty="0">
                        <a:effectLst/>
                        <a:latin typeface="Calibri"/>
                        <a:ea typeface="Calibri"/>
                        <a:cs typeface="Times New Roman"/>
                      </a:endParaRPr>
                    </a:p>
                  </a:txBody>
                  <a:tcPr marL="19852" marR="1985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19852" marR="1985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19852" marR="19852" marT="0" marB="0" anchor="ctr">
                    <a:lnL>
                      <a:noFill/>
                    </a:lnL>
                    <a:lnR>
                      <a:noFill/>
                    </a:lnR>
                    <a:lnT w="12700" cap="flat" cmpd="sng" algn="ctr">
                      <a:solidFill>
                        <a:srgbClr val="000000"/>
                      </a:solidFill>
                      <a:prstDash val="solid"/>
                      <a:round/>
                      <a:headEnd type="none" w="med" len="med"/>
                      <a:tailEnd type="none" w="med" len="med"/>
                    </a:lnT>
                    <a:lnB>
                      <a:noFill/>
                    </a:lnB>
                  </a:tcPr>
                </a:tc>
              </a:tr>
              <a:tr h="402004">
                <a:tc>
                  <a:txBody>
                    <a:bodyPr/>
                    <a:lstStyle/>
                    <a:p>
                      <a:pPr marL="182880" marR="0">
                        <a:lnSpc>
                          <a:spcPct val="115000"/>
                        </a:lnSpc>
                        <a:spcBef>
                          <a:spcPts val="0"/>
                        </a:spcBef>
                        <a:spcAft>
                          <a:spcPts val="0"/>
                        </a:spcAft>
                      </a:pPr>
                      <a:r>
                        <a:rPr lang="en-US" sz="1000" dirty="0">
                          <a:effectLst/>
                          <a:latin typeface="Calibri"/>
                          <a:ea typeface="Times New Roman"/>
                          <a:cs typeface="Times New Roman"/>
                        </a:rPr>
                        <a:t>66–69 </a:t>
                      </a:r>
                      <a:endParaRPr lang="en-US" sz="1000" dirty="0">
                        <a:effectLst/>
                        <a:latin typeface="Calibri"/>
                        <a:ea typeface="Calibri"/>
                        <a:cs typeface="Times New Roman"/>
                      </a:endParaRPr>
                    </a:p>
                  </a:txBody>
                  <a:tcPr marL="19852" marR="19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141.5</a:t>
                      </a:r>
                    </a:p>
                  </a:txBody>
                  <a:tcPr marL="19852" marR="19852" marT="0" marB="0">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514.8</a:t>
                      </a:r>
                    </a:p>
                  </a:txBody>
                  <a:tcPr marL="19852" marR="1985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142.1</a:t>
                      </a:r>
                    </a:p>
                  </a:txBody>
                  <a:tcPr marL="19852" marR="19852"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511.5</a:t>
                      </a:r>
                    </a:p>
                  </a:txBody>
                  <a:tcPr marL="19852" marR="19852" marT="0" marB="0">
                    <a:lnL>
                      <a:noFill/>
                    </a:lnL>
                    <a:lnR>
                      <a:noFill/>
                    </a:lnR>
                    <a:lnT>
                      <a:noFill/>
                    </a:lnT>
                    <a:lnB>
                      <a:noFill/>
                    </a:lnB>
                  </a:tcPr>
                </a:tc>
              </a:tr>
              <a:tr h="335003">
                <a:tc>
                  <a:txBody>
                    <a:bodyPr/>
                    <a:lstStyle/>
                    <a:p>
                      <a:pPr marL="182880" marR="0">
                        <a:lnSpc>
                          <a:spcPct val="115000"/>
                        </a:lnSpc>
                        <a:spcBef>
                          <a:spcPts val="0"/>
                        </a:spcBef>
                        <a:spcAft>
                          <a:spcPts val="0"/>
                        </a:spcAft>
                      </a:pPr>
                      <a:r>
                        <a:rPr lang="en-US" sz="1000" dirty="0">
                          <a:effectLst/>
                          <a:latin typeface="Calibri"/>
                          <a:ea typeface="Times New Roman"/>
                          <a:cs typeface="Times New Roman"/>
                        </a:rPr>
                        <a:t>70–74</a:t>
                      </a:r>
                      <a:endParaRPr lang="en-US" sz="1000" dirty="0">
                        <a:effectLst/>
                        <a:latin typeface="Calibri"/>
                        <a:ea typeface="Calibri"/>
                        <a:cs typeface="Times New Roman"/>
                      </a:endParaRPr>
                    </a:p>
                  </a:txBody>
                  <a:tcPr marL="19852" marR="19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181.1</a:t>
                      </a:r>
                    </a:p>
                  </a:txBody>
                  <a:tcPr marL="19852" marR="19852" marT="0" marB="0">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540.3</a:t>
                      </a:r>
                    </a:p>
                  </a:txBody>
                  <a:tcPr marL="19852" marR="1985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180.8</a:t>
                      </a:r>
                    </a:p>
                  </a:txBody>
                  <a:tcPr marL="19852" marR="19852"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541.4</a:t>
                      </a:r>
                    </a:p>
                  </a:txBody>
                  <a:tcPr marL="19852" marR="19852" marT="0" marB="0">
                    <a:lnL>
                      <a:noFill/>
                    </a:lnL>
                    <a:lnR>
                      <a:noFill/>
                    </a:lnR>
                    <a:lnT>
                      <a:noFill/>
                    </a:lnT>
                    <a:lnB>
                      <a:noFill/>
                    </a:lnB>
                  </a:tcPr>
                </a:tc>
              </a:tr>
              <a:tr h="335003">
                <a:tc>
                  <a:txBody>
                    <a:bodyPr/>
                    <a:lstStyle/>
                    <a:p>
                      <a:pPr marL="182880" marR="0">
                        <a:lnSpc>
                          <a:spcPct val="115000"/>
                        </a:lnSpc>
                        <a:spcBef>
                          <a:spcPts val="0"/>
                        </a:spcBef>
                        <a:spcAft>
                          <a:spcPts val="0"/>
                        </a:spcAft>
                      </a:pPr>
                      <a:r>
                        <a:rPr lang="en-US" sz="1000" dirty="0">
                          <a:effectLst/>
                          <a:latin typeface="Calibri"/>
                          <a:ea typeface="Times New Roman"/>
                          <a:cs typeface="Times New Roman"/>
                        </a:rPr>
                        <a:t>75–84</a:t>
                      </a:r>
                      <a:endParaRPr lang="en-US" sz="1000" dirty="0">
                        <a:effectLst/>
                        <a:latin typeface="Calibri"/>
                        <a:ea typeface="Calibri"/>
                        <a:cs typeface="Times New Roman"/>
                      </a:endParaRPr>
                    </a:p>
                  </a:txBody>
                  <a:tcPr marL="19852" marR="19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262.5</a:t>
                      </a:r>
                    </a:p>
                  </a:txBody>
                  <a:tcPr marL="19852" marR="19852" marT="0" marB="0">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615.1</a:t>
                      </a:r>
                    </a:p>
                  </a:txBody>
                  <a:tcPr marL="19852" marR="1985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262.4</a:t>
                      </a:r>
                    </a:p>
                  </a:txBody>
                  <a:tcPr marL="19852" marR="19852"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613.1</a:t>
                      </a:r>
                    </a:p>
                  </a:txBody>
                  <a:tcPr marL="19852" marR="19852" marT="0" marB="0">
                    <a:lnL>
                      <a:noFill/>
                    </a:lnL>
                    <a:lnR>
                      <a:noFill/>
                    </a:lnR>
                    <a:lnT>
                      <a:noFill/>
                    </a:lnT>
                    <a:lnB>
                      <a:noFill/>
                    </a:lnB>
                  </a:tcPr>
                </a:tc>
              </a:tr>
              <a:tr h="275075">
                <a:tc>
                  <a:txBody>
                    <a:bodyPr/>
                    <a:lstStyle/>
                    <a:p>
                      <a:pPr marL="182880" marR="0">
                        <a:lnSpc>
                          <a:spcPct val="115000"/>
                        </a:lnSpc>
                        <a:spcBef>
                          <a:spcPts val="0"/>
                        </a:spcBef>
                        <a:spcAft>
                          <a:spcPts val="0"/>
                        </a:spcAft>
                      </a:pPr>
                      <a:r>
                        <a:rPr lang="en-US" sz="1000" dirty="0">
                          <a:effectLst/>
                          <a:latin typeface="Calibri"/>
                          <a:ea typeface="Times New Roman"/>
                          <a:cs typeface="Times New Roman"/>
                        </a:rPr>
                        <a:t>85+</a:t>
                      </a:r>
                      <a:endParaRPr lang="en-US" sz="1000" dirty="0">
                        <a:effectLst/>
                        <a:latin typeface="Calibri"/>
                        <a:ea typeface="Calibri"/>
                        <a:cs typeface="Times New Roman"/>
                      </a:endParaRPr>
                    </a:p>
                  </a:txBody>
                  <a:tcPr marL="19852" marR="198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404.8</a:t>
                      </a:r>
                    </a:p>
                  </a:txBody>
                  <a:tcPr marL="19852" marR="19852"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732.6</a:t>
                      </a:r>
                    </a:p>
                  </a:txBody>
                  <a:tcPr marL="19852" marR="19852"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408.1</a:t>
                      </a:r>
                    </a:p>
                  </a:txBody>
                  <a:tcPr marL="19852" marR="19852"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735.2</a:t>
                      </a:r>
                    </a:p>
                  </a:txBody>
                  <a:tcPr marL="19852" marR="19852" marT="0" marB="0">
                    <a:lnL>
                      <a:noFill/>
                    </a:lnL>
                    <a:lnR>
                      <a:noFill/>
                    </a:lnR>
                    <a:lnT>
                      <a:noFill/>
                    </a:lnT>
                    <a:lnB w="12700" cap="flat" cmpd="sng" algn="ctr">
                      <a:solidFill>
                        <a:srgbClr val="000000"/>
                      </a:solidFill>
                      <a:prstDash val="solid"/>
                      <a:round/>
                      <a:headEnd type="none" w="med" len="med"/>
                      <a:tailEnd type="none" w="med" len="med"/>
                    </a:lnB>
                  </a:tcPr>
                </a:tc>
              </a:tr>
              <a:tr h="275075">
                <a:tc>
                  <a:txBody>
                    <a:bodyPr/>
                    <a:lstStyle/>
                    <a:p>
                      <a:pPr marL="0" marR="0">
                        <a:lnSpc>
                          <a:spcPct val="115000"/>
                        </a:lnSpc>
                        <a:spcBef>
                          <a:spcPts val="0"/>
                        </a:spcBef>
                        <a:spcAft>
                          <a:spcPts val="0"/>
                        </a:spcAft>
                      </a:pPr>
                      <a:r>
                        <a:rPr lang="en-US" sz="1000" b="1" dirty="0">
                          <a:effectLst/>
                          <a:latin typeface="Calibri"/>
                          <a:ea typeface="Times New Roman"/>
                          <a:cs typeface="Times New Roman"/>
                        </a:rPr>
                        <a:t>Sex</a:t>
                      </a:r>
                      <a:endParaRPr lang="en-US" sz="1000" dirty="0">
                        <a:effectLst/>
                        <a:latin typeface="Calibri"/>
                        <a:ea typeface="Calibri"/>
                        <a:cs typeface="Times New Roman"/>
                      </a:endParaRPr>
                    </a:p>
                  </a:txBody>
                  <a:tcPr marL="19852" marR="198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a:ea typeface="Times New Roman"/>
                          <a:cs typeface="Times New Roman"/>
                        </a:rPr>
                        <a:t> </a:t>
                      </a:r>
                      <a:endParaRPr lang="en-US" sz="1000" dirty="0">
                        <a:effectLst/>
                        <a:latin typeface="Calibri"/>
                        <a:ea typeface="Calibri"/>
                        <a:cs typeface="Times New Roman"/>
                      </a:endParaRPr>
                    </a:p>
                  </a:txBody>
                  <a:tcPr marL="19852" marR="198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a:ea typeface="Times New Roman"/>
                          <a:cs typeface="Times New Roman"/>
                        </a:rPr>
                        <a:t> </a:t>
                      </a:r>
                      <a:endParaRPr lang="en-US" sz="1000" dirty="0">
                        <a:effectLst/>
                        <a:latin typeface="Calibri"/>
                        <a:ea typeface="Calibri"/>
                        <a:cs typeface="Times New Roman"/>
                      </a:endParaRPr>
                    </a:p>
                  </a:txBody>
                  <a:tcPr marL="19852" marR="1985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a:ea typeface="Times New Roman"/>
                          <a:cs typeface="Times New Roman"/>
                        </a:rPr>
                        <a:t> </a:t>
                      </a:r>
                      <a:endParaRPr lang="en-US" sz="1000" dirty="0">
                        <a:effectLst/>
                        <a:latin typeface="Calibri"/>
                        <a:ea typeface="Calibri"/>
                        <a:cs typeface="Times New Roman"/>
                      </a:endParaRPr>
                    </a:p>
                  </a:txBody>
                  <a:tcPr marL="19852" marR="1985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19852" marR="19852" marT="0" marB="0" anchor="ctr">
                    <a:lnL>
                      <a:noFill/>
                    </a:lnL>
                    <a:lnR>
                      <a:noFill/>
                    </a:lnR>
                    <a:lnT w="12700" cap="flat" cmpd="sng" algn="ctr">
                      <a:solidFill>
                        <a:srgbClr val="000000"/>
                      </a:solidFill>
                      <a:prstDash val="solid"/>
                      <a:round/>
                      <a:headEnd type="none" w="med" len="med"/>
                      <a:tailEnd type="none" w="med" len="med"/>
                    </a:lnT>
                    <a:lnB>
                      <a:noFill/>
                    </a:lnB>
                  </a:tcPr>
                </a:tc>
              </a:tr>
              <a:tr h="335003">
                <a:tc>
                  <a:txBody>
                    <a:bodyPr/>
                    <a:lstStyle/>
                    <a:p>
                      <a:pPr marL="182880" marR="0">
                        <a:lnSpc>
                          <a:spcPct val="115000"/>
                        </a:lnSpc>
                        <a:spcBef>
                          <a:spcPts val="0"/>
                        </a:spcBef>
                        <a:spcAft>
                          <a:spcPts val="0"/>
                        </a:spcAft>
                      </a:pPr>
                      <a:r>
                        <a:rPr lang="en-US" sz="1000">
                          <a:effectLst/>
                          <a:latin typeface="Calibri"/>
                          <a:ea typeface="Times New Roman"/>
                          <a:cs typeface="Times New Roman"/>
                        </a:rPr>
                        <a:t>Male </a:t>
                      </a:r>
                      <a:endParaRPr lang="en-US" sz="1000">
                        <a:effectLst/>
                        <a:latin typeface="Calibri"/>
                        <a:ea typeface="Calibri"/>
                        <a:cs typeface="Times New Roman"/>
                      </a:endParaRPr>
                    </a:p>
                  </a:txBody>
                  <a:tcPr marL="19852" marR="19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221.2</a:t>
                      </a:r>
                    </a:p>
                  </a:txBody>
                  <a:tcPr marL="19852" marR="19852" marT="0" marB="0">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603.3</a:t>
                      </a:r>
                    </a:p>
                  </a:txBody>
                  <a:tcPr marL="19852" marR="1985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236.4</a:t>
                      </a:r>
                    </a:p>
                  </a:txBody>
                  <a:tcPr marL="19852" marR="19852"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577.3</a:t>
                      </a:r>
                    </a:p>
                  </a:txBody>
                  <a:tcPr marL="19852" marR="19852" marT="0" marB="0">
                    <a:lnL>
                      <a:noFill/>
                    </a:lnL>
                    <a:lnR>
                      <a:noFill/>
                    </a:lnR>
                    <a:lnT>
                      <a:noFill/>
                    </a:lnT>
                    <a:lnB>
                      <a:noFill/>
                    </a:lnB>
                  </a:tcPr>
                </a:tc>
              </a:tr>
              <a:tr h="402004">
                <a:tc>
                  <a:txBody>
                    <a:bodyPr/>
                    <a:lstStyle/>
                    <a:p>
                      <a:pPr marL="182880" marR="0">
                        <a:lnSpc>
                          <a:spcPct val="115000"/>
                        </a:lnSpc>
                        <a:spcBef>
                          <a:spcPts val="0"/>
                        </a:spcBef>
                        <a:spcAft>
                          <a:spcPts val="0"/>
                        </a:spcAft>
                      </a:pPr>
                      <a:r>
                        <a:rPr lang="en-US" sz="1000" dirty="0">
                          <a:effectLst/>
                          <a:latin typeface="Calibri"/>
                          <a:ea typeface="Times New Roman"/>
                          <a:cs typeface="Times New Roman"/>
                        </a:rPr>
                        <a:t>Female</a:t>
                      </a:r>
                      <a:endParaRPr lang="en-US" sz="1000" dirty="0">
                        <a:effectLst/>
                        <a:latin typeface="Calibri"/>
                        <a:ea typeface="Calibri"/>
                        <a:cs typeface="Times New Roman"/>
                      </a:endParaRPr>
                    </a:p>
                  </a:txBody>
                  <a:tcPr marL="19852" marR="198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235.2</a:t>
                      </a:r>
                    </a:p>
                  </a:txBody>
                  <a:tcPr marL="19852" marR="19852"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628.1</a:t>
                      </a:r>
                    </a:p>
                  </a:txBody>
                  <a:tcPr marL="19852" marR="19852"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231.4</a:t>
                      </a:r>
                    </a:p>
                  </a:txBody>
                  <a:tcPr marL="19852" marR="19852"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597.3</a:t>
                      </a:r>
                    </a:p>
                  </a:txBody>
                  <a:tcPr marL="19852" marR="19852" marT="0" marB="0">
                    <a:lnL>
                      <a:noFill/>
                    </a:lnL>
                    <a:lnR>
                      <a:noFill/>
                    </a:lnR>
                    <a:lnT>
                      <a:noFill/>
                    </a:lnT>
                    <a:lnB w="12700" cap="flat" cmpd="sng" algn="ctr">
                      <a:solidFill>
                        <a:srgbClr val="000000"/>
                      </a:solidFill>
                      <a:prstDash val="solid"/>
                      <a:round/>
                      <a:headEnd type="none" w="med" len="med"/>
                      <a:tailEnd type="none" w="med" len="med"/>
                    </a:lnB>
                  </a:tcPr>
                </a:tc>
              </a:tr>
              <a:tr h="275075">
                <a:tc>
                  <a:txBody>
                    <a:bodyPr/>
                    <a:lstStyle/>
                    <a:p>
                      <a:pPr marL="0" marR="0">
                        <a:lnSpc>
                          <a:spcPct val="115000"/>
                        </a:lnSpc>
                        <a:spcBef>
                          <a:spcPts val="0"/>
                        </a:spcBef>
                        <a:spcAft>
                          <a:spcPts val="0"/>
                        </a:spcAft>
                      </a:pPr>
                      <a:r>
                        <a:rPr lang="en-US" sz="1000" b="1" dirty="0">
                          <a:effectLst/>
                          <a:latin typeface="Calibri"/>
                          <a:ea typeface="Times New Roman"/>
                          <a:cs typeface="Times New Roman"/>
                        </a:rPr>
                        <a:t>Race</a:t>
                      </a:r>
                      <a:endParaRPr lang="en-US" sz="1000" dirty="0">
                        <a:effectLst/>
                        <a:latin typeface="Calibri"/>
                        <a:ea typeface="Calibri"/>
                        <a:cs typeface="Times New Roman"/>
                      </a:endParaRPr>
                    </a:p>
                  </a:txBody>
                  <a:tcPr marL="19852" marR="198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19852" marR="198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19852" marR="19852"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19852" marR="19852"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19852" marR="19852" marT="0" marB="0" anchor="ctr">
                    <a:lnL>
                      <a:noFill/>
                    </a:lnL>
                    <a:lnR>
                      <a:noFill/>
                    </a:lnR>
                    <a:lnT w="12700" cap="flat" cmpd="sng" algn="ctr">
                      <a:solidFill>
                        <a:srgbClr val="000000"/>
                      </a:solidFill>
                      <a:prstDash val="solid"/>
                      <a:round/>
                      <a:headEnd type="none" w="med" len="med"/>
                      <a:tailEnd type="none" w="med" len="med"/>
                    </a:lnT>
                    <a:lnB>
                      <a:noFill/>
                    </a:lnB>
                  </a:tcPr>
                </a:tc>
              </a:tr>
              <a:tr h="402004">
                <a:tc>
                  <a:txBody>
                    <a:bodyPr/>
                    <a:lstStyle/>
                    <a:p>
                      <a:pPr marL="182880" marR="0">
                        <a:lnSpc>
                          <a:spcPct val="115000"/>
                        </a:lnSpc>
                        <a:spcBef>
                          <a:spcPts val="0"/>
                        </a:spcBef>
                        <a:spcAft>
                          <a:spcPts val="0"/>
                        </a:spcAft>
                      </a:pPr>
                      <a:r>
                        <a:rPr lang="en-US" sz="1000" dirty="0">
                          <a:effectLst/>
                          <a:latin typeface="Calibri"/>
                          <a:ea typeface="Times New Roman"/>
                          <a:cs typeface="Times New Roman"/>
                        </a:rPr>
                        <a:t>White </a:t>
                      </a:r>
                      <a:endParaRPr lang="en-US" sz="1000" dirty="0">
                        <a:effectLst/>
                        <a:latin typeface="Calibri"/>
                        <a:ea typeface="Calibri"/>
                        <a:cs typeface="Times New Roman"/>
                      </a:endParaRPr>
                    </a:p>
                  </a:txBody>
                  <a:tcPr marL="19852" marR="19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231.6</a:t>
                      </a:r>
                    </a:p>
                  </a:txBody>
                  <a:tcPr marL="19852" marR="19852" marT="0" marB="0">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611.1</a:t>
                      </a:r>
                    </a:p>
                  </a:txBody>
                  <a:tcPr marL="19852" marR="1985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234.1</a:t>
                      </a:r>
                    </a:p>
                  </a:txBody>
                  <a:tcPr marL="19852" marR="19852"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582.1</a:t>
                      </a:r>
                    </a:p>
                  </a:txBody>
                  <a:tcPr marL="19852" marR="19852" marT="0" marB="0">
                    <a:lnL>
                      <a:noFill/>
                    </a:lnL>
                    <a:lnR>
                      <a:noFill/>
                    </a:lnR>
                    <a:lnT>
                      <a:noFill/>
                    </a:lnT>
                    <a:lnB>
                      <a:noFill/>
                    </a:lnB>
                  </a:tcPr>
                </a:tc>
              </a:tr>
              <a:tr h="550149">
                <a:tc>
                  <a:txBody>
                    <a:bodyPr/>
                    <a:lstStyle/>
                    <a:p>
                      <a:pPr marL="182880" marR="0">
                        <a:lnSpc>
                          <a:spcPct val="115000"/>
                        </a:lnSpc>
                        <a:spcBef>
                          <a:spcPts val="0"/>
                        </a:spcBef>
                        <a:spcAft>
                          <a:spcPts val="0"/>
                        </a:spcAft>
                      </a:pPr>
                      <a:r>
                        <a:rPr lang="en-US" sz="1000" dirty="0" smtClean="0">
                          <a:effectLst/>
                          <a:latin typeface="Calibri"/>
                          <a:ea typeface="Times New Roman"/>
                          <a:cs typeface="Times New Roman"/>
                        </a:rPr>
                        <a:t>Black/African   American</a:t>
                      </a:r>
                      <a:endParaRPr lang="en-US" sz="1000" dirty="0">
                        <a:effectLst/>
                        <a:latin typeface="Calibri"/>
                        <a:ea typeface="Calibri"/>
                        <a:cs typeface="Times New Roman"/>
                      </a:endParaRPr>
                    </a:p>
                  </a:txBody>
                  <a:tcPr marL="21137"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246.3</a:t>
                      </a:r>
                    </a:p>
                  </a:txBody>
                  <a:tcPr marL="19852" marR="19852" marT="0" marB="0">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700.0</a:t>
                      </a:r>
                    </a:p>
                  </a:txBody>
                  <a:tcPr marL="19852" marR="19852"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258.3</a:t>
                      </a:r>
                    </a:p>
                  </a:txBody>
                  <a:tcPr marL="19852" marR="19852"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686.8</a:t>
                      </a:r>
                    </a:p>
                  </a:txBody>
                  <a:tcPr marL="19852" marR="19852" marT="0" marB="0">
                    <a:lnL>
                      <a:noFill/>
                    </a:lnL>
                    <a:lnR>
                      <a:noFill/>
                    </a:lnR>
                    <a:lnT>
                      <a:noFill/>
                    </a:lnT>
                    <a:lnB>
                      <a:noFill/>
                    </a:lnB>
                  </a:tcPr>
                </a:tc>
              </a:tr>
              <a:tr h="275075">
                <a:tc>
                  <a:txBody>
                    <a:bodyPr/>
                    <a:lstStyle/>
                    <a:p>
                      <a:pPr marL="182880" marR="0">
                        <a:lnSpc>
                          <a:spcPct val="115000"/>
                        </a:lnSpc>
                        <a:spcBef>
                          <a:spcPts val="0"/>
                        </a:spcBef>
                        <a:spcAft>
                          <a:spcPts val="0"/>
                        </a:spcAft>
                      </a:pPr>
                      <a:r>
                        <a:rPr lang="en-US" sz="1000" dirty="0">
                          <a:effectLst/>
                          <a:latin typeface="Calibri"/>
                          <a:ea typeface="Times New Roman"/>
                          <a:cs typeface="Times New Roman"/>
                        </a:rPr>
                        <a:t>Other</a:t>
                      </a:r>
                      <a:endParaRPr lang="en-US" sz="1000" dirty="0">
                        <a:effectLst/>
                        <a:latin typeface="Calibri"/>
                        <a:ea typeface="Calibri"/>
                        <a:cs typeface="Times New Roman"/>
                      </a:endParaRPr>
                    </a:p>
                  </a:txBody>
                  <a:tcPr marL="19852" marR="198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174.3</a:t>
                      </a:r>
                    </a:p>
                  </a:txBody>
                  <a:tcPr marL="19852" marR="19852"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541.3</a:t>
                      </a:r>
                    </a:p>
                  </a:txBody>
                  <a:tcPr marL="19852" marR="19852"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186.7</a:t>
                      </a:r>
                    </a:p>
                  </a:txBody>
                  <a:tcPr marL="19852" marR="19852"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512.5</a:t>
                      </a:r>
                    </a:p>
                  </a:txBody>
                  <a:tcPr marL="19852" marR="19852"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924272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Figure 3.7  Unadjusted and adjusted all-cause hospitalization rates (per 1,000 patient years at risk) for Medicare patients aged 66 and older, by CKD status and year, </a:t>
            </a:r>
            <a:r>
              <a:rPr lang="en-US" sz="2800" b="1" baseline="30000" dirty="0" smtClean="0"/>
              <a:t>2002-2014</a:t>
            </a:r>
          </a:p>
          <a:p>
            <a:pPr algn="ctr"/>
            <a:r>
              <a:rPr lang="en-US" sz="2400" b="1" baseline="30000" dirty="0" smtClean="0"/>
              <a:t>(a) Unadjusted</a:t>
            </a:r>
            <a:endParaRPr lang="en-US" sz="24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1, CKD, </a:t>
            </a:r>
            <a:r>
              <a:rPr lang="en-US" dirty="0" err="1"/>
              <a:t>Ch</a:t>
            </a:r>
            <a:r>
              <a:rPr lang="en-US" dirty="0"/>
              <a:t> </a:t>
            </a:r>
            <a:r>
              <a:rPr lang="en-US" dirty="0" smtClean="0"/>
              <a:t>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11</a:t>
            </a:fld>
            <a:endParaRPr lang="en-US" dirty="0"/>
          </a:p>
        </p:txBody>
      </p:sp>
      <p:sp>
        <p:nvSpPr>
          <p:cNvPr id="9" name="Rectangle 8"/>
          <p:cNvSpPr/>
          <p:nvPr/>
        </p:nvSpPr>
        <p:spPr>
          <a:xfrm>
            <a:off x="1143000" y="5945833"/>
            <a:ext cx="6858000" cy="461665"/>
          </a:xfrm>
          <a:prstGeom prst="rect">
            <a:avLst/>
          </a:prstGeom>
        </p:spPr>
        <p:txBody>
          <a:bodyPr wrap="square">
            <a:spAutoFit/>
          </a:bodyPr>
          <a:lstStyle/>
          <a:p>
            <a:r>
              <a:rPr lang="en-US" i="1" baseline="30000" dirty="0"/>
              <a:t>Data source: Medicare 5 percent sample. January 1 of each reported year point prevalent Medicare patients aged 66 and older. </a:t>
            </a:r>
            <a:r>
              <a:rPr lang="en-US" i="1" baseline="30000" dirty="0" err="1"/>
              <a:t>Adj</a:t>
            </a:r>
            <a:r>
              <a:rPr lang="en-US" i="1" baseline="30000" dirty="0"/>
              <a:t>: age/sex/race. Ref: 2014 patients. Abbreviations: CKD, chronic kidney disease.</a:t>
            </a:r>
            <a:endParaRPr lang="en-US" i="1" baseline="30000" dirty="0">
              <a:solidFill>
                <a:srgbClr val="FF0000"/>
              </a:solidFill>
            </a:endParaRPr>
          </a:p>
        </p:txBody>
      </p:sp>
      <p:pic>
        <p:nvPicPr>
          <p:cNvPr id="10242" name="Picture 2" descr="E:\Analysis\ADR\2016\Chapter\CKD\c03_MorbMort\Figures_Tables\Most_Current\PNG 300 Powerpoint\v1_c03_MorbMort_f07_a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0" y="1143000"/>
            <a:ext cx="4572000" cy="4572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18311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13070"/>
          </a:xfrm>
          <a:prstGeom prst="rect">
            <a:avLst/>
          </a:prstGeom>
        </p:spPr>
        <p:txBody>
          <a:bodyPr wrap="square">
            <a:spAutoFit/>
          </a:bodyPr>
          <a:lstStyle/>
          <a:p>
            <a:pPr algn="ctr"/>
            <a:r>
              <a:rPr lang="en-US" sz="2800" b="1" baseline="30000" dirty="0"/>
              <a:t>Figure 3.7  Unadjusted and adjusted all-cause hospitalization rates (per 1,000 patient years at risk) for Medicare patients aged 66 and older, by CKD status and year, </a:t>
            </a:r>
            <a:r>
              <a:rPr lang="en-US" sz="2800" b="1" baseline="30000" dirty="0" smtClean="0"/>
              <a:t>2002-2014 </a:t>
            </a:r>
          </a:p>
          <a:p>
            <a:pPr algn="ctr"/>
            <a:r>
              <a:rPr lang="en-US" sz="2400" b="1" baseline="30000" dirty="0" smtClean="0"/>
              <a:t>(b) Adjusted</a:t>
            </a:r>
            <a:endParaRPr lang="en-US" sz="2400" b="1" baseline="30000" dirty="0"/>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1, CKD, </a:t>
            </a:r>
            <a:r>
              <a:rPr lang="en-US" dirty="0" err="1"/>
              <a:t>Ch</a:t>
            </a:r>
            <a:r>
              <a:rPr lang="en-US" dirty="0"/>
              <a:t> </a:t>
            </a:r>
            <a:r>
              <a:rPr lang="en-US" dirty="0" smtClean="0"/>
              <a:t>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12</a:t>
            </a:fld>
            <a:endParaRPr lang="en-US" dirty="0"/>
          </a:p>
        </p:txBody>
      </p:sp>
      <p:sp>
        <p:nvSpPr>
          <p:cNvPr id="8" name="Rectangle 7"/>
          <p:cNvSpPr/>
          <p:nvPr/>
        </p:nvSpPr>
        <p:spPr>
          <a:xfrm>
            <a:off x="1143000" y="5945833"/>
            <a:ext cx="6858000" cy="461665"/>
          </a:xfrm>
          <a:prstGeom prst="rect">
            <a:avLst/>
          </a:prstGeom>
        </p:spPr>
        <p:txBody>
          <a:bodyPr wrap="square">
            <a:spAutoFit/>
          </a:bodyPr>
          <a:lstStyle/>
          <a:p>
            <a:r>
              <a:rPr lang="en-US" i="1" baseline="30000" dirty="0"/>
              <a:t>Data source: Medicare 5 percent sample. January 1 of each reported year point prevalent Medicare patients aged 66 and older. </a:t>
            </a:r>
            <a:r>
              <a:rPr lang="en-US" i="1" baseline="30000" dirty="0" err="1"/>
              <a:t>Adj</a:t>
            </a:r>
            <a:r>
              <a:rPr lang="en-US" i="1" baseline="30000" dirty="0"/>
              <a:t>: age/sex/race. Ref: 2014 patients. Abbreviations: CKD, chronic kidney disease.</a:t>
            </a:r>
            <a:endParaRPr lang="en-US" i="1" baseline="30000" dirty="0">
              <a:solidFill>
                <a:srgbClr val="FF0000"/>
              </a:solidFill>
            </a:endParaRPr>
          </a:p>
        </p:txBody>
      </p:sp>
      <p:pic>
        <p:nvPicPr>
          <p:cNvPr id="11266" name="Picture 2" descr="E:\Analysis\ADR\2016\Chapter\CKD\c03_MorbMort\Figures_Tables\Most_Current\PNG 300 Powerpoint\v1_c03_MorbMort_f07_b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0" y="1143000"/>
            <a:ext cx="4572000" cy="4572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2659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Figure 3.8  Adjusted all-cause hospitalization rates (per 1,000 patient years at risk) for Medicare patients aged 66 and older, by CKD status and stage, 2012-2014</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1, CKD, </a:t>
            </a:r>
            <a:r>
              <a:rPr lang="en-US" dirty="0" err="1"/>
              <a:t>Ch</a:t>
            </a:r>
            <a:r>
              <a:rPr lang="en-US" dirty="0"/>
              <a:t> </a:t>
            </a:r>
            <a:r>
              <a:rPr lang="en-US" dirty="0" smtClean="0"/>
              <a:t>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13</a:t>
            </a:fld>
            <a:endParaRPr lang="en-US" dirty="0"/>
          </a:p>
        </p:txBody>
      </p:sp>
      <p:sp>
        <p:nvSpPr>
          <p:cNvPr id="9" name="Rectangle 8"/>
          <p:cNvSpPr/>
          <p:nvPr/>
        </p:nvSpPr>
        <p:spPr>
          <a:xfrm>
            <a:off x="1197134" y="5867400"/>
            <a:ext cx="6749732" cy="646331"/>
          </a:xfrm>
          <a:prstGeom prst="rect">
            <a:avLst/>
          </a:prstGeom>
        </p:spPr>
        <p:txBody>
          <a:bodyPr wrap="square">
            <a:spAutoFit/>
          </a:bodyPr>
          <a:lstStyle/>
          <a:p>
            <a:r>
              <a:rPr lang="en-US" i="1" baseline="30000" dirty="0"/>
              <a:t>Data source: Medicare 5 percent sample. January 1 of each reported year, point prevalent Medicare patients aged 66 and older. </a:t>
            </a:r>
            <a:r>
              <a:rPr lang="en-US" i="1" baseline="30000" dirty="0" err="1"/>
              <a:t>Adj</a:t>
            </a:r>
            <a:r>
              <a:rPr lang="en-US" i="1" baseline="30000" dirty="0"/>
              <a:t>: age/sex/race. Ref: all patients, 2014. See Table A for CKD stage definitions. Abbreviations: CKD, chronic kidney disease; </a:t>
            </a:r>
            <a:r>
              <a:rPr lang="en-US" i="1" baseline="30000" dirty="0" err="1"/>
              <a:t>unk</a:t>
            </a:r>
            <a:r>
              <a:rPr lang="en-US" i="1" baseline="30000" dirty="0"/>
              <a:t>/</a:t>
            </a:r>
            <a:r>
              <a:rPr lang="en-US" i="1" baseline="30000" dirty="0" err="1"/>
              <a:t>unspc</a:t>
            </a:r>
            <a:r>
              <a:rPr lang="en-US" i="1" baseline="30000" dirty="0"/>
              <a:t>, CKD stage unidentified.</a:t>
            </a:r>
            <a:endParaRPr lang="en-US" i="1" baseline="30000" dirty="0">
              <a:solidFill>
                <a:srgbClr val="FF0000"/>
              </a:solidFill>
            </a:endParaRPr>
          </a:p>
        </p:txBody>
      </p:sp>
      <p:pic>
        <p:nvPicPr>
          <p:cNvPr id="12290" name="Picture 2" descr="E:\Analysis\ADR\2016\Chapter\CKD\c03_MorbMort\Figures_Tables\Most_Current\PNG 300 Powerpoint\v1_c03_MorbMort_f08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371600"/>
            <a:ext cx="68580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34058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Figure 3.9  Adjusted rates of hospitalization for cardiovascular disease (per 1,000 patient years at risk) for Medicare patients aged 66 and older, by CKD status and stage, 2012-2014</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1, CKD, </a:t>
            </a:r>
            <a:r>
              <a:rPr lang="en-US" dirty="0" err="1"/>
              <a:t>Ch</a:t>
            </a:r>
            <a:r>
              <a:rPr lang="en-US" dirty="0"/>
              <a:t> </a:t>
            </a:r>
            <a:r>
              <a:rPr lang="en-US" dirty="0" smtClean="0"/>
              <a:t>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14</a:t>
            </a:fld>
            <a:endParaRPr lang="en-US" dirty="0"/>
          </a:p>
        </p:txBody>
      </p:sp>
      <p:sp>
        <p:nvSpPr>
          <p:cNvPr id="9" name="Rectangle 8"/>
          <p:cNvSpPr/>
          <p:nvPr/>
        </p:nvSpPr>
        <p:spPr>
          <a:xfrm>
            <a:off x="990600" y="5791200"/>
            <a:ext cx="7162800" cy="646331"/>
          </a:xfrm>
          <a:prstGeom prst="rect">
            <a:avLst/>
          </a:prstGeom>
        </p:spPr>
        <p:txBody>
          <a:bodyPr wrap="square">
            <a:spAutoFit/>
          </a:bodyPr>
          <a:lstStyle/>
          <a:p>
            <a:r>
              <a:rPr lang="en-US" i="1" baseline="30000" dirty="0"/>
              <a:t>Data source: Medicare 5 percent sample. January 1 of each reported year, point prevalent Medicare patients aged 66 and older. </a:t>
            </a:r>
            <a:r>
              <a:rPr lang="en-US" i="1" baseline="30000" dirty="0" err="1"/>
              <a:t>Adj</a:t>
            </a:r>
            <a:r>
              <a:rPr lang="en-US" i="1" baseline="30000" dirty="0"/>
              <a:t>: age/sex/race; rates by one factor are adjusted for the others. Ref: all patients, 2014. See Table A for CKD stage definitions. Abbreviations: CKD, chronic kidney disease; </a:t>
            </a:r>
            <a:r>
              <a:rPr lang="en-US" i="1" baseline="30000" dirty="0" err="1"/>
              <a:t>unk</a:t>
            </a:r>
            <a:r>
              <a:rPr lang="en-US" i="1" baseline="30000" dirty="0"/>
              <a:t>/</a:t>
            </a:r>
            <a:r>
              <a:rPr lang="en-US" i="1" baseline="30000" dirty="0" err="1"/>
              <a:t>unspc</a:t>
            </a:r>
            <a:r>
              <a:rPr lang="en-US" i="1" baseline="30000" dirty="0"/>
              <a:t>, CKD stage unidentified.</a:t>
            </a:r>
            <a:endParaRPr lang="en-US" i="1" baseline="30000" dirty="0">
              <a:solidFill>
                <a:srgbClr val="FF0000"/>
              </a:solidFill>
            </a:endParaRPr>
          </a:p>
        </p:txBody>
      </p:sp>
      <p:pic>
        <p:nvPicPr>
          <p:cNvPr id="13314" name="Picture 2" descr="E:\Analysis\ADR\2016\Chapter\CKD\c03_MorbMort\Figures_Tables\Most_Current\PNG 300 Powerpoint\v1_c03_MorbMort_f09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371600"/>
            <a:ext cx="68580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84304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Figure 3.10  Adjusted rates of hospitalization for infection (per 1,000 patient years at risk) for Medicare patients aged 66 and older, by CKD status and stage, 2012-2014</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1, CKD, </a:t>
            </a:r>
            <a:r>
              <a:rPr lang="en-US" dirty="0" err="1"/>
              <a:t>Ch</a:t>
            </a:r>
            <a:r>
              <a:rPr lang="en-US" dirty="0"/>
              <a:t> </a:t>
            </a:r>
            <a:r>
              <a:rPr lang="en-US" dirty="0" smtClean="0"/>
              <a:t>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15</a:t>
            </a:fld>
            <a:endParaRPr lang="en-US" dirty="0"/>
          </a:p>
        </p:txBody>
      </p:sp>
      <p:sp>
        <p:nvSpPr>
          <p:cNvPr id="9" name="Rectangle 8"/>
          <p:cNvSpPr/>
          <p:nvPr/>
        </p:nvSpPr>
        <p:spPr>
          <a:xfrm>
            <a:off x="1254602" y="5715000"/>
            <a:ext cx="6634797" cy="830997"/>
          </a:xfrm>
          <a:prstGeom prst="rect">
            <a:avLst/>
          </a:prstGeom>
        </p:spPr>
        <p:txBody>
          <a:bodyPr wrap="square">
            <a:spAutoFit/>
          </a:bodyPr>
          <a:lstStyle/>
          <a:p>
            <a:r>
              <a:rPr lang="en-US" i="1" baseline="30000" dirty="0"/>
              <a:t>Data source: Medicare 5 percent sample. January 1 of each reported year, point prevalent Medicare patients aged 66 and older. </a:t>
            </a:r>
            <a:r>
              <a:rPr lang="en-US" i="1" baseline="30000" dirty="0" err="1"/>
              <a:t>Adj</a:t>
            </a:r>
            <a:r>
              <a:rPr lang="en-US" i="1" baseline="30000" dirty="0"/>
              <a:t>: age/sex/race; rates by one factor are adjusted for the others. Ref: all patients, 2014. See Table A for CKD stage definitions. Abbreviations: CKD, chronic kidney disease; </a:t>
            </a:r>
            <a:r>
              <a:rPr lang="en-US" i="1" baseline="30000" dirty="0" err="1"/>
              <a:t>unk</a:t>
            </a:r>
            <a:r>
              <a:rPr lang="en-US" i="1" baseline="30000" dirty="0"/>
              <a:t>/</a:t>
            </a:r>
            <a:r>
              <a:rPr lang="en-US" i="1" baseline="30000" dirty="0" err="1"/>
              <a:t>unspc</a:t>
            </a:r>
            <a:r>
              <a:rPr lang="en-US" i="1" baseline="30000" dirty="0"/>
              <a:t>, CKD stage unidentified.</a:t>
            </a:r>
            <a:endParaRPr lang="en-US" i="1" baseline="30000" dirty="0">
              <a:solidFill>
                <a:srgbClr val="FF0000"/>
              </a:solidFill>
            </a:endParaRPr>
          </a:p>
        </p:txBody>
      </p:sp>
      <p:pic>
        <p:nvPicPr>
          <p:cNvPr id="14338" name="Picture 2" descr="E:\Analysis\ADR\2016\Chapter\CKD\c03_MorbMort\Figures_Tables\Most_Current\PNG 300 Powerpoint\v1_c03_MorbMort_f10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371600"/>
            <a:ext cx="68580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01244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a:t>Figure 3.11  Adjusted rates of hospitalization for causes other than cardiovascular disease and infection (per 1,000 patient years at risk) for Medicare patients aged 66 and older, by CKD status and stage, 2012-2014</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1, CKD, </a:t>
            </a:r>
            <a:r>
              <a:rPr lang="en-US" dirty="0" err="1"/>
              <a:t>Ch</a:t>
            </a:r>
            <a:r>
              <a:rPr lang="en-US" dirty="0"/>
              <a:t> </a:t>
            </a:r>
            <a:r>
              <a:rPr lang="en-US" dirty="0" smtClean="0"/>
              <a:t>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16</a:t>
            </a:fld>
            <a:endParaRPr lang="en-US" dirty="0"/>
          </a:p>
        </p:txBody>
      </p:sp>
      <p:sp>
        <p:nvSpPr>
          <p:cNvPr id="9" name="Rectangle 8"/>
          <p:cNvSpPr/>
          <p:nvPr/>
        </p:nvSpPr>
        <p:spPr>
          <a:xfrm>
            <a:off x="1235552" y="5638800"/>
            <a:ext cx="6672897" cy="830997"/>
          </a:xfrm>
          <a:prstGeom prst="rect">
            <a:avLst/>
          </a:prstGeom>
        </p:spPr>
        <p:txBody>
          <a:bodyPr wrap="square">
            <a:spAutoFit/>
          </a:bodyPr>
          <a:lstStyle/>
          <a:p>
            <a:r>
              <a:rPr lang="en-US" i="1" baseline="30000" dirty="0"/>
              <a:t>Data source: Medicare 5 percent sample. January 1 of each reported year, point prevalent Medicare patients aged 66 and older. </a:t>
            </a:r>
            <a:r>
              <a:rPr lang="en-US" i="1" baseline="30000" dirty="0" err="1"/>
              <a:t>Adj</a:t>
            </a:r>
            <a:r>
              <a:rPr lang="en-US" i="1" baseline="30000" dirty="0"/>
              <a:t>: age/sex/race; rates by one factor are adjusted for the others. Ref: all patients, 2014. See Table A for CKD stage definitions. Abbreviations: CKD, chronic kidney disease; </a:t>
            </a:r>
            <a:r>
              <a:rPr lang="en-US" i="1" baseline="30000" dirty="0" err="1"/>
              <a:t>unk</a:t>
            </a:r>
            <a:r>
              <a:rPr lang="en-US" i="1" baseline="30000" dirty="0"/>
              <a:t>/</a:t>
            </a:r>
            <a:r>
              <a:rPr lang="en-US" i="1" baseline="30000" dirty="0" err="1"/>
              <a:t>unspc</a:t>
            </a:r>
            <a:r>
              <a:rPr lang="en-US" i="1" baseline="30000" dirty="0"/>
              <a:t>, CKD stage unidentified.</a:t>
            </a:r>
            <a:endParaRPr lang="en-US" i="1" baseline="30000" dirty="0">
              <a:solidFill>
                <a:srgbClr val="FF0000"/>
              </a:solidFill>
            </a:endParaRPr>
          </a:p>
        </p:txBody>
      </p:sp>
      <p:pic>
        <p:nvPicPr>
          <p:cNvPr id="15362" name="Picture 2" descr="E:\Analysis\ADR\2016\Chapter\CKD\c03_MorbMort\Figures_Tables\Most_Current\PNG 300 Powerpoint\v1_c03_MorbMort_f11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371600"/>
            <a:ext cx="68580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03309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Figure 3.12  Adjusted all-cause hospitalization rates (per 1,000 patient years at risk) for Medicare patients aged 66 and older, by age, CKD status, and stage, 2014</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1, CKD, </a:t>
            </a:r>
            <a:r>
              <a:rPr lang="en-US" dirty="0" err="1"/>
              <a:t>Ch</a:t>
            </a:r>
            <a:r>
              <a:rPr lang="en-US" dirty="0"/>
              <a:t> </a:t>
            </a:r>
            <a:r>
              <a:rPr lang="en-US" dirty="0" smtClean="0"/>
              <a:t>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17</a:t>
            </a:fld>
            <a:endParaRPr lang="en-US" dirty="0"/>
          </a:p>
        </p:txBody>
      </p:sp>
      <p:sp>
        <p:nvSpPr>
          <p:cNvPr id="9" name="Rectangle 8"/>
          <p:cNvSpPr/>
          <p:nvPr/>
        </p:nvSpPr>
        <p:spPr>
          <a:xfrm>
            <a:off x="1143000" y="5638800"/>
            <a:ext cx="6737985" cy="646331"/>
          </a:xfrm>
          <a:prstGeom prst="rect">
            <a:avLst/>
          </a:prstGeom>
        </p:spPr>
        <p:txBody>
          <a:bodyPr wrap="square">
            <a:spAutoFit/>
          </a:bodyPr>
          <a:lstStyle/>
          <a:p>
            <a:r>
              <a:rPr lang="en-US" i="1" baseline="30000" dirty="0"/>
              <a:t>Data source: Medicare 5 percent sample. January 1, 2014 point prevalent Medicare patients aged 66 and older. </a:t>
            </a:r>
            <a:r>
              <a:rPr lang="en-US" i="1" baseline="30000" dirty="0" err="1"/>
              <a:t>Adj</a:t>
            </a:r>
            <a:r>
              <a:rPr lang="en-US" i="1" baseline="30000" dirty="0"/>
              <a:t>: age/sex/race; rates by one factor are adjusted for the others. Ref: all patients, 2014. See Table A for CKD stage definitions. Abbreviations: CKD, chronic kidney disease; </a:t>
            </a:r>
            <a:r>
              <a:rPr lang="en-US" i="1" baseline="30000" dirty="0" err="1"/>
              <a:t>unk</a:t>
            </a:r>
            <a:r>
              <a:rPr lang="en-US" i="1" baseline="30000" dirty="0"/>
              <a:t>/</a:t>
            </a:r>
            <a:r>
              <a:rPr lang="en-US" i="1" baseline="30000" dirty="0" err="1"/>
              <a:t>unspc</a:t>
            </a:r>
            <a:r>
              <a:rPr lang="en-US" i="1" baseline="30000" dirty="0"/>
              <a:t>, CKD stage unidentified.</a:t>
            </a:r>
            <a:endParaRPr lang="en-US" i="1" baseline="30000" dirty="0">
              <a:solidFill>
                <a:srgbClr val="FF0000"/>
              </a:solidFill>
            </a:endParaRPr>
          </a:p>
        </p:txBody>
      </p:sp>
      <p:pic>
        <p:nvPicPr>
          <p:cNvPr id="16386" name="Picture 2" descr="E:\Analysis\ADR\2016\Chapter\CKD\c03_MorbMort\Figures_Tables\Most_Current\PNG 300 Powerpoint\v1_c03_MorbMort_f12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316831"/>
            <a:ext cx="6858000" cy="4224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20418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Figure 3.13  Adjusted all-cause hospitalization rates (per 1,000 patient years at risk) for Medicare patients aged 66 and older, by sex, CKD status, and stage, 2014</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1, CKD, </a:t>
            </a:r>
            <a:r>
              <a:rPr lang="en-US" dirty="0" err="1"/>
              <a:t>Ch</a:t>
            </a:r>
            <a:r>
              <a:rPr lang="en-US" dirty="0"/>
              <a:t> </a:t>
            </a:r>
            <a:r>
              <a:rPr lang="en-US" dirty="0" smtClean="0"/>
              <a:t>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18</a:t>
            </a:fld>
            <a:endParaRPr lang="en-US" dirty="0"/>
          </a:p>
        </p:txBody>
      </p:sp>
      <p:sp>
        <p:nvSpPr>
          <p:cNvPr id="9" name="Rectangle 8"/>
          <p:cNvSpPr/>
          <p:nvPr/>
        </p:nvSpPr>
        <p:spPr>
          <a:xfrm>
            <a:off x="1137603" y="5841246"/>
            <a:ext cx="6868795" cy="646331"/>
          </a:xfrm>
          <a:prstGeom prst="rect">
            <a:avLst/>
          </a:prstGeom>
        </p:spPr>
        <p:txBody>
          <a:bodyPr wrap="square">
            <a:spAutoFit/>
          </a:bodyPr>
          <a:lstStyle/>
          <a:p>
            <a:r>
              <a:rPr lang="en-US" i="1" baseline="30000" dirty="0"/>
              <a:t>Data source: Medicare 5 percent sample. January 1, 2014 point prevalent Medicare patients aged 66 and older. </a:t>
            </a:r>
            <a:r>
              <a:rPr lang="en-US" i="1" baseline="30000" dirty="0" err="1"/>
              <a:t>Adj</a:t>
            </a:r>
            <a:r>
              <a:rPr lang="en-US" i="1" baseline="30000" dirty="0"/>
              <a:t>: age/sex/race; rates by one factor are adjusted for the others. Ref: all patients, 2014. See Table A for CKD stage definitions. Abbreviations: CKD, chronic kidney disease; </a:t>
            </a:r>
            <a:r>
              <a:rPr lang="en-US" i="1" baseline="30000" dirty="0" err="1"/>
              <a:t>unk</a:t>
            </a:r>
            <a:r>
              <a:rPr lang="en-US" i="1" baseline="30000" dirty="0"/>
              <a:t>/</a:t>
            </a:r>
            <a:r>
              <a:rPr lang="en-US" i="1" baseline="30000" dirty="0" err="1"/>
              <a:t>unspc</a:t>
            </a:r>
            <a:r>
              <a:rPr lang="en-US" i="1" baseline="30000" dirty="0"/>
              <a:t>, CKD stage unidentified.</a:t>
            </a:r>
            <a:endParaRPr lang="en-US" i="1" baseline="30000" dirty="0">
              <a:solidFill>
                <a:srgbClr val="FF0000"/>
              </a:solidFill>
            </a:endParaRPr>
          </a:p>
        </p:txBody>
      </p:sp>
      <p:pic>
        <p:nvPicPr>
          <p:cNvPr id="17410" name="Picture 2" descr="E:\Analysis\ADR\2016\Chapter\CKD\c03_MorbMort\Figures_Tables\Most_Current\PNG 300 Powerpoint\v1_c03_MorbMort_f13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371600"/>
            <a:ext cx="68580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29757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Figure 3.14  Adjusted all-cause hospitalization rates (per 1,000 patient years at risk) for Medicare patients aged 66 and older, by race, CKD status, and stage, 2014</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1, CKD, </a:t>
            </a:r>
            <a:r>
              <a:rPr lang="en-US" dirty="0" err="1"/>
              <a:t>Ch</a:t>
            </a:r>
            <a:r>
              <a:rPr lang="en-US" dirty="0"/>
              <a:t> </a:t>
            </a:r>
            <a:r>
              <a:rPr lang="en-US" dirty="0" smtClean="0"/>
              <a:t>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19</a:t>
            </a:fld>
            <a:endParaRPr lang="en-US" dirty="0"/>
          </a:p>
        </p:txBody>
      </p:sp>
      <p:sp>
        <p:nvSpPr>
          <p:cNvPr id="9" name="Rectangle 8"/>
          <p:cNvSpPr/>
          <p:nvPr/>
        </p:nvSpPr>
        <p:spPr>
          <a:xfrm>
            <a:off x="838200" y="5867398"/>
            <a:ext cx="7467600" cy="646331"/>
          </a:xfrm>
          <a:prstGeom prst="rect">
            <a:avLst/>
          </a:prstGeom>
        </p:spPr>
        <p:txBody>
          <a:bodyPr wrap="square">
            <a:spAutoFit/>
          </a:bodyPr>
          <a:lstStyle/>
          <a:p>
            <a:r>
              <a:rPr lang="en-US" i="1" baseline="30000" dirty="0"/>
              <a:t>Data source: Medicare 5 percent sample. January 1, 2014 point prevalent Medicare patients aged 66 and older. </a:t>
            </a:r>
            <a:r>
              <a:rPr lang="en-US" i="1" baseline="30000" dirty="0" err="1"/>
              <a:t>Adj</a:t>
            </a:r>
            <a:r>
              <a:rPr lang="en-US" i="1" baseline="30000" dirty="0"/>
              <a:t>: age/sex/race; rates by one factor are adjusted for the others. Ref: all patients, 2014. See Table A for CKD stage definitions. Abbreviations: </a:t>
            </a:r>
            <a:r>
              <a:rPr lang="en-US" i="1" baseline="30000" dirty="0" err="1"/>
              <a:t>Af</a:t>
            </a:r>
            <a:r>
              <a:rPr lang="en-US" i="1" baseline="30000" dirty="0"/>
              <a:t> Am, African American; CKD, chronic kidney disease; </a:t>
            </a:r>
            <a:r>
              <a:rPr lang="en-US" i="1" baseline="30000" dirty="0" err="1"/>
              <a:t>unk</a:t>
            </a:r>
            <a:r>
              <a:rPr lang="en-US" i="1" baseline="30000" dirty="0"/>
              <a:t>/</a:t>
            </a:r>
            <a:r>
              <a:rPr lang="en-US" i="1" baseline="30000" dirty="0" err="1"/>
              <a:t>unspc</a:t>
            </a:r>
            <a:r>
              <a:rPr lang="en-US" i="1" baseline="30000" dirty="0"/>
              <a:t>, CKD stage unidentified.</a:t>
            </a:r>
            <a:endParaRPr lang="en-US" i="1" baseline="30000" dirty="0">
              <a:solidFill>
                <a:srgbClr val="FF0000"/>
              </a:solidFill>
            </a:endParaRPr>
          </a:p>
        </p:txBody>
      </p:sp>
      <p:pic>
        <p:nvPicPr>
          <p:cNvPr id="18434" name="Picture 2" descr="E:\Analysis\ADR\2016\Chapter\CKD\c03_MorbMort\Figures_Tables\Most_Current\PNG 300 Powerpoint\v1_c03_MorbMort_f14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354932"/>
            <a:ext cx="6858000" cy="4148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55899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954107"/>
          </a:xfrm>
          <a:prstGeom prst="rect">
            <a:avLst/>
          </a:prstGeom>
        </p:spPr>
        <p:txBody>
          <a:bodyPr wrap="square">
            <a:spAutoFit/>
          </a:bodyPr>
          <a:lstStyle/>
          <a:p>
            <a:pPr algn="ctr"/>
            <a:r>
              <a:rPr lang="en-US" sz="2800" b="1" baseline="30000" dirty="0"/>
              <a:t>Figure 3.15  Adjusted all-cause hospitalization rates (per 1,000 patient years at risk) for Medicare patients aged 66 and older, by cardiovascular disease and diabetes mellitus, CKD status, and stage, 2014</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1, CKD, </a:t>
            </a:r>
            <a:r>
              <a:rPr lang="en-US" dirty="0" err="1"/>
              <a:t>Ch</a:t>
            </a:r>
            <a:r>
              <a:rPr lang="en-US" dirty="0"/>
              <a:t> </a:t>
            </a:r>
            <a:r>
              <a:rPr lang="en-US" dirty="0" smtClean="0"/>
              <a:t>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20</a:t>
            </a:fld>
            <a:endParaRPr lang="en-US" dirty="0"/>
          </a:p>
        </p:txBody>
      </p:sp>
      <p:sp>
        <p:nvSpPr>
          <p:cNvPr id="9" name="Rectangle 8"/>
          <p:cNvSpPr/>
          <p:nvPr/>
        </p:nvSpPr>
        <p:spPr>
          <a:xfrm>
            <a:off x="1243807" y="5715001"/>
            <a:ext cx="6656387" cy="830997"/>
          </a:xfrm>
          <a:prstGeom prst="rect">
            <a:avLst/>
          </a:prstGeom>
        </p:spPr>
        <p:txBody>
          <a:bodyPr wrap="square">
            <a:spAutoFit/>
          </a:bodyPr>
          <a:lstStyle/>
          <a:p>
            <a:r>
              <a:rPr lang="en-US" i="1" baseline="30000" dirty="0"/>
              <a:t>Data source: Medicare 5 percent sample. January 1, 2014 point prevalent Medicare patients aged 66 and older. </a:t>
            </a:r>
            <a:r>
              <a:rPr lang="en-US" i="1" baseline="30000" dirty="0" err="1"/>
              <a:t>Adj</a:t>
            </a:r>
            <a:r>
              <a:rPr lang="en-US" i="1" baseline="30000" dirty="0"/>
              <a:t>: age/sex/race; rates by one factor are adjusted for the others. Ref: all patients, 2014. See Table A for CKD stage definitions. Abbreviations: CKD, chronic kidney disease; CVD, cardiovascular disease; DM, diabetes mellitus; </a:t>
            </a:r>
            <a:r>
              <a:rPr lang="en-US" i="1" baseline="30000" dirty="0" err="1"/>
              <a:t>unk</a:t>
            </a:r>
            <a:r>
              <a:rPr lang="en-US" i="1" baseline="30000" dirty="0"/>
              <a:t>/</a:t>
            </a:r>
            <a:r>
              <a:rPr lang="en-US" i="1" baseline="30000" dirty="0" err="1"/>
              <a:t>unspc</a:t>
            </a:r>
            <a:r>
              <a:rPr lang="en-US" i="1" baseline="30000" dirty="0"/>
              <a:t>, CKD stage unidentified.</a:t>
            </a:r>
            <a:endParaRPr lang="en-US" i="1" baseline="30000" dirty="0">
              <a:solidFill>
                <a:srgbClr val="FF0000"/>
              </a:solidFill>
            </a:endParaRPr>
          </a:p>
        </p:txBody>
      </p:sp>
      <p:pic>
        <p:nvPicPr>
          <p:cNvPr id="19458" name="Picture 2" descr="E:\Analysis\ADR\2016\Chapter\CKD\c03_MorbMort\Figures_Tables\Most_Current\PNG 300 Powerpoint\v1_c03_MorbMort_f15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356519"/>
            <a:ext cx="6858000" cy="4144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04328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1241365"/>
          </a:xfrm>
          <a:prstGeom prst="rect">
            <a:avLst/>
          </a:prstGeom>
        </p:spPr>
        <p:txBody>
          <a:bodyPr wrap="square">
            <a:spAutoFit/>
          </a:bodyPr>
          <a:lstStyle/>
          <a:p>
            <a:pPr algn="ctr"/>
            <a:r>
              <a:rPr lang="en-US" sz="2800" b="1" baseline="30000" dirty="0"/>
              <a:t>Table 3.3  Unadjusted percentage of patients readmitted to the hospital within 30 days of discharge, among Medicare patients aged 66 and older who were discharged alive from an all-cause index hospitalization between January 1 and December 1, by CKD status and stage, 2014</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1, CKD, </a:t>
            </a:r>
            <a:r>
              <a:rPr lang="en-US" dirty="0" err="1"/>
              <a:t>Ch</a:t>
            </a:r>
            <a:r>
              <a:rPr lang="en-US" dirty="0"/>
              <a:t> </a:t>
            </a:r>
            <a:r>
              <a:rPr lang="en-US" dirty="0" smtClean="0"/>
              <a:t>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21</a:t>
            </a:fld>
            <a:endParaRPr lang="en-US" dirty="0"/>
          </a:p>
        </p:txBody>
      </p:sp>
      <p:sp>
        <p:nvSpPr>
          <p:cNvPr id="9" name="Rectangle 8"/>
          <p:cNvSpPr/>
          <p:nvPr/>
        </p:nvSpPr>
        <p:spPr>
          <a:xfrm>
            <a:off x="152400" y="5867400"/>
            <a:ext cx="8839200" cy="646331"/>
          </a:xfrm>
          <a:prstGeom prst="rect">
            <a:avLst/>
          </a:prstGeom>
        </p:spPr>
        <p:txBody>
          <a:bodyPr wrap="square">
            <a:spAutoFit/>
          </a:bodyPr>
          <a:lstStyle/>
          <a:p>
            <a:r>
              <a:rPr lang="en-US" i="1" baseline="30000" dirty="0"/>
              <a:t>Data source: Medicare 5 percent sample. January 1, 2014 point prevalent Medicare patients aged 66 and older, discharged alive from an all-cause index hospitalization between January 1, 2014, and December 1, 2014; unadjusted. See Table A for CKD stage definitions. Abbreviations: CKD, chronic kidney disease. </a:t>
            </a:r>
            <a:endParaRPr lang="en-US" i="1" baseline="30000" dirty="0">
              <a:solidFill>
                <a:srgbClr val="FF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2234058499"/>
              </p:ext>
            </p:extLst>
          </p:nvPr>
        </p:nvGraphicFramePr>
        <p:xfrm>
          <a:off x="876299" y="1447800"/>
          <a:ext cx="7391402" cy="4291319"/>
        </p:xfrm>
        <a:graphic>
          <a:graphicData uri="http://schemas.openxmlformats.org/drawingml/2006/table">
            <a:tbl>
              <a:tblPr firstRow="1" firstCol="1" bandRow="1"/>
              <a:tblGrid>
                <a:gridCol w="1986134"/>
                <a:gridCol w="900370"/>
                <a:gridCol w="901132"/>
                <a:gridCol w="901132"/>
                <a:gridCol w="900370"/>
                <a:gridCol w="901132"/>
                <a:gridCol w="901132"/>
              </a:tblGrid>
              <a:tr h="858263">
                <a:tc>
                  <a:txBody>
                    <a:bodyPr/>
                    <a:lstStyle/>
                    <a:p>
                      <a:pPr>
                        <a:lnSpc>
                          <a:spcPct val="115000"/>
                        </a:lnSpc>
                      </a:pPr>
                      <a:endParaRPr lang="en-US" sz="1000" dirty="0">
                        <a:effectLst/>
                        <a:latin typeface="Calibri"/>
                      </a:endParaRPr>
                    </a:p>
                  </a:txBody>
                  <a:tcPr marL="59395" marR="5939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No CKD</a:t>
                      </a:r>
                      <a:endParaRPr lang="en-US" sz="1000" dirty="0">
                        <a:effectLst/>
                        <a:latin typeface="Calibri"/>
                        <a:ea typeface="Calibri"/>
                        <a:cs typeface="Times New Roman"/>
                      </a:endParaRPr>
                    </a:p>
                    <a:p>
                      <a:pPr marL="0" marR="0" algn="ctr">
                        <a:lnSpc>
                          <a:spcPct val="115000"/>
                        </a:lnSpc>
                        <a:spcBef>
                          <a:spcPts val="0"/>
                        </a:spcBef>
                        <a:spcAft>
                          <a:spcPts val="0"/>
                        </a:spcAft>
                      </a:pPr>
                      <a:r>
                        <a:rPr lang="en-US" sz="1000" b="1" dirty="0">
                          <a:effectLst/>
                          <a:latin typeface="Calibri"/>
                          <a:ea typeface="Times New Roman"/>
                          <a:cs typeface="Times New Roman"/>
                        </a:rPr>
                        <a:t>(%)</a:t>
                      </a:r>
                      <a:endParaRPr lang="en-US" sz="1000" dirty="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All CKD</a:t>
                      </a:r>
                      <a:endParaRPr lang="en-US" sz="1000" dirty="0">
                        <a:effectLst/>
                        <a:latin typeface="Calibri"/>
                        <a:ea typeface="Calibri"/>
                        <a:cs typeface="Times New Roman"/>
                      </a:endParaRPr>
                    </a:p>
                    <a:p>
                      <a:pPr marL="0" marR="0" algn="ctr">
                        <a:lnSpc>
                          <a:spcPct val="115000"/>
                        </a:lnSpc>
                        <a:spcBef>
                          <a:spcPts val="0"/>
                        </a:spcBef>
                        <a:spcAft>
                          <a:spcPts val="0"/>
                        </a:spcAft>
                      </a:pPr>
                      <a:r>
                        <a:rPr lang="en-US" sz="1000" b="1" dirty="0">
                          <a:effectLst/>
                          <a:latin typeface="Calibri"/>
                          <a:ea typeface="Times New Roman"/>
                          <a:cs typeface="Times New Roman"/>
                        </a:rPr>
                        <a:t>(%)</a:t>
                      </a:r>
                      <a:endParaRPr lang="en-US" sz="1000" dirty="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a:ea typeface="Times New Roman"/>
                          <a:cs typeface="Times New Roman"/>
                        </a:rPr>
                        <a:t>Stages 1-2</a:t>
                      </a:r>
                      <a:endParaRPr lang="en-US" sz="1000">
                        <a:effectLst/>
                        <a:latin typeface="Calibri"/>
                        <a:ea typeface="Calibri"/>
                        <a:cs typeface="Times New Roman"/>
                      </a:endParaRPr>
                    </a:p>
                    <a:p>
                      <a:pPr marL="0" marR="0" algn="ctr">
                        <a:lnSpc>
                          <a:spcPct val="115000"/>
                        </a:lnSpc>
                        <a:spcBef>
                          <a:spcPts val="0"/>
                        </a:spcBef>
                        <a:spcAft>
                          <a:spcPts val="0"/>
                        </a:spcAft>
                      </a:pPr>
                      <a:r>
                        <a:rPr lang="en-US" sz="1000" b="1">
                          <a:effectLst/>
                          <a:latin typeface="Calibri"/>
                          <a:ea typeface="Times New Roman"/>
                          <a:cs typeface="Times New Roman"/>
                        </a:rPr>
                        <a:t>(%)</a:t>
                      </a:r>
                      <a:endParaRPr lang="en-US" sz="10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a:ea typeface="Times New Roman"/>
                          <a:cs typeface="Times New Roman"/>
                        </a:rPr>
                        <a:t>Stage 3</a:t>
                      </a:r>
                      <a:endParaRPr lang="en-US" sz="1000">
                        <a:effectLst/>
                        <a:latin typeface="Calibri"/>
                        <a:ea typeface="Calibri"/>
                        <a:cs typeface="Times New Roman"/>
                      </a:endParaRPr>
                    </a:p>
                    <a:p>
                      <a:pPr marL="0" marR="0" algn="ctr">
                        <a:lnSpc>
                          <a:spcPct val="115000"/>
                        </a:lnSpc>
                        <a:spcBef>
                          <a:spcPts val="0"/>
                        </a:spcBef>
                        <a:spcAft>
                          <a:spcPts val="0"/>
                        </a:spcAft>
                      </a:pPr>
                      <a:r>
                        <a:rPr lang="en-US" sz="1000" b="1">
                          <a:effectLst/>
                          <a:latin typeface="Calibri"/>
                          <a:ea typeface="Times New Roman"/>
                          <a:cs typeface="Times New Roman"/>
                        </a:rPr>
                        <a:t>(%)</a:t>
                      </a:r>
                      <a:endParaRPr lang="en-US" sz="10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a:ea typeface="Times New Roman"/>
                          <a:cs typeface="Times New Roman"/>
                        </a:rPr>
                        <a:t>Stages 4-5</a:t>
                      </a:r>
                      <a:endParaRPr lang="en-US" sz="1000">
                        <a:effectLst/>
                        <a:latin typeface="Calibri"/>
                        <a:ea typeface="Calibri"/>
                        <a:cs typeface="Times New Roman"/>
                      </a:endParaRPr>
                    </a:p>
                    <a:p>
                      <a:pPr marL="0" marR="0" algn="ctr">
                        <a:lnSpc>
                          <a:spcPct val="115000"/>
                        </a:lnSpc>
                        <a:spcBef>
                          <a:spcPts val="0"/>
                        </a:spcBef>
                        <a:spcAft>
                          <a:spcPts val="0"/>
                        </a:spcAft>
                      </a:pPr>
                      <a:r>
                        <a:rPr lang="en-US" sz="1000" b="1">
                          <a:effectLst/>
                          <a:latin typeface="Calibri"/>
                          <a:ea typeface="Times New Roman"/>
                          <a:cs typeface="Times New Roman"/>
                        </a:rPr>
                        <a:t>(%)</a:t>
                      </a:r>
                      <a:endParaRPr lang="en-US" sz="10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a:ea typeface="Times New Roman"/>
                          <a:cs typeface="Times New Roman"/>
                        </a:rPr>
                        <a:t>Stage Unknown /unspecified</a:t>
                      </a:r>
                      <a:endParaRPr lang="en-US" sz="1000">
                        <a:effectLst/>
                        <a:latin typeface="Calibri"/>
                        <a:ea typeface="Calibri"/>
                        <a:cs typeface="Times New Roman"/>
                      </a:endParaRPr>
                    </a:p>
                    <a:p>
                      <a:pPr marL="0" marR="0" algn="ctr">
                        <a:lnSpc>
                          <a:spcPct val="115000"/>
                        </a:lnSpc>
                        <a:spcBef>
                          <a:spcPts val="0"/>
                        </a:spcBef>
                        <a:spcAft>
                          <a:spcPts val="0"/>
                        </a:spcAft>
                      </a:pPr>
                      <a:r>
                        <a:rPr lang="en-US" sz="1000" b="1">
                          <a:effectLst/>
                          <a:latin typeface="Calibri"/>
                          <a:ea typeface="Times New Roman"/>
                          <a:cs typeface="Times New Roman"/>
                        </a:rPr>
                        <a:t>(%)</a:t>
                      </a:r>
                      <a:endParaRPr lang="en-US" sz="10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566">
                <a:tc>
                  <a:txBody>
                    <a:bodyPr/>
                    <a:lstStyle/>
                    <a:p>
                      <a:pPr marL="0" marR="0">
                        <a:lnSpc>
                          <a:spcPct val="115000"/>
                        </a:lnSpc>
                        <a:spcBef>
                          <a:spcPts val="0"/>
                        </a:spcBef>
                        <a:spcAft>
                          <a:spcPts val="0"/>
                        </a:spcAft>
                      </a:pPr>
                      <a:r>
                        <a:rPr lang="en-US" sz="1000" b="1">
                          <a:effectLst/>
                          <a:latin typeface="Calibri"/>
                          <a:ea typeface="Times New Roman"/>
                          <a:cs typeface="Times New Roman"/>
                        </a:rPr>
                        <a:t>All</a:t>
                      </a:r>
                      <a:endParaRPr lang="en-US" sz="10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15.3</a:t>
                      </a:r>
                    </a:p>
                  </a:txBody>
                  <a:tcPr marL="63245" marR="25353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effectLst/>
                          <a:latin typeface="Calibri"/>
                          <a:ea typeface="Calibri"/>
                          <a:cs typeface="Times New Roman"/>
                        </a:rPr>
                        <a:t>21.4</a:t>
                      </a:r>
                    </a:p>
                  </a:txBody>
                  <a:tcPr marL="63245" marR="25353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20.3</a:t>
                      </a:r>
                    </a:p>
                  </a:txBody>
                  <a:tcPr marL="63245" marR="25353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21.4</a:t>
                      </a:r>
                    </a:p>
                  </a:txBody>
                  <a:tcPr marL="63245" marR="25353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22.9</a:t>
                      </a:r>
                    </a:p>
                  </a:txBody>
                  <a:tcPr marL="63245" marR="25353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20.9</a:t>
                      </a:r>
                    </a:p>
                  </a:txBody>
                  <a:tcPr marL="63245" marR="25353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4566">
                <a:tc>
                  <a:txBody>
                    <a:bodyPr/>
                    <a:lstStyle/>
                    <a:p>
                      <a:pPr marL="0" marR="0">
                        <a:lnSpc>
                          <a:spcPct val="115000"/>
                        </a:lnSpc>
                        <a:spcBef>
                          <a:spcPts val="0"/>
                        </a:spcBef>
                        <a:spcAft>
                          <a:spcPts val="0"/>
                        </a:spcAft>
                      </a:pPr>
                      <a:r>
                        <a:rPr lang="en-US" sz="1000" b="1" dirty="0">
                          <a:effectLst/>
                          <a:latin typeface="Calibri"/>
                          <a:ea typeface="Times New Roman"/>
                          <a:cs typeface="Times New Roman"/>
                        </a:rPr>
                        <a:t>Age</a:t>
                      </a:r>
                      <a:endParaRPr lang="en-US" sz="1000" dirty="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63245" marR="253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63245" marR="253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63245" marR="253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63245" marR="253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63245" marR="253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63245" marR="253530" marT="0" marB="0" anchor="ctr">
                    <a:lnL>
                      <a:noFill/>
                    </a:lnL>
                    <a:lnR>
                      <a:noFill/>
                    </a:lnR>
                    <a:lnT w="12700" cap="flat" cmpd="sng" algn="ctr">
                      <a:solidFill>
                        <a:srgbClr val="000000"/>
                      </a:solidFill>
                      <a:prstDash val="solid"/>
                      <a:round/>
                      <a:headEnd type="none" w="med" len="med"/>
                      <a:tailEnd type="none" w="med" len="med"/>
                    </a:lnT>
                    <a:lnB>
                      <a:noFill/>
                    </a:lnB>
                  </a:tcPr>
                </a:tc>
              </a:tr>
              <a:tr h="214566">
                <a:tc>
                  <a:txBody>
                    <a:bodyPr/>
                    <a:lstStyle/>
                    <a:p>
                      <a:pPr marL="182880" marR="0">
                        <a:lnSpc>
                          <a:spcPct val="115000"/>
                        </a:lnSpc>
                        <a:spcBef>
                          <a:spcPts val="0"/>
                        </a:spcBef>
                        <a:spcAft>
                          <a:spcPts val="0"/>
                        </a:spcAft>
                      </a:pPr>
                      <a:r>
                        <a:rPr lang="en-US" sz="1000">
                          <a:effectLst/>
                          <a:latin typeface="Calibri"/>
                          <a:ea typeface="Times New Roman"/>
                          <a:cs typeface="Times New Roman"/>
                        </a:rPr>
                        <a:t>66-69</a:t>
                      </a:r>
                      <a:endParaRPr lang="en-US" sz="10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14.8</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23.4</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24.7</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23.1</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23.8</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23.3</a:t>
                      </a:r>
                    </a:p>
                  </a:txBody>
                  <a:tcPr marL="63245" marR="253530" marT="0" marB="0">
                    <a:lnL>
                      <a:noFill/>
                    </a:lnL>
                    <a:lnR>
                      <a:noFill/>
                    </a:lnR>
                    <a:lnT>
                      <a:noFill/>
                    </a:lnT>
                    <a:lnB>
                      <a:noFill/>
                    </a:lnB>
                  </a:tcPr>
                </a:tc>
              </a:tr>
              <a:tr h="214566">
                <a:tc>
                  <a:txBody>
                    <a:bodyPr/>
                    <a:lstStyle/>
                    <a:p>
                      <a:pPr marL="182880" marR="0">
                        <a:lnSpc>
                          <a:spcPct val="115000"/>
                        </a:lnSpc>
                        <a:spcBef>
                          <a:spcPts val="0"/>
                        </a:spcBef>
                        <a:spcAft>
                          <a:spcPts val="0"/>
                        </a:spcAft>
                      </a:pPr>
                      <a:r>
                        <a:rPr lang="en-US" sz="1000">
                          <a:effectLst/>
                          <a:latin typeface="Calibri"/>
                          <a:ea typeface="Times New Roman"/>
                          <a:cs typeface="Times New Roman"/>
                        </a:rPr>
                        <a:t>70-74</a:t>
                      </a:r>
                      <a:endParaRPr lang="en-US" sz="10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15.0</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22.1</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19.5</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22.4</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25.2</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21.4</a:t>
                      </a:r>
                    </a:p>
                  </a:txBody>
                  <a:tcPr marL="63245" marR="253530" marT="0" marB="0">
                    <a:lnL>
                      <a:noFill/>
                    </a:lnL>
                    <a:lnR>
                      <a:noFill/>
                    </a:lnR>
                    <a:lnT>
                      <a:noFill/>
                    </a:lnT>
                    <a:lnB>
                      <a:noFill/>
                    </a:lnB>
                  </a:tcPr>
                </a:tc>
              </a:tr>
              <a:tr h="214566">
                <a:tc>
                  <a:txBody>
                    <a:bodyPr/>
                    <a:lstStyle/>
                    <a:p>
                      <a:pPr marL="182880" marR="0">
                        <a:lnSpc>
                          <a:spcPct val="115000"/>
                        </a:lnSpc>
                        <a:spcBef>
                          <a:spcPts val="0"/>
                        </a:spcBef>
                        <a:spcAft>
                          <a:spcPts val="0"/>
                        </a:spcAft>
                      </a:pPr>
                      <a:r>
                        <a:rPr lang="en-US" sz="1000">
                          <a:effectLst/>
                          <a:latin typeface="Calibri"/>
                          <a:ea typeface="Times New Roman"/>
                          <a:cs typeface="Times New Roman"/>
                        </a:rPr>
                        <a:t>75-84</a:t>
                      </a:r>
                      <a:endParaRPr lang="en-US" sz="10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15.8</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21.6</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20.8</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21.8</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23.2</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21.0</a:t>
                      </a:r>
                    </a:p>
                  </a:txBody>
                  <a:tcPr marL="63245" marR="253530" marT="0" marB="0">
                    <a:lnL>
                      <a:noFill/>
                    </a:lnL>
                    <a:lnR>
                      <a:noFill/>
                    </a:lnR>
                    <a:lnT>
                      <a:noFill/>
                    </a:lnT>
                    <a:lnB>
                      <a:noFill/>
                    </a:lnB>
                  </a:tcPr>
                </a:tc>
              </a:tr>
              <a:tr h="214566">
                <a:tc>
                  <a:txBody>
                    <a:bodyPr/>
                    <a:lstStyle/>
                    <a:p>
                      <a:pPr marL="182880" marR="0">
                        <a:lnSpc>
                          <a:spcPct val="115000"/>
                        </a:lnSpc>
                        <a:spcBef>
                          <a:spcPts val="0"/>
                        </a:spcBef>
                        <a:spcAft>
                          <a:spcPts val="0"/>
                        </a:spcAft>
                      </a:pPr>
                      <a:r>
                        <a:rPr lang="en-US" sz="1000">
                          <a:effectLst/>
                          <a:latin typeface="Calibri"/>
                          <a:ea typeface="Times New Roman"/>
                          <a:cs typeface="Times New Roman"/>
                        </a:rPr>
                        <a:t>85+</a:t>
                      </a:r>
                      <a:endParaRPr lang="en-US" sz="10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15.3</a:t>
                      </a:r>
                    </a:p>
                  </a:txBody>
                  <a:tcPr marL="63245" marR="25353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19.8</a:t>
                      </a:r>
                    </a:p>
                  </a:txBody>
                  <a:tcPr marL="63245" marR="25353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17.8</a:t>
                      </a:r>
                    </a:p>
                  </a:txBody>
                  <a:tcPr marL="63245" marR="25353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19.8</a:t>
                      </a:r>
                    </a:p>
                  </a:txBody>
                  <a:tcPr marL="63245" marR="25353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21.4</a:t>
                      </a:r>
                    </a:p>
                  </a:txBody>
                  <a:tcPr marL="63245" marR="25353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19.6</a:t>
                      </a:r>
                    </a:p>
                  </a:txBody>
                  <a:tcPr marL="63245" marR="253530" marT="0" marB="0">
                    <a:lnL>
                      <a:noFill/>
                    </a:lnL>
                    <a:lnR>
                      <a:noFill/>
                    </a:lnR>
                    <a:lnT>
                      <a:noFill/>
                    </a:lnT>
                    <a:lnB w="12700" cap="flat" cmpd="sng" algn="ctr">
                      <a:solidFill>
                        <a:srgbClr val="000000"/>
                      </a:solidFill>
                      <a:prstDash val="solid"/>
                      <a:round/>
                      <a:headEnd type="none" w="med" len="med"/>
                      <a:tailEnd type="none" w="med" len="med"/>
                    </a:lnB>
                  </a:tcPr>
                </a:tc>
              </a:tr>
              <a:tr h="214566">
                <a:tc>
                  <a:txBody>
                    <a:bodyPr/>
                    <a:lstStyle/>
                    <a:p>
                      <a:pPr marL="0" marR="0">
                        <a:lnSpc>
                          <a:spcPct val="115000"/>
                        </a:lnSpc>
                        <a:spcBef>
                          <a:spcPts val="0"/>
                        </a:spcBef>
                        <a:spcAft>
                          <a:spcPts val="0"/>
                        </a:spcAft>
                      </a:pPr>
                      <a:r>
                        <a:rPr lang="en-US" sz="1000" b="1">
                          <a:effectLst/>
                          <a:latin typeface="Calibri"/>
                          <a:ea typeface="Times New Roman"/>
                          <a:cs typeface="Times New Roman"/>
                        </a:rPr>
                        <a:t>Sex</a:t>
                      </a:r>
                      <a:endParaRPr lang="en-US" sz="10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63245" marR="253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63245" marR="253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63245" marR="253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 </a:t>
                      </a:r>
                      <a:endParaRPr lang="en-US" sz="1000" dirty="0">
                        <a:effectLst/>
                        <a:latin typeface="Calibri"/>
                        <a:ea typeface="Calibri"/>
                        <a:cs typeface="Times New Roman"/>
                      </a:endParaRPr>
                    </a:p>
                  </a:txBody>
                  <a:tcPr marL="63245" marR="253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 </a:t>
                      </a:r>
                      <a:endParaRPr lang="en-US" sz="1000" dirty="0">
                        <a:effectLst/>
                        <a:latin typeface="Calibri"/>
                        <a:ea typeface="Calibri"/>
                        <a:cs typeface="Times New Roman"/>
                      </a:endParaRPr>
                    </a:p>
                  </a:txBody>
                  <a:tcPr marL="63245" marR="253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63245" marR="253530" marT="0" marB="0" anchor="ctr">
                    <a:lnL>
                      <a:noFill/>
                    </a:lnL>
                    <a:lnR>
                      <a:noFill/>
                    </a:lnR>
                    <a:lnT w="12700" cap="flat" cmpd="sng" algn="ctr">
                      <a:solidFill>
                        <a:srgbClr val="000000"/>
                      </a:solidFill>
                      <a:prstDash val="solid"/>
                      <a:round/>
                      <a:headEnd type="none" w="med" len="med"/>
                      <a:tailEnd type="none" w="med" len="med"/>
                    </a:lnT>
                    <a:lnB>
                      <a:noFill/>
                    </a:lnB>
                  </a:tcPr>
                </a:tc>
              </a:tr>
              <a:tr h="214566">
                <a:tc>
                  <a:txBody>
                    <a:bodyPr/>
                    <a:lstStyle/>
                    <a:p>
                      <a:pPr marL="182880" marR="0">
                        <a:lnSpc>
                          <a:spcPct val="115000"/>
                        </a:lnSpc>
                        <a:spcBef>
                          <a:spcPts val="0"/>
                        </a:spcBef>
                        <a:spcAft>
                          <a:spcPts val="0"/>
                        </a:spcAft>
                      </a:pPr>
                      <a:r>
                        <a:rPr lang="en-US" sz="1000">
                          <a:effectLst/>
                          <a:latin typeface="Calibri"/>
                          <a:ea typeface="Times New Roman"/>
                          <a:cs typeface="Times New Roman"/>
                        </a:rPr>
                        <a:t>Male</a:t>
                      </a:r>
                      <a:endParaRPr lang="en-US" sz="10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16.4</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21.7</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22.0</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21.7</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22.7</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21.5</a:t>
                      </a:r>
                    </a:p>
                  </a:txBody>
                  <a:tcPr marL="63245" marR="253530" marT="0" marB="0">
                    <a:lnL>
                      <a:noFill/>
                    </a:lnL>
                    <a:lnR>
                      <a:noFill/>
                    </a:lnR>
                    <a:lnT>
                      <a:noFill/>
                    </a:lnT>
                    <a:lnB>
                      <a:noFill/>
                    </a:lnB>
                  </a:tcPr>
                </a:tc>
              </a:tr>
              <a:tr h="214566">
                <a:tc>
                  <a:txBody>
                    <a:bodyPr/>
                    <a:lstStyle/>
                    <a:p>
                      <a:pPr marL="182880" marR="0">
                        <a:lnSpc>
                          <a:spcPct val="115000"/>
                        </a:lnSpc>
                        <a:spcBef>
                          <a:spcPts val="0"/>
                        </a:spcBef>
                        <a:spcAft>
                          <a:spcPts val="0"/>
                        </a:spcAft>
                      </a:pPr>
                      <a:r>
                        <a:rPr lang="en-US" sz="1000">
                          <a:effectLst/>
                          <a:latin typeface="Calibri"/>
                          <a:ea typeface="Times New Roman"/>
                          <a:cs typeface="Times New Roman"/>
                        </a:rPr>
                        <a:t>Female</a:t>
                      </a:r>
                      <a:endParaRPr lang="en-US" sz="10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14.7</a:t>
                      </a:r>
                    </a:p>
                  </a:txBody>
                  <a:tcPr marL="63245" marR="25353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effectLst/>
                          <a:latin typeface="Calibri"/>
                          <a:ea typeface="Calibri"/>
                          <a:cs typeface="Times New Roman"/>
                        </a:rPr>
                        <a:t>21.0</a:t>
                      </a:r>
                    </a:p>
                  </a:txBody>
                  <a:tcPr marL="63245" marR="25353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18.8</a:t>
                      </a:r>
                    </a:p>
                  </a:txBody>
                  <a:tcPr marL="63245" marR="25353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21.2</a:t>
                      </a:r>
                    </a:p>
                  </a:txBody>
                  <a:tcPr marL="63245" marR="25353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23.1</a:t>
                      </a:r>
                    </a:p>
                  </a:txBody>
                  <a:tcPr marL="63245" marR="25353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20.5</a:t>
                      </a:r>
                    </a:p>
                  </a:txBody>
                  <a:tcPr marL="63245" marR="253530" marT="0" marB="0">
                    <a:lnL>
                      <a:noFill/>
                    </a:lnL>
                    <a:lnR>
                      <a:noFill/>
                    </a:lnR>
                    <a:lnT>
                      <a:noFill/>
                    </a:lnT>
                    <a:lnB w="12700" cap="flat" cmpd="sng" algn="ctr">
                      <a:solidFill>
                        <a:srgbClr val="000000"/>
                      </a:solidFill>
                      <a:prstDash val="solid"/>
                      <a:round/>
                      <a:headEnd type="none" w="med" len="med"/>
                      <a:tailEnd type="none" w="med" len="med"/>
                    </a:lnB>
                  </a:tcPr>
                </a:tc>
              </a:tr>
              <a:tr h="214566">
                <a:tc>
                  <a:txBody>
                    <a:bodyPr/>
                    <a:lstStyle/>
                    <a:p>
                      <a:pPr marL="0" marR="0">
                        <a:lnSpc>
                          <a:spcPct val="115000"/>
                        </a:lnSpc>
                        <a:spcBef>
                          <a:spcPts val="0"/>
                        </a:spcBef>
                        <a:spcAft>
                          <a:spcPts val="0"/>
                        </a:spcAft>
                      </a:pPr>
                      <a:r>
                        <a:rPr lang="en-US" sz="1000" b="1">
                          <a:effectLst/>
                          <a:latin typeface="Calibri"/>
                          <a:ea typeface="Times New Roman"/>
                          <a:cs typeface="Times New Roman"/>
                        </a:rPr>
                        <a:t>Race</a:t>
                      </a:r>
                      <a:endParaRPr lang="en-US" sz="10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63245" marR="253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63245" marR="253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dirty="0">
                          <a:effectLst/>
                          <a:latin typeface="Calibri"/>
                          <a:ea typeface="Times New Roman"/>
                          <a:cs typeface="Times New Roman"/>
                        </a:rPr>
                        <a:t> </a:t>
                      </a:r>
                      <a:endParaRPr lang="en-US" sz="1000" dirty="0">
                        <a:effectLst/>
                        <a:latin typeface="Calibri"/>
                        <a:ea typeface="Calibri"/>
                        <a:cs typeface="Times New Roman"/>
                      </a:endParaRPr>
                    </a:p>
                  </a:txBody>
                  <a:tcPr marL="63245" marR="253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63245" marR="253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63245" marR="253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Times New Roman"/>
                          <a:cs typeface="Times New Roman"/>
                        </a:rPr>
                        <a:t> </a:t>
                      </a:r>
                      <a:endParaRPr lang="en-US" sz="1000">
                        <a:effectLst/>
                        <a:latin typeface="Calibri"/>
                        <a:ea typeface="Calibri"/>
                        <a:cs typeface="Times New Roman"/>
                      </a:endParaRPr>
                    </a:p>
                  </a:txBody>
                  <a:tcPr marL="63245" marR="253530" marT="0" marB="0" anchor="ctr">
                    <a:lnL>
                      <a:noFill/>
                    </a:lnL>
                    <a:lnR>
                      <a:noFill/>
                    </a:lnR>
                    <a:lnT w="12700" cap="flat" cmpd="sng" algn="ctr">
                      <a:solidFill>
                        <a:srgbClr val="000000"/>
                      </a:solidFill>
                      <a:prstDash val="solid"/>
                      <a:round/>
                      <a:headEnd type="none" w="med" len="med"/>
                      <a:tailEnd type="none" w="med" len="med"/>
                    </a:lnT>
                    <a:lnB>
                      <a:noFill/>
                    </a:lnB>
                  </a:tcPr>
                </a:tc>
              </a:tr>
              <a:tr h="214566">
                <a:tc>
                  <a:txBody>
                    <a:bodyPr/>
                    <a:lstStyle/>
                    <a:p>
                      <a:pPr marL="182880" marR="0">
                        <a:lnSpc>
                          <a:spcPct val="115000"/>
                        </a:lnSpc>
                        <a:spcBef>
                          <a:spcPts val="0"/>
                        </a:spcBef>
                        <a:spcAft>
                          <a:spcPts val="0"/>
                        </a:spcAft>
                      </a:pPr>
                      <a:r>
                        <a:rPr lang="en-US" sz="1000">
                          <a:effectLst/>
                          <a:latin typeface="Calibri"/>
                          <a:ea typeface="Times New Roman"/>
                          <a:cs typeface="Times New Roman"/>
                        </a:rPr>
                        <a:t>White</a:t>
                      </a:r>
                      <a:endParaRPr lang="en-US" sz="10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15.2</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20.8</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19.6</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dirty="0">
                          <a:effectLst/>
                          <a:latin typeface="Calibri"/>
                          <a:ea typeface="Calibri"/>
                          <a:cs typeface="Times New Roman"/>
                        </a:rPr>
                        <a:t>20.9</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22.0</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20.6</a:t>
                      </a:r>
                    </a:p>
                  </a:txBody>
                  <a:tcPr marL="63245" marR="253530" marT="0" marB="0">
                    <a:lnL>
                      <a:noFill/>
                    </a:lnL>
                    <a:lnR>
                      <a:noFill/>
                    </a:lnR>
                    <a:lnT>
                      <a:noFill/>
                    </a:lnT>
                    <a:lnB>
                      <a:noFill/>
                    </a:lnB>
                  </a:tcPr>
                </a:tc>
              </a:tr>
              <a:tr h="214566">
                <a:tc>
                  <a:txBody>
                    <a:bodyPr/>
                    <a:lstStyle/>
                    <a:p>
                      <a:pPr marL="182880" marR="0">
                        <a:lnSpc>
                          <a:spcPct val="115000"/>
                        </a:lnSpc>
                        <a:spcBef>
                          <a:spcPts val="0"/>
                        </a:spcBef>
                        <a:spcAft>
                          <a:spcPts val="0"/>
                        </a:spcAft>
                      </a:pPr>
                      <a:r>
                        <a:rPr lang="en-US" sz="1000">
                          <a:effectLst/>
                          <a:latin typeface="Calibri"/>
                          <a:ea typeface="Times New Roman"/>
                          <a:cs typeface="Times New Roman"/>
                        </a:rPr>
                        <a:t>Black/African American</a:t>
                      </a:r>
                      <a:endParaRPr lang="en-US" sz="10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17.7</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24.6</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24.4</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25.1</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26.7</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22.7</a:t>
                      </a:r>
                    </a:p>
                  </a:txBody>
                  <a:tcPr marL="63245" marR="253530" marT="0" marB="0">
                    <a:lnL>
                      <a:noFill/>
                    </a:lnL>
                    <a:lnR>
                      <a:noFill/>
                    </a:lnR>
                    <a:lnT>
                      <a:noFill/>
                    </a:lnT>
                    <a:lnB>
                      <a:noFill/>
                    </a:lnB>
                  </a:tcPr>
                </a:tc>
              </a:tr>
              <a:tr h="214566">
                <a:tc>
                  <a:txBody>
                    <a:bodyPr/>
                    <a:lstStyle/>
                    <a:p>
                      <a:pPr marL="182880" marR="0">
                        <a:lnSpc>
                          <a:spcPct val="115000"/>
                        </a:lnSpc>
                        <a:spcBef>
                          <a:spcPts val="0"/>
                        </a:spcBef>
                        <a:spcAft>
                          <a:spcPts val="0"/>
                        </a:spcAft>
                      </a:pPr>
                      <a:r>
                        <a:rPr lang="en-US" sz="1000">
                          <a:effectLst/>
                          <a:latin typeface="Calibri"/>
                          <a:ea typeface="Times New Roman"/>
                          <a:cs typeface="Times New Roman"/>
                        </a:rPr>
                        <a:t>Other</a:t>
                      </a:r>
                      <a:endParaRPr lang="en-US" sz="10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14.8</a:t>
                      </a:r>
                    </a:p>
                  </a:txBody>
                  <a:tcPr marL="63245" marR="25353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22.4</a:t>
                      </a:r>
                    </a:p>
                  </a:txBody>
                  <a:tcPr marL="63245" marR="25353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effectLst/>
                          <a:latin typeface="Calibri"/>
                          <a:ea typeface="Calibri"/>
                          <a:cs typeface="Times New Roman"/>
                        </a:rPr>
                        <a:t>20.5</a:t>
                      </a:r>
                    </a:p>
                  </a:txBody>
                  <a:tcPr marL="63245" marR="25353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21.7</a:t>
                      </a:r>
                    </a:p>
                  </a:txBody>
                  <a:tcPr marL="63245" marR="25353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26.0</a:t>
                      </a:r>
                    </a:p>
                  </a:txBody>
                  <a:tcPr marL="63245" marR="25353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22.6</a:t>
                      </a:r>
                    </a:p>
                  </a:txBody>
                  <a:tcPr marL="63245" marR="253530" marT="0" marB="0">
                    <a:lnL>
                      <a:noFill/>
                    </a:lnL>
                    <a:lnR>
                      <a:noFill/>
                    </a:lnR>
                    <a:lnT>
                      <a:noFill/>
                    </a:lnT>
                    <a:lnB w="12700" cap="flat" cmpd="sng" algn="ctr">
                      <a:solidFill>
                        <a:srgbClr val="000000"/>
                      </a:solidFill>
                      <a:prstDash val="solid"/>
                      <a:round/>
                      <a:headEnd type="none" w="med" len="med"/>
                      <a:tailEnd type="none" w="med" len="med"/>
                    </a:lnB>
                  </a:tcPr>
                </a:tc>
              </a:tr>
              <a:tr h="214566">
                <a:tc>
                  <a:txBody>
                    <a:bodyPr/>
                    <a:lstStyle/>
                    <a:p>
                      <a:pPr marL="0" marR="0">
                        <a:lnSpc>
                          <a:spcPct val="115000"/>
                        </a:lnSpc>
                        <a:spcBef>
                          <a:spcPts val="0"/>
                        </a:spcBef>
                        <a:spcAft>
                          <a:spcPts val="0"/>
                        </a:spcAft>
                      </a:pPr>
                      <a:r>
                        <a:rPr lang="en-US" sz="1000" b="1">
                          <a:effectLst/>
                          <a:latin typeface="Calibri"/>
                          <a:ea typeface="Times New Roman"/>
                          <a:cs typeface="Times New Roman"/>
                        </a:rPr>
                        <a:t>No rehospitalization &amp; died</a:t>
                      </a:r>
                      <a:endParaRPr lang="en-US" sz="10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4.5</a:t>
                      </a:r>
                    </a:p>
                  </a:txBody>
                  <a:tcPr marL="63245" marR="25353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6.3</a:t>
                      </a:r>
                    </a:p>
                  </a:txBody>
                  <a:tcPr marL="63245" marR="25353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4.8</a:t>
                      </a:r>
                    </a:p>
                  </a:txBody>
                  <a:tcPr marL="63245" marR="25353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6.1</a:t>
                      </a:r>
                    </a:p>
                  </a:txBody>
                  <a:tcPr marL="63245" marR="25353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7.6</a:t>
                      </a:r>
                    </a:p>
                  </a:txBody>
                  <a:tcPr marL="63245" marR="25353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6.4</a:t>
                      </a:r>
                    </a:p>
                  </a:txBody>
                  <a:tcPr marL="63245" marR="253530" marT="0" marB="0">
                    <a:lnL>
                      <a:noFill/>
                    </a:lnL>
                    <a:lnR>
                      <a:noFill/>
                    </a:lnR>
                    <a:lnT w="12700" cap="flat" cmpd="sng" algn="ctr">
                      <a:solidFill>
                        <a:srgbClr val="000000"/>
                      </a:solidFill>
                      <a:prstDash val="solid"/>
                      <a:round/>
                      <a:headEnd type="none" w="med" len="med"/>
                      <a:tailEnd type="none" w="med" len="med"/>
                    </a:lnT>
                    <a:lnB>
                      <a:noFill/>
                    </a:lnB>
                  </a:tcPr>
                </a:tc>
              </a:tr>
              <a:tr h="214566">
                <a:tc>
                  <a:txBody>
                    <a:bodyPr/>
                    <a:lstStyle/>
                    <a:p>
                      <a:pPr marL="0" marR="0">
                        <a:lnSpc>
                          <a:spcPct val="115000"/>
                        </a:lnSpc>
                        <a:spcBef>
                          <a:spcPts val="0"/>
                        </a:spcBef>
                        <a:spcAft>
                          <a:spcPts val="0"/>
                        </a:spcAft>
                      </a:pPr>
                      <a:r>
                        <a:rPr lang="en-US" sz="1000" b="1">
                          <a:effectLst/>
                          <a:latin typeface="Calibri"/>
                          <a:ea typeface="Times New Roman"/>
                          <a:cs typeface="Times New Roman"/>
                        </a:rPr>
                        <a:t>Rehospitalization &amp; died</a:t>
                      </a:r>
                      <a:endParaRPr lang="en-US" sz="10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1.6</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2.5</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1.9</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2.4</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3.2</a:t>
                      </a:r>
                    </a:p>
                  </a:txBody>
                  <a:tcPr marL="63245" marR="253530" marT="0" marB="0">
                    <a:lnL>
                      <a:noFill/>
                    </a:lnL>
                    <a:lnR>
                      <a:noFill/>
                    </a:lnR>
                    <a:lnT>
                      <a:noFill/>
                    </a:lnT>
                    <a:lnB>
                      <a:noFill/>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2.6</a:t>
                      </a:r>
                    </a:p>
                  </a:txBody>
                  <a:tcPr marL="63245" marR="253530" marT="0" marB="0">
                    <a:lnL>
                      <a:noFill/>
                    </a:lnL>
                    <a:lnR>
                      <a:noFill/>
                    </a:lnR>
                    <a:lnT>
                      <a:noFill/>
                    </a:lnT>
                    <a:lnB>
                      <a:noFill/>
                    </a:lnB>
                  </a:tcPr>
                </a:tc>
              </a:tr>
              <a:tr h="214566">
                <a:tc>
                  <a:txBody>
                    <a:bodyPr/>
                    <a:lstStyle/>
                    <a:p>
                      <a:pPr marL="0" marR="0">
                        <a:lnSpc>
                          <a:spcPct val="115000"/>
                        </a:lnSpc>
                        <a:spcBef>
                          <a:spcPts val="0"/>
                        </a:spcBef>
                        <a:spcAft>
                          <a:spcPts val="0"/>
                        </a:spcAft>
                      </a:pPr>
                      <a:r>
                        <a:rPr lang="en-US" sz="1000" b="1">
                          <a:effectLst/>
                          <a:latin typeface="Calibri"/>
                          <a:ea typeface="Times New Roman"/>
                          <a:cs typeface="Times New Roman"/>
                        </a:rPr>
                        <a:t>Rehospitalization &amp; lived</a:t>
                      </a:r>
                      <a:endParaRPr lang="en-US" sz="10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13.7</a:t>
                      </a:r>
                    </a:p>
                  </a:txBody>
                  <a:tcPr marL="63245" marR="25353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18.8</a:t>
                      </a:r>
                    </a:p>
                  </a:txBody>
                  <a:tcPr marL="63245" marR="25353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18.4</a:t>
                      </a:r>
                    </a:p>
                  </a:txBody>
                  <a:tcPr marL="63245" marR="25353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19.0</a:t>
                      </a:r>
                    </a:p>
                  </a:txBody>
                  <a:tcPr marL="63245" marR="25353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a:effectLst/>
                          <a:latin typeface="Calibri"/>
                          <a:ea typeface="Calibri"/>
                          <a:cs typeface="Times New Roman"/>
                        </a:rPr>
                        <a:t>19.7</a:t>
                      </a:r>
                    </a:p>
                  </a:txBody>
                  <a:tcPr marL="63245" marR="25353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000" dirty="0">
                          <a:effectLst/>
                          <a:latin typeface="Calibri"/>
                          <a:ea typeface="Calibri"/>
                          <a:cs typeface="Times New Roman"/>
                        </a:rPr>
                        <a:t>18.4</a:t>
                      </a:r>
                    </a:p>
                  </a:txBody>
                  <a:tcPr marL="63245" marR="253530"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321925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1241365"/>
          </a:xfrm>
          <a:prstGeom prst="rect">
            <a:avLst/>
          </a:prstGeom>
        </p:spPr>
        <p:txBody>
          <a:bodyPr wrap="square">
            <a:spAutoFit/>
          </a:bodyPr>
          <a:lstStyle/>
          <a:p>
            <a:pPr algn="ctr"/>
            <a:r>
              <a:rPr lang="en-US" sz="2800" b="1" baseline="30000" dirty="0"/>
              <a:t>Figure 3.16.  Adjusted percentage of patients readmitted to the hospital within 30 days of discharge, among Medicare CKD patients aged 66 and older who were discharged alive from an all-cause index hospitalization between January 1 and December 1, by year, 2002-2014</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1, CKD, </a:t>
            </a:r>
            <a:r>
              <a:rPr lang="en-US" dirty="0" err="1"/>
              <a:t>Ch</a:t>
            </a:r>
            <a:r>
              <a:rPr lang="en-US" dirty="0"/>
              <a:t> </a:t>
            </a:r>
            <a:r>
              <a:rPr lang="en-US" dirty="0" smtClean="0"/>
              <a:t>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22</a:t>
            </a:fld>
            <a:endParaRPr lang="en-US" dirty="0"/>
          </a:p>
        </p:txBody>
      </p:sp>
      <p:sp>
        <p:nvSpPr>
          <p:cNvPr id="9" name="Rectangle 8"/>
          <p:cNvSpPr/>
          <p:nvPr/>
        </p:nvSpPr>
        <p:spPr>
          <a:xfrm>
            <a:off x="342900" y="5768788"/>
            <a:ext cx="8458200" cy="646331"/>
          </a:xfrm>
          <a:prstGeom prst="rect">
            <a:avLst/>
          </a:prstGeom>
        </p:spPr>
        <p:txBody>
          <a:bodyPr wrap="square">
            <a:spAutoFit/>
          </a:bodyPr>
          <a:lstStyle/>
          <a:p>
            <a:r>
              <a:rPr lang="en-US" i="1" baseline="30000" dirty="0"/>
              <a:t>Data source: Medicare 5 percent sample. January 1 of each reported year, point prevalent Medicare patients aged 66 and older with CKD (defined during the prior year), discharged alive from an all-cause index hospitalization between January 1 and December 1 of the reported year. </a:t>
            </a:r>
            <a:r>
              <a:rPr lang="en-US" i="1" baseline="30000" dirty="0" err="1"/>
              <a:t>Adj</a:t>
            </a:r>
            <a:r>
              <a:rPr lang="en-US" i="1" baseline="30000" dirty="0"/>
              <a:t>: age/sex/race. Ref: 2014. Abbreviations: CKD, chronic kidney disease; </a:t>
            </a:r>
            <a:r>
              <a:rPr lang="en-US" i="1" baseline="30000" dirty="0" err="1"/>
              <a:t>Rehosp</a:t>
            </a:r>
            <a:r>
              <a:rPr lang="en-US" i="1" baseline="30000" dirty="0"/>
              <a:t>, rehospitalized.</a:t>
            </a:r>
            <a:endParaRPr lang="en-US" i="1" baseline="30000" dirty="0">
              <a:solidFill>
                <a:srgbClr val="FF0000"/>
              </a:solidFill>
            </a:endParaRPr>
          </a:p>
        </p:txBody>
      </p:sp>
      <p:pic>
        <p:nvPicPr>
          <p:cNvPr id="20482" name="Picture 2" descr="E:\Analysis\ADR\2016\Chapter\CKD\c03_MorbMort\Figures_Tables\Most_Current\PNG 300 Powerpoint\v1_c03_MorbMort_f16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0300" y="1408471"/>
            <a:ext cx="434340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97684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1241365"/>
          </a:xfrm>
          <a:prstGeom prst="rect">
            <a:avLst/>
          </a:prstGeom>
        </p:spPr>
        <p:txBody>
          <a:bodyPr wrap="square">
            <a:spAutoFit/>
          </a:bodyPr>
          <a:lstStyle/>
          <a:p>
            <a:pPr algn="ctr"/>
            <a:r>
              <a:rPr lang="en-US" sz="2800" b="1" baseline="30000" dirty="0"/>
              <a:t>Figure 3.17  Unadjusted percentage of patients readmitted to the hospital within 30 days of discharge, among Medicare patients aged 66 and older who were discharged alive from an all-cause index hospitalization between January 1 and December 1, by CKD status and stage, 2014</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1, CKD, </a:t>
            </a:r>
            <a:r>
              <a:rPr lang="en-US" dirty="0" err="1"/>
              <a:t>Ch</a:t>
            </a:r>
            <a:r>
              <a:rPr lang="en-US" dirty="0"/>
              <a:t> </a:t>
            </a:r>
            <a:r>
              <a:rPr lang="en-US" dirty="0" smtClean="0"/>
              <a:t>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23</a:t>
            </a:fld>
            <a:endParaRPr lang="en-US" dirty="0"/>
          </a:p>
        </p:txBody>
      </p:sp>
      <p:sp>
        <p:nvSpPr>
          <p:cNvPr id="9" name="Rectangle 8"/>
          <p:cNvSpPr/>
          <p:nvPr/>
        </p:nvSpPr>
        <p:spPr>
          <a:xfrm>
            <a:off x="266700" y="5867400"/>
            <a:ext cx="8610600" cy="646331"/>
          </a:xfrm>
          <a:prstGeom prst="rect">
            <a:avLst/>
          </a:prstGeom>
        </p:spPr>
        <p:txBody>
          <a:bodyPr wrap="square">
            <a:spAutoFit/>
          </a:bodyPr>
          <a:lstStyle/>
          <a:p>
            <a:r>
              <a:rPr lang="en-US" i="1" baseline="30000" dirty="0"/>
              <a:t>Data source: Medicare 5 percent sample. January 1, 2014 point prevalent Medicare patients aged 66 and older, discharged alive from an all-cause index hospitalization between January 1, 2014, and December 1, 2014, unadjusted. Abbreviations: CKD, chronic kidney disease; </a:t>
            </a:r>
            <a:r>
              <a:rPr lang="en-US" i="1" baseline="30000" dirty="0" err="1"/>
              <a:t>Rehosp</a:t>
            </a:r>
            <a:r>
              <a:rPr lang="en-US" i="1" baseline="30000" dirty="0"/>
              <a:t>, rehospitalized; </a:t>
            </a:r>
            <a:r>
              <a:rPr lang="en-US" i="1" baseline="30000" dirty="0" err="1"/>
              <a:t>unk</a:t>
            </a:r>
            <a:r>
              <a:rPr lang="en-US" i="1" baseline="30000" dirty="0"/>
              <a:t>/</a:t>
            </a:r>
            <a:r>
              <a:rPr lang="en-US" i="1" baseline="30000" dirty="0" err="1"/>
              <a:t>unspc</a:t>
            </a:r>
            <a:r>
              <a:rPr lang="en-US" i="1" baseline="30000" dirty="0"/>
              <a:t>, CKD stage unidentified.</a:t>
            </a:r>
            <a:endParaRPr lang="en-US" i="1" baseline="30000" dirty="0">
              <a:solidFill>
                <a:srgbClr val="FF0000"/>
              </a:solidFill>
            </a:endParaRPr>
          </a:p>
        </p:txBody>
      </p:sp>
      <p:pic>
        <p:nvPicPr>
          <p:cNvPr id="21506" name="Picture 2" descr="E:\Analysis\ADR\2016\Chapter\CKD\c03_MorbMort\Figures_Tables\Most_Current\PNG 300 Powerpoint\v1_c03_MorbMort_f17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5823" y="1501140"/>
            <a:ext cx="4312355" cy="4366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05564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1241365"/>
          </a:xfrm>
          <a:prstGeom prst="rect">
            <a:avLst/>
          </a:prstGeom>
        </p:spPr>
        <p:txBody>
          <a:bodyPr wrap="square">
            <a:spAutoFit/>
          </a:bodyPr>
          <a:lstStyle/>
          <a:p>
            <a:pPr algn="ctr"/>
            <a:r>
              <a:rPr lang="en-US" sz="2800" b="1" baseline="30000" dirty="0"/>
              <a:t>Figure 3.18  Unadjusted percentage of patients readmitted to the hospital within 30 days of discharge, among Medicare patients aged 66 and older who were discharged alive from a cardiovascular-related index hospitalization between January 1 and December 1, by CKD status and stage, 2014</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1, CKD, </a:t>
            </a:r>
            <a:r>
              <a:rPr lang="en-US" dirty="0" err="1"/>
              <a:t>Ch</a:t>
            </a:r>
            <a:r>
              <a:rPr lang="en-US" dirty="0"/>
              <a:t> </a:t>
            </a:r>
            <a:r>
              <a:rPr lang="en-US" dirty="0" smtClean="0"/>
              <a:t>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24</a:t>
            </a:fld>
            <a:endParaRPr lang="en-US" dirty="0"/>
          </a:p>
        </p:txBody>
      </p:sp>
      <p:sp>
        <p:nvSpPr>
          <p:cNvPr id="9" name="Rectangle 8"/>
          <p:cNvSpPr/>
          <p:nvPr/>
        </p:nvSpPr>
        <p:spPr>
          <a:xfrm>
            <a:off x="876300" y="5791200"/>
            <a:ext cx="7391400" cy="646331"/>
          </a:xfrm>
          <a:prstGeom prst="rect">
            <a:avLst/>
          </a:prstGeom>
        </p:spPr>
        <p:txBody>
          <a:bodyPr wrap="square">
            <a:spAutoFit/>
          </a:bodyPr>
          <a:lstStyle/>
          <a:p>
            <a:r>
              <a:rPr lang="en-US" i="1" baseline="30000" dirty="0"/>
              <a:t>Data source: Medicare 5 percent sample. January 1, 2014 point prevalent Medicare patients aged 66 and older, discharged alive from an all-cause index hospitalization between January 1, 2014, and December 1, 2014; unadjusted. Abbreviations: CKD, chronic kidney disease; </a:t>
            </a:r>
            <a:r>
              <a:rPr lang="en-US" i="1" baseline="30000" dirty="0" err="1"/>
              <a:t>Rehosp</a:t>
            </a:r>
            <a:r>
              <a:rPr lang="en-US" i="1" baseline="30000" dirty="0"/>
              <a:t>, rehospitalized; </a:t>
            </a:r>
            <a:r>
              <a:rPr lang="en-US" i="1" baseline="30000" dirty="0" err="1"/>
              <a:t>unk</a:t>
            </a:r>
            <a:r>
              <a:rPr lang="en-US" i="1" baseline="30000" dirty="0"/>
              <a:t>/</a:t>
            </a:r>
            <a:r>
              <a:rPr lang="en-US" i="1" baseline="30000" dirty="0" err="1"/>
              <a:t>unspc</a:t>
            </a:r>
            <a:r>
              <a:rPr lang="en-US" i="1" baseline="30000" dirty="0"/>
              <a:t>, CKD stage unidentified.</a:t>
            </a:r>
            <a:endParaRPr lang="en-US" i="1" baseline="30000" dirty="0">
              <a:solidFill>
                <a:srgbClr val="FF0000"/>
              </a:solidFill>
            </a:endParaRPr>
          </a:p>
        </p:txBody>
      </p:sp>
      <p:pic>
        <p:nvPicPr>
          <p:cNvPr id="22530" name="Picture 2" descr="E:\Analysis\ADR\2016\Chapter\CKD\c03_MorbMort\Figures_Tables\Most_Current\PNG 300 Powerpoint\v1_c03_MorbMort_f18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3565" y="1420368"/>
            <a:ext cx="4316871" cy="4370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2112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1241365"/>
          </a:xfrm>
          <a:prstGeom prst="rect">
            <a:avLst/>
          </a:prstGeom>
        </p:spPr>
        <p:txBody>
          <a:bodyPr wrap="square">
            <a:spAutoFit/>
          </a:bodyPr>
          <a:lstStyle/>
          <a:p>
            <a:pPr algn="ctr"/>
            <a:r>
              <a:rPr lang="en-US" sz="2800" b="1" baseline="30000" dirty="0"/>
              <a:t>Figure 3.19  Unadjusted percentage of patients readmitted to the hospital within 30 days of discharge, among Medicare patients aged 66 and older who were discharged alive from an infection-related index hospitalization between January 1 and December 1, by CKD status and stage, 2014</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1, CKD, </a:t>
            </a:r>
            <a:r>
              <a:rPr lang="en-US" dirty="0" err="1"/>
              <a:t>Ch</a:t>
            </a:r>
            <a:r>
              <a:rPr lang="en-US" dirty="0"/>
              <a:t> </a:t>
            </a:r>
            <a:r>
              <a:rPr lang="en-US" dirty="0" smtClean="0"/>
              <a:t>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25</a:t>
            </a:fld>
            <a:endParaRPr lang="en-US" dirty="0"/>
          </a:p>
        </p:txBody>
      </p:sp>
      <p:sp>
        <p:nvSpPr>
          <p:cNvPr id="9" name="Rectangle 8"/>
          <p:cNvSpPr/>
          <p:nvPr/>
        </p:nvSpPr>
        <p:spPr>
          <a:xfrm>
            <a:off x="952500" y="5790146"/>
            <a:ext cx="7239000" cy="646331"/>
          </a:xfrm>
          <a:prstGeom prst="rect">
            <a:avLst/>
          </a:prstGeom>
        </p:spPr>
        <p:txBody>
          <a:bodyPr wrap="square">
            <a:spAutoFit/>
          </a:bodyPr>
          <a:lstStyle/>
          <a:p>
            <a:r>
              <a:rPr lang="en-US" i="1" baseline="30000" dirty="0"/>
              <a:t>Data source: Medicare 5 percent sample. January 1, 2014 point prevalent Medicare patients aged 66 and older, discharged alive from an all-cause index hospitalization between January 1, 2014, and December 1, 2014, unadjusted. Abbreviations: CKD, chronic kidney disease; </a:t>
            </a:r>
            <a:r>
              <a:rPr lang="en-US" i="1" baseline="30000" dirty="0" err="1"/>
              <a:t>Rehosp</a:t>
            </a:r>
            <a:r>
              <a:rPr lang="en-US" i="1" baseline="30000" dirty="0"/>
              <a:t>, rehospitalized; </a:t>
            </a:r>
            <a:r>
              <a:rPr lang="en-US" i="1" baseline="30000" dirty="0" err="1"/>
              <a:t>unk</a:t>
            </a:r>
            <a:r>
              <a:rPr lang="en-US" i="1" baseline="30000" dirty="0"/>
              <a:t>/</a:t>
            </a:r>
            <a:r>
              <a:rPr lang="en-US" i="1" baseline="30000" dirty="0" err="1"/>
              <a:t>unspc</a:t>
            </a:r>
            <a:r>
              <a:rPr lang="en-US" i="1" baseline="30000" dirty="0"/>
              <a:t>, CKD stage unidentified.</a:t>
            </a:r>
            <a:endParaRPr lang="en-US" i="1" baseline="30000" dirty="0">
              <a:solidFill>
                <a:srgbClr val="FF0000"/>
              </a:solidFill>
            </a:endParaRPr>
          </a:p>
        </p:txBody>
      </p:sp>
      <p:pic>
        <p:nvPicPr>
          <p:cNvPr id="23554" name="Picture 2" descr="E:\Analysis\ADR\2016\Chapter\CKD\c03_MorbMort\Figures_Tables\Most_Current\PNG 300 Powerpoint\v1_c03_MorbMort_f19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5537" y="1385487"/>
            <a:ext cx="4312926" cy="4370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84481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1241365"/>
          </a:xfrm>
          <a:prstGeom prst="rect">
            <a:avLst/>
          </a:prstGeom>
        </p:spPr>
        <p:txBody>
          <a:bodyPr wrap="square">
            <a:spAutoFit/>
          </a:bodyPr>
          <a:lstStyle/>
          <a:p>
            <a:pPr algn="ctr"/>
            <a:r>
              <a:rPr lang="en-US" sz="2800" b="1" baseline="30000" dirty="0"/>
              <a:t>Figure 3.20 Unadjusted percentage of patients readmitted to the hospital within 30 days of discharge, among Medicare patients aged 66 and older who were discharged alive from a no-cardiovascular and no-infection related index hospitalization between January 1 and December 1, by CKD status and stage, 2014</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1, CKD, </a:t>
            </a:r>
            <a:r>
              <a:rPr lang="en-US" dirty="0" err="1"/>
              <a:t>Ch</a:t>
            </a:r>
            <a:r>
              <a:rPr lang="en-US" dirty="0"/>
              <a:t> </a:t>
            </a:r>
            <a:r>
              <a:rPr lang="en-US" dirty="0" smtClean="0"/>
              <a:t>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26</a:t>
            </a:fld>
            <a:endParaRPr lang="en-US" dirty="0"/>
          </a:p>
        </p:txBody>
      </p:sp>
      <p:sp>
        <p:nvSpPr>
          <p:cNvPr id="9" name="Rectangle 8"/>
          <p:cNvSpPr/>
          <p:nvPr/>
        </p:nvSpPr>
        <p:spPr>
          <a:xfrm>
            <a:off x="952500" y="5806033"/>
            <a:ext cx="7239000" cy="646331"/>
          </a:xfrm>
          <a:prstGeom prst="rect">
            <a:avLst/>
          </a:prstGeom>
        </p:spPr>
        <p:txBody>
          <a:bodyPr wrap="square">
            <a:spAutoFit/>
          </a:bodyPr>
          <a:lstStyle/>
          <a:p>
            <a:r>
              <a:rPr lang="en-US" i="1" baseline="30000" dirty="0"/>
              <a:t>Data Source: Medicare 5 percent sample. January 1, 2014 point prevalent Medicare patients aged 66 and older, discharged alive from an all-cause index hospitalization between January 1, 2014, and December 1, 2014; unadjusted. Abbreviations: CKD, chronic kidney disease; </a:t>
            </a:r>
            <a:r>
              <a:rPr lang="en-US" i="1" baseline="30000" dirty="0" err="1"/>
              <a:t>Rehosp</a:t>
            </a:r>
            <a:r>
              <a:rPr lang="en-US" i="1" baseline="30000" dirty="0"/>
              <a:t>, rehospitalized; </a:t>
            </a:r>
            <a:r>
              <a:rPr lang="en-US" i="1" baseline="30000" dirty="0" err="1"/>
              <a:t>unk</a:t>
            </a:r>
            <a:r>
              <a:rPr lang="en-US" i="1" baseline="30000" dirty="0"/>
              <a:t>/</a:t>
            </a:r>
            <a:r>
              <a:rPr lang="en-US" i="1" baseline="30000" dirty="0" err="1"/>
              <a:t>unspc</a:t>
            </a:r>
            <a:r>
              <a:rPr lang="en-US" i="1" baseline="30000" dirty="0"/>
              <a:t>, CKD stage unidentified.</a:t>
            </a:r>
            <a:endParaRPr lang="en-US" i="1" baseline="30000" dirty="0">
              <a:solidFill>
                <a:srgbClr val="FF0000"/>
              </a:solidFill>
            </a:endParaRPr>
          </a:p>
        </p:txBody>
      </p:sp>
      <p:pic>
        <p:nvPicPr>
          <p:cNvPr id="24578" name="Picture 2" descr="E:\Analysis\ADR\2016\Chapter\CKD\c03_MorbMort\Figures_Tables\Most_Current\PNG 300 Powerpoint\v1_c03_MorbMort_f20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86584" y="1409189"/>
            <a:ext cx="4370832" cy="4370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2104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1241365"/>
          </a:xfrm>
          <a:prstGeom prst="rect">
            <a:avLst/>
          </a:prstGeom>
        </p:spPr>
        <p:txBody>
          <a:bodyPr wrap="square">
            <a:spAutoFit/>
          </a:bodyPr>
          <a:lstStyle/>
          <a:p>
            <a:pPr algn="ctr"/>
            <a:r>
              <a:rPr lang="en-US" sz="2800" b="1" baseline="30000" dirty="0"/>
              <a:t>Figure 3.21  Unadjusted percentage of patients readmitted to the hospital within 30 days of discharge, among Medicare patients aged 66 and older who were discharged alive from an all-cause index hospitalization between January 1 and December 1, by age and CKD status, 2014</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1, CKD, </a:t>
            </a:r>
            <a:r>
              <a:rPr lang="en-US" dirty="0" err="1"/>
              <a:t>Ch</a:t>
            </a:r>
            <a:r>
              <a:rPr lang="en-US" dirty="0"/>
              <a:t> </a:t>
            </a:r>
            <a:r>
              <a:rPr lang="en-US" dirty="0" smtClean="0"/>
              <a:t>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27</a:t>
            </a:fld>
            <a:endParaRPr lang="en-US" dirty="0"/>
          </a:p>
        </p:txBody>
      </p:sp>
      <p:sp>
        <p:nvSpPr>
          <p:cNvPr id="9" name="Rectangle 8"/>
          <p:cNvSpPr/>
          <p:nvPr/>
        </p:nvSpPr>
        <p:spPr>
          <a:xfrm>
            <a:off x="1333500" y="5867400"/>
            <a:ext cx="6477000" cy="646331"/>
          </a:xfrm>
          <a:prstGeom prst="rect">
            <a:avLst/>
          </a:prstGeom>
        </p:spPr>
        <p:txBody>
          <a:bodyPr wrap="square">
            <a:spAutoFit/>
          </a:bodyPr>
          <a:lstStyle/>
          <a:p>
            <a:r>
              <a:rPr lang="en-US" i="1" baseline="30000" dirty="0"/>
              <a:t>Data source: Medicare 5 percent sample. January 1, 2014 point prevalent Medicare patients aged 66 and older, discharged alive from an all-cause index hospitalization between January 1, 2014, and December 1, 2014; unadjusted. Abbreviations: CKD, chronic kidney disease; </a:t>
            </a:r>
            <a:r>
              <a:rPr lang="en-US" i="1" baseline="30000" dirty="0" err="1"/>
              <a:t>Rehosp</a:t>
            </a:r>
            <a:r>
              <a:rPr lang="en-US" i="1" baseline="30000" dirty="0"/>
              <a:t>, rehospitalized.</a:t>
            </a:r>
            <a:endParaRPr lang="en-US" i="1" baseline="30000" dirty="0">
              <a:solidFill>
                <a:srgbClr val="FF0000"/>
              </a:solidFill>
            </a:endParaRPr>
          </a:p>
        </p:txBody>
      </p:sp>
      <p:pic>
        <p:nvPicPr>
          <p:cNvPr id="25602" name="Picture 2" descr="E:\Analysis\ADR\2016\Chapter\CKD\c03_MorbMort\Figures_Tables\Most_Current\PNG 300 Powerpoint\v1_c03_MorbMort_f21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86585" y="1496568"/>
            <a:ext cx="4370831" cy="4370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70209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1241365"/>
          </a:xfrm>
          <a:prstGeom prst="rect">
            <a:avLst/>
          </a:prstGeom>
        </p:spPr>
        <p:txBody>
          <a:bodyPr wrap="square">
            <a:spAutoFit/>
          </a:bodyPr>
          <a:lstStyle/>
          <a:p>
            <a:pPr algn="ctr"/>
            <a:r>
              <a:rPr lang="en-US" sz="2800" b="1" baseline="30000" dirty="0"/>
              <a:t>Figure 3.22  Unadjusted percentage of patients readmitted to the hospital within 30 days of discharge, among Medicare patients aged 66 and older who were discharged alive from an all-cause index hospitalization between January 1 and December 1, by sex and CKD status, 2014</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1, CKD, </a:t>
            </a:r>
            <a:r>
              <a:rPr lang="en-US" dirty="0" err="1"/>
              <a:t>Ch</a:t>
            </a:r>
            <a:r>
              <a:rPr lang="en-US" dirty="0"/>
              <a:t> </a:t>
            </a:r>
            <a:r>
              <a:rPr lang="en-US" dirty="0" smtClean="0"/>
              <a:t>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28</a:t>
            </a:fld>
            <a:endParaRPr lang="en-US" dirty="0"/>
          </a:p>
        </p:txBody>
      </p:sp>
      <p:sp>
        <p:nvSpPr>
          <p:cNvPr id="9" name="Rectangle 8"/>
          <p:cNvSpPr/>
          <p:nvPr/>
        </p:nvSpPr>
        <p:spPr>
          <a:xfrm>
            <a:off x="1371600" y="5867400"/>
            <a:ext cx="6400800" cy="646331"/>
          </a:xfrm>
          <a:prstGeom prst="rect">
            <a:avLst/>
          </a:prstGeom>
        </p:spPr>
        <p:txBody>
          <a:bodyPr wrap="square">
            <a:spAutoFit/>
          </a:bodyPr>
          <a:lstStyle/>
          <a:p>
            <a:r>
              <a:rPr lang="en-US" i="1" baseline="30000" dirty="0"/>
              <a:t>Data source: Medicare 5 percent sample. January 1, 2014 point prevalent Medicare patients aged 66 and older, discharged alive from an all-cause index hospitalization between January 1, 2014, and December 1, 2014; unadjusted. Abbreviations: CKD, chronic kidney disease; </a:t>
            </a:r>
            <a:r>
              <a:rPr lang="en-US" i="1" baseline="30000" dirty="0" err="1"/>
              <a:t>Rehosp</a:t>
            </a:r>
            <a:r>
              <a:rPr lang="en-US" i="1" baseline="30000" dirty="0"/>
              <a:t>, rehospitalized.</a:t>
            </a:r>
            <a:endParaRPr lang="en-US" i="1" baseline="30000" dirty="0">
              <a:solidFill>
                <a:srgbClr val="FF0000"/>
              </a:solidFill>
            </a:endParaRPr>
          </a:p>
        </p:txBody>
      </p:sp>
      <p:pic>
        <p:nvPicPr>
          <p:cNvPr id="1026" name="Picture 2" descr="E:\Analysis\ADR\2016\Chapter\CKD\c03_MorbMort\Figures_Tables\Most_Current\PNG 300 Powerpoint\v1_c03_MorbMort_f22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86584" y="1496567"/>
            <a:ext cx="4370832" cy="4370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31705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13549"/>
            <a:ext cx="9144000" cy="1241365"/>
          </a:xfrm>
          <a:prstGeom prst="rect">
            <a:avLst/>
          </a:prstGeom>
        </p:spPr>
        <p:txBody>
          <a:bodyPr wrap="square">
            <a:spAutoFit/>
          </a:bodyPr>
          <a:lstStyle/>
          <a:p>
            <a:pPr algn="ctr"/>
            <a:r>
              <a:rPr lang="en-US" sz="2800" b="1" baseline="30000" dirty="0"/>
              <a:t>Figure 3.23  Unadjusted percentage of patients readmitted to the hospital within 30 days of discharge, among Medicare patients aged 66 and older who were discharged alive from an all-cause index hospitalization between January 1 and December 1, by race and CKD status, 2014</a:t>
            </a:r>
            <a:endParaRPr lang="en-US" sz="2800" b="1" baseline="30000" dirty="0">
              <a:solidFill>
                <a:srgbClr val="FF0000"/>
              </a:solidFill>
            </a:endParaRPr>
          </a:p>
        </p:txBody>
      </p:sp>
      <p:sp>
        <p:nvSpPr>
          <p:cNvPr id="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1, CKD, </a:t>
            </a:r>
            <a:r>
              <a:rPr lang="en-US" dirty="0" err="1"/>
              <a:t>Ch</a:t>
            </a:r>
            <a:r>
              <a:rPr lang="en-US" dirty="0"/>
              <a:t> </a:t>
            </a:r>
            <a:r>
              <a:rPr lang="en-US" dirty="0" smtClean="0"/>
              <a:t>3</a:t>
            </a:r>
            <a:endParaRPr lang="en-US" dirty="0"/>
          </a:p>
          <a:p>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29</a:t>
            </a:fld>
            <a:endParaRPr lang="en-US" dirty="0"/>
          </a:p>
        </p:txBody>
      </p:sp>
      <p:sp>
        <p:nvSpPr>
          <p:cNvPr id="9" name="Rectangle 8"/>
          <p:cNvSpPr/>
          <p:nvPr/>
        </p:nvSpPr>
        <p:spPr>
          <a:xfrm>
            <a:off x="1028700" y="5867400"/>
            <a:ext cx="7086600" cy="646331"/>
          </a:xfrm>
          <a:prstGeom prst="rect">
            <a:avLst/>
          </a:prstGeom>
        </p:spPr>
        <p:txBody>
          <a:bodyPr wrap="square">
            <a:spAutoFit/>
          </a:bodyPr>
          <a:lstStyle/>
          <a:p>
            <a:r>
              <a:rPr lang="en-US" i="1" baseline="30000" dirty="0"/>
              <a:t>Data Source: Medicare 5 percent sample. January 1, 2014 point prevalent Medicare patients aged 66 and older, discharged alive from an all-cause index hospitalization between January 1, 2014, and December 1, 2014; unadjusted. Abbreviations: </a:t>
            </a:r>
            <a:r>
              <a:rPr lang="en-US" i="1" baseline="30000" dirty="0" err="1"/>
              <a:t>Af</a:t>
            </a:r>
            <a:r>
              <a:rPr lang="en-US" i="1" baseline="30000" dirty="0"/>
              <a:t> Am, African American; CKD, chronic kidney disease; </a:t>
            </a:r>
            <a:r>
              <a:rPr lang="en-US" i="1" baseline="30000" dirty="0" err="1"/>
              <a:t>Rehosp</a:t>
            </a:r>
            <a:r>
              <a:rPr lang="en-US" i="1" baseline="30000" dirty="0"/>
              <a:t>, rehospitalized.</a:t>
            </a:r>
            <a:endParaRPr lang="en-US" i="1" baseline="30000" dirty="0">
              <a:solidFill>
                <a:srgbClr val="FF0000"/>
              </a:solidFill>
            </a:endParaRPr>
          </a:p>
        </p:txBody>
      </p:sp>
      <p:pic>
        <p:nvPicPr>
          <p:cNvPr id="26626" name="Picture 2" descr="E:\Analysis\ADR\2016\Chapter\CKD\c03_MorbMort\Figures_Tables\Most_Current\PNG 300 Powerpoint\v1_c03_MorbMort_f23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86584" y="1496568"/>
            <a:ext cx="4370832" cy="4370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2489970"/>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498</TotalTime>
  <Words>3217</Words>
  <Application>Microsoft Office PowerPoint</Application>
  <PresentationFormat>On-screen Show (4:3)</PresentationFormat>
  <Paragraphs>383</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ADR_PPT_Template_CKD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Debu Ray</cp:lastModifiedBy>
  <cp:revision>114</cp:revision>
  <dcterms:created xsi:type="dcterms:W3CDTF">2014-11-10T19:37:45Z</dcterms:created>
  <dcterms:modified xsi:type="dcterms:W3CDTF">2016-09-30T22:42:54Z</dcterms:modified>
</cp:coreProperties>
</file>