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1.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2.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3.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4.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5.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 id="2147483778" r:id="rId2"/>
    <p:sldMasterId id="2147483793" r:id="rId3"/>
    <p:sldMasterId id="2147483822" r:id="rId4"/>
    <p:sldMasterId id="2147483834" r:id="rId5"/>
    <p:sldMasterId id="2147483930" r:id="rId6"/>
    <p:sldMasterId id="2147483968" r:id="rId7"/>
    <p:sldMasterId id="2147483980" r:id="rId8"/>
    <p:sldMasterId id="2147483992" r:id="rId9"/>
    <p:sldMasterId id="2147484018" r:id="rId10"/>
    <p:sldMasterId id="2147484031" r:id="rId11"/>
    <p:sldMasterId id="2147484049" r:id="rId12"/>
    <p:sldMasterId id="2147484061" r:id="rId13"/>
    <p:sldMasterId id="2147484089" r:id="rId14"/>
    <p:sldMasterId id="2147484101" r:id="rId15"/>
    <p:sldMasterId id="2147484137" r:id="rId16"/>
  </p:sldMasterIdLst>
  <p:notesMasterIdLst>
    <p:notesMasterId r:id="rId79"/>
  </p:notesMasterIdLst>
  <p:handoutMasterIdLst>
    <p:handoutMasterId r:id="rId80"/>
  </p:handoutMasterIdLst>
  <p:sldIdLst>
    <p:sldId id="511" r:id="rId17"/>
    <p:sldId id="400" r:id="rId18"/>
    <p:sldId id="3870" r:id="rId19"/>
    <p:sldId id="4189" r:id="rId20"/>
    <p:sldId id="4087" r:id="rId21"/>
    <p:sldId id="390" r:id="rId22"/>
    <p:sldId id="4281" r:id="rId23"/>
    <p:sldId id="2145706049" r:id="rId24"/>
    <p:sldId id="2145706048" r:id="rId25"/>
    <p:sldId id="310" r:id="rId26"/>
    <p:sldId id="312" r:id="rId27"/>
    <p:sldId id="313" r:id="rId28"/>
    <p:sldId id="314" r:id="rId29"/>
    <p:sldId id="2145706044" r:id="rId30"/>
    <p:sldId id="2145706067" r:id="rId31"/>
    <p:sldId id="2145706068" r:id="rId32"/>
    <p:sldId id="392" r:id="rId33"/>
    <p:sldId id="2145706053" r:id="rId34"/>
    <p:sldId id="2145706071" r:id="rId35"/>
    <p:sldId id="2145706054" r:id="rId36"/>
    <p:sldId id="2145706055" r:id="rId37"/>
    <p:sldId id="2145706056" r:id="rId38"/>
    <p:sldId id="2145706072" r:id="rId39"/>
    <p:sldId id="2145706042" r:id="rId40"/>
    <p:sldId id="2145706043" r:id="rId41"/>
    <p:sldId id="393" r:id="rId42"/>
    <p:sldId id="4180" r:id="rId43"/>
    <p:sldId id="2145706051" r:id="rId44"/>
    <p:sldId id="2145706057" r:id="rId45"/>
    <p:sldId id="498" r:id="rId46"/>
    <p:sldId id="394" r:id="rId47"/>
    <p:sldId id="306" r:id="rId48"/>
    <p:sldId id="305" r:id="rId49"/>
    <p:sldId id="311" r:id="rId50"/>
    <p:sldId id="344" r:id="rId51"/>
    <p:sldId id="4308" r:id="rId52"/>
    <p:sldId id="4309" r:id="rId53"/>
    <p:sldId id="2145706073" r:id="rId54"/>
    <p:sldId id="2145706047" r:id="rId55"/>
    <p:sldId id="2145706045" r:id="rId56"/>
    <p:sldId id="2145706046" r:id="rId57"/>
    <p:sldId id="395" r:id="rId58"/>
    <p:sldId id="4201" r:id="rId59"/>
    <p:sldId id="304" r:id="rId60"/>
    <p:sldId id="4313" r:id="rId61"/>
    <p:sldId id="597" r:id="rId62"/>
    <p:sldId id="396" r:id="rId63"/>
    <p:sldId id="307" r:id="rId64"/>
    <p:sldId id="300" r:id="rId65"/>
    <p:sldId id="2145706066" r:id="rId66"/>
    <p:sldId id="301" r:id="rId67"/>
    <p:sldId id="302" r:id="rId68"/>
    <p:sldId id="2145706065" r:id="rId69"/>
    <p:sldId id="256" r:id="rId70"/>
    <p:sldId id="397" r:id="rId71"/>
    <p:sldId id="2145706063" r:id="rId72"/>
    <p:sldId id="2145706064" r:id="rId73"/>
    <p:sldId id="2145706069" r:id="rId74"/>
    <p:sldId id="303" r:id="rId75"/>
    <p:sldId id="2145706033" r:id="rId76"/>
    <p:sldId id="2145706030" r:id="rId77"/>
    <p:sldId id="293" r:id="rId78"/>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 userDrawn="1">
          <p15:clr>
            <a:srgbClr val="A4A3A4"/>
          </p15:clr>
        </p15:guide>
        <p15:guide id="2" pos="660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en, Eric (NIH/NHGRI) [E]" initials="GE([" lastIdx="2" clrIdx="0">
    <p:extLst>
      <p:ext uri="{19B8F6BF-5375-455C-9EA6-DF929625EA0E}">
        <p15:presenceInfo xmlns:p15="http://schemas.microsoft.com/office/powerpoint/2012/main" userId="S::egreen@nih.gov::4d20f258-3b96-4f9c-84cf-82180621a027" providerId="AD"/>
      </p:ext>
    </p:extLst>
  </p:cmAuthor>
  <p:cmAuthor id="2" name="Safi, Ismail (NIH/NHGRI) [C]" initials="SI([" lastIdx="2" clrIdx="1">
    <p:extLst>
      <p:ext uri="{19B8F6BF-5375-455C-9EA6-DF929625EA0E}">
        <p15:presenceInfo xmlns:p15="http://schemas.microsoft.com/office/powerpoint/2012/main" userId="S::safiim@nih.gov::d08c7e2e-6f8b-4c5c-a6f9-dc1dfe51054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FFFFFF"/>
    <a:srgbClr val="B5198C"/>
    <a:srgbClr val="99FF66"/>
    <a:srgbClr val="FF8181"/>
    <a:srgbClr val="000000"/>
    <a:srgbClr val="02102A"/>
    <a:srgbClr val="032251"/>
    <a:srgbClr val="00174E"/>
    <a:srgbClr val="0521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EA5B24-57EC-4D1C-B1ED-693311697846}" v="5" dt="2022-05-15T13:31:11.6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553" autoAdjust="0"/>
    <p:restoredTop sz="60105" autoAdjust="0"/>
  </p:normalViewPr>
  <p:slideViewPr>
    <p:cSldViewPr snapToGrid="0">
      <p:cViewPr varScale="1">
        <p:scale>
          <a:sx n="44" d="100"/>
          <a:sy n="44" d="100"/>
        </p:scale>
        <p:origin x="1248" y="27"/>
      </p:cViewPr>
      <p:guideLst>
        <p:guide orient="horz" pos="288"/>
        <p:guide pos="6600"/>
      </p:guideLst>
    </p:cSldViewPr>
  </p:slideViewPr>
  <p:outlineViewPr>
    <p:cViewPr>
      <p:scale>
        <a:sx n="33" d="100"/>
        <a:sy n="33" d="100"/>
      </p:scale>
      <p:origin x="0" y="-7059"/>
    </p:cViewPr>
  </p:outlineViewPr>
  <p:notesTextViewPr>
    <p:cViewPr>
      <p:scale>
        <a:sx n="125" d="100"/>
        <a:sy n="125" d="100"/>
      </p:scale>
      <p:origin x="0" y="0"/>
    </p:cViewPr>
  </p:notesTextViewPr>
  <p:sorterViewPr>
    <p:cViewPr varScale="1">
      <p:scale>
        <a:sx n="1" d="1"/>
        <a:sy n="1" d="1"/>
      </p:scale>
      <p:origin x="0" y="0"/>
    </p:cViewPr>
  </p:sorterViewPr>
  <p:notesViewPr>
    <p:cSldViewPr snapToGrid="0" snapToObjects="1">
      <p:cViewPr varScale="1">
        <p:scale>
          <a:sx n="56" d="100"/>
          <a:sy n="56" d="100"/>
        </p:scale>
        <p:origin x="2496" y="33"/>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slide" Target="slides/slide52.xml"/><Relationship Id="rId76" Type="http://schemas.openxmlformats.org/officeDocument/2006/relationships/slide" Target="slides/slide60.xml"/><Relationship Id="rId8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5.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45.xml"/><Relationship Id="rId82" Type="http://schemas.openxmlformats.org/officeDocument/2006/relationships/presProps" Target="presProps.xml"/><Relationship Id="rId19" Type="http://schemas.openxmlformats.org/officeDocument/2006/relationships/slide" Target="slides/slide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commentAuthors" Target="commentAuthors.xml"/><Relationship Id="rId86"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FE2E18-8A75-46D5-9C3F-85B82729BA6A}" type="doc">
      <dgm:prSet loTypeId="urn:microsoft.com/office/officeart/2005/8/layout/process3" loCatId="process" qsTypeId="urn:microsoft.com/office/officeart/2005/8/quickstyle/simple1" qsCatId="simple" csTypeId="urn:microsoft.com/office/officeart/2005/8/colors/accent3_2" csCatId="accent3" phldr="1"/>
      <dgm:spPr/>
      <dgm:t>
        <a:bodyPr/>
        <a:lstStyle/>
        <a:p>
          <a:endParaRPr lang="en-US"/>
        </a:p>
      </dgm:t>
    </dgm:pt>
    <dgm:pt modelId="{E23D4A50-27A2-4601-8DD5-DE421E4A6D9B}">
      <dgm:prSet phldrT="[Text]"/>
      <dgm:spPr/>
      <dgm:t>
        <a:bodyPr/>
        <a:lstStyle/>
        <a:p>
          <a:r>
            <a:rPr lang="en-US" b="1" dirty="0"/>
            <a:t>Summer 2021</a:t>
          </a:r>
        </a:p>
      </dgm:t>
    </dgm:pt>
    <dgm:pt modelId="{1675DD4F-B186-493A-8738-E2D17099B4F8}" type="parTrans" cxnId="{D5D1DC1C-DB46-488B-A48C-CF47A25495A0}">
      <dgm:prSet/>
      <dgm:spPr/>
      <dgm:t>
        <a:bodyPr/>
        <a:lstStyle/>
        <a:p>
          <a:endParaRPr lang="en-US"/>
        </a:p>
      </dgm:t>
    </dgm:pt>
    <dgm:pt modelId="{BD38F759-2C3F-4A1E-B2A9-2BC86EAC8ADD}" type="sibTrans" cxnId="{D5D1DC1C-DB46-488B-A48C-CF47A25495A0}">
      <dgm:prSet/>
      <dgm:spPr/>
      <dgm:t>
        <a:bodyPr/>
        <a:lstStyle/>
        <a:p>
          <a:endParaRPr lang="en-US"/>
        </a:p>
      </dgm:t>
    </dgm:pt>
    <dgm:pt modelId="{7B0C21BD-29C1-4394-B720-4E345436314F}">
      <dgm:prSet phldrT="[Text]"/>
      <dgm:spPr/>
      <dgm:t>
        <a:bodyPr/>
        <a:lstStyle/>
        <a:p>
          <a:pPr>
            <a:buFont typeface="Wingdings" panose="05000000000000000000" pitchFamily="2" charset="2"/>
            <a:buChar char="§"/>
          </a:pPr>
          <a:r>
            <a:rPr lang="en-US" b="1" noProof="0" dirty="0"/>
            <a:t>OSTP and NIH publish commentary in </a:t>
          </a:r>
          <a:r>
            <a:rPr lang="en-US" b="1" i="1" noProof="0" dirty="0"/>
            <a:t>Science</a:t>
          </a:r>
          <a:endParaRPr lang="en-US" b="1" i="1" dirty="0"/>
        </a:p>
      </dgm:t>
    </dgm:pt>
    <dgm:pt modelId="{124AA075-478E-4B9E-934C-D0942D1EFBA0}" type="parTrans" cxnId="{F121A2D2-6D6D-4877-9789-52BE43E1071A}">
      <dgm:prSet/>
      <dgm:spPr/>
      <dgm:t>
        <a:bodyPr/>
        <a:lstStyle/>
        <a:p>
          <a:endParaRPr lang="en-US"/>
        </a:p>
      </dgm:t>
    </dgm:pt>
    <dgm:pt modelId="{3D31844D-2C2B-44F7-9CE5-04A3E3104AC8}" type="sibTrans" cxnId="{F121A2D2-6D6D-4877-9789-52BE43E1071A}">
      <dgm:prSet/>
      <dgm:spPr/>
      <dgm:t>
        <a:bodyPr/>
        <a:lstStyle/>
        <a:p>
          <a:endParaRPr lang="en-US"/>
        </a:p>
      </dgm:t>
    </dgm:pt>
    <dgm:pt modelId="{1719985A-1586-4217-B288-CA49A5025FB6}">
      <dgm:prSet phldrT="[Text]"/>
      <dgm:spPr/>
      <dgm:t>
        <a:bodyPr/>
        <a:lstStyle/>
        <a:p>
          <a:r>
            <a:rPr lang="en-US" b="1" dirty="0"/>
            <a:t>March 2022</a:t>
          </a:r>
        </a:p>
      </dgm:t>
    </dgm:pt>
    <dgm:pt modelId="{FD0AF82D-576A-45CC-BA3A-09B683ED6C5F}" type="parTrans" cxnId="{C775D0A5-93DE-420F-8335-390588746920}">
      <dgm:prSet/>
      <dgm:spPr/>
      <dgm:t>
        <a:bodyPr/>
        <a:lstStyle/>
        <a:p>
          <a:endParaRPr lang="en-US"/>
        </a:p>
      </dgm:t>
    </dgm:pt>
    <dgm:pt modelId="{F04376DF-C926-4E47-99F1-CC0BF5112ABB}" type="sibTrans" cxnId="{C775D0A5-93DE-420F-8335-390588746920}">
      <dgm:prSet/>
      <dgm:spPr/>
      <dgm:t>
        <a:bodyPr/>
        <a:lstStyle/>
        <a:p>
          <a:endParaRPr lang="en-US"/>
        </a:p>
      </dgm:t>
    </dgm:pt>
    <dgm:pt modelId="{D65F47A3-CE53-4AC1-B577-BAE0B0CFA9EA}">
      <dgm:prSet phldrT="[Text]"/>
      <dgm:spPr/>
      <dgm:t>
        <a:bodyPr/>
        <a:lstStyle/>
        <a:p>
          <a:pPr>
            <a:buFont typeface="Wingdings" panose="05000000000000000000" pitchFamily="2" charset="2"/>
            <a:buChar char="§"/>
          </a:pPr>
          <a:r>
            <a:rPr lang="en-US" b="1" noProof="0" dirty="0"/>
            <a:t>FY22 omnibus with $1B available for 3 years</a:t>
          </a:r>
          <a:endParaRPr lang="en-US" b="1" dirty="0"/>
        </a:p>
      </dgm:t>
    </dgm:pt>
    <dgm:pt modelId="{5F5ED9DF-21D0-49F6-9BB8-AFF9C5EEC08F}" type="parTrans" cxnId="{AE1915A7-E794-439E-8AA9-C15D5869E3CC}">
      <dgm:prSet/>
      <dgm:spPr/>
      <dgm:t>
        <a:bodyPr/>
        <a:lstStyle/>
        <a:p>
          <a:endParaRPr lang="en-US"/>
        </a:p>
      </dgm:t>
    </dgm:pt>
    <dgm:pt modelId="{D6B6D408-C3BF-4388-9A43-33C8FFBEAC5C}" type="sibTrans" cxnId="{AE1915A7-E794-439E-8AA9-C15D5869E3CC}">
      <dgm:prSet/>
      <dgm:spPr/>
      <dgm:t>
        <a:bodyPr/>
        <a:lstStyle/>
        <a:p>
          <a:endParaRPr lang="en-US"/>
        </a:p>
      </dgm:t>
    </dgm:pt>
    <dgm:pt modelId="{1735EDE0-0DE7-4D84-A023-0AF62E5F82B7}">
      <dgm:prSet phldrT="[Text]"/>
      <dgm:spPr/>
      <dgm:t>
        <a:bodyPr/>
        <a:lstStyle/>
        <a:p>
          <a:r>
            <a:rPr lang="en-US" b="1" dirty="0"/>
            <a:t>April 2022</a:t>
          </a:r>
        </a:p>
      </dgm:t>
    </dgm:pt>
    <dgm:pt modelId="{F7BF6AC3-0608-4873-9F01-4E7E9D0BEEAE}" type="parTrans" cxnId="{4B8E61CB-1133-4FA7-B5CC-A76FDB177978}">
      <dgm:prSet/>
      <dgm:spPr/>
      <dgm:t>
        <a:bodyPr/>
        <a:lstStyle/>
        <a:p>
          <a:endParaRPr lang="en-US"/>
        </a:p>
      </dgm:t>
    </dgm:pt>
    <dgm:pt modelId="{11F333E9-BBCC-4D59-855D-828CE4D4F838}" type="sibTrans" cxnId="{4B8E61CB-1133-4FA7-B5CC-A76FDB177978}">
      <dgm:prSet/>
      <dgm:spPr/>
      <dgm:t>
        <a:bodyPr/>
        <a:lstStyle/>
        <a:p>
          <a:endParaRPr lang="en-US"/>
        </a:p>
      </dgm:t>
    </dgm:pt>
    <dgm:pt modelId="{DAFA0AEE-65D4-4CE6-BA7F-3DD1A3C272B9}">
      <dgm:prSet phldrT="[Text]"/>
      <dgm:spPr/>
      <dgm:t>
        <a:bodyPr/>
        <a:lstStyle/>
        <a:p>
          <a:pPr>
            <a:buFont typeface="Wingdings" panose="05000000000000000000" pitchFamily="2" charset="2"/>
            <a:buChar char="§"/>
          </a:pPr>
          <a:r>
            <a:rPr lang="en-US" b="1" noProof="0" dirty="0"/>
            <a:t>ARPA-H transferred to NIH</a:t>
          </a:r>
          <a:endParaRPr lang="en-US" b="1" dirty="0"/>
        </a:p>
      </dgm:t>
    </dgm:pt>
    <dgm:pt modelId="{C2D295EC-BFF8-4A7F-B2EA-CB7C33FC56A7}" type="parTrans" cxnId="{04B57ECB-1001-496D-A8FF-8802994AB977}">
      <dgm:prSet/>
      <dgm:spPr/>
      <dgm:t>
        <a:bodyPr/>
        <a:lstStyle/>
        <a:p>
          <a:endParaRPr lang="en-US"/>
        </a:p>
      </dgm:t>
    </dgm:pt>
    <dgm:pt modelId="{6E703EAD-77E2-47AB-90EC-8BD85D8FAF09}" type="sibTrans" cxnId="{04B57ECB-1001-496D-A8FF-8802994AB977}">
      <dgm:prSet/>
      <dgm:spPr/>
      <dgm:t>
        <a:bodyPr/>
        <a:lstStyle/>
        <a:p>
          <a:endParaRPr lang="en-US"/>
        </a:p>
      </dgm:t>
    </dgm:pt>
    <dgm:pt modelId="{9CC50FB3-1738-4DE5-9D0A-7A183C0B7097}">
      <dgm:prSet/>
      <dgm:spPr/>
      <dgm:t>
        <a:bodyPr/>
        <a:lstStyle/>
        <a:p>
          <a:pPr>
            <a:buFont typeface="Wingdings" panose="05000000000000000000" pitchFamily="2" charset="2"/>
            <a:buChar char="§"/>
          </a:pPr>
          <a:r>
            <a:rPr lang="en-US" b="1" noProof="0" dirty="0"/>
            <a:t>Launch engagement activities to gather community feedback</a:t>
          </a:r>
        </a:p>
      </dgm:t>
    </dgm:pt>
    <dgm:pt modelId="{F074C357-4540-4E61-B8E6-0A46E8F14A69}" type="parTrans" cxnId="{BC44890A-B040-4D65-910D-2EECFBE3F8B4}">
      <dgm:prSet/>
      <dgm:spPr/>
      <dgm:t>
        <a:bodyPr/>
        <a:lstStyle/>
        <a:p>
          <a:endParaRPr lang="en-US"/>
        </a:p>
      </dgm:t>
    </dgm:pt>
    <dgm:pt modelId="{CC4A8F29-4C5E-4772-9E98-9F1905E8B67D}" type="sibTrans" cxnId="{BC44890A-B040-4D65-910D-2EECFBE3F8B4}">
      <dgm:prSet/>
      <dgm:spPr/>
      <dgm:t>
        <a:bodyPr/>
        <a:lstStyle/>
        <a:p>
          <a:endParaRPr lang="en-US"/>
        </a:p>
      </dgm:t>
    </dgm:pt>
    <dgm:pt modelId="{A7B0C384-D43A-4B33-ACDE-CFE78D3CAF7E}">
      <dgm:prSet/>
      <dgm:spPr/>
      <dgm:t>
        <a:bodyPr/>
        <a:lstStyle/>
        <a:p>
          <a:pPr>
            <a:buFont typeface="Wingdings" panose="05000000000000000000" pitchFamily="2" charset="2"/>
            <a:buChar char="§"/>
          </a:pPr>
          <a:r>
            <a:rPr lang="en-US" b="1" noProof="0" dirty="0"/>
            <a:t>ARPA-H Director will report to HHS Secretary </a:t>
          </a:r>
        </a:p>
      </dgm:t>
    </dgm:pt>
    <dgm:pt modelId="{EE1585AD-3018-4774-AFC4-6B6AA976403A}" type="parTrans" cxnId="{AE59B819-A631-45C3-B12A-6AB789734F06}">
      <dgm:prSet/>
      <dgm:spPr/>
      <dgm:t>
        <a:bodyPr/>
        <a:lstStyle/>
        <a:p>
          <a:endParaRPr lang="en-US"/>
        </a:p>
      </dgm:t>
    </dgm:pt>
    <dgm:pt modelId="{69223638-E6EF-44C1-9C34-08B2438DFF4B}" type="sibTrans" cxnId="{AE59B819-A631-45C3-B12A-6AB789734F06}">
      <dgm:prSet/>
      <dgm:spPr/>
      <dgm:t>
        <a:bodyPr/>
        <a:lstStyle/>
        <a:p>
          <a:endParaRPr lang="en-US"/>
        </a:p>
      </dgm:t>
    </dgm:pt>
    <dgm:pt modelId="{6AA9FD7E-E24B-45E8-B819-8CFB3821800D}">
      <dgm:prSet/>
      <dgm:spPr/>
      <dgm:t>
        <a:bodyPr/>
        <a:lstStyle/>
        <a:p>
          <a:pPr>
            <a:buFont typeface="Wingdings" panose="05000000000000000000" pitchFamily="2" charset="2"/>
            <a:buChar char="§"/>
          </a:pPr>
          <a:r>
            <a:rPr lang="en-US" b="1" noProof="0"/>
            <a:t>$5B in FY23 President's budget request</a:t>
          </a:r>
          <a:endParaRPr lang="en-US" b="1" noProof="0" dirty="0"/>
        </a:p>
      </dgm:t>
    </dgm:pt>
    <dgm:pt modelId="{781F5320-4821-4B5B-9034-9EC5BBF15537}" type="parTrans" cxnId="{A429AA70-B32A-4B36-9BFD-BBCCE177E37F}">
      <dgm:prSet/>
      <dgm:spPr/>
      <dgm:t>
        <a:bodyPr/>
        <a:lstStyle/>
        <a:p>
          <a:endParaRPr lang="en-US"/>
        </a:p>
      </dgm:t>
    </dgm:pt>
    <dgm:pt modelId="{D7A315C0-D6C0-4D32-A29C-CA26C025AE60}" type="sibTrans" cxnId="{A429AA70-B32A-4B36-9BFD-BBCCE177E37F}">
      <dgm:prSet/>
      <dgm:spPr/>
      <dgm:t>
        <a:bodyPr/>
        <a:lstStyle/>
        <a:p>
          <a:endParaRPr lang="en-US"/>
        </a:p>
      </dgm:t>
    </dgm:pt>
    <dgm:pt modelId="{B4E486B2-DA97-4D65-B44B-CDE58F70C716}">
      <dgm:prSet/>
      <dgm:spPr/>
      <dgm:t>
        <a:bodyPr/>
        <a:lstStyle/>
        <a:p>
          <a:pPr>
            <a:buFont typeface="Wingdings" panose="05000000000000000000" pitchFamily="2" charset="2"/>
            <a:buChar char="§"/>
          </a:pPr>
          <a:r>
            <a:rPr lang="en-US" b="1" noProof="0" dirty="0"/>
            <a:t>Director to be Presidentially appointed</a:t>
          </a:r>
        </a:p>
      </dgm:t>
    </dgm:pt>
    <dgm:pt modelId="{DC911F83-FCF3-47DF-8B6C-D4FA8E0B507A}" type="sibTrans" cxnId="{C3ED2B4A-E51F-44A4-BE28-A36ACAF6E979}">
      <dgm:prSet/>
      <dgm:spPr/>
      <dgm:t>
        <a:bodyPr/>
        <a:lstStyle/>
        <a:p>
          <a:endParaRPr lang="en-US"/>
        </a:p>
      </dgm:t>
    </dgm:pt>
    <dgm:pt modelId="{5C95D3AB-0118-4D54-8B94-C17B31EFD155}" type="parTrans" cxnId="{C3ED2B4A-E51F-44A4-BE28-A36ACAF6E979}">
      <dgm:prSet/>
      <dgm:spPr/>
      <dgm:t>
        <a:bodyPr/>
        <a:lstStyle/>
        <a:p>
          <a:endParaRPr lang="en-US"/>
        </a:p>
      </dgm:t>
    </dgm:pt>
    <dgm:pt modelId="{D68DE2FF-F4BC-4269-B916-F0B4975F0A40}" type="pres">
      <dgm:prSet presAssocID="{5FFE2E18-8A75-46D5-9C3F-85B82729BA6A}" presName="linearFlow" presStyleCnt="0">
        <dgm:presLayoutVars>
          <dgm:dir/>
          <dgm:animLvl val="lvl"/>
          <dgm:resizeHandles val="exact"/>
        </dgm:presLayoutVars>
      </dgm:prSet>
      <dgm:spPr/>
    </dgm:pt>
    <dgm:pt modelId="{A8615604-82A5-4B2A-B796-4F40AFEED97B}" type="pres">
      <dgm:prSet presAssocID="{E23D4A50-27A2-4601-8DD5-DE421E4A6D9B}" presName="composite" presStyleCnt="0"/>
      <dgm:spPr/>
    </dgm:pt>
    <dgm:pt modelId="{834076D2-798B-49CD-9E37-C1DC0222900E}" type="pres">
      <dgm:prSet presAssocID="{E23D4A50-27A2-4601-8DD5-DE421E4A6D9B}" presName="parTx" presStyleLbl="node1" presStyleIdx="0" presStyleCnt="3">
        <dgm:presLayoutVars>
          <dgm:chMax val="0"/>
          <dgm:chPref val="0"/>
          <dgm:bulletEnabled val="1"/>
        </dgm:presLayoutVars>
      </dgm:prSet>
      <dgm:spPr/>
    </dgm:pt>
    <dgm:pt modelId="{C67F7EF6-A77D-496C-89A7-6557B144BD80}" type="pres">
      <dgm:prSet presAssocID="{E23D4A50-27A2-4601-8DD5-DE421E4A6D9B}" presName="parSh" presStyleLbl="node1" presStyleIdx="0" presStyleCnt="3" custLinFactNeighborY="-8091"/>
      <dgm:spPr/>
    </dgm:pt>
    <dgm:pt modelId="{84095B09-0418-401A-9856-FA71B1FFACFF}" type="pres">
      <dgm:prSet presAssocID="{E23D4A50-27A2-4601-8DD5-DE421E4A6D9B}" presName="desTx" presStyleLbl="fgAcc1" presStyleIdx="0" presStyleCnt="3" custScaleX="120805">
        <dgm:presLayoutVars>
          <dgm:bulletEnabled val="1"/>
        </dgm:presLayoutVars>
      </dgm:prSet>
      <dgm:spPr/>
    </dgm:pt>
    <dgm:pt modelId="{AF0F5CE6-6FDD-4E03-B1B8-1AD22455806E}" type="pres">
      <dgm:prSet presAssocID="{BD38F759-2C3F-4A1E-B2A9-2BC86EAC8ADD}" presName="sibTrans" presStyleLbl="sibTrans2D1" presStyleIdx="0" presStyleCnt="2" custLinFactNeighborY="2507"/>
      <dgm:spPr/>
    </dgm:pt>
    <dgm:pt modelId="{FE396B72-C7BC-48DC-B5BA-F8A6639CFDAF}" type="pres">
      <dgm:prSet presAssocID="{BD38F759-2C3F-4A1E-B2A9-2BC86EAC8ADD}" presName="connTx" presStyleLbl="sibTrans2D1" presStyleIdx="0" presStyleCnt="2"/>
      <dgm:spPr/>
    </dgm:pt>
    <dgm:pt modelId="{0F7C63C0-DF33-460F-B330-C9EE61CB547C}" type="pres">
      <dgm:prSet presAssocID="{1719985A-1586-4217-B288-CA49A5025FB6}" presName="composite" presStyleCnt="0"/>
      <dgm:spPr/>
    </dgm:pt>
    <dgm:pt modelId="{84006538-F293-4983-8BC4-18DCC63C0D55}" type="pres">
      <dgm:prSet presAssocID="{1719985A-1586-4217-B288-CA49A5025FB6}" presName="parTx" presStyleLbl="node1" presStyleIdx="0" presStyleCnt="3">
        <dgm:presLayoutVars>
          <dgm:chMax val="0"/>
          <dgm:chPref val="0"/>
          <dgm:bulletEnabled val="1"/>
        </dgm:presLayoutVars>
      </dgm:prSet>
      <dgm:spPr/>
    </dgm:pt>
    <dgm:pt modelId="{8A8FBC1B-81AD-43AD-BD72-E5A14983BE5D}" type="pres">
      <dgm:prSet presAssocID="{1719985A-1586-4217-B288-CA49A5025FB6}" presName="parSh" presStyleLbl="node1" presStyleIdx="1" presStyleCnt="3" custLinFactNeighborY="-8091"/>
      <dgm:spPr/>
    </dgm:pt>
    <dgm:pt modelId="{F3E2ED9F-A9A5-4016-BA14-00ABEDB7AF65}" type="pres">
      <dgm:prSet presAssocID="{1719985A-1586-4217-B288-CA49A5025FB6}" presName="desTx" presStyleLbl="fgAcc1" presStyleIdx="1" presStyleCnt="3">
        <dgm:presLayoutVars>
          <dgm:bulletEnabled val="1"/>
        </dgm:presLayoutVars>
      </dgm:prSet>
      <dgm:spPr/>
    </dgm:pt>
    <dgm:pt modelId="{0C497FB1-AE77-4EF1-96F9-050CADC2362B}" type="pres">
      <dgm:prSet presAssocID="{F04376DF-C926-4E47-99F1-CC0BF5112ABB}" presName="sibTrans" presStyleLbl="sibTrans2D1" presStyleIdx="1" presStyleCnt="2" custLinFactNeighborY="2507"/>
      <dgm:spPr/>
    </dgm:pt>
    <dgm:pt modelId="{29350ACF-272A-4C0E-8EFD-0ACB960E864D}" type="pres">
      <dgm:prSet presAssocID="{F04376DF-C926-4E47-99F1-CC0BF5112ABB}" presName="connTx" presStyleLbl="sibTrans2D1" presStyleIdx="1" presStyleCnt="2"/>
      <dgm:spPr/>
    </dgm:pt>
    <dgm:pt modelId="{64D49CF1-9F5B-46CD-9F7E-EB9E8E563DD7}" type="pres">
      <dgm:prSet presAssocID="{1735EDE0-0DE7-4D84-A023-0AF62E5F82B7}" presName="composite" presStyleCnt="0"/>
      <dgm:spPr/>
    </dgm:pt>
    <dgm:pt modelId="{11D5EEF6-4EC3-4199-9A7E-DF97B92A63A6}" type="pres">
      <dgm:prSet presAssocID="{1735EDE0-0DE7-4D84-A023-0AF62E5F82B7}" presName="parTx" presStyleLbl="node1" presStyleIdx="1" presStyleCnt="3">
        <dgm:presLayoutVars>
          <dgm:chMax val="0"/>
          <dgm:chPref val="0"/>
          <dgm:bulletEnabled val="1"/>
        </dgm:presLayoutVars>
      </dgm:prSet>
      <dgm:spPr/>
    </dgm:pt>
    <dgm:pt modelId="{D4ABE57A-588B-4A85-8C63-88716117EC24}" type="pres">
      <dgm:prSet presAssocID="{1735EDE0-0DE7-4D84-A023-0AF62E5F82B7}" presName="parSh" presStyleLbl="node1" presStyleIdx="2" presStyleCnt="3" custLinFactNeighborY="-8091"/>
      <dgm:spPr/>
    </dgm:pt>
    <dgm:pt modelId="{3ABAD427-1068-4373-B1D6-B0A62F6D79CE}" type="pres">
      <dgm:prSet presAssocID="{1735EDE0-0DE7-4D84-A023-0AF62E5F82B7}" presName="desTx" presStyleLbl="fgAcc1" presStyleIdx="2" presStyleCnt="3" custLinFactNeighborY="557">
        <dgm:presLayoutVars>
          <dgm:bulletEnabled val="1"/>
        </dgm:presLayoutVars>
      </dgm:prSet>
      <dgm:spPr/>
    </dgm:pt>
  </dgm:ptLst>
  <dgm:cxnLst>
    <dgm:cxn modelId="{B733AB00-B983-4ABC-AAF4-15A42F138673}" type="presOf" srcId="{7B0C21BD-29C1-4394-B720-4E345436314F}" destId="{84095B09-0418-401A-9856-FA71B1FFACFF}" srcOrd="0" destOrd="0" presId="urn:microsoft.com/office/officeart/2005/8/layout/process3"/>
    <dgm:cxn modelId="{BC44890A-B040-4D65-910D-2EECFBE3F8B4}" srcId="{E23D4A50-27A2-4601-8DD5-DE421E4A6D9B}" destId="{9CC50FB3-1738-4DE5-9D0A-7A183C0B7097}" srcOrd="1" destOrd="0" parTransId="{F074C357-4540-4E61-B8E6-0A46E8F14A69}" sibTransId="{CC4A8F29-4C5E-4772-9E98-9F1905E8B67D}"/>
    <dgm:cxn modelId="{74E82A12-355C-47E1-A46B-125FC255194A}" type="presOf" srcId="{6AA9FD7E-E24B-45E8-B819-8CFB3821800D}" destId="{3ABAD427-1068-4373-B1D6-B0A62F6D79CE}" srcOrd="0" destOrd="2" presId="urn:microsoft.com/office/officeart/2005/8/layout/process3"/>
    <dgm:cxn modelId="{AE59B819-A631-45C3-B12A-6AB789734F06}" srcId="{1735EDE0-0DE7-4D84-A023-0AF62E5F82B7}" destId="{A7B0C384-D43A-4B33-ACDE-CFE78D3CAF7E}" srcOrd="1" destOrd="0" parTransId="{EE1585AD-3018-4774-AFC4-6B6AA976403A}" sibTransId="{69223638-E6EF-44C1-9C34-08B2438DFF4B}"/>
    <dgm:cxn modelId="{248A541B-8C41-4315-AF83-870A0227AE7A}" type="presOf" srcId="{1735EDE0-0DE7-4D84-A023-0AF62E5F82B7}" destId="{11D5EEF6-4EC3-4199-9A7E-DF97B92A63A6}" srcOrd="0" destOrd="0" presId="urn:microsoft.com/office/officeart/2005/8/layout/process3"/>
    <dgm:cxn modelId="{D5D1DC1C-DB46-488B-A48C-CF47A25495A0}" srcId="{5FFE2E18-8A75-46D5-9C3F-85B82729BA6A}" destId="{E23D4A50-27A2-4601-8DD5-DE421E4A6D9B}" srcOrd="0" destOrd="0" parTransId="{1675DD4F-B186-493A-8738-E2D17099B4F8}" sibTransId="{BD38F759-2C3F-4A1E-B2A9-2BC86EAC8ADD}"/>
    <dgm:cxn modelId="{88373460-9594-4C60-898F-26DCF8826464}" type="presOf" srcId="{F04376DF-C926-4E47-99F1-CC0BF5112ABB}" destId="{0C497FB1-AE77-4EF1-96F9-050CADC2362B}" srcOrd="0" destOrd="0" presId="urn:microsoft.com/office/officeart/2005/8/layout/process3"/>
    <dgm:cxn modelId="{F9513B64-1B2A-456C-8D36-E9ED2754CE14}" type="presOf" srcId="{BD38F759-2C3F-4A1E-B2A9-2BC86EAC8ADD}" destId="{FE396B72-C7BC-48DC-B5BA-F8A6639CFDAF}" srcOrd="1" destOrd="0" presId="urn:microsoft.com/office/officeart/2005/8/layout/process3"/>
    <dgm:cxn modelId="{46EFD968-5FBE-4AA2-8B96-230BE8AC7D7A}" type="presOf" srcId="{B4E486B2-DA97-4D65-B44B-CDE58F70C716}" destId="{F3E2ED9F-A9A5-4016-BA14-00ABEDB7AF65}" srcOrd="0" destOrd="1" presId="urn:microsoft.com/office/officeart/2005/8/layout/process3"/>
    <dgm:cxn modelId="{C3ED2B4A-E51F-44A4-BE28-A36ACAF6E979}" srcId="{1719985A-1586-4217-B288-CA49A5025FB6}" destId="{B4E486B2-DA97-4D65-B44B-CDE58F70C716}" srcOrd="1" destOrd="0" parTransId="{5C95D3AB-0118-4D54-8B94-C17B31EFD155}" sibTransId="{DC911F83-FCF3-47DF-8B6C-D4FA8E0B507A}"/>
    <dgm:cxn modelId="{A429AA70-B32A-4B36-9BFD-BBCCE177E37F}" srcId="{1735EDE0-0DE7-4D84-A023-0AF62E5F82B7}" destId="{6AA9FD7E-E24B-45E8-B819-8CFB3821800D}" srcOrd="2" destOrd="0" parTransId="{781F5320-4821-4B5B-9034-9EC5BBF15537}" sibTransId="{D7A315C0-D6C0-4D32-A29C-CA26C025AE60}"/>
    <dgm:cxn modelId="{174C8E71-2171-4572-8197-7D2596D8FD0D}" type="presOf" srcId="{E23D4A50-27A2-4601-8DD5-DE421E4A6D9B}" destId="{834076D2-798B-49CD-9E37-C1DC0222900E}" srcOrd="0" destOrd="0" presId="urn:microsoft.com/office/officeart/2005/8/layout/process3"/>
    <dgm:cxn modelId="{DC644852-A47C-430E-8797-173CA3873466}" type="presOf" srcId="{1719985A-1586-4217-B288-CA49A5025FB6}" destId="{84006538-F293-4983-8BC4-18DCC63C0D55}" srcOrd="0" destOrd="0" presId="urn:microsoft.com/office/officeart/2005/8/layout/process3"/>
    <dgm:cxn modelId="{131B0A5A-3AB6-4941-8998-234C0ED1BF39}" type="presOf" srcId="{A7B0C384-D43A-4B33-ACDE-CFE78D3CAF7E}" destId="{3ABAD427-1068-4373-B1D6-B0A62F6D79CE}" srcOrd="0" destOrd="1" presId="urn:microsoft.com/office/officeart/2005/8/layout/process3"/>
    <dgm:cxn modelId="{A772B37A-90A9-48C3-A2C1-A0CAF825A282}" type="presOf" srcId="{1735EDE0-0DE7-4D84-A023-0AF62E5F82B7}" destId="{D4ABE57A-588B-4A85-8C63-88716117EC24}" srcOrd="1" destOrd="0" presId="urn:microsoft.com/office/officeart/2005/8/layout/process3"/>
    <dgm:cxn modelId="{C775D0A5-93DE-420F-8335-390588746920}" srcId="{5FFE2E18-8A75-46D5-9C3F-85B82729BA6A}" destId="{1719985A-1586-4217-B288-CA49A5025FB6}" srcOrd="1" destOrd="0" parTransId="{FD0AF82D-576A-45CC-BA3A-09B683ED6C5F}" sibTransId="{F04376DF-C926-4E47-99F1-CC0BF5112ABB}"/>
    <dgm:cxn modelId="{AE1915A7-E794-439E-8AA9-C15D5869E3CC}" srcId="{1719985A-1586-4217-B288-CA49A5025FB6}" destId="{D65F47A3-CE53-4AC1-B577-BAE0B0CFA9EA}" srcOrd="0" destOrd="0" parTransId="{5F5ED9DF-21D0-49F6-9BB8-AFF9C5EEC08F}" sibTransId="{D6B6D408-C3BF-4388-9A43-33C8FFBEAC5C}"/>
    <dgm:cxn modelId="{9B5BA9A8-8A1F-454A-AE77-655A56B1F1A2}" type="presOf" srcId="{D65F47A3-CE53-4AC1-B577-BAE0B0CFA9EA}" destId="{F3E2ED9F-A9A5-4016-BA14-00ABEDB7AF65}" srcOrd="0" destOrd="0" presId="urn:microsoft.com/office/officeart/2005/8/layout/process3"/>
    <dgm:cxn modelId="{D30F04B9-1A69-42EE-81C3-6A4368F5FDCA}" type="presOf" srcId="{E23D4A50-27A2-4601-8DD5-DE421E4A6D9B}" destId="{C67F7EF6-A77D-496C-89A7-6557B144BD80}" srcOrd="1" destOrd="0" presId="urn:microsoft.com/office/officeart/2005/8/layout/process3"/>
    <dgm:cxn modelId="{165A1CC7-E72F-4F06-93EB-0CF4E4937BE7}" type="presOf" srcId="{5FFE2E18-8A75-46D5-9C3F-85B82729BA6A}" destId="{D68DE2FF-F4BC-4269-B916-F0B4975F0A40}" srcOrd="0" destOrd="0" presId="urn:microsoft.com/office/officeart/2005/8/layout/process3"/>
    <dgm:cxn modelId="{4B8E61CB-1133-4FA7-B5CC-A76FDB177978}" srcId="{5FFE2E18-8A75-46D5-9C3F-85B82729BA6A}" destId="{1735EDE0-0DE7-4D84-A023-0AF62E5F82B7}" srcOrd="2" destOrd="0" parTransId="{F7BF6AC3-0608-4873-9F01-4E7E9D0BEEAE}" sibTransId="{11F333E9-BBCC-4D59-855D-828CE4D4F838}"/>
    <dgm:cxn modelId="{04B57ECB-1001-496D-A8FF-8802994AB977}" srcId="{1735EDE0-0DE7-4D84-A023-0AF62E5F82B7}" destId="{DAFA0AEE-65D4-4CE6-BA7F-3DD1A3C272B9}" srcOrd="0" destOrd="0" parTransId="{C2D295EC-BFF8-4A7F-B2EA-CB7C33FC56A7}" sibTransId="{6E703EAD-77E2-47AB-90EC-8BD85D8FAF09}"/>
    <dgm:cxn modelId="{F121A2D2-6D6D-4877-9789-52BE43E1071A}" srcId="{E23D4A50-27A2-4601-8DD5-DE421E4A6D9B}" destId="{7B0C21BD-29C1-4394-B720-4E345436314F}" srcOrd="0" destOrd="0" parTransId="{124AA075-478E-4B9E-934C-D0942D1EFBA0}" sibTransId="{3D31844D-2C2B-44F7-9CE5-04A3E3104AC8}"/>
    <dgm:cxn modelId="{B41AEBD7-58B4-439B-8C7A-EAF4F5BD0567}" type="presOf" srcId="{F04376DF-C926-4E47-99F1-CC0BF5112ABB}" destId="{29350ACF-272A-4C0E-8EFD-0ACB960E864D}" srcOrd="1" destOrd="0" presId="urn:microsoft.com/office/officeart/2005/8/layout/process3"/>
    <dgm:cxn modelId="{966E86E7-BA80-47A2-8C34-CA7FFA03278D}" type="presOf" srcId="{BD38F759-2C3F-4A1E-B2A9-2BC86EAC8ADD}" destId="{AF0F5CE6-6FDD-4E03-B1B8-1AD22455806E}" srcOrd="0" destOrd="0" presId="urn:microsoft.com/office/officeart/2005/8/layout/process3"/>
    <dgm:cxn modelId="{797F29EF-D9B6-4652-A332-D7C8F702F5AA}" type="presOf" srcId="{1719985A-1586-4217-B288-CA49A5025FB6}" destId="{8A8FBC1B-81AD-43AD-BD72-E5A14983BE5D}" srcOrd="1" destOrd="0" presId="urn:microsoft.com/office/officeart/2005/8/layout/process3"/>
    <dgm:cxn modelId="{DB391FF7-B0EB-44FE-9D94-BB6E12133309}" type="presOf" srcId="{9CC50FB3-1738-4DE5-9D0A-7A183C0B7097}" destId="{84095B09-0418-401A-9856-FA71B1FFACFF}" srcOrd="0" destOrd="1" presId="urn:microsoft.com/office/officeart/2005/8/layout/process3"/>
    <dgm:cxn modelId="{F540C0FE-5110-4EC6-8B8F-0E668A334020}" type="presOf" srcId="{DAFA0AEE-65D4-4CE6-BA7F-3DD1A3C272B9}" destId="{3ABAD427-1068-4373-B1D6-B0A62F6D79CE}" srcOrd="0" destOrd="0" presId="urn:microsoft.com/office/officeart/2005/8/layout/process3"/>
    <dgm:cxn modelId="{7474F40E-31BF-46A7-9129-008AEB9D4D76}" type="presParOf" srcId="{D68DE2FF-F4BC-4269-B916-F0B4975F0A40}" destId="{A8615604-82A5-4B2A-B796-4F40AFEED97B}" srcOrd="0" destOrd="0" presId="urn:microsoft.com/office/officeart/2005/8/layout/process3"/>
    <dgm:cxn modelId="{1F5E0C50-E4B2-4B86-85E9-25E2B23FF5AB}" type="presParOf" srcId="{A8615604-82A5-4B2A-B796-4F40AFEED97B}" destId="{834076D2-798B-49CD-9E37-C1DC0222900E}" srcOrd="0" destOrd="0" presId="urn:microsoft.com/office/officeart/2005/8/layout/process3"/>
    <dgm:cxn modelId="{4D40C60F-374A-4906-AC8D-7E5DC9724021}" type="presParOf" srcId="{A8615604-82A5-4B2A-B796-4F40AFEED97B}" destId="{C67F7EF6-A77D-496C-89A7-6557B144BD80}" srcOrd="1" destOrd="0" presId="urn:microsoft.com/office/officeart/2005/8/layout/process3"/>
    <dgm:cxn modelId="{2167D9D8-7017-4036-ACE4-813F1F4DA122}" type="presParOf" srcId="{A8615604-82A5-4B2A-B796-4F40AFEED97B}" destId="{84095B09-0418-401A-9856-FA71B1FFACFF}" srcOrd="2" destOrd="0" presId="urn:microsoft.com/office/officeart/2005/8/layout/process3"/>
    <dgm:cxn modelId="{9678C90A-A732-48B6-9719-1FC115217598}" type="presParOf" srcId="{D68DE2FF-F4BC-4269-B916-F0B4975F0A40}" destId="{AF0F5CE6-6FDD-4E03-B1B8-1AD22455806E}" srcOrd="1" destOrd="0" presId="urn:microsoft.com/office/officeart/2005/8/layout/process3"/>
    <dgm:cxn modelId="{F8D7EF4C-941C-4E18-90C5-7EACEA874EA3}" type="presParOf" srcId="{AF0F5CE6-6FDD-4E03-B1B8-1AD22455806E}" destId="{FE396B72-C7BC-48DC-B5BA-F8A6639CFDAF}" srcOrd="0" destOrd="0" presId="urn:microsoft.com/office/officeart/2005/8/layout/process3"/>
    <dgm:cxn modelId="{5DB93E0C-D620-4B7A-A1A6-AF822241175B}" type="presParOf" srcId="{D68DE2FF-F4BC-4269-B916-F0B4975F0A40}" destId="{0F7C63C0-DF33-460F-B330-C9EE61CB547C}" srcOrd="2" destOrd="0" presId="urn:microsoft.com/office/officeart/2005/8/layout/process3"/>
    <dgm:cxn modelId="{C89564DF-8E2A-495C-92EF-C9BE5F0DF54A}" type="presParOf" srcId="{0F7C63C0-DF33-460F-B330-C9EE61CB547C}" destId="{84006538-F293-4983-8BC4-18DCC63C0D55}" srcOrd="0" destOrd="0" presId="urn:microsoft.com/office/officeart/2005/8/layout/process3"/>
    <dgm:cxn modelId="{CB5D15EF-8B02-4311-8CE9-40280774C491}" type="presParOf" srcId="{0F7C63C0-DF33-460F-B330-C9EE61CB547C}" destId="{8A8FBC1B-81AD-43AD-BD72-E5A14983BE5D}" srcOrd="1" destOrd="0" presId="urn:microsoft.com/office/officeart/2005/8/layout/process3"/>
    <dgm:cxn modelId="{7AA2D583-3942-4CF4-9E39-BD6FB0941B2C}" type="presParOf" srcId="{0F7C63C0-DF33-460F-B330-C9EE61CB547C}" destId="{F3E2ED9F-A9A5-4016-BA14-00ABEDB7AF65}" srcOrd="2" destOrd="0" presId="urn:microsoft.com/office/officeart/2005/8/layout/process3"/>
    <dgm:cxn modelId="{CB788186-7F6B-4460-85A7-F60B7B8F1979}" type="presParOf" srcId="{D68DE2FF-F4BC-4269-B916-F0B4975F0A40}" destId="{0C497FB1-AE77-4EF1-96F9-050CADC2362B}" srcOrd="3" destOrd="0" presId="urn:microsoft.com/office/officeart/2005/8/layout/process3"/>
    <dgm:cxn modelId="{70151BB3-9DFC-4157-8361-EBD5B2094A95}" type="presParOf" srcId="{0C497FB1-AE77-4EF1-96F9-050CADC2362B}" destId="{29350ACF-272A-4C0E-8EFD-0ACB960E864D}" srcOrd="0" destOrd="0" presId="urn:microsoft.com/office/officeart/2005/8/layout/process3"/>
    <dgm:cxn modelId="{04796A5D-8459-4E2B-9F66-D88943E6CCB5}" type="presParOf" srcId="{D68DE2FF-F4BC-4269-B916-F0B4975F0A40}" destId="{64D49CF1-9F5B-46CD-9F7E-EB9E8E563DD7}" srcOrd="4" destOrd="0" presId="urn:microsoft.com/office/officeart/2005/8/layout/process3"/>
    <dgm:cxn modelId="{41ACEEB0-50CD-4357-8EFC-09840575E69F}" type="presParOf" srcId="{64D49CF1-9F5B-46CD-9F7E-EB9E8E563DD7}" destId="{11D5EEF6-4EC3-4199-9A7E-DF97B92A63A6}" srcOrd="0" destOrd="0" presId="urn:microsoft.com/office/officeart/2005/8/layout/process3"/>
    <dgm:cxn modelId="{8F376EFC-8051-49A9-9DEB-B3F8ADA3B3C6}" type="presParOf" srcId="{64D49CF1-9F5B-46CD-9F7E-EB9E8E563DD7}" destId="{D4ABE57A-588B-4A85-8C63-88716117EC24}" srcOrd="1" destOrd="0" presId="urn:microsoft.com/office/officeart/2005/8/layout/process3"/>
    <dgm:cxn modelId="{567E1610-4954-4E24-AE88-2F73AEF9788E}" type="presParOf" srcId="{64D49CF1-9F5B-46CD-9F7E-EB9E8E563DD7}" destId="{3ABAD427-1068-4373-B1D6-B0A62F6D79CE}"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7F7EF6-A77D-496C-89A7-6557B144BD80}">
      <dsp:nvSpPr>
        <dsp:cNvPr id="0" name=""/>
        <dsp:cNvSpPr/>
      </dsp:nvSpPr>
      <dsp:spPr>
        <a:xfrm>
          <a:off x="6863" y="0"/>
          <a:ext cx="2345642" cy="82080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marL="0" lvl="0" indent="0" algn="l" defTabSz="844550">
            <a:lnSpc>
              <a:spcPct val="90000"/>
            </a:lnSpc>
            <a:spcBef>
              <a:spcPct val="0"/>
            </a:spcBef>
            <a:spcAft>
              <a:spcPct val="35000"/>
            </a:spcAft>
            <a:buNone/>
          </a:pPr>
          <a:r>
            <a:rPr lang="en-US" sz="1900" b="1" kern="1200" dirty="0"/>
            <a:t>Summer 2021</a:t>
          </a:r>
        </a:p>
      </dsp:txBody>
      <dsp:txXfrm>
        <a:off x="6863" y="0"/>
        <a:ext cx="2345642" cy="547200"/>
      </dsp:txXfrm>
    </dsp:sp>
    <dsp:sp modelId="{84095B09-0418-401A-9856-FA71B1FFACFF}">
      <dsp:nvSpPr>
        <dsp:cNvPr id="0" name=""/>
        <dsp:cNvSpPr/>
      </dsp:nvSpPr>
      <dsp:spPr>
        <a:xfrm>
          <a:off x="243291" y="587538"/>
          <a:ext cx="2833653" cy="3009599"/>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Font typeface="Wingdings" panose="05000000000000000000" pitchFamily="2" charset="2"/>
            <a:buChar char="§"/>
          </a:pPr>
          <a:r>
            <a:rPr lang="en-US" sz="1900" b="1" kern="1200" noProof="0" dirty="0"/>
            <a:t>OSTP and NIH publish commentary in </a:t>
          </a:r>
          <a:r>
            <a:rPr lang="en-US" sz="1900" b="1" i="1" kern="1200" noProof="0" dirty="0"/>
            <a:t>Science</a:t>
          </a:r>
          <a:endParaRPr lang="en-US" sz="1900" b="1" i="1" kern="1200" dirty="0"/>
        </a:p>
        <a:p>
          <a:pPr marL="171450" lvl="1" indent="-171450" algn="l" defTabSz="844550">
            <a:lnSpc>
              <a:spcPct val="90000"/>
            </a:lnSpc>
            <a:spcBef>
              <a:spcPct val="0"/>
            </a:spcBef>
            <a:spcAft>
              <a:spcPct val="15000"/>
            </a:spcAft>
            <a:buFont typeface="Wingdings" panose="05000000000000000000" pitchFamily="2" charset="2"/>
            <a:buChar char="§"/>
          </a:pPr>
          <a:r>
            <a:rPr lang="en-US" sz="1900" b="1" kern="1200" noProof="0" dirty="0"/>
            <a:t>Launch engagement activities to gather community feedback</a:t>
          </a:r>
        </a:p>
      </dsp:txBody>
      <dsp:txXfrm>
        <a:off x="326286" y="670533"/>
        <a:ext cx="2667663" cy="2843609"/>
      </dsp:txXfrm>
    </dsp:sp>
    <dsp:sp modelId="{AF0F5CE6-6FDD-4E03-B1B8-1AD22455806E}">
      <dsp:nvSpPr>
        <dsp:cNvPr id="0" name=""/>
        <dsp:cNvSpPr/>
      </dsp:nvSpPr>
      <dsp:spPr>
        <a:xfrm>
          <a:off x="2769098" y="-3757"/>
          <a:ext cx="883175" cy="583997"/>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769098" y="113042"/>
        <a:ext cx="707976" cy="350399"/>
      </dsp:txXfrm>
    </dsp:sp>
    <dsp:sp modelId="{8A8FBC1B-81AD-43AD-BD72-E5A14983BE5D}">
      <dsp:nvSpPr>
        <dsp:cNvPr id="0" name=""/>
        <dsp:cNvSpPr/>
      </dsp:nvSpPr>
      <dsp:spPr>
        <a:xfrm>
          <a:off x="4018875" y="0"/>
          <a:ext cx="2345642" cy="82080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marL="0" lvl="0" indent="0" algn="l" defTabSz="844550">
            <a:lnSpc>
              <a:spcPct val="90000"/>
            </a:lnSpc>
            <a:spcBef>
              <a:spcPct val="0"/>
            </a:spcBef>
            <a:spcAft>
              <a:spcPct val="35000"/>
            </a:spcAft>
            <a:buNone/>
          </a:pPr>
          <a:r>
            <a:rPr lang="en-US" sz="1900" b="1" kern="1200" dirty="0"/>
            <a:t>March 2022</a:t>
          </a:r>
        </a:p>
      </dsp:txBody>
      <dsp:txXfrm>
        <a:off x="4018875" y="0"/>
        <a:ext cx="2345642" cy="547200"/>
      </dsp:txXfrm>
    </dsp:sp>
    <dsp:sp modelId="{F3E2ED9F-A9A5-4016-BA14-00ABEDB7AF65}">
      <dsp:nvSpPr>
        <dsp:cNvPr id="0" name=""/>
        <dsp:cNvSpPr/>
      </dsp:nvSpPr>
      <dsp:spPr>
        <a:xfrm>
          <a:off x="4499307" y="587538"/>
          <a:ext cx="2345642" cy="3009599"/>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Font typeface="Wingdings" panose="05000000000000000000" pitchFamily="2" charset="2"/>
            <a:buChar char="§"/>
          </a:pPr>
          <a:r>
            <a:rPr lang="en-US" sz="1900" b="1" kern="1200" noProof="0" dirty="0"/>
            <a:t>FY22 omnibus with $1B available for 3 years</a:t>
          </a:r>
          <a:endParaRPr lang="en-US" sz="1900" b="1" kern="1200" dirty="0"/>
        </a:p>
        <a:p>
          <a:pPr marL="171450" lvl="1" indent="-171450" algn="l" defTabSz="844550">
            <a:lnSpc>
              <a:spcPct val="90000"/>
            </a:lnSpc>
            <a:spcBef>
              <a:spcPct val="0"/>
            </a:spcBef>
            <a:spcAft>
              <a:spcPct val="15000"/>
            </a:spcAft>
            <a:buFont typeface="Wingdings" panose="05000000000000000000" pitchFamily="2" charset="2"/>
            <a:buChar char="§"/>
          </a:pPr>
          <a:r>
            <a:rPr lang="en-US" sz="1900" b="1" kern="1200" noProof="0" dirty="0"/>
            <a:t>Director to be Presidentially appointed</a:t>
          </a:r>
        </a:p>
      </dsp:txBody>
      <dsp:txXfrm>
        <a:off x="4568009" y="656240"/>
        <a:ext cx="2208238" cy="2872195"/>
      </dsp:txXfrm>
    </dsp:sp>
    <dsp:sp modelId="{0C497FB1-AE77-4EF1-96F9-050CADC2362B}">
      <dsp:nvSpPr>
        <dsp:cNvPr id="0" name=""/>
        <dsp:cNvSpPr/>
      </dsp:nvSpPr>
      <dsp:spPr>
        <a:xfrm>
          <a:off x="6720108" y="-3757"/>
          <a:ext cx="753852" cy="583997"/>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6720108" y="113042"/>
        <a:ext cx="578653" cy="350399"/>
      </dsp:txXfrm>
    </dsp:sp>
    <dsp:sp modelId="{D4ABE57A-588B-4A85-8C63-88716117EC24}">
      <dsp:nvSpPr>
        <dsp:cNvPr id="0" name=""/>
        <dsp:cNvSpPr/>
      </dsp:nvSpPr>
      <dsp:spPr>
        <a:xfrm>
          <a:off x="7786881" y="0"/>
          <a:ext cx="2345642" cy="82080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marL="0" lvl="0" indent="0" algn="l" defTabSz="844550">
            <a:lnSpc>
              <a:spcPct val="90000"/>
            </a:lnSpc>
            <a:spcBef>
              <a:spcPct val="0"/>
            </a:spcBef>
            <a:spcAft>
              <a:spcPct val="35000"/>
            </a:spcAft>
            <a:buNone/>
          </a:pPr>
          <a:r>
            <a:rPr lang="en-US" sz="1900" b="1" kern="1200" dirty="0"/>
            <a:t>April 2022</a:t>
          </a:r>
        </a:p>
      </dsp:txBody>
      <dsp:txXfrm>
        <a:off x="7786881" y="0"/>
        <a:ext cx="2345642" cy="547200"/>
      </dsp:txXfrm>
    </dsp:sp>
    <dsp:sp modelId="{3ABAD427-1068-4373-B1D6-B0A62F6D79CE}">
      <dsp:nvSpPr>
        <dsp:cNvPr id="0" name=""/>
        <dsp:cNvSpPr/>
      </dsp:nvSpPr>
      <dsp:spPr>
        <a:xfrm>
          <a:off x="8267313" y="604301"/>
          <a:ext cx="2345642" cy="3009599"/>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Font typeface="Wingdings" panose="05000000000000000000" pitchFamily="2" charset="2"/>
            <a:buChar char="§"/>
          </a:pPr>
          <a:r>
            <a:rPr lang="en-US" sz="1900" b="1" kern="1200" noProof="0" dirty="0"/>
            <a:t>ARPA-H transferred to NIH</a:t>
          </a:r>
          <a:endParaRPr lang="en-US" sz="1900" b="1" kern="1200" dirty="0"/>
        </a:p>
        <a:p>
          <a:pPr marL="171450" lvl="1" indent="-171450" algn="l" defTabSz="844550">
            <a:lnSpc>
              <a:spcPct val="90000"/>
            </a:lnSpc>
            <a:spcBef>
              <a:spcPct val="0"/>
            </a:spcBef>
            <a:spcAft>
              <a:spcPct val="15000"/>
            </a:spcAft>
            <a:buFont typeface="Wingdings" panose="05000000000000000000" pitchFamily="2" charset="2"/>
            <a:buChar char="§"/>
          </a:pPr>
          <a:r>
            <a:rPr lang="en-US" sz="1900" b="1" kern="1200" noProof="0" dirty="0"/>
            <a:t>ARPA-H Director will report to HHS Secretary </a:t>
          </a:r>
        </a:p>
        <a:p>
          <a:pPr marL="171450" lvl="1" indent="-171450" algn="l" defTabSz="844550">
            <a:lnSpc>
              <a:spcPct val="90000"/>
            </a:lnSpc>
            <a:spcBef>
              <a:spcPct val="0"/>
            </a:spcBef>
            <a:spcAft>
              <a:spcPct val="15000"/>
            </a:spcAft>
            <a:buFont typeface="Wingdings" panose="05000000000000000000" pitchFamily="2" charset="2"/>
            <a:buChar char="§"/>
          </a:pPr>
          <a:r>
            <a:rPr lang="en-US" sz="1900" b="1" kern="1200" noProof="0"/>
            <a:t>$5B in FY23 President's budget request</a:t>
          </a:r>
          <a:endParaRPr lang="en-US" sz="1900" b="1" kern="1200" noProof="0" dirty="0"/>
        </a:p>
      </dsp:txBody>
      <dsp:txXfrm>
        <a:off x="8336015" y="673003"/>
        <a:ext cx="2208238" cy="2872195"/>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50" tIns="46576" rIns="93150" bIns="46576" rtlCol="0"/>
          <a:lstStyle>
            <a:lvl1pPr algn="l">
              <a:defRPr sz="1200"/>
            </a:lvl1pPr>
          </a:lstStyle>
          <a:p>
            <a:r>
              <a:rPr lang="en-US" b="1" dirty="0"/>
              <a:t>Eric Green, M.D., Ph.D.</a:t>
            </a:r>
          </a:p>
          <a:p>
            <a:r>
              <a:rPr lang="en-US" b="1" dirty="0"/>
              <a:t>Director, NHGRI</a:t>
            </a:r>
          </a:p>
        </p:txBody>
      </p:sp>
      <p:sp>
        <p:nvSpPr>
          <p:cNvPr id="4" name="Footer Placeholder 3"/>
          <p:cNvSpPr>
            <a:spLocks noGrp="1"/>
          </p:cNvSpPr>
          <p:nvPr>
            <p:ph type="ftr" sz="quarter" idx="2"/>
          </p:nvPr>
        </p:nvSpPr>
        <p:spPr>
          <a:xfrm>
            <a:off x="0" y="8829969"/>
            <a:ext cx="3037840" cy="466433"/>
          </a:xfrm>
          <a:prstGeom prst="rect">
            <a:avLst/>
          </a:prstGeom>
        </p:spPr>
        <p:txBody>
          <a:bodyPr vert="horz" lIns="93150" tIns="46576" rIns="93150" bIns="4657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9"/>
            <a:ext cx="3037840" cy="466433"/>
          </a:xfrm>
          <a:prstGeom prst="rect">
            <a:avLst/>
          </a:prstGeom>
        </p:spPr>
        <p:txBody>
          <a:bodyPr vert="horz" lIns="93150" tIns="46576" rIns="93150" bIns="46576"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0" tIns="46576" rIns="93150" bIns="46576"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0" tIns="46576" rIns="93150" bIns="46576" rtlCol="0"/>
          <a:lstStyle>
            <a:lvl1pPr algn="r">
              <a:defRPr sz="1200"/>
            </a:lvl1pPr>
          </a:lstStyle>
          <a:p>
            <a:fld id="{8C401791-AF4A-434F-A100-3EAE938867AD}" type="datetimeFigureOut">
              <a:rPr lang="en-US" smtClean="0"/>
              <a:t>5/15/2022</a:t>
            </a:fld>
            <a:endParaRPr lang="en-US"/>
          </a:p>
        </p:txBody>
      </p:sp>
      <p:sp>
        <p:nvSpPr>
          <p:cNvPr id="4" name="Slide Image Placeholder 3"/>
          <p:cNvSpPr>
            <a:spLocks noGrp="1" noRot="1" noChangeAspect="1"/>
          </p:cNvSpPr>
          <p:nvPr>
            <p:ph type="sldImg" idx="2"/>
          </p:nvPr>
        </p:nvSpPr>
        <p:spPr>
          <a:xfrm>
            <a:off x="458788" y="463550"/>
            <a:ext cx="6202362" cy="3489325"/>
          </a:xfrm>
          <a:prstGeom prst="rect">
            <a:avLst/>
          </a:prstGeom>
          <a:noFill/>
          <a:ln w="12700">
            <a:solidFill>
              <a:prstClr val="black"/>
            </a:solidFill>
          </a:ln>
        </p:spPr>
        <p:txBody>
          <a:bodyPr vert="horz" lIns="93150" tIns="46576" rIns="93150" bIns="46576" rtlCol="0" anchor="ctr"/>
          <a:lstStyle/>
          <a:p>
            <a:endParaRPr lang="en-US"/>
          </a:p>
        </p:txBody>
      </p:sp>
      <p:sp>
        <p:nvSpPr>
          <p:cNvPr id="5" name="Notes Placeholder 4"/>
          <p:cNvSpPr>
            <a:spLocks noGrp="1"/>
          </p:cNvSpPr>
          <p:nvPr>
            <p:ph type="body" sz="quarter" idx="3"/>
          </p:nvPr>
        </p:nvSpPr>
        <p:spPr>
          <a:xfrm>
            <a:off x="931071" y="4093447"/>
            <a:ext cx="5257800" cy="3984171"/>
          </a:xfrm>
          <a:prstGeom prst="rect">
            <a:avLst/>
          </a:prstGeom>
        </p:spPr>
        <p:txBody>
          <a:bodyPr vert="horz" lIns="93150" tIns="46576" rIns="93150" bIns="4657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50" tIns="46576" rIns="93150" bIns="4657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32426"/>
            <a:ext cx="3037840" cy="464820"/>
          </a:xfrm>
          <a:prstGeom prst="rect">
            <a:avLst/>
          </a:prstGeom>
        </p:spPr>
        <p:txBody>
          <a:bodyPr vert="horz" lIns="93150" tIns="46576" rIns="93150" bIns="46576" rtlCol="0" anchor="b"/>
          <a:lstStyle>
            <a:lvl1pPr algn="r">
              <a:defRPr sz="1200" b="1">
                <a:latin typeface="Arial" panose="020B0604020202020204" pitchFamily="34" charset="0"/>
                <a:cs typeface="Arial" panose="020B0604020202020204" pitchFamily="34" charset="0"/>
              </a:defRPr>
            </a:lvl1pPr>
          </a:lstStyle>
          <a:p>
            <a:fld id="{8278BAFF-ADEB-4744-BC7F-43E9D31D4077}" type="slidenum">
              <a:rPr lang="en-US" smtClean="0"/>
              <a:pPr/>
              <a:t>‹#›</a:t>
            </a:fld>
            <a:endParaRPr lang="en-US" dirty="0"/>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notesStyle>
    <a:lvl1pPr marL="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609585"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121917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828754"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2438339"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shortyawards.com/brands-and-orgs/"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65138"/>
            <a:ext cx="6197600" cy="3487737"/>
          </a:xfrm>
        </p:spPr>
      </p:sp>
      <p:sp>
        <p:nvSpPr>
          <p:cNvPr id="3" name="Notes Placeholder 2"/>
          <p:cNvSpPr>
            <a:spLocks noGrp="1"/>
          </p:cNvSpPr>
          <p:nvPr>
            <p:ph type="body" idx="1"/>
          </p:nvPr>
        </p:nvSpPr>
        <p:spPr>
          <a:xfrm>
            <a:off x="762005" y="4121530"/>
            <a:ext cx="5486400" cy="4114800"/>
          </a:xfrm>
        </p:spPr>
        <p:txBody>
          <a:bodyPr/>
          <a:lstStyle/>
          <a:p>
            <a:pPr defTabSz="956452">
              <a:defRPr/>
            </a:pPr>
            <a:r>
              <a:rPr lang="en-US" dirty="0"/>
              <a:t>I would again like to welcome all of you to this Open Session of the National Advisory Council for Human Genome Research meeting. As you can see, we still find ourselves in a pandemic-related situation in which I must give my Director’s Report while sitting </a:t>
            </a:r>
            <a:r>
              <a:rPr lang="en-US" u="sng" dirty="0"/>
              <a:t>alone</a:t>
            </a:r>
            <a:r>
              <a:rPr lang="en-US" dirty="0"/>
              <a:t> in my conference room – and consistent with the past two-plus years, we will just have to make the best of it. </a:t>
            </a:r>
          </a:p>
          <a:p>
            <a:pPr defTabSz="956452">
              <a:defRPr/>
            </a:pPr>
            <a:endParaRPr lang="en-US" dirty="0"/>
          </a:p>
          <a:p>
            <a:pPr defTabSz="956452">
              <a:defRPr/>
            </a:pPr>
            <a:r>
              <a:rPr lang="en-US" dirty="0"/>
              <a:t>As with the rest of the Open Session, my Director’s Report presentation is being videotaped, and that recording will be made available as a permanent archive on NHGRI’s website (genome.gov).</a:t>
            </a:r>
          </a:p>
        </p:txBody>
      </p:sp>
      <p:sp>
        <p:nvSpPr>
          <p:cNvPr id="6" name="Slide Number Placeholder 3">
            <a:extLst>
              <a:ext uri="{FF2B5EF4-FFF2-40B4-BE49-F238E27FC236}">
                <a16:creationId xmlns:a16="http://schemas.microsoft.com/office/drawing/2014/main" id="{DAE85BCF-2929-4945-BF74-2BA6D3C4170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8032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06400" y="501650"/>
            <a:ext cx="6197600" cy="3486150"/>
          </a:xfrm>
          <a:prstGeom prst="rect">
            <a:avLst/>
          </a:prstGeom>
          <a:ln/>
        </p:spPr>
      </p:sp>
      <p:sp>
        <p:nvSpPr>
          <p:cNvPr id="132099" name="Notes Placeholder 2"/>
          <p:cNvSpPr>
            <a:spLocks noGrp="1"/>
          </p:cNvSpPr>
          <p:nvPr>
            <p:ph type="body" idx="1"/>
          </p:nvPr>
        </p:nvSpPr>
        <p:spPr>
          <a:xfrm>
            <a:off x="752475" y="4123852"/>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778" tIns="49888" rIns="99778" bIns="49888" numCol="1" anchor="t" anchorCtr="0" compatLnSpc="1">
            <a:prstTxWarp prst="textNoShape">
              <a:avLst/>
            </a:prstTxWarp>
          </a:bodyPr>
          <a:lstStyle/>
          <a:p>
            <a:r>
              <a:rPr lang="en-US" dirty="0"/>
              <a:t>For those who are new to our Council meetings, I want to make you aware of the ‘electronic resource’ that is developed for my Director’s Report. Analogous to the supplemental materials of a published paper, this resource can be accessed at the URL shown here.</a:t>
            </a:r>
          </a:p>
          <a:p>
            <a:endParaRPr lang="en-US" dirty="0"/>
          </a:p>
          <a:p>
            <a:r>
              <a:rPr lang="en-US" dirty="0"/>
              <a:t>The slides that I will show during my Director’s Report are also available electronically at this site – * both in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 record of this Council meeting.</a:t>
            </a:r>
          </a:p>
        </p:txBody>
      </p:sp>
      <p:sp>
        <p:nvSpPr>
          <p:cNvPr id="6" name="Slide Number Placeholder 3">
            <a:extLst>
              <a:ext uri="{FF2B5EF4-FFF2-40B4-BE49-F238E27FC236}">
                <a16:creationId xmlns:a16="http://schemas.microsoft.com/office/drawing/2014/main" id="{5F92FADE-11F2-4A0F-A2A3-26A9281DB64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674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754039" y="4029720"/>
            <a:ext cx="560866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There will be a number of other presentations during the Open Session of this Council meeting. My Director’s Report is tailored around those presentations, and I will </a:t>
            </a:r>
            <a:r>
              <a:rPr lang="en-US" u="sng" dirty="0"/>
              <a:t>not</a:t>
            </a:r>
            <a:r>
              <a:rPr lang="en-US" dirty="0"/>
              <a:t> discuss in detail the topics that others will cover. </a:t>
            </a:r>
          </a:p>
          <a:p>
            <a:pPr defTabSz="620348"/>
            <a:endParaRPr lang="en-US" dirty="0"/>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t>* </a:t>
            </a:r>
            <a:r>
              <a:rPr lang="en-US" dirty="0">
                <a:effectLst/>
                <a:ea typeface="Calibri" panose="020F0502020204030204" pitchFamily="34" charset="0"/>
              </a:rPr>
              <a:t>Following my Director’s Report, </a:t>
            </a:r>
            <a:r>
              <a:rPr lang="en-US" sz="1200" i="0" dirty="0">
                <a:solidFill>
                  <a:srgbClr val="000000"/>
                </a:solidFill>
                <a:effectLst/>
                <a:ea typeface="Times New Roman" panose="02020603050405020304" pitchFamily="18" charset="0"/>
              </a:rPr>
              <a:t>Shannon </a:t>
            </a:r>
            <a:r>
              <a:rPr lang="en-US" sz="1200" i="0" dirty="0" err="1">
                <a:solidFill>
                  <a:srgbClr val="000000"/>
                </a:solidFill>
                <a:effectLst/>
                <a:ea typeface="Times New Roman" panose="02020603050405020304" pitchFamily="18" charset="0"/>
              </a:rPr>
              <a:t>Zenk</a:t>
            </a:r>
            <a:r>
              <a:rPr lang="en-US" dirty="0">
                <a:effectLst/>
                <a:ea typeface="Calibri" panose="020F0502020204030204" pitchFamily="34" charset="0"/>
              </a:rPr>
              <a:t>, Director of NIH’s National Institute of Nursing Research, will speak about “</a:t>
            </a:r>
            <a:r>
              <a:rPr lang="en-US" sz="1200" i="0" dirty="0">
                <a:solidFill>
                  <a:srgbClr val="000000"/>
                </a:solidFill>
                <a:effectLst/>
                <a:ea typeface="Times New Roman" panose="02020603050405020304" pitchFamily="18" charset="0"/>
              </a:rPr>
              <a:t>The Future of Nursing Research: Innovation, Collaboration, and Impact</a:t>
            </a:r>
            <a:r>
              <a:rPr lang="en-US" dirty="0">
                <a:effectLst/>
                <a:ea typeface="Calibri" panose="020F0502020204030204" pitchFamily="34" charset="0"/>
              </a:rPr>
              <a:t>.” </a:t>
            </a:r>
          </a:p>
          <a:p>
            <a:endParaRPr lang="en-US" dirty="0"/>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t>* </a:t>
            </a:r>
            <a:r>
              <a:rPr lang="en-US" dirty="0">
                <a:effectLst/>
                <a:ea typeface="Calibri" panose="020F0502020204030204" pitchFamily="34" charset="0"/>
              </a:rPr>
              <a:t>Next, </a:t>
            </a:r>
            <a:r>
              <a:rPr lang="en-US" sz="1200" i="0" dirty="0">
                <a:solidFill>
                  <a:srgbClr val="000000"/>
                </a:solidFill>
                <a:effectLst/>
                <a:ea typeface="Times New Roman" panose="02020603050405020304" pitchFamily="18" charset="0"/>
              </a:rPr>
              <a:t>Marie Bernard</a:t>
            </a:r>
            <a:r>
              <a:rPr lang="en-US" dirty="0">
                <a:effectLst/>
                <a:ea typeface="Calibri" panose="020F0502020204030204" pitchFamily="34" charset="0"/>
              </a:rPr>
              <a:t>, NIH’s Chief Officer for Scientific Workforce Diversity, will give a “</a:t>
            </a:r>
            <a:r>
              <a:rPr lang="en-US" sz="1200" i="0" dirty="0">
                <a:solidFill>
                  <a:srgbClr val="000000"/>
                </a:solidFill>
                <a:effectLst/>
                <a:ea typeface="Times New Roman" panose="02020603050405020304" pitchFamily="18" charset="0"/>
              </a:rPr>
              <a:t>Chief Officer for Scientific Workforce Diversity Update.</a:t>
            </a:r>
            <a:r>
              <a:rPr lang="en-US" dirty="0">
                <a:solidFill>
                  <a:srgbClr val="000000"/>
                </a:solidFill>
                <a:effectLst/>
                <a:ea typeface="Calibri" panose="020F0502020204030204" pitchFamily="34" charset="0"/>
              </a:rPr>
              <a:t>” </a:t>
            </a:r>
          </a:p>
          <a:p>
            <a:endParaRPr lang="en-US" dirty="0">
              <a:effectLst/>
              <a:ea typeface="Calibri" panose="020F0502020204030204" pitchFamily="34" charset="0"/>
            </a:endParaRPr>
          </a:p>
          <a:p>
            <a:endParaRPr lang="en-US" dirty="0">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8C1DF15A-34F2-4D4B-A345-E384FC4FA66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1927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769144" y="4040893"/>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After those presentations, </a:t>
            </a:r>
            <a:r>
              <a:rPr lang="en-US" dirty="0">
                <a:effectLst/>
              </a:rPr>
              <a:t>t</a:t>
            </a:r>
            <a:r>
              <a:rPr lang="en-US" dirty="0">
                <a:effectLst/>
                <a:ea typeface="Calibri" panose="020F0502020204030204" pitchFamily="34" charset="0"/>
              </a:rPr>
              <a:t>here will then be two concept clearances presented by NHGRI Extramural Program Directors.</a:t>
            </a:r>
          </a:p>
          <a:p>
            <a:endParaRPr lang="en-US" dirty="0">
              <a:effectLst/>
              <a:ea typeface="Calibri" panose="020F0502020204030204" pitchFamily="34" charset="0"/>
            </a:endParaRPr>
          </a:p>
          <a:p>
            <a:r>
              <a:rPr lang="en-US" dirty="0"/>
              <a:t>* First, </a:t>
            </a:r>
            <a:r>
              <a:rPr lang="en-US" sz="1200" i="0" dirty="0">
                <a:solidFill>
                  <a:srgbClr val="000000"/>
                </a:solidFill>
                <a:effectLst/>
                <a:ea typeface="Times New Roman" panose="02020603050405020304" pitchFamily="18" charset="0"/>
              </a:rPr>
              <a:t>Ebony Maddon </a:t>
            </a:r>
            <a:r>
              <a:rPr lang="en-US" dirty="0"/>
              <a:t>will present a concept clearance on “</a:t>
            </a:r>
            <a:r>
              <a:rPr lang="en-US" sz="1200" i="0" dirty="0">
                <a:solidFill>
                  <a:srgbClr val="000000"/>
                </a:solidFill>
                <a:effectLst/>
                <a:ea typeface="Times New Roman" panose="02020603050405020304" pitchFamily="18" charset="0"/>
              </a:rPr>
              <a:t>Diversity Genome Research Centers.</a:t>
            </a:r>
            <a:r>
              <a:rPr lang="en-US" dirty="0"/>
              <a:t>”</a:t>
            </a:r>
          </a:p>
          <a:p>
            <a:endParaRPr lang="en-US" dirty="0"/>
          </a:p>
          <a:p>
            <a:r>
              <a:rPr lang="en-US" dirty="0"/>
              <a:t>* Second, </a:t>
            </a:r>
            <a:r>
              <a:rPr lang="en-US" sz="1200" i="0" dirty="0">
                <a:solidFill>
                  <a:srgbClr val="000000"/>
                </a:solidFill>
                <a:effectLst/>
                <a:ea typeface="Times New Roman" panose="02020603050405020304" pitchFamily="18" charset="0"/>
              </a:rPr>
              <a:t>Chris Wellington and Ken Wiley </a:t>
            </a:r>
            <a:r>
              <a:rPr lang="en-US" dirty="0"/>
              <a:t>will present a concept clearance on the “</a:t>
            </a:r>
            <a:r>
              <a:rPr lang="en-US" sz="1200" i="0" dirty="0">
                <a:solidFill>
                  <a:srgbClr val="000000"/>
                </a:solidFill>
                <a:effectLst/>
                <a:ea typeface="Times New Roman" panose="02020603050405020304" pitchFamily="18" charset="0"/>
              </a:rPr>
              <a:t>Analysis, Visualization, and Informatics Lab-Space (AnVIL)</a:t>
            </a:r>
            <a:r>
              <a:rPr lang="en-US" dirty="0"/>
              <a:t>” program. </a:t>
            </a:r>
          </a:p>
          <a:p>
            <a:endParaRPr lang="en-US" dirty="0">
              <a:effectLst/>
              <a:ea typeface="Calibri" panose="020F050202020403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effectLst/>
                <a:ea typeface="Calibri" panose="020F0502020204030204" pitchFamily="34" charset="0"/>
              </a:rPr>
              <a:t>* Lastly, </a:t>
            </a:r>
            <a:r>
              <a:rPr lang="en-US" sz="1200" i="0" dirty="0">
                <a:solidFill>
                  <a:srgbClr val="000000"/>
                </a:solidFill>
                <a:effectLst/>
                <a:ea typeface="Times New Roman" panose="02020603050405020304" pitchFamily="18" charset="0"/>
              </a:rPr>
              <a:t>Judy Cho</a:t>
            </a:r>
            <a:r>
              <a:rPr lang="en-US" dirty="0">
                <a:solidFill>
                  <a:srgbClr val="000000"/>
                </a:solidFill>
                <a:effectLst/>
                <a:ea typeface="Calibri" panose="020F0502020204030204" pitchFamily="34" charset="0"/>
              </a:rPr>
              <a:t>, </a:t>
            </a:r>
            <a:r>
              <a:rPr lang="en-US" b="0" i="0" dirty="0">
                <a:solidFill>
                  <a:srgbClr val="333333"/>
                </a:solidFill>
                <a:effectLst/>
              </a:rPr>
              <a:t>Director of the Charles Bronfman Institute for Personalized Medicine at the Icahn School of Medicine at Mount Sinai, </a:t>
            </a:r>
            <a:r>
              <a:rPr lang="en-US" dirty="0">
                <a:solidFill>
                  <a:srgbClr val="000000"/>
                </a:solidFill>
                <a:effectLst/>
                <a:ea typeface="Calibri" panose="020F0502020204030204" pitchFamily="34" charset="0"/>
              </a:rPr>
              <a:t>will give a workshop report about “</a:t>
            </a:r>
            <a:r>
              <a:rPr lang="en-US" sz="1200" i="0" dirty="0">
                <a:solidFill>
                  <a:srgbClr val="000000"/>
                </a:solidFill>
                <a:effectLst/>
                <a:ea typeface="Times New Roman" panose="02020603050405020304" pitchFamily="18" charset="0"/>
              </a:rPr>
              <a:t>Future Directions in Genomics and Health Equity</a:t>
            </a:r>
            <a:r>
              <a:rPr lang="en-US" dirty="0">
                <a:solidFill>
                  <a:srgbClr val="000000"/>
                </a:solidFill>
                <a:effectLst/>
                <a:ea typeface="Calibri" panose="020F0502020204030204" pitchFamily="34" charset="0"/>
              </a:rPr>
              <a:t>.” </a:t>
            </a:r>
            <a:endParaRPr lang="en-US" sz="1800" i="0" dirty="0">
              <a:effectLst/>
              <a:ea typeface="Times New Roman" panose="02020603050405020304" pitchFamily="18" charset="0"/>
            </a:endParaRPr>
          </a:p>
          <a:p>
            <a:endParaRPr lang="en-US" dirty="0"/>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036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9575" y="460375"/>
            <a:ext cx="6196013" cy="3486150"/>
          </a:xfrm>
          <a:prstGeom prst="rect">
            <a:avLst/>
          </a:prstGeom>
          <a:ln/>
        </p:spPr>
      </p:sp>
      <p:sp>
        <p:nvSpPr>
          <p:cNvPr id="100355" name="Notes Placeholder 2"/>
          <p:cNvSpPr>
            <a:spLocks noGrp="1"/>
          </p:cNvSpPr>
          <p:nvPr>
            <p:ph type="body" idx="1"/>
          </p:nvPr>
        </p:nvSpPr>
        <p:spPr>
          <a:xfrm>
            <a:off x="762003" y="4131614"/>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For the rest of my Director’s Report, I will cover the 7 areas listed here, which reliably provide a useful framework for reviewing the relevant topics.</a:t>
            </a:r>
          </a:p>
          <a:p>
            <a:endParaRPr lang="en-US" dirty="0"/>
          </a:p>
        </p:txBody>
      </p:sp>
      <p:sp>
        <p:nvSpPr>
          <p:cNvPr id="6" name="Slide Number Placeholder 3">
            <a:extLst>
              <a:ext uri="{FF2B5EF4-FFF2-40B4-BE49-F238E27FC236}">
                <a16:creationId xmlns:a16="http://schemas.microsoft.com/office/drawing/2014/main" id="{4C431929-85E8-4138-9A32-8D2E315E51E9}"/>
              </a:ext>
            </a:extLst>
          </p:cNvPr>
          <p:cNvSpPr txBox="1">
            <a:spLocks/>
          </p:cNvSpPr>
          <p:nvPr/>
        </p:nvSpPr>
        <p:spPr>
          <a:xfrm>
            <a:off x="3970938" y="88387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86609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471488"/>
            <a:ext cx="6197600" cy="3486150"/>
          </a:xfrm>
          <a:prstGeom prst="rect">
            <a:avLst/>
          </a:prstGeom>
          <a:ln/>
        </p:spPr>
      </p:sp>
      <p:sp>
        <p:nvSpPr>
          <p:cNvPr id="5" name="Slide Number Placeholder 3">
            <a:extLst>
              <a:ext uri="{FF2B5EF4-FFF2-40B4-BE49-F238E27FC236}">
                <a16:creationId xmlns:a16="http://schemas.microsoft.com/office/drawing/2014/main" id="{952BD7F9-43D3-484D-8A76-74E82DDDCCFB}"/>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6</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8B39FA36-2A76-44C2-AF7B-C7B0EE6FD5C3}"/>
              </a:ext>
            </a:extLst>
          </p:cNvPr>
          <p:cNvSpPr>
            <a:spLocks noGrp="1"/>
          </p:cNvSpPr>
          <p:nvPr>
            <p:ph type="body" idx="1"/>
          </p:nvPr>
        </p:nvSpPr>
        <p:spPr>
          <a:xfrm>
            <a:off x="673100" y="4103097"/>
            <a:ext cx="5486400" cy="4114800"/>
          </a:xfrm>
        </p:spPr>
        <p:txBody>
          <a:bodyPr/>
          <a:lstStyle/>
          <a:p>
            <a:r>
              <a:rPr lang="en-US" dirty="0"/>
              <a:t>And I will start with some general NHGRI updates.</a:t>
            </a:r>
          </a:p>
        </p:txBody>
      </p:sp>
    </p:spTree>
    <p:extLst>
      <p:ext uri="{BB962C8B-B14F-4D97-AF65-F5344CB8AC3E}">
        <p14:creationId xmlns:p14="http://schemas.microsoft.com/office/powerpoint/2010/main" val="3207098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2450" y="520700"/>
            <a:ext cx="5903913" cy="3321050"/>
          </a:xfrm>
          <a:prstGeom prst="rect">
            <a:avLst/>
          </a:prstGeom>
          <a:ln/>
        </p:spPr>
      </p:sp>
      <p:sp>
        <p:nvSpPr>
          <p:cNvPr id="119811" name="Notes Placeholder 2"/>
          <p:cNvSpPr>
            <a:spLocks noGrp="1"/>
          </p:cNvSpPr>
          <p:nvPr>
            <p:ph type="body" idx="1"/>
          </p:nvPr>
        </p:nvSpPr>
        <p:spPr>
          <a:xfrm>
            <a:off x="875505" y="3960732"/>
            <a:ext cx="5257801" cy="4362468"/>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dirty="0">
                <a:effectLst/>
                <a:ea typeface="Calibri" panose="020F0502020204030204" pitchFamily="34" charset="0"/>
              </a:rPr>
              <a:t>Last month, one of NHGRI’s founding staff members and current leaders, Bettie Graham (who serves as Director of the institute’s Division of Extramural Operations), reached a truly remarkable milestone: 50 years of service in the federal government. Bettie has been a member of the NHGRI Extramural Research Program since its inception, becoming deeply woven into the fabric of all aspects of NHGRI’s extramural operations. </a:t>
            </a:r>
          </a:p>
          <a:p>
            <a:endParaRPr lang="en-US" dirty="0">
              <a:effectLst/>
              <a:ea typeface="Calibri" panose="020F0502020204030204" pitchFamily="34" charset="0"/>
            </a:endParaRPr>
          </a:p>
          <a:p>
            <a:r>
              <a:rPr lang="en-US" dirty="0">
                <a:effectLst/>
                <a:ea typeface="Calibri" panose="020F0502020204030204" pitchFamily="34" charset="0"/>
              </a:rPr>
              <a:t>Bettie was the third employee to join the then-named National Center for Human Genome Research in 1989. </a:t>
            </a:r>
            <a:r>
              <a:rPr lang="en-US" b="0" i="0" dirty="0">
                <a:solidFill>
                  <a:srgbClr val="000000"/>
                </a:solidFill>
                <a:effectLst/>
              </a:rPr>
              <a:t>Her experience and wisdom about all things related to NIH are deeply respected by her colleagues, both inside and outside of NHGRI. She has a wealth of knowledge, especially about the intricacies of NIH program management. If that is not impressive enough, Bettie is a decorated fencer, having won multiple medals on the veteran world epee team and taking home a national epee individual bronze medal in 2016. Bettie Graham is a truly dedicated, remarkably competent, and overwhelmingly generous individual. </a:t>
            </a:r>
          </a:p>
          <a:p>
            <a:endParaRPr lang="en-US" b="0" i="0" dirty="0">
              <a:solidFill>
                <a:srgbClr val="000000"/>
              </a:solidFill>
              <a:effectLst/>
            </a:endParaRPr>
          </a:p>
        </p:txBody>
      </p:sp>
      <p:sp>
        <p:nvSpPr>
          <p:cNvPr id="119812" name="Slide Number Placeholder 3"/>
          <p:cNvSpPr>
            <a:spLocks noGrp="1"/>
          </p:cNvSpPr>
          <p:nvPr>
            <p:ph type="sldNum" sz="quarter" idx="5"/>
          </p:nvPr>
        </p:nvSpPr>
        <p:spPr>
          <a:noFill/>
        </p:spPr>
        <p:txBody>
          <a:bodyPr/>
          <a:lstStyle/>
          <a:p>
            <a:pPr defTabSz="907481"/>
            <a:fld id="{3F3096A7-7907-4AE4-8BBC-4643BE8BB0EA}" type="slidenum">
              <a:rPr lang="en-US" smtClean="0">
                <a:solidFill>
                  <a:srgbClr val="000000"/>
                </a:solidFill>
              </a:rPr>
              <a:pPr defTabSz="907481"/>
              <a:t>7</a:t>
            </a:fld>
            <a:endParaRPr lang="en-US" dirty="0">
              <a:solidFill>
                <a:srgbClr val="000000"/>
              </a:solidFill>
            </a:endParaRPr>
          </a:p>
        </p:txBody>
      </p:sp>
    </p:spTree>
    <p:extLst>
      <p:ext uri="{BB962C8B-B14F-4D97-AF65-F5344CB8AC3E}">
        <p14:creationId xmlns:p14="http://schemas.microsoft.com/office/powerpoint/2010/main" val="3507056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27050" y="520700"/>
            <a:ext cx="5903913" cy="3321050"/>
          </a:xfrm>
          <a:prstGeom prst="rect">
            <a:avLst/>
          </a:prstGeom>
          <a:ln/>
        </p:spPr>
      </p:sp>
      <p:sp>
        <p:nvSpPr>
          <p:cNvPr id="119811" name="Notes Placeholder 2"/>
          <p:cNvSpPr>
            <a:spLocks noGrp="1"/>
          </p:cNvSpPr>
          <p:nvPr>
            <p:ph type="body" idx="1"/>
          </p:nvPr>
        </p:nvSpPr>
        <p:spPr>
          <a:xfrm>
            <a:off x="735806" y="3863412"/>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latin typeface="Arial" panose="020B0604020202020204" pitchFamily="34" charset="0"/>
                <a:cs typeface="Arial" panose="020B0604020202020204" pitchFamily="34" charset="0"/>
              </a:rPr>
              <a:t>Tina Gatlin, who until this past March was an Extramural Program Director in NHGRI’s Division of Genome Sciences, is now a Program Director in the National Institute of Biomedical Imaging and Bioengineering’s Division of Interdisciplinary Training. In her over decade-long career at NHGRI, Tina managed a portfolio of grants focused on training, genome sciences, and proteomics. She also served as one of the working group coordinators for the NIH Common Fund Protein Capture Reagents program. </a:t>
            </a: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panose="020B0604020202020204" pitchFamily="34" charset="0"/>
                <a:cs typeface="Arial" panose="020B0604020202020204" pitchFamily="34" charset="0"/>
              </a:rPr>
              <a:t>Over the last several years, Tina was the lead Training Program Director for efforts focused on genome sciences. In that role, she developed and fostered several NHGRI initiatives centered around promoting career opportunities for trainees and advancing a diverse biomedical workforce. </a:t>
            </a:r>
          </a:p>
          <a:p>
            <a:pPr marL="0" lvl="1" defTabSz="587579">
              <a:defRPr/>
            </a:pPr>
            <a:endParaRPr lang="en-US" dirty="0">
              <a:latin typeface="Arial" panose="020B0604020202020204" pitchFamily="34" charset="0"/>
              <a:ea typeface="Times New Roman" panose="02020603050405020304" pitchFamily="18" charset="0"/>
              <a:cs typeface="Arial" panose="020B0604020202020204" pitchFamily="34" charset="0"/>
            </a:endParaRPr>
          </a:p>
          <a:p>
            <a:pPr marL="0" lvl="1" defTabSz="587579">
              <a:defRPr/>
            </a:pPr>
            <a:r>
              <a:rPr lang="en-US" dirty="0">
                <a:latin typeface="Arial" panose="020B0604020202020204" pitchFamily="34" charset="0"/>
                <a:ea typeface="Times New Roman" panose="02020603050405020304" pitchFamily="18" charset="0"/>
                <a:cs typeface="Arial" panose="020B0604020202020204" pitchFamily="34" charset="0"/>
              </a:rPr>
              <a:t>We are grateful to Tina for her contributions to NHGRI and the Common Fund, and we wish her much success as she continues her work in training and career development. </a:t>
            </a:r>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1523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27050" y="520700"/>
            <a:ext cx="5903913" cy="3321050"/>
          </a:xfrm>
          <a:prstGeom prst="rect">
            <a:avLst/>
          </a:prstGeom>
          <a:ln/>
        </p:spPr>
      </p:sp>
      <p:sp>
        <p:nvSpPr>
          <p:cNvPr id="119811" name="Notes Placeholder 2"/>
          <p:cNvSpPr>
            <a:spLocks noGrp="1"/>
          </p:cNvSpPr>
          <p:nvPr>
            <p:ph type="body" idx="1"/>
          </p:nvPr>
        </p:nvSpPr>
        <p:spPr>
          <a:xfrm>
            <a:off x="735806" y="3938906"/>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algn="l"/>
            <a:r>
              <a:rPr lang="en-US" sz="1200" kern="1200" dirty="0">
                <a:solidFill>
                  <a:schemeClr val="tx1"/>
                </a:solidFill>
                <a:latin typeface="Arial" panose="020B0604020202020204" pitchFamily="34" charset="0"/>
                <a:ea typeface="+mn-ea"/>
                <a:cs typeface="Arial" panose="020B0604020202020204" pitchFamily="34" charset="0"/>
              </a:rPr>
              <a:t>In March, Alexander (or Xander) Arguello joined NHGRI as an Extramural Program Director in the Division of Genome Sciences. He oversees an investigator-initiated portfolio in genomic variation, population genetics, and statistical genetics. He is also part of the NHGRI program leadership teams for the Human Genome Reference Program and the Developmental Genotype-Tissue Expression (or </a:t>
            </a:r>
            <a:r>
              <a:rPr lang="en-US" sz="1200" kern="1200" dirty="0" err="1">
                <a:solidFill>
                  <a:schemeClr val="tx1"/>
                </a:solidFill>
                <a:latin typeface="Arial" panose="020B0604020202020204" pitchFamily="34" charset="0"/>
                <a:ea typeface="+mn-ea"/>
                <a:cs typeface="Arial" panose="020B0604020202020204" pitchFamily="34" charset="0"/>
              </a:rPr>
              <a:t>dGTEx</a:t>
            </a:r>
            <a:r>
              <a:rPr lang="en-US" sz="1200" kern="1200" dirty="0">
                <a:solidFill>
                  <a:schemeClr val="tx1"/>
                </a:solidFill>
                <a:latin typeface="Arial" panose="020B0604020202020204" pitchFamily="34" charset="0"/>
                <a:ea typeface="+mn-ea"/>
                <a:cs typeface="Arial" panose="020B0604020202020204" pitchFamily="34" charset="0"/>
              </a:rPr>
              <a:t>) initiative. </a:t>
            </a: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panose="020B0604020202020204" pitchFamily="34" charset="0"/>
                <a:cs typeface="Arial" panose="020B0604020202020204" pitchFamily="34" charset="0"/>
              </a:rPr>
              <a:t>Xander came to NHGRI from the National Institute of Mental Health, where he was part of the program leadership team for the </a:t>
            </a:r>
            <a:r>
              <a:rPr lang="en-US" dirty="0" err="1">
                <a:latin typeface="Arial" panose="020B0604020202020204" pitchFamily="34" charset="0"/>
                <a:cs typeface="Arial" panose="020B0604020202020204" pitchFamily="34" charset="0"/>
              </a:rPr>
              <a:t>PsychENCODE</a:t>
            </a:r>
            <a:r>
              <a:rPr lang="en-US" dirty="0">
                <a:latin typeface="Arial" panose="020B0604020202020204" pitchFamily="34" charset="0"/>
                <a:cs typeface="Arial" panose="020B0604020202020204" pitchFamily="34" charset="0"/>
              </a:rPr>
              <a:t> Consortium and oversaw a portfolio of awards in functional genomics as well as statistical and computational methods development. Prior to coming to NIH, Xander was a </a:t>
            </a:r>
            <a:r>
              <a:rPr lang="en-US" sz="1200" dirty="0">
                <a:effectLst/>
                <a:latin typeface="Arial" panose="020B0604020202020204" pitchFamily="34" charset="0"/>
                <a:cs typeface="Arial" panose="020B0604020202020204" pitchFamily="34" charset="0"/>
              </a:rPr>
              <a:t>S</a:t>
            </a:r>
            <a:r>
              <a:rPr lang="en-US" sz="1200" dirty="0">
                <a:effectLst/>
                <a:latin typeface="Arial" panose="020B0604020202020204" pitchFamily="34" charset="0"/>
                <a:ea typeface="Calibri" panose="020F0502020204030204" pitchFamily="34" charset="0"/>
                <a:cs typeface="Arial" panose="020B0604020202020204" pitchFamily="34" charset="0"/>
              </a:rPr>
              <a:t>enior Scientific Editor at </a:t>
            </a:r>
            <a:r>
              <a:rPr lang="en-US" sz="1200" i="1" dirty="0">
                <a:effectLst/>
                <a:latin typeface="Arial" panose="020B0604020202020204" pitchFamily="34" charset="0"/>
                <a:ea typeface="Calibri" panose="020F0502020204030204" pitchFamily="34" charset="0"/>
                <a:cs typeface="Arial" panose="020B0604020202020204" pitchFamily="34" charset="0"/>
              </a:rPr>
              <a:t>Nature Neuroscience</a:t>
            </a:r>
            <a:r>
              <a:rPr lang="en-US" sz="1200" dirty="0">
                <a:effectLst/>
                <a:latin typeface="Arial" panose="020B060402020202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1523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panose="020B0604020202020204" pitchFamily="34" charset="0"/>
                <a:cs typeface="Arial" panose="020B0604020202020204" pitchFamily="34" charset="0"/>
              </a:rPr>
              <a:t>Late last year, NHGRI established the Office of Genomic Data Science (or OGDS) within the Office of the Director. More recently, we established the initial staffing of this new office. </a:t>
            </a:r>
            <a:endParaRPr lang="en-US" sz="12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Arial" panose="020B0604020202020204" pitchFamily="34" charset="0"/>
                <a:ea typeface="+mn-ea"/>
                <a:cs typeface="Arial" panose="020B0604020202020204" pitchFamily="34" charset="0"/>
              </a:rPr>
              <a:t>First, Chris Wellington has joined the office as a Computational Genomics and Data Science Program Director and the new co-lead for the NHGRI Genomic Data Science Analysis, Visualization, and Informatics Lab-space (or AnVIL) program. Chris will continue to serve as the point of contact for the Genomic Community Resources U24 Funding Opportunity Announcement and as a Program Director for the Genomics Research to Elucidate the Genetics of Rare Diseases (or </a:t>
            </a:r>
            <a:r>
              <a:rPr lang="en-US" sz="1200" b="0" i="0" kern="1200" dirty="0" err="1">
                <a:solidFill>
                  <a:schemeClr val="tx1"/>
                </a:solidFill>
                <a:effectLst/>
                <a:latin typeface="Arial" panose="020B0604020202020204" pitchFamily="34" charset="0"/>
                <a:ea typeface="+mn-ea"/>
                <a:cs typeface="Arial" panose="020B0604020202020204" pitchFamily="34" charset="0"/>
              </a:rPr>
              <a:t>GREGoR</a:t>
            </a:r>
            <a:r>
              <a:rPr lang="en-US" sz="1200" b="0" i="0" kern="1200" dirty="0">
                <a:solidFill>
                  <a:schemeClr val="tx1"/>
                </a:solidFill>
                <a:effectLst/>
                <a:latin typeface="Arial" panose="020B0604020202020204" pitchFamily="34" charset="0"/>
                <a:ea typeface="+mn-ea"/>
                <a:cs typeface="Arial" panose="020B0604020202020204" pitchFamily="34" charset="0"/>
              </a:rPr>
              <a:t>) Consortium.</a:t>
            </a:r>
          </a:p>
        </p:txBody>
      </p:sp>
      <p:sp>
        <p:nvSpPr>
          <p:cNvPr id="4" name="Slide Number Placeholder 3"/>
          <p:cNvSpPr>
            <a:spLocks noGrp="1"/>
          </p:cNvSpPr>
          <p:nvPr>
            <p:ph type="sldNum" sz="quarter" idx="5"/>
          </p:nvPr>
        </p:nvSpPr>
        <p:spPr/>
        <p:txBody>
          <a:bodyPr/>
          <a:lstStyle/>
          <a:p>
            <a:fld id="{E4792FAC-BA01-4DB9-BD3E-556081B9B1B4}" type="slidenum">
              <a:rPr lang="en-US" smtClean="0"/>
              <a:t>10</a:t>
            </a:fld>
            <a:endParaRPr lang="en-US"/>
          </a:p>
        </p:txBody>
      </p:sp>
    </p:spTree>
    <p:extLst>
      <p:ext uri="{BB962C8B-B14F-4D97-AF65-F5344CB8AC3E}">
        <p14:creationId xmlns:p14="http://schemas.microsoft.com/office/powerpoint/2010/main" val="3909528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Shurjo Sen also joined the office as a Computational Genomics and Data Science Program Director and serves as a coordinator for the NIH Common Fund Bridge to Artificial Intelligence (or Bridge2AI) Program. Shurjo focuses on artificial intelligence in genomics, workforce development, diversity, equity, and inclusion activities. He also supports training and outreach for the AnVIL program and is leading the Educational Hub for Enhancing Diversity in Computational Genomics and Data Science.</a:t>
            </a:r>
          </a:p>
          <a:p>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4792FAC-BA01-4DB9-BD3E-556081B9B1B4}" type="slidenum">
              <a:rPr lang="en-US" smtClean="0"/>
              <a:t>11</a:t>
            </a:fld>
            <a:endParaRPr lang="en-US"/>
          </a:p>
        </p:txBody>
      </p:sp>
    </p:spTree>
    <p:extLst>
      <p:ext uri="{BB962C8B-B14F-4D97-AF65-F5344CB8AC3E}">
        <p14:creationId xmlns:p14="http://schemas.microsoft.com/office/powerpoint/2010/main" val="1127526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Asiyah Yu Lin is now serving as the NIH Data and Technology Advancement (or DATA) Scholar in the office. In this role, she supports the NIH Cloud Platform Interoperability Effort (or NCPI) and focuses on development, implementation, and adoption of ontologies, data models, and standards.</a:t>
            </a:r>
          </a:p>
          <a:p>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4792FAC-BA01-4DB9-BD3E-556081B9B1B4}" type="slidenum">
              <a:rPr lang="en-US" smtClean="0"/>
              <a:t>12</a:t>
            </a:fld>
            <a:endParaRPr lang="en-US"/>
          </a:p>
        </p:txBody>
      </p:sp>
    </p:spTree>
    <p:extLst>
      <p:ext uri="{BB962C8B-B14F-4D97-AF65-F5344CB8AC3E}">
        <p14:creationId xmlns:p14="http://schemas.microsoft.com/office/powerpoint/2010/main" val="1545643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Lastly, Elena Ghanaim serves as the Policy Advisor for Data Science and Sharing within the office. In this role, Elena leads NHGRI’s scientific data sharing policy development, oversight, and implementation. She also works with NIH staff, extramural grantees, and international partners on data sharing and privacy policy issues. </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4792FAC-BA01-4DB9-BD3E-556081B9B1B4}" type="slidenum">
              <a:rPr lang="en-US" smtClean="0"/>
              <a:t>13</a:t>
            </a:fld>
            <a:endParaRPr lang="en-US"/>
          </a:p>
        </p:txBody>
      </p:sp>
    </p:spTree>
    <p:extLst>
      <p:ext uri="{BB962C8B-B14F-4D97-AF65-F5344CB8AC3E}">
        <p14:creationId xmlns:p14="http://schemas.microsoft.com/office/powerpoint/2010/main" val="2625573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98475" y="479425"/>
            <a:ext cx="6094413" cy="3429000"/>
          </a:xfrm>
          <a:prstGeom prst="rect">
            <a:avLst/>
          </a:prstGeom>
          <a:ln/>
        </p:spPr>
      </p:sp>
      <p:sp>
        <p:nvSpPr>
          <p:cNvPr id="119811" name="Notes Placeholder 2"/>
          <p:cNvSpPr>
            <a:spLocks noGrp="1"/>
          </p:cNvSpPr>
          <p:nvPr>
            <p:ph type="body" idx="1"/>
          </p:nvPr>
        </p:nvSpPr>
        <p:spPr>
          <a:xfrm>
            <a:off x="802480" y="3996803"/>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a:lnSpc>
                <a:spcPct val="107000"/>
              </a:lnSpc>
            </a:pPr>
            <a:r>
              <a:rPr lang="en-US" sz="1200" dirty="0">
                <a:effectLst/>
                <a:latin typeface="Arial" panose="020B0604020202020204" pitchFamily="34" charset="0"/>
                <a:ea typeface="Calibri" panose="020F0502020204030204" pitchFamily="34" charset="0"/>
                <a:cs typeface="Arial" panose="020B0604020202020204" pitchFamily="34" charset="0"/>
              </a:rPr>
              <a:t>The NHGRI Training, Diversity, and Health Equity (or </a:t>
            </a:r>
            <a:r>
              <a:rPr lang="en-US" sz="1200" dirty="0" err="1">
                <a:effectLst/>
                <a:latin typeface="Arial" panose="020B0604020202020204" pitchFamily="34" charset="0"/>
                <a:ea typeface="Calibri" panose="020F0502020204030204" pitchFamily="34" charset="0"/>
                <a:cs typeface="Arial" panose="020B0604020202020204" pitchFamily="34" charset="0"/>
              </a:rPr>
              <a:t>TiDHE</a:t>
            </a:r>
            <a:r>
              <a:rPr lang="en-US" sz="1200" dirty="0">
                <a:effectLst/>
                <a:latin typeface="Arial" panose="020B0604020202020204" pitchFamily="34" charset="0"/>
                <a:ea typeface="Calibri" panose="020F0502020204030204" pitchFamily="34" charset="0"/>
                <a:cs typeface="Arial" panose="020B0604020202020204" pitchFamily="34" charset="0"/>
              </a:rPr>
              <a:t>) Office hosted a virtual workshop </a:t>
            </a:r>
            <a:r>
              <a:rPr lang="en-US" sz="1200" dirty="0">
                <a:latin typeface="Arial" panose="020B0604020202020204" pitchFamily="34" charset="0"/>
                <a:ea typeface="Calibri" panose="020F0502020204030204" pitchFamily="34" charset="0"/>
                <a:cs typeface="Arial" panose="020B0604020202020204" pitchFamily="34" charset="0"/>
              </a:rPr>
              <a:t>last month </a:t>
            </a:r>
            <a:r>
              <a:rPr lang="en-US" sz="1200" dirty="0">
                <a:effectLst/>
                <a:latin typeface="Arial" panose="020B0604020202020204" pitchFamily="34" charset="0"/>
                <a:ea typeface="Calibri" panose="020F0502020204030204" pitchFamily="34" charset="0"/>
                <a:cs typeface="Arial" panose="020B0604020202020204" pitchFamily="34" charset="0"/>
              </a:rPr>
              <a:t>entitled “Future Directions in Genomics and Health Equity Research.” </a:t>
            </a:r>
          </a:p>
          <a:p>
            <a:pPr marL="0" marR="0">
              <a:lnSpc>
                <a:spcPct val="107000"/>
              </a:lnSpc>
            </a:pPr>
            <a:endParaRPr lang="en-US" dirty="0">
              <a:ea typeface="Calibri" panose="020F0502020204030204" pitchFamily="34" charset="0"/>
            </a:endParaRPr>
          </a:p>
          <a:p>
            <a:pPr marL="0" marR="0">
              <a:lnSpc>
                <a:spcPct val="107000"/>
              </a:lnSpc>
            </a:pPr>
            <a:r>
              <a:rPr lang="en-US" sz="1200" dirty="0">
                <a:effectLst/>
                <a:latin typeface="Arial" panose="020B0604020202020204" pitchFamily="34" charset="0"/>
                <a:ea typeface="Calibri" panose="020F0502020204030204" pitchFamily="34" charset="0"/>
                <a:cs typeface="Arial" panose="020B0604020202020204" pitchFamily="34" charset="0"/>
              </a:rPr>
              <a:t>* The workshop’s goal was to identify research gaps and opportunities that could help </a:t>
            </a:r>
            <a:r>
              <a:rPr lang="en-US" sz="1200" dirty="0">
                <a:latin typeface="Arial" panose="020B0604020202020204" pitchFamily="34" charset="0"/>
                <a:ea typeface="Calibri" panose="020F0502020204030204" pitchFamily="34" charset="0"/>
                <a:cs typeface="Arial" panose="020B0604020202020204" pitchFamily="34" charset="0"/>
              </a:rPr>
              <a:t>address</a:t>
            </a:r>
            <a:r>
              <a:rPr lang="en-US" sz="1200" dirty="0">
                <a:effectLst/>
                <a:latin typeface="Arial" panose="020B0604020202020204" pitchFamily="34" charset="0"/>
                <a:ea typeface="Calibri" panose="020F0502020204030204" pitchFamily="34" charset="0"/>
                <a:cs typeface="Arial" panose="020B0604020202020204" pitchFamily="34" charset="0"/>
              </a:rPr>
              <a:t> health disparities and improve health equity in genomics.   * Over 300 participants attended the workshop, which included a series of </a:t>
            </a:r>
            <a:r>
              <a:rPr lang="en-US" sz="1200" strike="noStrike" dirty="0">
                <a:effectLst/>
                <a:latin typeface="Arial" panose="020B0604020202020204" pitchFamily="34" charset="0"/>
                <a:ea typeface="Calibri" panose="020F0502020204030204" pitchFamily="34" charset="0"/>
                <a:cs typeface="Arial" panose="020B0604020202020204" pitchFamily="34" charset="0"/>
              </a:rPr>
              <a:t>presentations</a:t>
            </a:r>
            <a:r>
              <a:rPr lang="en-US" sz="1200" dirty="0">
                <a:effectLst/>
                <a:latin typeface="Arial" panose="020B0604020202020204" pitchFamily="34" charset="0"/>
                <a:ea typeface="Calibri" panose="020F0502020204030204" pitchFamily="34" charset="0"/>
                <a:cs typeface="Arial" panose="020B0604020202020204" pitchFamily="34" charset="0"/>
              </a:rPr>
              <a:t>, panels, and breakout groups on topics such as moving from health disparities to health equity in genomics, current research in genomics and health equity, and structural factors needed to support genomics and health equity research</a:t>
            </a:r>
            <a:r>
              <a:rPr lang="en-US" sz="1200" dirty="0">
                <a:latin typeface="Arial" panose="020B0604020202020204" pitchFamily="34" charset="0"/>
                <a:ea typeface="Calibri" panose="020F0502020204030204" pitchFamily="34" charset="0"/>
                <a:cs typeface="Arial" panose="020B0604020202020204" pitchFamily="34" charset="0"/>
              </a:rPr>
              <a:t>.</a:t>
            </a:r>
          </a:p>
          <a:p>
            <a:pPr marL="0" marR="0">
              <a:lnSpc>
                <a:spcPct val="107000"/>
              </a:lnSpc>
            </a:pPr>
            <a:endParaRPr lang="en-US" sz="1200" dirty="0">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n-US" sz="1200" dirty="0">
                <a:latin typeface="Arial" panose="020B0604020202020204" pitchFamily="34" charset="0"/>
                <a:ea typeface="Calibri" panose="020F0502020204030204" pitchFamily="34" charset="0"/>
                <a:cs typeface="Arial" panose="020B0604020202020204" pitchFamily="34" charset="0"/>
              </a:rPr>
              <a:t>The workshop r</a:t>
            </a:r>
            <a:r>
              <a:rPr lang="en-US" sz="1200" dirty="0">
                <a:effectLst/>
                <a:latin typeface="Arial" panose="020B0604020202020204" pitchFamily="34" charset="0"/>
                <a:ea typeface="Calibri" panose="020F0502020204030204" pitchFamily="34" charset="0"/>
                <a:cs typeface="Arial" panose="020B0604020202020204" pitchFamily="34" charset="0"/>
              </a:rPr>
              <a:t>eport and video recording is available on NHGRI’s website, genome.gov, and you will hear more about this workshop from Judy Cho later in this Council meeting.</a:t>
            </a: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	</a:t>
            </a: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smtClean="0">
                <a:solidFill>
                  <a:srgbClr val="000000"/>
                </a:solidFill>
              </a:rPr>
              <a:pPr defTabSz="941468"/>
              <a:t>14</a:t>
            </a:fld>
            <a:endParaRPr lang="en-US" dirty="0">
              <a:solidFill>
                <a:srgbClr val="000000"/>
              </a:solidFill>
            </a:endParaRPr>
          </a:p>
        </p:txBody>
      </p:sp>
    </p:spTree>
    <p:extLst>
      <p:ext uri="{BB962C8B-B14F-4D97-AF65-F5344CB8AC3E}">
        <p14:creationId xmlns:p14="http://schemas.microsoft.com/office/powerpoint/2010/main" val="3202019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463550"/>
            <a:ext cx="6024562" cy="3389313"/>
          </a:xfrm>
        </p:spPr>
      </p:sp>
      <p:sp>
        <p:nvSpPr>
          <p:cNvPr id="3" name="Notes Placeholder 2"/>
          <p:cNvSpPr>
            <a:spLocks noGrp="1"/>
          </p:cNvSpPr>
          <p:nvPr>
            <p:ph type="body" idx="1"/>
          </p:nvPr>
        </p:nvSpPr>
        <p:spPr>
          <a:xfrm>
            <a:off x="816768" y="4093446"/>
            <a:ext cx="5666581" cy="4554898"/>
          </a:xfrm>
        </p:spPr>
        <p:txBody>
          <a:bodyPr/>
          <a:lstStyle/>
          <a:p>
            <a:pPr>
              <a:lnSpc>
                <a:spcPct val="107000"/>
              </a:lnSpc>
            </a:pPr>
            <a:r>
              <a:rPr lang="en-US" dirty="0">
                <a:effectLst/>
                <a:ea typeface="MS Mincho"/>
              </a:rPr>
              <a:t>In April, the Telomere-to-Telomere (or T2T) Consortium published the first complete, gapless sequence of a human genome, roughly two decades after the Human Genome Project produced the first draft human </a:t>
            </a:r>
            <a:r>
              <a:rPr lang="en-US" dirty="0">
                <a:ea typeface="MS Mincho"/>
              </a:rPr>
              <a:t>genome </a:t>
            </a:r>
            <a:r>
              <a:rPr lang="en-US" dirty="0">
                <a:effectLst/>
                <a:ea typeface="MS Mincho"/>
              </a:rPr>
              <a:t>sequence. This remarkable scientific achievement reflected a joint effort that involved the leadership of investigators supported by NHGRI’s Extramural Research Program </a:t>
            </a:r>
            <a:r>
              <a:rPr lang="en-US" u="sng" dirty="0">
                <a:effectLst/>
                <a:ea typeface="MS Mincho"/>
              </a:rPr>
              <a:t>and</a:t>
            </a:r>
            <a:r>
              <a:rPr lang="en-US" dirty="0">
                <a:effectLst/>
                <a:ea typeface="MS Mincho"/>
              </a:rPr>
              <a:t> Intramural Research Program. </a:t>
            </a:r>
          </a:p>
          <a:p>
            <a:pPr>
              <a:lnSpc>
                <a:spcPct val="107000"/>
              </a:lnSpc>
            </a:pPr>
            <a:endParaRPr lang="en-US" dirty="0">
              <a:effectLst/>
              <a:ea typeface="MS Mincho"/>
            </a:endParaRPr>
          </a:p>
          <a:p>
            <a:pPr>
              <a:lnSpc>
                <a:spcPct val="107000"/>
              </a:lnSpc>
            </a:pPr>
            <a:r>
              <a:rPr lang="en-US" dirty="0">
                <a:effectLst/>
                <a:ea typeface="MS Mincho"/>
              </a:rPr>
              <a:t>The NHGRI Office of Communications took the lead in communicating this historic achievement to the press and public. The announcement was the culmination of nearly a year of planning between NHGRI communications staff and dozens of T2T Consortium researchers, university and institution communications offices, and members of the press and public.</a:t>
            </a:r>
            <a:r>
              <a:rPr lang="en-US" dirty="0">
                <a:ea typeface="MS Mincho"/>
              </a:rPr>
              <a:t> </a:t>
            </a:r>
          </a:p>
          <a:p>
            <a:pPr>
              <a:lnSpc>
                <a:spcPct val="107000"/>
              </a:lnSpc>
            </a:pPr>
            <a:endParaRPr lang="en-US" dirty="0">
              <a:ea typeface="MS Mincho"/>
            </a:endParaRPr>
          </a:p>
          <a:p>
            <a:pPr marL="0" marR="0">
              <a:lnSpc>
                <a:spcPct val="107000"/>
              </a:lnSpc>
            </a:pPr>
            <a:r>
              <a:rPr lang="en-US" dirty="0">
                <a:effectLst/>
                <a:ea typeface="MS Mincho"/>
              </a:rPr>
              <a:t>* The success of these efforts are nicely represented by various outcomes. For example, between March 31 and April 8, </a:t>
            </a:r>
            <a:r>
              <a:rPr lang="en-US" b="0" dirty="0">
                <a:effectLst/>
                <a:ea typeface="MS Mincho"/>
              </a:rPr>
              <a:t>NHGRI and T2T received mentions in 1,074 news articles that collectively have a circulation of 998 million unique visitors per month. NHGRI’s web site, g</a:t>
            </a:r>
            <a:r>
              <a:rPr lang="en-US" b="0" u="none" dirty="0">
                <a:effectLst/>
                <a:ea typeface="MS Mincho"/>
              </a:rPr>
              <a:t>enome.gov, </a:t>
            </a:r>
            <a:r>
              <a:rPr lang="en-US" b="0" dirty="0">
                <a:effectLst/>
                <a:ea typeface="MS Mincho"/>
              </a:rPr>
              <a:t>received more than 13,000 page views of the news release, over 7,800 page views of the T2T landing page, and over 5,600 page views of a web profile of NHGRI intramural investigator Adam Phillippy, who is one of the co-chairs of the T2T Consortium.</a:t>
            </a:r>
            <a:r>
              <a:rPr lang="en-US" b="0" dirty="0">
                <a:ea typeface="MS Mincho"/>
              </a:rPr>
              <a:t> </a:t>
            </a:r>
            <a:endParaRPr lang="en-US" b="0" dirty="0">
              <a:effectLst/>
              <a:ea typeface="Calibri" panose="020F0502020204030204" pitchFamily="34" charset="0"/>
            </a:endParaRPr>
          </a:p>
          <a:p>
            <a:pPr algn="l"/>
            <a:endParaRPr lang="en-US" dirty="0"/>
          </a:p>
          <a:p>
            <a:endParaRPr lang="en-US" dirty="0"/>
          </a:p>
        </p:txBody>
      </p:sp>
      <p:sp>
        <p:nvSpPr>
          <p:cNvPr id="5" name="Slide Number Placeholder 3">
            <a:extLst>
              <a:ext uri="{FF2B5EF4-FFF2-40B4-BE49-F238E27FC236}">
                <a16:creationId xmlns:a16="http://schemas.microsoft.com/office/drawing/2014/main" id="{CBF85A45-EC2B-434E-811A-CA50E420DE8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44199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463550"/>
            <a:ext cx="5907087" cy="3322638"/>
          </a:xfrm>
        </p:spPr>
      </p:sp>
      <p:sp>
        <p:nvSpPr>
          <p:cNvPr id="3" name="Notes Placeholder 2"/>
          <p:cNvSpPr>
            <a:spLocks noGrp="1"/>
          </p:cNvSpPr>
          <p:nvPr>
            <p:ph type="body" idx="1"/>
          </p:nvPr>
        </p:nvSpPr>
        <p:spPr>
          <a:xfrm>
            <a:off x="684887" y="3976215"/>
            <a:ext cx="5486400" cy="4114800"/>
          </a:xfrm>
        </p:spPr>
        <p:txBody>
          <a:bodyPr/>
          <a:lstStyle/>
          <a:p>
            <a:pPr marL="0" marR="0" lvl="0" indent="0">
              <a:lnSpc>
                <a:spcPct val="107000"/>
              </a:lnSpc>
              <a:spcBef>
                <a:spcPts val="0"/>
              </a:spcBef>
              <a:spcAft>
                <a:spcPts val="0"/>
              </a:spcAft>
              <a:buFont typeface="Symbol" panose="05050102010706020507" pitchFamily="18" charset="2"/>
              <a:buNone/>
            </a:pPr>
            <a:r>
              <a:rPr lang="en-US" dirty="0">
                <a:effectLst/>
                <a:ea typeface="MS Mincho"/>
              </a:rPr>
              <a:t>NHGRI’s Twitter account @Genome_gov received * over 80 million appearances on people’s Twitter feeds, more than 3 million views for our NHGRI account over the past 30 days (which is a record high), and over 50,000 views for a special </a:t>
            </a:r>
            <a:r>
              <a:rPr lang="en-US" b="0" dirty="0">
                <a:effectLst/>
                <a:ea typeface="MS Mincho"/>
              </a:rPr>
              <a:t>T2T animation.</a:t>
            </a:r>
          </a:p>
          <a:p>
            <a:pPr marL="0" marR="0" lvl="0" indent="0">
              <a:lnSpc>
                <a:spcPct val="107000"/>
              </a:lnSpc>
              <a:spcBef>
                <a:spcPts val="0"/>
              </a:spcBef>
              <a:spcAft>
                <a:spcPts val="0"/>
              </a:spcAft>
              <a:buFont typeface="Symbol" panose="05050102010706020507" pitchFamily="18" charset="2"/>
              <a:buNone/>
            </a:pPr>
            <a:endParaRPr lang="en-US" dirty="0">
              <a:effectLst/>
              <a:ea typeface="MS Mincho" panose="02020609040205080304" pitchFamily="49" charset="-128"/>
            </a:endParaRPr>
          </a:p>
          <a:p>
            <a:pPr>
              <a:defRPr/>
            </a:pPr>
            <a:r>
              <a:rPr lang="en-US" dirty="0">
                <a:effectLst/>
                <a:ea typeface="MS Mincho"/>
              </a:rPr>
              <a:t>* In addition, I wrote a commentary that was published in </a:t>
            </a:r>
            <a:r>
              <a:rPr lang="en-US" i="1" dirty="0">
                <a:effectLst/>
                <a:ea typeface="MS Mincho"/>
              </a:rPr>
              <a:t>Scientific American </a:t>
            </a:r>
            <a:r>
              <a:rPr lang="en-US" dirty="0">
                <a:effectLst/>
                <a:ea typeface="MS Mincho"/>
              </a:rPr>
              <a:t>about “Completing the Human Genome Sequence (Again),” which was featured on the </a:t>
            </a:r>
            <a:r>
              <a:rPr lang="en-US" i="1" dirty="0">
                <a:effectLst/>
                <a:ea typeface="MS Mincho"/>
              </a:rPr>
              <a:t>Scientific American </a:t>
            </a:r>
            <a:r>
              <a:rPr lang="en-US" dirty="0">
                <a:effectLst/>
                <a:ea typeface="MS Mincho"/>
              </a:rPr>
              <a:t>homepage and received a shoutout from </a:t>
            </a:r>
            <a:r>
              <a:rPr lang="en-US" i="1" dirty="0">
                <a:ea typeface="MS Mincho"/>
              </a:rPr>
              <a:t>Scientific American </a:t>
            </a:r>
            <a:r>
              <a:rPr lang="en-US" dirty="0">
                <a:ea typeface="MS Mincho"/>
              </a:rPr>
              <a:t>Editor-in-Chief</a:t>
            </a:r>
            <a:r>
              <a:rPr lang="en-US" dirty="0">
                <a:effectLst/>
                <a:ea typeface="MS Mincho"/>
              </a:rPr>
              <a:t> Laura Helmuth as a </a:t>
            </a:r>
            <a:r>
              <a:rPr lang="en-US" b="0" i="0" dirty="0">
                <a:solidFill>
                  <a:srgbClr val="0F1419"/>
                </a:solidFill>
                <a:effectLst/>
              </a:rPr>
              <a:t>“fascinating and fun what-it-all-means piece on today's big T2T announcement.”</a:t>
            </a:r>
            <a:br>
              <a:rPr lang="en-US" dirty="0">
                <a:effectLst/>
                <a:ea typeface="MS Mincho"/>
              </a:rPr>
            </a:br>
            <a:endParaRPr lang="en-US" dirty="0"/>
          </a:p>
        </p:txBody>
      </p:sp>
      <p:sp>
        <p:nvSpPr>
          <p:cNvPr id="5" name="Slide Number Placeholder 3">
            <a:extLst>
              <a:ext uri="{FF2B5EF4-FFF2-40B4-BE49-F238E27FC236}">
                <a16:creationId xmlns:a16="http://schemas.microsoft.com/office/drawing/2014/main" id="{89D3E2B9-8AAD-4BE4-B553-B22576EEFD01}"/>
              </a:ext>
            </a:extLst>
          </p:cNvPr>
          <p:cNvSpPr txBox="1">
            <a:spLocks/>
          </p:cNvSpPr>
          <p:nvPr/>
        </p:nvSpPr>
        <p:spPr>
          <a:xfrm>
            <a:off x="3970938" y="88387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96271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9575" y="460375"/>
            <a:ext cx="6196013" cy="3486150"/>
          </a:xfrm>
          <a:prstGeom prst="rect">
            <a:avLst/>
          </a:prstGeom>
          <a:ln/>
        </p:spPr>
      </p:sp>
      <p:sp>
        <p:nvSpPr>
          <p:cNvPr id="100355" name="Notes Placeholder 2"/>
          <p:cNvSpPr>
            <a:spLocks noGrp="1"/>
          </p:cNvSpPr>
          <p:nvPr>
            <p:ph type="body" idx="1"/>
          </p:nvPr>
        </p:nvSpPr>
        <p:spPr>
          <a:xfrm>
            <a:off x="762003" y="4088529"/>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NIH updates.</a:t>
            </a:r>
          </a:p>
        </p:txBody>
      </p:sp>
      <p:sp>
        <p:nvSpPr>
          <p:cNvPr id="5" name="Slide Number Placeholder 3">
            <a:extLst>
              <a:ext uri="{FF2B5EF4-FFF2-40B4-BE49-F238E27FC236}">
                <a16:creationId xmlns:a16="http://schemas.microsoft.com/office/drawing/2014/main" id="{1E26A39F-B85B-4D7C-817D-E0FCA9D1207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91405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February Council meeting, I reported that Francis Collins had returned to NHGRI on a full-time basis as a Senior Investigator in our Intramural Research Program. His full-time status with us did not even last three months! </a:t>
            </a:r>
          </a:p>
          <a:p>
            <a:endParaRPr lang="en-US" dirty="0"/>
          </a:p>
          <a:p>
            <a:r>
              <a:rPr lang="en-US" dirty="0"/>
              <a:t>In February, Francis agreed to serve as the Acting Science Advisor to President Biden and Acting Co-Chair of the President’s Council of Advisors on Science and Technology. As he did throughout his almost 12 years as NIH Director, Francis will continue to direct his NHGRI-based research laboratory while providing continued service to our country in yet another crucial scientific leadership role. </a:t>
            </a:r>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pPr/>
              <a:t>18</a:t>
            </a:fld>
            <a:endParaRPr lang="en-US" dirty="0"/>
          </a:p>
        </p:txBody>
      </p:sp>
    </p:spTree>
    <p:extLst>
      <p:ext uri="{BB962C8B-B14F-4D97-AF65-F5344CB8AC3E}">
        <p14:creationId xmlns:p14="http://schemas.microsoft.com/office/powerpoint/2010/main" val="3033288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Alondra Nelson has been named Acting Director of the White House Office of Science and Technology Policy (or OSTP), with plans for her to serve in this capacity </a:t>
            </a:r>
            <a:r>
              <a:rPr lang="en-US" b="0" i="0" dirty="0">
                <a:effectLst/>
                <a:latin typeface="Arial" panose="020B0604020202020204" pitchFamily="34" charset="0"/>
                <a:cs typeface="Arial" panose="020B0604020202020204" pitchFamily="34" charset="0"/>
              </a:rPr>
              <a:t>until a permanent director is nominated and confirmed. Under her leadership, OSTP’s six policy divisions will advance critical Administration priorities in science and technology. Alondra was also named Deputy Assistant to the President.</a:t>
            </a:r>
          </a:p>
          <a:p>
            <a:endParaRPr lang="en-US" dirty="0"/>
          </a:p>
          <a:p>
            <a:r>
              <a:rPr lang="en-US" b="0" i="0" dirty="0">
                <a:effectLst/>
                <a:latin typeface="Arial" panose="020B0604020202020204" pitchFamily="34" charset="0"/>
                <a:cs typeface="Arial" panose="020B0604020202020204" pitchFamily="34" charset="0"/>
              </a:rPr>
              <a:t> A renowned scholar of science, technology, medicine, and social inequality, she had already been serving as Deputy Director of the newly created OSTP Science and Society Division.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3288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February, Robert Califf was sworn in as Commissioner of the U.S. Food and Drug Administration (or FDA). Previously, Rob served in this capacity from February 2016 to January 2017. Prior to rejoining the FDA, he was Head of Medical Strategy and Senior Advisor at Alphabet Inc. and Professor of Medicine and Vice Chancellor for Clinical and Translational Research at Duke University. </a:t>
            </a:r>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pPr/>
              <a:t>20</a:t>
            </a:fld>
            <a:endParaRPr lang="en-US" dirty="0"/>
          </a:p>
        </p:txBody>
      </p:sp>
    </p:spTree>
    <p:extLst>
      <p:ext uri="{BB962C8B-B14F-4D97-AF65-F5344CB8AC3E}">
        <p14:creationId xmlns:p14="http://schemas.microsoft.com/office/powerpoint/2010/main" val="3379682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April, Norman (or Ned) Sharpless stepped down as the 15</a:t>
            </a:r>
            <a:r>
              <a:rPr lang="en-US" baseline="30000" dirty="0"/>
              <a:t>th</a:t>
            </a:r>
            <a:r>
              <a:rPr lang="en-US" dirty="0"/>
              <a:t> Director of the National Cancer Institute (or NCI), a position he had held since 2017. Ned also served as Acting Commissioner of the FDA for seven months in 2019 before returning to the NCI directorship. At NIH, he championed health equity; developed important programs in data science; and advocated forcefully for policies to ensure continued support for investigator-initiated research and diversity in the cancer research workforce. </a:t>
            </a:r>
          </a:p>
          <a:p>
            <a:endParaRPr lang="en-US" dirty="0"/>
          </a:p>
          <a:p>
            <a:r>
              <a:rPr lang="en-US" dirty="0"/>
              <a:t>* NCI Principal Deputy Director Doug Lowy will now (once again) serve as Acting Director until a new NCI Director is appointed. </a:t>
            </a:r>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pPr/>
              <a:t>21</a:t>
            </a:fld>
            <a:endParaRPr lang="en-US" dirty="0"/>
          </a:p>
        </p:txBody>
      </p:sp>
    </p:spTree>
    <p:extLst>
      <p:ext uri="{BB962C8B-B14F-4D97-AF65-F5344CB8AC3E}">
        <p14:creationId xmlns:p14="http://schemas.microsoft.com/office/powerpoint/2010/main" val="1362712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Julie Gerberding assumes the position of Chief Executive Officer of the Foundation for NIH (or FNIH). </a:t>
            </a:r>
            <a:r>
              <a:rPr lang="en-US" b="0" i="0" dirty="0">
                <a:effectLst/>
              </a:rPr>
              <a:t>FNIH raises funds and creates and manages alliances with public and private institutions in support of NIH’s mission. </a:t>
            </a:r>
          </a:p>
          <a:p>
            <a:endParaRPr lang="en-US" b="0" i="0" dirty="0">
              <a:effectLst/>
            </a:endParaRPr>
          </a:p>
          <a:p>
            <a:r>
              <a:rPr lang="en-US" b="0" i="0" dirty="0">
                <a:effectLst/>
              </a:rPr>
              <a:t>Julie previously served as Chief Patient Officer and Executive Vice President for Population Health and Sustainability at Merck. Prior to that, she headed Merck’s Vaccines Division. Earlier, she was the first woman to serve as CDC Director. Her distinguished career has earned her global recognition – for example, she has been included in </a:t>
            </a:r>
            <a:r>
              <a:rPr lang="en-US" b="0" i="1" dirty="0">
                <a:effectLst/>
              </a:rPr>
              <a:t>Forbes</a:t>
            </a:r>
            <a:r>
              <a:rPr lang="en-US" b="0" i="0" dirty="0">
                <a:effectLst/>
              </a:rPr>
              <a:t> magazine’s 100 Most Powerful Women in the World and </a:t>
            </a:r>
            <a:r>
              <a:rPr lang="en-US" b="0" i="1" dirty="0">
                <a:effectLst/>
              </a:rPr>
              <a:t>Time</a:t>
            </a:r>
            <a:r>
              <a:rPr lang="en-US" b="0" i="0" dirty="0">
                <a:effectLst/>
              </a:rPr>
              <a:t> magazine’s 100 Most Influential People in the World. </a:t>
            </a:r>
            <a:endParaRPr lang="en-US" dirty="0"/>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pPr/>
              <a:t>22</a:t>
            </a:fld>
            <a:endParaRPr lang="en-US" dirty="0"/>
          </a:p>
        </p:txBody>
      </p:sp>
    </p:spTree>
    <p:extLst>
      <p:ext uri="{BB962C8B-B14F-4D97-AF65-F5344CB8AC3E}">
        <p14:creationId xmlns:p14="http://schemas.microsoft.com/office/powerpoint/2010/main" val="4023925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policy front, NIH is implementing a general provision in the 2022 Consolidated Appropriations Act that makes reporting to NIH by NIH-funded institutions mandatory “when individuals identified as a principal investigator or as key personnel in an NIH notice of award are removed from their position or are otherwise disciplined due to concerns about harassment, bullying, retaliation, or hostile working conditions.” </a:t>
            </a:r>
          </a:p>
          <a:p>
            <a:endParaRPr lang="en-US" dirty="0"/>
          </a:p>
          <a:p>
            <a:r>
              <a:rPr lang="en-US" dirty="0"/>
              <a:t>Previously, NIH lacked clear authority to require funded institutions to report to NIH whether personnel changes to an NIH grant are related to harassment. Passage of this bill into law ensures NIH is made aware when the reason for the personnel changes is harassment, and it therefore strengthens NIH’s ability to take the necessary action to ensure safe work environments wherever NIH-funded activities are conducted. This is an important milestone in support of NIH’s commitment to do what we can to end harassment and improve civility in biomedical research.</a:t>
            </a:r>
          </a:p>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3288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6238" y="500063"/>
            <a:ext cx="6105525" cy="3433762"/>
          </a:xfrm>
          <a:prstGeom prst="rect">
            <a:avLst/>
          </a:prstGeom>
        </p:spPr>
      </p:sp>
      <p:sp>
        <p:nvSpPr>
          <p:cNvPr id="3" name="Notes Placeholder 2"/>
          <p:cNvSpPr>
            <a:spLocks noGrp="1"/>
          </p:cNvSpPr>
          <p:nvPr>
            <p:ph type="body" idx="1"/>
          </p:nvPr>
        </p:nvSpPr>
        <p:spPr>
          <a:xfrm>
            <a:off x="685800" y="4087540"/>
            <a:ext cx="5486400" cy="4114800"/>
          </a:xfrm>
        </p:spPr>
        <p:txBody>
          <a:bodyPr/>
          <a:lstStyle/>
          <a:p>
            <a:pPr defTabSz="948368" fontAlgn="base">
              <a:defRPr/>
            </a:pPr>
            <a:r>
              <a:rPr lang="en-US" b="0" dirty="0"/>
              <a:t>At the time of the February Council meeting, the government was operating under a continuing resolution. </a:t>
            </a:r>
            <a:r>
              <a:rPr lang="en-US" b="0" i="0" dirty="0">
                <a:effectLst/>
              </a:rPr>
              <a:t>On March 15, President Biden signed a Fiscal Year 2022 omnibus appropriations bill into law. * The bill included a 5.3% budget increase for NIH along with </a:t>
            </a:r>
            <a:r>
              <a:rPr lang="en-US" dirty="0">
                <a:effectLst/>
                <a:ea typeface="Times New Roman" panose="02020603050405020304" pitchFamily="18" charset="0"/>
              </a:rPr>
              <a:t>an increase of no less than 3.4% for each NIH Institute and Center. * </a:t>
            </a:r>
            <a:r>
              <a:rPr lang="en-US" dirty="0">
                <a:effectLst/>
                <a:ea typeface="Calibri" panose="020F0502020204030204" pitchFamily="34" charset="0"/>
              </a:rPr>
              <a:t>NHGRI received a 3.8% increase, bringing our total budget to $639 million in Fiscal Year 2022. </a:t>
            </a:r>
            <a:r>
              <a:rPr lang="en-US" b="0" i="0" dirty="0">
                <a:effectLst/>
              </a:rPr>
              <a:t>The bill also appropriated $1 billion for Advanced Research Projects Agency for Health (or ARPA-H).</a:t>
            </a:r>
            <a:endParaRPr lang="en-US" b="0" dirty="0"/>
          </a:p>
          <a:p>
            <a:pPr marL="0" marR="0" lvl="0" indent="0">
              <a:spcBef>
                <a:spcPts val="0"/>
              </a:spcBef>
              <a:spcAft>
                <a:spcPts val="0"/>
              </a:spcAft>
              <a:buFont typeface="Symbol" panose="05050102010706020507" pitchFamily="18" charset="2"/>
              <a:buNone/>
            </a:pPr>
            <a:endParaRPr lang="en-US" b="0" dirty="0">
              <a:effectLst/>
            </a:endParaRPr>
          </a:p>
          <a:p>
            <a:pPr defTabSz="948368" fontAlgn="base">
              <a:defRPr/>
            </a:pPr>
            <a:r>
              <a:rPr lang="en-US" b="0" dirty="0"/>
              <a:t>President Biden’s Fiscal Year 2023 budget request was unveiled on March 28, reflecting the White House’s priorities and serving as an opening gambit for the appropriations process for next fiscal year. The budget does not have granularity at the level of individual NIH Institutes and Centers * but does propose a topline NIH budget of $49 billion. While this would reflect a nearly 9% increase for NIH overall, such an increase would include additional funding for ARPA-H.</a:t>
            </a:r>
          </a:p>
          <a:p>
            <a:pPr defTabSz="948368" fontAlgn="base">
              <a:defRPr/>
            </a:pPr>
            <a:endParaRPr lang="en-US" b="0" dirty="0"/>
          </a:p>
          <a:p>
            <a:pPr defTabSz="948368" fontAlgn="base">
              <a:defRPr/>
            </a:pPr>
            <a:r>
              <a:rPr lang="en-US" b="0" dirty="0"/>
              <a:t>News outlets report that House and Senate appropriators are meeting to begin discussions on the Fiscal Year 2023 budget limit.</a:t>
            </a:r>
          </a:p>
        </p:txBody>
      </p:sp>
      <p:sp>
        <p:nvSpPr>
          <p:cNvPr id="7" name="Slide Number Placeholder 3">
            <a:extLst>
              <a:ext uri="{FF2B5EF4-FFF2-40B4-BE49-F238E27FC236}">
                <a16:creationId xmlns:a16="http://schemas.microsoft.com/office/drawing/2014/main" id="{AE0EAE0C-C15B-4655-BC87-ABABE9348A9A}"/>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62879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685799" y="3908425"/>
            <a:ext cx="5794376"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a:defRPr/>
            </a:pPr>
            <a:r>
              <a:rPr lang="en-US" b="0" dirty="0"/>
              <a:t>Very much related to the Fiscal Year 2022 budget is the recently authorized Advanced Research Projects Agency for Health (or ARPA-H), which aims to conduct high-impact biomedical and health research</a:t>
            </a:r>
            <a:r>
              <a:rPr lang="en-US" dirty="0"/>
              <a:t> with a mission </a:t>
            </a:r>
            <a:r>
              <a:rPr lang="en-US" b="0" dirty="0"/>
              <a:t>“to benefit the health of all Americans by catalyzing health breakthroughs that cannot readily be accomplished through traditional research or commercial activity.” </a:t>
            </a:r>
          </a:p>
          <a:p>
            <a:pPr>
              <a:defRPr/>
            </a:pPr>
            <a:endParaRPr lang="en-US" dirty="0"/>
          </a:p>
          <a:p>
            <a:pPr>
              <a:defRPr/>
            </a:pPr>
            <a:r>
              <a:rPr lang="en-US" b="0" dirty="0"/>
              <a:t>* Last summer, the Office of Science and Technology Policy (or OSTP) and NIH published a commentary in </a:t>
            </a:r>
            <a:r>
              <a:rPr lang="en-US" b="0" i="1" dirty="0"/>
              <a:t>Science</a:t>
            </a:r>
            <a:r>
              <a:rPr lang="en-US" b="0" dirty="0"/>
              <a:t> outlining a vision for ARPA-H, held information sessions and numerous meetings with different organizations, and convened 16 listening sessions to get community feedback (including from patient advocacy groups, industry, and scientific professional organizations).</a:t>
            </a:r>
          </a:p>
          <a:p>
            <a:pPr>
              <a:defRPr/>
            </a:pPr>
            <a:endParaRPr lang="en-US" dirty="0"/>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t>As I mentioned in the last slide, the</a:t>
            </a:r>
            <a:r>
              <a:rPr lang="en-US" b="0" dirty="0"/>
              <a:t> Fiscal Year 2022 omnibus provided $1 billion that will be available over three years to launch ARPA-H. The ARPA-H Director will be appointed by the President.</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609585" rtl="0" eaLnBrk="1" fontAlgn="auto" latinLnBrk="0" hangingPunct="1">
              <a:lnSpc>
                <a:spcPct val="100000"/>
              </a:lnSpc>
              <a:spcBef>
                <a:spcPts val="0"/>
              </a:spcBef>
              <a:spcAft>
                <a:spcPts val="0"/>
              </a:spcAft>
              <a:buClrTx/>
              <a:buSzTx/>
              <a:buFontTx/>
              <a:buNone/>
              <a:tabLst/>
              <a:defRPr/>
            </a:pPr>
            <a:r>
              <a:rPr lang="en-US" b="0" dirty="0"/>
              <a:t>And then most recently, the decision was made to transfer ARPA-H to NIH and have its Director reporting to the HHS Secretary. And finally, </a:t>
            </a:r>
            <a:r>
              <a:rPr lang="en-US" dirty="0"/>
              <a:t>the</a:t>
            </a:r>
            <a:r>
              <a:rPr lang="en-US" b="0" dirty="0"/>
              <a:t> President requested $5 billion in his Fiscal Year 2023 budget to continue building ARPA-H. </a:t>
            </a:r>
            <a:endParaRPr lang="en-US" dirty="0"/>
          </a:p>
          <a:p>
            <a:pPr>
              <a:defRPr/>
            </a:pPr>
            <a:endParaRPr lang="en-US" b="0" dirty="0"/>
          </a:p>
        </p:txBody>
      </p:sp>
      <p:sp>
        <p:nvSpPr>
          <p:cNvPr id="5" name="Slide Number Placeholder 3">
            <a:extLst>
              <a:ext uri="{FF2B5EF4-FFF2-40B4-BE49-F238E27FC236}">
                <a16:creationId xmlns:a16="http://schemas.microsoft.com/office/drawing/2014/main" id="{8C03CA8F-CBD8-449C-8AA0-66B48A63897D}"/>
              </a:ext>
            </a:extLst>
          </p:cNvPr>
          <p:cNvSpPr txBox="1">
            <a:spLocks/>
          </p:cNvSpPr>
          <p:nvPr/>
        </p:nvSpPr>
        <p:spPr>
          <a:xfrm>
            <a:off x="3970938" y="88387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358775" y="423863"/>
            <a:ext cx="6197600" cy="3486150"/>
          </a:xfrm>
          <a:prstGeom prst="rect">
            <a:avLst/>
          </a:prstGeom>
          <a:ln/>
        </p:spPr>
      </p:sp>
      <p:sp>
        <p:nvSpPr>
          <p:cNvPr id="100355" name="Notes Placeholder 2"/>
          <p:cNvSpPr>
            <a:spLocks noGrp="1"/>
          </p:cNvSpPr>
          <p:nvPr>
            <p:ph type="body" idx="1"/>
          </p:nvPr>
        </p:nvSpPr>
        <p:spPr>
          <a:xfrm>
            <a:off x="876300" y="4088923"/>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genomics updates.</a:t>
            </a:r>
          </a:p>
        </p:txBody>
      </p:sp>
      <p:sp>
        <p:nvSpPr>
          <p:cNvPr id="7" name="Slide Number Placeholder 3">
            <a:extLst>
              <a:ext uri="{FF2B5EF4-FFF2-40B4-BE49-F238E27FC236}">
                <a16:creationId xmlns:a16="http://schemas.microsoft.com/office/drawing/2014/main" id="{A0A758B8-7DC2-4A46-914D-6D504FABEEB5}"/>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52686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b="0" dirty="0">
                <a:effectLst/>
                <a:ea typeface="Calibri" panose="020F0502020204030204" pitchFamily="34" charset="0"/>
              </a:rPr>
              <a:t>In March, Arthur Riggs, a medical researcher whose experiments with recombinant DNA led to the development of synthetic insulin, passed away. He was 82 years old. </a:t>
            </a:r>
            <a:r>
              <a:rPr lang="en-US" b="0" i="0" dirty="0">
                <a:solidFill>
                  <a:srgbClr val="333333"/>
                </a:solidFill>
                <a:effectLst/>
                <a:latin typeface="Helvetica" panose="020B0604020202020204" pitchFamily="34" charset="0"/>
              </a:rPr>
              <a:t>His research across the field of medical science has profoundly improved the health and treatment of millions of individuals with diabetes and cancer and helped to launch the genetic engineering revolution and the biotechnology industry.</a:t>
            </a:r>
            <a:endParaRPr lang="en-US" b="0" dirty="0">
              <a:effectLst/>
              <a:ea typeface="Calibri" panose="020F050202020403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lang="en-US" b="1" dirty="0">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334963"/>
            <a:ext cx="6199187" cy="3487737"/>
          </a:xfrm>
        </p:spPr>
      </p:sp>
      <p:sp>
        <p:nvSpPr>
          <p:cNvPr id="3" name="Notes Placeholder 2"/>
          <p:cNvSpPr>
            <a:spLocks noGrp="1"/>
          </p:cNvSpPr>
          <p:nvPr>
            <p:ph type="body" idx="1"/>
          </p:nvPr>
        </p:nvSpPr>
        <p:spPr>
          <a:xfrm>
            <a:off x="797663" y="3839806"/>
            <a:ext cx="5486400" cy="4114800"/>
          </a:xfrm>
        </p:spPr>
        <p:txBody>
          <a:bodyPr/>
          <a:lstStyle/>
          <a:p>
            <a:r>
              <a:rPr lang="en-US" dirty="0">
                <a:latin typeface="Arial" panose="020B0604020202020204" pitchFamily="34" charset="0"/>
                <a:cs typeface="Arial" panose="020B0604020202020204" pitchFamily="34" charset="0"/>
              </a:rPr>
              <a:t>The International Common Disease Alliance (or ICDA) is a scientific consortium that aims to define barriers to progress in tackling the Maps-to-Mechanisms-to-Medicines challenge, identify opportunities for new projects, and facilitate international collaborations.</a:t>
            </a:r>
            <a:endParaRPr lang="en-US" dirty="0">
              <a:solidFill>
                <a:srgbClr val="212529"/>
              </a:solidFill>
              <a:latin typeface="Arial" panose="020B0604020202020204" pitchFamily="34" charset="0"/>
              <a:cs typeface="Arial" panose="020B0604020202020204" pitchFamily="34" charset="0"/>
            </a:endParaRP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panose="020B0604020202020204" pitchFamily="34" charset="0"/>
                <a:cs typeface="Arial" panose="020B0604020202020204" pitchFamily="34" charset="0"/>
              </a:rPr>
              <a:t>* In March, ICDA held its 2</a:t>
            </a:r>
            <a:r>
              <a:rPr lang="en-US" baseline="30000" dirty="0">
                <a:solidFill>
                  <a:srgbClr val="212529"/>
                </a:solidFill>
                <a:latin typeface="Arial" panose="020B0604020202020204" pitchFamily="34" charset="0"/>
                <a:cs typeface="Arial" panose="020B0604020202020204" pitchFamily="34" charset="0"/>
              </a:rPr>
              <a:t>nd</a:t>
            </a:r>
            <a:r>
              <a:rPr lang="en-US" dirty="0">
                <a:solidFill>
                  <a:srgbClr val="212529"/>
                </a:solidFill>
                <a:latin typeface="Arial" panose="020B0604020202020204" pitchFamily="34" charset="0"/>
                <a:cs typeface="Arial" panose="020B0604020202020204" pitchFamily="34" charset="0"/>
              </a:rPr>
              <a:t> Virtual Scientific Plenary Meeting, which consisted of presentations and discussions focused on current challenges and successes in advancing genetic maps, international genomic resources, analytical methods, and cellular models for </a:t>
            </a:r>
            <a:r>
              <a:rPr lang="en-US" dirty="0">
                <a:latin typeface="Arial" panose="020B0604020202020204" pitchFamily="34" charset="0"/>
                <a:cs typeface="Arial" panose="020B0604020202020204" pitchFamily="34" charset="0"/>
              </a:rPr>
              <a:t>Maps-to-Mechanisms-to-Medicines</a:t>
            </a:r>
            <a:r>
              <a:rPr lang="en-US" dirty="0">
                <a:solidFill>
                  <a:srgbClr val="212529"/>
                </a:solidFill>
                <a:latin typeface="Arial" panose="020B0604020202020204" pitchFamily="34" charset="0"/>
                <a:cs typeface="Arial" panose="020B0604020202020204" pitchFamily="34" charset="0"/>
              </a:rPr>
              <a:t>. </a:t>
            </a: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panose="020B0604020202020204" pitchFamily="34" charset="0"/>
                <a:cs typeface="Arial" panose="020B0604020202020204" pitchFamily="34" charset="0"/>
              </a:rPr>
              <a:t>* The new ICDA Executive Committee was announced as part of the Plenary Meeting, which now consists of the individuals shown here. * As one of their first activities, the Executive Committee hosted a series of virtual Community Town Halls in April.</a:t>
            </a: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panose="020B0604020202020204" pitchFamily="34" charset="0"/>
                <a:cs typeface="Arial" panose="020B0604020202020204" pitchFamily="34" charset="0"/>
              </a:rPr>
              <a:t>Video recordings of the Plenary Meeting and Community Town Halls can be found on the ICDA YouTube channel. </a:t>
            </a:r>
          </a:p>
          <a:p>
            <a:endParaRPr lang="en-US" b="0" dirty="0">
              <a:solidFill>
                <a:srgbClr val="212529"/>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66EF2A21-0A99-0042-B1D1-4B202D0B9230}"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28</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169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b="0" i="0" dirty="0">
                <a:solidFill>
                  <a:srgbClr val="1A1C1A"/>
                </a:solidFill>
                <a:effectLst/>
              </a:rPr>
              <a:t>The Global Biodata Coalition (or GBC) was established as </a:t>
            </a:r>
            <a:r>
              <a:rPr lang="en-US" b="0" i="0" dirty="0">
                <a:solidFill>
                  <a:srgbClr val="1B2A50"/>
                </a:solidFill>
                <a:effectLst/>
              </a:rPr>
              <a:t>a coalition of life sciences and biomedical research funders that aims to optimize the funding and management of biodata resources worldwide. The GBC has two priority aims: (1) to better coordinate and share approaches for efficient management and growth of the biodata infrastructure; and (2) to stabilize and ensure sustainable financial support for the global biodata infrastructure.</a:t>
            </a:r>
            <a:endParaRPr lang="en-US" b="0" i="0" dirty="0">
              <a:solidFill>
                <a:srgbClr val="1A1C1A"/>
              </a:solidFill>
              <a:effectLst/>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lang="en-US" b="0" i="0" dirty="0">
              <a:solidFill>
                <a:srgbClr val="1B2A50"/>
              </a:solidFill>
              <a:effectLst/>
            </a:endParaRPr>
          </a:p>
          <a:p>
            <a:r>
              <a:rPr lang="en-US" b="0" i="0" dirty="0">
                <a:solidFill>
                  <a:srgbClr val="1A1C1A"/>
                </a:solidFill>
                <a:effectLst/>
              </a:rPr>
              <a:t>* Last month, GBC appointed Guy Cochrane as its founding Executive Director. Guy has over two decades of experience working with and leading biodata resources and </a:t>
            </a:r>
            <a:r>
              <a:rPr lang="en-US" b="0" i="0" dirty="0">
                <a:solidFill>
                  <a:srgbClr val="1B2A50"/>
                </a:solidFill>
                <a:effectLst/>
              </a:rPr>
              <a:t>is an authority on large-scale international genome sequence data sharing</a:t>
            </a:r>
            <a:r>
              <a:rPr lang="en-US" b="0" i="0" dirty="0">
                <a:solidFill>
                  <a:srgbClr val="1A1C1A"/>
                </a:solidFill>
                <a:effectLst/>
              </a:rPr>
              <a:t>.</a:t>
            </a:r>
            <a:endParaRPr lang="en-US" dirty="0">
              <a:effectLst/>
              <a:ea typeface="Calibri" panose="020F0502020204030204" pitchFamily="34" charset="0"/>
            </a:endParaRPr>
          </a:p>
          <a:p>
            <a:endParaRPr lang="en-US" dirty="0">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4140755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552450" y="482600"/>
            <a:ext cx="6210300" cy="3494088"/>
          </a:xfrm>
          <a:prstGeom prst="rect">
            <a:avLst/>
          </a:prstGeom>
          <a:ln/>
        </p:spPr>
      </p:sp>
      <p:sp>
        <p:nvSpPr>
          <p:cNvPr id="123907" name="Notes Placeholder 2"/>
          <p:cNvSpPr>
            <a:spLocks noGrp="1"/>
          </p:cNvSpPr>
          <p:nvPr>
            <p:ph type="body" idx="1"/>
          </p:nvPr>
        </p:nvSpPr>
        <p:spPr>
          <a:xfrm>
            <a:off x="795131" y="4188744"/>
            <a:ext cx="5724939" cy="4249711"/>
          </a:xfrm>
          <a:noFill/>
          <a:ln/>
        </p:spPr>
        <p:txBody>
          <a:bodyPr/>
          <a:lstStyle/>
          <a:p>
            <a:pPr defTabSz="1001994">
              <a:defRPr/>
            </a:pPr>
            <a:r>
              <a:rPr lang="en-US" dirty="0"/>
              <a:t>The National Academy of Sciences recently announced their newly elected members. Of particular relevance to NHGRI and the genomics community are the individuals listed here. Note two former members of this Advisory Council among this group: Mark Johnston and Jay Shendure. In addition, </a:t>
            </a:r>
            <a:r>
              <a:rPr lang="en-US" sz="1200" dirty="0">
                <a:latin typeface="Arial" panose="020B0604020202020204" pitchFamily="34" charset="0"/>
                <a:cs typeface="Arial" pitchFamily="34" charset="0"/>
              </a:rPr>
              <a:t>NHGRI is particularly proud to see Julie Segre on this list; Julie is a Senior Investigator and Branch Chief in the Institute’s Intramural Research Program.</a:t>
            </a:r>
            <a:endParaRPr lang="en-US" dirty="0"/>
          </a:p>
        </p:txBody>
      </p:sp>
      <p:sp>
        <p:nvSpPr>
          <p:cNvPr id="5" name="Slide Number Placeholder 3">
            <a:extLst>
              <a:ext uri="{FF2B5EF4-FFF2-40B4-BE49-F238E27FC236}">
                <a16:creationId xmlns:a16="http://schemas.microsoft.com/office/drawing/2014/main" id="{CDA787A4-DB00-4204-A95B-511725A1A659}"/>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032030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481013"/>
            <a:ext cx="6197600" cy="3486150"/>
          </a:xfrm>
          <a:prstGeom prst="rect">
            <a:avLst/>
          </a:prstGeom>
          <a:ln/>
        </p:spPr>
      </p:sp>
      <p:sp>
        <p:nvSpPr>
          <p:cNvPr id="100355" name="Notes Placeholder 2"/>
          <p:cNvSpPr>
            <a:spLocks noGrp="1"/>
          </p:cNvSpPr>
          <p:nvPr>
            <p:ph type="body" idx="1"/>
          </p:nvPr>
        </p:nvSpPr>
        <p:spPr>
          <a:xfrm>
            <a:off x="876300" y="4087297"/>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NHGRI Extramural Research Program.</a:t>
            </a:r>
          </a:p>
          <a:p>
            <a:endParaRPr lang="en-US" dirty="0"/>
          </a:p>
        </p:txBody>
      </p:sp>
      <p:sp>
        <p:nvSpPr>
          <p:cNvPr id="7" name="Slide Number Placeholder 3">
            <a:extLst>
              <a:ext uri="{FF2B5EF4-FFF2-40B4-BE49-F238E27FC236}">
                <a16:creationId xmlns:a16="http://schemas.microsoft.com/office/drawing/2014/main" id="{8FAF1A01-C86A-462D-991E-B71AE6040B9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31</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1259889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685799" y="40758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panose="020B0604020202020204" pitchFamily="34" charset="0"/>
                <a:cs typeface="Arial" panose="020B0604020202020204" pitchFamily="34" charset="0"/>
              </a:rPr>
              <a:t>The Centers for Excellence in Genomic Science (or CEGS) program </a:t>
            </a:r>
            <a:r>
              <a:rPr lang="en-US" sz="1200" dirty="0">
                <a:latin typeface="Arial" panose="020B0604020202020204" pitchFamily="34" charset="0"/>
                <a:cs typeface="Arial" panose="020B0604020202020204" pitchFamily="34" charset="0"/>
              </a:rPr>
              <a:t>supports interdisciplinary research teams for developing highly innovative approaches in genomics research. </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NHGRI recently made three new awards at institutions that had not previously been part of the CEGS program, all using designated “emerging CEGS” (or “</a:t>
            </a:r>
            <a:r>
              <a:rPr lang="en-US" sz="1200" kern="1200" dirty="0" err="1">
                <a:solidFill>
                  <a:schemeClr val="tx1"/>
                </a:solidFill>
                <a:latin typeface="Arial" panose="020B0604020202020204" pitchFamily="34" charset="0"/>
                <a:cs typeface="Arial" panose="020B0604020202020204" pitchFamily="34" charset="0"/>
              </a:rPr>
              <a:t>eCEGS</a:t>
            </a:r>
            <a:r>
              <a:rPr lang="en-US" sz="1200" kern="1200" dirty="0">
                <a:solidFill>
                  <a:schemeClr val="tx1"/>
                </a:solidFill>
                <a:latin typeface="Arial" panose="020B0604020202020204" pitchFamily="34" charset="0"/>
                <a:cs typeface="Arial" panose="020B0604020202020204" pitchFamily="34" charset="0"/>
              </a:rPr>
              <a:t>”) funds. These awards went to the * Center for Live Cell Genomics at University of California, Santa Cruz; * the Center for Admixture Science and Technology at the University of California, San Diego; and * the Center for Genomic Information Encoded by RNA Nucleotide Modification at Weill Medical College of Cornell University.</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 This past March, NHGRI reissued the Funding Opportunity Announcement for the CEGS program for an additional three years. The next due date is June 22, 2022.</a:t>
            </a:r>
          </a:p>
          <a:p>
            <a:pPr marL="0" lvl="1" algn="l" defTabSz="609585" rtl="0" eaLnBrk="1" latinLnBrk="0" hangingPunct="1">
              <a:defRPr/>
            </a:pPr>
            <a:endParaRPr lang="en-US"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56C710CD-1101-42EB-BCE2-430CC35659A4}"/>
              </a:ext>
            </a:extLst>
          </p:cNvPr>
          <p:cNvSpPr txBox="1">
            <a:spLocks/>
          </p:cNvSpPr>
          <p:nvPr/>
        </p:nvSpPr>
        <p:spPr>
          <a:xfrm>
            <a:off x="3970938" y="88387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652839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689768" y="4019379"/>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Clinical Sequencing Evidence-Generating Research (or CSER) program aims to generate evidence related to the clinical utility of genome sequencing, with a major emphasis on participant diversity and engagement.</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 November 2021, CSER investigators from the </a:t>
            </a:r>
            <a:r>
              <a:rPr lang="en-US" sz="1200" dirty="0" err="1">
                <a:latin typeface="Arial" panose="020B0604020202020204" pitchFamily="34" charset="0"/>
                <a:cs typeface="Arial" panose="020B0604020202020204" pitchFamily="34" charset="0"/>
              </a:rPr>
              <a:t>HudsonAlpha</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SouthSeq</a:t>
            </a:r>
            <a:r>
              <a:rPr lang="en-US" sz="1200" dirty="0">
                <a:latin typeface="Arial" panose="020B0604020202020204" pitchFamily="34" charset="0"/>
                <a:cs typeface="Arial" panose="020B0604020202020204" pitchFamily="34" charset="0"/>
              </a:rPr>
              <a:t> clinical site published an paper about the utility of genome sequencing as a first-line diagnostic test for critically ill infants. While genome sequencing is becoming more common as a diagnostic test for pediatric patients, it is less often used for the medical management of infants.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a:t>
            </a:r>
            <a:r>
              <a:rPr lang="en-US" sz="1200" dirty="0" err="1">
                <a:latin typeface="Arial" panose="020B0604020202020204" pitchFamily="34" charset="0"/>
                <a:cs typeface="Arial" panose="020B0604020202020204" pitchFamily="34" charset="0"/>
              </a:rPr>
              <a:t>SouthSeq</a:t>
            </a:r>
            <a:r>
              <a:rPr lang="en-US" sz="1200" dirty="0">
                <a:latin typeface="Arial" panose="020B0604020202020204" pitchFamily="34" charset="0"/>
                <a:cs typeface="Arial" panose="020B0604020202020204" pitchFamily="34" charset="0"/>
              </a:rPr>
              <a:t> study focused on evaluating the utility of genome sequencing in one of the largest cohorts of infants in neonatal intensive care units, which included 74% racial or ethnic minority or rural participants. * The investigators described the results for 367 infants tested by genome sequencing; of these, 30% received a genetic diagnosis. * Additionally, 57% of the detected genomic variants were not detected by other genetic tests. * This study extends previous work by recruiting participants from ethnically and racially diverse backgrounds as well as rural, medically underserved areas.</a:t>
            </a:r>
          </a:p>
          <a:p>
            <a:pPr lvl="0">
              <a:defRPr/>
            </a:pPr>
            <a:endParaRPr lang="en-US" sz="1200" b="0" dirty="0">
              <a:solidFill>
                <a:prstClr val="black"/>
              </a:solidFill>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633F8D4D-D3BD-487D-A650-DF252392830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2456028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396875"/>
            <a:ext cx="6094412" cy="3429000"/>
          </a:xfrm>
          <a:prstGeom prst="rect">
            <a:avLst/>
          </a:prstGeom>
          <a:ln/>
        </p:spPr>
      </p:sp>
      <p:sp>
        <p:nvSpPr>
          <p:cNvPr id="119811" name="Notes Placeholder 2"/>
          <p:cNvSpPr>
            <a:spLocks noGrp="1"/>
          </p:cNvSpPr>
          <p:nvPr>
            <p:ph type="body" idx="1"/>
          </p:nvPr>
        </p:nvSpPr>
        <p:spPr>
          <a:xfrm>
            <a:off x="689768" y="3940356"/>
            <a:ext cx="5486401" cy="4891223"/>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altLang="en-US" sz="1200" dirty="0">
                <a:latin typeface="Arial" panose="020B0604020202020204" pitchFamily="34" charset="0"/>
                <a:cs typeface="Arial" panose="020B0604020202020204" pitchFamily="34" charset="0"/>
              </a:rPr>
              <a:t>The Clinical Genome Resource (or ClinGen) evaluates and disseminates the clinical relevance of genes and genomic variants for use in precision medicine and research. ClinGen is committed to promoting </a:t>
            </a:r>
            <a:r>
              <a:rPr lang="en-US" sz="1200" i="0" u="none" strike="noStrike" kern="1200" dirty="0">
                <a:effectLst/>
                <a:latin typeface="Arial" panose="020B0604020202020204" pitchFamily="34" charset="0"/>
                <a:cs typeface="Arial" panose="020B0604020202020204" pitchFamily="34" charset="0"/>
              </a:rPr>
              <a:t>justice, equity, diversity, and inclusion</a:t>
            </a:r>
            <a:r>
              <a:rPr lang="en-US" altLang="en-US" sz="1200" dirty="0">
                <a:latin typeface="Arial" panose="020B0604020202020204" pitchFamily="34" charset="0"/>
                <a:cs typeface="Arial" panose="020B0604020202020204" pitchFamily="34" charset="0"/>
              </a:rPr>
              <a:t> in all aspects of its ecosystem, from the tools it generates to the workforce it develops.</a:t>
            </a:r>
          </a:p>
          <a:p>
            <a:pPr marL="0" lvl="1">
              <a:defRPr/>
            </a:pPr>
            <a:endParaRPr lang="en-US" sz="1200" i="0" u="none" strike="noStrike" kern="1200" dirty="0">
              <a:effectLst/>
              <a:latin typeface="Arial" panose="020B0604020202020204" pitchFamily="34" charset="0"/>
              <a:cs typeface="Arial" panose="020B0604020202020204" pitchFamily="34" charset="0"/>
            </a:endParaRPr>
          </a:p>
          <a:p>
            <a:pPr marL="0" lvl="1">
              <a:defRPr/>
            </a:pPr>
            <a:r>
              <a:rPr lang="en-US" sz="1200" i="0" u="none" strike="noStrike" kern="1200" dirty="0">
                <a:effectLst/>
                <a:latin typeface="Arial" panose="020B0604020202020204" pitchFamily="34" charset="0"/>
                <a:cs typeface="Arial" panose="020B0604020202020204" pitchFamily="34" charset="0"/>
              </a:rPr>
              <a:t>To emphasize its commitment to these values, the ClinGen Ancestry and Diversity Working Group, with input from the ClinGen Steering Committee and other members of the </a:t>
            </a:r>
            <a:r>
              <a:rPr lang="en-US" sz="1200" i="0" u="none" strike="noStrike" kern="1200" dirty="0" err="1">
                <a:effectLst/>
                <a:latin typeface="Arial" panose="020B0604020202020204" pitchFamily="34" charset="0"/>
                <a:cs typeface="Arial" panose="020B0604020202020204" pitchFamily="34" charset="0"/>
              </a:rPr>
              <a:t>ClinGen</a:t>
            </a:r>
            <a:r>
              <a:rPr lang="en-US" sz="1200" i="0" u="none" strike="noStrike" kern="1200" dirty="0">
                <a:effectLst/>
                <a:latin typeface="Arial" panose="020B0604020202020204" pitchFamily="34" charset="0"/>
                <a:cs typeface="Arial" panose="020B0604020202020204" pitchFamily="34" charset="0"/>
              </a:rPr>
              <a:t> Consortium, led the development of a Justice, Equity, Diversity, and Inclusion Actio</a:t>
            </a:r>
            <a:r>
              <a:rPr lang="en-US" sz="1200" dirty="0">
                <a:latin typeface="Arial" panose="020B0604020202020204" pitchFamily="34" charset="0"/>
                <a:cs typeface="Arial" panose="020B0604020202020204" pitchFamily="34" charset="0"/>
              </a:rPr>
              <a:t>n Plan. This plan provides a roadmap of </a:t>
            </a:r>
            <a:r>
              <a:rPr lang="en-US" sz="1200" i="0" u="none" strike="noStrike" kern="1200" dirty="0">
                <a:effectLst/>
                <a:latin typeface="Arial" panose="020B0604020202020204" pitchFamily="34" charset="0"/>
                <a:cs typeface="Arial" panose="020B0604020202020204" pitchFamily="34" charset="0"/>
              </a:rPr>
              <a:t>measurable and actionable goals for ClinGen to pursue in three key domains </a:t>
            </a:r>
          </a:p>
          <a:p>
            <a:pPr marL="0" lvl="1">
              <a:defRPr/>
            </a:pPr>
            <a:endParaRPr lang="en-US" sz="1200" i="0" u="none" strike="noStrike" kern="1200" dirty="0">
              <a:effectLst/>
              <a:latin typeface="Arial" panose="020B0604020202020204" pitchFamily="34" charset="0"/>
              <a:cs typeface="Arial" panose="020B0604020202020204" pitchFamily="34" charset="0"/>
            </a:endParaRPr>
          </a:p>
          <a:p>
            <a:pPr marL="0" lvl="1">
              <a:defRPr/>
            </a:pPr>
            <a:r>
              <a:rPr lang="en-US" sz="1200" i="0" u="none" strike="noStrike" kern="1200" dirty="0">
                <a:effectLst/>
                <a:latin typeface="Arial" panose="020B0604020202020204" pitchFamily="34" charset="0"/>
                <a:cs typeface="Arial" panose="020B0604020202020204" pitchFamily="34" charset="0"/>
              </a:rPr>
              <a:t>* First, </a:t>
            </a:r>
            <a:r>
              <a:rPr lang="en-US" sz="1200" dirty="0">
                <a:latin typeface="Arial" panose="020B0604020202020204" pitchFamily="34" charset="0"/>
                <a:cs typeface="Arial" panose="020B0604020202020204" pitchFamily="34" charset="0"/>
              </a:rPr>
              <a:t>contribute data, tools, and resources to the genomic knowledgebase that will enhance equity in patient care across global populations; * second, develop recommendations for the use of population descriptors in genetics and genomics; and * third, foster diversity, equity, and inclusion in the ClinGen workforce. </a:t>
            </a:r>
          </a:p>
          <a:p>
            <a:pPr marL="0" lvl="1">
              <a:defRPr/>
            </a:pPr>
            <a:endParaRPr lang="en-US" sz="1200" i="0" u="none" strike="noStrike" kern="1200" dirty="0">
              <a:effectLst/>
              <a:latin typeface="Arial" panose="020B0604020202020204" pitchFamily="34" charset="0"/>
              <a:cs typeface="Arial" panose="020B0604020202020204" pitchFamily="34" charset="0"/>
            </a:endParaRPr>
          </a:p>
          <a:p>
            <a:pPr marL="0" lvl="1">
              <a:defRPr/>
            </a:pPr>
            <a:r>
              <a:rPr lang="en-US" sz="1200" dirty="0" err="1">
                <a:latin typeface="Arial" panose="020B0604020202020204" pitchFamily="34" charset="0"/>
                <a:cs typeface="Arial" panose="020B0604020202020204" pitchFamily="34" charset="0"/>
              </a:rPr>
              <a:t>ClinGen</a:t>
            </a:r>
            <a:r>
              <a:rPr lang="en-US" sz="1200" dirty="0">
                <a:latin typeface="Arial" panose="020B0604020202020204" pitchFamily="34" charset="0"/>
                <a:cs typeface="Arial" panose="020B0604020202020204" pitchFamily="34" charset="0"/>
              </a:rPr>
              <a:t> also a</a:t>
            </a:r>
            <a:r>
              <a:rPr lang="en-US" sz="1200" strike="noStrike" dirty="0">
                <a:latin typeface="Arial" panose="020B0604020202020204" pitchFamily="34" charset="0"/>
                <a:cs typeface="Arial" panose="020B0604020202020204" pitchFamily="34" charset="0"/>
              </a:rPr>
              <a:t>ssembled a </a:t>
            </a:r>
            <a:r>
              <a:rPr lang="en-US" sz="1200" dirty="0">
                <a:latin typeface="Arial" panose="020B0604020202020204" pitchFamily="34" charset="0"/>
                <a:cs typeface="Arial" panose="020B0604020202020204" pitchFamily="34" charset="0"/>
              </a:rPr>
              <a:t>Justice, Equity, Diversity, and Inclusion Advisory Board to review the content of the generated plan, identify gaps, and provide advice as ClinGen embarks on implementing these goals. As such, the plan is undergoing review and may be refined in the future. The plan and Advisory Board roster can be viewed on the ClinGen website.</a:t>
            </a:r>
          </a:p>
          <a:p>
            <a:pPr marL="0" lvl="1">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4FB0BB0D-46BE-4221-9C8D-D83A0E7CB24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268139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23850"/>
            <a:ext cx="6096000" cy="3429000"/>
          </a:xfrm>
        </p:spPr>
      </p:sp>
      <p:sp>
        <p:nvSpPr>
          <p:cNvPr id="3" name="Notes Placeholder 2"/>
          <p:cNvSpPr>
            <a:spLocks noGrp="1"/>
          </p:cNvSpPr>
          <p:nvPr>
            <p:ph type="body" idx="1"/>
          </p:nvPr>
        </p:nvSpPr>
        <p:spPr>
          <a:xfrm>
            <a:off x="685800" y="3919078"/>
            <a:ext cx="5791200" cy="4591321"/>
          </a:xfrm>
        </p:spPr>
        <p:txBody>
          <a:bodyPr/>
          <a:lstStyle/>
          <a:p>
            <a:pPr marL="0" marR="0" indent="0">
              <a:lnSpc>
                <a:spcPct val="107000"/>
              </a:lnSpc>
              <a:spcBef>
                <a:spcPts val="0"/>
              </a:spcBef>
              <a:spcAft>
                <a:spcPts val="0"/>
              </a:spcAft>
              <a:buNone/>
            </a:pPr>
            <a:r>
              <a:rPr lang="en-US" sz="1200" dirty="0">
                <a:effectLst/>
                <a:ea typeface="Calibri" panose="020F0502020204030204" pitchFamily="34" charset="0"/>
              </a:rPr>
              <a:t>The Global Genomic Medicine Collaborative (or GGMC) was established in 2016 to create a community of global leaders dedicated to advancing genomic medicine implementation. The organization was started within the U.S. National Academies of Medicine and supported by NIH. </a:t>
            </a:r>
          </a:p>
          <a:p>
            <a:pPr marL="0" marR="0" indent="0">
              <a:lnSpc>
                <a:spcPct val="107000"/>
              </a:lnSpc>
              <a:spcBef>
                <a:spcPts val="0"/>
              </a:spcBef>
              <a:spcAft>
                <a:spcPts val="0"/>
              </a:spcAft>
              <a:buNone/>
            </a:pPr>
            <a:endParaRPr lang="en-US" sz="1200" dirty="0">
              <a:effectLst/>
              <a:ea typeface="Calibri" panose="020F0502020204030204" pitchFamily="34" charset="0"/>
            </a:endParaRPr>
          </a:p>
          <a:p>
            <a:pPr marL="0" marR="0" indent="0">
              <a:lnSpc>
                <a:spcPct val="107000"/>
              </a:lnSpc>
              <a:spcBef>
                <a:spcPts val="0"/>
              </a:spcBef>
              <a:spcAft>
                <a:spcPts val="0"/>
              </a:spcAft>
              <a:buNone/>
            </a:pPr>
            <a:r>
              <a:rPr lang="en-US" sz="1200" dirty="0">
                <a:effectLst/>
                <a:ea typeface="Calibri" panose="020F0502020204030204" pitchFamily="34" charset="0"/>
              </a:rPr>
              <a:t>GGMC aims to realize the full potential of genomic medicine worldwide for improving individual and population health, with a mission to identify barriers and solutions, lead and develop programs, and leverage global expertise to bring genomic medicine to low-resource settings worldwide through educational programs, policy development, and implementation science. </a:t>
            </a:r>
          </a:p>
          <a:p>
            <a:pPr marL="0" marR="0" indent="0">
              <a:lnSpc>
                <a:spcPct val="107000"/>
              </a:lnSpc>
              <a:spcBef>
                <a:spcPts val="0"/>
              </a:spcBef>
              <a:spcAft>
                <a:spcPts val="0"/>
              </a:spcAft>
              <a:buNone/>
            </a:pPr>
            <a:endParaRPr lang="en-US" sz="1200" dirty="0">
              <a:effectLst/>
              <a:ea typeface="Calibri" panose="020F0502020204030204" pitchFamily="34" charset="0"/>
            </a:endParaRPr>
          </a:p>
          <a:p>
            <a:pPr marL="0" marR="0" indent="0">
              <a:lnSpc>
                <a:spcPct val="107000"/>
              </a:lnSpc>
              <a:spcBef>
                <a:spcPts val="0"/>
              </a:spcBef>
              <a:spcAft>
                <a:spcPts val="0"/>
              </a:spcAft>
              <a:buNone/>
            </a:pPr>
            <a:r>
              <a:rPr lang="en-US" sz="1200" dirty="0">
                <a:effectLst/>
                <a:ea typeface="Calibri" panose="020F0502020204030204" pitchFamily="34" charset="0"/>
              </a:rPr>
              <a:t>GGMC expanded in 2018 to include more observational components, knitting together large cohort studies such as the </a:t>
            </a:r>
            <a:r>
              <a:rPr lang="en-US" sz="1200" i="1" dirty="0">
                <a:effectLst/>
                <a:ea typeface="Calibri" panose="020F0502020204030204" pitchFamily="34" charset="0"/>
              </a:rPr>
              <a:t>All of Us </a:t>
            </a:r>
            <a:r>
              <a:rPr lang="en-US" sz="1200" i="0" dirty="0">
                <a:effectLst/>
                <a:ea typeface="Calibri" panose="020F0502020204030204" pitchFamily="34" charset="0"/>
              </a:rPr>
              <a:t>Research Program</a:t>
            </a:r>
            <a:r>
              <a:rPr lang="en-US" sz="1200" dirty="0">
                <a:effectLst/>
                <a:ea typeface="Calibri" panose="020F0502020204030204" pitchFamily="34" charset="0"/>
              </a:rPr>
              <a:t>, UK Biobank, and over 70 global cohorts in * the International 100K+ Cohort Consortium (or IHCC). Recently, the GGMC Board of Directors decided to establish GGMC as an organization housing additional programs with a common thread of genomic medicine implementation. It provides financial management and operational support for a variety of programs. *</a:t>
            </a:r>
            <a:r>
              <a:rPr lang="en-US" sz="1200" dirty="0">
                <a:ea typeface="Calibri" panose="020F0502020204030204" pitchFamily="34" charset="0"/>
              </a:rPr>
              <a:t> Also, i</a:t>
            </a:r>
            <a:r>
              <a:rPr lang="en-US" sz="1200" dirty="0">
                <a:effectLst/>
                <a:ea typeface="Calibri" panose="020F0502020204030204" pitchFamily="34" charset="0"/>
              </a:rPr>
              <a:t>ts genomic medicine implementation arm was recast as the Global Genomic Medicine Consortium (or G2MC). * Other potential programs may be added at a later date. * </a:t>
            </a:r>
            <a:r>
              <a:rPr lang="en-US" sz="1200" dirty="0">
                <a:latin typeface="Arial" panose="020B0604020202020204" pitchFamily="34" charset="0"/>
                <a:ea typeface="DengXian" panose="02010600030101010101" pitchFamily="2" charset="-122"/>
              </a:rPr>
              <a:t>M</a:t>
            </a:r>
            <a:r>
              <a:rPr lang="en-US" sz="1200" dirty="0">
                <a:solidFill>
                  <a:srgbClr val="000000"/>
                </a:solidFill>
                <a:effectLst/>
                <a:latin typeface="Arial" panose="020B0604020202020204" pitchFamily="34" charset="0"/>
                <a:ea typeface="DengXian" panose="02010600030101010101" pitchFamily="2" charset="-122"/>
              </a:rPr>
              <a:t>ore information about all of this is available in the organization’s 2021 Annual Report.</a:t>
            </a:r>
          </a:p>
          <a:p>
            <a:pPr marL="0" marR="0" indent="0">
              <a:lnSpc>
                <a:spcPct val="107000"/>
              </a:lnSpc>
              <a:spcBef>
                <a:spcPts val="0"/>
              </a:spcBef>
              <a:spcAft>
                <a:spcPts val="0"/>
              </a:spcAft>
              <a:buNone/>
            </a:pPr>
            <a:endParaRPr lang="en-US" sz="1200" dirty="0">
              <a:effectLst/>
              <a:ea typeface="Calibri" panose="020F0502020204030204" pitchFamily="34" charset="0"/>
            </a:endParaRPr>
          </a:p>
        </p:txBody>
      </p:sp>
      <p:sp>
        <p:nvSpPr>
          <p:cNvPr id="5" name="Slide Number Placeholder 3">
            <a:extLst>
              <a:ext uri="{FF2B5EF4-FFF2-40B4-BE49-F238E27FC236}">
                <a16:creationId xmlns:a16="http://schemas.microsoft.com/office/drawing/2014/main" id="{EDE9915D-58BC-4F5F-8416-72BC0B19AE83}"/>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952763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689768" y="4030669"/>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NHGRI’s Technology Development Program continues to enable the development of new and improved technologies</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fostering genomic</a:t>
            </a:r>
            <a:r>
              <a:rPr lang="en-US" sz="1200" baseline="0" dirty="0">
                <a:latin typeface="Arial" panose="020B0604020202020204" pitchFamily="34" charset="0"/>
                <a:cs typeface="Arial" panose="020B0604020202020204" pitchFamily="34" charset="0"/>
              </a:rPr>
              <a:t> discovery</a:t>
            </a:r>
            <a:r>
              <a:rPr lang="en-US" sz="12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 NHGRI, in collaboration with the National Cancer Institute and the National Institute of Allergy and Infectious Diseases, has three open funding opportunities designed </a:t>
            </a:r>
            <a:r>
              <a:rPr lang="en-US" sz="1200" dirty="0">
                <a:effectLst/>
                <a:latin typeface="Arial" panose="020B0604020202020204" pitchFamily="34" charset="0"/>
                <a:ea typeface="Calibri" panose="020F0502020204030204" pitchFamily="34" charset="0"/>
                <a:cs typeface="Arial" panose="020B0604020202020204" pitchFamily="34" charset="0"/>
              </a:rPr>
              <a:t>to accelerate innovation and early development in the rapidly emerging field of single-molecule protein sequencing. The next application due date for these activities is June 15, 2022.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 * NHGRI also supports technology development more broadly through parent funding announcements and through targeted announcements, such as the Advancing Genomic Technology Development Notice of Special Interest (or NOSI). This genomic technology NOSI uses standard receipt dates.</a:t>
            </a:r>
          </a:p>
        </p:txBody>
      </p:sp>
      <p:sp>
        <p:nvSpPr>
          <p:cNvPr id="5" name="Slide Number Placeholder 3">
            <a:extLst>
              <a:ext uri="{FF2B5EF4-FFF2-40B4-BE49-F238E27FC236}">
                <a16:creationId xmlns:a16="http://schemas.microsoft.com/office/drawing/2014/main" id="{F15AC220-9B25-44DB-BA87-3A54D6A062A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167351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1000" y="374650"/>
            <a:ext cx="6096000" cy="3429000"/>
          </a:xfrm>
          <a:prstGeom prst="rect">
            <a:avLst/>
          </a:prstGeom>
          <a:ln/>
        </p:spPr>
      </p:sp>
      <p:sp>
        <p:nvSpPr>
          <p:cNvPr id="119811" name="Notes Placeholder 2"/>
          <p:cNvSpPr>
            <a:spLocks noGrp="1"/>
          </p:cNvSpPr>
          <p:nvPr>
            <p:ph type="body" idx="1"/>
          </p:nvPr>
        </p:nvSpPr>
        <p:spPr>
          <a:xfrm>
            <a:off x="689768" y="3974224"/>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Arial" panose="020B0604020202020204" pitchFamily="34" charset="0"/>
                <a:ea typeface="Calibri" panose="020F0502020204030204" pitchFamily="34" charset="0"/>
                <a:cs typeface="Arial" panose="020B0604020202020204" pitchFamily="34" charset="0"/>
              </a:rPr>
              <a:t>The recently funded Technology Development Coordinating Center (or TDCC) at the Jackson Laboratory has organized two virtual outreach events.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Arial" panose="020B0604020202020204" pitchFamily="34" charset="0"/>
                <a:ea typeface="Calibri" panose="020F0502020204030204" pitchFamily="34" charset="0"/>
                <a:cs typeface="Arial" panose="020B0604020202020204" pitchFamily="34" charset="0"/>
              </a:rPr>
              <a:t>* On May 23, NHGRI and the TDCC are hosting a Technology Area Forum entitled “Understanding Cells in Context: Spatial Transcriptomics.” The event will highlight the strengths and limitations of current DNA-sequencing- and imaging-based methods that are used in spatial gene-expression profiling.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Arial" panose="020B0604020202020204" pitchFamily="34" charset="0"/>
                <a:ea typeface="Calibri" panose="020F0502020204030204" pitchFamily="34" charset="0"/>
                <a:cs typeface="Arial" panose="020B0604020202020204" pitchFamily="34" charset="0"/>
              </a:rPr>
              <a:t>* On July 7, the TDCC will be hosting a virtual symposium on “Understanding Recent Advances in Genome Technology Development.” Biomedical researchers, learners, and clinical providers will have the opportunity to gain a fundamental understanding of how new genomic technologies are utilized and hear about emerging opportunities and challenges in the field.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Arial" panose="020B0604020202020204" pitchFamily="34" charset="0"/>
                <a:ea typeface="Calibri" panose="020F0502020204030204" pitchFamily="34" charset="0"/>
                <a:cs typeface="Arial" panose="020B0604020202020204" pitchFamily="34" charset="0"/>
              </a:rPr>
              <a:t>* Both virtual events are free, virtual, and open to the public, but registration is required.</a:t>
            </a:r>
          </a:p>
        </p:txBody>
      </p:sp>
      <p:sp>
        <p:nvSpPr>
          <p:cNvPr id="5" name="Slide Number Placeholder 3">
            <a:extLst>
              <a:ext uri="{FF2B5EF4-FFF2-40B4-BE49-F238E27FC236}">
                <a16:creationId xmlns:a16="http://schemas.microsoft.com/office/drawing/2014/main" id="{53CCE663-1052-4B18-B77B-A1BC4987EFE7}"/>
              </a:ext>
            </a:extLst>
          </p:cNvPr>
          <p:cNvSpPr txBox="1">
            <a:spLocks/>
          </p:cNvSpPr>
          <p:nvPr/>
        </p:nvSpPr>
        <p:spPr>
          <a:xfrm>
            <a:off x="3970938" y="88387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1133853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352425"/>
            <a:ext cx="6094412" cy="3429000"/>
          </a:xfrm>
          <a:prstGeom prst="rect">
            <a:avLst/>
          </a:prstGeom>
          <a:ln/>
        </p:spPr>
      </p:sp>
      <p:sp>
        <p:nvSpPr>
          <p:cNvPr id="119811" name="Notes Placeholder 2"/>
          <p:cNvSpPr>
            <a:spLocks noGrp="1"/>
          </p:cNvSpPr>
          <p:nvPr>
            <p:ph type="body" idx="1"/>
          </p:nvPr>
        </p:nvSpPr>
        <p:spPr>
          <a:xfrm>
            <a:off x="685799" y="3940358"/>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rtl="0" fontAlgn="base"/>
            <a:r>
              <a:rPr lang="en-US" b="0" i="0" kern="1200" dirty="0">
                <a:solidFill>
                  <a:schemeClr val="tx1"/>
                </a:solidFill>
                <a:effectLst/>
              </a:rPr>
              <a:t>NHGRI’s Small Business Program </a:t>
            </a:r>
            <a:r>
              <a:rPr lang="en-US" dirty="0"/>
              <a:t>awards grants to support the work of </a:t>
            </a:r>
            <a:r>
              <a:rPr lang="en-US" b="0" i="0" kern="1200" dirty="0">
                <a:solidFill>
                  <a:schemeClr val="tx1"/>
                </a:solidFill>
                <a:effectLst/>
              </a:rPr>
              <a:t>genomics companies related to commercialization as well as for </a:t>
            </a:r>
            <a:r>
              <a:rPr lang="en-US" b="0" i="0" u="none" strike="noStrike" kern="1200" dirty="0">
                <a:solidFill>
                  <a:schemeClr val="tx1"/>
                </a:solidFill>
                <a:effectLst/>
              </a:rPr>
              <a:t>technology transfer of academic innovations.</a:t>
            </a:r>
          </a:p>
          <a:p>
            <a:pPr marL="0" marR="0" lvl="0" indent="0" algn="l" defTabSz="609585" rtl="0" eaLnBrk="1" fontAlgn="base" latinLnBrk="0" hangingPunct="1">
              <a:lnSpc>
                <a:spcPct val="100000"/>
              </a:lnSpc>
              <a:spcBef>
                <a:spcPts val="0"/>
              </a:spcBef>
              <a:spcAft>
                <a:spcPts val="0"/>
              </a:spcAft>
              <a:buClrTx/>
              <a:buSzTx/>
              <a:buFontTx/>
              <a:buNone/>
              <a:tabLst/>
              <a:defRPr/>
            </a:pPr>
            <a:endParaRPr lang="en-US" b="0" i="0" u="none" strike="noStrike" kern="1200" dirty="0">
              <a:solidFill>
                <a:schemeClr val="tx1"/>
              </a:solidFill>
              <a:effectLst/>
            </a:endParaRPr>
          </a:p>
          <a:p>
            <a:pPr marL="0" marR="0" lvl="0" indent="0" algn="l" defTabSz="609585" rtl="0" eaLnBrk="1" fontAlgn="base" latinLnBrk="0" hangingPunct="1">
              <a:lnSpc>
                <a:spcPct val="100000"/>
              </a:lnSpc>
              <a:spcBef>
                <a:spcPts val="0"/>
              </a:spcBef>
              <a:spcAft>
                <a:spcPts val="0"/>
              </a:spcAft>
              <a:buClrTx/>
              <a:buSzTx/>
              <a:buFontTx/>
              <a:buNone/>
              <a:tabLst/>
              <a:defRPr/>
            </a:pPr>
            <a:r>
              <a:rPr lang="en-US" b="0" i="0" u="none" strike="noStrike" kern="1200" dirty="0">
                <a:solidFill>
                  <a:schemeClr val="tx1"/>
                </a:solidFill>
                <a:effectLst/>
              </a:rPr>
              <a:t>NHGRI often showcases our </a:t>
            </a:r>
            <a:r>
              <a:rPr lang="en-US" dirty="0"/>
              <a:t>small business grantees </a:t>
            </a:r>
            <a:r>
              <a:rPr lang="en-US" b="0" i="0" u="none" strike="noStrike" kern="1200" dirty="0">
                <a:solidFill>
                  <a:schemeClr val="tx1"/>
                </a:solidFill>
                <a:effectLst/>
              </a:rPr>
              <a:t>through products created by our Office of Communications. For example, genome-sequencing techniques and technologies developed by </a:t>
            </a:r>
            <a:r>
              <a:rPr lang="en-US" b="0" i="0" u="none" strike="noStrike" kern="1200" dirty="0" err="1">
                <a:solidFill>
                  <a:schemeClr val="tx1"/>
                </a:solidFill>
                <a:effectLst/>
              </a:rPr>
              <a:t>Circulomics</a:t>
            </a:r>
            <a:r>
              <a:rPr lang="en-US" b="0" i="0" u="none" strike="noStrike" kern="1200" dirty="0">
                <a:solidFill>
                  <a:schemeClr val="tx1"/>
                </a:solidFill>
                <a:effectLst/>
              </a:rPr>
              <a:t>, Arima Genomics, and Dovetail Genomics were i</a:t>
            </a:r>
            <a:r>
              <a:rPr lang="en-US" b="0" i="0" dirty="0">
                <a:solidFill>
                  <a:srgbClr val="000000"/>
                </a:solidFill>
                <a:effectLst/>
              </a:rPr>
              <a:t>nstrumental in contributing to the recent generation of a truly complete human genome sequence. A recent feature article on our website genome.gov tells the story of how their work is fueling such important advances in genomics. </a:t>
            </a:r>
            <a:endParaRPr lang="en-US" kern="1200" dirty="0">
              <a:solidFill>
                <a:schemeClr val="tx1"/>
              </a:solidFill>
              <a:effectLst/>
            </a:endParaRPr>
          </a:p>
        </p:txBody>
      </p:sp>
      <p:sp>
        <p:nvSpPr>
          <p:cNvPr id="5" name="Slide Number Placeholder 3">
            <a:extLst>
              <a:ext uri="{FF2B5EF4-FFF2-40B4-BE49-F238E27FC236}">
                <a16:creationId xmlns:a16="http://schemas.microsoft.com/office/drawing/2014/main" id="{03742FE2-BE81-40F7-8038-231AE7286B2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38</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2079585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685799" y="3931538"/>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a:lnSpc>
                <a:spcPct val="107000"/>
              </a:lnSpc>
              <a:spcBef>
                <a:spcPts val="0"/>
              </a:spcBef>
            </a:pPr>
            <a:r>
              <a:rPr lang="en-US" sz="1200" u="none" dirty="0">
                <a:latin typeface="Arial" panose="020B0604020202020204" pitchFamily="34" charset="0"/>
                <a:ea typeface="Calibri" panose="020F0502020204030204" pitchFamily="34" charset="0"/>
                <a:cs typeface="Arial" panose="020B0604020202020204" pitchFamily="34" charset="0"/>
              </a:rPr>
              <a:t>NHGRI</a:t>
            </a:r>
            <a:r>
              <a:rPr lang="en-US" sz="1200" dirty="0">
                <a:latin typeface="Arial" panose="020B0604020202020204" pitchFamily="34" charset="0"/>
                <a:ea typeface="Calibri" panose="020F0502020204030204" pitchFamily="34" charset="0"/>
                <a:cs typeface="Arial" panose="020B0604020202020204" pitchFamily="34" charset="0"/>
              </a:rPr>
              <a:t> aims to prepare a talented and diverse genomics workforce by providing both institutional and individual funding through a variety of mechanisms, including individual fellowship and career development awards, institutional awards, and diversity supplements. Programs are offered at the undergraduate, postbaccalaureate, graduate, postdoctoral, and faculty levels.</a:t>
            </a:r>
          </a:p>
          <a:p>
            <a:pPr marL="0" marR="0">
              <a:lnSpc>
                <a:spcPct val="107000"/>
              </a:lnSpc>
              <a:spcBef>
                <a:spcPts val="0"/>
              </a:spcBef>
            </a:pPr>
            <a:endParaRPr lang="en-US" sz="1200" dirty="0">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pPr>
            <a:r>
              <a:rPr lang="en-US" sz="1200" dirty="0">
                <a:effectLst/>
                <a:latin typeface="Arial" panose="020B0604020202020204" pitchFamily="34" charset="0"/>
                <a:ea typeface="Calibri" panose="020F0502020204030204" pitchFamily="34" charset="0"/>
                <a:cs typeface="Arial" panose="020B0604020202020204" pitchFamily="34" charset="0"/>
              </a:rPr>
              <a:t>The 7</a:t>
            </a:r>
            <a:r>
              <a:rPr lang="en-US" sz="1200" baseline="30000" dirty="0">
                <a:effectLst/>
                <a:latin typeface="Arial" panose="020B0604020202020204" pitchFamily="34" charset="0"/>
                <a:ea typeface="Calibri" panose="020F0502020204030204" pitchFamily="34" charset="0"/>
                <a:cs typeface="Arial" panose="020B0604020202020204" pitchFamily="34" charset="0"/>
              </a:rPr>
              <a:t>th</a:t>
            </a:r>
            <a:r>
              <a:rPr lang="en-US" sz="1200" dirty="0">
                <a:effectLst/>
                <a:latin typeface="Arial" panose="020B0604020202020204" pitchFamily="34" charset="0"/>
                <a:ea typeface="Calibri" panose="020F0502020204030204" pitchFamily="34" charset="0"/>
                <a:cs typeface="Arial" panose="020B0604020202020204" pitchFamily="34" charset="0"/>
              </a:rPr>
              <a:t> Annual Training and Career Development Program Meeting was recently held at Duke University. </a:t>
            </a:r>
            <a:r>
              <a:rPr lang="en-US" sz="1200" dirty="0">
                <a:latin typeface="Arial" panose="020B0604020202020204" pitchFamily="34" charset="0"/>
                <a:ea typeface="Calibri" panose="020F0502020204030204" pitchFamily="34" charset="0"/>
                <a:cs typeface="Arial" panose="020B0604020202020204" pitchFamily="34" charset="0"/>
              </a:rPr>
              <a:t>T</a:t>
            </a:r>
            <a:r>
              <a:rPr lang="en-US" sz="1200" dirty="0">
                <a:effectLst/>
                <a:latin typeface="Arial" panose="020B0604020202020204" pitchFamily="34" charset="0"/>
                <a:ea typeface="Calibri" panose="020F0502020204030204" pitchFamily="34" charset="0"/>
                <a:cs typeface="Arial" panose="020B0604020202020204" pitchFamily="34" charset="0"/>
              </a:rPr>
              <a:t>he meeting gathered over 200 in-person attendees and over 150 virtual attendees. </a:t>
            </a:r>
          </a:p>
          <a:p>
            <a:pPr marL="0" marR="0">
              <a:lnSpc>
                <a:spcPct val="107000"/>
              </a:lnSpc>
              <a:spcBef>
                <a:spcPts val="0"/>
              </a:spcBef>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pPr>
            <a:r>
              <a:rPr lang="en-US" sz="1200" dirty="0">
                <a:effectLst/>
                <a:latin typeface="Arial" panose="020B0604020202020204" pitchFamily="34" charset="0"/>
                <a:ea typeface="Calibri" panose="020F0502020204030204" pitchFamily="34" charset="0"/>
                <a:cs typeface="Arial" panose="020B0604020202020204" pitchFamily="34" charset="0"/>
              </a:rPr>
              <a:t>NHGRI-supported trainees presented their research</a:t>
            </a:r>
            <a:r>
              <a:rPr lang="en-US" sz="1200" dirty="0">
                <a:latin typeface="Arial" panose="020B0604020202020204" pitchFamily="34" charset="0"/>
                <a:ea typeface="Calibri" panose="020F0502020204030204" pitchFamily="34" charset="0"/>
                <a:cs typeface="Arial" panose="020B0604020202020204" pitchFamily="34" charset="0"/>
              </a:rPr>
              <a:t> </a:t>
            </a:r>
            <a:r>
              <a:rPr lang="en-US" sz="1200" dirty="0">
                <a:effectLst/>
                <a:latin typeface="Arial" panose="020B0604020202020204" pitchFamily="34" charset="0"/>
                <a:ea typeface="Calibri" panose="020F0502020204030204" pitchFamily="34" charset="0"/>
                <a:cs typeface="Arial" panose="020B0604020202020204" pitchFamily="34" charset="0"/>
              </a:rPr>
              <a:t>and me</a:t>
            </a:r>
            <a:r>
              <a:rPr lang="en-US" sz="1200" strike="noStrike" dirty="0">
                <a:latin typeface="Arial" panose="020B0604020202020204" pitchFamily="34" charset="0"/>
                <a:ea typeface="Calibri" panose="020F0502020204030204" pitchFamily="34" charset="0"/>
                <a:cs typeface="Arial" panose="020B0604020202020204" pitchFamily="34" charset="0"/>
              </a:rPr>
              <a:t>t</a:t>
            </a:r>
            <a:r>
              <a:rPr lang="en-US" sz="1200" dirty="0">
                <a:effectLst/>
                <a:latin typeface="Arial" panose="020B0604020202020204" pitchFamily="34" charset="0"/>
                <a:ea typeface="Calibri" panose="020F0502020204030204" pitchFamily="34" charset="0"/>
                <a:cs typeface="Arial" panose="020B0604020202020204" pitchFamily="34" charset="0"/>
              </a:rPr>
              <a:t> other trainees and researchers from </a:t>
            </a:r>
            <a:r>
              <a:rPr lang="en-US" sz="1200" dirty="0">
                <a:latin typeface="Arial" panose="020B0604020202020204" pitchFamily="34" charset="0"/>
                <a:ea typeface="Calibri" panose="020F0502020204030204" pitchFamily="34" charset="0"/>
                <a:cs typeface="Arial" panose="020B0604020202020204" pitchFamily="34" charset="0"/>
              </a:rPr>
              <a:t>across the NHGRI training programs</a:t>
            </a:r>
            <a:r>
              <a:rPr lang="en-US" sz="1200" dirty="0">
                <a:effectLst/>
                <a:latin typeface="Arial" panose="020B0604020202020204" pitchFamily="34" charset="0"/>
                <a:ea typeface="Calibri" panose="020F0502020204030204" pitchFamily="34" charset="0"/>
                <a:cs typeface="Arial" panose="020B0604020202020204" pitchFamily="34" charset="0"/>
              </a:rPr>
              <a:t>. The trainees included those from the Centers of Excellence in Ethical, Legal, and Social Implications Research Program, the Diversity Action Plan programs, the T32 training programs, and individual awardees of fellowships and career development grants. The trainees presented posters, gave lightning talks, and attended scientific lectures presented by their peers. Other highlights included keynote talks, </a:t>
            </a:r>
            <a:r>
              <a:rPr lang="en-US" sz="1200" dirty="0">
                <a:latin typeface="Arial" panose="020B0604020202020204" pitchFamily="34" charset="0"/>
                <a:ea typeface="Calibri" panose="020F0502020204030204" pitchFamily="34" charset="0"/>
                <a:cs typeface="Arial" panose="020B0604020202020204" pitchFamily="34" charset="0"/>
              </a:rPr>
              <a:t>n</a:t>
            </a:r>
            <a:r>
              <a:rPr lang="en-US" sz="1200" dirty="0">
                <a:effectLst/>
                <a:latin typeface="Arial" panose="020B0604020202020204" pitchFamily="34" charset="0"/>
                <a:ea typeface="Calibri" panose="020F0502020204030204" pitchFamily="34" charset="0"/>
                <a:cs typeface="Arial" panose="020B0604020202020204" pitchFamily="34" charset="0"/>
              </a:rPr>
              <a:t>etwork lunches, and various concurrent sessions. </a:t>
            </a:r>
          </a:p>
          <a:p>
            <a:pPr marL="0" marR="0">
              <a:lnSpc>
                <a:spcPct val="107000"/>
              </a:lnSpc>
              <a:spcBef>
                <a:spcPts val="0"/>
              </a:spcBef>
            </a:pP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18DADD7-5BD1-49D2-B563-5A70B6C89E60}"/>
              </a:ext>
            </a:extLst>
          </p:cNvPr>
          <p:cNvSpPr txBox="1">
            <a:spLocks/>
          </p:cNvSpPr>
          <p:nvPr/>
        </p:nvSpPr>
        <p:spPr>
          <a:xfrm>
            <a:off x="3970938" y="88387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891602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8613" y="373063"/>
            <a:ext cx="6200775" cy="3489325"/>
          </a:xfrm>
        </p:spPr>
      </p:sp>
      <p:sp>
        <p:nvSpPr>
          <p:cNvPr id="3" name="Notes Placeholder 2"/>
          <p:cNvSpPr>
            <a:spLocks noGrp="1"/>
          </p:cNvSpPr>
          <p:nvPr>
            <p:ph type="body" idx="1"/>
          </p:nvPr>
        </p:nvSpPr>
        <p:spPr>
          <a:xfrm>
            <a:off x="529839" y="3946692"/>
            <a:ext cx="5939327" cy="3984171"/>
          </a:xfrm>
        </p:spPr>
        <p:txBody>
          <a:bodyPr/>
          <a:lstStyle/>
          <a:p>
            <a:r>
              <a:rPr lang="en-US" sz="1200" dirty="0">
                <a:latin typeface="Arial" panose="020B0604020202020204" pitchFamily="34" charset="0"/>
                <a:cs typeface="Arial" panose="020B0604020202020204" pitchFamily="34" charset="0"/>
              </a:rPr>
              <a:t>NHGRI has developed a new awards program to recognize extramural investigators who are making sustained and substantial contributions to enhancing diversity, equity, inclusion, and accessibility (or DEIA) in the genomics workforce.</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Genomics Workforce DEIA Award will recognize * an extramural early-stage investigator and an established investigator (or group of investigators) annually that exemplify their commitment to enhancing the diversity of the genomics workforce.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To be considered for the award, a nominee must have NHGRI grant funding, and * the due date for nominations is September 1, 2022.</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program is being administered by the Training, Diversity, and Health Equity (or </a:t>
            </a:r>
            <a:r>
              <a:rPr lang="en-US" sz="1200" dirty="0" err="1">
                <a:latin typeface="Arial" panose="020B0604020202020204" pitchFamily="34" charset="0"/>
                <a:cs typeface="Arial" panose="020B0604020202020204" pitchFamily="34" charset="0"/>
              </a:rPr>
              <a:t>TiDHE</a:t>
            </a:r>
            <a:r>
              <a:rPr lang="en-US" sz="1200" dirty="0">
                <a:latin typeface="Arial" panose="020B0604020202020204" pitchFamily="34" charset="0"/>
                <a:cs typeface="Arial" panose="020B0604020202020204" pitchFamily="34" charset="0"/>
              </a:rPr>
              <a:t>) Office, which aims to promote workforce diversity, develop and support training programs, and provide leadership to reduce health disparities and foster health equity. </a:t>
            </a:r>
          </a:p>
        </p:txBody>
      </p:sp>
      <p:sp>
        <p:nvSpPr>
          <p:cNvPr id="5" name="Slide Number Placeholder 3">
            <a:extLst>
              <a:ext uri="{FF2B5EF4-FFF2-40B4-BE49-F238E27FC236}">
                <a16:creationId xmlns:a16="http://schemas.microsoft.com/office/drawing/2014/main" id="{1CCF26B4-BF5D-4977-B612-4BF0A327CE86}"/>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0116825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1000" y="479425"/>
            <a:ext cx="6096000" cy="3429000"/>
          </a:xfrm>
          <a:prstGeom prst="rect">
            <a:avLst/>
          </a:prstGeom>
          <a:ln/>
        </p:spPr>
      </p:sp>
      <p:sp>
        <p:nvSpPr>
          <p:cNvPr id="119811" name="Notes Placeholder 2"/>
          <p:cNvSpPr>
            <a:spLocks noGrp="1"/>
          </p:cNvSpPr>
          <p:nvPr>
            <p:ph type="body" idx="1"/>
          </p:nvPr>
        </p:nvSpPr>
        <p:spPr>
          <a:xfrm>
            <a:off x="685799" y="4053246"/>
            <a:ext cx="5866201" cy="4601153"/>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sz="1200" u="none" strike="noStrike" kern="1200" dirty="0">
                <a:latin typeface="Arial" panose="020B0604020202020204" pitchFamily="34" charset="0"/>
                <a:cs typeface="Arial" panose="020B0604020202020204" pitchFamily="34" charset="0"/>
              </a:rPr>
              <a:t>The NHGRI Extramural Training Program currently has three </a:t>
            </a:r>
            <a:r>
              <a:rPr lang="en-US" sz="1200" kern="1200" dirty="0">
                <a:latin typeface="Arial" panose="020B0604020202020204" pitchFamily="34" charset="0"/>
                <a:cs typeface="Arial" panose="020B0604020202020204" pitchFamily="34" charset="0"/>
              </a:rPr>
              <a:t>Funding Opportunities focused on genomics workforce diversity.</a:t>
            </a:r>
          </a:p>
          <a:p>
            <a:pPr marL="0" lvl="1" algn="l" defTabSz="609585" rtl="0" eaLnBrk="1" latinLnBrk="0" hangingPunct="1">
              <a:defRPr/>
            </a:pPr>
            <a:endParaRPr lang="en-US" sz="1200" kern="1200" dirty="0">
              <a:latin typeface="Arial" panose="020B0604020202020204" pitchFamily="34" charset="0"/>
              <a:cs typeface="Arial" panose="020B0604020202020204" pitchFamily="34" charset="0"/>
            </a:endParaRPr>
          </a:p>
          <a:p>
            <a:pPr marL="0" lvl="1" indent="0" algn="l" defTabSz="609585" rtl="0" eaLnBrk="1" latinLnBrk="0" hangingPunct="1">
              <a:buFont typeface="Arial" panose="020B0604020202020204" pitchFamily="34" charset="0"/>
              <a:buNone/>
              <a:defRPr/>
            </a:pPr>
            <a:r>
              <a:rPr lang="en-US" sz="1200" kern="1200" dirty="0">
                <a:latin typeface="Arial" panose="020B0604020202020204" pitchFamily="34" charset="0"/>
                <a:cs typeface="Arial" panose="020B0604020202020204" pitchFamily="34" charset="0"/>
              </a:rPr>
              <a:t>* The Genome Research Experiences to Attract Talented Undergraduates into the Genomics Field to Enhance Diversity (or GREAT) program supports </a:t>
            </a:r>
            <a:r>
              <a:rPr lang="en-US" sz="1200" b="0" i="0" dirty="0">
                <a:effectLst/>
                <a:latin typeface="Arial" panose="020B0604020202020204" pitchFamily="34" charset="0"/>
                <a:cs typeface="Arial" panose="020B0604020202020204" pitchFamily="34" charset="0"/>
              </a:rPr>
              <a:t>educational activities </a:t>
            </a:r>
            <a:r>
              <a:rPr lang="en-US" sz="1200" dirty="0">
                <a:latin typeface="Arial" panose="020B0604020202020204" pitchFamily="34" charset="0"/>
                <a:cs typeface="Arial" panose="020B0604020202020204" pitchFamily="34" charset="0"/>
              </a:rPr>
              <a:t>encouraging </a:t>
            </a:r>
            <a:r>
              <a:rPr lang="en-US" sz="1200" b="0" i="0" dirty="0">
                <a:effectLst/>
                <a:latin typeface="Arial" panose="020B0604020202020204" pitchFamily="34" charset="0"/>
                <a:cs typeface="Arial" panose="020B0604020202020204" pitchFamily="34" charset="0"/>
              </a:rPr>
              <a:t>undergraduates from diverse backgrounds, including those from groups underrepresented in the biomedical workforce, to pursue training and careers in the scientific, medical, ethical, social, and/or legal areas of genomics research. Applications for this program are due July 1.</a:t>
            </a:r>
          </a:p>
          <a:p>
            <a:pPr marL="0" lvl="1" indent="0" algn="l" defTabSz="609585" rtl="0" eaLnBrk="1" latinLnBrk="0" hangingPunct="1">
              <a:buFont typeface="Arial" panose="020B0604020202020204" pitchFamily="34" charset="0"/>
              <a:buNone/>
              <a:defRPr/>
            </a:pPr>
            <a:endParaRPr lang="en-US" sz="1200" kern="1200" dirty="0">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latin typeface="Arial" panose="020B0604020202020204" pitchFamily="34" charset="0"/>
                <a:cs typeface="Arial" panose="020B0604020202020204" pitchFamily="34" charset="0"/>
              </a:rPr>
              <a:t>* The </a:t>
            </a:r>
            <a:r>
              <a:rPr lang="en-US" sz="1200" b="0" i="0" dirty="0">
                <a:effectLst/>
                <a:latin typeface="Arial" panose="020B0604020202020204" pitchFamily="34" charset="0"/>
                <a:cs typeface="Arial" panose="020B0604020202020204" pitchFamily="34" charset="0"/>
              </a:rPr>
              <a:t>Faculty Institutional Recruitment for Sustainable Transformation (or FIRST) Program, a Common Fund initiative, is accepting applications to facilitate institutions in building a self-reinforcing community of scientists through recruitment of a critical mass of early-career faculty who have a demonstrated commitment to inclusive excellence. Applications for this program are due July 12. </a:t>
            </a:r>
          </a:p>
          <a:p>
            <a:pPr marL="0" lvl="1" algn="l" defTabSz="609585" rtl="0" eaLnBrk="1" latinLnBrk="0" hangingPunct="1">
              <a:defRPr/>
            </a:pPr>
            <a:endParaRPr lang="en-US" sz="1200" b="0" i="0" dirty="0">
              <a:effectLst/>
              <a:latin typeface="Arial" panose="020B0604020202020204" pitchFamily="34" charset="0"/>
              <a:cs typeface="Arial" panose="020B0604020202020204" pitchFamily="34" charset="0"/>
            </a:endParaRPr>
          </a:p>
          <a:p>
            <a:pPr marL="0" lvl="1" algn="l" defTabSz="609585" rtl="0" eaLnBrk="1" latinLnBrk="0" hangingPunct="1">
              <a:defRPr/>
            </a:pPr>
            <a:r>
              <a:rPr lang="en-US" sz="1200" b="0" i="0" dirty="0">
                <a:effectLst/>
                <a:latin typeface="Arial" panose="020B0604020202020204" pitchFamily="34" charset="0"/>
                <a:cs typeface="Arial" panose="020B0604020202020204" pitchFamily="34" charset="0"/>
              </a:rPr>
              <a:t>* The NIH</a:t>
            </a:r>
            <a:r>
              <a:rPr lang="en-US" sz="1200" b="0" dirty="0">
                <a:latin typeface="Arial" panose="020B0604020202020204" pitchFamily="34" charset="0"/>
                <a:cs typeface="Arial" panose="020B0604020202020204" pitchFamily="34" charset="0"/>
              </a:rPr>
              <a:t> Science Education Partnership Award (or SEPA) program </a:t>
            </a:r>
            <a:r>
              <a:rPr lang="en-US" sz="1200" b="0" i="0" dirty="0">
                <a:effectLst/>
                <a:latin typeface="Arial" panose="020B0604020202020204" pitchFamily="34" charset="0"/>
                <a:cs typeface="Arial" panose="020B0604020202020204" pitchFamily="34" charset="0"/>
              </a:rPr>
              <a:t>supports pre-kindergarten to grade 12 and informal science education activities that enhance the diversity of the biomedical, behavioral, and clinical research workforce and that  foster a better understanding of NIH-funded biomedical, behavioral, and clinical research and its public health implications. Applications for this program are due July 13.</a:t>
            </a:r>
          </a:p>
        </p:txBody>
      </p:sp>
      <p:sp>
        <p:nvSpPr>
          <p:cNvPr id="5" name="Slide Number Placeholder 3">
            <a:extLst>
              <a:ext uri="{FF2B5EF4-FFF2-40B4-BE49-F238E27FC236}">
                <a16:creationId xmlns:a16="http://schemas.microsoft.com/office/drawing/2014/main" id="{610932DF-6B20-4204-B844-AE3CC262AB4D}"/>
              </a:ext>
            </a:extLst>
          </p:cNvPr>
          <p:cNvSpPr txBox="1">
            <a:spLocks/>
          </p:cNvSpPr>
          <p:nvPr/>
        </p:nvSpPr>
        <p:spPr>
          <a:xfrm>
            <a:off x="3970938" y="88387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407990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363538"/>
            <a:ext cx="6197600" cy="3486150"/>
          </a:xfrm>
          <a:prstGeom prst="rect">
            <a:avLst/>
          </a:prstGeom>
          <a:ln/>
        </p:spPr>
      </p:sp>
      <p:sp>
        <p:nvSpPr>
          <p:cNvPr id="100355" name="Notes Placeholder 2"/>
          <p:cNvSpPr>
            <a:spLocks noGrp="1"/>
          </p:cNvSpPr>
          <p:nvPr>
            <p:ph type="body" idx="1"/>
          </p:nvPr>
        </p:nvSpPr>
        <p:spPr>
          <a:xfrm>
            <a:off x="859631" y="4007492"/>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NIH Common Fund and other trans-NIH efforts.</a:t>
            </a:r>
          </a:p>
          <a:p>
            <a:endParaRPr lang="en-US" dirty="0"/>
          </a:p>
        </p:txBody>
      </p:sp>
      <p:sp>
        <p:nvSpPr>
          <p:cNvPr id="5" name="Slide Number Placeholder 3">
            <a:extLst>
              <a:ext uri="{FF2B5EF4-FFF2-40B4-BE49-F238E27FC236}">
                <a16:creationId xmlns:a16="http://schemas.microsoft.com/office/drawing/2014/main" id="{80AD2BDE-019F-4B04-8109-6866D148C0FB}"/>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42</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750840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6000" cy="3429000"/>
          </a:xfrm>
          <a:prstGeom prst="rect">
            <a:avLst/>
          </a:prstGeom>
          <a:ln/>
        </p:spPr>
      </p:sp>
      <p:sp>
        <p:nvSpPr>
          <p:cNvPr id="119811" name="Notes Placeholder 2"/>
          <p:cNvSpPr>
            <a:spLocks noGrp="1"/>
          </p:cNvSpPr>
          <p:nvPr>
            <p:ph type="body" idx="1"/>
          </p:nvPr>
        </p:nvSpPr>
        <p:spPr>
          <a:xfrm>
            <a:off x="689767" y="4060226"/>
            <a:ext cx="5791995" cy="4385373"/>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a:spcBef>
                <a:spcPts val="0"/>
              </a:spcBef>
              <a:spcAft>
                <a:spcPts val="0"/>
              </a:spcAft>
            </a:pPr>
            <a:r>
              <a:rPr lang="en-US" dirty="0">
                <a:effectLst/>
                <a:latin typeface="Arial" panose="020B0604020202020204" pitchFamily="34" charset="0"/>
                <a:ea typeface="Calibri" panose="020F0502020204030204" pitchFamily="34" charset="0"/>
                <a:cs typeface="Arial" panose="020B0604020202020204" pitchFamily="34" charset="0"/>
              </a:rPr>
              <a:t>The central goal of the NIH Common Fund’s </a:t>
            </a:r>
            <a:r>
              <a:rPr lang="en-US" i="0" dirty="0">
                <a:effectLst/>
                <a:latin typeface="Arial" panose="020B0604020202020204" pitchFamily="34" charset="0"/>
                <a:ea typeface="Calibri" panose="020F0502020204030204" pitchFamily="34" charset="0"/>
                <a:cs typeface="Arial" panose="020B0604020202020204" pitchFamily="34" charset="0"/>
              </a:rPr>
              <a:t>Human Heredity and Health in Africa </a:t>
            </a:r>
            <a:r>
              <a:rPr lang="en-US" dirty="0">
                <a:effectLst/>
                <a:latin typeface="Arial" panose="020B0604020202020204" pitchFamily="34" charset="0"/>
                <a:ea typeface="Calibri" panose="020F0502020204030204" pitchFamily="34" charset="0"/>
                <a:cs typeface="Arial" panose="020B0604020202020204" pitchFamily="34" charset="0"/>
              </a:rPr>
              <a:t>(or H3Africa) program is to develop a sustainable and collaborative African genomics research enterprise. </a:t>
            </a:r>
          </a:p>
          <a:p>
            <a:pPr marL="0" marR="0">
              <a:spcBef>
                <a:spcPts val="0"/>
              </a:spcBef>
              <a:spcAft>
                <a:spcPts val="0"/>
              </a:spcAft>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dirty="0">
                <a:effectLst/>
                <a:latin typeface="Arial" panose="020B0604020202020204" pitchFamily="34" charset="0"/>
                <a:ea typeface="Calibri" panose="020F0502020204030204" pitchFamily="34" charset="0"/>
                <a:cs typeface="Arial" panose="020B0604020202020204" pitchFamily="34" charset="0"/>
              </a:rPr>
              <a:t>* Now in its tenth and final year, H3Africa has published over 600 papers, with many  additional manuscripts in the works. Recent papers, highlighted on this slide, reveal a previously undescribed gut microbiome taxa, describe methylation patterns in adults who were in utero during the Rwandan genocide, and propose guidelines for feedback of individual genomic findings in African research settings. </a:t>
            </a:r>
          </a:p>
          <a:p>
            <a:pPr marL="0" marR="0">
              <a:spcBef>
                <a:spcPts val="0"/>
              </a:spcBef>
              <a:spcAft>
                <a:spcPts val="0"/>
              </a:spcAft>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R="0">
              <a:spcBef>
                <a:spcPts val="0"/>
              </a:spcBef>
              <a:spcAft>
                <a:spcPts val="0"/>
              </a:spcAft>
            </a:pPr>
            <a:r>
              <a:rPr lang="en-US" dirty="0">
                <a:effectLst/>
                <a:latin typeface="Arial" panose="020B0604020202020204" pitchFamily="34" charset="0"/>
                <a:ea typeface="Calibri" panose="020F0502020204030204" pitchFamily="34" charset="0"/>
                <a:cs typeface="Arial" panose="020B0604020202020204" pitchFamily="34" charset="0"/>
              </a:rPr>
              <a:t>* In addition to publications, H3Africa investigators have played major roles in the update of Consortium recommendations into policies </a:t>
            </a:r>
            <a:r>
              <a:rPr lang="en-US" dirty="0">
                <a:latin typeface="Arial" panose="020B0604020202020204" pitchFamily="34" charset="0"/>
                <a:ea typeface="Calibri" panose="020F0502020204030204" pitchFamily="34" charset="0"/>
                <a:cs typeface="Arial" panose="020B0604020202020204" pitchFamily="34" charset="0"/>
              </a:rPr>
              <a:t>for genomics research </a:t>
            </a:r>
            <a:r>
              <a:rPr lang="en-US" dirty="0">
                <a:effectLst/>
                <a:latin typeface="Arial" panose="020B0604020202020204" pitchFamily="34" charset="0"/>
                <a:ea typeface="Calibri" panose="020F0502020204030204" pitchFamily="34" charset="0"/>
                <a:cs typeface="Arial" panose="020B0604020202020204" pitchFamily="34" charset="0"/>
              </a:rPr>
              <a:t>in African countries. As one example, groups funded as part of the H3Africa Ethical, Legal, and Social Implications Research Projects have collaborated with their local governments </a:t>
            </a:r>
            <a:r>
              <a:rPr lang="en-US" dirty="0">
                <a:latin typeface="Arial" panose="020B0604020202020204" pitchFamily="34" charset="0"/>
                <a:ea typeface="Calibri" panose="020F0502020204030204" pitchFamily="34" charset="0"/>
                <a:cs typeface="Arial" panose="020B0604020202020204" pitchFamily="34" charset="0"/>
              </a:rPr>
              <a:t>and contributed to </a:t>
            </a:r>
            <a:r>
              <a:rPr lang="en-US" dirty="0">
                <a:effectLst/>
                <a:latin typeface="Arial" panose="020B0604020202020204" pitchFamily="34" charset="0"/>
                <a:ea typeface="Calibri" panose="020F0502020204030204" pitchFamily="34" charset="0"/>
                <a:cs typeface="Arial" panose="020B0604020202020204" pitchFamily="34" charset="0"/>
              </a:rPr>
              <a:t>national guidelines on human genomics research and community engagement in Uganda and Botswana. </a:t>
            </a:r>
          </a:p>
          <a:p>
            <a:pPr marR="0">
              <a:spcBef>
                <a:spcPts val="0"/>
              </a:spcBef>
              <a:spcAft>
                <a:spcPts val="0"/>
              </a:spcAft>
            </a:pPr>
            <a:endParaRPr lang="en-US" dirty="0">
              <a:latin typeface="Arial" panose="020B0604020202020204" pitchFamily="34" charset="0"/>
              <a:ea typeface="Calibri" panose="020F0502020204030204" pitchFamily="34" charset="0"/>
              <a:cs typeface="Arial" panose="020B0604020202020204" pitchFamily="34" charset="0"/>
            </a:endParaRPr>
          </a:p>
          <a:p>
            <a:pPr marR="0">
              <a:spcBef>
                <a:spcPts val="0"/>
              </a:spcBef>
              <a:spcAft>
                <a:spcPts val="0"/>
              </a:spcAft>
            </a:pPr>
            <a:r>
              <a:rPr lang="en-US" dirty="0">
                <a:effectLst/>
                <a:latin typeface="Arial" panose="020B0604020202020204" pitchFamily="34" charset="0"/>
                <a:ea typeface="Calibri" panose="020F0502020204030204" pitchFamily="34" charset="0"/>
                <a:cs typeface="Arial" panose="020B0604020202020204" pitchFamily="34" charset="0"/>
              </a:rPr>
              <a:t>* The final Consortium meeting will occur at the end of this month in Nigeria. Investigators and fellows will highlight the impact of H3Africa on their careers, on research infrastructure in Africa, and on advances in genomics research. </a:t>
            </a:r>
          </a:p>
          <a:p>
            <a:pPr marL="0" marR="0" lvl="0" indent="0" algn="l" defTabSz="60958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434118DE-D9D9-4846-A941-E5F6A681B89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7018718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689768" y="4008091"/>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Undiagnosed Diseases Network (or UDN) is an NIH Common Fund program that aims to improve the level of diagnosis for rare and undiagnosed conditions through a team-based approach.</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UDN investigators from the Baylor Model Organism Screening Center published an article describing </a:t>
            </a:r>
            <a:r>
              <a:rPr lang="en-US" sz="1200" dirty="0" err="1">
                <a:latin typeface="Arial" panose="020B0604020202020204" pitchFamily="34" charset="0"/>
                <a:cs typeface="Arial" panose="020B0604020202020204" pitchFamily="34" charset="0"/>
              </a:rPr>
              <a:t>ModelMatcher</a:t>
            </a:r>
            <a:r>
              <a:rPr lang="en-US" sz="1200" dirty="0">
                <a:latin typeface="Arial" panose="020B0604020202020204" pitchFamily="34" charset="0"/>
                <a:cs typeface="Arial" panose="020B0604020202020204" pitchFamily="34" charset="0"/>
              </a:rPr>
              <a:t>, an online investigator matchmaking tool designed to encourage cross-disciplinary collaboration in rare disease research. As of January 2022, users have access to a database containing 5,383 model-organism genes that correspond to over 6,000 human genes.</a:t>
            </a:r>
          </a:p>
          <a:p>
            <a:endParaRPr lang="en-US" sz="1200" dirty="0">
              <a:latin typeface="Arial" panose="020B0604020202020204" pitchFamily="34" charset="0"/>
              <a:cs typeface="Arial" panose="020B0604020202020204" pitchFamily="34" charset="0"/>
            </a:endParaRPr>
          </a:p>
          <a:p>
            <a:r>
              <a:rPr lang="en-US" sz="1200" dirty="0">
                <a:effectLst/>
                <a:latin typeface="Arial" panose="020B0604020202020204" pitchFamily="34" charset="0"/>
                <a:ea typeface="Calibri" panose="020F0502020204030204" pitchFamily="34" charset="0"/>
                <a:cs typeface="Arial" panose="020B0604020202020204" pitchFamily="34" charset="0"/>
              </a:rPr>
              <a:t>* The same UDN Baylor investigators contributed to an article describing a novel human neurodevelopmental phenotype associated with a mutation in the Neuron Navigator 2 (or </a:t>
            </a:r>
            <a:r>
              <a:rPr lang="en-US" sz="1200" i="1" dirty="0">
                <a:effectLst/>
                <a:latin typeface="Arial" panose="020B0604020202020204" pitchFamily="34" charset="0"/>
                <a:ea typeface="Calibri" panose="020F0502020204030204" pitchFamily="34" charset="0"/>
                <a:cs typeface="Arial" panose="020B0604020202020204" pitchFamily="34" charset="0"/>
              </a:rPr>
              <a:t>NAV2</a:t>
            </a:r>
            <a:r>
              <a:rPr lang="en-US" sz="1200" dirty="0">
                <a:effectLst/>
                <a:latin typeface="Arial" panose="020B0604020202020204" pitchFamily="34" charset="0"/>
                <a:ea typeface="Calibri" panose="020F0502020204030204" pitchFamily="34" charset="0"/>
                <a:cs typeface="Arial" panose="020B0604020202020204" pitchFamily="34" charset="0"/>
              </a:rPr>
              <a:t>) gene. While mouse studies showed NAV2 protein is critical in the development of the central nervous system, particularly the cerebellum, little was known about the role of the NAV2 protein in humans. By screening exome-sequence data from individuals affected with sporadic cerebellar dysplasia, investigators identified the first human with biallelic loss-of-function variants in </a:t>
            </a:r>
            <a:r>
              <a:rPr lang="en-US" sz="1200" i="1" dirty="0">
                <a:effectLst/>
                <a:latin typeface="Arial" panose="020B0604020202020204" pitchFamily="34" charset="0"/>
                <a:ea typeface="Calibri" panose="020F0502020204030204" pitchFamily="34" charset="0"/>
                <a:cs typeface="Arial" panose="020B0604020202020204" pitchFamily="34" charset="0"/>
              </a:rPr>
              <a:t>NAV2</a:t>
            </a:r>
            <a:r>
              <a:rPr lang="en-US" sz="1200" dirty="0">
                <a:effectLst/>
                <a:latin typeface="Arial" panose="020B0604020202020204" pitchFamily="34" charset="0"/>
                <a:ea typeface="Calibri" panose="020F0502020204030204" pitchFamily="34" charset="0"/>
                <a:cs typeface="Arial" panose="020B0604020202020204" pitchFamily="34" charset="0"/>
              </a:rPr>
              <a:t>. Through animal-model analyses, investigators were able to identify a potentially conserved role for NAV2 protein in central nervous system development across multiple species. </a:t>
            </a:r>
          </a:p>
          <a:p>
            <a:endParaRPr lang="en-US" sz="1200" b="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95C7871-D72A-4DF9-B587-ECC323357BD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995319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339725"/>
            <a:ext cx="6094412" cy="3429000"/>
          </a:xfrm>
          <a:prstGeom prst="rect">
            <a:avLst/>
          </a:prstGeom>
          <a:ln/>
        </p:spPr>
      </p:sp>
      <p:sp>
        <p:nvSpPr>
          <p:cNvPr id="119811" name="Notes Placeholder 2"/>
          <p:cNvSpPr>
            <a:spLocks noGrp="1"/>
          </p:cNvSpPr>
          <p:nvPr>
            <p:ph type="body" idx="1"/>
          </p:nvPr>
        </p:nvSpPr>
        <p:spPr>
          <a:xfrm>
            <a:off x="749670" y="3940358"/>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NIH Common Fund has initiated a new program of interest to NHGRI, the Somatic Mosaicism Across Human Tissues (or </a:t>
            </a:r>
            <a:r>
              <a:rPr lang="en-US" sz="1200" dirty="0" err="1">
                <a:latin typeface="Arial" panose="020B0604020202020204" pitchFamily="34" charset="0"/>
                <a:cs typeface="Arial" panose="020B0604020202020204" pitchFamily="34" charset="0"/>
              </a:rPr>
              <a:t>SMaHT</a:t>
            </a:r>
            <a:r>
              <a:rPr lang="en-US" sz="1200" dirty="0">
                <a:latin typeface="Arial" panose="020B0604020202020204" pitchFamily="34" charset="0"/>
                <a:cs typeface="Arial" panose="020B0604020202020204" pitchFamily="34" charset="0"/>
              </a:rPr>
              <a:t>) program. </a:t>
            </a:r>
            <a:r>
              <a:rPr lang="en-US" dirty="0">
                <a:latin typeface="Arial" panose="020B0604020202020204" pitchFamily="34" charset="0"/>
                <a:cs typeface="Arial" panose="020B0604020202020204" pitchFamily="34" charset="0"/>
              </a:rPr>
              <a:t>The </a:t>
            </a:r>
            <a:r>
              <a:rPr lang="en-US" dirty="0" err="1">
                <a:latin typeface="Arial" panose="020B0604020202020204" pitchFamily="34" charset="0"/>
                <a:cs typeface="Arial" panose="020B0604020202020204" pitchFamily="34" charset="0"/>
              </a:rPr>
              <a:t>SMaHT</a:t>
            </a:r>
            <a:r>
              <a:rPr lang="en-US" dirty="0">
                <a:latin typeface="Arial" panose="020B0604020202020204" pitchFamily="34" charset="0"/>
                <a:cs typeface="Arial" panose="020B0604020202020204" pitchFamily="34" charset="0"/>
              </a:rPr>
              <a:t> Network aims to transform our understanding of how somatic mosaicism in human cells influences human biology and health.</a:t>
            </a:r>
          </a:p>
          <a:p>
            <a:pPr algn="l"/>
            <a:endParaRPr lang="en-US" sz="1200" b="0" i="0" dirty="0">
              <a:effectLst/>
              <a:latin typeface="Arial" panose="020B0604020202020204" pitchFamily="34" charset="0"/>
              <a:cs typeface="Arial" panose="020B060402020202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 Five Funding Opportunities have been released for the various components of the </a:t>
            </a:r>
            <a:r>
              <a:rPr lang="en-US" sz="1200" dirty="0" err="1">
                <a:latin typeface="Arial" panose="020B0604020202020204" pitchFamily="34" charset="0"/>
                <a:cs typeface="Arial" panose="020B0604020202020204" pitchFamily="34" charset="0"/>
              </a:rPr>
              <a:t>SMaHT</a:t>
            </a:r>
            <a:r>
              <a:rPr lang="en-US" sz="1200" dirty="0">
                <a:latin typeface="Arial" panose="020B0604020202020204" pitchFamily="34" charset="0"/>
                <a:cs typeface="Arial" panose="020B0604020202020204" pitchFamily="34" charset="0"/>
              </a:rPr>
              <a:t> Network, shown here in colored boxes. The components include: a Tissue Procurement Center and Genome Characterization Centers, Technology and Tool Development Projects, a Data Analysis Center, and an Organizational Center. The various components will generate and analyze validated data and produce a genomic variant catalog as well as a workbench to facilitate use of these data by the broader research community.</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 The application deadline for all five components is July 8, 2022.</a:t>
            </a:r>
          </a:p>
        </p:txBody>
      </p:sp>
      <p:sp>
        <p:nvSpPr>
          <p:cNvPr id="5" name="Slide Number Placeholder 3">
            <a:extLst>
              <a:ext uri="{FF2B5EF4-FFF2-40B4-BE49-F238E27FC236}">
                <a16:creationId xmlns:a16="http://schemas.microsoft.com/office/drawing/2014/main" id="{D00155D7-810D-48CA-8458-6B26CAF286EA}"/>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2314163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500063"/>
            <a:ext cx="6199187" cy="3487737"/>
          </a:xfrm>
        </p:spPr>
      </p:sp>
      <p:sp>
        <p:nvSpPr>
          <p:cNvPr id="3" name="Notes Placeholder 2"/>
          <p:cNvSpPr>
            <a:spLocks noGrp="1"/>
          </p:cNvSpPr>
          <p:nvPr>
            <p:ph type="body" idx="1"/>
          </p:nvPr>
        </p:nvSpPr>
        <p:spPr>
          <a:xfrm>
            <a:off x="470019" y="4181482"/>
            <a:ext cx="6137156" cy="4422518"/>
          </a:xfrm>
        </p:spPr>
        <p:txBody>
          <a:bodyPr/>
          <a:lstStyle/>
          <a:p>
            <a:r>
              <a:rPr lang="en-US" b="0" i="0" dirty="0">
                <a:effectLst/>
                <a:latin typeface="Arial" panose="020B0604020202020204" pitchFamily="34" charset="0"/>
                <a:cs typeface="Arial" panose="020B0604020202020204" pitchFamily="34" charset="0"/>
              </a:rPr>
              <a:t>The mission of the </a:t>
            </a:r>
            <a:r>
              <a:rPr lang="en-US" b="0" i="1" dirty="0">
                <a:effectLst/>
                <a:latin typeface="Arial" panose="020B0604020202020204" pitchFamily="34" charset="0"/>
                <a:cs typeface="Arial" panose="020B0604020202020204" pitchFamily="34" charset="0"/>
              </a:rPr>
              <a:t>All of Us </a:t>
            </a:r>
            <a:r>
              <a:rPr lang="en-US" b="0" i="0" dirty="0">
                <a:effectLst/>
                <a:latin typeface="Arial" panose="020B0604020202020204" pitchFamily="34" charset="0"/>
                <a:cs typeface="Arial" panose="020B0604020202020204" pitchFamily="34" charset="0"/>
              </a:rPr>
              <a:t>Research Program is to accelerate health research and medical breakthroughs, enabling individualized prevention, treatment, and care for all of us. The program will partner with one million or more people across the United States to build the most diverse biomedical data resource of its kind, thereby helping researchers gain better insights into the biological, environmental, and behavioral factors that influence health.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a:t>
            </a:r>
            <a:r>
              <a:rPr lang="en-US" i="1" dirty="0">
                <a:latin typeface="Arial" panose="020B0604020202020204" pitchFamily="34" charset="0"/>
                <a:cs typeface="Arial" panose="020B0604020202020204" pitchFamily="34" charset="0"/>
              </a:rPr>
              <a:t>All of Us </a:t>
            </a:r>
            <a:r>
              <a:rPr lang="en-US" i="0" dirty="0">
                <a:latin typeface="Arial" panose="020B0604020202020204" pitchFamily="34" charset="0"/>
                <a:cs typeface="Arial" panose="020B0604020202020204" pitchFamily="34" charset="0"/>
              </a:rPr>
              <a:t>Research P</a:t>
            </a:r>
            <a:r>
              <a:rPr lang="en-US" dirty="0">
                <a:latin typeface="Arial" panose="020B0604020202020204" pitchFamily="34" charset="0"/>
                <a:cs typeface="Arial" panose="020B0604020202020204" pitchFamily="34" charset="0"/>
              </a:rPr>
              <a:t>rogram released its first genomic dataset in March. * This data release – which features whole-genome sequences from nearly 100,000 participants as well as genotyping array data, genomic variant data, and a suite of genomics analysis tools – is available via the </a:t>
            </a:r>
            <a:r>
              <a:rPr lang="en-US" i="1" dirty="0">
                <a:latin typeface="Arial" panose="020B0604020202020204" pitchFamily="34" charset="0"/>
                <a:cs typeface="Arial" panose="020B0604020202020204" pitchFamily="34" charset="0"/>
              </a:rPr>
              <a:t>All of U</a:t>
            </a:r>
            <a:r>
              <a:rPr lang="en-US" dirty="0">
                <a:latin typeface="Arial" panose="020B0604020202020204" pitchFamily="34" charset="0"/>
                <a:cs typeface="Arial" panose="020B0604020202020204" pitchFamily="34" charset="0"/>
              </a:rPr>
              <a:t>s Researcher Workbench </a:t>
            </a:r>
            <a:r>
              <a:rPr lang="en-US" b="0" i="0" dirty="0">
                <a:effectLst/>
                <a:latin typeface="Arial" panose="020B0604020202020204" pitchFamily="34" charset="0"/>
                <a:cs typeface="Arial" panose="020B0604020202020204" pitchFamily="34" charset="0"/>
              </a:rPr>
              <a:t>cloud-based platform. * The Researcher Workbench</a:t>
            </a:r>
            <a:r>
              <a:rPr lang="en-US" dirty="0">
                <a:latin typeface="Arial" panose="020B0604020202020204" pitchFamily="34" charset="0"/>
                <a:cs typeface="Arial" panose="020B0604020202020204" pitchFamily="34" charset="0"/>
              </a:rPr>
              <a:t> also includes information from participants’ survey responses, Fitbit devices, electronic health records, and physical measurements. * A key feature of the </a:t>
            </a:r>
            <a:r>
              <a:rPr lang="en-US" i="1" dirty="0">
                <a:latin typeface="Arial" panose="020B0604020202020204" pitchFamily="34" charset="0"/>
                <a:cs typeface="Arial" panose="020B0604020202020204" pitchFamily="34" charset="0"/>
              </a:rPr>
              <a:t>All of Us </a:t>
            </a:r>
            <a:r>
              <a:rPr lang="en-US" i="0" dirty="0">
                <a:latin typeface="Arial" panose="020B0604020202020204" pitchFamily="34" charset="0"/>
                <a:cs typeface="Arial" panose="020B0604020202020204" pitchFamily="34" charset="0"/>
              </a:rPr>
              <a:t>Research Program</a:t>
            </a:r>
            <a:r>
              <a:rPr lang="en-US" i="1" dirty="0">
                <a:latin typeface="Arial" panose="020B0604020202020204" pitchFamily="34" charset="0"/>
                <a:cs typeface="Arial" panose="020B0604020202020204" pitchFamily="34" charset="0"/>
              </a:rPr>
              <a:t> </a:t>
            </a:r>
            <a:r>
              <a:rPr lang="en-US" i="0" dirty="0">
                <a:latin typeface="Arial" panose="020B0604020202020204" pitchFamily="34" charset="0"/>
                <a:cs typeface="Arial" panose="020B0604020202020204" pitchFamily="34" charset="0"/>
              </a:rPr>
              <a:t>is its </a:t>
            </a:r>
            <a:r>
              <a:rPr lang="en-US" dirty="0">
                <a:latin typeface="Arial" panose="020B0604020202020204" pitchFamily="34" charset="0"/>
                <a:cs typeface="Arial" panose="020B0604020202020204" pitchFamily="34" charset="0"/>
              </a:rPr>
              <a:t>focus on diverse participants, with a</a:t>
            </a:r>
            <a:r>
              <a:rPr lang="en-US" b="0" i="0" dirty="0">
                <a:effectLst/>
                <a:latin typeface="Arial" panose="020B0604020202020204" pitchFamily="34" charset="0"/>
                <a:cs typeface="Arial" panose="020B0604020202020204" pitchFamily="34" charset="0"/>
              </a:rPr>
              <a:t>bout 50% of the data coming from individuals who identify with racial or ethnic groups that have historically been underrepresented in research. This contrasts with the vast majority of existing global genome-wide association study data, which are primarily derived from individuals of European ancestry.</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 encourage interested researchers to register for access to the </a:t>
            </a:r>
            <a:r>
              <a:rPr lang="en-US" i="1" dirty="0">
                <a:latin typeface="Arial" panose="020B0604020202020204" pitchFamily="34" charset="0"/>
                <a:cs typeface="Arial" panose="020B0604020202020204" pitchFamily="34" charset="0"/>
              </a:rPr>
              <a:t>All of Us </a:t>
            </a:r>
            <a:r>
              <a:rPr lang="en-US" dirty="0">
                <a:latin typeface="Arial" panose="020B0604020202020204" pitchFamily="34" charset="0"/>
                <a:cs typeface="Arial" panose="020B0604020202020204" pitchFamily="34" charset="0"/>
              </a:rPr>
              <a:t>Researcher Workbench in order to start using this data and tools for their own research.</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193134EA-C4E4-4918-B3BE-771585948574}"/>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253510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0050" y="498475"/>
            <a:ext cx="6197600" cy="3486150"/>
          </a:xfrm>
          <a:prstGeom prst="rect">
            <a:avLst/>
          </a:prstGeom>
          <a:ln/>
        </p:spPr>
      </p:sp>
      <p:sp>
        <p:nvSpPr>
          <p:cNvPr id="100355" name="Notes Placeholder 2"/>
          <p:cNvSpPr>
            <a:spLocks noGrp="1"/>
          </p:cNvSpPr>
          <p:nvPr>
            <p:ph type="body" idx="1"/>
          </p:nvPr>
        </p:nvSpPr>
        <p:spPr>
          <a:xfrm>
            <a:off x="869950" y="4093702"/>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NHGRI activities in the areas of communications, policy, and education.</a:t>
            </a:r>
          </a:p>
          <a:p>
            <a:endParaRPr lang="en-US" dirty="0"/>
          </a:p>
        </p:txBody>
      </p:sp>
      <p:sp>
        <p:nvSpPr>
          <p:cNvPr id="7" name="Slide Number Placeholder 3">
            <a:extLst>
              <a:ext uri="{FF2B5EF4-FFF2-40B4-BE49-F238E27FC236}">
                <a16:creationId xmlns:a16="http://schemas.microsoft.com/office/drawing/2014/main" id="{ABA072A5-D362-45AA-8771-6467492F1E96}"/>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47</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41150468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484188"/>
            <a:ext cx="6000750" cy="3376612"/>
          </a:xfrm>
        </p:spPr>
      </p:sp>
      <p:sp>
        <p:nvSpPr>
          <p:cNvPr id="3" name="Notes Placeholder 2"/>
          <p:cNvSpPr>
            <a:spLocks noGrp="1"/>
          </p:cNvSpPr>
          <p:nvPr>
            <p:ph type="body" idx="1"/>
          </p:nvPr>
        </p:nvSpPr>
        <p:spPr>
          <a:xfrm>
            <a:off x="504826" y="3966762"/>
            <a:ext cx="6111974" cy="4709238"/>
          </a:xfrm>
        </p:spPr>
        <p:txBody>
          <a:bodyPr/>
          <a:lstStyle/>
          <a:p>
            <a:r>
              <a:rPr lang="en-US" dirty="0">
                <a:latin typeface="Arial"/>
                <a:cs typeface="Arial"/>
              </a:rPr>
              <a:t>In December 2021, the NHGRI History of Genomics Program hosted a symposium that addressed the history of eugenics and scientific racism and their complex legacies in the modern health sciences.</a:t>
            </a:r>
          </a:p>
          <a:p>
            <a:endParaRPr lang="en-US" dirty="0">
              <a:latin typeface="Arial"/>
              <a:cs typeface="Arial"/>
            </a:endParaRPr>
          </a:p>
          <a:p>
            <a:r>
              <a:rPr lang="en-US" dirty="0">
                <a:latin typeface="Arial"/>
                <a:cs typeface="Arial"/>
              </a:rPr>
              <a:t>The symposium illustrated the need for more informed public discussions about the connection between existing and emerging genetic and genomic technologies and the historical and present-day uses of genetics and genomics in social and behavioral research. It also raised issues about how NHGRI, as a key funder of genomics research, communicate about the state of the science and its limitations.</a:t>
            </a:r>
          </a:p>
          <a:p>
            <a:endParaRPr lang="en-US" dirty="0">
              <a:latin typeface="Arial"/>
              <a:cs typeface="Arial"/>
            </a:endParaRPr>
          </a:p>
          <a:p>
            <a:r>
              <a:rPr lang="en-US" dirty="0">
                <a:latin typeface="Arial"/>
                <a:cs typeface="Arial"/>
              </a:rPr>
              <a:t>The NHGRI History of Genomics Program will next host two roundtable meetings to further explore these two themes. </a:t>
            </a:r>
          </a:p>
          <a:p>
            <a:endParaRPr lang="en-US" dirty="0">
              <a:latin typeface="Arial"/>
              <a:cs typeface="Arial"/>
            </a:endParaRPr>
          </a:p>
          <a:p>
            <a:r>
              <a:rPr lang="en-US" dirty="0">
                <a:latin typeface="Arial"/>
                <a:cs typeface="Arial"/>
              </a:rPr>
              <a:t>* A meeting on May 25 will address the question: does genetic and genomic screening keep open the door to eugenics? At this meeting, panelists will discuss historical and present-day eugenics and scientific racism in the context of existing and developing genetic and genomic screening technologies. </a:t>
            </a:r>
            <a:br>
              <a:rPr lang="en-US" dirty="0">
                <a:latin typeface="Arial"/>
                <a:cs typeface="Arial"/>
              </a:rPr>
            </a:br>
            <a:endParaRPr lang="en-US" dirty="0"/>
          </a:p>
          <a:p>
            <a:pPr>
              <a:defRPr/>
            </a:pPr>
            <a:r>
              <a:rPr lang="en-US" dirty="0"/>
              <a:t>* Then in December, a second meeting will address the promise and perils of social and behavioral genomics, at which the discussion will focus on the historical uses of genetics </a:t>
            </a:r>
            <a:r>
              <a:rPr lang="en-US" sz="1200" b="0" i="0" u="none" strike="noStrike" kern="1200" dirty="0">
                <a:solidFill>
                  <a:schemeClr val="tx1"/>
                </a:solidFill>
                <a:effectLst/>
                <a:latin typeface="Arial"/>
                <a:cs typeface="Arial"/>
              </a:rPr>
              <a:t>and genomics in social and behavioral research, including the historical connections of research into the genetics of social mobility and educational attainment with antisemitism, eugenics, and scientific racism. </a:t>
            </a:r>
            <a:br>
              <a:rPr lang="en-US" sz="1200" b="0" i="0" u="none" strike="noStrike" kern="1200" dirty="0">
                <a:solidFill>
                  <a:schemeClr val="tx1"/>
                </a:solidFill>
                <a:effectLst/>
                <a:latin typeface="Arial"/>
                <a:cs typeface="Arial"/>
              </a:rPr>
            </a:br>
            <a:endParaRPr 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p:txBody>
      </p:sp>
      <p:sp>
        <p:nvSpPr>
          <p:cNvPr id="5" name="Slide Number Placeholder 3">
            <a:extLst>
              <a:ext uri="{FF2B5EF4-FFF2-40B4-BE49-F238E27FC236}">
                <a16:creationId xmlns:a16="http://schemas.microsoft.com/office/drawing/2014/main" id="{C2B2838B-B1EE-40E2-8982-6F9FBEFE77AB}"/>
              </a:ext>
            </a:extLst>
          </p:cNvPr>
          <p:cNvSpPr txBox="1">
            <a:spLocks/>
          </p:cNvSpPr>
          <p:nvPr/>
        </p:nvSpPr>
        <p:spPr>
          <a:xfrm>
            <a:off x="3970938" y="88387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9420953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4022" y="4093447"/>
            <a:ext cx="5624849" cy="3984171"/>
          </a:xfrm>
        </p:spPr>
        <p:txBody>
          <a:bodyPr/>
          <a:lstStyle/>
          <a:p>
            <a:r>
              <a:rPr lang="en-US" dirty="0"/>
              <a:t>On National DNA Day this year (that is, April 25), the NHGRI Office of Communications released a fully revamped version of its incredibly popular Talking Glossary, which included a new name: the Talking Glossary of Genomic and Genetic Terms. </a:t>
            </a:r>
          </a:p>
          <a:p>
            <a:endParaRPr lang="en-US" dirty="0"/>
          </a:p>
          <a:p>
            <a:r>
              <a:rPr lang="en-US" dirty="0"/>
              <a:t>* This new and improved educational resource now features audio recordings from 37 NHGRI experts. </a:t>
            </a:r>
          </a:p>
          <a:p>
            <a:endParaRPr lang="en-US" dirty="0"/>
          </a:p>
          <a:p>
            <a:r>
              <a:rPr lang="en-US" dirty="0"/>
              <a:t>* To date, the new Talking Glossary has 222 terms, of which 142 have new accompanying illustrations and 15 have new associated animations. There are plans for additional terms, illustrations, and animations in the coming months. </a:t>
            </a:r>
          </a:p>
          <a:p>
            <a:endParaRPr lang="en-US" dirty="0"/>
          </a:p>
          <a:p>
            <a:r>
              <a:rPr lang="en-US" dirty="0"/>
              <a:t>We encourage you to check out the new Talking Glossary and spread the word about its availability.</a:t>
            </a:r>
          </a:p>
        </p:txBody>
      </p:sp>
      <p:sp>
        <p:nvSpPr>
          <p:cNvPr id="4" name="Slide Number Placeholder 3"/>
          <p:cNvSpPr>
            <a:spLocks noGrp="1"/>
          </p:cNvSpPr>
          <p:nvPr>
            <p:ph type="sldNum" sz="quarter" idx="5"/>
          </p:nvPr>
        </p:nvSpPr>
        <p:spPr/>
        <p:txBody>
          <a:bodyPr/>
          <a:lstStyle/>
          <a:p>
            <a:fld id="{8278BAFF-ADEB-4744-BC7F-43E9D31D4077}" type="slidenum">
              <a:rPr lang="en-US" smtClean="0"/>
              <a:t>49</a:t>
            </a:fld>
            <a:endParaRPr lang="en-US"/>
          </a:p>
        </p:txBody>
      </p:sp>
    </p:spTree>
    <p:extLst>
      <p:ext uri="{BB962C8B-B14F-4D97-AF65-F5344CB8AC3E}">
        <p14:creationId xmlns:p14="http://schemas.microsoft.com/office/powerpoint/2010/main" val="23764981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500063"/>
            <a:ext cx="6197600" cy="3487737"/>
          </a:xfrm>
        </p:spPr>
      </p:sp>
      <p:sp>
        <p:nvSpPr>
          <p:cNvPr id="3" name="Notes Placeholder 2"/>
          <p:cNvSpPr>
            <a:spLocks noGrp="1"/>
          </p:cNvSpPr>
          <p:nvPr>
            <p:ph type="body" idx="1"/>
          </p:nvPr>
        </p:nvSpPr>
        <p:spPr>
          <a:xfrm>
            <a:off x="324740" y="4236521"/>
            <a:ext cx="5809360" cy="3984171"/>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Arial" panose="020B0604020202020204" pitchFamily="34" charset="0"/>
                <a:cs typeface="Arial" panose="020B0604020202020204" pitchFamily="34" charset="0"/>
              </a:rPr>
              <a:t>The seventh and final event in the Genomics and the Media virtual lecture series will feature Magdalena Skipper, Editor in Chief of </a:t>
            </a:r>
            <a:r>
              <a:rPr lang="en-US" sz="1200" b="0" i="1" u="none" strike="noStrike" kern="1200" dirty="0">
                <a:solidFill>
                  <a:schemeClr val="tx1"/>
                </a:solidFill>
                <a:effectLst/>
                <a:latin typeface="Arial" panose="020B0604020202020204" pitchFamily="34" charset="0"/>
                <a:cs typeface="Arial" panose="020B0604020202020204" pitchFamily="34" charset="0"/>
              </a:rPr>
              <a:t>Nature</a:t>
            </a:r>
            <a:r>
              <a:rPr lang="en-US" sz="1200" b="0" i="0" u="none" strike="noStrike" kern="1200" dirty="0">
                <a:solidFill>
                  <a:schemeClr val="tx1"/>
                </a:solidFill>
                <a:effectLst/>
                <a:latin typeface="Arial" panose="020B0604020202020204" pitchFamily="34" charset="0"/>
                <a:cs typeface="Arial" panose="020B0604020202020204" pitchFamily="34" charset="0"/>
              </a:rPr>
              <a:t> on June 30.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Arial" panose="020B0604020202020204" pitchFamily="34" charset="0"/>
                <a:cs typeface="Arial" panose="020B0604020202020204" pitchFamily="34" charset="0"/>
              </a:rPr>
              <a:t>* This last lecture will cap off the highly successful series, which featured the trailblazers in science communication shown here and demonstrated the various approaches for communicating about genomics as well as the unique challenges and opportunities that different communication media can bring.</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defTabSz="1175158">
              <a:defRPr/>
            </a:pPr>
            <a:fld id="{6D3A449C-2333-4B4A-90DA-D41E67BE0E72}" type="slidenum">
              <a:rPr lang="en-US" b="1">
                <a:solidFill>
                  <a:prstClr val="black"/>
                </a:solidFill>
                <a:latin typeface="Arial" panose="020B0604020202020204" pitchFamily="34" charset="0"/>
                <a:cs typeface="Arial" panose="020B0604020202020204" pitchFamily="34" charset="0"/>
              </a:rPr>
              <a:pPr defTabSz="1175158">
                <a:defRPr/>
              </a:pPr>
              <a:t>50</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08648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55477" y="4093447"/>
            <a:ext cx="5633394" cy="3984171"/>
          </a:xfrm>
        </p:spPr>
        <p:txBody>
          <a:bodyPr/>
          <a:lstStyle/>
          <a:p>
            <a:r>
              <a:rPr lang="en-US" dirty="0"/>
              <a:t>Ask Dr. Genome is a monthly series of live Twitter Q&amp;As with myself and invited genomic experts. The series offers a way to engage with members of the public (namely students, educators, and science-curious Twitter followers) who want to know more about a particular genomics topic. Anyone can tweet us a question about the designated genomics topic, and we retweet an answer from my account. </a:t>
            </a:r>
          </a:p>
          <a:p>
            <a:endParaRPr lang="en-US" dirty="0"/>
          </a:p>
          <a:p>
            <a:r>
              <a:rPr lang="en-US" dirty="0"/>
              <a:t>* In March, I was joined by Josh Denny, CEO of the </a:t>
            </a:r>
            <a:r>
              <a:rPr lang="en-US" i="1" dirty="0"/>
              <a:t>All of Us</a:t>
            </a:r>
            <a:r>
              <a:rPr lang="en-US" dirty="0"/>
              <a:t> Research Program, to answer questions about precision medicine and the generation of diverse genomic datasets. </a:t>
            </a:r>
          </a:p>
          <a:p>
            <a:endParaRPr lang="en-US" dirty="0"/>
          </a:p>
          <a:p>
            <a:r>
              <a:rPr lang="en-US" dirty="0"/>
              <a:t>* In April, I was joined by Karen Miga, who answered questions about the Telomere-to-Telomere Consortium's efforts to generate a truly complete human genome sequence. </a:t>
            </a: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8278BAFF-ADEB-4744-BC7F-43E9D31D4077}" type="slidenum">
              <a:rPr lang="en-US" smtClean="0"/>
              <a:t>51</a:t>
            </a:fld>
            <a:endParaRPr lang="en-US"/>
          </a:p>
        </p:txBody>
      </p:sp>
    </p:spTree>
    <p:extLst>
      <p:ext uri="{BB962C8B-B14F-4D97-AF65-F5344CB8AC3E}">
        <p14:creationId xmlns:p14="http://schemas.microsoft.com/office/powerpoint/2010/main" val="24928876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23843" y="4093447"/>
            <a:ext cx="5565028" cy="3984171"/>
          </a:xfrm>
        </p:spPr>
        <p:txBody>
          <a:bodyPr/>
          <a:lstStyle/>
          <a:p>
            <a:r>
              <a:rPr lang="en-US" dirty="0">
                <a:cs typeface="Calibri"/>
              </a:rPr>
              <a:t>And speaking of NHGRI’s social media efforts… the NHGRI Office of Communication was recently nominated for a Golden Post Award for best Twitter presence. The Golden Post Awards recognize outstanding use of social media by government agencies in the United States. Out of more than 400 entries, NHGRI was named one of the top five finalists. </a:t>
            </a:r>
          </a:p>
          <a:p>
            <a:endParaRPr lang="en-US" dirty="0">
              <a:cs typeface="Calibri"/>
            </a:endParaRPr>
          </a:p>
          <a:p>
            <a:r>
              <a:rPr lang="en-US" dirty="0">
                <a:cs typeface="Calibri"/>
              </a:rPr>
              <a:t>* In addition, the NHGRI Office of Communication was also nominated for a Shorty Award, which honors the best of social media and digital, specifically for its work on the History of Eugenics and Scientific Racism Symposium in December. </a:t>
            </a:r>
          </a:p>
          <a:p>
            <a:endParaRPr lang="en-US" sz="1200" kern="1200" dirty="0">
              <a:solidFill>
                <a:schemeClr val="tx1"/>
              </a:solidFill>
              <a:latin typeface="Arial" panose="020B0604020202020204" pitchFamily="34" charset="0"/>
              <a:ea typeface="+mn-ea"/>
              <a:cs typeface="Calibri"/>
              <a:hlinkClick r:id="rId3">
                <a:extLst>
                  <a:ext uri="{A12FA001-AC4F-418D-AE19-62706E023703}">
                    <ahyp:hlinkClr xmlns:ahyp="http://schemas.microsoft.com/office/drawing/2018/hyperlinkcolor" val="tx"/>
                  </a:ext>
                </a:extLst>
              </a:hlinkClick>
            </a:endParaRPr>
          </a:p>
          <a:p>
            <a:endParaRPr lang="en-US" dirty="0">
              <a:cs typeface="Calibri"/>
              <a:hlinkClick r:id="rId3"/>
            </a:endParaRPr>
          </a:p>
        </p:txBody>
      </p:sp>
      <p:sp>
        <p:nvSpPr>
          <p:cNvPr id="4" name="Slide Number Placeholder 3"/>
          <p:cNvSpPr>
            <a:spLocks noGrp="1"/>
          </p:cNvSpPr>
          <p:nvPr>
            <p:ph type="sldNum" sz="quarter" idx="5"/>
          </p:nvPr>
        </p:nvSpPr>
        <p:spPr/>
        <p:txBody>
          <a:bodyPr/>
          <a:lstStyle/>
          <a:p>
            <a:fld id="{8278BAFF-ADEB-4744-BC7F-43E9D31D4077}" type="slidenum">
              <a:rPr lang="en-US" smtClean="0"/>
              <a:t>52</a:t>
            </a:fld>
            <a:endParaRPr lang="en-US"/>
          </a:p>
        </p:txBody>
      </p:sp>
    </p:spTree>
    <p:extLst>
      <p:ext uri="{BB962C8B-B14F-4D97-AF65-F5344CB8AC3E}">
        <p14:creationId xmlns:p14="http://schemas.microsoft.com/office/powerpoint/2010/main" val="36121282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385764" y="4030669"/>
            <a:ext cx="5790406"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i="0" kern="1200" dirty="0">
                <a:solidFill>
                  <a:schemeClr val="tx1"/>
                </a:solidFill>
                <a:effectLst/>
              </a:rPr>
              <a:t>As I mentioned earlier, April 25 was National DNA Day, and every year, NHGRI hosts several programs and offers </a:t>
            </a:r>
            <a:r>
              <a:rPr lang="en-US" dirty="0"/>
              <a:t>educational </a:t>
            </a:r>
            <a:r>
              <a:rPr lang="en-US" i="0" kern="1200" dirty="0">
                <a:solidFill>
                  <a:schemeClr val="tx1"/>
                </a:solidFill>
                <a:effectLst/>
              </a:rPr>
              <a:t>resources to</a:t>
            </a:r>
            <a:r>
              <a:rPr lang="en-US" i="0" kern="1200" baseline="0" dirty="0">
                <a:solidFill>
                  <a:schemeClr val="tx1"/>
                </a:solidFill>
                <a:effectLst/>
              </a:rPr>
              <a:t> mark the occasion. This year, DNA Day was celebrated virtually throughout the month of April. </a:t>
            </a:r>
          </a:p>
          <a:p>
            <a:endParaRPr lang="en-US" i="0" kern="1200" baseline="0" dirty="0">
              <a:solidFill>
                <a:schemeClr val="tx1"/>
              </a:solidFill>
              <a:effectLst/>
            </a:endParaRPr>
          </a:p>
          <a:p>
            <a:r>
              <a:rPr lang="en-US" i="0" kern="1200" baseline="0" dirty="0">
                <a:solidFill>
                  <a:schemeClr val="tx1"/>
                </a:solidFill>
                <a:effectLst/>
              </a:rPr>
              <a:t>* NHGRI hosted two H3Africa DNA Day presentations featuring the H3Africa researchers shown here. Then, * on April 25, NHGRI hosted Carter Clinton,</a:t>
            </a:r>
            <a:r>
              <a:rPr lang="en-US" i="0" kern="1200" dirty="0">
                <a:solidFill>
                  <a:schemeClr val="tx1"/>
                </a:solidFill>
                <a:effectLst/>
              </a:rPr>
              <a:t> postdoctoral scholar </a:t>
            </a:r>
            <a:r>
              <a:rPr lang="en-US" kern="1200" dirty="0">
                <a:solidFill>
                  <a:schemeClr val="tx1"/>
                </a:solidFill>
                <a:effectLst/>
              </a:rPr>
              <a:t>in the Departments of Anthropology and Biology at Pennsylvania State University</a:t>
            </a:r>
            <a:r>
              <a:rPr lang="en-US" dirty="0"/>
              <a:t>, for the Louise M. Slaughter National DNA Day Lecture.</a:t>
            </a:r>
            <a:r>
              <a:rPr lang="en-US" i="0" kern="1200" baseline="0" dirty="0">
                <a:solidFill>
                  <a:schemeClr val="tx1"/>
                </a:solidFill>
                <a:effectLst/>
              </a:rPr>
              <a:t> Carter s</a:t>
            </a:r>
            <a:r>
              <a:rPr lang="en-US" b="0" i="0" kern="1200" dirty="0">
                <a:solidFill>
                  <a:schemeClr val="tx1"/>
                </a:solidFill>
                <a:effectLst/>
              </a:rPr>
              <a:t>hared his research </a:t>
            </a:r>
            <a:r>
              <a:rPr lang="en-US" b="0" i="0" u="none" strike="noStrike" kern="1200" dirty="0">
                <a:solidFill>
                  <a:schemeClr val="tx1"/>
                </a:solidFill>
                <a:effectLst/>
              </a:rPr>
              <a:t>investigating New York African Burial Ground population soil samples to better understand health disparities in living African Americans and discussed the urgency for diversity in genomic databases.</a:t>
            </a:r>
          </a:p>
          <a:p>
            <a:endParaRPr lang="en-US" b="1" i="0" u="none" strike="noStrike" kern="1200" dirty="0">
              <a:solidFill>
                <a:schemeClr val="tx1"/>
              </a:solidFill>
              <a:effectLst/>
            </a:endParaRP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smtClean="0">
                <a:solidFill>
                  <a:srgbClr val="000000"/>
                </a:solidFill>
              </a:rPr>
              <a:pPr defTabSz="941468"/>
              <a:t>53</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8313" y="481013"/>
            <a:ext cx="6376987" cy="3587750"/>
          </a:xfrm>
        </p:spPr>
      </p:sp>
      <p:sp>
        <p:nvSpPr>
          <p:cNvPr id="3" name="Notes Placeholder 2"/>
          <p:cNvSpPr>
            <a:spLocks noGrp="1"/>
          </p:cNvSpPr>
          <p:nvPr>
            <p:ph type="body" idx="1"/>
          </p:nvPr>
        </p:nvSpPr>
        <p:spPr>
          <a:xfrm>
            <a:off x="468313" y="4251492"/>
            <a:ext cx="6234887" cy="3984171"/>
          </a:xfrm>
        </p:spPr>
        <p:txBody>
          <a:bodyPr/>
          <a:lstStyle/>
          <a:p>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The Inter-Society Coordinating Committee for Practitioner Education in Genomics (or ISCC-PEG) focuses on integrating genomic literacy into clinical practice. </a:t>
            </a:r>
          </a:p>
          <a:p>
            <a:endParaRPr 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The group does this by making presentations at professional meetings, creating pharmacogenomic continuing education modules, and publishing a direct-to-consumer genetic testing FAQ resource.</a:t>
            </a:r>
          </a:p>
          <a:p>
            <a:endParaRPr 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The ISCC-PEG also sponsors scholars who work directly with ISCC-PEG mentors on projects. * Recently, a scholar created an “GENETEST-101” app to assist non-genetics healthcare providers navigate the genetic testing process.</a:t>
            </a:r>
          </a:p>
          <a:p>
            <a:endParaRPr 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ISCC-PEG’s 11</a:t>
            </a:r>
            <a:r>
              <a:rPr lang="en-US" sz="1200" b="0" i="0" u="none" strike="noStrike" kern="1200" baseline="30000" dirty="0">
                <a:solidFill>
                  <a:schemeClr val="tx1"/>
                </a:solidFill>
                <a:effectLst/>
                <a:latin typeface="Arial" panose="020B0604020202020204" pitchFamily="34" charset="0"/>
                <a:ea typeface="+mn-ea"/>
                <a:cs typeface="Arial" panose="020B0604020202020204" pitchFamily="34" charset="0"/>
              </a:rPr>
              <a:t>th</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Annual Meeting was held in February and featured a keynote presentation by NHGRI Acting Deputy Director Vence Bonham. The meeting also included reports from two new project groups, a Nursing Genomics Group and a LGBTQI+ Issues in Genomics Group. </a:t>
            </a:r>
          </a:p>
        </p:txBody>
      </p:sp>
      <p:sp>
        <p:nvSpPr>
          <p:cNvPr id="5" name="Slide Number Placeholder 3">
            <a:extLst>
              <a:ext uri="{FF2B5EF4-FFF2-40B4-BE49-F238E27FC236}">
                <a16:creationId xmlns:a16="http://schemas.microsoft.com/office/drawing/2014/main" id="{23B161EC-A098-48EC-A084-2601D9223D0A}"/>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196900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522288"/>
            <a:ext cx="6197600" cy="3486150"/>
          </a:xfrm>
          <a:prstGeom prst="rect">
            <a:avLst/>
          </a:prstGeom>
          <a:ln/>
        </p:spPr>
      </p:sp>
      <p:sp>
        <p:nvSpPr>
          <p:cNvPr id="7" name="Slide Number Placeholder 3">
            <a:extLst>
              <a:ext uri="{FF2B5EF4-FFF2-40B4-BE49-F238E27FC236}">
                <a16:creationId xmlns:a16="http://schemas.microsoft.com/office/drawing/2014/main" id="{8B03152F-8A18-4309-895A-8A610FF62D1B}"/>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55</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2" name="Notes Placeholder 1">
            <a:extLst>
              <a:ext uri="{FF2B5EF4-FFF2-40B4-BE49-F238E27FC236}">
                <a16:creationId xmlns:a16="http://schemas.microsoft.com/office/drawing/2014/main" id="{AD8AD87B-E52A-4C87-88CA-C553F569D82D}"/>
              </a:ext>
            </a:extLst>
          </p:cNvPr>
          <p:cNvSpPr>
            <a:spLocks noGrp="1"/>
          </p:cNvSpPr>
          <p:nvPr>
            <p:ph type="body" idx="1"/>
          </p:nvPr>
        </p:nvSpPr>
        <p:spPr>
          <a:xfrm>
            <a:off x="876300" y="4213203"/>
            <a:ext cx="5257800" cy="3984171"/>
          </a:xfrm>
        </p:spPr>
        <p:txBody>
          <a:bodyPr/>
          <a:lstStyle/>
          <a:p>
            <a:r>
              <a:rPr lang="en-US" dirty="0"/>
              <a:t>And finally, moving on to NHGRI’s Intramural Research Program.</a:t>
            </a:r>
          </a:p>
          <a:p>
            <a:endParaRPr lang="en-US" dirty="0"/>
          </a:p>
        </p:txBody>
      </p:sp>
    </p:spTree>
    <p:extLst>
      <p:ext uri="{BB962C8B-B14F-4D97-AF65-F5344CB8AC3E}">
        <p14:creationId xmlns:p14="http://schemas.microsoft.com/office/powerpoint/2010/main" val="18767537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847" y="4093447"/>
            <a:ext cx="5471024" cy="3984171"/>
          </a:xfrm>
        </p:spPr>
        <p:txBody>
          <a:bodyPr/>
          <a:lstStyle/>
          <a:p>
            <a:r>
              <a:rPr lang="en-US" dirty="0"/>
              <a:t>NHGRI intramural researcher Bill Gahl received the EURORDIS (or </a:t>
            </a:r>
            <a:r>
              <a:rPr lang="en-US" b="0" i="0" dirty="0">
                <a:effectLst/>
              </a:rPr>
              <a:t>Rare Diseases Europe) </a:t>
            </a:r>
            <a:r>
              <a:rPr lang="en-US" dirty="0"/>
              <a:t>Lifetime Achievement award. This award recognizes Bill’s lifelong dedication in addressing the needs of people living with a rare and undiagnosed diseases. It also honors him for the creation of the Undiagnosed Diseases Program within NIH.</a:t>
            </a:r>
          </a:p>
          <a:p>
            <a:endParaRPr lang="en-US" dirty="0"/>
          </a:p>
          <a:p>
            <a:r>
              <a:rPr lang="en-US" dirty="0"/>
              <a:t>Congratulations, Bill!</a:t>
            </a:r>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pPr/>
              <a:t>56</a:t>
            </a:fld>
            <a:endParaRPr lang="en-US" dirty="0"/>
          </a:p>
        </p:txBody>
      </p:sp>
    </p:spTree>
    <p:extLst>
      <p:ext uri="{BB962C8B-B14F-4D97-AF65-F5344CB8AC3E}">
        <p14:creationId xmlns:p14="http://schemas.microsoft.com/office/powerpoint/2010/main" val="4914952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4022" y="4093447"/>
            <a:ext cx="5624849" cy="3984171"/>
          </a:xfrm>
        </p:spPr>
        <p:txBody>
          <a:bodyPr/>
          <a:lstStyle/>
          <a:p>
            <a:pPr marL="0" marR="0">
              <a:lnSpc>
                <a:spcPts val="1680"/>
              </a:lnSpc>
              <a:spcBef>
                <a:spcPts val="0"/>
              </a:spcBef>
              <a:spcAft>
                <a:spcPts val="0"/>
              </a:spcAft>
            </a:pPr>
            <a:r>
              <a:rPr lang="en-US" dirty="0">
                <a:effectLst/>
                <a:ea typeface="Calibri" panose="020F0502020204030204" pitchFamily="34" charset="0"/>
              </a:rPr>
              <a:t>NHGRI intramural investigator Neil Hanchard has been elected into the American Society for Clinical Investigation. </a:t>
            </a:r>
          </a:p>
          <a:p>
            <a:pPr marL="0" marR="0">
              <a:lnSpc>
                <a:spcPts val="1680"/>
              </a:lnSpc>
              <a:spcBef>
                <a:spcPts val="0"/>
              </a:spcBef>
              <a:spcAft>
                <a:spcPts val="0"/>
              </a:spcAft>
            </a:pPr>
            <a:endParaRPr lang="en-US" dirty="0">
              <a:effectLst/>
              <a:ea typeface="Calibri" panose="020F0502020204030204" pitchFamily="34" charset="0"/>
            </a:endParaRPr>
          </a:p>
          <a:p>
            <a:pPr marL="0" marR="0">
              <a:lnSpc>
                <a:spcPts val="1680"/>
              </a:lnSpc>
              <a:spcBef>
                <a:spcPts val="0"/>
              </a:spcBef>
              <a:spcAft>
                <a:spcPts val="0"/>
              </a:spcAft>
            </a:pPr>
            <a:r>
              <a:rPr lang="en-US" dirty="0">
                <a:effectLst/>
                <a:ea typeface="Calibri" panose="020F0502020204030204" pitchFamily="34" charset="0"/>
              </a:rPr>
              <a:t>Congratulations, Neil!</a:t>
            </a:r>
          </a:p>
          <a:p>
            <a:pPr marL="0" marR="0">
              <a:lnSpc>
                <a:spcPts val="1680"/>
              </a:lnSpc>
              <a:spcBef>
                <a:spcPts val="0"/>
              </a:spcBef>
              <a:spcAft>
                <a:spcPts val="0"/>
              </a:spcAft>
            </a:pPr>
            <a:endParaRPr lang="en-US" dirty="0">
              <a:effectLst/>
              <a:ea typeface="Calibri" panose="020F0502020204030204" pitchFamily="34" charset="0"/>
            </a:endParaRPr>
          </a:p>
        </p:txBody>
      </p:sp>
      <p:sp>
        <p:nvSpPr>
          <p:cNvPr id="4" name="Slide Number Placeholder 3"/>
          <p:cNvSpPr>
            <a:spLocks noGrp="1"/>
          </p:cNvSpPr>
          <p:nvPr>
            <p:ph type="sldNum" sz="quarter" idx="5"/>
          </p:nvPr>
        </p:nvSpPr>
        <p:spPr/>
        <p:txBody>
          <a:bodyPr/>
          <a:lstStyle/>
          <a:p>
            <a:fld id="{8278BAFF-ADEB-4744-BC7F-43E9D31D4077}" type="slidenum">
              <a:rPr lang="en-US" smtClean="0"/>
              <a:pPr/>
              <a:t>57</a:t>
            </a:fld>
            <a:endParaRPr lang="en-US" dirty="0"/>
          </a:p>
        </p:txBody>
      </p:sp>
    </p:spTree>
    <p:extLst>
      <p:ext uri="{BB962C8B-B14F-4D97-AF65-F5344CB8AC3E}">
        <p14:creationId xmlns:p14="http://schemas.microsoft.com/office/powerpoint/2010/main" val="19376618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49480" y="4093447"/>
            <a:ext cx="5539391" cy="3984171"/>
          </a:xfrm>
        </p:spPr>
        <p:txBody>
          <a:bodyPr/>
          <a:lstStyle/>
          <a:p>
            <a:r>
              <a:rPr lang="en-US" dirty="0"/>
              <a:t>Diana Bianchi (who is both an NHGRI intramural investigator and Director of the National Institute of Child Health and Human Development) is a finalist for the </a:t>
            </a:r>
            <a:r>
              <a:rPr lang="en-US" dirty="0">
                <a:effectLst/>
                <a:ea typeface="Calibri" panose="020F0502020204030204" pitchFamily="34" charset="0"/>
              </a:rPr>
              <a:t>Samuel J. Heyman Service to America Medals, known as the “</a:t>
            </a:r>
            <a:r>
              <a:rPr lang="en-US" dirty="0" err="1">
                <a:effectLst/>
                <a:ea typeface="Calibri" panose="020F0502020204030204" pitchFamily="34" charset="0"/>
              </a:rPr>
              <a:t>Sammies</a:t>
            </a:r>
            <a:r>
              <a:rPr lang="en-US" dirty="0">
                <a:effectLst/>
                <a:ea typeface="Calibri" panose="020F0502020204030204" pitchFamily="34" charset="0"/>
              </a:rPr>
              <a:t>.” She </a:t>
            </a:r>
            <a:r>
              <a:rPr lang="en-US" dirty="0"/>
              <a:t>is a COVID-19 Response finalist for initiating critical research to understand the medical implications of the COVID-19 virus on underserved populations.</a:t>
            </a:r>
          </a:p>
          <a:p>
            <a:endParaRPr lang="en-US" dirty="0"/>
          </a:p>
          <a:p>
            <a:pPr marL="0" marR="0">
              <a:spcBef>
                <a:spcPts val="0"/>
              </a:spcBef>
              <a:spcAft>
                <a:spcPts val="0"/>
              </a:spcAft>
            </a:pPr>
            <a:r>
              <a:rPr lang="en-US" dirty="0">
                <a:effectLst/>
                <a:ea typeface="Calibri" panose="020F0502020204030204" pitchFamily="34" charset="0"/>
              </a:rPr>
              <a:t>Congratulations, Diana</a:t>
            </a:r>
            <a:r>
              <a:rPr lang="en-US" dirty="0">
                <a:ea typeface="Calibri" panose="020F0502020204030204" pitchFamily="34" charset="0"/>
              </a:rPr>
              <a:t>!</a:t>
            </a:r>
            <a:endParaRPr lang="en-US" dirty="0">
              <a:effectLst/>
              <a:ea typeface="Calibri" panose="020F0502020204030204" pitchFamily="34" charset="0"/>
            </a:endParaRPr>
          </a:p>
        </p:txBody>
      </p:sp>
      <p:sp>
        <p:nvSpPr>
          <p:cNvPr id="4" name="Slide Number Placeholder 3"/>
          <p:cNvSpPr>
            <a:spLocks noGrp="1"/>
          </p:cNvSpPr>
          <p:nvPr>
            <p:ph type="sldNum" sz="quarter" idx="5"/>
          </p:nvPr>
        </p:nvSpPr>
        <p:spPr/>
        <p:txBody>
          <a:bodyPr/>
          <a:lstStyle/>
          <a:p>
            <a:fld id="{8278BAFF-ADEB-4744-BC7F-43E9D31D4077}" type="slidenum">
              <a:rPr lang="en-US" smtClean="0"/>
              <a:pPr/>
              <a:t>58</a:t>
            </a:fld>
            <a:endParaRPr lang="en-US" dirty="0"/>
          </a:p>
        </p:txBody>
      </p:sp>
    </p:spTree>
    <p:extLst>
      <p:ext uri="{BB962C8B-B14F-4D97-AF65-F5344CB8AC3E}">
        <p14:creationId xmlns:p14="http://schemas.microsoft.com/office/powerpoint/2010/main" val="30997401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701675"/>
            <a:ext cx="6094412" cy="3429000"/>
          </a:xfrm>
          <a:prstGeom prst="rect">
            <a:avLst/>
          </a:prstGeom>
          <a:ln/>
        </p:spPr>
      </p:sp>
      <p:sp>
        <p:nvSpPr>
          <p:cNvPr id="119811" name="Notes Placeholder 2"/>
          <p:cNvSpPr>
            <a:spLocks noGrp="1"/>
          </p:cNvSpPr>
          <p:nvPr>
            <p:ph type="body" idx="1"/>
          </p:nvPr>
        </p:nvSpPr>
        <p:spPr>
          <a:xfrm>
            <a:off x="385763" y="4312891"/>
            <a:ext cx="6094412" cy="436109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Each NIH institute/center’s Intramural Research Program (or IRP) is required to undergo a Blue Ribbon Panel review every 10 years. These reviews aim to provide high-level feedback and general input about the current state and future opportunities of the various NIH IRPs, which complements the more detailed, investigator-by-investigator reviews that take place every four years by the institute/center’s Board of Scientific Counselors. </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NHGRI has conducted two Blue Ribbon Panel reviews of our Intramural Research Program to date. The most recent one was held in 2011-2012, when Dan Kastner took the helm as Scientific Director. With the recent appointment of Charles Rotimi as the new Scientific Director, it is </a:t>
            </a:r>
            <a:r>
              <a:rPr lang="en-US" dirty="0"/>
              <a:t>an appropriate </a:t>
            </a:r>
            <a:r>
              <a:rPr lang="en-US" sz="1200" kern="1200" dirty="0">
                <a:solidFill>
                  <a:schemeClr val="tx1"/>
                </a:solidFill>
                <a:latin typeface="Arial" panose="020B0604020202020204" pitchFamily="34" charset="0"/>
                <a:cs typeface="Arial" panose="020B0604020202020204" pitchFamily="34" charset="0"/>
              </a:rPr>
              <a:t>time to have a Blue Ribbon Panel review of the NHGRI IRP again.</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 As such, I have assembled the following panel of eight external experts and put them under the leadership of two outstanding co-chairs who are members of this Advisory Council: Gail Jarvik and Lynn </a:t>
            </a:r>
            <a:r>
              <a:rPr lang="en-US" sz="1200" kern="1200" dirty="0" err="1">
                <a:solidFill>
                  <a:schemeClr val="tx1"/>
                </a:solidFill>
                <a:latin typeface="Arial" panose="020B0604020202020204" pitchFamily="34" charset="0"/>
                <a:cs typeface="Arial" panose="020B0604020202020204" pitchFamily="34" charset="0"/>
              </a:rPr>
              <a:t>Jorde</a:t>
            </a:r>
            <a:r>
              <a:rPr lang="en-US" sz="1200" kern="1200" dirty="0">
                <a:solidFill>
                  <a:schemeClr val="tx1"/>
                </a:solidFill>
                <a:latin typeface="Arial" panose="020B0604020202020204" pitchFamily="34" charset="0"/>
                <a:cs typeface="Arial" panose="020B0604020202020204" pitchFamily="34" charset="0"/>
              </a:rPr>
              <a:t>. The Panel will conduct their review from May 2022 to May 2023. The co-chairs will present their final report to this Advisory Council at its May 2023 meeting.</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I, and the broader NHGRI leadership, look forward to the feedback and advice from the Panel about our IRP (which currently has an annual budget of ~$125 million), with particular input about the coming decade. </a:t>
            </a: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smtClean="0">
                <a:solidFill>
                  <a:srgbClr val="000000"/>
                </a:solidFill>
              </a:rPr>
              <a:pPr defTabSz="941468"/>
              <a:t>59</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89660" y="4093447"/>
            <a:ext cx="5947873" cy="3984171"/>
          </a:xfrm>
        </p:spPr>
        <p:txBody>
          <a:bodyPr/>
          <a:lstStyle/>
          <a:p>
            <a:r>
              <a:rPr lang="en-US" dirty="0"/>
              <a:t>Before I end my Director’s Report, I want to again remind you about a * user-friendly, one-stop-shop for staying connected with me and NHGRI. By visiting this web page through this convenient URL and then scrolling down, * you get a menu of 9 major resources associated with the Institute.</a:t>
            </a:r>
          </a:p>
          <a:p>
            <a:endParaRPr lang="en-US" dirty="0"/>
          </a:p>
          <a:p>
            <a:r>
              <a:rPr lang="en-US" dirty="0"/>
              <a:t>This includes links for the genome.gov website, </a:t>
            </a:r>
            <a:r>
              <a:rPr lang="en-US" i="1" dirty="0"/>
              <a:t>The Genomics Landscape </a:t>
            </a:r>
            <a:r>
              <a:rPr lang="en-US" i="0" dirty="0"/>
              <a:t>monthly newsletter, </a:t>
            </a:r>
            <a:r>
              <a:rPr lang="en-US" dirty="0"/>
              <a:t>and my Twitter feed. There are also convenient links to the 2020 NHGRI Strategic Vision, the NHGRI brochure, our Talking Glossary of Genomic and Genetic Terms, our Building a Diverse Genomics Workforce Action Agenda, the GenomeTV channel of YouTube, and the NHGRI History Program’s set of oral histories. And if those sites are not what you are looking for, * scrolling down further reveals recordings of some selected talks of mine as well as some of my recent * podcasts and op-eds. </a:t>
            </a:r>
          </a:p>
          <a:p>
            <a:endParaRPr lang="en-US" dirty="0"/>
          </a:p>
          <a:p>
            <a:r>
              <a:rPr lang="en-US" dirty="0"/>
              <a:t>I hope people find this one-stop-shop helpful when trying to stay connected with me and NHGRI. </a:t>
            </a:r>
          </a:p>
          <a:p>
            <a:endParaRPr lang="en-US" dirty="0"/>
          </a:p>
        </p:txBody>
      </p:sp>
      <p:sp>
        <p:nvSpPr>
          <p:cNvPr id="5" name="Slide Number Placeholder 3">
            <a:extLst>
              <a:ext uri="{FF2B5EF4-FFF2-40B4-BE49-F238E27FC236}">
                <a16:creationId xmlns:a16="http://schemas.microsoft.com/office/drawing/2014/main" id="{C41D05C9-2BD8-49E6-8F34-4CA21288E7BA}"/>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60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2465275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xfrm>
            <a:off x="388938" y="350838"/>
            <a:ext cx="6197600" cy="3486150"/>
          </a:xfrm>
          <a:prstGeom prst="rect">
            <a:avLst/>
          </a:prstGeom>
          <a:ln/>
        </p:spPr>
      </p:sp>
      <p:sp>
        <p:nvSpPr>
          <p:cNvPr id="181251" name="Notes Placeholder 2"/>
          <p:cNvSpPr>
            <a:spLocks noGrp="1"/>
          </p:cNvSpPr>
          <p:nvPr>
            <p:ph type="body" idx="1"/>
          </p:nvPr>
        </p:nvSpPr>
        <p:spPr>
          <a:xfrm>
            <a:off x="388937" y="4024006"/>
            <a:ext cx="604604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963972">
              <a:defRPr/>
            </a:pPr>
            <a:br>
              <a:rPr lang="en-US" dirty="0"/>
            </a:br>
            <a:r>
              <a:rPr lang="en-US" dirty="0"/>
              <a:t>An additional thanks to the NHGRI Office of Communications staff for creating the electronic resource associated with my Director’s Report.</a:t>
            </a:r>
          </a:p>
          <a:p>
            <a:endParaRPr lang="en-US" dirty="0"/>
          </a:p>
          <a:p>
            <a:r>
              <a:rPr lang="en-US" dirty="0"/>
              <a:t>And * a special thanks to the usual ‘ringleader’ for helping me prepare my Director’s Report, Kris Wetterstrand. Kris declined providing a photo of her this time, but rather offered up * this photo of the entrance to my Director’s Suite, where a masked cardboard Eric has been standing by for the last few weeks as we welcomed staff back to the physical workspace.</a:t>
            </a:r>
          </a:p>
          <a:p>
            <a:endParaRPr lang="en-US" dirty="0"/>
          </a:p>
        </p:txBody>
      </p:sp>
      <p:sp>
        <p:nvSpPr>
          <p:cNvPr id="7" name="Slide Number Placeholder 3">
            <a:extLst>
              <a:ext uri="{FF2B5EF4-FFF2-40B4-BE49-F238E27FC236}">
                <a16:creationId xmlns:a16="http://schemas.microsoft.com/office/drawing/2014/main" id="{FF67D346-DFBE-4422-8DE6-A440F767B5A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61</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2672683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511175"/>
            <a:ext cx="6175375" cy="3475038"/>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dirty="0"/>
              <a:t> </a:t>
            </a:r>
          </a:p>
        </p:txBody>
      </p:sp>
      <p:sp>
        <p:nvSpPr>
          <p:cNvPr id="6" name="Slide Number Placeholder 3">
            <a:extLst>
              <a:ext uri="{FF2B5EF4-FFF2-40B4-BE49-F238E27FC236}">
                <a16:creationId xmlns:a16="http://schemas.microsoft.com/office/drawing/2014/main" id="{75A2D8B3-ED3B-4577-A1E4-92AF25487DD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62</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g"/><Relationship Id="rId1" Type="http://schemas.openxmlformats.org/officeDocument/2006/relationships/slideMaster" Target="../slideMasters/slideMaster11.xml"/><Relationship Id="rId4" Type="http://schemas.openxmlformats.org/officeDocument/2006/relationships/image" Target="../media/image16.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Master" Target="../slideMasters/slideMaster11.xml"/><Relationship Id="rId4" Type="http://schemas.openxmlformats.org/officeDocument/2006/relationships/image" Target="../media/image16.png"/></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g"/><Relationship Id="rId1" Type="http://schemas.openxmlformats.org/officeDocument/2006/relationships/slideMaster" Target="../slideMasters/slideMaster11.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5.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6.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6.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2693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78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2936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891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8950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10209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66667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97665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113248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666384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92477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911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75555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664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6395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2573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687159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7165-9F49-4CBD-9B1A-104D1D7A62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5D667-DB78-4776-84C9-C0ABC7651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46289D-5BB4-4F29-A1BB-C5B55DD6CE26}"/>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5" name="Footer Placeholder 4">
            <a:extLst>
              <a:ext uri="{FF2B5EF4-FFF2-40B4-BE49-F238E27FC236}">
                <a16:creationId xmlns:a16="http://schemas.microsoft.com/office/drawing/2014/main" id="{699682CA-526B-4F00-83BB-4BE8A24801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98C6-A850-4099-BD83-51F3BE5007D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802150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75DD-BEBC-41C9-AC9C-EE85136E6E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499DC-BC0F-4E1B-B52A-FBE3A333C9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7C286C-CBFC-46F0-8359-2203D994F81B}"/>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5" name="Footer Placeholder 4">
            <a:extLst>
              <a:ext uri="{FF2B5EF4-FFF2-40B4-BE49-F238E27FC236}">
                <a16:creationId xmlns:a16="http://schemas.microsoft.com/office/drawing/2014/main" id="{A1BDF1F7-854F-4392-8FA6-862585A13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7CEEA-DF81-4B90-935C-3A204148E10B}"/>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91359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B68A-64B6-4D40-A4C7-1FCE370AE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F6368F-627F-4E65-8E8F-42E309BA84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C80B40-AAE5-4157-AE2A-0B6F237163BD}"/>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5" name="Footer Placeholder 4">
            <a:extLst>
              <a:ext uri="{FF2B5EF4-FFF2-40B4-BE49-F238E27FC236}">
                <a16:creationId xmlns:a16="http://schemas.microsoft.com/office/drawing/2014/main" id="{F871A153-C788-47AC-9C9B-7C072E1F7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269E4-857F-4D53-879B-ECEA8F48B562}"/>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211423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0D37-943E-452B-B476-FE2691114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6680E-B039-4CBD-8917-1BA76D4C2C9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B34191-3B2F-4424-8E32-6FAB2CD8F36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54C30-67DA-443B-846F-D36292F6E4C2}"/>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6" name="Footer Placeholder 5">
            <a:extLst>
              <a:ext uri="{FF2B5EF4-FFF2-40B4-BE49-F238E27FC236}">
                <a16:creationId xmlns:a16="http://schemas.microsoft.com/office/drawing/2014/main" id="{E5FE23E9-EDA1-4FBD-BD87-12A09751E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CFD33-685C-43B4-BD9A-37C1F019AD19}"/>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4139788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59C5-6F75-4991-B281-070D61CF46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124D46-87A2-4BD4-A162-2AF46AE173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F427052-A9D5-4671-8C73-614284726C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0CFA59-9B08-46CF-A3DC-09DB136BE5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B947B7-9230-4E09-A811-3C5545F192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1A4023-D62C-4560-832B-304762920AAC}"/>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8" name="Footer Placeholder 7">
            <a:extLst>
              <a:ext uri="{FF2B5EF4-FFF2-40B4-BE49-F238E27FC236}">
                <a16:creationId xmlns:a16="http://schemas.microsoft.com/office/drawing/2014/main" id="{EFED6402-EF32-49CD-BFD5-E64183295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3B7C4E-A770-40A5-B9B9-628CD37FD38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18228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A6FC-CECE-4254-ABA8-7CA1B202F1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76C5C5-37F2-4746-86DB-A714A0CFD126}"/>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4" name="Footer Placeholder 3">
            <a:extLst>
              <a:ext uri="{FF2B5EF4-FFF2-40B4-BE49-F238E27FC236}">
                <a16:creationId xmlns:a16="http://schemas.microsoft.com/office/drawing/2014/main" id="{EA361E96-7CE3-4693-B649-8A9D350BF3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B20D15-E4B1-451A-8276-DB968C85F8B1}"/>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815155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0894EC-9565-48E2-A8BE-D269258A7D2F}"/>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3" name="Footer Placeholder 2">
            <a:extLst>
              <a:ext uri="{FF2B5EF4-FFF2-40B4-BE49-F238E27FC236}">
                <a16:creationId xmlns:a16="http://schemas.microsoft.com/office/drawing/2014/main" id="{C2894225-A8F1-43AE-8972-4EAF8FF2F4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0209A8-A710-46F6-AA74-7037E872E83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41299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3DAD-E292-4588-8E22-F590E75DD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52FAD7-D13E-4FE8-9F6F-D159C88E65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72A7A1-E4F6-41E1-AF8F-7644DC02E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0C5735-942A-4458-9AD6-397032B9F6D3}"/>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6" name="Footer Placeholder 5">
            <a:extLst>
              <a:ext uri="{FF2B5EF4-FFF2-40B4-BE49-F238E27FC236}">
                <a16:creationId xmlns:a16="http://schemas.microsoft.com/office/drawing/2014/main" id="{1D0A02FB-260D-4B5C-B83F-6C27DB2F3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70C3E-F40E-48FF-9588-01BD993B0B7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4397697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5D20-A2DE-4B7B-8B74-8ECA46438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82D830-EEDE-4A70-B1E5-84AA1923A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1F910-D4DA-445B-A163-52A0A54A5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699CAE-7A91-46AD-A6F2-2287F7B5F9D4}"/>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6" name="Footer Placeholder 5">
            <a:extLst>
              <a:ext uri="{FF2B5EF4-FFF2-40B4-BE49-F238E27FC236}">
                <a16:creationId xmlns:a16="http://schemas.microsoft.com/office/drawing/2014/main" id="{1AF1311D-CB52-4F4D-9D40-8B19352C9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E0370-691A-45D0-B56F-07F57BA1FE5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96936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DF5C-C33F-45EB-9D10-DD657AF47F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DF70C-2CAA-480E-99C2-0DFB6945B57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EE5B4-F7B5-4D33-ABE3-1D6804D497BD}"/>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5" name="Footer Placeholder 4">
            <a:extLst>
              <a:ext uri="{FF2B5EF4-FFF2-40B4-BE49-F238E27FC236}">
                <a16:creationId xmlns:a16="http://schemas.microsoft.com/office/drawing/2014/main" id="{144DFD86-44F9-40C2-ABDE-8B74B0F6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14DC5-0380-40FD-85C9-9496D64BFE8A}"/>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046900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D9F3BD-2E74-47F7-BAF9-2649E54FBD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15FD2B-7726-4F40-A06F-C9B44169FE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835AE-5CA9-4EFE-9FAF-1E497C938134}"/>
              </a:ext>
            </a:extLst>
          </p:cNvPr>
          <p:cNvSpPr>
            <a:spLocks noGrp="1"/>
          </p:cNvSpPr>
          <p:nvPr>
            <p:ph type="dt" sz="half" idx="10"/>
          </p:nvPr>
        </p:nvSpPr>
        <p:spPr/>
        <p:txBody>
          <a:bodyPr/>
          <a:lstStyle/>
          <a:p>
            <a:fld id="{F005F60B-C61C-451D-926A-FC809F935029}" type="datetimeFigureOut">
              <a:rPr lang="en-US" smtClean="0"/>
              <a:t>5/15/2022</a:t>
            </a:fld>
            <a:endParaRPr lang="en-US"/>
          </a:p>
        </p:txBody>
      </p:sp>
      <p:sp>
        <p:nvSpPr>
          <p:cNvPr id="5" name="Footer Placeholder 4">
            <a:extLst>
              <a:ext uri="{FF2B5EF4-FFF2-40B4-BE49-F238E27FC236}">
                <a16:creationId xmlns:a16="http://schemas.microsoft.com/office/drawing/2014/main" id="{08362C82-C91D-4027-B6D3-B346BB147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E3855-0BCC-41D0-96AF-7C23BAEFFCA4}"/>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57779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367195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532745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73393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28705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354408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33796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812684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5776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038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85213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64453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8459921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833251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3177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11973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103547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4927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8680408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52631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103946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2608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26227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2989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180553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336509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98297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00683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86121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088932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6973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0545070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5739533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76220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046204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978606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833248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356986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46008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11514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780632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7572578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638516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448121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9244354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227230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376274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65876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992066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45175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15168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9974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348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03128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228904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7221537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284252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0480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815425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838788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544492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5370745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39704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000182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4223608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9704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2008860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819806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3900912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000909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743895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378002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446157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5235561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815991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2906969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843081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9633425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7967349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23938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0993697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17"/>
          <a:stretch/>
        </p:blipFill>
        <p:spPr>
          <a:xfrm>
            <a:off x="4248920" y="496093"/>
            <a:ext cx="7943080" cy="5289743"/>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78672291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34748413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0013"/>
          <a:stretch/>
        </p:blipFill>
        <p:spPr>
          <a:xfrm>
            <a:off x="7591989" y="1043608"/>
            <a:ext cx="4242660"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68855153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8" name="Picture 7">
            <a:extLst>
              <a:ext uri="{FF2B5EF4-FFF2-40B4-BE49-F238E27FC236}">
                <a16:creationId xmlns:a16="http://schemas.microsoft.com/office/drawing/2014/main" id="{0DBED16A-0CCD-5344-9ED0-D2D0514261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07579203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33D6BD6D-271E-FC4F-9E0E-F2AEDE818F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8" name="Picture 7">
            <a:extLst>
              <a:ext uri="{FF2B5EF4-FFF2-40B4-BE49-F238E27FC236}">
                <a16:creationId xmlns:a16="http://schemas.microsoft.com/office/drawing/2014/main" id="{69A37050-DA0C-FF4E-B214-0F540DA2CA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84463569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435CBAF2-A8F8-EE41-9EC8-5094B7E0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8" name="Picture 7">
            <a:extLst>
              <a:ext uri="{FF2B5EF4-FFF2-40B4-BE49-F238E27FC236}">
                <a16:creationId xmlns:a16="http://schemas.microsoft.com/office/drawing/2014/main" id="{B9BB1C73-9D43-9242-AE47-6EB58FEDCB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2709021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9" name="Picture 8">
            <a:extLst>
              <a:ext uri="{FF2B5EF4-FFF2-40B4-BE49-F238E27FC236}">
                <a16:creationId xmlns:a16="http://schemas.microsoft.com/office/drawing/2014/main" id="{B4DF18F6-4767-DA40-A2CF-8839EB2B22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75031054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a:extLst>
              <a:ext uri="{FF2B5EF4-FFF2-40B4-BE49-F238E27FC236}">
                <a16:creationId xmlns:a16="http://schemas.microsoft.com/office/drawing/2014/main" id="{A7B4DE4B-7454-BE49-9DCA-89918D5397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25629580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2C00A10F-6C23-404F-92AB-56391B008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8" name="Picture 7">
            <a:extLst>
              <a:ext uri="{FF2B5EF4-FFF2-40B4-BE49-F238E27FC236}">
                <a16:creationId xmlns:a16="http://schemas.microsoft.com/office/drawing/2014/main" id="{F98D1A1E-E40C-4B40-B558-48F608637B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58718808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6" name="Picture 5" descr="A computer screen capture&#10;&#10;Description automatically generated with low confidence">
            <a:extLst>
              <a:ext uri="{FF2B5EF4-FFF2-40B4-BE49-F238E27FC236}">
                <a16:creationId xmlns:a16="http://schemas.microsoft.com/office/drawing/2014/main" id="{A9E7FF8A-2580-EF4E-97DC-C2F2D5839C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43509" y="221136"/>
            <a:ext cx="4674223" cy="2502186"/>
          </a:xfrm>
          <a:prstGeom prst="rect">
            <a:avLst/>
          </a:prstGeom>
        </p:spPr>
      </p:pic>
    </p:spTree>
    <p:extLst>
      <p:ext uri="{BB962C8B-B14F-4D97-AF65-F5344CB8AC3E}">
        <p14:creationId xmlns:p14="http://schemas.microsoft.com/office/powerpoint/2010/main" val="2374518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7" name="Picture 6" descr="A computer screen capture&#10;&#10;Description automatically generated with low confidence">
            <a:extLst>
              <a:ext uri="{FF2B5EF4-FFF2-40B4-BE49-F238E27FC236}">
                <a16:creationId xmlns:a16="http://schemas.microsoft.com/office/drawing/2014/main" id="{76B6E753-1392-5248-B879-0EC8EFBB7C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Tree>
    <p:extLst>
      <p:ext uri="{BB962C8B-B14F-4D97-AF65-F5344CB8AC3E}">
        <p14:creationId xmlns:p14="http://schemas.microsoft.com/office/powerpoint/2010/main" val="217332168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5732417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7" name="Picture 6">
            <a:extLst>
              <a:ext uri="{FF2B5EF4-FFF2-40B4-BE49-F238E27FC236}">
                <a16:creationId xmlns:a16="http://schemas.microsoft.com/office/drawing/2014/main" id="{D6034717-5383-044B-9D8E-0C05BC9945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50675933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385" cy="6858000"/>
          </a:xfrm>
          <a:prstGeom prst="rect">
            <a:avLst/>
          </a:prstGeom>
        </p:spPr>
      </p:pic>
    </p:spTree>
    <p:extLst>
      <p:ext uri="{BB962C8B-B14F-4D97-AF65-F5344CB8AC3E}">
        <p14:creationId xmlns:p14="http://schemas.microsoft.com/office/powerpoint/2010/main" val="409829222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1_Divider Slide">
    <p:spTree>
      <p:nvGrpSpPr>
        <p:cNvPr id="1" name=""/>
        <p:cNvGrpSpPr/>
        <p:nvPr/>
      </p:nvGrpSpPr>
      <p:grpSpPr>
        <a:xfrm>
          <a:off x="0" y="0"/>
          <a:ext cx="0" cy="0"/>
          <a:chOff x="0" y="0"/>
          <a:chExt cx="0" cy="0"/>
        </a:xfrm>
      </p:grpSpPr>
      <p:sp>
        <p:nvSpPr>
          <p:cNvPr id="6" name="Rectangle 5"/>
          <p:cNvSpPr/>
          <p:nvPr/>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endParaRPr lang="en-US" dirty="0"/>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831882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2_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endParaRPr lang="en-US" dirty="0"/>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3308058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231C4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935751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93669545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2188163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558806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10473097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4722982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90906503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34795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554170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8925365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927683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40722461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9431099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81242321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3766847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83178665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791963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84044745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506583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88655814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3241598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0618211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75943176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4467840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702832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060092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97515706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39902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451409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639694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5405798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886483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2599172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77424516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609307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3460371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21283323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659330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52832602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006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1943277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7992262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24186115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71396614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09465332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1397075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5737579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814530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2968941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9769031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37748511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2964735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52583707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61617386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3732497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3579261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26005935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989962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theme" Target="../theme/theme9.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12.pn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0.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2.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theme" Target="../theme/theme1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image" Target="../media/image7.png"/><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theme" Target="../theme/theme12.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theme" Target="../theme/theme13.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4.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1.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theme" Target="../theme/theme15.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6" Type="http://schemas.openxmlformats.org/officeDocument/2006/relationships/image" Target="../media/image12.png"/><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image" Target="../media/image1.png"/><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theme" Target="../theme/theme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06" r:id="rId4"/>
    <p:sldLayoutId id="2147483707" r:id="rId5"/>
    <p:sldLayoutId id="2147483708" r:id="rId6"/>
    <p:sldLayoutId id="2147483709" r:id="rId7"/>
    <p:sldLayoutId id="2147483710" r:id="rId8"/>
    <p:sldLayoutId id="2147483764" r:id="rId9"/>
    <p:sldLayoutId id="2147483694" r:id="rId10"/>
    <p:sldLayoutId id="2147483776" r:id="rId11"/>
    <p:sldLayoutId id="2147483792"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0401066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3CD910-CC66-4719-8A78-53AE2DF1F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38B78C-30EC-4584-8D0E-CDBB9B53A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28629-377E-44BD-9A27-4E170AD553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5F60B-C61C-451D-926A-FC809F935029}" type="datetimeFigureOut">
              <a:rPr lang="en-US" smtClean="0"/>
              <a:t>5/15/2022</a:t>
            </a:fld>
            <a:endParaRPr lang="en-US"/>
          </a:p>
        </p:txBody>
      </p:sp>
      <p:sp>
        <p:nvSpPr>
          <p:cNvPr id="5" name="Footer Placeholder 4">
            <a:extLst>
              <a:ext uri="{FF2B5EF4-FFF2-40B4-BE49-F238E27FC236}">
                <a16:creationId xmlns:a16="http://schemas.microsoft.com/office/drawing/2014/main" id="{65B4A697-052D-431A-A03F-2D7E033A81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7ADA68-8441-4C84-904A-179AA1DAC7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4760B-0C39-4102-B32E-B75CC07B6DEF}" type="slidenum">
              <a:rPr lang="en-US" smtClean="0"/>
              <a:t>‹#›</a:t>
            </a:fld>
            <a:endParaRPr lang="en-US"/>
          </a:p>
        </p:txBody>
      </p:sp>
    </p:spTree>
    <p:extLst>
      <p:ext uri="{BB962C8B-B14F-4D97-AF65-F5344CB8AC3E}">
        <p14:creationId xmlns:p14="http://schemas.microsoft.com/office/powerpoint/2010/main" val="275635901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502303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1349550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9530798"/>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5299419"/>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3318168"/>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354698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4" r:id="rId11"/>
    <p:sldLayoutId id="2147484005"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41946694"/>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7610466"/>
      </p:ext>
    </p:extLst>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 id="2147484043" r:id="rId12"/>
    <p:sldLayoutId id="2147484044" r:id="rId13"/>
    <p:sldLayoutId id="2147484045" r:id="rId14"/>
    <p:sldLayoutId id="2147484046" r:id="rId15"/>
    <p:sldLayoutId id="2147484047" r:id="rId16"/>
    <p:sldLayoutId id="2147484048" r:id="rId17"/>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231C4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55331844"/>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64862179"/>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12350243"/>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42073645"/>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5">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712831228"/>
      </p:ext>
    </p:extLst>
  </p:cSld>
  <p:clrMap bg1="lt1" tx1="dk1" bg2="lt2" tx2="dk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 id="2147484149" r:id="rId12"/>
    <p:sldLayoutId id="2147484150"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3.png"/><Relationship Id="rId7"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42.xml"/><Relationship Id="rId6" Type="http://schemas.openxmlformats.org/officeDocument/2006/relationships/image" Target="../media/image24.jpeg"/><Relationship Id="rId5" Type="http://schemas.openxmlformats.org/officeDocument/2006/relationships/image" Target="../media/image5.png"/><Relationship Id="rId10" Type="http://schemas.openxmlformats.org/officeDocument/2006/relationships/image" Target="../media/image28.jpeg"/><Relationship Id="rId4" Type="http://schemas.openxmlformats.org/officeDocument/2006/relationships/image" Target="../media/image4.png"/><Relationship Id="rId9" Type="http://schemas.openxmlformats.org/officeDocument/2006/relationships/image" Target="../media/image27.jpeg"/></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85.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85.xml"/></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85.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85.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85.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85.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85.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81.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81.xml"/><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6.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86.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86.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86.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86.xml"/><Relationship Id="rId6" Type="http://schemas.openxmlformats.org/officeDocument/2006/relationships/image" Target="../media/image55.png"/><Relationship Id="rId5" Type="http://schemas.openxmlformats.org/officeDocument/2006/relationships/image" Target="../media/image54.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86.xml"/><Relationship Id="rId4" Type="http://schemas.openxmlformats.org/officeDocument/2006/relationships/image" Target="../media/image57.jpe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86.xml"/><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8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6.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81.xml"/><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85.xml"/><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81.xml"/><Relationship Id="rId6" Type="http://schemas.microsoft.com/office/2007/relationships/hdphoto" Target="../media/hdphoto2.wdp"/><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0.xml"/><Relationship Id="rId1" Type="http://schemas.openxmlformats.org/officeDocument/2006/relationships/slideLayout" Target="../slideLayouts/slideLayout8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6.xml"/></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2.xml"/><Relationship Id="rId1" Type="http://schemas.openxmlformats.org/officeDocument/2006/relationships/slideLayout" Target="../slideLayouts/slideLayout85.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image" Target="../media/image69.jpe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85.xml"/><Relationship Id="rId5" Type="http://schemas.openxmlformats.org/officeDocument/2006/relationships/image" Target="../media/image74.png"/><Relationship Id="rId4" Type="http://schemas.openxmlformats.org/officeDocument/2006/relationships/image" Target="../media/image73.svg"/></Relationships>
</file>

<file path=ppt/slides/_rels/slide3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4.xml"/><Relationship Id="rId1" Type="http://schemas.openxmlformats.org/officeDocument/2006/relationships/slideLayout" Target="../slideLayouts/slideLayout85.xml"/><Relationship Id="rId4" Type="http://schemas.openxmlformats.org/officeDocument/2006/relationships/image" Target="../media/image76.png"/></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5.xml"/><Relationship Id="rId1" Type="http://schemas.openxmlformats.org/officeDocument/2006/relationships/slideLayout" Target="../slideLayouts/slideLayout83.xml"/><Relationship Id="rId4" Type="http://schemas.openxmlformats.org/officeDocument/2006/relationships/image" Target="../media/image78.png"/></Relationships>
</file>

<file path=ppt/slides/_rels/slide3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6.xml"/><Relationship Id="rId1" Type="http://schemas.openxmlformats.org/officeDocument/2006/relationships/slideLayout" Target="../slideLayouts/slideLayout85.xml"/></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7.xml"/><Relationship Id="rId1" Type="http://schemas.openxmlformats.org/officeDocument/2006/relationships/slideLayout" Target="../slideLayouts/slideLayout85.xml"/></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8.xml"/><Relationship Id="rId1" Type="http://schemas.openxmlformats.org/officeDocument/2006/relationships/slideLayout" Target="../slideLayouts/slideLayout85.xml"/><Relationship Id="rId4" Type="http://schemas.openxmlformats.org/officeDocument/2006/relationships/image" Target="../media/image82.png"/></Relationships>
</file>

<file path=ppt/slides/_rels/slide3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9.xml"/><Relationship Id="rId1" Type="http://schemas.openxmlformats.org/officeDocument/2006/relationships/slideLayout" Target="../slideLayouts/slideLayout85.xml"/></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81.xml"/></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1.xml"/><Relationship Id="rId1" Type="http://schemas.openxmlformats.org/officeDocument/2006/relationships/slideLayout" Target="../slideLayouts/slideLayout8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6.xml"/></Relationships>
</file>

<file path=ppt/slides/_rels/slide4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3.xml"/><Relationship Id="rId1" Type="http://schemas.openxmlformats.org/officeDocument/2006/relationships/slideLayout" Target="../slideLayouts/slideLayout85.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4.xml"/><Relationship Id="rId1" Type="http://schemas.openxmlformats.org/officeDocument/2006/relationships/slideLayout" Target="../slideLayouts/slideLayout8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4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5.xml"/><Relationship Id="rId1" Type="http://schemas.openxmlformats.org/officeDocument/2006/relationships/slideLayout" Target="../slideLayouts/slideLayout85.xml"/></Relationships>
</file>

<file path=ppt/slides/_rels/slide46.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5.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notesSlide" Target="../notesSlides/notesSlide46.xml"/><Relationship Id="rId1" Type="http://schemas.openxmlformats.org/officeDocument/2006/relationships/slideLayout" Target="../slideLayouts/slideLayout85.xml"/><Relationship Id="rId6" Type="http://schemas.openxmlformats.org/officeDocument/2006/relationships/hyperlink" Target="http://www.gwasdiversitymonitor.com/" TargetMode="External"/><Relationship Id="rId11" Type="http://schemas.openxmlformats.org/officeDocument/2006/relationships/image" Target="../media/image102.png"/><Relationship Id="rId5" Type="http://schemas.openxmlformats.org/officeDocument/2006/relationships/image" Target="../media/image97.png"/><Relationship Id="rId10" Type="http://schemas.openxmlformats.org/officeDocument/2006/relationships/image" Target="../media/image101.png"/><Relationship Id="rId4" Type="http://schemas.openxmlformats.org/officeDocument/2006/relationships/image" Target="../media/image96.jpg"/><Relationship Id="rId9" Type="http://schemas.openxmlformats.org/officeDocument/2006/relationships/image" Target="../media/image10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6.xml"/></Relationships>
</file>

<file path=ppt/slides/_rels/slide4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8.xml"/><Relationship Id="rId1" Type="http://schemas.openxmlformats.org/officeDocument/2006/relationships/slideLayout" Target="../slideLayouts/slideLayout85.xml"/></Relationships>
</file>

<file path=ppt/slides/_rels/slide4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9.xml"/><Relationship Id="rId1" Type="http://schemas.openxmlformats.org/officeDocument/2006/relationships/slideLayout" Target="../slideLayouts/slideLayout81.xml"/><Relationship Id="rId4" Type="http://schemas.openxmlformats.org/officeDocument/2006/relationships/image" Target="../media/image106.png"/></Relationships>
</file>

<file path=ppt/slides/_rels/slide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0.xml"/><Relationship Id="rId1" Type="http://schemas.openxmlformats.org/officeDocument/2006/relationships/slideLayout" Target="../slideLayouts/slideLayout85.xml"/><Relationship Id="rId5" Type="http://schemas.openxmlformats.org/officeDocument/2006/relationships/image" Target="../media/image109.png"/><Relationship Id="rId4" Type="http://schemas.openxmlformats.org/officeDocument/2006/relationships/image" Target="../media/image108.png"/></Relationships>
</file>

<file path=ppt/slides/_rels/slide5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51.xml"/><Relationship Id="rId1" Type="http://schemas.openxmlformats.org/officeDocument/2006/relationships/slideLayout" Target="../slideLayouts/slideLayout81.xml"/><Relationship Id="rId4" Type="http://schemas.openxmlformats.org/officeDocument/2006/relationships/image" Target="../media/image111.png"/></Relationships>
</file>

<file path=ppt/slides/_rels/slide5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2.xml"/><Relationship Id="rId1" Type="http://schemas.openxmlformats.org/officeDocument/2006/relationships/slideLayout" Target="../slideLayouts/slideLayout81.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5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53.xml"/><Relationship Id="rId1" Type="http://schemas.openxmlformats.org/officeDocument/2006/relationships/slideLayout" Target="../slideLayouts/slideLayout85.xml"/><Relationship Id="rId5" Type="http://schemas.openxmlformats.org/officeDocument/2006/relationships/image" Target="../media/image118.jpeg"/><Relationship Id="rId4" Type="http://schemas.openxmlformats.org/officeDocument/2006/relationships/image" Target="../media/image117.jpeg"/></Relationships>
</file>

<file path=ppt/slides/_rels/slide5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54.xml"/><Relationship Id="rId1" Type="http://schemas.openxmlformats.org/officeDocument/2006/relationships/slideLayout" Target="../slideLayouts/slideLayout85.xml"/><Relationship Id="rId4" Type="http://schemas.openxmlformats.org/officeDocument/2006/relationships/image" Target="../media/image120.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6.xml"/></Relationships>
</file>

<file path=ppt/slides/_rels/slide5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56.xml"/><Relationship Id="rId1" Type="http://schemas.openxmlformats.org/officeDocument/2006/relationships/slideLayout" Target="../slideLayouts/slideLayout86.xml"/><Relationship Id="rId4" Type="http://schemas.openxmlformats.org/officeDocument/2006/relationships/image" Target="../media/image122.png"/></Relationships>
</file>

<file path=ppt/slides/_rels/slide5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7.xml"/><Relationship Id="rId1" Type="http://schemas.openxmlformats.org/officeDocument/2006/relationships/slideLayout" Target="../slideLayouts/slideLayout86.xml"/><Relationship Id="rId4" Type="http://schemas.openxmlformats.org/officeDocument/2006/relationships/image" Target="../media/image124.png"/></Relationships>
</file>

<file path=ppt/slides/_rels/slide5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8.xml"/><Relationship Id="rId1" Type="http://schemas.openxmlformats.org/officeDocument/2006/relationships/slideLayout" Target="../slideLayouts/slideLayout86.xml"/><Relationship Id="rId4" Type="http://schemas.openxmlformats.org/officeDocument/2006/relationships/image" Target="../media/image126.png"/></Relationships>
</file>

<file path=ppt/slides/_rels/slide5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9.xml"/><Relationship Id="rId1" Type="http://schemas.openxmlformats.org/officeDocument/2006/relationships/slideLayout" Target="../slideLayouts/slideLayout85.xml"/></Relationships>
</file>

<file path=ppt/slides/_rels/slide6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60.xml"/><Relationship Id="rId1" Type="http://schemas.openxmlformats.org/officeDocument/2006/relationships/slideLayout" Target="../slideLayouts/slideLayout126.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6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61.xml"/><Relationship Id="rId1" Type="http://schemas.openxmlformats.org/officeDocument/2006/relationships/slideLayout" Target="../slideLayouts/slideLayout80.xml"/><Relationship Id="rId4" Type="http://schemas.openxmlformats.org/officeDocument/2006/relationships/image" Target="../media/image133.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E1263EB-3FA6-4E3E-977C-E76AE785CF46}"/>
              </a:ext>
            </a:extLst>
          </p:cNvPr>
          <p:cNvSpPr txBox="1"/>
          <p:nvPr/>
        </p:nvSpPr>
        <p:spPr>
          <a:xfrm>
            <a:off x="10396316" y="6466114"/>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pic>
        <p:nvPicPr>
          <p:cNvPr id="10" name="Picture 9">
            <a:extLst>
              <a:ext uri="{FF2B5EF4-FFF2-40B4-BE49-F238E27FC236}">
                <a16:creationId xmlns:a16="http://schemas.microsoft.com/office/drawing/2014/main" id="{44066827-DB40-4A01-863B-F5FC66CCF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14" name="Picture 13">
            <a:extLst>
              <a:ext uri="{FF2B5EF4-FFF2-40B4-BE49-F238E27FC236}">
                <a16:creationId xmlns:a16="http://schemas.microsoft.com/office/drawing/2014/main" id="{03012699-757E-45D0-B0A5-80FF51CDD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15" name="Picture 14">
            <a:extLst>
              <a:ext uri="{FF2B5EF4-FFF2-40B4-BE49-F238E27FC236}">
                <a16:creationId xmlns:a16="http://schemas.microsoft.com/office/drawing/2014/main" id="{20AF3983-E09C-4127-8B00-A06368E0BE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16" name="Group 15">
            <a:extLst>
              <a:ext uri="{FF2B5EF4-FFF2-40B4-BE49-F238E27FC236}">
                <a16:creationId xmlns:a16="http://schemas.microsoft.com/office/drawing/2014/main" id="{D16DE35B-E316-4168-94B6-8D44CCEDDA2E}"/>
              </a:ext>
            </a:extLst>
          </p:cNvPr>
          <p:cNvGrpSpPr/>
          <p:nvPr/>
        </p:nvGrpSpPr>
        <p:grpSpPr>
          <a:xfrm>
            <a:off x="-7684" y="4915960"/>
            <a:ext cx="12192000" cy="1942040"/>
            <a:chOff x="576071" y="2473943"/>
            <a:chExt cx="9144000" cy="1455162"/>
          </a:xfrm>
        </p:grpSpPr>
        <p:pic>
          <p:nvPicPr>
            <p:cNvPr id="17" name="Picture 16" descr="NHGRI_Brochure_2015-35.jpg">
              <a:extLst>
                <a:ext uri="{FF2B5EF4-FFF2-40B4-BE49-F238E27FC236}">
                  <a16:creationId xmlns:a16="http://schemas.microsoft.com/office/drawing/2014/main" id="{BBDDAAF5-ED44-4625-9F0C-7C2CA3D772B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18" name="Picture 17" descr="NHGRI_Brochure_2015-19.jpg">
              <a:extLst>
                <a:ext uri="{FF2B5EF4-FFF2-40B4-BE49-F238E27FC236}">
                  <a16:creationId xmlns:a16="http://schemas.microsoft.com/office/drawing/2014/main" id="{6AF17429-007E-43DE-AF41-05B6D4C66EB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19" name="Picture 18" descr="NHGRI_Brochure_2015-20.jpg">
              <a:extLst>
                <a:ext uri="{FF2B5EF4-FFF2-40B4-BE49-F238E27FC236}">
                  <a16:creationId xmlns:a16="http://schemas.microsoft.com/office/drawing/2014/main" id="{35032977-4F16-49B6-A55E-108A5AE07BD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20" name="Picture 19" descr="DISEASE TREE FINAL4-01.jpg">
              <a:extLst>
                <a:ext uri="{FF2B5EF4-FFF2-40B4-BE49-F238E27FC236}">
                  <a16:creationId xmlns:a16="http://schemas.microsoft.com/office/drawing/2014/main" id="{5E4A3353-4E23-4A4D-8906-DC4DDF70BAD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21" name="Picture 20" descr="NHGRI_Brochure_2015-45.jpg">
              <a:extLst>
                <a:ext uri="{FF2B5EF4-FFF2-40B4-BE49-F238E27FC236}">
                  <a16:creationId xmlns:a16="http://schemas.microsoft.com/office/drawing/2014/main" id="{C1DD2EB6-518B-4BE4-A26A-2FCF6E1BE01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22" name="Text Placeholder 30">
            <a:extLst>
              <a:ext uri="{FF2B5EF4-FFF2-40B4-BE49-F238E27FC236}">
                <a16:creationId xmlns:a16="http://schemas.microsoft.com/office/drawing/2014/main" id="{D327F2A1-EF3E-483A-A7F2-D05860664093}"/>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5FE0D3"/>
                </a:solidFill>
                <a:effectLst/>
                <a:uLnTx/>
                <a:uFillTx/>
                <a:latin typeface="Arial" pitchFamily="34" charset="0"/>
                <a:ea typeface="+mn-ea"/>
                <a:cs typeface="Arial" pitchFamily="34" charset="0"/>
              </a:rPr>
              <a:t>May 2022</a:t>
            </a:r>
            <a:endParaRPr kumimoji="0" lang="en-US" sz="2800" b="1" i="0" u="none" strike="noStrike" kern="1200" cap="none" spc="0" normalizeH="0" baseline="0" noProof="0" dirty="0">
              <a:ln>
                <a:noFill/>
              </a:ln>
              <a:solidFill>
                <a:srgbClr val="5FE0D3"/>
              </a:solidFill>
              <a:effectLst/>
              <a:uLnTx/>
              <a:uFillTx/>
              <a:latin typeface="Arial" panose="020B0604020202020204"/>
              <a:ea typeface="+mn-ea"/>
              <a:cs typeface="+mn-cs"/>
            </a:endParaRPr>
          </a:p>
        </p:txBody>
      </p:sp>
      <p:sp>
        <p:nvSpPr>
          <p:cNvPr id="23" name="Text Placeholder 29">
            <a:extLst>
              <a:ext uri="{FF2B5EF4-FFF2-40B4-BE49-F238E27FC236}">
                <a16:creationId xmlns:a16="http://schemas.microsoft.com/office/drawing/2014/main" id="{9D487A1B-4AB5-44B6-9A79-8DE74514BA92}"/>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Text Placeholder 28">
            <a:extLst>
              <a:ext uri="{FF2B5EF4-FFF2-40B4-BE49-F238E27FC236}">
                <a16:creationId xmlns:a16="http://schemas.microsoft.com/office/drawing/2014/main" id="{C515F584-7839-45F5-B46E-F39E73310CC2}"/>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Title 27">
            <a:extLst>
              <a:ext uri="{FF2B5EF4-FFF2-40B4-BE49-F238E27FC236}">
                <a16:creationId xmlns:a16="http://schemas.microsoft.com/office/drawing/2014/main" id="{FBE1D2A2-C736-4852-ACE1-3ADD6E97A871}"/>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dirty="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95711770"/>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F277DED-32D7-4FD6-A866-A6298485D9AB}"/>
              </a:ext>
            </a:extLst>
          </p:cNvPr>
          <p:cNvGrpSpPr/>
          <p:nvPr/>
        </p:nvGrpSpPr>
        <p:grpSpPr>
          <a:xfrm>
            <a:off x="2068527" y="326319"/>
            <a:ext cx="8054945" cy="5649743"/>
            <a:chOff x="2068527" y="326319"/>
            <a:chExt cx="8054945" cy="5649743"/>
          </a:xfrm>
        </p:grpSpPr>
        <p:pic>
          <p:nvPicPr>
            <p:cNvPr id="3" name="Picture 2">
              <a:extLst>
                <a:ext uri="{FF2B5EF4-FFF2-40B4-BE49-F238E27FC236}">
                  <a16:creationId xmlns:a16="http://schemas.microsoft.com/office/drawing/2014/main" id="{04001FC8-10E6-4A3B-BA1D-53D9C64AFBC7}"/>
                </a:ext>
              </a:extLst>
            </p:cNvPr>
            <p:cNvPicPr>
              <a:picLocks noChangeAspect="1"/>
            </p:cNvPicPr>
            <p:nvPr/>
          </p:nvPicPr>
          <p:blipFill>
            <a:blip r:embed="rId3"/>
            <a:stretch>
              <a:fillRect/>
            </a:stretch>
          </p:blipFill>
          <p:spPr>
            <a:xfrm>
              <a:off x="2068527" y="326319"/>
              <a:ext cx="8054945" cy="5649743"/>
            </a:xfrm>
            <a:prstGeom prst="rect">
              <a:avLst/>
            </a:prstGeom>
          </p:spPr>
        </p:pic>
        <p:sp>
          <p:nvSpPr>
            <p:cNvPr id="8" name="Rectangle 7">
              <a:extLst>
                <a:ext uri="{FF2B5EF4-FFF2-40B4-BE49-F238E27FC236}">
                  <a16:creationId xmlns:a16="http://schemas.microsoft.com/office/drawing/2014/main" id="{09B5C79C-534E-46D9-A820-6B75528A9F2F}"/>
                </a:ext>
              </a:extLst>
            </p:cNvPr>
            <p:cNvSpPr/>
            <p:nvPr/>
          </p:nvSpPr>
          <p:spPr>
            <a:xfrm>
              <a:off x="5971639" y="2050869"/>
              <a:ext cx="1159538" cy="589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6049801"/>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genome.gov/DirectorsReport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3" name="Oval 12">
            <a:extLst>
              <a:ext uri="{FF2B5EF4-FFF2-40B4-BE49-F238E27FC236}">
                <a16:creationId xmlns:a16="http://schemas.microsoft.com/office/drawing/2014/main" id="{93D5E121-3303-4517-89E5-B460E38474C9}"/>
              </a:ext>
            </a:extLst>
          </p:cNvPr>
          <p:cNvSpPr/>
          <p:nvPr/>
        </p:nvSpPr>
        <p:spPr>
          <a:xfrm>
            <a:off x="4331791" y="1917235"/>
            <a:ext cx="2132531" cy="791449"/>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0CA397BC-9915-42CA-9BF1-B487912CD36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p>
        </p:txBody>
      </p:sp>
    </p:spTree>
    <p:extLst>
      <p:ext uri="{BB962C8B-B14F-4D97-AF65-F5344CB8AC3E}">
        <p14:creationId xmlns:p14="http://schemas.microsoft.com/office/powerpoint/2010/main" val="36206049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168440" y="862011"/>
            <a:ext cx="11470826" cy="5556718"/>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Presentations:</a:t>
            </a:r>
          </a:p>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The Future of Nursing Research: Innovation, Collaboration, 	and Impact </a:t>
            </a:r>
          </a:p>
          <a:p>
            <a:pPr marL="688975" lvl="2" defTabSz="457200" eaLnBrk="0" hangingPunct="0">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Shannon </a:t>
            </a:r>
            <a:r>
              <a:rPr lang="en-US" sz="2800" b="1" dirty="0" err="1">
                <a:solidFill>
                  <a:srgbClr val="E57200"/>
                </a:solidFill>
              </a:rPr>
              <a:t>Zenk</a:t>
            </a:r>
            <a:endParaRPr lang="en-US" sz="2800" b="1" dirty="0">
              <a:solidFill>
                <a:srgbClr val="E57200"/>
              </a:solidFill>
            </a:endParaRPr>
          </a:p>
          <a:p>
            <a:pPr marL="688975" lvl="2" defTabSz="457200" eaLnBrk="0" hangingPunct="0">
              <a:buClr>
                <a:prstClr val="white"/>
              </a:buClr>
              <a:buSzPct val="95000"/>
              <a:defRPr/>
            </a:pPr>
            <a:endParaRPr kumimoji="0" lang="en-US" sz="2800" b="1" i="0" u="none" strike="noStrike" kern="1200" cap="none" spc="0" normalizeH="0" baseline="0" noProof="0" dirty="0">
              <a:ln>
                <a:noFill/>
              </a:ln>
              <a:solidFill>
                <a:srgbClr val="E57200"/>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Chief Officer for Scientific Workforce Diversity Update </a:t>
            </a:r>
          </a:p>
          <a:p>
            <a:pPr marL="688975" lvl="2" defTabSz="457200" eaLnBrk="0" hangingPunct="0">
              <a:buClr>
                <a:prstClr val="white"/>
              </a:buClr>
              <a:buSzPct val="95000"/>
              <a:defRPr/>
            </a:pPr>
            <a:r>
              <a:rPr lang="en-US" sz="2800" b="1" dirty="0">
                <a:solidFill>
                  <a:srgbClr val="E57200"/>
                </a:solidFill>
              </a:rPr>
              <a:t>		Marie Bernard </a:t>
            </a:r>
          </a:p>
          <a:p>
            <a:pPr marL="688975" lvl="2" defTabSz="550863" eaLnBrk="0" hangingPunct="0">
              <a:buClr>
                <a:prstClr val="white"/>
              </a:buClr>
              <a:buSzPct val="95000"/>
              <a:defRPr/>
            </a:pPr>
            <a:endParaRPr lang="en-US" sz="28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7112423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6" name="Title 1">
            <a:extLst>
              <a:ext uri="{FF2B5EF4-FFF2-40B4-BE49-F238E27FC236}">
                <a16:creationId xmlns:a16="http://schemas.microsoft.com/office/drawing/2014/main" id="{F37BB2C7-143B-4C1A-AE3F-A8E7A96D44FC}"/>
              </a:ext>
            </a:extLst>
          </p:cNvPr>
          <p:cNvSpPr txBox="1">
            <a:spLocks/>
          </p:cNvSpPr>
          <p:nvPr/>
        </p:nvSpPr>
        <p:spPr bwMode="auto">
          <a:xfrm>
            <a:off x="182088" y="864843"/>
            <a:ext cx="11327821" cy="5725738"/>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Concept Clearances:</a:t>
            </a:r>
          </a:p>
          <a:p>
            <a:pPr marL="457200" lvl="1" defTabSz="685800" eaLnBrk="0" hangingPunct="0">
              <a:spcAft>
                <a:spcPts val="600"/>
              </a:spcAft>
              <a:buClr>
                <a:prstClr val="white"/>
              </a:buClr>
              <a:buSzPct val="95000"/>
              <a:defRPr/>
            </a:pPr>
            <a:endParaRPr lang="en-US" sz="1800" b="1" dirty="0">
              <a:solidFill>
                <a:prstClr val="white"/>
              </a:solidFill>
            </a:endParaRPr>
          </a:p>
          <a:p>
            <a:pPr marL="688975" lvl="2" defTabSz="457200" eaLnBrk="0" hangingPunct="0">
              <a:buClr>
                <a:prstClr val="white"/>
              </a:buClr>
              <a:buSzPct val="95000"/>
              <a:defRPr/>
            </a:pPr>
            <a:r>
              <a:rPr lang="en-US" sz="2800" b="1" dirty="0">
                <a:solidFill>
                  <a:prstClr val="white"/>
                </a:solidFill>
              </a:rPr>
              <a:t>Diversity Genome Research Centers </a:t>
            </a: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457200" lvl="1" defTabSz="685800" eaLnBrk="0" hangingPunct="0">
              <a:spcAft>
                <a:spcPts val="600"/>
              </a:spcAft>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Ebony Maddon </a:t>
            </a:r>
          </a:p>
          <a:p>
            <a:pPr marL="457200" lvl="1" defTabSz="685800" eaLnBrk="0" hangingPunct="0">
              <a:spcAft>
                <a:spcPts val="600"/>
              </a:spcAft>
              <a:buClr>
                <a:prstClr val="white"/>
              </a:buClr>
              <a:buSzPct val="95000"/>
              <a:defRPr/>
            </a:pPr>
            <a:endParaRPr lang="en-US" sz="1200" b="1" dirty="0">
              <a:solidFill>
                <a:srgbClr val="E57200"/>
              </a:solidFill>
            </a:endParaRPr>
          </a:p>
          <a:p>
            <a:pPr marL="688975" lvl="2" defTabSz="457200" eaLnBrk="0" hangingPunct="0">
              <a:buClr>
                <a:prstClr val="white"/>
              </a:buClr>
              <a:buSzPct val="95000"/>
              <a:defRPr/>
            </a:pPr>
            <a:r>
              <a:rPr lang="en-US" sz="2800" b="1" dirty="0">
                <a:solidFill>
                  <a:prstClr val="white"/>
                </a:solidFill>
              </a:rPr>
              <a:t>Analysis, Visualization, and Informatics Lab-Space (AnVIL) </a:t>
            </a:r>
          </a:p>
          <a:p>
            <a:pPr marL="457200" lvl="1" defTabSz="685800" eaLnBrk="0" hangingPunct="0">
              <a:spcAft>
                <a:spcPts val="600"/>
              </a:spcAft>
              <a:buClr>
                <a:prstClr val="white"/>
              </a:buClr>
              <a:buSzPct val="95000"/>
              <a:defRPr/>
            </a:pPr>
            <a:r>
              <a:rPr lang="en-US" sz="2800" b="1" dirty="0">
                <a:solidFill>
                  <a:srgbClr val="E57200"/>
                </a:solidFill>
              </a:rPr>
              <a:t>		Chris Wellington and Ken Wiley</a:t>
            </a:r>
          </a:p>
          <a:p>
            <a:pPr marL="457200" lvl="1" defTabSz="685800" eaLnBrk="0" hangingPunct="0">
              <a:spcAft>
                <a:spcPts val="600"/>
              </a:spcAft>
              <a:buClr>
                <a:prstClr val="white"/>
              </a:buClr>
              <a:buSzPct val="95000"/>
              <a:defRPr/>
            </a:pPr>
            <a:endParaRPr lang="en-US" sz="2800" b="1" dirty="0">
              <a:solidFill>
                <a:srgbClr val="E57200"/>
              </a:solidFill>
            </a:endParaRPr>
          </a:p>
          <a:p>
            <a:pPr marL="457200" lvl="1" defTabSz="685800" eaLnBrk="0" hangingPunct="0">
              <a:spcAft>
                <a:spcPts val="600"/>
              </a:spcAft>
              <a:buClr>
                <a:prstClr val="white"/>
              </a:buClr>
              <a:buSzPct val="95000"/>
              <a:defRPr/>
            </a:pPr>
            <a:r>
              <a:rPr lang="en-US" sz="3200" b="1" dirty="0">
                <a:solidFill>
                  <a:prstClr val="white"/>
                </a:solidFill>
              </a:rPr>
              <a:t>Workshop Report:</a:t>
            </a:r>
          </a:p>
          <a:p>
            <a:pPr marL="457200" lvl="1" defTabSz="685800" eaLnBrk="0" hangingPunct="0">
              <a:spcAft>
                <a:spcPts val="600"/>
              </a:spcAft>
              <a:buClr>
                <a:prstClr val="white"/>
              </a:buClr>
              <a:buSzPct val="95000"/>
              <a:defRPr/>
            </a:pPr>
            <a:endParaRPr lang="en-US" sz="1600" b="1" dirty="0">
              <a:solidFill>
                <a:prstClr val="white"/>
              </a:solidFill>
            </a:endParaRPr>
          </a:p>
          <a:p>
            <a:pPr marL="688975" lvl="2" defTabSz="457200" eaLnBrk="0" hangingPunct="0">
              <a:buClr>
                <a:prstClr val="white"/>
              </a:buClr>
              <a:buSzPct val="95000"/>
              <a:defRPr/>
            </a:pPr>
            <a:r>
              <a:rPr lang="en-US" sz="2800" b="1" dirty="0">
                <a:solidFill>
                  <a:prstClr val="white"/>
                </a:solidFill>
              </a:rPr>
              <a:t>Future Directions in Genomics and Health Equity</a:t>
            </a:r>
          </a:p>
          <a:p>
            <a:pPr marL="688975" lvl="2" defTabSz="655638" eaLnBrk="0" hangingPunct="0">
              <a:buClr>
                <a:prstClr val="white"/>
              </a:buClr>
              <a:buSzPct val="95000"/>
              <a:defRPr/>
            </a:pPr>
            <a:r>
              <a:rPr lang="en-US" sz="2800" b="1" dirty="0">
                <a:solidFill>
                  <a:srgbClr val="E57200"/>
                </a:solidFill>
              </a:rPr>
              <a:t>	Judy Cho</a:t>
            </a:r>
          </a:p>
          <a:p>
            <a:pPr marL="688975" lvl="2" defTabSz="655638" eaLnBrk="0" hangingPunct="0">
              <a:buClr>
                <a:prstClr val="white"/>
              </a:buClr>
              <a:buSzPct val="95000"/>
              <a:defRPr/>
            </a:pPr>
            <a:endParaRPr lang="en-US" sz="2800" b="1" dirty="0">
              <a:solidFill>
                <a:srgbClr val="E57200"/>
              </a:solidFill>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800" b="1" dirty="0">
              <a:solidFill>
                <a:srgbClr val="E57200"/>
              </a:solidFill>
              <a:latin typeface="Arial" panose="020B0604020202020204"/>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6741533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29581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93532838"/>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
            <a:ext cx="12192000" cy="1185332"/>
          </a:xfrm>
        </p:spPr>
        <p:txBody>
          <a:bodyPr>
            <a:noAutofit/>
          </a:bodyPr>
          <a:lstStyle/>
          <a:p>
            <a:pPr algn="ctr">
              <a:lnSpc>
                <a:spcPct val="100000"/>
              </a:lnSpc>
              <a:defRPr/>
            </a:pPr>
            <a:r>
              <a:rPr lang="en-US" sz="3600" dirty="0">
                <a:solidFill>
                  <a:srgbClr val="5FE0D4"/>
                </a:solidFill>
                <a:latin typeface="Arial" charset="0"/>
                <a:cs typeface="Arial" charset="0"/>
              </a:rPr>
              <a:t>NHGRI Celebrates Bettie Graham’s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50 Years of Federal Service</a:t>
            </a:r>
            <a:endParaRPr lang="en-US" sz="3600" dirty="0">
              <a:solidFill>
                <a:srgbClr val="5FE0D4"/>
              </a:solidFill>
              <a:latin typeface="Arial" pitchFamily="34" charset="0"/>
              <a:cs typeface="Arial" pitchFamily="34" charset="0"/>
            </a:endParaRPr>
          </a:p>
        </p:txBody>
      </p:sp>
      <p:sp>
        <p:nvSpPr>
          <p:cNvPr id="7" name="TextBox 6">
            <a:extLst>
              <a:ext uri="{FF2B5EF4-FFF2-40B4-BE49-F238E27FC236}">
                <a16:creationId xmlns:a16="http://schemas.microsoft.com/office/drawing/2014/main" id="{FFBB2FE2-5A9F-489C-B3D7-1E95778D4B4C}"/>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a:t>
            </a:r>
          </a:p>
        </p:txBody>
      </p:sp>
      <p:pic>
        <p:nvPicPr>
          <p:cNvPr id="2" name="Picture 1">
            <a:extLst>
              <a:ext uri="{FF2B5EF4-FFF2-40B4-BE49-F238E27FC236}">
                <a16:creationId xmlns:a16="http://schemas.microsoft.com/office/drawing/2014/main" id="{AC94E193-E9E6-40B2-B373-2AAE9831CBAF}"/>
              </a:ext>
            </a:extLst>
          </p:cNvPr>
          <p:cNvPicPr>
            <a:picLocks noChangeAspect="1"/>
          </p:cNvPicPr>
          <p:nvPr/>
        </p:nvPicPr>
        <p:blipFill>
          <a:blip r:embed="rId3"/>
          <a:stretch>
            <a:fillRect/>
          </a:stretch>
        </p:blipFill>
        <p:spPr>
          <a:xfrm>
            <a:off x="1820198" y="1414167"/>
            <a:ext cx="8559800" cy="4814888"/>
          </a:xfrm>
          <a:prstGeom prst="roundRect">
            <a:avLst/>
          </a:prstGeom>
        </p:spPr>
      </p:pic>
    </p:spTree>
    <p:extLst>
      <p:ext uri="{BB962C8B-B14F-4D97-AF65-F5344CB8AC3E}">
        <p14:creationId xmlns:p14="http://schemas.microsoft.com/office/powerpoint/2010/main" val="3242949964"/>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BB680E-AED5-4029-9827-CFD70D3FA732}"/>
              </a:ext>
            </a:extLst>
          </p:cNvPr>
          <p:cNvPicPr>
            <a:picLocks noChangeAspect="1"/>
          </p:cNvPicPr>
          <p:nvPr/>
        </p:nvPicPr>
        <p:blipFill rotWithShape="1">
          <a:blip r:embed="rId3"/>
          <a:srcRect l="12898" r="16191" b="12068"/>
          <a:stretch/>
        </p:blipFill>
        <p:spPr>
          <a:xfrm>
            <a:off x="3527491" y="1360624"/>
            <a:ext cx="5137017" cy="4246750"/>
          </a:xfrm>
          <a:prstGeom prst="roundRect">
            <a:avLst/>
          </a:prstGeom>
        </p:spPr>
      </p:pic>
      <p:sp>
        <p:nvSpPr>
          <p:cNvPr id="4" name="Title 1">
            <a:extLst>
              <a:ext uri="{FF2B5EF4-FFF2-40B4-BE49-F238E27FC236}">
                <a16:creationId xmlns:a16="http://schemas.microsoft.com/office/drawing/2014/main" id="{AAD6D548-A373-4933-82EF-87325D157A5A}"/>
              </a:ext>
            </a:extLst>
          </p:cNvPr>
          <p:cNvSpPr txBox="1">
            <a:spLocks/>
          </p:cNvSpPr>
          <p:nvPr/>
        </p:nvSpPr>
        <p:spPr>
          <a:xfrm>
            <a:off x="3421953" y="5759054"/>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Tina Gatlin, Ph.D.</a:t>
            </a:r>
          </a:p>
        </p:txBody>
      </p:sp>
      <p:sp>
        <p:nvSpPr>
          <p:cNvPr id="3074" name="Title 3"/>
          <p:cNvSpPr>
            <a:spLocks noGrp="1"/>
          </p:cNvSpPr>
          <p:nvPr>
            <p:ph type="title"/>
          </p:nvPr>
        </p:nvSpPr>
        <p:spPr>
          <a:xfrm>
            <a:off x="0" y="8651"/>
            <a:ext cx="12192000" cy="639763"/>
          </a:xfrm>
        </p:spPr>
        <p:txBody>
          <a:bodyPr/>
          <a:lstStyle/>
          <a:p>
            <a:pPr algn="ctr">
              <a:defRPr/>
            </a:pPr>
            <a:r>
              <a:rPr lang="en-US" sz="3600" dirty="0">
                <a:solidFill>
                  <a:srgbClr val="5FE0D4"/>
                </a:solidFill>
                <a:latin typeface="Arial" charset="0"/>
                <a:cs typeface="Arial" charset="0"/>
              </a:rPr>
              <a:t>Departure of Extramural Program Director</a:t>
            </a:r>
            <a:endParaRPr lang="en-US" sz="3600" dirty="0">
              <a:solidFill>
                <a:srgbClr val="5FE0D4"/>
              </a:solidFill>
              <a:latin typeface="Arial" pitchFamily="34" charset="0"/>
              <a:cs typeface="Arial" pitchFamily="34" charset="0"/>
            </a:endParaRPr>
          </a:p>
        </p:txBody>
      </p:sp>
    </p:spTree>
    <p:extLst>
      <p:ext uri="{BB962C8B-B14F-4D97-AF65-F5344CB8AC3E}">
        <p14:creationId xmlns:p14="http://schemas.microsoft.com/office/powerpoint/2010/main" val="1841585240"/>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5109"/>
            <a:ext cx="12192000" cy="639763"/>
          </a:xfrm>
        </p:spPr>
        <p:txBody>
          <a:bodyPr/>
          <a:lstStyle/>
          <a:p>
            <a:pPr algn="ctr">
              <a:defRPr/>
            </a:pPr>
            <a:r>
              <a:rPr lang="en-US" sz="3600" dirty="0">
                <a:solidFill>
                  <a:srgbClr val="5FE0D4"/>
                </a:solidFill>
                <a:latin typeface="Arial" charset="0"/>
                <a:cs typeface="Arial" charset="0"/>
              </a:rPr>
              <a:t>New Extramural Program Director</a:t>
            </a:r>
            <a:endParaRPr lang="en-US" sz="3600" dirty="0">
              <a:solidFill>
                <a:srgbClr val="5FE0D4"/>
              </a:solidFill>
              <a:latin typeface="Arial" pitchFamily="34" charset="0"/>
              <a:cs typeface="Arial" pitchFamily="34" charset="0"/>
            </a:endParaRP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3421953" y="5759054"/>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Alexander Arguello, Ph.D.</a:t>
            </a:r>
          </a:p>
        </p:txBody>
      </p:sp>
      <p:pic>
        <p:nvPicPr>
          <p:cNvPr id="3" name="Picture 2" descr="A person with a mustache&#10;&#10;Description automatically generated with low confidence">
            <a:extLst>
              <a:ext uri="{FF2B5EF4-FFF2-40B4-BE49-F238E27FC236}">
                <a16:creationId xmlns:a16="http://schemas.microsoft.com/office/drawing/2014/main" id="{95F15A30-AE56-455E-BAC8-7782428C88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88" r="28906" b="18629"/>
          <a:stretch/>
        </p:blipFill>
        <p:spPr>
          <a:xfrm>
            <a:off x="3527492" y="1360624"/>
            <a:ext cx="5137016" cy="4246750"/>
          </a:xfrm>
          <a:prstGeom prst="roundRect">
            <a:avLst/>
          </a:prstGeom>
        </p:spPr>
      </p:pic>
    </p:spTree>
    <p:extLst>
      <p:ext uri="{BB962C8B-B14F-4D97-AF65-F5344CB8AC3E}">
        <p14:creationId xmlns:p14="http://schemas.microsoft.com/office/powerpoint/2010/main" val="2345957929"/>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3CF023-0F7C-A342-A19C-27CF79B9DBB8}"/>
              </a:ext>
            </a:extLst>
          </p:cNvPr>
          <p:cNvSpPr>
            <a:spLocks noGrp="1"/>
          </p:cNvSpPr>
          <p:nvPr>
            <p:ph type="title"/>
          </p:nvPr>
        </p:nvSpPr>
        <p:spPr>
          <a:xfrm>
            <a:off x="0" y="-23842"/>
            <a:ext cx="12192000" cy="715891"/>
          </a:xfrm>
        </p:spPr>
        <p:txBody>
          <a:bodyPr>
            <a:normAutofit/>
          </a:bodyPr>
          <a:lstStyle/>
          <a:p>
            <a:pPr algn="ctr"/>
            <a:r>
              <a:rPr lang="en-US" sz="3600" dirty="0">
                <a:latin typeface="Arial" panose="020B0604020202020204" pitchFamily="34" charset="0"/>
                <a:cs typeface="Arial" panose="020B0604020202020204" pitchFamily="34" charset="0"/>
              </a:rPr>
              <a:t>NHGRI Office of Genomic Data Science (OGDS)</a:t>
            </a:r>
          </a:p>
        </p:txBody>
      </p:sp>
      <p:pic>
        <p:nvPicPr>
          <p:cNvPr id="4" name="Picture 3">
            <a:extLst>
              <a:ext uri="{FF2B5EF4-FFF2-40B4-BE49-F238E27FC236}">
                <a16:creationId xmlns:a16="http://schemas.microsoft.com/office/drawing/2014/main" id="{57D2B9AC-C753-B64B-A780-02F912BAA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9881" y="1462881"/>
            <a:ext cx="3932238" cy="3932238"/>
          </a:xfrm>
          <a:prstGeom prst="rect">
            <a:avLst/>
          </a:prstGeom>
        </p:spPr>
      </p:pic>
      <p:sp>
        <p:nvSpPr>
          <p:cNvPr id="7" name="TextBox 6">
            <a:extLst>
              <a:ext uri="{FF2B5EF4-FFF2-40B4-BE49-F238E27FC236}">
                <a16:creationId xmlns:a16="http://schemas.microsoft.com/office/drawing/2014/main" id="{5F55D6DD-66C1-5A44-B438-72D0EFD09F26}"/>
              </a:ext>
            </a:extLst>
          </p:cNvPr>
          <p:cNvSpPr txBox="1"/>
          <p:nvPr/>
        </p:nvSpPr>
        <p:spPr>
          <a:xfrm>
            <a:off x="2590800" y="5501640"/>
            <a:ext cx="70104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lumMod val="60000"/>
                    <a:lumOff val="40000"/>
                  </a:schemeClr>
                </a:solidFill>
                <a:effectLst/>
                <a:uLnTx/>
                <a:uFillTx/>
                <a:latin typeface="Arial" panose="020B0604020202020204"/>
                <a:ea typeface="Helvetica Neue" charset="0"/>
                <a:cs typeface="Helvetica Neue" charset="0"/>
              </a:rPr>
              <a:t>Chris Wellington, B.S.</a:t>
            </a:r>
          </a:p>
        </p:txBody>
      </p:sp>
      <p:sp>
        <p:nvSpPr>
          <p:cNvPr id="8" name="TextBox 7">
            <a:extLst>
              <a:ext uri="{FF2B5EF4-FFF2-40B4-BE49-F238E27FC236}">
                <a16:creationId xmlns:a16="http://schemas.microsoft.com/office/drawing/2014/main" id="{43E90E46-A970-4B4D-B69B-8C9617C32D69}"/>
              </a:ext>
            </a:extLst>
          </p:cNvPr>
          <p:cNvSpPr txBox="1"/>
          <p:nvPr/>
        </p:nvSpPr>
        <p:spPr>
          <a:xfrm>
            <a:off x="2343150" y="5940853"/>
            <a:ext cx="750570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FFFF"/>
                </a:solidFill>
                <a:latin typeface="Arial" panose="020B0604020202020204"/>
                <a:ea typeface="Helvetica Neue" charset="0"/>
                <a:cs typeface="Helvetica Neue" charset="0"/>
              </a:rPr>
              <a:t>Computational Genomics and Data Science Program Director</a:t>
            </a: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sp>
        <p:nvSpPr>
          <p:cNvPr id="9" name="TextBox 8">
            <a:extLst>
              <a:ext uri="{FF2B5EF4-FFF2-40B4-BE49-F238E27FC236}">
                <a16:creationId xmlns:a16="http://schemas.microsoft.com/office/drawing/2014/main" id="{04300169-8F5B-4CDF-8A53-335EBA739780}"/>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spTree>
    <p:extLst>
      <p:ext uri="{BB962C8B-B14F-4D97-AF65-F5344CB8AC3E}">
        <p14:creationId xmlns:p14="http://schemas.microsoft.com/office/powerpoint/2010/main" val="2216669610"/>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F55D6DD-66C1-5A44-B438-72D0EFD09F26}"/>
              </a:ext>
            </a:extLst>
          </p:cNvPr>
          <p:cNvSpPr txBox="1"/>
          <p:nvPr/>
        </p:nvSpPr>
        <p:spPr>
          <a:xfrm>
            <a:off x="2590800" y="5501640"/>
            <a:ext cx="70104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bg2">
                    <a:lumMod val="60000"/>
                    <a:lumOff val="40000"/>
                  </a:schemeClr>
                </a:solidFill>
                <a:latin typeface="Arial" panose="020B0604020202020204"/>
                <a:ea typeface="Helvetica Neue" charset="0"/>
                <a:cs typeface="Helvetica Neue" charset="0"/>
              </a:rPr>
              <a:t>Shurjo Sen, Ph.D.</a:t>
            </a:r>
            <a:endParaRPr kumimoji="0" lang="en-US" sz="2800" b="1" i="0" u="none" strike="noStrike" kern="1200" cap="none" spc="0" normalizeH="0" baseline="0" noProof="0" dirty="0">
              <a:ln>
                <a:noFill/>
              </a:ln>
              <a:solidFill>
                <a:schemeClr val="bg2">
                  <a:lumMod val="60000"/>
                  <a:lumOff val="40000"/>
                </a:schemeClr>
              </a:solidFill>
              <a:effectLst/>
              <a:uLnTx/>
              <a:uFillTx/>
              <a:latin typeface="Arial" panose="020B0604020202020204"/>
              <a:ea typeface="Helvetica Neue" charset="0"/>
              <a:cs typeface="Helvetica Neue" charset="0"/>
            </a:endParaRPr>
          </a:p>
        </p:txBody>
      </p:sp>
      <p:sp>
        <p:nvSpPr>
          <p:cNvPr id="8" name="TextBox 7">
            <a:extLst>
              <a:ext uri="{FF2B5EF4-FFF2-40B4-BE49-F238E27FC236}">
                <a16:creationId xmlns:a16="http://schemas.microsoft.com/office/drawing/2014/main" id="{43E90E46-A970-4B4D-B69B-8C9617C32D69}"/>
              </a:ext>
            </a:extLst>
          </p:cNvPr>
          <p:cNvSpPr txBox="1"/>
          <p:nvPr/>
        </p:nvSpPr>
        <p:spPr>
          <a:xfrm>
            <a:off x="2343150" y="5940853"/>
            <a:ext cx="750570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FFFF"/>
                </a:solidFill>
                <a:latin typeface="Arial" panose="020B0604020202020204"/>
                <a:ea typeface="Helvetica Neue" charset="0"/>
                <a:cs typeface="Helvetica Neue" charset="0"/>
              </a:rPr>
              <a:t>Computational Genomics and Data Science Program Director</a:t>
            </a: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pic>
        <p:nvPicPr>
          <p:cNvPr id="9" name="Picture 8">
            <a:extLst>
              <a:ext uri="{FF2B5EF4-FFF2-40B4-BE49-F238E27FC236}">
                <a16:creationId xmlns:a16="http://schemas.microsoft.com/office/drawing/2014/main" id="{DDE82448-BE04-2D48-9EC8-1DDCD7465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9880" y="1462880"/>
            <a:ext cx="3932239" cy="3932239"/>
          </a:xfrm>
          <a:prstGeom prst="ellipse">
            <a:avLst/>
          </a:prstGeom>
        </p:spPr>
      </p:pic>
      <p:sp>
        <p:nvSpPr>
          <p:cNvPr id="10" name="TextBox 9">
            <a:extLst>
              <a:ext uri="{FF2B5EF4-FFF2-40B4-BE49-F238E27FC236}">
                <a16:creationId xmlns:a16="http://schemas.microsoft.com/office/drawing/2014/main" id="{728EAD04-2867-4CB6-8EEA-840B953236BB}"/>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sp>
        <p:nvSpPr>
          <p:cNvPr id="12" name="Title 2">
            <a:extLst>
              <a:ext uri="{FF2B5EF4-FFF2-40B4-BE49-F238E27FC236}">
                <a16:creationId xmlns:a16="http://schemas.microsoft.com/office/drawing/2014/main" id="{97162C23-1641-43F7-8A2C-78A069E7EF2F}"/>
              </a:ext>
            </a:extLst>
          </p:cNvPr>
          <p:cNvSpPr>
            <a:spLocks noGrp="1"/>
          </p:cNvSpPr>
          <p:nvPr>
            <p:ph type="title"/>
          </p:nvPr>
        </p:nvSpPr>
        <p:spPr>
          <a:xfrm>
            <a:off x="0" y="-25545"/>
            <a:ext cx="12192000" cy="715891"/>
          </a:xfrm>
        </p:spPr>
        <p:txBody>
          <a:bodyPr>
            <a:normAutofit/>
          </a:bodyPr>
          <a:lstStyle/>
          <a:p>
            <a:pPr algn="ctr"/>
            <a:r>
              <a:rPr lang="en-US" sz="3600" dirty="0">
                <a:latin typeface="Arial" panose="020B0604020202020204" pitchFamily="34" charset="0"/>
                <a:cs typeface="Arial" panose="020B0604020202020204" pitchFamily="34" charset="0"/>
              </a:rPr>
              <a:t>NHGRI Office of Genomic Data Science (OGDS)</a:t>
            </a:r>
          </a:p>
        </p:txBody>
      </p:sp>
    </p:spTree>
    <p:extLst>
      <p:ext uri="{BB962C8B-B14F-4D97-AF65-F5344CB8AC3E}">
        <p14:creationId xmlns:p14="http://schemas.microsoft.com/office/powerpoint/2010/main" val="3219372417"/>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F55D6DD-66C1-5A44-B438-72D0EFD09F26}"/>
              </a:ext>
            </a:extLst>
          </p:cNvPr>
          <p:cNvSpPr txBox="1"/>
          <p:nvPr/>
        </p:nvSpPr>
        <p:spPr>
          <a:xfrm>
            <a:off x="2590800" y="5501640"/>
            <a:ext cx="70104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bg2">
                    <a:lumMod val="60000"/>
                    <a:lumOff val="40000"/>
                  </a:schemeClr>
                </a:solidFill>
                <a:latin typeface="Arial" panose="020B0604020202020204"/>
                <a:ea typeface="Helvetica Neue" charset="0"/>
                <a:cs typeface="Helvetica Neue" charset="0"/>
              </a:rPr>
              <a:t>Asiyah Yu Lin, M.D., Ph.D.</a:t>
            </a:r>
            <a:endParaRPr kumimoji="0" lang="en-US" sz="2800" b="1" i="0" u="none" strike="noStrike" kern="1200" cap="none" spc="0" normalizeH="0" baseline="0" noProof="0" dirty="0">
              <a:ln>
                <a:noFill/>
              </a:ln>
              <a:solidFill>
                <a:schemeClr val="bg2">
                  <a:lumMod val="60000"/>
                  <a:lumOff val="40000"/>
                </a:schemeClr>
              </a:solidFill>
              <a:effectLst/>
              <a:uLnTx/>
              <a:uFillTx/>
              <a:latin typeface="Arial" panose="020B0604020202020204"/>
              <a:ea typeface="Helvetica Neue" charset="0"/>
              <a:cs typeface="Helvetica Neue" charset="0"/>
            </a:endParaRPr>
          </a:p>
        </p:txBody>
      </p:sp>
      <p:sp>
        <p:nvSpPr>
          <p:cNvPr id="8" name="TextBox 7">
            <a:extLst>
              <a:ext uri="{FF2B5EF4-FFF2-40B4-BE49-F238E27FC236}">
                <a16:creationId xmlns:a16="http://schemas.microsoft.com/office/drawing/2014/main" id="{43E90E46-A970-4B4D-B69B-8C9617C32D69}"/>
              </a:ext>
            </a:extLst>
          </p:cNvPr>
          <p:cNvSpPr txBox="1"/>
          <p:nvPr/>
        </p:nvSpPr>
        <p:spPr>
          <a:xfrm>
            <a:off x="2343150" y="5940853"/>
            <a:ext cx="750570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FFFF"/>
                </a:solidFill>
                <a:latin typeface="Arial" panose="020B0604020202020204"/>
                <a:ea typeface="Helvetica Neue" charset="0"/>
                <a:cs typeface="Helvetica Neue" charset="0"/>
              </a:rPr>
              <a:t>Data and Technology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FFFF"/>
                </a:solidFill>
                <a:latin typeface="Arial" panose="020B0604020202020204"/>
                <a:ea typeface="Helvetica Neue" charset="0"/>
                <a:cs typeface="Helvetica Neue" charset="0"/>
              </a:rPr>
              <a:t>Advancement (DATA) Scholar</a:t>
            </a: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pic>
        <p:nvPicPr>
          <p:cNvPr id="10" name="Picture 9">
            <a:extLst>
              <a:ext uri="{FF2B5EF4-FFF2-40B4-BE49-F238E27FC236}">
                <a16:creationId xmlns:a16="http://schemas.microsoft.com/office/drawing/2014/main" id="{E25C5A08-A806-6943-ADFA-D7321C1521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9880" y="1462880"/>
            <a:ext cx="3932239" cy="3932239"/>
          </a:xfrm>
          <a:prstGeom prst="ellipse">
            <a:avLst/>
          </a:prstGeom>
        </p:spPr>
      </p:pic>
      <p:sp>
        <p:nvSpPr>
          <p:cNvPr id="9" name="TextBox 8">
            <a:extLst>
              <a:ext uri="{FF2B5EF4-FFF2-40B4-BE49-F238E27FC236}">
                <a16:creationId xmlns:a16="http://schemas.microsoft.com/office/drawing/2014/main" id="{9240E2FF-C86F-4CB9-9CFB-ED4D0661CD3A}"/>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sp>
        <p:nvSpPr>
          <p:cNvPr id="12" name="Title 2">
            <a:extLst>
              <a:ext uri="{FF2B5EF4-FFF2-40B4-BE49-F238E27FC236}">
                <a16:creationId xmlns:a16="http://schemas.microsoft.com/office/drawing/2014/main" id="{A40DF4C2-57D8-4F64-8A6E-FAFE2DF46D4D}"/>
              </a:ext>
            </a:extLst>
          </p:cNvPr>
          <p:cNvSpPr>
            <a:spLocks noGrp="1"/>
          </p:cNvSpPr>
          <p:nvPr>
            <p:ph type="title"/>
          </p:nvPr>
        </p:nvSpPr>
        <p:spPr>
          <a:xfrm>
            <a:off x="0" y="-25545"/>
            <a:ext cx="12192000" cy="715891"/>
          </a:xfrm>
        </p:spPr>
        <p:txBody>
          <a:bodyPr>
            <a:normAutofit/>
          </a:bodyPr>
          <a:lstStyle/>
          <a:p>
            <a:pPr algn="ctr"/>
            <a:r>
              <a:rPr lang="en-US" sz="3600" dirty="0">
                <a:latin typeface="Arial" panose="020B0604020202020204" pitchFamily="34" charset="0"/>
                <a:cs typeface="Arial" panose="020B0604020202020204" pitchFamily="34" charset="0"/>
              </a:rPr>
              <a:t>NHGRI Office of Genomic Data Science (OGDS)</a:t>
            </a:r>
          </a:p>
        </p:txBody>
      </p:sp>
    </p:spTree>
    <p:extLst>
      <p:ext uri="{BB962C8B-B14F-4D97-AF65-F5344CB8AC3E}">
        <p14:creationId xmlns:p14="http://schemas.microsoft.com/office/powerpoint/2010/main" val="3445151736"/>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F55D6DD-66C1-5A44-B438-72D0EFD09F26}"/>
              </a:ext>
            </a:extLst>
          </p:cNvPr>
          <p:cNvSpPr txBox="1"/>
          <p:nvPr/>
        </p:nvSpPr>
        <p:spPr>
          <a:xfrm>
            <a:off x="2590800" y="5501640"/>
            <a:ext cx="70104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lumMod val="60000"/>
                    <a:lumOff val="40000"/>
                  </a:schemeClr>
                </a:solidFill>
                <a:effectLst/>
                <a:uLnTx/>
                <a:uFillTx/>
                <a:latin typeface="Arial" panose="020B0604020202020204"/>
                <a:ea typeface="Helvetica Neue" charset="0"/>
                <a:cs typeface="Helvetica Neue" charset="0"/>
              </a:rPr>
              <a:t>Elena Ghanaim, M.A.</a:t>
            </a:r>
          </a:p>
        </p:txBody>
      </p:sp>
      <p:sp>
        <p:nvSpPr>
          <p:cNvPr id="8" name="TextBox 7">
            <a:extLst>
              <a:ext uri="{FF2B5EF4-FFF2-40B4-BE49-F238E27FC236}">
                <a16:creationId xmlns:a16="http://schemas.microsoft.com/office/drawing/2014/main" id="{43E90E46-A970-4B4D-B69B-8C9617C32D69}"/>
              </a:ext>
            </a:extLst>
          </p:cNvPr>
          <p:cNvSpPr txBox="1"/>
          <p:nvPr/>
        </p:nvSpPr>
        <p:spPr>
          <a:xfrm>
            <a:off x="2343150" y="5940853"/>
            <a:ext cx="75057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FFFF"/>
                </a:solidFill>
                <a:latin typeface="Arial" panose="020B0604020202020204"/>
                <a:ea typeface="Helvetica Neue" charset="0"/>
                <a:cs typeface="Helvetica Neue" charset="0"/>
              </a:rPr>
              <a:t>Policy Advisor for Data Science and Sharing</a:t>
            </a: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pic>
        <p:nvPicPr>
          <p:cNvPr id="9" name="Picture 8">
            <a:extLst>
              <a:ext uri="{FF2B5EF4-FFF2-40B4-BE49-F238E27FC236}">
                <a16:creationId xmlns:a16="http://schemas.microsoft.com/office/drawing/2014/main" id="{87D72E75-CD70-B64B-BEB0-B59080C8E8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9880" y="1462880"/>
            <a:ext cx="3932240" cy="3932240"/>
          </a:xfrm>
          <a:prstGeom prst="ellipse">
            <a:avLst/>
          </a:prstGeom>
        </p:spPr>
      </p:pic>
      <p:sp>
        <p:nvSpPr>
          <p:cNvPr id="10" name="TextBox 9">
            <a:extLst>
              <a:ext uri="{FF2B5EF4-FFF2-40B4-BE49-F238E27FC236}">
                <a16:creationId xmlns:a16="http://schemas.microsoft.com/office/drawing/2014/main" id="{87E2B98B-6CCA-4472-8C2F-59D12A88FAE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sp>
        <p:nvSpPr>
          <p:cNvPr id="12" name="Title 2">
            <a:extLst>
              <a:ext uri="{FF2B5EF4-FFF2-40B4-BE49-F238E27FC236}">
                <a16:creationId xmlns:a16="http://schemas.microsoft.com/office/drawing/2014/main" id="{81D7E5C0-B1B7-47C1-810B-2A63A42DC36B}"/>
              </a:ext>
            </a:extLst>
          </p:cNvPr>
          <p:cNvSpPr txBox="1">
            <a:spLocks/>
          </p:cNvSpPr>
          <p:nvPr/>
        </p:nvSpPr>
        <p:spPr>
          <a:xfrm>
            <a:off x="0" y="-25545"/>
            <a:ext cx="12192000" cy="715891"/>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a:latin typeface="Arial" panose="020B0604020202020204" pitchFamily="34" charset="0"/>
                <a:cs typeface="Arial" panose="020B0604020202020204" pitchFamily="34" charset="0"/>
              </a:rPr>
              <a:t>NHGRI Office of Genomic Data Science (OGDS)</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7544408"/>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4121626" y="1840059"/>
            <a:ext cx="8165911" cy="3978101"/>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pPr marL="615950" lvl="2" indent="-274638" defTabSz="430213" eaLnBrk="0" hangingPunct="0">
              <a:spcBef>
                <a:spcPts val="1800"/>
              </a:spcBef>
              <a:buClr>
                <a:schemeClr val="tx1"/>
              </a:buClr>
              <a:buSzPct val="95000"/>
              <a:buFont typeface="Wingdings" panose="05000000000000000000" pitchFamily="2" charset="2"/>
              <a:buChar char="§"/>
              <a:defRPr/>
            </a:pPr>
            <a:r>
              <a:rPr lang="en-US" sz="2800" b="1" dirty="0">
                <a:solidFill>
                  <a:prstClr val="white"/>
                </a:solidFill>
                <a:latin typeface="Arial" charset="0"/>
              </a:rPr>
              <a:t>Identify research gaps and opportunities 	that help address health disparities and 	improve health equity in genomics</a:t>
            </a:r>
          </a:p>
          <a:p>
            <a:pPr marL="615950" lvl="2" indent="-274638" defTabSz="430213" eaLnBrk="0" hangingPunct="0">
              <a:spcBef>
                <a:spcPts val="1800"/>
              </a:spcBef>
              <a:buClr>
                <a:schemeClr val="tx1"/>
              </a:buClr>
              <a:buSzPct val="95000"/>
              <a:buFont typeface="Wingdings" panose="05000000000000000000" pitchFamily="2" charset="2"/>
              <a:buChar char="§"/>
              <a:defRPr/>
            </a:pPr>
            <a:endParaRPr lang="en-US" sz="2800" b="1" dirty="0">
              <a:solidFill>
                <a:prstClr val="white"/>
              </a:solidFill>
              <a:latin typeface="Arial" charset="0"/>
            </a:endParaRPr>
          </a:p>
          <a:p>
            <a:pPr marL="615950" lvl="2" indent="-274638" defTabSz="430213" eaLnBrk="0" hangingPunct="0">
              <a:spcBef>
                <a:spcPts val="1800"/>
              </a:spcBef>
              <a:buClr>
                <a:schemeClr val="tx1"/>
              </a:buClr>
              <a:buSzPct val="95000"/>
              <a:buFont typeface="Wingdings" panose="05000000000000000000" pitchFamily="2" charset="2"/>
              <a:buChar char="§"/>
              <a:defRPr/>
            </a:pPr>
            <a:r>
              <a:rPr lang="en-US" sz="2800" b="1" dirty="0">
                <a:solidFill>
                  <a:prstClr val="white"/>
                </a:solidFill>
                <a:latin typeface="Arial" charset="0"/>
              </a:rPr>
              <a:t>Over 300 participants</a:t>
            </a:r>
          </a:p>
          <a:p>
            <a:pPr marL="609585" lvl="1" indent="0">
              <a:buNone/>
            </a:pPr>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10218"/>
            <a:ext cx="12192000" cy="1200329"/>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Future Directions in Genomics and Health Equity Research Workshop </a:t>
            </a:r>
            <a:endParaRPr lang="en-US" sz="3600" b="1" dirty="0">
              <a:solidFill>
                <a:prstClr val="white"/>
              </a:solidFill>
              <a:latin typeface="Arial" charset="0"/>
            </a:endParaRPr>
          </a:p>
        </p:txBody>
      </p:sp>
      <p:sp>
        <p:nvSpPr>
          <p:cNvPr id="7" name="TextBox 6">
            <a:extLst>
              <a:ext uri="{FF2B5EF4-FFF2-40B4-BE49-F238E27FC236}">
                <a16:creationId xmlns:a16="http://schemas.microsoft.com/office/drawing/2014/main" id="{985EC7C1-5349-45E9-98AE-5E6ACFD5C3CA}"/>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r>
              <a:rPr lang="en-US" sz="2000" b="1" dirty="0">
                <a:solidFill>
                  <a:srgbClr val="00B0F0"/>
                </a:solidFill>
                <a:latin typeface="Arial" charset="0"/>
              </a:rPr>
              <a:t>3</a:t>
            </a:r>
            <a:endParaRPr kumimoji="0" lang="en-US" sz="2000" b="1" i="0" u="none" strike="noStrike" kern="1200" cap="none" spc="0" normalizeH="0" baseline="0" noProof="0" dirty="0">
              <a:ln>
                <a:noFill/>
              </a:ln>
              <a:solidFill>
                <a:srgbClr val="00B0F0"/>
              </a:solidFill>
              <a:effectLst/>
              <a:uLnTx/>
              <a:uFillTx/>
              <a:latin typeface="Arial" charset="0"/>
              <a:ea typeface="+mn-ea"/>
              <a:cs typeface="+mn-cs"/>
            </a:endParaRPr>
          </a:p>
        </p:txBody>
      </p:sp>
      <p:pic>
        <p:nvPicPr>
          <p:cNvPr id="6" name="Picture 5">
            <a:extLst>
              <a:ext uri="{FF2B5EF4-FFF2-40B4-BE49-F238E27FC236}">
                <a16:creationId xmlns:a16="http://schemas.microsoft.com/office/drawing/2014/main" id="{A4BD1C09-BC54-4678-AAB0-E70C674D0409}"/>
              </a:ext>
            </a:extLst>
          </p:cNvPr>
          <p:cNvPicPr>
            <a:picLocks noChangeAspect="1"/>
          </p:cNvPicPr>
          <p:nvPr/>
        </p:nvPicPr>
        <p:blipFill>
          <a:blip r:embed="rId3"/>
          <a:stretch>
            <a:fillRect/>
          </a:stretch>
        </p:blipFill>
        <p:spPr>
          <a:xfrm>
            <a:off x="325972" y="1295105"/>
            <a:ext cx="4053472" cy="5362840"/>
          </a:xfrm>
          <a:prstGeom prst="rect">
            <a:avLst/>
          </a:prstGeom>
        </p:spPr>
      </p:pic>
    </p:spTree>
    <p:extLst>
      <p:ext uri="{BB962C8B-B14F-4D97-AF65-F5344CB8AC3E}">
        <p14:creationId xmlns:p14="http://schemas.microsoft.com/office/powerpoint/2010/main" val="100599337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icture containing chart&#10;&#10;Description automatically generated">
            <a:extLst>
              <a:ext uri="{FF2B5EF4-FFF2-40B4-BE49-F238E27FC236}">
                <a16:creationId xmlns:a16="http://schemas.microsoft.com/office/drawing/2014/main" id="{DC52CE81-31F5-4310-BF64-027D07D388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704" y="742663"/>
            <a:ext cx="4588129" cy="5839770"/>
          </a:xfrm>
          <a:prstGeom prst="rect">
            <a:avLst/>
          </a:prstGeom>
        </p:spPr>
      </p:pic>
      <p:pic>
        <p:nvPicPr>
          <p:cNvPr id="10" name="Picture 9">
            <a:extLst>
              <a:ext uri="{FF2B5EF4-FFF2-40B4-BE49-F238E27FC236}">
                <a16:creationId xmlns:a16="http://schemas.microsoft.com/office/drawing/2014/main" id="{29994942-A189-4C2B-BCF6-A374DE9B1A11}"/>
              </a:ext>
            </a:extLst>
          </p:cNvPr>
          <p:cNvPicPr>
            <a:picLocks noChangeAspect="1"/>
          </p:cNvPicPr>
          <p:nvPr/>
        </p:nvPicPr>
        <p:blipFill>
          <a:blip r:embed="rId4"/>
          <a:stretch>
            <a:fillRect/>
          </a:stretch>
        </p:blipFill>
        <p:spPr>
          <a:xfrm>
            <a:off x="296675" y="842401"/>
            <a:ext cx="3064371" cy="1353459"/>
          </a:xfrm>
          <a:prstGeom prst="rect">
            <a:avLst/>
          </a:prstGeom>
        </p:spPr>
      </p:pic>
      <p:pic>
        <p:nvPicPr>
          <p:cNvPr id="14" name="Picture 13">
            <a:extLst>
              <a:ext uri="{FF2B5EF4-FFF2-40B4-BE49-F238E27FC236}">
                <a16:creationId xmlns:a16="http://schemas.microsoft.com/office/drawing/2014/main" id="{2C06795C-F823-4348-A339-4868726755F5}"/>
              </a:ext>
            </a:extLst>
          </p:cNvPr>
          <p:cNvPicPr>
            <a:picLocks noChangeAspect="1"/>
          </p:cNvPicPr>
          <p:nvPr/>
        </p:nvPicPr>
        <p:blipFill>
          <a:blip r:embed="rId5"/>
          <a:stretch>
            <a:fillRect/>
          </a:stretch>
        </p:blipFill>
        <p:spPr>
          <a:xfrm>
            <a:off x="296675" y="2432804"/>
            <a:ext cx="4150366" cy="1345389"/>
          </a:xfrm>
          <a:prstGeom prst="rect">
            <a:avLst/>
          </a:prstGeom>
        </p:spPr>
      </p:pic>
      <p:pic>
        <p:nvPicPr>
          <p:cNvPr id="20" name="Picture 19">
            <a:extLst>
              <a:ext uri="{FF2B5EF4-FFF2-40B4-BE49-F238E27FC236}">
                <a16:creationId xmlns:a16="http://schemas.microsoft.com/office/drawing/2014/main" id="{A59BCDC9-176B-4DC1-931C-DC53CA887F6C}"/>
              </a:ext>
            </a:extLst>
          </p:cNvPr>
          <p:cNvPicPr>
            <a:picLocks noChangeAspect="1"/>
          </p:cNvPicPr>
          <p:nvPr/>
        </p:nvPicPr>
        <p:blipFill rotWithShape="1">
          <a:blip r:embed="rId6"/>
          <a:srcRect l="6665" t="4653" r="7944"/>
          <a:stretch/>
        </p:blipFill>
        <p:spPr>
          <a:xfrm>
            <a:off x="6119691" y="5187931"/>
            <a:ext cx="5138928" cy="1269959"/>
          </a:xfrm>
          <a:prstGeom prst="rect">
            <a:avLst/>
          </a:prstGeom>
        </p:spPr>
      </p:pic>
      <p:pic>
        <p:nvPicPr>
          <p:cNvPr id="8" name="Content Placeholder 7">
            <a:extLst>
              <a:ext uri="{FF2B5EF4-FFF2-40B4-BE49-F238E27FC236}">
                <a16:creationId xmlns:a16="http://schemas.microsoft.com/office/drawing/2014/main" id="{71C14A02-D88F-4417-B271-74AADCA82179}"/>
              </a:ext>
            </a:extLst>
          </p:cNvPr>
          <p:cNvPicPr>
            <a:picLocks noGrp="1" noChangeAspect="1"/>
          </p:cNvPicPr>
          <p:nvPr>
            <p:ph idx="1"/>
          </p:nvPr>
        </p:nvPicPr>
        <p:blipFill>
          <a:blip r:embed="rId7"/>
          <a:stretch>
            <a:fillRect/>
          </a:stretch>
        </p:blipFill>
        <p:spPr>
          <a:xfrm>
            <a:off x="6119691" y="4039437"/>
            <a:ext cx="4827728" cy="1088702"/>
          </a:xfrm>
        </p:spPr>
      </p:pic>
      <p:pic>
        <p:nvPicPr>
          <p:cNvPr id="12" name="Picture 11">
            <a:extLst>
              <a:ext uri="{FF2B5EF4-FFF2-40B4-BE49-F238E27FC236}">
                <a16:creationId xmlns:a16="http://schemas.microsoft.com/office/drawing/2014/main" id="{E1D158F3-3DCC-43D6-AE0A-EDFDEFB73325}"/>
              </a:ext>
            </a:extLst>
          </p:cNvPr>
          <p:cNvPicPr>
            <a:picLocks noChangeAspect="1"/>
          </p:cNvPicPr>
          <p:nvPr/>
        </p:nvPicPr>
        <p:blipFill rotWithShape="1">
          <a:blip r:embed="rId8"/>
          <a:srcRect l="12482" t="31965"/>
          <a:stretch/>
        </p:blipFill>
        <p:spPr>
          <a:xfrm>
            <a:off x="6119691" y="815236"/>
            <a:ext cx="4233698" cy="1444396"/>
          </a:xfrm>
          <a:prstGeom prst="rect">
            <a:avLst/>
          </a:prstGeom>
        </p:spPr>
      </p:pic>
      <p:pic>
        <p:nvPicPr>
          <p:cNvPr id="16" name="Picture 15">
            <a:extLst>
              <a:ext uri="{FF2B5EF4-FFF2-40B4-BE49-F238E27FC236}">
                <a16:creationId xmlns:a16="http://schemas.microsoft.com/office/drawing/2014/main" id="{220D87AD-2D68-4131-9788-A1AE6CD2402D}"/>
              </a:ext>
            </a:extLst>
          </p:cNvPr>
          <p:cNvPicPr>
            <a:picLocks noChangeAspect="1"/>
          </p:cNvPicPr>
          <p:nvPr/>
        </p:nvPicPr>
        <p:blipFill rotWithShape="1">
          <a:blip r:embed="rId9"/>
          <a:srcRect l="3572" r="1433" b="-46"/>
          <a:stretch/>
        </p:blipFill>
        <p:spPr>
          <a:xfrm>
            <a:off x="274901" y="5187931"/>
            <a:ext cx="5394379" cy="1269959"/>
          </a:xfrm>
          <a:prstGeom prst="rect">
            <a:avLst/>
          </a:prstGeom>
        </p:spPr>
      </p:pic>
      <p:sp>
        <p:nvSpPr>
          <p:cNvPr id="13" name="TextBox 12">
            <a:extLst>
              <a:ext uri="{FF2B5EF4-FFF2-40B4-BE49-F238E27FC236}">
                <a16:creationId xmlns:a16="http://schemas.microsoft.com/office/drawing/2014/main" id="{C52DEA1D-2913-40B8-856F-55BF1A600FEA}"/>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a:t>
            </a:r>
          </a:p>
        </p:txBody>
      </p:sp>
      <p:sp>
        <p:nvSpPr>
          <p:cNvPr id="15" name="Rectangle 14">
            <a:extLst>
              <a:ext uri="{FF2B5EF4-FFF2-40B4-BE49-F238E27FC236}">
                <a16:creationId xmlns:a16="http://schemas.microsoft.com/office/drawing/2014/main" id="{3B88C674-358F-4261-BC40-6718A9962B83}"/>
              </a:ext>
            </a:extLst>
          </p:cNvPr>
          <p:cNvSpPr/>
          <p:nvPr/>
        </p:nvSpPr>
        <p:spPr>
          <a:xfrm>
            <a:off x="0" y="-5109"/>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Telomere-to-Telomere (T2T) Consortium</a:t>
            </a:r>
            <a:endParaRPr lang="en-US" sz="3600" b="1" dirty="0">
              <a:solidFill>
                <a:prstClr val="white"/>
              </a:solidFill>
              <a:latin typeface="Arial" charset="0"/>
            </a:endParaRPr>
          </a:p>
        </p:txBody>
      </p:sp>
      <p:pic>
        <p:nvPicPr>
          <p:cNvPr id="22" name="Picture 21">
            <a:extLst>
              <a:ext uri="{FF2B5EF4-FFF2-40B4-BE49-F238E27FC236}">
                <a16:creationId xmlns:a16="http://schemas.microsoft.com/office/drawing/2014/main" id="{EACD1733-BC27-4B74-A596-71B72A4E3FD9}"/>
              </a:ext>
            </a:extLst>
          </p:cNvPr>
          <p:cNvPicPr>
            <a:picLocks noChangeAspect="1"/>
          </p:cNvPicPr>
          <p:nvPr/>
        </p:nvPicPr>
        <p:blipFill>
          <a:blip r:embed="rId10"/>
          <a:stretch>
            <a:fillRect/>
          </a:stretch>
        </p:blipFill>
        <p:spPr>
          <a:xfrm>
            <a:off x="260240" y="4015137"/>
            <a:ext cx="4167450" cy="935849"/>
          </a:xfrm>
          <a:prstGeom prst="rect">
            <a:avLst/>
          </a:prstGeom>
        </p:spPr>
      </p:pic>
      <p:pic>
        <p:nvPicPr>
          <p:cNvPr id="6" name="Picture 5" descr="Graphical user interface, text, application, email&#10;&#10;Description automatically generated">
            <a:extLst>
              <a:ext uri="{FF2B5EF4-FFF2-40B4-BE49-F238E27FC236}">
                <a16:creationId xmlns:a16="http://schemas.microsoft.com/office/drawing/2014/main" id="{DBD80177-24A3-4693-AA2A-35C5EE8CA77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19691" y="2432804"/>
            <a:ext cx="5138928" cy="1433461"/>
          </a:xfrm>
          <a:prstGeom prst="rect">
            <a:avLst/>
          </a:prstGeom>
        </p:spPr>
      </p:pic>
    </p:spTree>
    <p:extLst>
      <p:ext uri="{BB962C8B-B14F-4D97-AF65-F5344CB8AC3E}">
        <p14:creationId xmlns:p14="http://schemas.microsoft.com/office/powerpoint/2010/main" val="253118312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22" presetClass="entr" presetSubtype="8"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par>
                                <p:cTn id="16" presetID="22" presetClass="entr" presetSubtype="8"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par>
                                <p:cTn id="19" presetID="22" presetClass="entr" presetSubtype="8"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par>
                                <p:cTn id="22" presetID="22" presetClass="entr" presetSubtype="8"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par>
                                <p:cTn id="25" presetID="2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creen Shot 2022-04-27 at 9.27.16 AM.png">
            <a:extLst>
              <a:ext uri="{FF2B5EF4-FFF2-40B4-BE49-F238E27FC236}">
                <a16:creationId xmlns:a16="http://schemas.microsoft.com/office/drawing/2014/main" id="{4EB89006-F8DF-1FF4-C5C3-F49B5F1359A2}"/>
              </a:ext>
            </a:extLst>
          </p:cNvPr>
          <p:cNvPicPr>
            <a:picLocks noChangeAspect="1"/>
          </p:cNvPicPr>
          <p:nvPr/>
        </p:nvPicPr>
        <p:blipFill>
          <a:blip r:embed="rId3"/>
          <a:stretch>
            <a:fillRect/>
          </a:stretch>
        </p:blipFill>
        <p:spPr>
          <a:xfrm>
            <a:off x="857346" y="766577"/>
            <a:ext cx="4728442" cy="5571066"/>
          </a:xfrm>
          <a:prstGeom prst="rect">
            <a:avLst/>
          </a:prstGeom>
        </p:spPr>
      </p:pic>
      <p:pic>
        <p:nvPicPr>
          <p:cNvPr id="6" name="Picture 5">
            <a:extLst>
              <a:ext uri="{FF2B5EF4-FFF2-40B4-BE49-F238E27FC236}">
                <a16:creationId xmlns:a16="http://schemas.microsoft.com/office/drawing/2014/main" id="{FD8914D3-6BC7-441F-B571-1CE6AC9FCF45}"/>
              </a:ext>
            </a:extLst>
          </p:cNvPr>
          <p:cNvPicPr>
            <a:picLocks noChangeAspect="1"/>
          </p:cNvPicPr>
          <p:nvPr/>
        </p:nvPicPr>
        <p:blipFill>
          <a:blip r:embed="rId4"/>
          <a:stretch>
            <a:fillRect/>
          </a:stretch>
        </p:blipFill>
        <p:spPr>
          <a:xfrm>
            <a:off x="6221299" y="766577"/>
            <a:ext cx="5227333" cy="5571066"/>
          </a:xfrm>
          <a:prstGeom prst="rect">
            <a:avLst/>
          </a:prstGeom>
        </p:spPr>
      </p:pic>
      <p:sp>
        <p:nvSpPr>
          <p:cNvPr id="5" name="TextBox 4">
            <a:extLst>
              <a:ext uri="{FF2B5EF4-FFF2-40B4-BE49-F238E27FC236}">
                <a16:creationId xmlns:a16="http://schemas.microsoft.com/office/drawing/2014/main" id="{C0ECA374-DBA4-4E5F-BF86-29B110BBCCF1}"/>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a:t>
            </a:r>
          </a:p>
        </p:txBody>
      </p:sp>
      <p:sp>
        <p:nvSpPr>
          <p:cNvPr id="7" name="Rectangle 6">
            <a:extLst>
              <a:ext uri="{FF2B5EF4-FFF2-40B4-BE49-F238E27FC236}">
                <a16:creationId xmlns:a16="http://schemas.microsoft.com/office/drawing/2014/main" id="{8F97494C-67BB-4601-ABCE-8F7393793265}"/>
              </a:ext>
            </a:extLst>
          </p:cNvPr>
          <p:cNvSpPr/>
          <p:nvPr/>
        </p:nvSpPr>
        <p:spPr>
          <a:xfrm>
            <a:off x="0" y="-3406"/>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Telomere-to-Telomere (T2T) Consortium</a:t>
            </a:r>
            <a:endParaRPr lang="en-US" sz="3600" b="1" dirty="0">
              <a:solidFill>
                <a:prstClr val="white"/>
              </a:solidFill>
              <a:latin typeface="Arial" charset="0"/>
            </a:endParaRPr>
          </a:p>
        </p:txBody>
      </p:sp>
    </p:spTree>
    <p:extLst>
      <p:ext uri="{BB962C8B-B14F-4D97-AF65-F5344CB8AC3E}">
        <p14:creationId xmlns:p14="http://schemas.microsoft.com/office/powerpoint/2010/main" val="253907769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920826727"/>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40872"/>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Acting Science Advisor to President Biden </a:t>
            </a:r>
          </a:p>
        </p:txBody>
      </p:sp>
      <p:sp>
        <p:nvSpPr>
          <p:cNvPr id="4" name="TextBox 3">
            <a:extLst>
              <a:ext uri="{FF2B5EF4-FFF2-40B4-BE49-F238E27FC236}">
                <a16:creationId xmlns:a16="http://schemas.microsoft.com/office/drawing/2014/main" id="{F379D0E7-4B72-45BF-BCB2-BE57CD1A117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a:t>
            </a:r>
          </a:p>
        </p:txBody>
      </p:sp>
      <p:pic>
        <p:nvPicPr>
          <p:cNvPr id="5" name="Picture 4">
            <a:extLst>
              <a:ext uri="{FF2B5EF4-FFF2-40B4-BE49-F238E27FC236}">
                <a16:creationId xmlns:a16="http://schemas.microsoft.com/office/drawing/2014/main" id="{9A59E423-F1CD-4236-90F3-06567415A52C}"/>
              </a:ext>
            </a:extLst>
          </p:cNvPr>
          <p:cNvPicPr>
            <a:picLocks noChangeAspect="1"/>
          </p:cNvPicPr>
          <p:nvPr/>
        </p:nvPicPr>
        <p:blipFill rotWithShape="1">
          <a:blip r:embed="rId3"/>
          <a:srcRect t="4741" b="20609"/>
          <a:stretch/>
        </p:blipFill>
        <p:spPr>
          <a:xfrm>
            <a:off x="3740165" y="1092040"/>
            <a:ext cx="4711670" cy="4395581"/>
          </a:xfrm>
          <a:prstGeom prst="roundRect">
            <a:avLst/>
          </a:prstGeom>
        </p:spPr>
      </p:pic>
      <p:sp>
        <p:nvSpPr>
          <p:cNvPr id="6" name="Title 1">
            <a:extLst>
              <a:ext uri="{FF2B5EF4-FFF2-40B4-BE49-F238E27FC236}">
                <a16:creationId xmlns:a16="http://schemas.microsoft.com/office/drawing/2014/main" id="{E575D9B9-992D-48EF-A1EF-3F24E38B8E0B}"/>
              </a:ext>
            </a:extLst>
          </p:cNvPr>
          <p:cNvSpPr txBox="1">
            <a:spLocks/>
          </p:cNvSpPr>
          <p:nvPr/>
        </p:nvSpPr>
        <p:spPr>
          <a:xfrm>
            <a:off x="3474722" y="5753148"/>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Francis Collins, M.D., Ph.D.</a:t>
            </a:r>
          </a:p>
        </p:txBody>
      </p:sp>
    </p:spTree>
    <p:extLst>
      <p:ext uri="{BB962C8B-B14F-4D97-AF65-F5344CB8AC3E}">
        <p14:creationId xmlns:p14="http://schemas.microsoft.com/office/powerpoint/2010/main" val="4034847581"/>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FCDB1F-3639-4AF5-84EA-69CF10BCAACC}"/>
              </a:ext>
            </a:extLst>
          </p:cNvPr>
          <p:cNvPicPr>
            <a:picLocks noChangeAspect="1"/>
          </p:cNvPicPr>
          <p:nvPr/>
        </p:nvPicPr>
        <p:blipFill rotWithShape="1">
          <a:blip r:embed="rId3"/>
          <a:srcRect l="5063" t="8148" r="5063" b="35956"/>
          <a:stretch/>
        </p:blipFill>
        <p:spPr>
          <a:xfrm>
            <a:off x="3740165" y="1320648"/>
            <a:ext cx="4711670" cy="4395581"/>
          </a:xfrm>
          <a:prstGeom prst="roundRect">
            <a:avLst/>
          </a:prstGeom>
        </p:spPr>
      </p:pic>
      <p:sp>
        <p:nvSpPr>
          <p:cNvPr id="2" name="Title 3">
            <a:extLst>
              <a:ext uri="{FF2B5EF4-FFF2-40B4-BE49-F238E27FC236}">
                <a16:creationId xmlns:a16="http://schemas.microsoft.com/office/drawing/2014/main" id="{8BBEBC14-941D-4037-B8B4-2AB1322B4ED7}"/>
              </a:ext>
            </a:extLst>
          </p:cNvPr>
          <p:cNvSpPr txBox="1">
            <a:spLocks/>
          </p:cNvSpPr>
          <p:nvPr/>
        </p:nvSpPr>
        <p:spPr>
          <a:xfrm>
            <a:off x="0" y="40872"/>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Acting Director,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Office of Science and Technology Policy  </a:t>
            </a:r>
          </a:p>
        </p:txBody>
      </p:sp>
      <p:sp>
        <p:nvSpPr>
          <p:cNvPr id="6" name="Title 1">
            <a:extLst>
              <a:ext uri="{FF2B5EF4-FFF2-40B4-BE49-F238E27FC236}">
                <a16:creationId xmlns:a16="http://schemas.microsoft.com/office/drawing/2014/main" id="{E575D9B9-992D-48EF-A1EF-3F24E38B8E0B}"/>
              </a:ext>
            </a:extLst>
          </p:cNvPr>
          <p:cNvSpPr txBox="1">
            <a:spLocks/>
          </p:cNvSpPr>
          <p:nvPr/>
        </p:nvSpPr>
        <p:spPr>
          <a:xfrm>
            <a:off x="3474722" y="5885500"/>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Alondra Nelson, Ph.D.</a:t>
            </a:r>
          </a:p>
        </p:txBody>
      </p:sp>
      <p:sp>
        <p:nvSpPr>
          <p:cNvPr id="7" name="TextBox 6">
            <a:extLst>
              <a:ext uri="{FF2B5EF4-FFF2-40B4-BE49-F238E27FC236}">
                <a16:creationId xmlns:a16="http://schemas.microsoft.com/office/drawing/2014/main" id="{21A02903-A349-47F6-8766-3EF885E9653D}"/>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6</a:t>
            </a:r>
          </a:p>
        </p:txBody>
      </p:sp>
    </p:spTree>
    <p:extLst>
      <p:ext uri="{BB962C8B-B14F-4D97-AF65-F5344CB8AC3E}">
        <p14:creationId xmlns:p14="http://schemas.microsoft.com/office/powerpoint/2010/main" val="4133201647"/>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40872"/>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Commissioner, Food and Drug Administration</a:t>
            </a:r>
          </a:p>
        </p:txBody>
      </p:sp>
      <p:sp>
        <p:nvSpPr>
          <p:cNvPr id="4" name="TextBox 3">
            <a:extLst>
              <a:ext uri="{FF2B5EF4-FFF2-40B4-BE49-F238E27FC236}">
                <a16:creationId xmlns:a16="http://schemas.microsoft.com/office/drawing/2014/main" id="{16B3FF71-43BE-460E-A79D-25E39126EF3B}"/>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7</a:t>
            </a:r>
          </a:p>
        </p:txBody>
      </p:sp>
      <p:sp>
        <p:nvSpPr>
          <p:cNvPr id="6" name="Title 1">
            <a:extLst>
              <a:ext uri="{FF2B5EF4-FFF2-40B4-BE49-F238E27FC236}">
                <a16:creationId xmlns:a16="http://schemas.microsoft.com/office/drawing/2014/main" id="{3FA56F52-40BD-4959-B6E7-C5276AB6B90D}"/>
              </a:ext>
            </a:extLst>
          </p:cNvPr>
          <p:cNvSpPr txBox="1">
            <a:spLocks/>
          </p:cNvSpPr>
          <p:nvPr/>
        </p:nvSpPr>
        <p:spPr>
          <a:xfrm>
            <a:off x="1403035" y="5804323"/>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Robert Califf, M.D.</a:t>
            </a:r>
          </a:p>
        </p:txBody>
      </p:sp>
      <p:pic>
        <p:nvPicPr>
          <p:cNvPr id="7" name="Picture 2" descr="Robert Califf | FDA">
            <a:extLst>
              <a:ext uri="{FF2B5EF4-FFF2-40B4-BE49-F238E27FC236}">
                <a16:creationId xmlns:a16="http://schemas.microsoft.com/office/drawing/2014/main" id="{CE523095-AC66-4DE4-9514-604D9F1412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013" t="5527" r="10013" b="19864"/>
          <a:stretch/>
        </p:blipFill>
        <p:spPr bwMode="auto">
          <a:xfrm>
            <a:off x="1668477" y="1143215"/>
            <a:ext cx="4711671" cy="4395581"/>
          </a:xfrm>
          <a:prstGeom prst="round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DBD7DF2-1330-474A-BD2B-FAF0328CDA8D}"/>
              </a:ext>
            </a:extLst>
          </p:cNvPr>
          <p:cNvPicPr>
            <a:picLocks noChangeAspect="1"/>
          </p:cNvPicPr>
          <p:nvPr/>
        </p:nvPicPr>
        <p:blipFill>
          <a:blip r:embed="rId4"/>
          <a:stretch>
            <a:fillRect/>
          </a:stretch>
        </p:blipFill>
        <p:spPr>
          <a:xfrm>
            <a:off x="7391529" y="2317720"/>
            <a:ext cx="2462212" cy="2462212"/>
          </a:xfrm>
          <a:prstGeom prst="rect">
            <a:avLst/>
          </a:prstGeom>
          <a:effectLst>
            <a:glow rad="228600">
              <a:schemeClr val="accent1">
                <a:satMod val="175000"/>
                <a:alpha val="40000"/>
              </a:schemeClr>
            </a:glow>
          </a:effectLst>
        </p:spPr>
      </p:pic>
    </p:spTree>
    <p:extLst>
      <p:ext uri="{BB962C8B-B14F-4D97-AF65-F5344CB8AC3E}">
        <p14:creationId xmlns:p14="http://schemas.microsoft.com/office/powerpoint/2010/main" val="3258192220"/>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42575"/>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Ned Sharpless Steps Down as </a:t>
            </a:r>
          </a:p>
          <a:p>
            <a:pPr algn="ctr">
              <a:defRPr/>
            </a:pPr>
            <a:r>
              <a:rPr lang="en-US" sz="3600" dirty="0">
                <a:solidFill>
                  <a:srgbClr val="5FE0D4"/>
                </a:solidFill>
                <a:latin typeface="Arial" charset="0"/>
                <a:cs typeface="Arial" charset="0"/>
              </a:rPr>
              <a:t>Director, National Cancer Institute</a:t>
            </a:r>
          </a:p>
        </p:txBody>
      </p:sp>
      <p:sp>
        <p:nvSpPr>
          <p:cNvPr id="4" name="TextBox 3">
            <a:extLst>
              <a:ext uri="{FF2B5EF4-FFF2-40B4-BE49-F238E27FC236}">
                <a16:creationId xmlns:a16="http://schemas.microsoft.com/office/drawing/2014/main" id="{626EC9C4-D73C-4080-ADC7-73A5754E0816}"/>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8</a:t>
            </a:r>
          </a:p>
        </p:txBody>
      </p:sp>
      <p:sp>
        <p:nvSpPr>
          <p:cNvPr id="5" name="Title 1">
            <a:extLst>
              <a:ext uri="{FF2B5EF4-FFF2-40B4-BE49-F238E27FC236}">
                <a16:creationId xmlns:a16="http://schemas.microsoft.com/office/drawing/2014/main" id="{FDC319FD-DB2E-40D7-B833-6D876552CB4B}"/>
              </a:ext>
            </a:extLst>
          </p:cNvPr>
          <p:cNvSpPr txBox="1">
            <a:spLocks/>
          </p:cNvSpPr>
          <p:nvPr/>
        </p:nvSpPr>
        <p:spPr>
          <a:xfrm>
            <a:off x="1337481" y="5756612"/>
            <a:ext cx="4906157"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Norman Sharpless, M.D.</a:t>
            </a:r>
          </a:p>
        </p:txBody>
      </p:sp>
      <p:pic>
        <p:nvPicPr>
          <p:cNvPr id="6" name="Picture 5">
            <a:extLst>
              <a:ext uri="{FF2B5EF4-FFF2-40B4-BE49-F238E27FC236}">
                <a16:creationId xmlns:a16="http://schemas.microsoft.com/office/drawing/2014/main" id="{A682684E-022C-4A69-95EE-3328A042DCFB}"/>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Lst>
          </a:blip>
          <a:srcRect t="3072" b="22919"/>
          <a:stretch/>
        </p:blipFill>
        <p:spPr>
          <a:xfrm>
            <a:off x="1697960" y="1532387"/>
            <a:ext cx="3913997" cy="4055881"/>
          </a:xfrm>
          <a:prstGeom prst="roundRect">
            <a:avLst/>
          </a:prstGeom>
        </p:spPr>
      </p:pic>
      <p:pic>
        <p:nvPicPr>
          <p:cNvPr id="8" name="Picture 7">
            <a:extLst>
              <a:ext uri="{FF2B5EF4-FFF2-40B4-BE49-F238E27FC236}">
                <a16:creationId xmlns:a16="http://schemas.microsoft.com/office/drawing/2014/main" id="{EA0E8D5D-9F13-48A7-8DFF-4D39E6CD3523}"/>
              </a:ext>
            </a:extLst>
          </p:cNvPr>
          <p:cNvPicPr>
            <a:picLocks noChangeAspect="1"/>
          </p:cNvPicPr>
          <p:nvPr/>
        </p:nvPicPr>
        <p:blipFill rotWithShape="1">
          <a:blip r:embed="rId5"/>
          <a:srcRect l="7080" t="17162" r="6136" b="16837"/>
          <a:stretch/>
        </p:blipFill>
        <p:spPr>
          <a:xfrm>
            <a:off x="6852214" y="3085459"/>
            <a:ext cx="3736310" cy="1257301"/>
          </a:xfrm>
          <a:prstGeom prst="rect">
            <a:avLst/>
          </a:prstGeom>
          <a:solidFill>
            <a:schemeClr val="tx1"/>
          </a:solidFill>
          <a:effectLst>
            <a:glow rad="228600">
              <a:schemeClr val="accent1">
                <a:satMod val="175000"/>
                <a:alpha val="40000"/>
              </a:schemeClr>
            </a:glow>
          </a:effectLst>
        </p:spPr>
      </p:pic>
      <p:grpSp>
        <p:nvGrpSpPr>
          <p:cNvPr id="11" name="Group 10">
            <a:extLst>
              <a:ext uri="{FF2B5EF4-FFF2-40B4-BE49-F238E27FC236}">
                <a16:creationId xmlns:a16="http://schemas.microsoft.com/office/drawing/2014/main" id="{76DA42AF-04CC-47E2-8253-56DC31E93568}"/>
              </a:ext>
            </a:extLst>
          </p:cNvPr>
          <p:cNvGrpSpPr/>
          <p:nvPr/>
        </p:nvGrpSpPr>
        <p:grpSpPr>
          <a:xfrm>
            <a:off x="6580045" y="1532446"/>
            <a:ext cx="4443412" cy="4877733"/>
            <a:chOff x="6738939" y="1532387"/>
            <a:chExt cx="4443412" cy="4877733"/>
          </a:xfrm>
        </p:grpSpPr>
        <p:sp>
          <p:nvSpPr>
            <p:cNvPr id="7" name="Title 1">
              <a:extLst>
                <a:ext uri="{FF2B5EF4-FFF2-40B4-BE49-F238E27FC236}">
                  <a16:creationId xmlns:a16="http://schemas.microsoft.com/office/drawing/2014/main" id="{842DB62E-7762-4102-BFE6-B60277595D3A}"/>
                </a:ext>
              </a:extLst>
            </p:cNvPr>
            <p:cNvSpPr txBox="1">
              <a:spLocks/>
            </p:cNvSpPr>
            <p:nvPr/>
          </p:nvSpPr>
          <p:spPr>
            <a:xfrm>
              <a:off x="6738939" y="5756553"/>
              <a:ext cx="4443412"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Douglas Lowy, M.D.</a:t>
              </a:r>
            </a:p>
          </p:txBody>
        </p:sp>
        <p:pic>
          <p:nvPicPr>
            <p:cNvPr id="10" name="Picture 9">
              <a:extLst>
                <a:ext uri="{FF2B5EF4-FFF2-40B4-BE49-F238E27FC236}">
                  <a16:creationId xmlns:a16="http://schemas.microsoft.com/office/drawing/2014/main" id="{A391304E-3743-44C3-8B9B-F50707125F06}"/>
                </a:ext>
              </a:extLst>
            </p:cNvPr>
            <p:cNvPicPr>
              <a:picLocks noChangeAspect="1"/>
            </p:cNvPicPr>
            <p:nvPr/>
          </p:nvPicPr>
          <p:blipFill rotWithShape="1">
            <a:blip r:embed="rId6"/>
            <a:srcRect l="13905" r="13759"/>
            <a:stretch/>
          </p:blipFill>
          <p:spPr>
            <a:xfrm>
              <a:off x="6923201" y="1532387"/>
              <a:ext cx="3913997" cy="4055880"/>
            </a:xfrm>
            <a:prstGeom prst="roundRect">
              <a:avLst/>
            </a:prstGeom>
          </p:spPr>
        </p:pic>
      </p:grpSp>
    </p:spTree>
    <p:extLst>
      <p:ext uri="{BB962C8B-B14F-4D97-AF65-F5344CB8AC3E}">
        <p14:creationId xmlns:p14="http://schemas.microsoft.com/office/powerpoint/2010/main" val="29566104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ulie Louise Gerberding, M.D., M.P.H. - Merck.com">
            <a:extLst>
              <a:ext uri="{FF2B5EF4-FFF2-40B4-BE49-F238E27FC236}">
                <a16:creationId xmlns:a16="http://schemas.microsoft.com/office/drawing/2014/main" id="{B963CDD7-9F8D-4241-B457-EBF699DA4C9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615" t="889" r="23565" b="45117"/>
          <a:stretch/>
        </p:blipFill>
        <p:spPr bwMode="auto">
          <a:xfrm>
            <a:off x="1624545" y="1231209"/>
            <a:ext cx="4711672" cy="4395581"/>
          </a:xfrm>
          <a:prstGeom prst="roundRect">
            <a:avLst/>
          </a:prstGeom>
          <a:noFill/>
          <a:extLst>
            <a:ext uri="{909E8E84-426E-40DD-AFC4-6F175D3DCCD1}">
              <a14:hiddenFill xmlns:a14="http://schemas.microsoft.com/office/drawing/2010/main">
                <a:solidFill>
                  <a:srgbClr val="FFFFFF"/>
                </a:solidFill>
              </a14:hiddenFill>
            </a:ext>
          </a:extLst>
        </p:spPr>
      </p:pic>
      <p:sp>
        <p:nvSpPr>
          <p:cNvPr id="2" name="Title 3">
            <a:extLst>
              <a:ext uri="{FF2B5EF4-FFF2-40B4-BE49-F238E27FC236}">
                <a16:creationId xmlns:a16="http://schemas.microsoft.com/office/drawing/2014/main" id="{8BBEBC14-941D-4037-B8B4-2AB1322B4ED7}"/>
              </a:ext>
            </a:extLst>
          </p:cNvPr>
          <p:cNvSpPr txBox="1">
            <a:spLocks/>
          </p:cNvSpPr>
          <p:nvPr/>
        </p:nvSpPr>
        <p:spPr>
          <a:xfrm>
            <a:off x="0" y="39169"/>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CEO, Foundation for the NIH</a:t>
            </a:r>
          </a:p>
        </p:txBody>
      </p:sp>
      <p:sp>
        <p:nvSpPr>
          <p:cNvPr id="4" name="TextBox 3">
            <a:extLst>
              <a:ext uri="{FF2B5EF4-FFF2-40B4-BE49-F238E27FC236}">
                <a16:creationId xmlns:a16="http://schemas.microsoft.com/office/drawing/2014/main" id="{8ED88403-DBEC-46F1-9D76-07D1C54A9273}"/>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9</a:t>
            </a:r>
          </a:p>
        </p:txBody>
      </p:sp>
      <p:sp>
        <p:nvSpPr>
          <p:cNvPr id="5" name="Title 1">
            <a:extLst>
              <a:ext uri="{FF2B5EF4-FFF2-40B4-BE49-F238E27FC236}">
                <a16:creationId xmlns:a16="http://schemas.microsoft.com/office/drawing/2014/main" id="{56666C9C-D070-4638-B5EA-CD0335646E56}"/>
              </a:ext>
            </a:extLst>
          </p:cNvPr>
          <p:cNvSpPr txBox="1">
            <a:spLocks/>
          </p:cNvSpPr>
          <p:nvPr/>
        </p:nvSpPr>
        <p:spPr>
          <a:xfrm>
            <a:off x="0" y="5804323"/>
            <a:ext cx="801528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Julie Gerberding, M.D., M.P.H.</a:t>
            </a:r>
          </a:p>
        </p:txBody>
      </p:sp>
      <p:pic>
        <p:nvPicPr>
          <p:cNvPr id="2050" name="Picture 2" descr="FNIH (Foundation for the National Institutes of Health) | America's  Charities">
            <a:extLst>
              <a:ext uri="{FF2B5EF4-FFF2-40B4-BE49-F238E27FC236}">
                <a16:creationId xmlns:a16="http://schemas.microsoft.com/office/drawing/2014/main" id="{6A5B0F32-3EB5-4E9A-9466-E093458866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1541" y="2786507"/>
            <a:ext cx="3475914" cy="1530217"/>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568697"/>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0"/>
            <a:ext cx="12192000" cy="1092040"/>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NIH Implements Harassment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Reporting Requirements for Grantees</a:t>
            </a:r>
          </a:p>
        </p:txBody>
      </p:sp>
      <p:sp>
        <p:nvSpPr>
          <p:cNvPr id="4" name="TextBox 3">
            <a:extLst>
              <a:ext uri="{FF2B5EF4-FFF2-40B4-BE49-F238E27FC236}">
                <a16:creationId xmlns:a16="http://schemas.microsoft.com/office/drawing/2014/main" id="{F379D0E7-4B72-45BF-BCB2-BE57CD1A117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10</a:t>
            </a:r>
          </a:p>
        </p:txBody>
      </p:sp>
      <p:grpSp>
        <p:nvGrpSpPr>
          <p:cNvPr id="11" name="Group 10">
            <a:extLst>
              <a:ext uri="{FF2B5EF4-FFF2-40B4-BE49-F238E27FC236}">
                <a16:creationId xmlns:a16="http://schemas.microsoft.com/office/drawing/2014/main" id="{3318557B-A8DE-47C0-8228-0E148C458C69}"/>
              </a:ext>
            </a:extLst>
          </p:cNvPr>
          <p:cNvGrpSpPr/>
          <p:nvPr/>
        </p:nvGrpSpPr>
        <p:grpSpPr>
          <a:xfrm>
            <a:off x="6509656" y="1923290"/>
            <a:ext cx="5344886" cy="3738861"/>
            <a:chOff x="348343" y="2030569"/>
            <a:chExt cx="5344886" cy="3738861"/>
          </a:xfrm>
          <a:effectLst>
            <a:glow rad="228600">
              <a:schemeClr val="accent3">
                <a:satMod val="175000"/>
                <a:alpha val="40000"/>
              </a:schemeClr>
            </a:glow>
          </a:effectLst>
        </p:grpSpPr>
        <p:pic>
          <p:nvPicPr>
            <p:cNvPr id="9" name="Picture 8">
              <a:extLst>
                <a:ext uri="{FF2B5EF4-FFF2-40B4-BE49-F238E27FC236}">
                  <a16:creationId xmlns:a16="http://schemas.microsoft.com/office/drawing/2014/main" id="{6449E14A-F9E8-430B-A4D8-C5E298DB95CE}"/>
                </a:ext>
              </a:extLst>
            </p:cNvPr>
            <p:cNvPicPr>
              <a:picLocks noChangeAspect="1"/>
            </p:cNvPicPr>
            <p:nvPr/>
          </p:nvPicPr>
          <p:blipFill rotWithShape="1">
            <a:blip r:embed="rId3"/>
            <a:srcRect l="2821" t="29005" r="4809" b="18343"/>
            <a:stretch/>
          </p:blipFill>
          <p:spPr>
            <a:xfrm>
              <a:off x="348343" y="2392328"/>
              <a:ext cx="5344886" cy="3377102"/>
            </a:xfrm>
            <a:prstGeom prst="rect">
              <a:avLst/>
            </a:prstGeom>
          </p:spPr>
        </p:pic>
        <p:pic>
          <p:nvPicPr>
            <p:cNvPr id="10" name="Picture 9">
              <a:extLst>
                <a:ext uri="{FF2B5EF4-FFF2-40B4-BE49-F238E27FC236}">
                  <a16:creationId xmlns:a16="http://schemas.microsoft.com/office/drawing/2014/main" id="{0A10938B-6E1E-4F16-A58E-9587D4C3630B}"/>
                </a:ext>
              </a:extLst>
            </p:cNvPr>
            <p:cNvPicPr>
              <a:picLocks noChangeAspect="1"/>
            </p:cNvPicPr>
            <p:nvPr/>
          </p:nvPicPr>
          <p:blipFill rotWithShape="1">
            <a:blip r:embed="rId3"/>
            <a:srcRect l="2821" t="13051" r="4809" b="81309"/>
            <a:stretch/>
          </p:blipFill>
          <p:spPr>
            <a:xfrm>
              <a:off x="348343" y="2030569"/>
              <a:ext cx="5344886" cy="361759"/>
            </a:xfrm>
            <a:prstGeom prst="rect">
              <a:avLst/>
            </a:prstGeom>
          </p:spPr>
        </p:pic>
      </p:grpSp>
      <p:grpSp>
        <p:nvGrpSpPr>
          <p:cNvPr id="13" name="Group 12">
            <a:extLst>
              <a:ext uri="{FF2B5EF4-FFF2-40B4-BE49-F238E27FC236}">
                <a16:creationId xmlns:a16="http://schemas.microsoft.com/office/drawing/2014/main" id="{660D1EC1-BA51-4909-B3CD-9EFF596E51D7}"/>
              </a:ext>
            </a:extLst>
          </p:cNvPr>
          <p:cNvGrpSpPr/>
          <p:nvPr/>
        </p:nvGrpSpPr>
        <p:grpSpPr>
          <a:xfrm>
            <a:off x="293918" y="1923290"/>
            <a:ext cx="5660572" cy="3740766"/>
            <a:chOff x="6096000" y="2316126"/>
            <a:chExt cx="5660572" cy="3740766"/>
          </a:xfrm>
          <a:effectLst>
            <a:glow rad="228600">
              <a:schemeClr val="accent3">
                <a:satMod val="175000"/>
                <a:alpha val="40000"/>
              </a:schemeClr>
            </a:glow>
          </a:effectLst>
        </p:grpSpPr>
        <p:pic>
          <p:nvPicPr>
            <p:cNvPr id="7" name="Picture 6">
              <a:extLst>
                <a:ext uri="{FF2B5EF4-FFF2-40B4-BE49-F238E27FC236}">
                  <a16:creationId xmlns:a16="http://schemas.microsoft.com/office/drawing/2014/main" id="{82FA788F-824B-4FC2-82E3-0903A935EB3F}"/>
                </a:ext>
              </a:extLst>
            </p:cNvPr>
            <p:cNvPicPr>
              <a:picLocks noChangeAspect="1"/>
            </p:cNvPicPr>
            <p:nvPr/>
          </p:nvPicPr>
          <p:blipFill rotWithShape="1">
            <a:blip r:embed="rId4"/>
            <a:srcRect l="1024" t="35412" r="2735" b="14762"/>
            <a:stretch/>
          </p:blipFill>
          <p:spPr>
            <a:xfrm>
              <a:off x="6096000" y="2808514"/>
              <a:ext cx="5660572" cy="3248378"/>
            </a:xfrm>
            <a:prstGeom prst="rect">
              <a:avLst/>
            </a:prstGeom>
          </p:spPr>
        </p:pic>
        <p:pic>
          <p:nvPicPr>
            <p:cNvPr id="12" name="Picture 11">
              <a:extLst>
                <a:ext uri="{FF2B5EF4-FFF2-40B4-BE49-F238E27FC236}">
                  <a16:creationId xmlns:a16="http://schemas.microsoft.com/office/drawing/2014/main" id="{153CEA36-BB35-45F4-AD0E-EE269ECD614C}"/>
                </a:ext>
              </a:extLst>
            </p:cNvPr>
            <p:cNvPicPr>
              <a:picLocks noChangeAspect="1"/>
            </p:cNvPicPr>
            <p:nvPr/>
          </p:nvPicPr>
          <p:blipFill rotWithShape="1">
            <a:blip r:embed="rId4"/>
            <a:srcRect l="1024" t="13333" r="2735" b="79114"/>
            <a:stretch/>
          </p:blipFill>
          <p:spPr>
            <a:xfrm>
              <a:off x="6096000" y="2316126"/>
              <a:ext cx="5660572" cy="492388"/>
            </a:xfrm>
            <a:prstGeom prst="rect">
              <a:avLst/>
            </a:prstGeom>
          </p:spPr>
        </p:pic>
      </p:grpSp>
    </p:spTree>
    <p:extLst>
      <p:ext uri="{BB962C8B-B14F-4D97-AF65-F5344CB8AC3E}">
        <p14:creationId xmlns:p14="http://schemas.microsoft.com/office/powerpoint/2010/main" val="3056842864"/>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951"/>
            <a:ext cx="12192000" cy="610552"/>
          </a:xfrm>
        </p:spPr>
        <p:txBody>
          <a:bodyPr>
            <a:normAutofit/>
          </a:bodyPr>
          <a:lstStyle/>
          <a:p>
            <a:pPr algn="ctr"/>
            <a:r>
              <a:rPr lang="en-US" sz="3600" b="1" dirty="0">
                <a:solidFill>
                  <a:srgbClr val="5FE0D4"/>
                </a:solidFill>
                <a:latin typeface="Arial" charset="0"/>
                <a:cs typeface="Arial" charset="0"/>
              </a:rPr>
              <a:t>Fiscal Year 2022 Appropriations</a:t>
            </a:r>
            <a:endParaRPr lang="en-US" sz="3600" b="1" dirty="0"/>
          </a:p>
        </p:txBody>
      </p:sp>
      <p:sp>
        <p:nvSpPr>
          <p:cNvPr id="8" name="TextBox 7"/>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endParaRPr>
          </a:p>
        </p:txBody>
      </p:sp>
      <p:graphicFrame>
        <p:nvGraphicFramePr>
          <p:cNvPr id="11" name="Table 10"/>
          <p:cNvGraphicFramePr>
            <a:graphicFrameLocks noGrp="1"/>
          </p:cNvGraphicFramePr>
          <p:nvPr/>
        </p:nvGraphicFramePr>
        <p:xfrm>
          <a:off x="727174" y="812425"/>
          <a:ext cx="10737651" cy="2089978"/>
        </p:xfrm>
        <a:graphic>
          <a:graphicData uri="http://schemas.openxmlformats.org/drawingml/2006/table">
            <a:tbl>
              <a:tblPr firstRow="1" firstCol="1" bandRow="1">
                <a:tableStyleId>{F5AB1C69-6EDB-4FF4-983F-18BD219EF322}</a:tableStyleId>
              </a:tblPr>
              <a:tblGrid>
                <a:gridCol w="2673567">
                  <a:extLst>
                    <a:ext uri="{9D8B030D-6E8A-4147-A177-3AD203B41FA5}">
                      <a16:colId xmlns:a16="http://schemas.microsoft.com/office/drawing/2014/main" val="20000"/>
                    </a:ext>
                  </a:extLst>
                </a:gridCol>
                <a:gridCol w="5009462">
                  <a:extLst>
                    <a:ext uri="{9D8B030D-6E8A-4147-A177-3AD203B41FA5}">
                      <a16:colId xmlns:a16="http://schemas.microsoft.com/office/drawing/2014/main" val="20003"/>
                    </a:ext>
                  </a:extLst>
                </a:gridCol>
                <a:gridCol w="3054622">
                  <a:extLst>
                    <a:ext uri="{9D8B030D-6E8A-4147-A177-3AD203B41FA5}">
                      <a16:colId xmlns:a16="http://schemas.microsoft.com/office/drawing/2014/main" val="2506286827"/>
                    </a:ext>
                  </a:extLst>
                </a:gridCol>
              </a:tblGrid>
              <a:tr h="733618">
                <a:tc>
                  <a:txBody>
                    <a:bodyPr/>
                    <a:lstStyle/>
                    <a:p>
                      <a:pPr algn="ctr"/>
                      <a:endParaRPr lang="en-US" sz="1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1800" b="1" i="0" dirty="0">
                          <a:latin typeface="Arial" panose="020B0604020202020204" pitchFamily="34" charset="0"/>
                          <a:cs typeface="Arial" panose="020B0604020202020204" pitchFamily="34" charset="0"/>
                        </a:rPr>
                        <a:t>FY2022 Enacted</a:t>
                      </a:r>
                    </a:p>
                    <a:p>
                      <a:pPr algn="ctr"/>
                      <a:r>
                        <a:rPr lang="en-US" sz="1800" b="1" i="0" dirty="0">
                          <a:latin typeface="Arial" panose="020B0604020202020204" pitchFamily="34" charset="0"/>
                          <a:cs typeface="Arial" panose="020B0604020202020204" pitchFamily="34" charset="0"/>
                        </a:rPr>
                        <a:t>Labor-HHS Appropriation</a:t>
                      </a:r>
                    </a:p>
                  </a:txBody>
                  <a:tcPr marL="68580" marR="68580" marT="34290" marB="34290" anchor="ctr"/>
                </a:tc>
                <a:tc>
                  <a:txBody>
                    <a:bodyPr/>
                    <a:lstStyle/>
                    <a:p>
                      <a:pPr algn="ctr"/>
                      <a:r>
                        <a:rPr lang="en-US" sz="1800" b="1" i="0" dirty="0">
                          <a:solidFill>
                            <a:schemeClr val="bg1"/>
                          </a:solidFill>
                          <a:latin typeface="Arial" panose="020B0604020202020204" pitchFamily="34" charset="0"/>
                          <a:cs typeface="Arial" panose="020B0604020202020204" pitchFamily="34" charset="0"/>
                        </a:rPr>
                        <a:t>Change from FY2021</a:t>
                      </a:r>
                    </a:p>
                  </a:txBody>
                  <a:tcPr marL="68580" marR="68580" marT="34290" marB="34290" anchor="ctr"/>
                </a:tc>
                <a:extLst>
                  <a:ext uri="{0D108BD9-81ED-4DB2-BD59-A6C34878D82A}">
                    <a16:rowId xmlns:a16="http://schemas.microsoft.com/office/drawing/2014/main" val="10000"/>
                  </a:ext>
                </a:extLst>
              </a:tr>
              <a:tr h="359194">
                <a:tc>
                  <a:txBody>
                    <a:bodyPr/>
                    <a:lstStyle/>
                    <a:p>
                      <a:pPr algn="ctr"/>
                      <a:r>
                        <a:rPr lang="en-US" sz="2000" dirty="0">
                          <a:solidFill>
                            <a:schemeClr val="bg1"/>
                          </a:solidFill>
                        </a:rPr>
                        <a:t>NIH</a:t>
                      </a:r>
                      <a:endParaRPr lang="en-US" sz="20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000" dirty="0">
                          <a:solidFill>
                            <a:schemeClr val="bg1"/>
                          </a:solidFill>
                        </a:rPr>
                        <a:t>$45 B</a:t>
                      </a:r>
                      <a:r>
                        <a:rPr lang="en-US" sz="2000" dirty="0">
                          <a:solidFill>
                            <a:srgbClr val="FF0000"/>
                          </a:solidFill>
                        </a:rPr>
                        <a:t>*</a:t>
                      </a:r>
                      <a:endParaRPr lang="en-US" sz="2000" b="1" dirty="0">
                        <a:solidFill>
                          <a:srgbClr val="FF0000"/>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$2.25 B</a:t>
                      </a:r>
                      <a:r>
                        <a:rPr lang="en-US" sz="2000" b="0" dirty="0">
                          <a:solidFill>
                            <a:srgbClr val="FF0000"/>
                          </a:solidFill>
                          <a:latin typeface="Arial" panose="020B0604020202020204" pitchFamily="34" charset="0"/>
                          <a:cs typeface="Arial" panose="020B0604020202020204" pitchFamily="34" charset="0"/>
                        </a:rPr>
                        <a:t> </a:t>
                      </a:r>
                    </a:p>
                    <a:p>
                      <a:pPr algn="ctr"/>
                      <a:r>
                        <a:rPr lang="en-US" sz="2000" b="0" dirty="0">
                          <a:solidFill>
                            <a:schemeClr val="bg1"/>
                          </a:solidFill>
                          <a:latin typeface="Arial" panose="020B0604020202020204" pitchFamily="34" charset="0"/>
                          <a:cs typeface="Arial" panose="020B0604020202020204" pitchFamily="34" charset="0"/>
                        </a:rPr>
                        <a:t>(5.3%)</a:t>
                      </a:r>
                    </a:p>
                  </a:txBody>
                  <a:tcPr marL="68580" marR="68580" marT="34290" marB="34290" anchor="ctr"/>
                </a:tc>
                <a:extLst>
                  <a:ext uri="{0D108BD9-81ED-4DB2-BD59-A6C34878D82A}">
                    <a16:rowId xmlns:a16="http://schemas.microsoft.com/office/drawing/2014/main" val="3935094876"/>
                  </a:ext>
                </a:extLst>
              </a:tr>
              <a:tr h="359194">
                <a:tc>
                  <a:txBody>
                    <a:bodyPr/>
                    <a:lstStyle/>
                    <a:p>
                      <a:pPr algn="ctr"/>
                      <a:r>
                        <a:rPr lang="en-US" sz="2000" b="1" dirty="0">
                          <a:solidFill>
                            <a:schemeClr val="bg1"/>
                          </a:solidFill>
                          <a:latin typeface="Arial" panose="020B0604020202020204" pitchFamily="34" charset="0"/>
                          <a:cs typeface="Arial" panose="020B0604020202020204" pitchFamily="34" charset="0"/>
                        </a:rPr>
                        <a:t>NHGRI</a:t>
                      </a: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$639.0 M</a:t>
                      </a: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$23.3 M</a:t>
                      </a:r>
                    </a:p>
                    <a:p>
                      <a:pPr algn="ctr"/>
                      <a:r>
                        <a:rPr lang="en-US" sz="2000" b="0" dirty="0">
                          <a:solidFill>
                            <a:schemeClr val="bg1"/>
                          </a:solidFill>
                          <a:latin typeface="Arial" panose="020B0604020202020204" pitchFamily="34" charset="0"/>
                          <a:cs typeface="Arial" panose="020B0604020202020204" pitchFamily="34" charset="0"/>
                        </a:rPr>
                        <a:t>(3.8%)</a:t>
                      </a:r>
                    </a:p>
                  </a:txBody>
                  <a:tcPr marL="68580" marR="68580" marT="34290" marB="34290" anchor="ctr"/>
                </a:tc>
                <a:extLst>
                  <a:ext uri="{0D108BD9-81ED-4DB2-BD59-A6C34878D82A}">
                    <a16:rowId xmlns:a16="http://schemas.microsoft.com/office/drawing/2014/main" val="1964697310"/>
                  </a:ext>
                </a:extLst>
              </a:tr>
            </a:tbl>
          </a:graphicData>
        </a:graphic>
      </p:graphicFrame>
      <p:sp>
        <p:nvSpPr>
          <p:cNvPr id="9" name="Title 1">
            <a:extLst>
              <a:ext uri="{FF2B5EF4-FFF2-40B4-BE49-F238E27FC236}">
                <a16:creationId xmlns:a16="http://schemas.microsoft.com/office/drawing/2014/main" id="{0B28FCB7-A76C-410A-B139-3D5E85E4B86A}"/>
              </a:ext>
            </a:extLst>
          </p:cNvPr>
          <p:cNvSpPr txBox="1">
            <a:spLocks/>
          </p:cNvSpPr>
          <p:nvPr/>
        </p:nvSpPr>
        <p:spPr>
          <a:xfrm>
            <a:off x="-1" y="3104276"/>
            <a:ext cx="12192000" cy="77216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2800" dirty="0">
                <a:solidFill>
                  <a:srgbClr val="5FE0D4"/>
                </a:solidFill>
                <a:latin typeface="Arial" charset="0"/>
                <a:cs typeface="Arial" charset="0"/>
              </a:rPr>
              <a:t>Fiscal Year 2023 Appropriations</a:t>
            </a:r>
            <a:endParaRPr lang="en-US" sz="2800" dirty="0"/>
          </a:p>
        </p:txBody>
      </p:sp>
      <p:sp>
        <p:nvSpPr>
          <p:cNvPr id="10" name="TextBox 9">
            <a:extLst>
              <a:ext uri="{FF2B5EF4-FFF2-40B4-BE49-F238E27FC236}">
                <a16:creationId xmlns:a16="http://schemas.microsoft.com/office/drawing/2014/main" id="{76D23685-C17C-4161-99C4-8FD0E10FDB5F}"/>
              </a:ext>
            </a:extLst>
          </p:cNvPr>
          <p:cNvSpPr txBox="1"/>
          <p:nvPr/>
        </p:nvSpPr>
        <p:spPr>
          <a:xfrm>
            <a:off x="1398329" y="5034076"/>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endParaRPr>
          </a:p>
        </p:txBody>
      </p:sp>
      <p:graphicFrame>
        <p:nvGraphicFramePr>
          <p:cNvPr id="12" name="Table 11">
            <a:extLst>
              <a:ext uri="{FF2B5EF4-FFF2-40B4-BE49-F238E27FC236}">
                <a16:creationId xmlns:a16="http://schemas.microsoft.com/office/drawing/2014/main" id="{DCE04B4E-4E62-4989-8D7E-BAC4AC2753D4}"/>
              </a:ext>
            </a:extLst>
          </p:cNvPr>
          <p:cNvGraphicFramePr>
            <a:graphicFrameLocks noGrp="1"/>
          </p:cNvGraphicFramePr>
          <p:nvPr/>
        </p:nvGraphicFramePr>
        <p:xfrm>
          <a:off x="727174" y="3859305"/>
          <a:ext cx="10737651" cy="1591485"/>
        </p:xfrm>
        <a:graphic>
          <a:graphicData uri="http://schemas.openxmlformats.org/drawingml/2006/table">
            <a:tbl>
              <a:tblPr firstRow="1" firstCol="1" bandRow="1">
                <a:tableStyleId>{F5AB1C69-6EDB-4FF4-983F-18BD219EF322}</a:tableStyleId>
              </a:tblPr>
              <a:tblGrid>
                <a:gridCol w="2673567">
                  <a:extLst>
                    <a:ext uri="{9D8B030D-6E8A-4147-A177-3AD203B41FA5}">
                      <a16:colId xmlns:a16="http://schemas.microsoft.com/office/drawing/2014/main" val="20000"/>
                    </a:ext>
                  </a:extLst>
                </a:gridCol>
                <a:gridCol w="5009462">
                  <a:extLst>
                    <a:ext uri="{9D8B030D-6E8A-4147-A177-3AD203B41FA5}">
                      <a16:colId xmlns:a16="http://schemas.microsoft.com/office/drawing/2014/main" val="20003"/>
                    </a:ext>
                  </a:extLst>
                </a:gridCol>
                <a:gridCol w="3054622">
                  <a:extLst>
                    <a:ext uri="{9D8B030D-6E8A-4147-A177-3AD203B41FA5}">
                      <a16:colId xmlns:a16="http://schemas.microsoft.com/office/drawing/2014/main" val="2506286827"/>
                    </a:ext>
                  </a:extLst>
                </a:gridCol>
              </a:tblGrid>
              <a:tr h="913305">
                <a:tc>
                  <a:txBody>
                    <a:bodyPr/>
                    <a:lstStyle/>
                    <a:p>
                      <a:pPr algn="ctr"/>
                      <a:endParaRPr lang="en-US" sz="1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1800" b="1" i="0" dirty="0">
                          <a:latin typeface="Arial" panose="020B0604020202020204" pitchFamily="34" charset="0"/>
                          <a:cs typeface="Arial" panose="020B0604020202020204" pitchFamily="34" charset="0"/>
                        </a:rPr>
                        <a:t>FY2023 President’s Budget</a:t>
                      </a:r>
                    </a:p>
                  </a:txBody>
                  <a:tcPr marL="68580" marR="68580" marT="34290" marB="34290" anchor="ctr"/>
                </a:tc>
                <a:tc>
                  <a:txBody>
                    <a:bodyPr/>
                    <a:lstStyle/>
                    <a:p>
                      <a:pPr algn="ctr"/>
                      <a:r>
                        <a:rPr lang="en-US" sz="1800" b="1" i="0" dirty="0">
                          <a:solidFill>
                            <a:schemeClr val="bg1"/>
                          </a:solidFill>
                          <a:latin typeface="Arial" panose="020B0604020202020204" pitchFamily="34" charset="0"/>
                          <a:cs typeface="Arial" panose="020B0604020202020204" pitchFamily="34" charset="0"/>
                        </a:rPr>
                        <a:t>Change from FY2022</a:t>
                      </a:r>
                    </a:p>
                  </a:txBody>
                  <a:tcPr marL="68580" marR="68580" marT="34290" marB="34290" anchor="ctr"/>
                </a:tc>
                <a:extLst>
                  <a:ext uri="{0D108BD9-81ED-4DB2-BD59-A6C34878D82A}">
                    <a16:rowId xmlns:a16="http://schemas.microsoft.com/office/drawing/2014/main" val="10000"/>
                  </a:ext>
                </a:extLst>
              </a:tr>
              <a:tr h="522288">
                <a:tc>
                  <a:txBody>
                    <a:bodyPr/>
                    <a:lstStyle/>
                    <a:p>
                      <a:pPr algn="ctr"/>
                      <a:r>
                        <a:rPr lang="en-US" sz="2000" dirty="0">
                          <a:solidFill>
                            <a:schemeClr val="bg1"/>
                          </a:solidFill>
                        </a:rPr>
                        <a:t>NIH</a:t>
                      </a:r>
                      <a:endParaRPr lang="en-US" sz="20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000" dirty="0">
                          <a:solidFill>
                            <a:schemeClr val="bg1"/>
                          </a:solidFill>
                        </a:rPr>
                        <a:t>$49 B</a:t>
                      </a:r>
                      <a:r>
                        <a:rPr lang="en-US" sz="2000" dirty="0">
                          <a:solidFill>
                            <a:srgbClr val="FF0000"/>
                          </a:solidFill>
                        </a:rPr>
                        <a:t>**</a:t>
                      </a:r>
                      <a:endParaRPr lang="en-US" sz="2000" b="1" dirty="0">
                        <a:solidFill>
                          <a:srgbClr val="FF0000"/>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$4 B</a:t>
                      </a:r>
                      <a:endParaRPr lang="en-US" sz="2000" b="0" dirty="0">
                        <a:solidFill>
                          <a:srgbClr val="FF0000"/>
                        </a:solidFill>
                        <a:latin typeface="Arial" panose="020B0604020202020204" pitchFamily="34" charset="0"/>
                        <a:cs typeface="Arial" panose="020B0604020202020204" pitchFamily="34" charset="0"/>
                      </a:endParaRPr>
                    </a:p>
                    <a:p>
                      <a:pPr algn="ctr"/>
                      <a:r>
                        <a:rPr lang="en-US" sz="2000" b="0" dirty="0">
                          <a:solidFill>
                            <a:schemeClr val="bg1"/>
                          </a:solidFill>
                          <a:latin typeface="Arial" panose="020B0604020202020204" pitchFamily="34" charset="0"/>
                          <a:cs typeface="Arial" panose="020B0604020202020204" pitchFamily="34" charset="0"/>
                        </a:rPr>
                        <a:t>(8.9%)</a:t>
                      </a:r>
                    </a:p>
                  </a:txBody>
                  <a:tcPr marL="68580" marR="68580" marT="34290" marB="34290" anchor="ctr"/>
                </a:tc>
                <a:extLst>
                  <a:ext uri="{0D108BD9-81ED-4DB2-BD59-A6C34878D82A}">
                    <a16:rowId xmlns:a16="http://schemas.microsoft.com/office/drawing/2014/main" val="3935094876"/>
                  </a:ext>
                </a:extLst>
              </a:tr>
            </a:tbl>
          </a:graphicData>
        </a:graphic>
      </p:graphicFrame>
      <p:sp>
        <p:nvSpPr>
          <p:cNvPr id="13" name="Rectangle 12">
            <a:extLst>
              <a:ext uri="{FF2B5EF4-FFF2-40B4-BE49-F238E27FC236}">
                <a16:creationId xmlns:a16="http://schemas.microsoft.com/office/drawing/2014/main" id="{65EFC6B3-B457-495C-A76A-99484884C1EA}"/>
              </a:ext>
            </a:extLst>
          </p:cNvPr>
          <p:cNvSpPr/>
          <p:nvPr/>
        </p:nvSpPr>
        <p:spPr>
          <a:xfrm>
            <a:off x="705793" y="5611189"/>
            <a:ext cx="11327221" cy="1137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800" b="1" dirty="0">
                <a:solidFill>
                  <a:schemeClr val="tx1"/>
                </a:solidFill>
              </a:rPr>
              <a:t>* Includes $1 billion for ARPA-H</a:t>
            </a:r>
          </a:p>
          <a:p>
            <a:pPr marL="0" marR="0">
              <a:spcBef>
                <a:spcPts val="0"/>
              </a:spcBef>
              <a:spcAft>
                <a:spcPts val="0"/>
              </a:spcAft>
            </a:pPr>
            <a:r>
              <a:rPr lang="en-US" sz="2800" b="1" dirty="0">
                <a:solidFill>
                  <a:schemeClr val="tx1"/>
                </a:solidFill>
              </a:rPr>
              <a:t>** Includes $5 billion for ARPA-H</a:t>
            </a:r>
          </a:p>
        </p:txBody>
      </p:sp>
      <p:sp>
        <p:nvSpPr>
          <p:cNvPr id="14" name="Oval 13">
            <a:extLst>
              <a:ext uri="{FF2B5EF4-FFF2-40B4-BE49-F238E27FC236}">
                <a16:creationId xmlns:a16="http://schemas.microsoft.com/office/drawing/2014/main" id="{61F410D5-E124-4658-895D-BE23EFFA399A}"/>
              </a:ext>
            </a:extLst>
          </p:cNvPr>
          <p:cNvSpPr/>
          <p:nvPr/>
        </p:nvSpPr>
        <p:spPr>
          <a:xfrm>
            <a:off x="9122237" y="1496340"/>
            <a:ext cx="1634836" cy="78746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F16BD5-B41E-4D7D-8776-BAB24E18E704}"/>
              </a:ext>
            </a:extLst>
          </p:cNvPr>
          <p:cNvSpPr txBox="1"/>
          <p:nvPr/>
        </p:nvSpPr>
        <p:spPr>
          <a:xfrm>
            <a:off x="10379998" y="6457890"/>
            <a:ext cx="1781513"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11</a:t>
            </a:r>
          </a:p>
        </p:txBody>
      </p:sp>
      <p:sp>
        <p:nvSpPr>
          <p:cNvPr id="16" name="Oval 15">
            <a:extLst>
              <a:ext uri="{FF2B5EF4-FFF2-40B4-BE49-F238E27FC236}">
                <a16:creationId xmlns:a16="http://schemas.microsoft.com/office/drawing/2014/main" id="{836E1F90-E35E-402C-9117-19782F8DEBA9}"/>
              </a:ext>
            </a:extLst>
          </p:cNvPr>
          <p:cNvSpPr/>
          <p:nvPr/>
        </p:nvSpPr>
        <p:spPr>
          <a:xfrm>
            <a:off x="4827329" y="2190563"/>
            <a:ext cx="6711131" cy="78746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1239A6B5-8B53-4623-A018-B64C0EA23F11}"/>
              </a:ext>
            </a:extLst>
          </p:cNvPr>
          <p:cNvSpPr/>
          <p:nvPr/>
        </p:nvSpPr>
        <p:spPr>
          <a:xfrm>
            <a:off x="5056871" y="4719561"/>
            <a:ext cx="1634836" cy="78746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438763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8515"/>
            <a:ext cx="12192000" cy="1200329"/>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Advanced Research Projects Agency for Health (ARPA-H)</a:t>
            </a:r>
            <a:endParaRPr lang="en-US" sz="3600" b="1" dirty="0">
              <a:solidFill>
                <a:prstClr val="white"/>
              </a:solidFill>
              <a:latin typeface="Arial" charset="0"/>
            </a:endParaRPr>
          </a:p>
        </p:txBody>
      </p:sp>
      <p:sp>
        <p:nvSpPr>
          <p:cNvPr id="7" name="Content Placeholder 2">
            <a:extLst>
              <a:ext uri="{FF2B5EF4-FFF2-40B4-BE49-F238E27FC236}">
                <a16:creationId xmlns:a16="http://schemas.microsoft.com/office/drawing/2014/main" id="{8424255C-E4A5-4640-8479-A78DFF69ED5B}"/>
              </a:ext>
            </a:extLst>
          </p:cNvPr>
          <p:cNvSpPr txBox="1">
            <a:spLocks/>
          </p:cNvSpPr>
          <p:nvPr/>
        </p:nvSpPr>
        <p:spPr>
          <a:xfrm>
            <a:off x="429180" y="1258932"/>
            <a:ext cx="11383070" cy="15679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76263">
              <a:lnSpc>
                <a:spcPct val="100000"/>
              </a:lnSpc>
              <a:buFont typeface="Wingdings" panose="05000000000000000000" pitchFamily="2" charset="2"/>
              <a:buChar char="§"/>
            </a:pPr>
            <a:r>
              <a:rPr lang="en-US" b="1" dirty="0"/>
              <a:t>To benefit the health of all Americans by catalyzing health 	breakthroughs that cannot readily be accomplished through 	traditional research or commercial activity</a:t>
            </a:r>
          </a:p>
        </p:txBody>
      </p:sp>
      <p:graphicFrame>
        <p:nvGraphicFramePr>
          <p:cNvPr id="22" name="Diagram 21">
            <a:extLst>
              <a:ext uri="{FF2B5EF4-FFF2-40B4-BE49-F238E27FC236}">
                <a16:creationId xmlns:a16="http://schemas.microsoft.com/office/drawing/2014/main" id="{160A43B9-FBD9-46F4-AFE2-B050F517A756}"/>
              </a:ext>
            </a:extLst>
          </p:cNvPr>
          <p:cNvGraphicFramePr/>
          <p:nvPr>
            <p:extLst>
              <p:ext uri="{D42A27DB-BD31-4B8C-83A1-F6EECF244321}">
                <p14:modId xmlns:p14="http://schemas.microsoft.com/office/powerpoint/2010/main" val="2391055173"/>
              </p:ext>
            </p:extLst>
          </p:nvPr>
        </p:nvGraphicFramePr>
        <p:xfrm>
          <a:off x="606980" y="2854300"/>
          <a:ext cx="10619820" cy="36374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B1D8BB59-A540-441E-90A6-F53D2DD00DC3}"/>
              </a:ext>
            </a:extLst>
          </p:cNvPr>
          <p:cNvSpPr txBox="1"/>
          <p:nvPr/>
        </p:nvSpPr>
        <p:spPr>
          <a:xfrm>
            <a:off x="10379998" y="6457890"/>
            <a:ext cx="1781513"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11</a:t>
            </a:r>
          </a:p>
        </p:txBody>
      </p:sp>
    </p:spTree>
    <p:extLst>
      <p:ext uri="{BB962C8B-B14F-4D97-AF65-F5344CB8AC3E}">
        <p14:creationId xmlns:p14="http://schemas.microsoft.com/office/powerpoint/2010/main" val="30610646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44394458"/>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Arthur Riggs</a:t>
            </a:r>
            <a:endParaRPr lang="en-US" sz="3600" b="1" dirty="0">
              <a:solidFill>
                <a:srgbClr val="5FE0D4"/>
              </a:solidFill>
            </a:endParaRPr>
          </a:p>
        </p:txBody>
      </p:sp>
      <p:sp>
        <p:nvSpPr>
          <p:cNvPr id="7" name="TextBox 6">
            <a:extLst>
              <a:ext uri="{FF2B5EF4-FFF2-40B4-BE49-F238E27FC236}">
                <a16:creationId xmlns:a16="http://schemas.microsoft.com/office/drawing/2014/main" id="{3EC4B822-468A-4D55-9FB5-20636C48735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12</a:t>
            </a:r>
          </a:p>
        </p:txBody>
      </p:sp>
      <p:pic>
        <p:nvPicPr>
          <p:cNvPr id="4" name="Picture 3">
            <a:extLst>
              <a:ext uri="{FF2B5EF4-FFF2-40B4-BE49-F238E27FC236}">
                <a16:creationId xmlns:a16="http://schemas.microsoft.com/office/drawing/2014/main" id="{71A007BD-8DDE-4D1E-AD26-B487596AA164}"/>
              </a:ext>
            </a:extLst>
          </p:cNvPr>
          <p:cNvPicPr>
            <a:picLocks noChangeAspect="1"/>
          </p:cNvPicPr>
          <p:nvPr/>
        </p:nvPicPr>
        <p:blipFill>
          <a:blip r:embed="rId3"/>
          <a:stretch>
            <a:fillRect/>
          </a:stretch>
        </p:blipFill>
        <p:spPr>
          <a:xfrm>
            <a:off x="985494" y="1161292"/>
            <a:ext cx="7153553" cy="4771638"/>
          </a:xfrm>
          <a:prstGeom prst="roundRect">
            <a:avLst/>
          </a:prstGeom>
        </p:spPr>
      </p:pic>
      <p:pic>
        <p:nvPicPr>
          <p:cNvPr id="8" name="Picture 7">
            <a:extLst>
              <a:ext uri="{FF2B5EF4-FFF2-40B4-BE49-F238E27FC236}">
                <a16:creationId xmlns:a16="http://schemas.microsoft.com/office/drawing/2014/main" id="{12E02909-A605-47FF-A968-49037C4E0E2D}"/>
              </a:ext>
            </a:extLst>
          </p:cNvPr>
          <p:cNvPicPr>
            <a:picLocks noChangeAspect="1"/>
          </p:cNvPicPr>
          <p:nvPr/>
        </p:nvPicPr>
        <p:blipFill rotWithShape="1">
          <a:blip r:embed="rId4"/>
          <a:srcRect l="47006" t="20327" r="18096" b="2073"/>
          <a:stretch/>
        </p:blipFill>
        <p:spPr>
          <a:xfrm>
            <a:off x="8763343" y="2000251"/>
            <a:ext cx="2443163" cy="3400038"/>
          </a:xfrm>
          <a:prstGeom prst="roundRect">
            <a:avLst/>
          </a:prstGeom>
        </p:spPr>
      </p:pic>
    </p:spTree>
    <p:extLst>
      <p:ext uri="{BB962C8B-B14F-4D97-AF65-F5344CB8AC3E}">
        <p14:creationId xmlns:p14="http://schemas.microsoft.com/office/powerpoint/2010/main" val="3439462927"/>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AFBB3E-8573-4029-853F-FD51A3EB1BC8}"/>
              </a:ext>
            </a:extLst>
          </p:cNvPr>
          <p:cNvSpPr txBox="1"/>
          <p:nvPr/>
        </p:nvSpPr>
        <p:spPr>
          <a:xfrm>
            <a:off x="-49952" y="2180357"/>
            <a:ext cx="6020984" cy="3539430"/>
          </a:xfrm>
          <a:prstGeom prst="rect">
            <a:avLst/>
          </a:prstGeom>
          <a:noFill/>
        </p:spPr>
        <p:txBody>
          <a:bodyPr wrap="square" rtlCol="0">
            <a:spAutoFit/>
          </a:bodyPr>
          <a:lstStyle/>
          <a:p>
            <a:pPr marL="457200" marR="0" lvl="0" indent="-28416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2</a:t>
            </a:r>
            <a:r>
              <a:rPr kumimoji="0" lang="en-US" sz="3200" b="1" i="0" u="none" strike="noStrike" kern="1200" cap="none" spc="0" normalizeH="0" baseline="30000" noProof="0" dirty="0">
                <a:ln>
                  <a:noFill/>
                </a:ln>
                <a:solidFill>
                  <a:srgbClr val="FFFFFF"/>
                </a:solidFill>
                <a:effectLst/>
                <a:uLnTx/>
                <a:uFillTx/>
                <a:latin typeface="Arial" panose="020B0604020202020204"/>
                <a:ea typeface="Helvetica Neue" charset="0"/>
                <a:cs typeface="Helvetica Neue" charset="0"/>
              </a:rPr>
              <a:t>nd</a:t>
            </a: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ICDA Virtual 	Scientific 	Plenary Meeting in March</a:t>
            </a:r>
          </a:p>
          <a:p>
            <a:pPr marL="457200" marR="0" lvl="0" indent="-28416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457200" marR="0" lvl="0" indent="-28416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New Executive Committee</a:t>
            </a:r>
          </a:p>
          <a:p>
            <a:pPr marL="457200" marR="0" lvl="0" indent="-28416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457200" marR="0" lvl="0" indent="-28416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Virtual Community Town 	Halls in April</a:t>
            </a:r>
          </a:p>
        </p:txBody>
      </p:sp>
      <p:pic>
        <p:nvPicPr>
          <p:cNvPr id="6" name="Picture 5">
            <a:extLst>
              <a:ext uri="{FF2B5EF4-FFF2-40B4-BE49-F238E27FC236}">
                <a16:creationId xmlns:a16="http://schemas.microsoft.com/office/drawing/2014/main" id="{CDF5647B-0EF3-4F38-AF25-CC6C80E31F02}"/>
              </a:ext>
            </a:extLst>
          </p:cNvPr>
          <p:cNvPicPr>
            <a:picLocks noChangeAspect="1"/>
          </p:cNvPicPr>
          <p:nvPr/>
        </p:nvPicPr>
        <p:blipFill>
          <a:blip r:embed="rId3"/>
          <a:stretch>
            <a:fillRect/>
          </a:stretch>
        </p:blipFill>
        <p:spPr>
          <a:xfrm>
            <a:off x="5951200" y="2180357"/>
            <a:ext cx="6118391" cy="3304508"/>
          </a:xfrm>
          <a:prstGeom prst="rect">
            <a:avLst/>
          </a:prstGeom>
        </p:spPr>
      </p:pic>
      <p:sp>
        <p:nvSpPr>
          <p:cNvPr id="8" name="TextBox 7">
            <a:extLst>
              <a:ext uri="{FF2B5EF4-FFF2-40B4-BE49-F238E27FC236}">
                <a16:creationId xmlns:a16="http://schemas.microsoft.com/office/drawing/2014/main" id="{BA49655A-E4A0-4780-ACF2-C87CE9AA84C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13</a:t>
            </a:r>
          </a:p>
        </p:txBody>
      </p:sp>
      <p:pic>
        <p:nvPicPr>
          <p:cNvPr id="5" name="Picture 4">
            <a:extLst>
              <a:ext uri="{FF2B5EF4-FFF2-40B4-BE49-F238E27FC236}">
                <a16:creationId xmlns:a16="http://schemas.microsoft.com/office/drawing/2014/main" id="{613B67B1-0BDD-43C2-98A9-4BABAB076FAA}"/>
              </a:ext>
            </a:extLst>
          </p:cNvPr>
          <p:cNvPicPr>
            <a:picLocks noChangeAspect="1"/>
          </p:cNvPicPr>
          <p:nvPr/>
        </p:nvPicPr>
        <p:blipFill>
          <a:blip r:embed="rId4"/>
          <a:stretch>
            <a:fillRect/>
          </a:stretch>
        </p:blipFill>
        <p:spPr>
          <a:xfrm>
            <a:off x="55728" y="82756"/>
            <a:ext cx="2619233" cy="970329"/>
          </a:xfrm>
          <a:prstGeom prst="rect">
            <a:avLst/>
          </a:prstGeom>
        </p:spPr>
      </p:pic>
      <p:sp>
        <p:nvSpPr>
          <p:cNvPr id="9" name="Title 1">
            <a:extLst>
              <a:ext uri="{FF2B5EF4-FFF2-40B4-BE49-F238E27FC236}">
                <a16:creationId xmlns:a16="http://schemas.microsoft.com/office/drawing/2014/main" id="{F61C12CC-6F4B-4CE8-8E27-2FECD0F7DB50}"/>
              </a:ext>
            </a:extLst>
          </p:cNvPr>
          <p:cNvSpPr>
            <a:spLocks noGrp="1"/>
          </p:cNvSpPr>
          <p:nvPr>
            <p:ph type="title"/>
          </p:nvPr>
        </p:nvSpPr>
        <p:spPr>
          <a:xfrm>
            <a:off x="2674961" y="0"/>
            <a:ext cx="9517039" cy="1140047"/>
          </a:xfrm>
        </p:spPr>
        <p:txBody>
          <a:bodyPr>
            <a:normAutofit/>
          </a:bodyPr>
          <a:lstStyle/>
          <a:p>
            <a:pPr algn="ctr"/>
            <a:r>
              <a:rPr lang="en-US" sz="3600" dirty="0">
                <a:solidFill>
                  <a:srgbClr val="5FE0D4"/>
                </a:solidFill>
                <a:latin typeface="Arial" charset="0"/>
                <a:cs typeface="Arial" charset="0"/>
              </a:rPr>
              <a:t>International Common Disease Alliance</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(ICDA) </a:t>
            </a:r>
            <a:endParaRPr lang="en-US" sz="3600" b="1" dirty="0">
              <a:solidFill>
                <a:srgbClr val="5FE0D4"/>
              </a:solidFill>
            </a:endParaRPr>
          </a:p>
        </p:txBody>
      </p:sp>
    </p:spTree>
    <p:extLst>
      <p:ext uri="{BB962C8B-B14F-4D97-AF65-F5344CB8AC3E}">
        <p14:creationId xmlns:p14="http://schemas.microsoft.com/office/powerpoint/2010/main" val="33741601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2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Global Biodata Coalition (GBC)</a:t>
            </a:r>
            <a:endParaRPr lang="en-US" sz="3600" b="1" dirty="0">
              <a:solidFill>
                <a:srgbClr val="5FE0D4"/>
              </a:solidFill>
            </a:endParaRPr>
          </a:p>
        </p:txBody>
      </p:sp>
      <p:sp>
        <p:nvSpPr>
          <p:cNvPr id="5" name="TextBox 4">
            <a:extLst>
              <a:ext uri="{FF2B5EF4-FFF2-40B4-BE49-F238E27FC236}">
                <a16:creationId xmlns:a16="http://schemas.microsoft.com/office/drawing/2014/main" id="{496C4BB3-92EE-4066-83CA-35D36B5136D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14</a:t>
            </a:r>
          </a:p>
        </p:txBody>
      </p:sp>
      <p:grpSp>
        <p:nvGrpSpPr>
          <p:cNvPr id="6" name="Group 5">
            <a:extLst>
              <a:ext uri="{FF2B5EF4-FFF2-40B4-BE49-F238E27FC236}">
                <a16:creationId xmlns:a16="http://schemas.microsoft.com/office/drawing/2014/main" id="{C15F15F1-0753-4E5E-AB15-2B206ED3092C}"/>
              </a:ext>
            </a:extLst>
          </p:cNvPr>
          <p:cNvGrpSpPr/>
          <p:nvPr/>
        </p:nvGrpSpPr>
        <p:grpSpPr>
          <a:xfrm>
            <a:off x="5952514" y="1818734"/>
            <a:ext cx="5471853" cy="4077044"/>
            <a:chOff x="5734653" y="1571967"/>
            <a:chExt cx="5471853" cy="4077044"/>
          </a:xfrm>
        </p:grpSpPr>
        <p:pic>
          <p:nvPicPr>
            <p:cNvPr id="7" name="Picture 6">
              <a:extLst>
                <a:ext uri="{FF2B5EF4-FFF2-40B4-BE49-F238E27FC236}">
                  <a16:creationId xmlns:a16="http://schemas.microsoft.com/office/drawing/2014/main" id="{6683A993-2CD8-46EE-99C1-C8931D7B2EEC}"/>
                </a:ext>
              </a:extLst>
            </p:cNvPr>
            <p:cNvPicPr>
              <a:picLocks noChangeAspect="1"/>
            </p:cNvPicPr>
            <p:nvPr/>
          </p:nvPicPr>
          <p:blipFill>
            <a:blip r:embed="rId3"/>
            <a:stretch>
              <a:fillRect/>
            </a:stretch>
          </p:blipFill>
          <p:spPr>
            <a:xfrm>
              <a:off x="5734653" y="1571967"/>
              <a:ext cx="5471853" cy="3283112"/>
            </a:xfrm>
            <a:prstGeom prst="roundRect">
              <a:avLst/>
            </a:prstGeom>
          </p:spPr>
        </p:pic>
        <p:sp>
          <p:nvSpPr>
            <p:cNvPr id="8" name="Title 1">
              <a:extLst>
                <a:ext uri="{FF2B5EF4-FFF2-40B4-BE49-F238E27FC236}">
                  <a16:creationId xmlns:a16="http://schemas.microsoft.com/office/drawing/2014/main" id="{C0ADFB0F-83C6-4DC7-8A18-3F87EB86D6DB}"/>
                </a:ext>
              </a:extLst>
            </p:cNvPr>
            <p:cNvSpPr txBox="1">
              <a:spLocks/>
            </p:cNvSpPr>
            <p:nvPr/>
          </p:nvSpPr>
          <p:spPr>
            <a:xfrm>
              <a:off x="5734653" y="4995444"/>
              <a:ext cx="5374626"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Guy Cochrane, D.Phil. </a:t>
              </a:r>
            </a:p>
          </p:txBody>
        </p:sp>
      </p:grpSp>
      <p:grpSp>
        <p:nvGrpSpPr>
          <p:cNvPr id="9" name="Group 8">
            <a:extLst>
              <a:ext uri="{FF2B5EF4-FFF2-40B4-BE49-F238E27FC236}">
                <a16:creationId xmlns:a16="http://schemas.microsoft.com/office/drawing/2014/main" id="{3520D4E6-9E71-4569-BA16-131F4CDE147B}"/>
              </a:ext>
            </a:extLst>
          </p:cNvPr>
          <p:cNvGrpSpPr/>
          <p:nvPr/>
        </p:nvGrpSpPr>
        <p:grpSpPr>
          <a:xfrm>
            <a:off x="623171" y="1663567"/>
            <a:ext cx="4566577" cy="3994310"/>
            <a:chOff x="985494" y="3435760"/>
            <a:chExt cx="3912546" cy="3422240"/>
          </a:xfrm>
        </p:grpSpPr>
        <p:pic>
          <p:nvPicPr>
            <p:cNvPr id="3" name="Picture 2">
              <a:extLst>
                <a:ext uri="{FF2B5EF4-FFF2-40B4-BE49-F238E27FC236}">
                  <a16:creationId xmlns:a16="http://schemas.microsoft.com/office/drawing/2014/main" id="{F18A2E61-80E6-43F8-9380-08F0423A332C}"/>
                </a:ext>
              </a:extLst>
            </p:cNvPr>
            <p:cNvPicPr>
              <a:picLocks noChangeAspect="1"/>
            </p:cNvPicPr>
            <p:nvPr/>
          </p:nvPicPr>
          <p:blipFill>
            <a:blip r:embed="rId4"/>
            <a:stretch>
              <a:fillRect/>
            </a:stretch>
          </p:blipFill>
          <p:spPr>
            <a:xfrm>
              <a:off x="1011786" y="5425668"/>
              <a:ext cx="3886254" cy="1432332"/>
            </a:xfrm>
            <a:prstGeom prst="rect">
              <a:avLst/>
            </a:prstGeom>
            <a:ln w="38100">
              <a:solidFill>
                <a:srgbClr val="FFFFFF"/>
              </a:solidFill>
            </a:ln>
            <a:effectLst/>
          </p:spPr>
        </p:pic>
        <p:pic>
          <p:nvPicPr>
            <p:cNvPr id="4" name="Picture 3">
              <a:extLst>
                <a:ext uri="{FF2B5EF4-FFF2-40B4-BE49-F238E27FC236}">
                  <a16:creationId xmlns:a16="http://schemas.microsoft.com/office/drawing/2014/main" id="{C2BD0D07-3E8A-4E43-ACAF-928AD418BCEB}"/>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0000"/>
                      </a14:imgEffect>
                    </a14:imgLayer>
                  </a14:imgProps>
                </a:ext>
              </a:extLst>
            </a:blip>
            <a:stretch>
              <a:fillRect/>
            </a:stretch>
          </p:blipFill>
          <p:spPr>
            <a:xfrm>
              <a:off x="985494" y="3435760"/>
              <a:ext cx="3776068" cy="1850273"/>
            </a:xfrm>
            <a:prstGeom prst="rect">
              <a:avLst/>
            </a:prstGeom>
          </p:spPr>
        </p:pic>
      </p:grpSp>
    </p:spTree>
    <p:extLst>
      <p:ext uri="{BB962C8B-B14F-4D97-AF65-F5344CB8AC3E}">
        <p14:creationId xmlns:p14="http://schemas.microsoft.com/office/powerpoint/2010/main" val="3852061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9988"/>
            <a:ext cx="12191999" cy="642578"/>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FFFF00"/>
                </a:solidFill>
                <a:latin typeface="Arial" charset="0"/>
                <a:cs typeface="Arial" charset="0"/>
              </a:rPr>
              <a:t> </a:t>
            </a:r>
            <a:r>
              <a:rPr lang="en-US" sz="3600" dirty="0">
                <a:solidFill>
                  <a:srgbClr val="5FE0D4"/>
                </a:solidFill>
                <a:latin typeface="Arial" charset="0"/>
                <a:cs typeface="Arial" charset="0"/>
              </a:rPr>
              <a:t>Elected to National Academy of Sciences</a:t>
            </a:r>
          </a:p>
        </p:txBody>
      </p:sp>
      <p:sp>
        <p:nvSpPr>
          <p:cNvPr id="9" name="Title 1"/>
          <p:cNvSpPr txBox="1">
            <a:spLocks/>
          </p:cNvSpPr>
          <p:nvPr/>
        </p:nvSpPr>
        <p:spPr bwMode="auto">
          <a:xfrm>
            <a:off x="1831975" y="1449463"/>
            <a:ext cx="8556069" cy="465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3200" dirty="0">
                <a:cs typeface="Arial" panose="020B0604020202020204" pitchFamily="34" charset="0"/>
              </a:rPr>
              <a:t>Howard Cedar </a:t>
            </a:r>
          </a:p>
          <a:p>
            <a:r>
              <a:rPr lang="en-US" sz="3200" dirty="0">
                <a:cs typeface="Arial" panose="020B0604020202020204" pitchFamily="34" charset="0"/>
              </a:rPr>
              <a:t>Job Dekker</a:t>
            </a:r>
          </a:p>
          <a:p>
            <a:r>
              <a:rPr lang="en-US" sz="3200" dirty="0">
                <a:cs typeface="Arial" panose="020B0604020202020204" pitchFamily="34" charset="0"/>
              </a:rPr>
              <a:t>Michael </a:t>
            </a:r>
            <a:r>
              <a:rPr lang="en-US" sz="3200" dirty="0" err="1">
                <a:cs typeface="Arial" panose="020B0604020202020204" pitchFamily="34" charset="0"/>
              </a:rPr>
              <a:t>Elowitz</a:t>
            </a:r>
            <a:r>
              <a:rPr lang="en-US" sz="3200" dirty="0">
                <a:cs typeface="Arial" panose="020B0604020202020204" pitchFamily="34" charset="0"/>
              </a:rPr>
              <a:t> </a:t>
            </a:r>
          </a:p>
          <a:p>
            <a:r>
              <a:rPr lang="en-US" sz="3200" dirty="0">
                <a:cs typeface="Arial" panose="020B0604020202020204" pitchFamily="34" charset="0"/>
              </a:rPr>
              <a:t>Mark Johnston</a:t>
            </a:r>
          </a:p>
          <a:p>
            <a:r>
              <a:rPr lang="en-US" sz="3200" dirty="0">
                <a:cs typeface="Arial" panose="020B0604020202020204" pitchFamily="34" charset="0"/>
              </a:rPr>
              <a:t>Erik Jorgensen </a:t>
            </a:r>
          </a:p>
          <a:p>
            <a:r>
              <a:rPr lang="en-US" sz="3200" dirty="0">
                <a:cs typeface="Arial" panose="020B0604020202020204" pitchFamily="34" charset="0"/>
              </a:rPr>
              <a:t>Rasmus Nielsen </a:t>
            </a:r>
          </a:p>
          <a:p>
            <a:r>
              <a:rPr lang="en-US" sz="3200" dirty="0">
                <a:cs typeface="Arial" panose="020B0604020202020204" pitchFamily="34" charset="0"/>
              </a:rPr>
              <a:t>Julie Segre</a:t>
            </a:r>
          </a:p>
          <a:p>
            <a:r>
              <a:rPr lang="en-US" sz="3200" dirty="0">
                <a:cs typeface="Arial" panose="020B0604020202020204" pitchFamily="34" charset="0"/>
              </a:rPr>
              <a:t>Jay Shendure </a:t>
            </a:r>
          </a:p>
          <a:p>
            <a:r>
              <a:rPr lang="en-US" sz="3200" dirty="0">
                <a:cs typeface="Arial" panose="020B0604020202020204" pitchFamily="34" charset="0"/>
              </a:rPr>
              <a:t>Len </a:t>
            </a:r>
            <a:r>
              <a:rPr lang="en-US" sz="3200" dirty="0" err="1">
                <a:cs typeface="Arial" panose="020B0604020202020204" pitchFamily="34" charset="0"/>
              </a:rPr>
              <a:t>Zon</a:t>
            </a:r>
            <a:endParaRPr lang="en-US" sz="3200" dirty="0">
              <a:cs typeface="Arial" panose="020B0604020202020204" pitchFamily="34" charset="0"/>
            </a:endParaRPr>
          </a:p>
          <a:p>
            <a:endParaRPr lang="en-US" sz="3200" dirty="0">
              <a:cs typeface="Arial" panose="020B0604020202020204" pitchFamily="34" charset="0"/>
            </a:endParaRP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13" name="TextBox 12">
            <a:extLst>
              <a:ext uri="{FF2B5EF4-FFF2-40B4-BE49-F238E27FC236}">
                <a16:creationId xmlns:a16="http://schemas.microsoft.com/office/drawing/2014/main" id="{D57F28BE-AE34-4542-A37C-7C84561C926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15</a:t>
            </a:r>
          </a:p>
        </p:txBody>
      </p:sp>
      <p:pic>
        <p:nvPicPr>
          <p:cNvPr id="7170" name="Picture 2" descr="NAS Meetings by NATIONAL ACADEMY OF SCIENCES OF THE UNITED STATES OF AMERICA">
            <a:extLst>
              <a:ext uri="{FF2B5EF4-FFF2-40B4-BE49-F238E27FC236}">
                <a16:creationId xmlns:a16="http://schemas.microsoft.com/office/drawing/2014/main" id="{92014CA9-CD7B-454E-82FF-F35C63980A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8254" y="1927891"/>
            <a:ext cx="3701744" cy="3701744"/>
          </a:xfrm>
          <a:prstGeom prst="rect">
            <a:avLst/>
          </a:prstGeom>
          <a:noFill/>
          <a:effectLst>
            <a:glow rad="228600">
              <a:srgbClr val="FFC000">
                <a:alpha val="40000"/>
              </a:srgb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364830"/>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36671145"/>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9381"/>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Centers for Excellence in Genomic Science (CEGS)</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grpSp>
        <p:nvGrpSpPr>
          <p:cNvPr id="9" name="Group 8">
            <a:extLst>
              <a:ext uri="{FF2B5EF4-FFF2-40B4-BE49-F238E27FC236}">
                <a16:creationId xmlns:a16="http://schemas.microsoft.com/office/drawing/2014/main" id="{1A42DCB0-480F-448C-BF5A-2243449CCBE1}"/>
              </a:ext>
            </a:extLst>
          </p:cNvPr>
          <p:cNvGrpSpPr/>
          <p:nvPr/>
        </p:nvGrpSpPr>
        <p:grpSpPr>
          <a:xfrm>
            <a:off x="954171" y="627747"/>
            <a:ext cx="3524320" cy="4234291"/>
            <a:chOff x="126851" y="627747"/>
            <a:chExt cx="3524320" cy="4234291"/>
          </a:xfrm>
        </p:grpSpPr>
        <p:sp>
          <p:nvSpPr>
            <p:cNvPr id="7" name="TextBox 6">
              <a:extLst>
                <a:ext uri="{FF2B5EF4-FFF2-40B4-BE49-F238E27FC236}">
                  <a16:creationId xmlns:a16="http://schemas.microsoft.com/office/drawing/2014/main" id="{01A719C4-07E3-40D9-8653-FA3BA13B6EE8}"/>
                </a:ext>
              </a:extLst>
            </p:cNvPr>
            <p:cNvSpPr txBox="1"/>
            <p:nvPr/>
          </p:nvSpPr>
          <p:spPr>
            <a:xfrm>
              <a:off x="556591" y="627747"/>
              <a:ext cx="3094580" cy="523220"/>
            </a:xfrm>
            <a:prstGeom prst="rect">
              <a:avLst/>
            </a:prstGeom>
            <a:noFill/>
          </p:spPr>
          <p:txBody>
            <a:bodyPr wrap="square">
              <a:spAutoFit/>
            </a:bodyPr>
            <a:lstStyle/>
            <a:p>
              <a:pPr marL="0" marR="0" lvl="0" indent="0" algn="l"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400" b="1" i="0" u="none" strike="noStrike" kern="1200" cap="none" spc="0" normalizeH="0" baseline="0" noProof="0" dirty="0">
                  <a:ln>
                    <a:noFill/>
                  </a:ln>
                  <a:solidFill>
                    <a:prstClr val="white"/>
                  </a:solidFill>
                  <a:effectLst/>
                  <a:uLnTx/>
                  <a:uFillTx/>
                  <a:latin typeface="Arial" charset="0"/>
                  <a:ea typeface="+mn-ea"/>
                  <a:cs typeface="+mn-cs"/>
                </a:rPr>
                <a:t>New</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 </a:t>
              </a:r>
              <a:r>
                <a:rPr kumimoji="0" lang="en-US" sz="2400" b="1" i="0" u="none" strike="noStrike" kern="1200" cap="none" spc="0" normalizeH="0" baseline="0" noProof="0" dirty="0">
                  <a:ln>
                    <a:noFill/>
                  </a:ln>
                  <a:solidFill>
                    <a:prstClr val="white"/>
                  </a:solidFill>
                  <a:effectLst/>
                  <a:uLnTx/>
                  <a:uFillTx/>
                  <a:latin typeface="Arial" charset="0"/>
                  <a:ea typeface="+mn-ea"/>
                  <a:cs typeface="+mn-cs"/>
                </a:rPr>
                <a:t>Awards</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a:t>
              </a:r>
            </a:p>
          </p:txBody>
        </p:sp>
        <p:grpSp>
          <p:nvGrpSpPr>
            <p:cNvPr id="4" name="Group 3">
              <a:extLst>
                <a:ext uri="{FF2B5EF4-FFF2-40B4-BE49-F238E27FC236}">
                  <a16:creationId xmlns:a16="http://schemas.microsoft.com/office/drawing/2014/main" id="{FA16F3DD-F18E-41B7-A9D6-BC6AAAF5FC88}"/>
                </a:ext>
              </a:extLst>
            </p:cNvPr>
            <p:cNvGrpSpPr/>
            <p:nvPr/>
          </p:nvGrpSpPr>
          <p:grpSpPr>
            <a:xfrm>
              <a:off x="126851" y="1270828"/>
              <a:ext cx="2920935" cy="3591210"/>
              <a:chOff x="126851" y="1270828"/>
              <a:chExt cx="2920935" cy="3591210"/>
            </a:xfrm>
          </p:grpSpPr>
          <p:sp>
            <p:nvSpPr>
              <p:cNvPr id="13" name="TextBox 12">
                <a:extLst>
                  <a:ext uri="{FF2B5EF4-FFF2-40B4-BE49-F238E27FC236}">
                    <a16:creationId xmlns:a16="http://schemas.microsoft.com/office/drawing/2014/main" id="{761FC9B0-6F6E-4C0E-AE21-BE29A8581976}"/>
                  </a:ext>
                </a:extLst>
              </p:cNvPr>
              <p:cNvSpPr txBox="1"/>
              <p:nvPr/>
            </p:nvSpPr>
            <p:spPr>
              <a:xfrm>
                <a:off x="126851" y="3102646"/>
                <a:ext cx="2920935" cy="1759392"/>
              </a:xfrm>
              <a:prstGeom prst="rect">
                <a:avLst/>
              </a:prstGeom>
              <a:noFill/>
            </p:spPr>
            <p:txBody>
              <a:bodyPr wrap="square" rtlCol="0">
                <a:spAutoFit/>
              </a:bodyPr>
              <a:lstStyle/>
              <a:p>
                <a:pPr marL="0" marR="0" lvl="0" indent="0" algn="ctr"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David Haussler - University of California, Santa Cruz</a:t>
                </a:r>
              </a:p>
              <a:p>
                <a:pPr marL="0" marR="0" lvl="0" indent="0" algn="ctr"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Center for Live Cell Genomics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pic>
            <p:nvPicPr>
              <p:cNvPr id="1028" name="Picture 4">
                <a:extLst>
                  <a:ext uri="{FF2B5EF4-FFF2-40B4-BE49-F238E27FC236}">
                    <a16:creationId xmlns:a16="http://schemas.microsoft.com/office/drawing/2014/main" id="{B5A44C3A-649D-4B49-9316-F5414F6698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383" t="6095" r="9211" b="13149"/>
              <a:stretch/>
            </p:blipFill>
            <p:spPr bwMode="auto">
              <a:xfrm>
                <a:off x="956789" y="1270828"/>
                <a:ext cx="1327077" cy="176943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6" name="Group 5">
            <a:extLst>
              <a:ext uri="{FF2B5EF4-FFF2-40B4-BE49-F238E27FC236}">
                <a16:creationId xmlns:a16="http://schemas.microsoft.com/office/drawing/2014/main" id="{7B787CC6-EC71-45E7-A5C2-78135734BB93}"/>
              </a:ext>
            </a:extLst>
          </p:cNvPr>
          <p:cNvGrpSpPr/>
          <p:nvPr/>
        </p:nvGrpSpPr>
        <p:grpSpPr>
          <a:xfrm>
            <a:off x="8608051" y="1276194"/>
            <a:ext cx="3009655" cy="3940087"/>
            <a:chOff x="5982039" y="1270828"/>
            <a:chExt cx="3009655" cy="3940087"/>
          </a:xfrm>
        </p:grpSpPr>
        <p:sp>
          <p:nvSpPr>
            <p:cNvPr id="15" name="TextBox 14">
              <a:extLst>
                <a:ext uri="{FF2B5EF4-FFF2-40B4-BE49-F238E27FC236}">
                  <a16:creationId xmlns:a16="http://schemas.microsoft.com/office/drawing/2014/main" id="{44CE7F07-C851-4119-B90F-B582903839A6}"/>
                </a:ext>
              </a:extLst>
            </p:cNvPr>
            <p:cNvSpPr txBox="1"/>
            <p:nvPr/>
          </p:nvSpPr>
          <p:spPr>
            <a:xfrm>
              <a:off x="5982039" y="3102646"/>
              <a:ext cx="3009655" cy="2108269"/>
            </a:xfrm>
            <a:prstGeom prst="rect">
              <a:avLst/>
            </a:prstGeom>
            <a:noFill/>
          </p:spPr>
          <p:txBody>
            <a:bodyPr wrap="square">
              <a:spAutoFit/>
            </a:bodyPr>
            <a:lstStyle/>
            <a:p>
              <a:pPr marL="0" marR="0" lvl="0" indent="0" algn="ctr"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1800" b="1" i="0" u="none" strike="noStrike" kern="1200" cap="none" spc="0" normalizeH="0" baseline="0" noProof="0" dirty="0" err="1">
                  <a:ln>
                    <a:noFill/>
                  </a:ln>
                  <a:solidFill>
                    <a:srgbClr val="FFFFFF"/>
                  </a:solidFill>
                  <a:effectLst/>
                  <a:uLnTx/>
                  <a:uFillTx/>
                  <a:latin typeface="Arial" panose="020B0604020202020204"/>
                  <a:ea typeface="+mn-ea"/>
                  <a:cs typeface="+mn-cs"/>
                </a:rPr>
                <a:t>Samie</a:t>
              </a: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 Jaffrey - Weill Medical College of Cornell University</a:t>
              </a:r>
            </a:p>
            <a:p>
              <a:pPr marL="0" marR="0" lvl="0" indent="0" algn="ctr"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Center for Genomic Information Encoded by RNA Nucleotide Modifications </a:t>
              </a:r>
            </a:p>
          </p:txBody>
        </p:sp>
        <p:pic>
          <p:nvPicPr>
            <p:cNvPr id="1030" name="Picture 6" descr="Photo of Samie Jaffrey, Ph.D. FY19 Research Program Award (R35) recipient">
              <a:extLst>
                <a:ext uri="{FF2B5EF4-FFF2-40B4-BE49-F238E27FC236}">
                  <a16:creationId xmlns:a16="http://schemas.microsoft.com/office/drawing/2014/main" id="{327F12E6-A643-469F-BF84-8310B474ED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5" t="1580" r="-315" b="8024"/>
            <a:stretch/>
          </p:blipFill>
          <p:spPr bwMode="auto">
            <a:xfrm>
              <a:off x="6823327" y="1270828"/>
              <a:ext cx="1327077" cy="17694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ED9947F8-659B-4424-859A-4E21B4133A59}"/>
              </a:ext>
            </a:extLst>
          </p:cNvPr>
          <p:cNvGrpSpPr/>
          <p:nvPr/>
        </p:nvGrpSpPr>
        <p:grpSpPr>
          <a:xfrm>
            <a:off x="4691182" y="1270828"/>
            <a:ext cx="3094579" cy="3388392"/>
            <a:chOff x="2921663" y="1270828"/>
            <a:chExt cx="3094579" cy="3388392"/>
          </a:xfrm>
        </p:grpSpPr>
        <p:sp>
          <p:nvSpPr>
            <p:cNvPr id="16" name="TextBox 15">
              <a:extLst>
                <a:ext uri="{FF2B5EF4-FFF2-40B4-BE49-F238E27FC236}">
                  <a16:creationId xmlns:a16="http://schemas.microsoft.com/office/drawing/2014/main" id="{52E354BC-7F53-4E5C-84F4-B4B41A0107D4}"/>
                </a:ext>
              </a:extLst>
            </p:cNvPr>
            <p:cNvSpPr txBox="1"/>
            <p:nvPr/>
          </p:nvSpPr>
          <p:spPr>
            <a:xfrm>
              <a:off x="2921663" y="3104948"/>
              <a:ext cx="3094579" cy="1554272"/>
            </a:xfrm>
            <a:prstGeom prst="rect">
              <a:avLst/>
            </a:prstGeom>
            <a:noFill/>
          </p:spPr>
          <p:txBody>
            <a:bodyPr wrap="square">
              <a:spAutoFit/>
            </a:bodyPr>
            <a:lstStyle/>
            <a:p>
              <a:pPr marL="0" marR="0" lvl="0" indent="0" algn="ctr"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Lucila Ohno Machado - University of California, San Diego</a:t>
              </a:r>
            </a:p>
            <a:p>
              <a:pPr marL="0" marR="0" lvl="0" indent="0" algn="ctr"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Center for Admixture Science and Technology</a:t>
              </a:r>
            </a:p>
          </p:txBody>
        </p:sp>
        <p:pic>
          <p:nvPicPr>
            <p:cNvPr id="1032" name="Picture 8" descr="Lucila Ohno-Machado University of California San Diego - PMWC Precision  Medicine World Conference">
              <a:extLst>
                <a:ext uri="{FF2B5EF4-FFF2-40B4-BE49-F238E27FC236}">
                  <a16:creationId xmlns:a16="http://schemas.microsoft.com/office/drawing/2014/main" id="{02CE52A5-26AA-4CCB-BD04-A96F92D72B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365" r="8635"/>
            <a:stretch/>
          </p:blipFill>
          <p:spPr bwMode="auto">
            <a:xfrm>
              <a:off x="3805415" y="1270828"/>
              <a:ext cx="1327077" cy="17694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33361B7A-E229-4378-BB72-74BCE2EED960}"/>
              </a:ext>
            </a:extLst>
          </p:cNvPr>
          <p:cNvGrpSpPr/>
          <p:nvPr/>
        </p:nvGrpSpPr>
        <p:grpSpPr>
          <a:xfrm>
            <a:off x="2922895" y="5167832"/>
            <a:ext cx="6346211" cy="1539452"/>
            <a:chOff x="2922895" y="5222262"/>
            <a:chExt cx="6346211" cy="1539452"/>
          </a:xfrm>
        </p:grpSpPr>
        <p:sp>
          <p:nvSpPr>
            <p:cNvPr id="20" name="TextBox 19">
              <a:extLst>
                <a:ext uri="{FF2B5EF4-FFF2-40B4-BE49-F238E27FC236}">
                  <a16:creationId xmlns:a16="http://schemas.microsoft.com/office/drawing/2014/main" id="{02882108-DCD8-492A-86AA-AECA4C2636B6}"/>
                </a:ext>
              </a:extLst>
            </p:cNvPr>
            <p:cNvSpPr txBox="1"/>
            <p:nvPr/>
          </p:nvSpPr>
          <p:spPr>
            <a:xfrm>
              <a:off x="3016112" y="5270030"/>
              <a:ext cx="6159776" cy="584775"/>
            </a:xfrm>
            <a:prstGeom prst="rect">
              <a:avLst/>
            </a:prstGeom>
            <a:noFill/>
          </p:spPr>
          <p:txBody>
            <a:bodyPr wrap="square">
              <a:spAutoFit/>
            </a:bodyPr>
            <a:lstStyle/>
            <a:p>
              <a:pPr lvl="0" defTabSz="627063" eaLnBrk="0" hangingPunct="0">
                <a:spcBef>
                  <a:spcPts val="600"/>
                </a:spcBef>
                <a:buClr>
                  <a:srgbClr val="FFFFFF"/>
                </a:buClr>
                <a:buSzPct val="95000"/>
                <a:defRPr/>
              </a:pPr>
              <a:r>
                <a:rPr lang="en-US" sz="2400" b="1" dirty="0">
                  <a:solidFill>
                    <a:prstClr val="white"/>
                  </a:solidFill>
                  <a:latin typeface="Arial" charset="0"/>
                </a:rPr>
                <a:t>PAR-22-107</a:t>
              </a:r>
              <a:r>
                <a:rPr kumimoji="0" lang="en-US" sz="3200" b="1" i="0" u="none" strike="noStrike" kern="1200" cap="none" spc="0" normalizeH="0" baseline="0" noProof="0" dirty="0">
                  <a:ln>
                    <a:noFill/>
                  </a:ln>
                  <a:solidFill>
                    <a:prstClr val="white"/>
                  </a:solidFill>
                  <a:effectLst/>
                  <a:uLnTx/>
                  <a:uFillTx/>
                  <a:latin typeface="Arial" charset="0"/>
                  <a:ea typeface="+mn-ea"/>
                  <a:cs typeface="+mn-cs"/>
                </a:rPr>
                <a:t> </a:t>
              </a:r>
              <a:r>
                <a:rPr kumimoji="0" lang="en-US" sz="2400" b="1" i="0" u="none" strike="noStrike" kern="1200" cap="none" spc="0" normalizeH="0" baseline="0" noProof="0" dirty="0">
                  <a:ln>
                    <a:noFill/>
                  </a:ln>
                  <a:solidFill>
                    <a:prstClr val="white"/>
                  </a:solidFill>
                  <a:effectLst/>
                  <a:uLnTx/>
                  <a:uFillTx/>
                  <a:latin typeface="Arial" charset="0"/>
                  <a:ea typeface="+mn-ea"/>
                  <a:cs typeface="+mn-cs"/>
                </a:rPr>
                <a:t>Next due date: June 22, 2022</a:t>
              </a:r>
            </a:p>
          </p:txBody>
        </p:sp>
        <p:pic>
          <p:nvPicPr>
            <p:cNvPr id="21" name="Picture 20">
              <a:extLst>
                <a:ext uri="{FF2B5EF4-FFF2-40B4-BE49-F238E27FC236}">
                  <a16:creationId xmlns:a16="http://schemas.microsoft.com/office/drawing/2014/main" id="{361F7850-6A23-4809-979F-9396AD39267E}"/>
                </a:ext>
              </a:extLst>
            </p:cNvPr>
            <p:cNvPicPr>
              <a:picLocks noChangeAspect="1"/>
            </p:cNvPicPr>
            <p:nvPr/>
          </p:nvPicPr>
          <p:blipFill>
            <a:blip r:embed="rId6"/>
            <a:stretch>
              <a:fillRect/>
            </a:stretch>
          </p:blipFill>
          <p:spPr>
            <a:xfrm>
              <a:off x="3073100" y="5848903"/>
              <a:ext cx="6045800" cy="831297"/>
            </a:xfrm>
            <a:prstGeom prst="rect">
              <a:avLst/>
            </a:prstGeom>
          </p:spPr>
        </p:pic>
        <p:sp>
          <p:nvSpPr>
            <p:cNvPr id="22" name="Rectangle 21">
              <a:extLst>
                <a:ext uri="{FF2B5EF4-FFF2-40B4-BE49-F238E27FC236}">
                  <a16:creationId xmlns:a16="http://schemas.microsoft.com/office/drawing/2014/main" id="{2EEE8F63-C4A1-43FA-ABB3-68E31781E9E4}"/>
                </a:ext>
              </a:extLst>
            </p:cNvPr>
            <p:cNvSpPr/>
            <p:nvPr/>
          </p:nvSpPr>
          <p:spPr>
            <a:xfrm>
              <a:off x="2922895" y="5222262"/>
              <a:ext cx="6346211" cy="1539452"/>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9A9A0A79-5797-47CF-87EB-F79111D360C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16</a:t>
            </a:r>
          </a:p>
        </p:txBody>
      </p:sp>
    </p:spTree>
    <p:extLst>
      <p:ext uri="{BB962C8B-B14F-4D97-AF65-F5344CB8AC3E}">
        <p14:creationId xmlns:p14="http://schemas.microsoft.com/office/powerpoint/2010/main" val="247747271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690255" y="64708"/>
            <a:ext cx="10501746" cy="1030251"/>
          </a:xfrm>
        </p:spPr>
        <p:txBody>
          <a:bodyPr>
            <a:noAutofit/>
          </a:bodyPr>
          <a:lstStyle/>
          <a:p>
            <a:pPr algn="ctr">
              <a:defRPr/>
            </a:pPr>
            <a:r>
              <a:rPr lang="en-US" sz="3600" dirty="0">
                <a:solidFill>
                  <a:srgbClr val="5FE0D4"/>
                </a:solidFill>
                <a:latin typeface="Arial" charset="0"/>
                <a:cs typeface="Arial" charset="0"/>
              </a:rPr>
              <a:t>Clinical Sequencing Evidence-Generating</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 Research Program</a:t>
            </a:r>
            <a:endParaRPr lang="en-US" sz="3600" dirty="0">
              <a:solidFill>
                <a:srgbClr val="5FE0D4"/>
              </a:solidFill>
              <a:latin typeface="Arial" pitchFamily="34" charset="0"/>
              <a:cs typeface="Arial" pitchFamily="34" charset="0"/>
            </a:endParaRPr>
          </a:p>
        </p:txBody>
      </p:sp>
      <p:sp>
        <p:nvSpPr>
          <p:cNvPr id="42" name="Rectangle 41"/>
          <p:cNvSpPr/>
          <p:nvPr/>
        </p:nvSpPr>
        <p:spPr>
          <a:xfrm>
            <a:off x="279086" y="3514981"/>
            <a:ext cx="11633827" cy="3185487"/>
          </a:xfrm>
          <a:prstGeom prst="rect">
            <a:avLst/>
          </a:prstGeom>
        </p:spPr>
        <p:txBody>
          <a:bodyPr wrap="square">
            <a:spAutoFit/>
          </a:bodyPr>
          <a:lstStyle/>
          <a:p>
            <a:pPr marL="387350" lvl="2" indent="-228600" defTabSz="627063" eaLnBrk="0" hangingPunct="0">
              <a:spcBef>
                <a:spcPts val="1800"/>
              </a:spcBef>
              <a:buClr>
                <a:schemeClr val="tx1"/>
              </a:buClr>
              <a:buSzPct val="95000"/>
              <a:buFont typeface="Wingdings" pitchFamily="2" charset="2"/>
              <a:buChar char=""/>
              <a:defRPr/>
            </a:pPr>
            <a:r>
              <a:rPr lang="en-US" sz="2600" b="1" dirty="0">
                <a:solidFill>
                  <a:prstClr val="white"/>
                </a:solidFill>
              </a:rPr>
              <a:t>Utility of genome sequencing in infant cohort</a:t>
            </a:r>
          </a:p>
          <a:p>
            <a:pPr marL="387350" lvl="2" indent="-228600" defTabSz="627063" eaLnBrk="0" hangingPunct="0">
              <a:spcBef>
                <a:spcPts val="1800"/>
              </a:spcBef>
              <a:buClr>
                <a:schemeClr val="tx1"/>
              </a:buClr>
              <a:buSzPct val="95000"/>
              <a:buFont typeface="Wingdings" pitchFamily="2" charset="2"/>
              <a:buChar char=""/>
              <a:defRPr/>
            </a:pPr>
            <a:r>
              <a:rPr lang="en-US" sz="2600" b="1" dirty="0">
                <a:solidFill>
                  <a:prstClr val="white"/>
                </a:solidFill>
              </a:rPr>
              <a:t>Of 367 infants that received genome sequencing, 30% received a 	genetic diagnosis</a:t>
            </a:r>
          </a:p>
          <a:p>
            <a:pPr marL="387350" lvl="2" indent="-228600" defTabSz="627063" eaLnBrk="0" hangingPunct="0">
              <a:spcBef>
                <a:spcPts val="1800"/>
              </a:spcBef>
              <a:buClr>
                <a:schemeClr val="tx1"/>
              </a:buClr>
              <a:buSzPct val="95000"/>
              <a:buFont typeface="Wingdings" pitchFamily="2" charset="2"/>
              <a:buChar char=""/>
              <a:defRPr/>
            </a:pPr>
            <a:r>
              <a:rPr lang="en-US" sz="2600" b="1" dirty="0"/>
              <a:t>57% of detected genomic variants not detected by other genetic tests</a:t>
            </a:r>
          </a:p>
          <a:p>
            <a:pPr marL="387350" lvl="2" indent="-228600" defTabSz="627063" eaLnBrk="0" hangingPunct="0">
              <a:spcBef>
                <a:spcPts val="1800"/>
              </a:spcBef>
              <a:buClr>
                <a:schemeClr val="tx1"/>
              </a:buClr>
              <a:buSzPct val="95000"/>
              <a:buFont typeface="Wingdings" pitchFamily="2" charset="2"/>
              <a:buChar char=""/>
              <a:defRPr/>
            </a:pPr>
            <a:r>
              <a:rPr lang="en-US" sz="2600" b="1" dirty="0">
                <a:solidFill>
                  <a:prstClr val="white"/>
                </a:solidFill>
              </a:rPr>
              <a:t>Participants from ethnically and racially diverse backgrounds as well 	as rural, medically underserved areas</a:t>
            </a:r>
          </a:p>
        </p:txBody>
      </p:sp>
      <p:pic>
        <p:nvPicPr>
          <p:cNvPr id="7" name="Graphic 6">
            <a:extLst>
              <a:ext uri="{FF2B5EF4-FFF2-40B4-BE49-F238E27FC236}">
                <a16:creationId xmlns:a16="http://schemas.microsoft.com/office/drawing/2014/main" id="{57F069FE-B6C3-41B4-A402-C69C121DA0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580" y="106444"/>
            <a:ext cx="1569675" cy="832116"/>
          </a:xfrm>
          <a:prstGeom prst="rect">
            <a:avLst/>
          </a:prstGeom>
        </p:spPr>
      </p:pic>
      <p:pic>
        <p:nvPicPr>
          <p:cNvPr id="10" name="Picture 9" descr="Graphical user interface, text, application&#10;&#10;Description automatically generated">
            <a:extLst>
              <a:ext uri="{FF2B5EF4-FFF2-40B4-BE49-F238E27FC236}">
                <a16:creationId xmlns:a16="http://schemas.microsoft.com/office/drawing/2014/main" id="{94F2D2E6-78F0-4848-A81D-80342FB2F4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7546" y="1273010"/>
            <a:ext cx="6028360" cy="2044956"/>
          </a:xfrm>
          <a:prstGeom prst="rect">
            <a:avLst/>
          </a:prstGeom>
        </p:spPr>
      </p:pic>
      <p:sp>
        <p:nvSpPr>
          <p:cNvPr id="11" name="TextBox 10">
            <a:extLst>
              <a:ext uri="{FF2B5EF4-FFF2-40B4-BE49-F238E27FC236}">
                <a16:creationId xmlns:a16="http://schemas.microsoft.com/office/drawing/2014/main" id="{13E088F1-F11E-4E39-92BD-179D28630D5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17</a:t>
            </a:r>
          </a:p>
        </p:txBody>
      </p:sp>
    </p:spTree>
    <p:extLst>
      <p:ext uri="{BB962C8B-B14F-4D97-AF65-F5344CB8AC3E}">
        <p14:creationId xmlns:p14="http://schemas.microsoft.com/office/powerpoint/2010/main" val="315604390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1780672" y="-10218"/>
            <a:ext cx="10411328"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Clinical Genome Resource (ClinGen)</a:t>
            </a:r>
            <a:endParaRPr lang="en-US" sz="3600" b="1" dirty="0">
              <a:solidFill>
                <a:prstClr val="white"/>
              </a:solidFill>
              <a:latin typeface="Arial" charset="0"/>
            </a:endParaRPr>
          </a:p>
        </p:txBody>
      </p:sp>
      <p:pic>
        <p:nvPicPr>
          <p:cNvPr id="7" name="Picture 6">
            <a:extLst>
              <a:ext uri="{FF2B5EF4-FFF2-40B4-BE49-F238E27FC236}">
                <a16:creationId xmlns:a16="http://schemas.microsoft.com/office/drawing/2014/main" id="{A94A3A6A-C406-814C-86B9-0B83DD7EDDA2}"/>
              </a:ext>
            </a:extLst>
          </p:cNvPr>
          <p:cNvPicPr>
            <a:picLocks noChangeAspect="1"/>
          </p:cNvPicPr>
          <p:nvPr/>
        </p:nvPicPr>
        <p:blipFill>
          <a:blip r:embed="rId3"/>
          <a:stretch>
            <a:fillRect/>
          </a:stretch>
        </p:blipFill>
        <p:spPr>
          <a:xfrm>
            <a:off x="216999" y="200236"/>
            <a:ext cx="1563673" cy="1036510"/>
          </a:xfrm>
          <a:prstGeom prst="rect">
            <a:avLst/>
          </a:prstGeom>
        </p:spPr>
      </p:pic>
      <p:pic>
        <p:nvPicPr>
          <p:cNvPr id="6" name="Picture 5">
            <a:extLst>
              <a:ext uri="{FF2B5EF4-FFF2-40B4-BE49-F238E27FC236}">
                <a16:creationId xmlns:a16="http://schemas.microsoft.com/office/drawing/2014/main" id="{8927B8FA-E9B1-1A4E-AC14-F0B9D657C084}"/>
              </a:ext>
            </a:extLst>
          </p:cNvPr>
          <p:cNvPicPr>
            <a:picLocks noChangeAspect="1"/>
          </p:cNvPicPr>
          <p:nvPr/>
        </p:nvPicPr>
        <p:blipFill>
          <a:blip r:embed="rId4"/>
          <a:stretch>
            <a:fillRect/>
          </a:stretch>
        </p:blipFill>
        <p:spPr>
          <a:xfrm>
            <a:off x="6578222" y="2443883"/>
            <a:ext cx="5387559" cy="3242722"/>
          </a:xfrm>
          <a:prstGeom prst="rect">
            <a:avLst/>
          </a:prstGeom>
          <a:effectLst>
            <a:glow rad="139700">
              <a:schemeClr val="accent3">
                <a:satMod val="175000"/>
                <a:alpha val="40000"/>
              </a:schemeClr>
            </a:glow>
          </a:effectLst>
        </p:spPr>
      </p:pic>
      <p:sp>
        <p:nvSpPr>
          <p:cNvPr id="17" name="TextBox 16">
            <a:extLst>
              <a:ext uri="{FF2B5EF4-FFF2-40B4-BE49-F238E27FC236}">
                <a16:creationId xmlns:a16="http://schemas.microsoft.com/office/drawing/2014/main" id="{F5301982-DB39-D24E-BE02-48937D1FB699}"/>
              </a:ext>
            </a:extLst>
          </p:cNvPr>
          <p:cNvSpPr txBox="1"/>
          <p:nvPr/>
        </p:nvSpPr>
        <p:spPr>
          <a:xfrm>
            <a:off x="-49134" y="2263600"/>
            <a:ext cx="6565940" cy="3600986"/>
          </a:xfrm>
          <a:prstGeom prst="rect">
            <a:avLst/>
          </a:prstGeom>
          <a:noFill/>
        </p:spPr>
        <p:txBody>
          <a:bodyPr wrap="square" rtlCol="0">
            <a:spAutoFit/>
          </a:bodyPr>
          <a:lstStyle/>
          <a:p>
            <a:pPr marL="342900" indent="-227013" defTabSz="627063">
              <a:spcBef>
                <a:spcPts val="600"/>
              </a:spcBef>
              <a:spcAft>
                <a:spcPts val="600"/>
              </a:spcAft>
              <a:buFont typeface="Wingdings" panose="05000000000000000000" pitchFamily="2" charset="2"/>
              <a:buChar char="§"/>
            </a:pPr>
            <a:r>
              <a:rPr lang="en-US" sz="2600" b="1" dirty="0"/>
              <a:t>Contribute data, tools, and resources 	to the genomic knowledgebase to 	enhance equity in patient care</a:t>
            </a:r>
          </a:p>
          <a:p>
            <a:pPr marL="342900" indent="-227013" defTabSz="627063">
              <a:spcBef>
                <a:spcPts val="600"/>
              </a:spcBef>
              <a:spcAft>
                <a:spcPts val="600"/>
              </a:spcAft>
              <a:buFont typeface="Wingdings" panose="05000000000000000000" pitchFamily="2" charset="2"/>
              <a:buChar char="§"/>
            </a:pPr>
            <a:r>
              <a:rPr lang="en-US" sz="2600" b="1" dirty="0"/>
              <a:t>Develop recommendations for the use 	of population descriptors in 	genetics and genomics</a:t>
            </a:r>
          </a:p>
          <a:p>
            <a:pPr marL="342900" indent="-227013" defTabSz="627063">
              <a:spcBef>
                <a:spcPts val="600"/>
              </a:spcBef>
              <a:spcAft>
                <a:spcPts val="600"/>
              </a:spcAft>
              <a:buFont typeface="Wingdings" panose="05000000000000000000" pitchFamily="2" charset="2"/>
              <a:buChar char="§"/>
            </a:pPr>
            <a:r>
              <a:rPr lang="en-US" sz="2600" b="1" dirty="0"/>
              <a:t>Foster diversity, equity, and inclusion 	in the ClinGen workforce </a:t>
            </a:r>
          </a:p>
        </p:txBody>
      </p:sp>
      <p:sp>
        <p:nvSpPr>
          <p:cNvPr id="8" name="TextBox 7">
            <a:extLst>
              <a:ext uri="{FF2B5EF4-FFF2-40B4-BE49-F238E27FC236}">
                <a16:creationId xmlns:a16="http://schemas.microsoft.com/office/drawing/2014/main" id="{67FE66F6-B7D3-4CF2-8A10-9902DAA00C0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18</a:t>
            </a:r>
          </a:p>
        </p:txBody>
      </p:sp>
      <p:sp>
        <p:nvSpPr>
          <p:cNvPr id="10" name="TextBox 9">
            <a:extLst>
              <a:ext uri="{FF2B5EF4-FFF2-40B4-BE49-F238E27FC236}">
                <a16:creationId xmlns:a16="http://schemas.microsoft.com/office/drawing/2014/main" id="{E1627E06-272A-402D-89FA-ACE57BBCE906}"/>
              </a:ext>
            </a:extLst>
          </p:cNvPr>
          <p:cNvSpPr txBox="1"/>
          <p:nvPr/>
        </p:nvSpPr>
        <p:spPr>
          <a:xfrm>
            <a:off x="1780672" y="628196"/>
            <a:ext cx="10411328" cy="523220"/>
          </a:xfrm>
          <a:prstGeom prst="rect">
            <a:avLst/>
          </a:prstGeom>
          <a:noFill/>
        </p:spPr>
        <p:txBody>
          <a:bodyPr wrap="square">
            <a:spAutoFit/>
          </a:bodyPr>
          <a:lstStyle/>
          <a:p>
            <a:pPr marL="158750" marR="0" lvl="2" indent="0" algn="ctr" defTabSz="627063" rtl="0" eaLnBrk="0" fontAlgn="auto" latinLnBrk="0" hangingPunct="0">
              <a:lnSpc>
                <a:spcPct val="100000"/>
              </a:lnSpc>
              <a:spcBef>
                <a:spcPts val="12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Justice, Equity, Diversity, and Inclusion Action Plan</a:t>
            </a:r>
          </a:p>
        </p:txBody>
      </p:sp>
    </p:spTree>
    <p:extLst>
      <p:ext uri="{BB962C8B-B14F-4D97-AF65-F5344CB8AC3E}">
        <p14:creationId xmlns:p14="http://schemas.microsoft.com/office/powerpoint/2010/main" val="47965920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49E50B-DA34-4BFE-A429-4D54A07CD118}"/>
              </a:ext>
            </a:extLst>
          </p:cNvPr>
          <p:cNvSpPr>
            <a:spLocks noGrp="1"/>
          </p:cNvSpPr>
          <p:nvPr>
            <p:ph type="title"/>
          </p:nvPr>
        </p:nvSpPr>
        <p:spPr>
          <a:xfrm>
            <a:off x="0" y="6812"/>
            <a:ext cx="12192000" cy="645371"/>
          </a:xfrm>
        </p:spPr>
        <p:txBody>
          <a:bodyPr>
            <a:noAutofit/>
          </a:bodyPr>
          <a:lstStyle/>
          <a:p>
            <a:pPr algn="ctr"/>
            <a:r>
              <a:rPr lang="en" sz="3600" dirty="0"/>
              <a:t>Global Genomic Medicine Collaborative (GGMC) </a:t>
            </a:r>
            <a:endParaRPr lang="en-US" sz="3600" dirty="0"/>
          </a:p>
        </p:txBody>
      </p:sp>
      <p:sp>
        <p:nvSpPr>
          <p:cNvPr id="4" name="Freeform: Shape 3">
            <a:extLst>
              <a:ext uri="{FF2B5EF4-FFF2-40B4-BE49-F238E27FC236}">
                <a16:creationId xmlns:a16="http://schemas.microsoft.com/office/drawing/2014/main" id="{C52EC56D-F090-4951-A7FE-99F05DF757C5}"/>
              </a:ext>
            </a:extLst>
          </p:cNvPr>
          <p:cNvSpPr/>
          <p:nvPr/>
        </p:nvSpPr>
        <p:spPr>
          <a:xfrm>
            <a:off x="707526" y="1001032"/>
            <a:ext cx="10797495" cy="2579352"/>
          </a:xfrm>
          <a:custGeom>
            <a:avLst/>
            <a:gdLst>
              <a:gd name="connsiteX0" fmla="*/ 0 w 8098121"/>
              <a:gd name="connsiteY0" fmla="*/ 232052 h 2320516"/>
              <a:gd name="connsiteX1" fmla="*/ 232052 w 8098121"/>
              <a:gd name="connsiteY1" fmla="*/ 0 h 2320516"/>
              <a:gd name="connsiteX2" fmla="*/ 7866069 w 8098121"/>
              <a:gd name="connsiteY2" fmla="*/ 0 h 2320516"/>
              <a:gd name="connsiteX3" fmla="*/ 8098121 w 8098121"/>
              <a:gd name="connsiteY3" fmla="*/ 232052 h 2320516"/>
              <a:gd name="connsiteX4" fmla="*/ 8098121 w 8098121"/>
              <a:gd name="connsiteY4" fmla="*/ 2088464 h 2320516"/>
              <a:gd name="connsiteX5" fmla="*/ 7866069 w 8098121"/>
              <a:gd name="connsiteY5" fmla="*/ 2320516 h 2320516"/>
              <a:gd name="connsiteX6" fmla="*/ 232052 w 8098121"/>
              <a:gd name="connsiteY6" fmla="*/ 2320516 h 2320516"/>
              <a:gd name="connsiteX7" fmla="*/ 0 w 8098121"/>
              <a:gd name="connsiteY7" fmla="*/ 2088464 h 2320516"/>
              <a:gd name="connsiteX8" fmla="*/ 0 w 8098121"/>
              <a:gd name="connsiteY8" fmla="*/ 232052 h 232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8121" h="2320516">
                <a:moveTo>
                  <a:pt x="0" y="232052"/>
                </a:moveTo>
                <a:cubicBezTo>
                  <a:pt x="0" y="103893"/>
                  <a:pt x="103893" y="0"/>
                  <a:pt x="232052" y="0"/>
                </a:cubicBezTo>
                <a:lnTo>
                  <a:pt x="7866069" y="0"/>
                </a:lnTo>
                <a:cubicBezTo>
                  <a:pt x="7994228" y="0"/>
                  <a:pt x="8098121" y="103893"/>
                  <a:pt x="8098121" y="232052"/>
                </a:cubicBezTo>
                <a:lnTo>
                  <a:pt x="8098121" y="2088464"/>
                </a:lnTo>
                <a:cubicBezTo>
                  <a:pt x="8098121" y="2216623"/>
                  <a:pt x="7994228" y="2320516"/>
                  <a:pt x="7866069" y="2320516"/>
                </a:cubicBezTo>
                <a:lnTo>
                  <a:pt x="232052" y="2320516"/>
                </a:lnTo>
                <a:cubicBezTo>
                  <a:pt x="103893" y="2320516"/>
                  <a:pt x="0" y="2216623"/>
                  <a:pt x="0" y="2088464"/>
                </a:cubicBezTo>
                <a:lnTo>
                  <a:pt x="0" y="2320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2541" tIns="212541" rIns="212541" bIns="212541" numCol="1" spcCol="1270" anchor="ctr" anchorCtr="0">
            <a:noAutofit/>
          </a:bodyPr>
          <a:lstStyle/>
          <a:p>
            <a:pPr defTabSz="1422364">
              <a:lnSpc>
                <a:spcPct val="95000"/>
              </a:lnSpc>
              <a:spcBef>
                <a:spcPct val="0"/>
              </a:spcBef>
              <a:spcAft>
                <a:spcPts val="1600"/>
              </a:spcAft>
            </a:pPr>
            <a:r>
              <a:rPr lang="en-US" sz="2667" b="1" dirty="0">
                <a:solidFill>
                  <a:srgbClr val="002060"/>
                </a:solidFill>
              </a:rPr>
              <a:t>Vision:</a:t>
            </a:r>
            <a:r>
              <a:rPr lang="en-US" sz="2667" dirty="0"/>
              <a:t> Realizing the full potential of genomic medicine worldwide to improve individual and population health</a:t>
            </a:r>
          </a:p>
          <a:p>
            <a:pPr defTabSz="1422364">
              <a:lnSpc>
                <a:spcPct val="95000"/>
              </a:lnSpc>
              <a:spcBef>
                <a:spcPct val="0"/>
              </a:spcBef>
              <a:spcAft>
                <a:spcPts val="1600"/>
              </a:spcAft>
            </a:pPr>
            <a:r>
              <a:rPr lang="en-US" sz="2667" b="1" dirty="0"/>
              <a:t>Mission:</a:t>
            </a:r>
            <a:r>
              <a:rPr lang="en-US" sz="2667" dirty="0"/>
              <a:t> To identify barriers and solutions, lead and develop programs, and global leverage expertise to bring genomic medicine to low-resource settings worldwide</a:t>
            </a:r>
          </a:p>
        </p:txBody>
      </p:sp>
      <p:grpSp>
        <p:nvGrpSpPr>
          <p:cNvPr id="22" name="Group 21">
            <a:extLst>
              <a:ext uri="{FF2B5EF4-FFF2-40B4-BE49-F238E27FC236}">
                <a16:creationId xmlns:a16="http://schemas.microsoft.com/office/drawing/2014/main" id="{DBFE610B-7854-4194-9853-2427602B4C6D}"/>
              </a:ext>
            </a:extLst>
          </p:cNvPr>
          <p:cNvGrpSpPr/>
          <p:nvPr/>
        </p:nvGrpSpPr>
        <p:grpSpPr>
          <a:xfrm>
            <a:off x="6106271" y="3582505"/>
            <a:ext cx="5662648" cy="2070200"/>
            <a:chOff x="4579704" y="3034351"/>
            <a:chExt cx="4246986" cy="1552650"/>
          </a:xfrm>
        </p:grpSpPr>
        <p:sp>
          <p:nvSpPr>
            <p:cNvPr id="12" name="Freeform: Shape 11">
              <a:extLst>
                <a:ext uri="{FF2B5EF4-FFF2-40B4-BE49-F238E27FC236}">
                  <a16:creationId xmlns:a16="http://schemas.microsoft.com/office/drawing/2014/main" id="{64EF60EF-FDD4-4589-9CDE-B18F68266AAC}"/>
                </a:ext>
              </a:extLst>
            </p:cNvPr>
            <p:cNvSpPr/>
            <p:nvPr/>
          </p:nvSpPr>
          <p:spPr>
            <a:xfrm>
              <a:off x="4579704" y="3034351"/>
              <a:ext cx="4246986" cy="804094"/>
            </a:xfrm>
            <a:custGeom>
              <a:avLst/>
              <a:gdLst/>
              <a:ahLst/>
              <a:cxnLst/>
              <a:rect l="0" t="0" r="0" b="0"/>
              <a:pathLst>
                <a:path>
                  <a:moveTo>
                    <a:pt x="0" y="0"/>
                  </a:moveTo>
                  <a:lnTo>
                    <a:pt x="0" y="402047"/>
                  </a:lnTo>
                  <a:lnTo>
                    <a:pt x="3412152" y="402047"/>
                  </a:lnTo>
                  <a:lnTo>
                    <a:pt x="3412152" y="80409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dirty="0"/>
            </a:p>
          </p:txBody>
        </p:sp>
        <p:sp>
          <p:nvSpPr>
            <p:cNvPr id="15" name="Freeform: Shape 14">
              <a:extLst>
                <a:ext uri="{FF2B5EF4-FFF2-40B4-BE49-F238E27FC236}">
                  <a16:creationId xmlns:a16="http://schemas.microsoft.com/office/drawing/2014/main" id="{3501D5A1-449D-4B4B-B540-7D13B8441136}"/>
                </a:ext>
              </a:extLst>
            </p:cNvPr>
            <p:cNvSpPr/>
            <p:nvPr/>
          </p:nvSpPr>
          <p:spPr>
            <a:xfrm>
              <a:off x="7123013" y="3812755"/>
              <a:ext cx="1601248" cy="774246"/>
            </a:xfrm>
            <a:custGeom>
              <a:avLst/>
              <a:gdLst>
                <a:gd name="connsiteX0" fmla="*/ 0 w 1601248"/>
                <a:gd name="connsiteY0" fmla="*/ 75012 h 750117"/>
                <a:gd name="connsiteX1" fmla="*/ 75012 w 1601248"/>
                <a:gd name="connsiteY1" fmla="*/ 0 h 750117"/>
                <a:gd name="connsiteX2" fmla="*/ 1526236 w 1601248"/>
                <a:gd name="connsiteY2" fmla="*/ 0 h 750117"/>
                <a:gd name="connsiteX3" fmla="*/ 1601248 w 1601248"/>
                <a:gd name="connsiteY3" fmla="*/ 75012 h 750117"/>
                <a:gd name="connsiteX4" fmla="*/ 1601248 w 1601248"/>
                <a:gd name="connsiteY4" fmla="*/ 675105 h 750117"/>
                <a:gd name="connsiteX5" fmla="*/ 1526236 w 1601248"/>
                <a:gd name="connsiteY5" fmla="*/ 750117 h 750117"/>
                <a:gd name="connsiteX6" fmla="*/ 75012 w 1601248"/>
                <a:gd name="connsiteY6" fmla="*/ 750117 h 750117"/>
                <a:gd name="connsiteX7" fmla="*/ 0 w 1601248"/>
                <a:gd name="connsiteY7" fmla="*/ 675105 h 750117"/>
                <a:gd name="connsiteX8" fmla="*/ 0 w 1601248"/>
                <a:gd name="connsiteY8" fmla="*/ 75012 h 750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248" h="750117">
                  <a:moveTo>
                    <a:pt x="0" y="75012"/>
                  </a:moveTo>
                  <a:cubicBezTo>
                    <a:pt x="0" y="33584"/>
                    <a:pt x="33584" y="0"/>
                    <a:pt x="75012" y="0"/>
                  </a:cubicBezTo>
                  <a:lnTo>
                    <a:pt x="1526236" y="0"/>
                  </a:lnTo>
                  <a:cubicBezTo>
                    <a:pt x="1567664" y="0"/>
                    <a:pt x="1601248" y="33584"/>
                    <a:pt x="1601248" y="75012"/>
                  </a:cubicBezTo>
                  <a:lnTo>
                    <a:pt x="1601248" y="675105"/>
                  </a:lnTo>
                  <a:cubicBezTo>
                    <a:pt x="1601248" y="716533"/>
                    <a:pt x="1567664" y="750117"/>
                    <a:pt x="1526236" y="750117"/>
                  </a:cubicBezTo>
                  <a:lnTo>
                    <a:pt x="75012" y="750117"/>
                  </a:lnTo>
                  <a:cubicBezTo>
                    <a:pt x="33584" y="750117"/>
                    <a:pt x="0" y="716533"/>
                    <a:pt x="0" y="675105"/>
                  </a:cubicBezTo>
                  <a:lnTo>
                    <a:pt x="0" y="7501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573" tIns="110573" rIns="110573" bIns="110573" numCol="1" spcCol="1270" anchor="ctr" anchorCtr="0">
              <a:noAutofit/>
            </a:bodyPr>
            <a:lstStyle/>
            <a:p>
              <a:pPr algn="ctr" defTabSz="948243">
                <a:lnSpc>
                  <a:spcPct val="90000"/>
                </a:lnSpc>
                <a:spcBef>
                  <a:spcPct val="0"/>
                </a:spcBef>
                <a:spcAft>
                  <a:spcPct val="35000"/>
                </a:spcAft>
              </a:pPr>
              <a:r>
                <a:rPr lang="en-US" sz="2133" dirty="0"/>
                <a:t>Potential additional programs</a:t>
              </a:r>
            </a:p>
          </p:txBody>
        </p:sp>
      </p:grpSp>
      <p:grpSp>
        <p:nvGrpSpPr>
          <p:cNvPr id="20" name="Group 19">
            <a:extLst>
              <a:ext uri="{FF2B5EF4-FFF2-40B4-BE49-F238E27FC236}">
                <a16:creationId xmlns:a16="http://schemas.microsoft.com/office/drawing/2014/main" id="{2C7E1332-4DD9-4B16-9207-C085342A9C25}"/>
              </a:ext>
            </a:extLst>
          </p:cNvPr>
          <p:cNvGrpSpPr/>
          <p:nvPr/>
        </p:nvGrpSpPr>
        <p:grpSpPr>
          <a:xfrm>
            <a:off x="466661" y="3591671"/>
            <a:ext cx="5639612" cy="2088179"/>
            <a:chOff x="349995" y="2949785"/>
            <a:chExt cx="4229709" cy="1566134"/>
          </a:xfrm>
        </p:grpSpPr>
        <p:sp>
          <p:nvSpPr>
            <p:cNvPr id="16" name="Freeform: Shape 15">
              <a:extLst>
                <a:ext uri="{FF2B5EF4-FFF2-40B4-BE49-F238E27FC236}">
                  <a16:creationId xmlns:a16="http://schemas.microsoft.com/office/drawing/2014/main" id="{5D6EE94B-C801-4D8F-8761-E59CC1D8B9DB}"/>
                </a:ext>
              </a:extLst>
            </p:cNvPr>
            <p:cNvSpPr/>
            <p:nvPr/>
          </p:nvSpPr>
          <p:spPr>
            <a:xfrm>
              <a:off x="1983659" y="2949785"/>
              <a:ext cx="2596045" cy="884025"/>
            </a:xfrm>
            <a:custGeom>
              <a:avLst/>
              <a:gdLst/>
              <a:ahLst/>
              <a:cxnLst/>
              <a:rect l="0" t="0" r="0" b="0"/>
              <a:pathLst>
                <a:path>
                  <a:moveTo>
                    <a:pt x="2596044" y="0"/>
                  </a:moveTo>
                  <a:lnTo>
                    <a:pt x="2596044" y="398023"/>
                  </a:lnTo>
                  <a:lnTo>
                    <a:pt x="0" y="398023"/>
                  </a:lnTo>
                  <a:lnTo>
                    <a:pt x="0" y="796047"/>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8" name="Group 17">
              <a:extLst>
                <a:ext uri="{FF2B5EF4-FFF2-40B4-BE49-F238E27FC236}">
                  <a16:creationId xmlns:a16="http://schemas.microsoft.com/office/drawing/2014/main" id="{98A1ACC7-6EBF-4DEA-AE92-D25C9E98B2B7}"/>
                </a:ext>
              </a:extLst>
            </p:cNvPr>
            <p:cNvGrpSpPr/>
            <p:nvPr/>
          </p:nvGrpSpPr>
          <p:grpSpPr>
            <a:xfrm>
              <a:off x="349995" y="3721314"/>
              <a:ext cx="3322496" cy="794605"/>
              <a:chOff x="349995" y="3721314"/>
              <a:chExt cx="3322496" cy="794605"/>
            </a:xfrm>
          </p:grpSpPr>
          <p:sp>
            <p:nvSpPr>
              <p:cNvPr id="17" name="Freeform: Shape 16">
                <a:extLst>
                  <a:ext uri="{FF2B5EF4-FFF2-40B4-BE49-F238E27FC236}">
                    <a16:creationId xmlns:a16="http://schemas.microsoft.com/office/drawing/2014/main" id="{4C5AF5A3-A6B1-4C07-B4AF-DE379131FB13}"/>
                  </a:ext>
                </a:extLst>
              </p:cNvPr>
              <p:cNvSpPr/>
              <p:nvPr/>
            </p:nvSpPr>
            <p:spPr>
              <a:xfrm>
                <a:off x="349995" y="3721314"/>
                <a:ext cx="3322496" cy="794605"/>
              </a:xfrm>
              <a:custGeom>
                <a:avLst/>
                <a:gdLst>
                  <a:gd name="connsiteX0" fmla="*/ 0 w 3322496"/>
                  <a:gd name="connsiteY0" fmla="*/ 79461 h 794605"/>
                  <a:gd name="connsiteX1" fmla="*/ 79461 w 3322496"/>
                  <a:gd name="connsiteY1" fmla="*/ 0 h 794605"/>
                  <a:gd name="connsiteX2" fmla="*/ 3243036 w 3322496"/>
                  <a:gd name="connsiteY2" fmla="*/ 0 h 794605"/>
                  <a:gd name="connsiteX3" fmla="*/ 3322497 w 3322496"/>
                  <a:gd name="connsiteY3" fmla="*/ 79461 h 794605"/>
                  <a:gd name="connsiteX4" fmla="*/ 3322496 w 3322496"/>
                  <a:gd name="connsiteY4" fmla="*/ 715145 h 794605"/>
                  <a:gd name="connsiteX5" fmla="*/ 3243035 w 3322496"/>
                  <a:gd name="connsiteY5" fmla="*/ 794606 h 794605"/>
                  <a:gd name="connsiteX6" fmla="*/ 79461 w 3322496"/>
                  <a:gd name="connsiteY6" fmla="*/ 794605 h 794605"/>
                  <a:gd name="connsiteX7" fmla="*/ 0 w 3322496"/>
                  <a:gd name="connsiteY7" fmla="*/ 715144 h 794605"/>
                  <a:gd name="connsiteX8" fmla="*/ 0 w 3322496"/>
                  <a:gd name="connsiteY8" fmla="*/ 79461 h 79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2496" h="794605">
                    <a:moveTo>
                      <a:pt x="0" y="79461"/>
                    </a:moveTo>
                    <a:cubicBezTo>
                      <a:pt x="0" y="35576"/>
                      <a:pt x="35576" y="0"/>
                      <a:pt x="79461" y="0"/>
                    </a:cubicBezTo>
                    <a:lnTo>
                      <a:pt x="3243036" y="0"/>
                    </a:lnTo>
                    <a:cubicBezTo>
                      <a:pt x="3286921" y="0"/>
                      <a:pt x="3322497" y="35576"/>
                      <a:pt x="3322497" y="79461"/>
                    </a:cubicBezTo>
                    <a:cubicBezTo>
                      <a:pt x="3322497" y="291356"/>
                      <a:pt x="3322496" y="503250"/>
                      <a:pt x="3322496" y="715145"/>
                    </a:cubicBezTo>
                    <a:cubicBezTo>
                      <a:pt x="3322496" y="759030"/>
                      <a:pt x="3286920" y="794606"/>
                      <a:pt x="3243035" y="794606"/>
                    </a:cubicBezTo>
                    <a:lnTo>
                      <a:pt x="79461" y="794605"/>
                    </a:lnTo>
                    <a:cubicBezTo>
                      <a:pt x="35576" y="794605"/>
                      <a:pt x="0" y="759029"/>
                      <a:pt x="0" y="715144"/>
                    </a:cubicBezTo>
                    <a:lnTo>
                      <a:pt x="0" y="794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311" tIns="112311" rIns="112311" bIns="112311" numCol="1" spcCol="1270" anchor="ctr" anchorCtr="0">
                <a:noAutofit/>
              </a:bodyPr>
              <a:lstStyle/>
              <a:p>
                <a:pPr algn="ctr" defTabSz="948243">
                  <a:lnSpc>
                    <a:spcPct val="90000"/>
                  </a:lnSpc>
                  <a:spcBef>
                    <a:spcPct val="0"/>
                  </a:spcBef>
                  <a:spcAft>
                    <a:spcPct val="35000"/>
                  </a:spcAft>
                </a:pPr>
                <a:r>
                  <a:rPr lang="en-US" sz="2133" dirty="0"/>
                  <a:t>International Hundred K+ Cohorts Consortium (IHCC)</a:t>
                </a:r>
              </a:p>
            </p:txBody>
          </p:sp>
          <p:pic>
            <p:nvPicPr>
              <p:cNvPr id="6" name="Picture 5" descr="A picture containing icon&#10;&#10;Description automatically generated">
                <a:extLst>
                  <a:ext uri="{FF2B5EF4-FFF2-40B4-BE49-F238E27FC236}">
                    <a16:creationId xmlns:a16="http://schemas.microsoft.com/office/drawing/2014/main" id="{1BCCADEE-B1E1-40CC-B817-AFBA832FF983}"/>
                  </a:ext>
                </a:extLst>
              </p:cNvPr>
              <p:cNvPicPr>
                <a:picLocks noChangeAspect="1"/>
              </p:cNvPicPr>
              <p:nvPr/>
            </p:nvPicPr>
            <p:blipFill>
              <a:blip r:embed="rId3"/>
              <a:stretch>
                <a:fillRect/>
              </a:stretch>
            </p:blipFill>
            <p:spPr>
              <a:xfrm>
                <a:off x="3129831" y="4108927"/>
                <a:ext cx="396283" cy="396283"/>
              </a:xfrm>
              <a:prstGeom prst="rect">
                <a:avLst/>
              </a:prstGeom>
            </p:spPr>
          </p:pic>
        </p:grpSp>
      </p:grpSp>
      <p:grpSp>
        <p:nvGrpSpPr>
          <p:cNvPr id="7" name="Group 6">
            <a:extLst>
              <a:ext uri="{FF2B5EF4-FFF2-40B4-BE49-F238E27FC236}">
                <a16:creationId xmlns:a16="http://schemas.microsoft.com/office/drawing/2014/main" id="{3C0A2E3C-A494-4B3B-B386-6383D6E1B369}"/>
              </a:ext>
            </a:extLst>
          </p:cNvPr>
          <p:cNvGrpSpPr/>
          <p:nvPr/>
        </p:nvGrpSpPr>
        <p:grpSpPr>
          <a:xfrm>
            <a:off x="5312269" y="3576895"/>
            <a:ext cx="3805177" cy="2339991"/>
            <a:chOff x="3984201" y="2938703"/>
            <a:chExt cx="2853883" cy="1754993"/>
          </a:xfrm>
        </p:grpSpPr>
        <p:sp>
          <p:nvSpPr>
            <p:cNvPr id="5" name="Freeform: Shape 4">
              <a:extLst>
                <a:ext uri="{FF2B5EF4-FFF2-40B4-BE49-F238E27FC236}">
                  <a16:creationId xmlns:a16="http://schemas.microsoft.com/office/drawing/2014/main" id="{DDA40133-CBB4-4B47-BF69-63A5D6654CAD}"/>
                </a:ext>
              </a:extLst>
            </p:cNvPr>
            <p:cNvSpPr/>
            <p:nvPr/>
          </p:nvSpPr>
          <p:spPr>
            <a:xfrm>
              <a:off x="4579705" y="2938703"/>
              <a:ext cx="843690" cy="816878"/>
            </a:xfrm>
            <a:custGeom>
              <a:avLst/>
              <a:gdLst/>
              <a:ahLst/>
              <a:cxnLst/>
              <a:rect l="0" t="0" r="0" b="0"/>
              <a:pathLst>
                <a:path>
                  <a:moveTo>
                    <a:pt x="0" y="0"/>
                  </a:moveTo>
                  <a:lnTo>
                    <a:pt x="0" y="408439"/>
                  </a:lnTo>
                  <a:lnTo>
                    <a:pt x="843690" y="408439"/>
                  </a:lnTo>
                  <a:lnTo>
                    <a:pt x="843690" y="81687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9" name="Group 18">
              <a:extLst>
                <a:ext uri="{FF2B5EF4-FFF2-40B4-BE49-F238E27FC236}">
                  <a16:creationId xmlns:a16="http://schemas.microsoft.com/office/drawing/2014/main" id="{453ED9F7-7745-466C-8C83-144F98F70A22}"/>
                </a:ext>
              </a:extLst>
            </p:cNvPr>
            <p:cNvGrpSpPr/>
            <p:nvPr/>
          </p:nvGrpSpPr>
          <p:grpSpPr>
            <a:xfrm>
              <a:off x="3984201" y="3722295"/>
              <a:ext cx="2829378" cy="773265"/>
              <a:chOff x="3984201" y="3722295"/>
              <a:chExt cx="2829378" cy="773265"/>
            </a:xfrm>
          </p:grpSpPr>
          <p:sp>
            <p:nvSpPr>
              <p:cNvPr id="9" name="Freeform: Shape 8">
                <a:extLst>
                  <a:ext uri="{FF2B5EF4-FFF2-40B4-BE49-F238E27FC236}">
                    <a16:creationId xmlns:a16="http://schemas.microsoft.com/office/drawing/2014/main" id="{8027388F-1D53-4B02-A699-ACD5791CE41B}"/>
                  </a:ext>
                </a:extLst>
              </p:cNvPr>
              <p:cNvSpPr/>
              <p:nvPr/>
            </p:nvSpPr>
            <p:spPr>
              <a:xfrm>
                <a:off x="3984201" y="3722295"/>
                <a:ext cx="2829378" cy="773265"/>
              </a:xfrm>
              <a:custGeom>
                <a:avLst/>
                <a:gdLst>
                  <a:gd name="connsiteX0" fmla="*/ 0 w 2829378"/>
                  <a:gd name="connsiteY0" fmla="*/ 75769 h 757690"/>
                  <a:gd name="connsiteX1" fmla="*/ 75769 w 2829378"/>
                  <a:gd name="connsiteY1" fmla="*/ 0 h 757690"/>
                  <a:gd name="connsiteX2" fmla="*/ 2753609 w 2829378"/>
                  <a:gd name="connsiteY2" fmla="*/ 0 h 757690"/>
                  <a:gd name="connsiteX3" fmla="*/ 2829378 w 2829378"/>
                  <a:gd name="connsiteY3" fmla="*/ 75769 h 757690"/>
                  <a:gd name="connsiteX4" fmla="*/ 2829378 w 2829378"/>
                  <a:gd name="connsiteY4" fmla="*/ 681921 h 757690"/>
                  <a:gd name="connsiteX5" fmla="*/ 2753609 w 2829378"/>
                  <a:gd name="connsiteY5" fmla="*/ 757690 h 757690"/>
                  <a:gd name="connsiteX6" fmla="*/ 75769 w 2829378"/>
                  <a:gd name="connsiteY6" fmla="*/ 757690 h 757690"/>
                  <a:gd name="connsiteX7" fmla="*/ 0 w 2829378"/>
                  <a:gd name="connsiteY7" fmla="*/ 681921 h 757690"/>
                  <a:gd name="connsiteX8" fmla="*/ 0 w 2829378"/>
                  <a:gd name="connsiteY8" fmla="*/ 75769 h 75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9378" h="757690">
                    <a:moveTo>
                      <a:pt x="0" y="75769"/>
                    </a:moveTo>
                    <a:cubicBezTo>
                      <a:pt x="0" y="33923"/>
                      <a:pt x="33923" y="0"/>
                      <a:pt x="75769" y="0"/>
                    </a:cubicBezTo>
                    <a:lnTo>
                      <a:pt x="2753609" y="0"/>
                    </a:lnTo>
                    <a:cubicBezTo>
                      <a:pt x="2795455" y="0"/>
                      <a:pt x="2829378" y="33923"/>
                      <a:pt x="2829378" y="75769"/>
                    </a:cubicBezTo>
                    <a:lnTo>
                      <a:pt x="2829378" y="681921"/>
                    </a:lnTo>
                    <a:cubicBezTo>
                      <a:pt x="2829378" y="723767"/>
                      <a:pt x="2795455" y="757690"/>
                      <a:pt x="2753609" y="757690"/>
                    </a:cubicBezTo>
                    <a:lnTo>
                      <a:pt x="75769" y="757690"/>
                    </a:lnTo>
                    <a:cubicBezTo>
                      <a:pt x="33923" y="757690"/>
                      <a:pt x="0" y="723767"/>
                      <a:pt x="0" y="681921"/>
                    </a:cubicBezTo>
                    <a:lnTo>
                      <a:pt x="0" y="7576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869" tIns="110869" rIns="110869" bIns="110869" numCol="1" spcCol="1270" anchor="ctr" anchorCtr="0">
                <a:noAutofit/>
              </a:bodyPr>
              <a:lstStyle/>
              <a:p>
                <a:pPr algn="ctr" defTabSz="948243">
                  <a:lnSpc>
                    <a:spcPct val="90000"/>
                  </a:lnSpc>
                  <a:spcBef>
                    <a:spcPct val="0"/>
                  </a:spcBef>
                  <a:spcAft>
                    <a:spcPct val="35000"/>
                  </a:spcAft>
                </a:pPr>
                <a:r>
                  <a:rPr lang="en-US" sz="2133" dirty="0"/>
                  <a:t>Global Genomic Medicine Consortium (G2MC)</a:t>
                </a:r>
              </a:p>
            </p:txBody>
          </p:sp>
          <p:pic>
            <p:nvPicPr>
              <p:cNvPr id="14" name="Picture 13">
                <a:extLst>
                  <a:ext uri="{FF2B5EF4-FFF2-40B4-BE49-F238E27FC236}">
                    <a16:creationId xmlns:a16="http://schemas.microsoft.com/office/drawing/2014/main" id="{8BA01BF2-65CF-41A6-A92B-1A523CDB5BE1}"/>
                  </a:ext>
                </a:extLst>
              </p:cNvPr>
              <p:cNvPicPr>
                <a:picLocks noChangeAspect="1"/>
              </p:cNvPicPr>
              <p:nvPr/>
            </p:nvPicPr>
            <p:blipFill>
              <a:blip r:embed="rId4"/>
              <a:stretch>
                <a:fillRect/>
              </a:stretch>
            </p:blipFill>
            <p:spPr>
              <a:xfrm>
                <a:off x="6395933" y="4108927"/>
                <a:ext cx="315112" cy="370304"/>
              </a:xfrm>
              <a:prstGeom prst="rect">
                <a:avLst/>
              </a:prstGeom>
            </p:spPr>
          </p:pic>
        </p:grpSp>
        <p:sp>
          <p:nvSpPr>
            <p:cNvPr id="2" name="Rectangle 1">
              <a:extLst>
                <a:ext uri="{FF2B5EF4-FFF2-40B4-BE49-F238E27FC236}">
                  <a16:creationId xmlns:a16="http://schemas.microsoft.com/office/drawing/2014/main" id="{580C0D33-0DDC-43E5-AD9D-D5C334135B65}"/>
                </a:ext>
              </a:extLst>
            </p:cNvPr>
            <p:cNvSpPr/>
            <p:nvPr/>
          </p:nvSpPr>
          <p:spPr>
            <a:xfrm>
              <a:off x="4008706" y="4558992"/>
              <a:ext cx="2829378" cy="134704"/>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21" name="TextBox 20">
            <a:extLst>
              <a:ext uri="{FF2B5EF4-FFF2-40B4-BE49-F238E27FC236}">
                <a16:creationId xmlns:a16="http://schemas.microsoft.com/office/drawing/2014/main" id="{DDEA7F30-3036-443B-A282-D76240924280}"/>
              </a:ext>
            </a:extLst>
          </p:cNvPr>
          <p:cNvSpPr txBox="1"/>
          <p:nvPr/>
        </p:nvSpPr>
        <p:spPr>
          <a:xfrm>
            <a:off x="3635407" y="6019527"/>
            <a:ext cx="4892504" cy="523220"/>
          </a:xfrm>
          <a:prstGeom prst="rect">
            <a:avLst/>
          </a:prstGeom>
          <a:noFill/>
        </p:spPr>
        <p:txBody>
          <a:bodyPr wrap="square">
            <a:spAutoFit/>
          </a:bodyPr>
          <a:lstStyle/>
          <a:p>
            <a:pPr algn="ctr"/>
            <a:r>
              <a:rPr lang="en-US" sz="2800" b="1" dirty="0">
                <a:solidFill>
                  <a:schemeClr val="bg2">
                    <a:lumMod val="60000"/>
                    <a:lumOff val="40000"/>
                  </a:schemeClr>
                </a:solidFill>
                <a:ea typeface="Calibri" panose="020F0502020204030204" pitchFamily="34" charset="0"/>
                <a:cs typeface="Times New Roman" panose="02020603050405020304" pitchFamily="18" charset="0"/>
              </a:rPr>
              <a:t>2021 Annual Report</a:t>
            </a:r>
            <a:endParaRPr lang="en-US" sz="2800" b="1" dirty="0">
              <a:solidFill>
                <a:schemeClr val="bg2">
                  <a:lumMod val="60000"/>
                  <a:lumOff val="40000"/>
                </a:schemeClr>
              </a:solidFill>
            </a:endParaRPr>
          </a:p>
        </p:txBody>
      </p:sp>
      <p:sp>
        <p:nvSpPr>
          <p:cNvPr id="23" name="TextBox 22">
            <a:extLst>
              <a:ext uri="{FF2B5EF4-FFF2-40B4-BE49-F238E27FC236}">
                <a16:creationId xmlns:a16="http://schemas.microsoft.com/office/drawing/2014/main" id="{3B76B7AC-DB82-48C0-A598-494506E3C77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19</a:t>
            </a:r>
          </a:p>
        </p:txBody>
      </p:sp>
    </p:spTree>
    <p:extLst>
      <p:ext uri="{BB962C8B-B14F-4D97-AF65-F5344CB8AC3E}">
        <p14:creationId xmlns:p14="http://schemas.microsoft.com/office/powerpoint/2010/main" val="318633983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1+#ppt_w/2"/>
                                          </p:val>
                                        </p:tav>
                                        <p:tav tm="100000">
                                          <p:val>
                                            <p:strVal val="#ppt_x"/>
                                          </p:val>
                                        </p:tav>
                                      </p:tavLst>
                                    </p:anim>
                                    <p:anim calcmode="lin" valueType="num">
                                      <p:cBhvr additive="base">
                                        <p:cTn id="21"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1887"/>
            <a:ext cx="12192000" cy="639763"/>
          </a:xfrm>
        </p:spPr>
        <p:txBody>
          <a:bodyPr/>
          <a:lstStyle/>
          <a:p>
            <a:pPr algn="ctr">
              <a:defRPr/>
            </a:pPr>
            <a:r>
              <a:rPr lang="en-US" sz="3600" b="1" dirty="0">
                <a:solidFill>
                  <a:srgbClr val="5FE0D4"/>
                </a:solidFill>
                <a:latin typeface="Arial" charset="0"/>
                <a:cs typeface="Arial" charset="0"/>
              </a:rPr>
              <a:t>Technology Development Program</a:t>
            </a:r>
            <a:endParaRPr lang="en-US" sz="3600" b="1" dirty="0">
              <a:solidFill>
                <a:srgbClr val="5FE0D4"/>
              </a:solidFill>
              <a:latin typeface="Arial" pitchFamily="34" charset="0"/>
              <a:cs typeface="Arial" pitchFamily="34" charset="0"/>
            </a:endParaRPr>
          </a:p>
        </p:txBody>
      </p:sp>
      <p:sp>
        <p:nvSpPr>
          <p:cNvPr id="42" name="Rectangle 41"/>
          <p:cNvSpPr/>
          <p:nvPr/>
        </p:nvSpPr>
        <p:spPr>
          <a:xfrm>
            <a:off x="3022432" y="1844812"/>
            <a:ext cx="8675696" cy="5124480"/>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12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a:ea typeface="+mn-ea"/>
                <a:cs typeface="Arial"/>
              </a:rPr>
              <a:t>Technology Development for Single-Molecule </a:t>
            </a:r>
            <a:br>
              <a:rPr kumimoji="0" lang="en-US" sz="2600" b="1" i="0" u="none" strike="noStrike" kern="1200" cap="none" spc="0" normalizeH="0" baseline="0" noProof="0" dirty="0">
                <a:ln>
                  <a:noFill/>
                </a:ln>
                <a:solidFill>
                  <a:srgbClr val="FFFFFF"/>
                </a:solidFill>
                <a:effectLst/>
                <a:uLnTx/>
                <a:uFillTx/>
                <a:latin typeface="Arial"/>
                <a:ea typeface="+mn-ea"/>
                <a:cs typeface="Arial"/>
              </a:rPr>
            </a:br>
            <a:r>
              <a:rPr lang="en-US" sz="2600" b="1" dirty="0">
                <a:solidFill>
                  <a:srgbClr val="FFFFFF"/>
                </a:solidFill>
                <a:latin typeface="Arial"/>
                <a:cs typeface="Arial"/>
              </a:rPr>
              <a:t>	</a:t>
            </a:r>
            <a:r>
              <a:rPr kumimoji="0" lang="en-US" sz="2600" b="1" i="0" u="none" strike="noStrike" kern="1200" cap="none" spc="0" normalizeH="0" baseline="0" noProof="0" dirty="0">
                <a:ln>
                  <a:noFill/>
                </a:ln>
                <a:solidFill>
                  <a:srgbClr val="FFFFFF"/>
                </a:solidFill>
                <a:effectLst/>
                <a:uLnTx/>
                <a:uFillTx/>
                <a:latin typeface="Arial"/>
                <a:ea typeface="+mn-ea"/>
                <a:cs typeface="Arial"/>
              </a:rPr>
              <a:t>Protein Sequencing</a:t>
            </a:r>
          </a:p>
          <a:p>
            <a:pPr marL="1031875" marR="0" lvl="3" algn="l" defTabSz="627063" rtl="0" eaLnBrk="0" fontAlgn="auto" latinLnBrk="0" hangingPunct="0">
              <a:lnSpc>
                <a:spcPct val="100000"/>
              </a:lnSpc>
              <a:spcBef>
                <a:spcPts val="12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60000"/>
                    <a:lumOff val="40000"/>
                  </a:schemeClr>
                </a:solidFill>
                <a:effectLst/>
                <a:uLnTx/>
                <a:uFillTx/>
                <a:latin typeface="Arial" charset="0"/>
                <a:ea typeface="+mn-ea"/>
                <a:cs typeface="+mn-cs"/>
              </a:rPr>
              <a:t>RFA-HG-21-001 (R01, also linked R21 RFA and R43/R44 PAR)</a:t>
            </a:r>
          </a:p>
          <a:p>
            <a:pPr marL="1031875" marR="0" lvl="3" algn="l" defTabSz="627063" rtl="0" eaLnBrk="0" fontAlgn="auto" latinLnBrk="0" hangingPunct="0">
              <a:lnSpc>
                <a:spcPct val="100000"/>
              </a:lnSpc>
              <a:spcBef>
                <a:spcPts val="12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60000"/>
                    <a:lumOff val="40000"/>
                  </a:schemeClr>
                </a:solidFill>
                <a:effectLst/>
                <a:uLnTx/>
                <a:uFillTx/>
                <a:latin typeface="Arial" charset="0"/>
                <a:ea typeface="+mn-ea"/>
              </a:rPr>
              <a:t>Next due date: June 15, 2022</a:t>
            </a:r>
            <a:endParaRPr kumimoji="0" lang="en-US" sz="2400" b="1" i="0" u="none" strike="noStrike" kern="1200" cap="none" spc="0" normalizeH="0" baseline="0" noProof="0" dirty="0">
              <a:ln>
                <a:noFill/>
              </a:ln>
              <a:solidFill>
                <a:schemeClr val="bg2">
                  <a:lumMod val="60000"/>
                  <a:lumOff val="40000"/>
                </a:schemeClr>
              </a:solidFill>
              <a:effectLst/>
              <a:uLnTx/>
              <a:uFillTx/>
              <a:latin typeface="Arial" panose="020B0604020202020204" pitchFamily="34" charset="0"/>
              <a:ea typeface="+mn-ea"/>
              <a:cs typeface="Arial" panose="020B0604020202020204" pitchFamily="34" charset="0"/>
            </a:endParaRP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a:ea typeface="+mn-ea"/>
                <a:cs typeface="Arial"/>
              </a:rPr>
              <a:t>Advancing Genomic Technology Development for </a:t>
            </a:r>
            <a:br>
              <a:rPr kumimoji="0" lang="en-US" sz="2600" b="1" i="0" u="none" strike="noStrike" kern="1200" cap="none" spc="0" normalizeH="0" baseline="0" noProof="0" dirty="0">
                <a:ln>
                  <a:noFill/>
                </a:ln>
                <a:solidFill>
                  <a:srgbClr val="FFFFFF"/>
                </a:solidFill>
                <a:effectLst/>
                <a:uLnTx/>
                <a:uFillTx/>
                <a:latin typeface="Arial"/>
                <a:ea typeface="+mn-ea"/>
                <a:cs typeface="Arial"/>
              </a:rPr>
            </a:br>
            <a:r>
              <a:rPr lang="en-US" sz="2600" b="1" dirty="0">
                <a:solidFill>
                  <a:srgbClr val="FFFFFF"/>
                </a:solidFill>
                <a:latin typeface="Arial"/>
                <a:cs typeface="Arial"/>
              </a:rPr>
              <a:t>	</a:t>
            </a:r>
            <a:r>
              <a:rPr kumimoji="0" lang="en-US" sz="2600" b="1" i="0" u="none" strike="noStrike" kern="1200" cap="none" spc="0" normalizeH="0" baseline="0" noProof="0" dirty="0">
                <a:ln>
                  <a:noFill/>
                </a:ln>
                <a:solidFill>
                  <a:srgbClr val="FFFFFF"/>
                </a:solidFill>
                <a:effectLst/>
                <a:uLnTx/>
                <a:uFillTx/>
                <a:latin typeface="Arial"/>
                <a:ea typeface="+mn-ea"/>
                <a:cs typeface="Arial"/>
              </a:rPr>
              <a:t>Research and Clinical Application</a:t>
            </a:r>
          </a:p>
          <a:p>
            <a:pPr marL="1031875"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60000"/>
                    <a:lumOff val="40000"/>
                  </a:schemeClr>
                </a:solidFill>
                <a:effectLst/>
                <a:uLnTx/>
                <a:uFillTx/>
                <a:latin typeface="Arial" charset="0"/>
                <a:ea typeface="+mn-ea"/>
                <a:cs typeface="+mn-cs"/>
              </a:rPr>
              <a:t>NOT-HG-21-018, Notice of Special Interest (NOSI)</a:t>
            </a:r>
          </a:p>
          <a:p>
            <a:pPr marL="1031875"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60000"/>
                    <a:lumOff val="40000"/>
                  </a:schemeClr>
                </a:solidFill>
                <a:effectLst/>
                <a:uLnTx/>
                <a:uFillTx/>
                <a:latin typeface="Arial" charset="0"/>
                <a:ea typeface="+mn-ea"/>
                <a:cs typeface="+mn-cs"/>
              </a:rPr>
              <a:t>R01, R21, R41/R42, &amp; R43/R44</a:t>
            </a:r>
          </a:p>
          <a:p>
            <a:pPr marL="1031875"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60000"/>
                    <a:lumOff val="40000"/>
                  </a:schemeClr>
                </a:solidFill>
                <a:effectLst/>
                <a:uLnTx/>
                <a:uFillTx/>
                <a:latin typeface="Arial" charset="0"/>
                <a:ea typeface="+mn-ea"/>
                <a:cs typeface="+mn-cs"/>
              </a:rPr>
              <a:t>Standard receipt dates</a:t>
            </a:r>
          </a:p>
          <a:p>
            <a:pPr marL="615950" marR="0" lvl="3"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400" b="1" i="0" u="none" strike="noStrike" kern="1200" cap="none" spc="0" normalizeH="0" baseline="0" noProof="0" dirty="0">
              <a:ln>
                <a:noFill/>
              </a:ln>
              <a:solidFill>
                <a:srgbClr val="5FE0D3">
                  <a:lumMod val="40000"/>
                  <a:lumOff val="60000"/>
                </a:srgbClr>
              </a:solidFill>
              <a:effectLst/>
              <a:uLnTx/>
              <a:uFillTx/>
              <a:latin typeface="Arial"/>
              <a:ea typeface="+mn-ea"/>
              <a:cs typeface="Arial"/>
            </a:endParaRPr>
          </a:p>
        </p:txBody>
      </p:sp>
      <p:pic>
        <p:nvPicPr>
          <p:cNvPr id="17" name="Picture 16">
            <a:extLst>
              <a:ext uri="{FF2B5EF4-FFF2-40B4-BE49-F238E27FC236}">
                <a16:creationId xmlns:a16="http://schemas.microsoft.com/office/drawing/2014/main" id="{511BBA78-E573-4760-9303-FD658FECE9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994" r="21071"/>
          <a:stretch/>
        </p:blipFill>
        <p:spPr>
          <a:xfrm>
            <a:off x="493872" y="1115037"/>
            <a:ext cx="2191717" cy="5003312"/>
          </a:xfrm>
          <a:prstGeom prst="roundRect">
            <a:avLst>
              <a:gd name="adj" fmla="val 8594"/>
            </a:avLst>
          </a:prstGeom>
          <a:solidFill>
            <a:srgbClr val="FFFFFF">
              <a:shade val="85000"/>
            </a:srgbClr>
          </a:solidFill>
          <a:ln>
            <a:noFill/>
          </a:ln>
          <a:effectLst>
            <a:glow rad="101600">
              <a:schemeClr val="accent1">
                <a:satMod val="175000"/>
                <a:alpha val="40000"/>
              </a:schemeClr>
            </a:glow>
          </a:effectLst>
        </p:spPr>
      </p:pic>
      <p:sp>
        <p:nvSpPr>
          <p:cNvPr id="6" name="Title 3">
            <a:extLst>
              <a:ext uri="{FF2B5EF4-FFF2-40B4-BE49-F238E27FC236}">
                <a16:creationId xmlns:a16="http://schemas.microsoft.com/office/drawing/2014/main" id="{97AAB6F8-07BF-4D1E-9D45-F132C87BF855}"/>
              </a:ext>
            </a:extLst>
          </p:cNvPr>
          <p:cNvSpPr txBox="1">
            <a:spLocks/>
          </p:cNvSpPr>
          <p:nvPr/>
        </p:nvSpPr>
        <p:spPr>
          <a:xfrm>
            <a:off x="3022432" y="1115037"/>
            <a:ext cx="8248885" cy="639763"/>
          </a:xfrm>
          <a:prstGeom prst="rect">
            <a:avLst/>
          </a:prstGeom>
        </p:spPr>
        <p:txBody>
          <a:bodyPr vert="horz" lIns="0" tIns="45720" rIns="91440" bIns="45720" rtlCol="0" anchor="ctr" anchorCtr="0">
            <a:norm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Funding Opportunities:</a:t>
            </a:r>
          </a:p>
        </p:txBody>
      </p:sp>
      <p:sp>
        <p:nvSpPr>
          <p:cNvPr id="7" name="TextBox 6">
            <a:extLst>
              <a:ext uri="{FF2B5EF4-FFF2-40B4-BE49-F238E27FC236}">
                <a16:creationId xmlns:a16="http://schemas.microsoft.com/office/drawing/2014/main" id="{118E94D0-9562-4B4C-A141-3EA2ED5AAA5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20</a:t>
            </a:r>
          </a:p>
        </p:txBody>
      </p:sp>
    </p:spTree>
    <p:extLst>
      <p:ext uri="{BB962C8B-B14F-4D97-AF65-F5344CB8AC3E}">
        <p14:creationId xmlns:p14="http://schemas.microsoft.com/office/powerpoint/2010/main" val="159827616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4817"/>
            <a:ext cx="12192000" cy="639763"/>
          </a:xfrm>
        </p:spPr>
        <p:txBody>
          <a:bodyPr/>
          <a:lstStyle/>
          <a:p>
            <a:pPr algn="ctr">
              <a:defRPr/>
            </a:pPr>
            <a:r>
              <a:rPr lang="en-US" sz="3600" b="1" dirty="0">
                <a:solidFill>
                  <a:srgbClr val="5FE0D4"/>
                </a:solidFill>
                <a:latin typeface="Arial" charset="0"/>
                <a:cs typeface="Arial" charset="0"/>
              </a:rPr>
              <a:t>Technology Development Program</a:t>
            </a:r>
            <a:endParaRPr lang="en-US" sz="3600" b="1" dirty="0">
              <a:solidFill>
                <a:srgbClr val="5FE0D4"/>
              </a:solidFill>
              <a:latin typeface="Arial" pitchFamily="34" charset="0"/>
              <a:cs typeface="Arial" pitchFamily="34" charset="0"/>
            </a:endParaRPr>
          </a:p>
        </p:txBody>
      </p:sp>
      <p:sp>
        <p:nvSpPr>
          <p:cNvPr id="42" name="Rectangle 41"/>
          <p:cNvSpPr/>
          <p:nvPr/>
        </p:nvSpPr>
        <p:spPr>
          <a:xfrm>
            <a:off x="3836692" y="2217395"/>
            <a:ext cx="8163191" cy="3262432"/>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12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a:ea typeface="+mn-ea"/>
                <a:cs typeface="Arial"/>
              </a:rPr>
              <a:t>Understanding Cells in Context: </a:t>
            </a:r>
            <a:br>
              <a:rPr kumimoji="0" lang="en-US" sz="2600" b="1" i="0" u="none" strike="noStrike" kern="1200" cap="none" spc="0" normalizeH="0" baseline="0" noProof="0" dirty="0">
                <a:ln>
                  <a:noFill/>
                </a:ln>
                <a:solidFill>
                  <a:srgbClr val="FFFFFF"/>
                </a:solidFill>
                <a:effectLst/>
                <a:uLnTx/>
                <a:uFillTx/>
                <a:latin typeface="Arial"/>
                <a:ea typeface="+mn-ea"/>
                <a:cs typeface="Arial"/>
              </a:rPr>
            </a:br>
            <a:r>
              <a:rPr kumimoji="0" lang="en-US" sz="2600" b="1" i="0" u="none" strike="noStrike" kern="1200" cap="none" spc="0" normalizeH="0" baseline="0" noProof="0" dirty="0">
                <a:ln>
                  <a:noFill/>
                </a:ln>
                <a:solidFill>
                  <a:srgbClr val="FFFFFF"/>
                </a:solidFill>
                <a:effectLst/>
                <a:uLnTx/>
                <a:uFillTx/>
                <a:latin typeface="Arial"/>
                <a:ea typeface="+mn-ea"/>
                <a:cs typeface="Arial"/>
              </a:rPr>
              <a:t> 	Spatial Transcriptomics</a:t>
            </a:r>
          </a:p>
          <a:p>
            <a:pPr marL="1149350" marR="0" lvl="3" indent="0" algn="l" defTabSz="627063" rtl="0" eaLnBrk="0" fontAlgn="auto" latinLnBrk="0" hangingPunct="0">
              <a:lnSpc>
                <a:spcPct val="100000"/>
              </a:lnSpc>
              <a:spcBef>
                <a:spcPts val="1200"/>
              </a:spcBef>
              <a:spcAft>
                <a:spcPts val="0"/>
              </a:spcAft>
              <a:buClr>
                <a:srgbClr val="FFFFFF"/>
              </a:buClr>
              <a:buSzPct val="95000"/>
              <a:buFontTx/>
              <a:buNone/>
              <a:tabLst/>
              <a:defRPr/>
            </a:pPr>
            <a:r>
              <a:rPr kumimoji="0" lang="en-US" sz="2400" b="1" i="0" u="none" strike="noStrike" kern="1200" cap="none" spc="0" normalizeH="0" baseline="0" noProof="0" dirty="0">
                <a:ln>
                  <a:noFill/>
                </a:ln>
                <a:solidFill>
                  <a:schemeClr val="bg2">
                    <a:lumMod val="60000"/>
                    <a:lumOff val="40000"/>
                  </a:schemeClr>
                </a:solidFill>
                <a:effectLst/>
                <a:uLnTx/>
                <a:uFillTx/>
                <a:latin typeface="Arial" charset="0"/>
                <a:ea typeface="+mn-ea"/>
                <a:cs typeface="+mn-cs"/>
              </a:rPr>
              <a:t>May 23, 2022</a:t>
            </a:r>
          </a:p>
          <a:p>
            <a:pPr marL="1149350" marR="0" lvl="3" indent="0" algn="l" defTabSz="627063" rtl="0" eaLnBrk="0" fontAlgn="auto" latinLnBrk="0" hangingPunct="0">
              <a:lnSpc>
                <a:spcPct val="100000"/>
              </a:lnSpc>
              <a:spcBef>
                <a:spcPts val="1200"/>
              </a:spcBef>
              <a:spcAft>
                <a:spcPts val="0"/>
              </a:spcAft>
              <a:buClr>
                <a:srgbClr val="FFFFFF"/>
              </a:buClr>
              <a:buSzPct val="95000"/>
              <a:buFontTx/>
              <a:buNone/>
              <a:tabLst/>
              <a:defRPr/>
            </a:pP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a:ea typeface="+mn-ea"/>
                <a:cs typeface="Arial"/>
              </a:rPr>
              <a:t>Understanding Recent Advances in </a:t>
            </a:r>
            <a:br>
              <a:rPr kumimoji="0" lang="en-US" sz="2600" b="1" i="0" u="none" strike="noStrike" kern="1200" cap="none" spc="0" normalizeH="0" baseline="0" noProof="0" dirty="0">
                <a:ln>
                  <a:noFill/>
                </a:ln>
                <a:solidFill>
                  <a:srgbClr val="FFFFFF"/>
                </a:solidFill>
                <a:effectLst/>
                <a:uLnTx/>
                <a:uFillTx/>
                <a:latin typeface="Arial"/>
                <a:ea typeface="+mn-ea"/>
                <a:cs typeface="Arial"/>
              </a:rPr>
            </a:br>
            <a:r>
              <a:rPr kumimoji="0" lang="en-US" sz="2600" b="1" i="0" u="none" strike="noStrike" kern="1200" cap="none" spc="0" normalizeH="0" baseline="0" noProof="0" dirty="0">
                <a:ln>
                  <a:noFill/>
                </a:ln>
                <a:solidFill>
                  <a:srgbClr val="FFFFFF"/>
                </a:solidFill>
                <a:effectLst/>
                <a:uLnTx/>
                <a:uFillTx/>
                <a:latin typeface="Arial"/>
                <a:ea typeface="+mn-ea"/>
                <a:cs typeface="Arial"/>
              </a:rPr>
              <a:t> 	Genome Technology Development</a:t>
            </a:r>
          </a:p>
          <a:p>
            <a:pPr marL="1149350" marR="0" lvl="3" indent="0" algn="l"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2400" b="1" i="0" u="none" strike="noStrike" kern="1200" cap="none" spc="0" normalizeH="0" baseline="0" noProof="0" dirty="0">
                <a:ln>
                  <a:noFill/>
                </a:ln>
                <a:solidFill>
                  <a:schemeClr val="bg2">
                    <a:lumMod val="60000"/>
                    <a:lumOff val="40000"/>
                  </a:schemeClr>
                </a:solidFill>
                <a:effectLst/>
                <a:uLnTx/>
                <a:uFillTx/>
                <a:latin typeface="Arial" charset="0"/>
                <a:ea typeface="+mn-ea"/>
                <a:cs typeface="+mn-cs"/>
              </a:rPr>
              <a:t>July 7, </a:t>
            </a:r>
            <a:r>
              <a:rPr kumimoji="0" lang="en-US" sz="2400" b="1" i="0" u="none" strike="noStrike" kern="1200" cap="none" spc="0" normalizeH="0" baseline="0" noProof="0" dirty="0">
                <a:ln>
                  <a:noFill/>
                </a:ln>
                <a:solidFill>
                  <a:schemeClr val="bg2">
                    <a:lumMod val="60000"/>
                    <a:lumOff val="40000"/>
                  </a:schemeClr>
                </a:solidFill>
                <a:effectLst/>
                <a:uLnTx/>
                <a:uFillTx/>
                <a:latin typeface="Arial" charset="0"/>
                <a:ea typeface="+mn-ea"/>
              </a:rPr>
              <a:t>2022</a:t>
            </a:r>
            <a:endParaRPr kumimoji="0" lang="en-US" sz="2400" b="1" i="0" u="none" strike="noStrike" kern="1200" cap="none" spc="0" normalizeH="0" baseline="0" noProof="0" dirty="0">
              <a:ln>
                <a:noFill/>
              </a:ln>
              <a:solidFill>
                <a:schemeClr val="bg2">
                  <a:lumMod val="60000"/>
                  <a:lumOff val="40000"/>
                </a:schemeClr>
              </a:solidFill>
              <a:effectLst/>
              <a:uLnTx/>
              <a:uFillTx/>
              <a:latin typeface="Arial"/>
              <a:ea typeface="+mn-ea"/>
              <a:cs typeface="Arial"/>
            </a:endParaRPr>
          </a:p>
        </p:txBody>
      </p:sp>
      <p:sp>
        <p:nvSpPr>
          <p:cNvPr id="9" name="TextBox 8">
            <a:extLst>
              <a:ext uri="{FF2B5EF4-FFF2-40B4-BE49-F238E27FC236}">
                <a16:creationId xmlns:a16="http://schemas.microsoft.com/office/drawing/2014/main" id="{49F842A2-1D91-49B2-9CD2-199EC5E13C9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20</a:t>
            </a:r>
          </a:p>
        </p:txBody>
      </p:sp>
      <p:sp>
        <p:nvSpPr>
          <p:cNvPr id="7" name="TextBox 6">
            <a:extLst>
              <a:ext uri="{FF2B5EF4-FFF2-40B4-BE49-F238E27FC236}">
                <a16:creationId xmlns:a16="http://schemas.microsoft.com/office/drawing/2014/main" id="{8286B0E8-0C7D-4630-8088-1F3A464FC101}"/>
              </a:ext>
            </a:extLst>
          </p:cNvPr>
          <p:cNvSpPr txBox="1"/>
          <p:nvPr/>
        </p:nvSpPr>
        <p:spPr>
          <a:xfrm>
            <a:off x="505522" y="815688"/>
            <a:ext cx="11299790" cy="954107"/>
          </a:xfrm>
          <a:prstGeom prst="rect">
            <a:avLst/>
          </a:prstGeom>
          <a:noFill/>
        </p:spPr>
        <p:txBody>
          <a:bodyPr wrap="square">
            <a:spAutoFit/>
          </a:bodyPr>
          <a:lstStyle/>
          <a:p>
            <a:pPr marL="158750" marR="0" lvl="2" indent="0" algn="ctr" defTabSz="627063" rtl="0" eaLnBrk="0" fontAlgn="auto" latinLnBrk="0" hangingPunct="0">
              <a:lnSpc>
                <a:spcPct val="100000"/>
              </a:lnSpc>
              <a:spcBef>
                <a:spcPts val="12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Outreach </a:t>
            </a:r>
            <a:r>
              <a:rPr lang="en-US" sz="2800" b="1" dirty="0">
                <a:solidFill>
                  <a:srgbClr val="FFFFFF"/>
                </a:solidFill>
                <a:latin typeface="Arial" panose="020B0604020202020204" pitchFamily="34" charset="0"/>
                <a:cs typeface="Arial" panose="020B0604020202020204" pitchFamily="34" charset="0"/>
              </a:rPr>
              <a:t>events o</a:t>
            </a:r>
            <a:r>
              <a:rPr kumimoji="0" lang="en-US" sz="28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rganized</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by the Technology Development Coordinating Center (TDCC) at the Jackson Laboratory</a:t>
            </a:r>
          </a:p>
        </p:txBody>
      </p:sp>
      <p:pic>
        <p:nvPicPr>
          <p:cNvPr id="8" name="Picture 7">
            <a:extLst>
              <a:ext uri="{FF2B5EF4-FFF2-40B4-BE49-F238E27FC236}">
                <a16:creationId xmlns:a16="http://schemas.microsoft.com/office/drawing/2014/main" id="{1AB6A576-0692-4EE4-AE9A-41CD6E648086}"/>
              </a:ext>
            </a:extLst>
          </p:cNvPr>
          <p:cNvPicPr>
            <a:picLocks noChangeAspect="1"/>
          </p:cNvPicPr>
          <p:nvPr/>
        </p:nvPicPr>
        <p:blipFill>
          <a:blip r:embed="rId3"/>
          <a:stretch>
            <a:fillRect/>
          </a:stretch>
        </p:blipFill>
        <p:spPr>
          <a:xfrm>
            <a:off x="594234" y="2108211"/>
            <a:ext cx="2859946" cy="2859946"/>
          </a:xfrm>
          <a:prstGeom prst="ellipse">
            <a:avLst/>
          </a:prstGeom>
          <a:ln>
            <a:noFill/>
          </a:ln>
          <a:effectLst>
            <a:softEdge rad="0"/>
          </a:effectLst>
        </p:spPr>
      </p:pic>
      <p:sp>
        <p:nvSpPr>
          <p:cNvPr id="10" name="Title 2">
            <a:extLst>
              <a:ext uri="{FF2B5EF4-FFF2-40B4-BE49-F238E27FC236}">
                <a16:creationId xmlns:a16="http://schemas.microsoft.com/office/drawing/2014/main" id="{E9C0A953-4278-4345-921B-62799473A2FE}"/>
              </a:ext>
            </a:extLst>
          </p:cNvPr>
          <p:cNvSpPr txBox="1">
            <a:spLocks/>
          </p:cNvSpPr>
          <p:nvPr/>
        </p:nvSpPr>
        <p:spPr>
          <a:xfrm>
            <a:off x="420034" y="5547231"/>
            <a:ext cx="11351932" cy="910659"/>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rPr>
              <a:t>Both events are</a:t>
            </a:r>
            <a:r>
              <a:rPr kumimoji="0" lang="en-US" sz="2800" b="1" i="0" u="none" strike="noStrike" kern="1200" cap="none" spc="0" normalizeH="0" noProof="0" dirty="0">
                <a:ln>
                  <a:noFill/>
                </a:ln>
                <a:solidFill>
                  <a:srgbClr val="FFFFFF"/>
                </a:solidFill>
                <a:effectLst/>
                <a:uLnTx/>
                <a:uFillTx/>
                <a:latin typeface="Arial" panose="020B0604020202020204"/>
                <a:ea typeface="+mj-ea"/>
                <a:cs typeface="+mj-cs"/>
              </a:rPr>
              <a:t> </a:t>
            </a:r>
            <a:r>
              <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rPr>
              <a:t>free, virtual, and open to the public</a:t>
            </a:r>
          </a:p>
        </p:txBody>
      </p:sp>
    </p:spTree>
    <p:extLst>
      <p:ext uri="{BB962C8B-B14F-4D97-AF65-F5344CB8AC3E}">
        <p14:creationId xmlns:p14="http://schemas.microsoft.com/office/powerpoint/2010/main" val="210406234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51972" y="1919599"/>
            <a:ext cx="5005137" cy="3478676"/>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Features NHGRI-funded </a:t>
            </a:r>
            <a:br>
              <a:rPr kumimoji="0" lang="en-US" sz="2800" b="1" i="0" u="none" strike="noStrike" kern="1200" cap="none" spc="0" normalizeH="0" baseline="0" noProof="0" dirty="0">
                <a:ln>
                  <a:noFill/>
                </a:ln>
                <a:solidFill>
                  <a:srgbClr val="FFFFFF"/>
                </a:solidFill>
                <a:effectLst/>
                <a:uLnTx/>
                <a:uFillTx/>
                <a:latin typeface="Arial"/>
                <a:ea typeface="+mn-ea"/>
                <a:cs typeface="Arial"/>
              </a:rPr>
            </a:br>
            <a:r>
              <a:rPr kumimoji="0" lang="en-US" sz="2800" b="1" i="0" u="none" strike="noStrike" kern="1200" cap="none" spc="0" normalizeH="0" baseline="0" noProof="0" dirty="0">
                <a:ln>
                  <a:noFill/>
                </a:ln>
                <a:solidFill>
                  <a:srgbClr val="FFFFFF"/>
                </a:solidFill>
                <a:effectLst/>
                <a:uLnTx/>
                <a:uFillTx/>
                <a:latin typeface="Arial"/>
                <a:ea typeface="+mn-ea"/>
                <a:cs typeface="Arial"/>
              </a:rPr>
              <a:t>	companies </a:t>
            </a:r>
            <a:r>
              <a:rPr kumimoji="0" lang="en-US" sz="2800" b="1" i="0" u="none" strike="noStrike" kern="1200" cap="none" spc="0" normalizeH="0" baseline="0" noProof="0" dirty="0" err="1">
                <a:ln>
                  <a:noFill/>
                </a:ln>
                <a:solidFill>
                  <a:srgbClr val="FFFFFF"/>
                </a:solidFill>
                <a:effectLst/>
                <a:uLnTx/>
                <a:uFillTx/>
                <a:latin typeface="Arial"/>
                <a:ea typeface="+mn-ea"/>
                <a:cs typeface="Arial"/>
              </a:rPr>
              <a:t>Circulomics</a:t>
            </a:r>
            <a:r>
              <a:rPr kumimoji="0" lang="en-US" sz="2800" b="1" i="0" u="none" strike="noStrike" kern="1200" cap="none" spc="0" normalizeH="0" baseline="0" noProof="0" dirty="0">
                <a:ln>
                  <a:noFill/>
                </a:ln>
                <a:solidFill>
                  <a:srgbClr val="FFFFFF"/>
                </a:solidFill>
                <a:effectLst/>
                <a:uLnTx/>
                <a:uFillTx/>
                <a:latin typeface="Arial"/>
                <a:ea typeface="+mn-ea"/>
                <a:cs typeface="Arial"/>
              </a:rPr>
              <a:t>, </a:t>
            </a:r>
            <a:br>
              <a:rPr kumimoji="0" lang="en-US" sz="2800" b="1" i="0" u="none" strike="noStrike" kern="1200" cap="none" spc="0" normalizeH="0" baseline="0" noProof="0" dirty="0">
                <a:ln>
                  <a:noFill/>
                </a:ln>
                <a:solidFill>
                  <a:srgbClr val="FFFFFF"/>
                </a:solidFill>
                <a:effectLst/>
                <a:uLnTx/>
                <a:uFillTx/>
                <a:latin typeface="Arial"/>
                <a:ea typeface="+mn-ea"/>
                <a:cs typeface="Arial"/>
              </a:rPr>
            </a:br>
            <a:r>
              <a:rPr kumimoji="0" lang="en-US" sz="2800" b="1" i="0" u="none" strike="noStrike" kern="1200" cap="none" spc="0" normalizeH="0" baseline="0" noProof="0" dirty="0">
                <a:ln>
                  <a:noFill/>
                </a:ln>
                <a:solidFill>
                  <a:srgbClr val="FFFFFF"/>
                </a:solidFill>
                <a:effectLst/>
                <a:uLnTx/>
                <a:uFillTx/>
                <a:latin typeface="Arial"/>
                <a:ea typeface="+mn-ea"/>
                <a:cs typeface="Arial"/>
              </a:rPr>
              <a:t>	Arima Genomics, and </a:t>
            </a:r>
            <a:br>
              <a:rPr kumimoji="0" lang="en-US" sz="2800" b="1" i="0" u="none" strike="noStrike" kern="1200" cap="none" spc="0" normalizeH="0" baseline="0" noProof="0" dirty="0">
                <a:ln>
                  <a:noFill/>
                </a:ln>
                <a:solidFill>
                  <a:srgbClr val="FFFFFF"/>
                </a:solidFill>
                <a:effectLst/>
                <a:uLnTx/>
                <a:uFillTx/>
                <a:latin typeface="Arial"/>
                <a:ea typeface="+mn-ea"/>
                <a:cs typeface="Arial"/>
              </a:rPr>
            </a:br>
            <a:r>
              <a:rPr kumimoji="0" lang="en-US" sz="2800" b="1" i="0" u="none" strike="noStrike" kern="1200" cap="none" spc="0" normalizeH="0" baseline="0" noProof="0" dirty="0">
                <a:ln>
                  <a:noFill/>
                </a:ln>
                <a:solidFill>
                  <a:srgbClr val="FFFFFF"/>
                </a:solidFill>
                <a:effectLst/>
                <a:uLnTx/>
                <a:uFillTx/>
                <a:latin typeface="Arial"/>
                <a:ea typeface="+mn-ea"/>
                <a:cs typeface="Arial"/>
              </a:rPr>
              <a:t>	Dovetail Genomics</a:t>
            </a: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913765" marR="0" lvl="1" indent="-304165" algn="l" defTabSz="1219170" rtl="0" eaLnBrk="1" fontAlgn="auto" latinLnBrk="0" hangingPunct="1">
              <a:lnSpc>
                <a:spcPct val="90000"/>
              </a:lnSpc>
              <a:spcBef>
                <a:spcPts val="667"/>
              </a:spcBef>
              <a:spcAft>
                <a:spcPts val="0"/>
              </a:spcAft>
              <a:buClrTx/>
              <a:buSzTx/>
              <a:buFont typeface="Arial"/>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60896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4066"/>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Small Business Program</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8" name="TextBox 7">
            <a:extLst>
              <a:ext uri="{FF2B5EF4-FFF2-40B4-BE49-F238E27FC236}">
                <a16:creationId xmlns:a16="http://schemas.microsoft.com/office/drawing/2014/main" id="{97B3DED5-7667-43CA-92DB-944E1A92B11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21</a:t>
            </a:r>
          </a:p>
        </p:txBody>
      </p:sp>
      <p:sp>
        <p:nvSpPr>
          <p:cNvPr id="10" name="TextBox 9">
            <a:extLst>
              <a:ext uri="{FF2B5EF4-FFF2-40B4-BE49-F238E27FC236}">
                <a16:creationId xmlns:a16="http://schemas.microsoft.com/office/drawing/2014/main" id="{77376248-4E8A-4F29-BCAD-C3E8579C69EB}"/>
              </a:ext>
            </a:extLst>
          </p:cNvPr>
          <p:cNvSpPr txBox="1"/>
          <p:nvPr/>
        </p:nvSpPr>
        <p:spPr>
          <a:xfrm>
            <a:off x="1203960" y="635051"/>
            <a:ext cx="9784080" cy="523220"/>
          </a:xfrm>
          <a:prstGeom prst="rect">
            <a:avLst/>
          </a:prstGeom>
          <a:noFill/>
        </p:spPr>
        <p:txBody>
          <a:bodyPr wrap="square">
            <a:spAutoFit/>
          </a:bodyPr>
          <a:lstStyle/>
          <a:p>
            <a:pPr marL="158750" marR="0" lvl="2" indent="0" algn="ctr" defTabSz="627063" rtl="0" eaLnBrk="0" fontAlgn="auto" latinLnBrk="0" hangingPunct="0">
              <a:lnSpc>
                <a:spcPct val="100000"/>
              </a:lnSpc>
              <a:spcBef>
                <a:spcPts val="12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Grantee Success Stories</a:t>
            </a:r>
          </a:p>
        </p:txBody>
      </p:sp>
      <p:pic>
        <p:nvPicPr>
          <p:cNvPr id="5" name="Picture 4">
            <a:extLst>
              <a:ext uri="{FF2B5EF4-FFF2-40B4-BE49-F238E27FC236}">
                <a16:creationId xmlns:a16="http://schemas.microsoft.com/office/drawing/2014/main" id="{C238434F-47F1-47D8-A4CD-DF72EEACFD2F}"/>
              </a:ext>
            </a:extLst>
          </p:cNvPr>
          <p:cNvPicPr>
            <a:picLocks noChangeAspect="1"/>
          </p:cNvPicPr>
          <p:nvPr/>
        </p:nvPicPr>
        <p:blipFill>
          <a:blip r:embed="rId3"/>
          <a:stretch>
            <a:fillRect/>
          </a:stretch>
        </p:blipFill>
        <p:spPr>
          <a:xfrm>
            <a:off x="5551482" y="1637852"/>
            <a:ext cx="6342233" cy="3959091"/>
          </a:xfrm>
          <a:prstGeom prst="rect">
            <a:avLst/>
          </a:prstGeom>
        </p:spPr>
      </p:pic>
      <p:pic>
        <p:nvPicPr>
          <p:cNvPr id="7" name="Picture 6">
            <a:extLst>
              <a:ext uri="{FF2B5EF4-FFF2-40B4-BE49-F238E27FC236}">
                <a16:creationId xmlns:a16="http://schemas.microsoft.com/office/drawing/2014/main" id="{AE1A709D-C7D8-420C-8E1A-388F8850658B}"/>
              </a:ext>
            </a:extLst>
          </p:cNvPr>
          <p:cNvPicPr>
            <a:picLocks noChangeAspect="1"/>
          </p:cNvPicPr>
          <p:nvPr/>
        </p:nvPicPr>
        <p:blipFill>
          <a:blip r:embed="rId4"/>
          <a:stretch>
            <a:fillRect/>
          </a:stretch>
        </p:blipFill>
        <p:spPr>
          <a:xfrm>
            <a:off x="991469" y="4005709"/>
            <a:ext cx="4679987" cy="2217240"/>
          </a:xfrm>
          <a:prstGeom prst="rect">
            <a:avLst/>
          </a:prstGeom>
        </p:spPr>
      </p:pic>
    </p:spTree>
    <p:extLst>
      <p:ext uri="{BB962C8B-B14F-4D97-AF65-F5344CB8AC3E}">
        <p14:creationId xmlns:p14="http://schemas.microsoft.com/office/powerpoint/2010/main" val="1448186044"/>
      </p:ext>
    </p:extLst>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541017" y="4577759"/>
            <a:ext cx="11193781"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7</a:t>
            </a:r>
            <a:r>
              <a:rPr lang="en-US" sz="2800" b="1" baseline="30000" dirty="0">
                <a:solidFill>
                  <a:prstClr val="white"/>
                </a:solidFill>
                <a:latin typeface="Arial" charset="0"/>
              </a:rPr>
              <a:t>th</a:t>
            </a:r>
            <a:r>
              <a:rPr lang="en-US" sz="2800" b="1" dirty="0">
                <a:solidFill>
                  <a:prstClr val="white"/>
                </a:solidFill>
                <a:latin typeface="Arial" charset="0"/>
              </a:rPr>
              <a:t> Annual Training and Career Development Program Meeting</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Hosted by Duke University</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227 in-person attendees and 157 virtual attendees</a:t>
            </a:r>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13624"/>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Training and Career Development Program</a:t>
            </a:r>
            <a:endParaRPr lang="en-US" sz="3600" b="1" dirty="0">
              <a:solidFill>
                <a:prstClr val="white"/>
              </a:solidFill>
              <a:latin typeface="Arial" charset="0"/>
            </a:endParaRPr>
          </a:p>
        </p:txBody>
      </p:sp>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64" t="41261" b="7728"/>
          <a:stretch/>
        </p:blipFill>
        <p:spPr>
          <a:xfrm>
            <a:off x="404826" y="1301405"/>
            <a:ext cx="11413793" cy="2621280"/>
          </a:xfrm>
          <a:prstGeom prst="rect">
            <a:avLst/>
          </a:prstGeom>
          <a:effectLst>
            <a:glow rad="228600">
              <a:schemeClr val="accent3">
                <a:satMod val="175000"/>
                <a:alpha val="40000"/>
              </a:schemeClr>
            </a:glow>
          </a:effectLst>
        </p:spPr>
      </p:pic>
      <p:sp>
        <p:nvSpPr>
          <p:cNvPr id="7" name="TextBox 6">
            <a:extLst>
              <a:ext uri="{FF2B5EF4-FFF2-40B4-BE49-F238E27FC236}">
                <a16:creationId xmlns:a16="http://schemas.microsoft.com/office/drawing/2014/main" id="{921538F0-452C-423A-A790-19C66DA3F55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22</a:t>
            </a:r>
          </a:p>
        </p:txBody>
      </p:sp>
    </p:spTree>
    <p:extLst>
      <p:ext uri="{BB962C8B-B14F-4D97-AF65-F5344CB8AC3E}">
        <p14:creationId xmlns:p14="http://schemas.microsoft.com/office/powerpoint/2010/main" val="2368763721"/>
      </p:ext>
    </p:extLst>
  </p:cSld>
  <p:clrMapOvr>
    <a:masterClrMapping/>
  </p:clrMapOvr>
  <p:transition spd="slow">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17E7EC7-F6F8-4441-BAF7-90E205BFD69C}"/>
              </a:ext>
            </a:extLst>
          </p:cNvPr>
          <p:cNvSpPr>
            <a:spLocks noGrp="1"/>
          </p:cNvSpPr>
          <p:nvPr>
            <p:ph idx="1"/>
          </p:nvPr>
        </p:nvSpPr>
        <p:spPr>
          <a:xfrm>
            <a:off x="576071" y="2123448"/>
            <a:ext cx="8325558" cy="4534497"/>
          </a:xfrm>
        </p:spPr>
        <p:txBody>
          <a:bodyPr>
            <a:noAutofit/>
          </a:bodyPr>
          <a:lstStyle/>
          <a:p>
            <a:pPr marL="303213" indent="-249238">
              <a:buFont typeface="Wingdings" panose="05000000000000000000" pitchFamily="2" charset="2"/>
              <a:buChar char="§"/>
            </a:pPr>
            <a:r>
              <a:rPr lang="en-US" sz="2800" b="1" dirty="0"/>
              <a:t>Genomics Workforce DEIA Award</a:t>
            </a:r>
          </a:p>
          <a:p>
            <a:pPr marL="303213" indent="-249238">
              <a:buFont typeface="Wingdings" panose="05000000000000000000" pitchFamily="2" charset="2"/>
              <a:buChar char="§"/>
            </a:pPr>
            <a:r>
              <a:rPr lang="en-US" sz="2800" b="1" dirty="0"/>
              <a:t>Extramural investigators:</a:t>
            </a:r>
          </a:p>
          <a:p>
            <a:pPr marL="303213" lvl="1" indent="-249238">
              <a:buNone/>
            </a:pPr>
            <a:r>
              <a:rPr lang="en-US" sz="2800" b="1" dirty="0">
                <a:solidFill>
                  <a:schemeClr val="bg2">
                    <a:lumMod val="60000"/>
                    <a:lumOff val="40000"/>
                  </a:schemeClr>
                </a:solidFill>
              </a:rPr>
              <a:t>		Early-Stage Investigator (ESI)</a:t>
            </a:r>
          </a:p>
          <a:p>
            <a:pPr marL="303213" lvl="1" indent="-249238">
              <a:buNone/>
            </a:pPr>
            <a:r>
              <a:rPr lang="en-US" sz="2800" b="1" dirty="0">
                <a:solidFill>
                  <a:schemeClr val="bg2">
                    <a:lumMod val="60000"/>
                    <a:lumOff val="40000"/>
                  </a:schemeClr>
                </a:solidFill>
              </a:rPr>
              <a:t>		Established Investigator(s)</a:t>
            </a:r>
          </a:p>
          <a:p>
            <a:pPr marL="303213" indent="-249238">
              <a:buFont typeface="Wingdings" panose="05000000000000000000" pitchFamily="2" charset="2"/>
              <a:buChar char="§"/>
            </a:pPr>
            <a:r>
              <a:rPr lang="en-US" sz="2800" b="1" dirty="0"/>
              <a:t>Nominees must have NHGRI grant funding </a:t>
            </a:r>
            <a:endParaRPr lang="en-US" sz="2800" b="1" dirty="0">
              <a:solidFill>
                <a:srgbClr val="FFFF00"/>
              </a:solidFill>
            </a:endParaRPr>
          </a:p>
          <a:p>
            <a:pPr marL="303213" indent="-249238">
              <a:buFont typeface="Wingdings" panose="05000000000000000000" pitchFamily="2" charset="2"/>
              <a:buChar char="§"/>
            </a:pPr>
            <a:r>
              <a:rPr lang="en-US" sz="2800" b="1" dirty="0"/>
              <a:t>Due date: September 1, 2022</a:t>
            </a:r>
          </a:p>
        </p:txBody>
      </p:sp>
      <p:sp>
        <p:nvSpPr>
          <p:cNvPr id="3" name="Title 2">
            <a:extLst>
              <a:ext uri="{FF2B5EF4-FFF2-40B4-BE49-F238E27FC236}">
                <a16:creationId xmlns:a16="http://schemas.microsoft.com/office/drawing/2014/main" id="{E6557035-99F6-4770-9D2B-9C75AA47EB5B}"/>
              </a:ext>
            </a:extLst>
          </p:cNvPr>
          <p:cNvSpPr>
            <a:spLocks noGrp="1"/>
          </p:cNvSpPr>
          <p:nvPr>
            <p:ph type="title"/>
          </p:nvPr>
        </p:nvSpPr>
        <p:spPr>
          <a:xfrm>
            <a:off x="337460" y="11921"/>
            <a:ext cx="11517086" cy="1134533"/>
          </a:xfrm>
        </p:spPr>
        <p:txBody>
          <a:bodyPr>
            <a:normAutofit/>
          </a:bodyPr>
          <a:lstStyle/>
          <a:p>
            <a:pPr algn="ctr"/>
            <a:r>
              <a:rPr lang="en-US" sz="3600" dirty="0"/>
              <a:t>Diversity, Equity, Inclusion, and Accessibility (DEIA) in the Genomics Workforce Award</a:t>
            </a:r>
          </a:p>
        </p:txBody>
      </p:sp>
      <p:pic>
        <p:nvPicPr>
          <p:cNvPr id="4" name="Picture 3">
            <a:extLst>
              <a:ext uri="{FF2B5EF4-FFF2-40B4-BE49-F238E27FC236}">
                <a16:creationId xmlns:a16="http://schemas.microsoft.com/office/drawing/2014/main" id="{5DBF199F-D76A-4126-8736-7DC4B62FC48D}"/>
              </a:ext>
            </a:extLst>
          </p:cNvPr>
          <p:cNvPicPr>
            <a:picLocks noChangeAspect="1"/>
          </p:cNvPicPr>
          <p:nvPr/>
        </p:nvPicPr>
        <p:blipFill rotWithShape="1">
          <a:blip r:embed="rId3"/>
          <a:srcRect l="52470" t="18757" b="964"/>
          <a:stretch/>
        </p:blipFill>
        <p:spPr>
          <a:xfrm>
            <a:off x="8616530" y="2170186"/>
            <a:ext cx="3289415" cy="3125141"/>
          </a:xfrm>
          <a:prstGeom prst="rect">
            <a:avLst/>
          </a:prstGeom>
          <a:effectLst>
            <a:glow rad="203200">
              <a:schemeClr val="accent3">
                <a:satMod val="175000"/>
                <a:alpha val="40000"/>
              </a:schemeClr>
            </a:glow>
          </a:effectLst>
        </p:spPr>
      </p:pic>
      <p:sp>
        <p:nvSpPr>
          <p:cNvPr id="7" name="TextBox 6">
            <a:extLst>
              <a:ext uri="{FF2B5EF4-FFF2-40B4-BE49-F238E27FC236}">
                <a16:creationId xmlns:a16="http://schemas.microsoft.com/office/drawing/2014/main" id="{74DB6F78-816A-4E6C-8022-9C9A5D85282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23</a:t>
            </a:r>
          </a:p>
        </p:txBody>
      </p:sp>
    </p:spTree>
    <p:extLst>
      <p:ext uri="{BB962C8B-B14F-4D97-AF65-F5344CB8AC3E}">
        <p14:creationId xmlns:p14="http://schemas.microsoft.com/office/powerpoint/2010/main" val="219150205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681271"/>
            <a:ext cx="11506200" cy="1341666"/>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2924174" y="-6812"/>
            <a:ext cx="9267825" cy="1200329"/>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mj-lt"/>
                <a:cs typeface="Arial" charset="0"/>
              </a:rPr>
              <a:t>Genomics Workforce Diversity 	Funding Opportunities</a:t>
            </a:r>
            <a:endParaRPr lang="en-US" sz="3600" b="1" dirty="0">
              <a:solidFill>
                <a:prstClr val="white"/>
              </a:solidFill>
              <a:latin typeface="+mj-lt"/>
            </a:endParaRPr>
          </a:p>
        </p:txBody>
      </p:sp>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rotWithShape="1">
          <a:blip r:embed="rId3">
            <a:extLst>
              <a:ext uri="{28A0092B-C50C-407E-A947-70E740481C1C}">
                <a14:useLocalDpi xmlns:a14="http://schemas.microsoft.com/office/drawing/2010/main" val="0"/>
              </a:ext>
            </a:extLst>
          </a:blip>
          <a:srcRect l="36574" t="1388" r="32661"/>
          <a:stretch/>
        </p:blipFill>
        <p:spPr>
          <a:xfrm>
            <a:off x="-15006" y="19665"/>
            <a:ext cx="2825583" cy="6838335"/>
          </a:xfrm>
          <a:prstGeom prst="rect">
            <a:avLst/>
          </a:prstGeom>
          <a:effectLst>
            <a:glow rad="228600">
              <a:schemeClr val="accent3">
                <a:satMod val="175000"/>
                <a:alpha val="40000"/>
              </a:schemeClr>
            </a:glow>
          </a:effectLst>
        </p:spPr>
      </p:pic>
      <p:sp>
        <p:nvSpPr>
          <p:cNvPr id="7" name="Content Placeholder 1">
            <a:extLst>
              <a:ext uri="{FF2B5EF4-FFF2-40B4-BE49-F238E27FC236}">
                <a16:creationId xmlns:a16="http://schemas.microsoft.com/office/drawing/2014/main" id="{01AB6C8A-A447-4476-AC02-70E67B6A82FB}"/>
              </a:ext>
            </a:extLst>
          </p:cNvPr>
          <p:cNvSpPr txBox="1">
            <a:spLocks/>
          </p:cNvSpPr>
          <p:nvPr/>
        </p:nvSpPr>
        <p:spPr>
          <a:xfrm>
            <a:off x="2924174" y="1232685"/>
            <a:ext cx="9086851" cy="1847671"/>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RFA-HG-22-004: Genome Research Experiences to Attract Talented Undergraduates into the Genomics Field to Enhance Diversity (GREAT) </a:t>
            </a:r>
            <a:r>
              <a:rPr lang="en-US" sz="2800" b="1" dirty="0">
                <a:solidFill>
                  <a:schemeClr val="bg2">
                    <a:lumMod val="60000"/>
                    <a:lumOff val="40000"/>
                  </a:schemeClr>
                </a:solidFill>
                <a:latin typeface="Arial" charset="0"/>
              </a:rPr>
              <a:t>Receipt date: July 1, 2022</a:t>
            </a:r>
          </a:p>
          <a:p>
            <a:pPr marL="158750" lvl="2" indent="0" defTabSz="627063" eaLnBrk="0" hangingPunct="0">
              <a:spcBef>
                <a:spcPts val="1800"/>
              </a:spcBef>
              <a:buClr>
                <a:schemeClr val="tx1"/>
              </a:buClr>
              <a:buSzPct val="95000"/>
              <a:buNone/>
              <a:defRPr/>
            </a:pPr>
            <a:endParaRPr lang="en-US" sz="2800" b="1" i="1" dirty="0">
              <a:solidFill>
                <a:schemeClr val="bg1">
                  <a:lumMod val="50000"/>
                  <a:lumOff val="50000"/>
                </a:schemeClr>
              </a:solidFill>
              <a:latin typeface="Arial" charset="0"/>
            </a:endParaRP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RFA-RM-22-008: NIH Institutional Recruitment for Sustainable Transformation (FIRST) Program: FIRST Cohort  </a:t>
            </a:r>
            <a:r>
              <a:rPr lang="en-US" sz="2800" b="1" dirty="0">
                <a:solidFill>
                  <a:schemeClr val="bg2">
                    <a:lumMod val="60000"/>
                    <a:lumOff val="40000"/>
                  </a:schemeClr>
                </a:solidFill>
                <a:latin typeface="Arial" charset="0"/>
              </a:rPr>
              <a:t>Receipt date: July 12, 2022</a:t>
            </a:r>
          </a:p>
          <a:p>
            <a:pPr marL="158750" lvl="2" indent="0" defTabSz="627063" eaLnBrk="0" hangingPunct="0">
              <a:spcBef>
                <a:spcPts val="1800"/>
              </a:spcBef>
              <a:buClr>
                <a:schemeClr val="tx1"/>
              </a:buClr>
              <a:buSzPct val="95000"/>
              <a:buNone/>
              <a:defRPr/>
            </a:pPr>
            <a:endParaRPr lang="en-US" sz="2800" b="1" i="1" dirty="0">
              <a:solidFill>
                <a:schemeClr val="bg1">
                  <a:lumMod val="50000"/>
                  <a:lumOff val="50000"/>
                </a:schemeClr>
              </a:solidFill>
              <a:latin typeface="Arial" charset="0"/>
            </a:endParaRP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PAR-20-153: NIH Science Education Partnership Award (SEPA)  </a:t>
            </a:r>
            <a:r>
              <a:rPr lang="en-US" sz="2800" b="1" dirty="0">
                <a:solidFill>
                  <a:schemeClr val="bg2">
                    <a:lumMod val="60000"/>
                    <a:lumOff val="40000"/>
                  </a:schemeClr>
                </a:solidFill>
                <a:latin typeface="Arial" charset="0"/>
              </a:rPr>
              <a:t>Receipt date: July 13, 2022</a:t>
            </a:r>
            <a:endParaRPr lang="en-US" sz="2800" dirty="0">
              <a:solidFill>
                <a:schemeClr val="bg2">
                  <a:lumMod val="60000"/>
                  <a:lumOff val="40000"/>
                </a:schemeClr>
              </a:solidFill>
            </a:endParaRPr>
          </a:p>
        </p:txBody>
      </p:sp>
      <p:sp>
        <p:nvSpPr>
          <p:cNvPr id="8" name="TextBox 7">
            <a:extLst>
              <a:ext uri="{FF2B5EF4-FFF2-40B4-BE49-F238E27FC236}">
                <a16:creationId xmlns:a16="http://schemas.microsoft.com/office/drawing/2014/main" id="{0F44B0A0-DA5B-4176-998F-F90E80BD721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24</a:t>
            </a:r>
          </a:p>
        </p:txBody>
      </p:sp>
    </p:spTree>
    <p:extLst>
      <p:ext uri="{BB962C8B-B14F-4D97-AF65-F5344CB8AC3E}">
        <p14:creationId xmlns:p14="http://schemas.microsoft.com/office/powerpoint/2010/main" val="319749513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795184886"/>
      </p:ext>
    </p:extLst>
  </p:cSld>
  <p:clrMapOvr>
    <a:masterClrMapping/>
  </p:clrMapOvr>
  <p:transition spd="slow">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59495" y="5020929"/>
            <a:ext cx="11234269" cy="3107051"/>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600+ publications to date</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Uptake of Consortium recommendations into policies</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Final Consortium meeting in Nigeria</a:t>
            </a: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2808"/>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Human Heredity &amp; Health in Africa (H3Africa) </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6" name="Picture 5" descr="Icon&#10;&#10;Description automatically generated">
            <a:extLst>
              <a:ext uri="{FF2B5EF4-FFF2-40B4-BE49-F238E27FC236}">
                <a16:creationId xmlns:a16="http://schemas.microsoft.com/office/drawing/2014/main" id="{51FB8A31-2A6B-4A66-972E-EDB9AB9992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3131" y="5215299"/>
            <a:ext cx="1099374" cy="1145547"/>
          </a:xfrm>
          <a:prstGeom prst="rect">
            <a:avLst/>
          </a:prstGeom>
        </p:spPr>
      </p:pic>
      <p:sp>
        <p:nvSpPr>
          <p:cNvPr id="8" name="TextBox 7">
            <a:extLst>
              <a:ext uri="{FF2B5EF4-FFF2-40B4-BE49-F238E27FC236}">
                <a16:creationId xmlns:a16="http://schemas.microsoft.com/office/drawing/2014/main" id="{9A68C02A-1370-439A-840C-5AB2EDB28CE4}"/>
              </a:ext>
            </a:extLst>
          </p:cNvPr>
          <p:cNvSpPr txBox="1"/>
          <p:nvPr/>
        </p:nvSpPr>
        <p:spPr>
          <a:xfrm>
            <a:off x="10379488" y="6456288"/>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25</a:t>
            </a:r>
          </a:p>
        </p:txBody>
      </p:sp>
      <p:pic>
        <p:nvPicPr>
          <p:cNvPr id="4" name="Picture 3">
            <a:extLst>
              <a:ext uri="{FF2B5EF4-FFF2-40B4-BE49-F238E27FC236}">
                <a16:creationId xmlns:a16="http://schemas.microsoft.com/office/drawing/2014/main" id="{6B17E6B2-D1BC-4564-9AA8-46970A836E18}"/>
              </a:ext>
            </a:extLst>
          </p:cNvPr>
          <p:cNvPicPr>
            <a:picLocks noChangeAspect="1"/>
          </p:cNvPicPr>
          <p:nvPr/>
        </p:nvPicPr>
        <p:blipFill>
          <a:blip r:embed="rId4"/>
          <a:stretch>
            <a:fillRect/>
          </a:stretch>
        </p:blipFill>
        <p:spPr>
          <a:xfrm>
            <a:off x="6168823" y="688901"/>
            <a:ext cx="5238377" cy="1847996"/>
          </a:xfrm>
          <a:prstGeom prst="rect">
            <a:avLst/>
          </a:prstGeom>
          <a:ln w="28575" cap="sq">
            <a:solidFill>
              <a:schemeClr val="bg2"/>
            </a:solidFill>
            <a:miter lim="800000"/>
          </a:ln>
          <a:effectLst>
            <a:outerShdw blurRad="57150" dist="50800" dir="2700000" algn="tl" rotWithShape="0">
              <a:srgbClr val="000000">
                <a:alpha val="40000"/>
              </a:srgbClr>
            </a:outerShdw>
          </a:effectLst>
        </p:spPr>
      </p:pic>
      <p:pic>
        <p:nvPicPr>
          <p:cNvPr id="10" name="Picture 9">
            <a:extLst>
              <a:ext uri="{FF2B5EF4-FFF2-40B4-BE49-F238E27FC236}">
                <a16:creationId xmlns:a16="http://schemas.microsoft.com/office/drawing/2014/main" id="{F4BC6FE0-F7A8-45B4-80F4-BC467F35EB51}"/>
              </a:ext>
            </a:extLst>
          </p:cNvPr>
          <p:cNvPicPr>
            <a:picLocks noChangeAspect="1"/>
          </p:cNvPicPr>
          <p:nvPr/>
        </p:nvPicPr>
        <p:blipFill>
          <a:blip r:embed="rId5"/>
          <a:stretch>
            <a:fillRect/>
          </a:stretch>
        </p:blipFill>
        <p:spPr>
          <a:xfrm>
            <a:off x="510957" y="688901"/>
            <a:ext cx="5238377" cy="2132563"/>
          </a:xfrm>
          <a:prstGeom prst="rect">
            <a:avLst/>
          </a:prstGeom>
          <a:ln w="28575">
            <a:solidFill>
              <a:schemeClr val="bg2"/>
            </a:solidFill>
          </a:ln>
        </p:spPr>
      </p:pic>
      <p:pic>
        <p:nvPicPr>
          <p:cNvPr id="12" name="Picture 11">
            <a:extLst>
              <a:ext uri="{FF2B5EF4-FFF2-40B4-BE49-F238E27FC236}">
                <a16:creationId xmlns:a16="http://schemas.microsoft.com/office/drawing/2014/main" id="{57E1E37D-D150-44C2-B5B9-432FC09EFE2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015441" y="3040710"/>
            <a:ext cx="5888158" cy="1855173"/>
          </a:xfrm>
          <a:prstGeom prst="rect">
            <a:avLst/>
          </a:prstGeom>
          <a:ln w="28575">
            <a:solidFill>
              <a:schemeClr val="bg2"/>
            </a:solidFill>
          </a:ln>
        </p:spPr>
      </p:pic>
    </p:spTree>
    <p:extLst>
      <p:ext uri="{BB962C8B-B14F-4D97-AF65-F5344CB8AC3E}">
        <p14:creationId xmlns:p14="http://schemas.microsoft.com/office/powerpoint/2010/main" val="17159879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500"/>
                                        <p:tgtEl>
                                          <p:spTgt spid="9">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par>
                                <p:cTn id="11" presetID="22" presetClass="entr" presetSubtype="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par>
                                <p:cTn id="14" presetID="22" presetClass="entr" presetSubtype="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B0EF78-799B-4FF7-AC60-47DD110AD34E}"/>
              </a:ext>
            </a:extLst>
          </p:cNvPr>
          <p:cNvSpPr>
            <a:spLocks noGrp="1"/>
          </p:cNvSpPr>
          <p:nvPr>
            <p:ph sz="half" idx="1"/>
          </p:nvPr>
        </p:nvSpPr>
        <p:spPr>
          <a:xfrm>
            <a:off x="225781" y="4148468"/>
            <a:ext cx="5435906" cy="2709532"/>
          </a:xfrm>
        </p:spPr>
        <p:txBody>
          <a:bodyPr/>
          <a:lstStyle/>
          <a:p>
            <a:pPr marL="303213" indent="-187325" defTabSz="914400">
              <a:buFont typeface="Wingdings" panose="05000000000000000000" pitchFamily="2" charset="2"/>
              <a:buChar char="§"/>
              <a:tabLst>
                <a:tab pos="627063" algn="l"/>
              </a:tabLst>
            </a:pPr>
            <a:r>
              <a:rPr lang="en-US" sz="2500" b="1" dirty="0">
                <a:solidFill>
                  <a:prstClr val="white"/>
                </a:solidFill>
                <a:latin typeface="Arial" charset="0"/>
              </a:rPr>
              <a:t>Online investigator 	matchmaking tool</a:t>
            </a:r>
          </a:p>
          <a:p>
            <a:pPr marL="303213" indent="-187325" defTabSz="914400">
              <a:buFont typeface="Wingdings" panose="05000000000000000000" pitchFamily="2" charset="2"/>
              <a:buChar char="§"/>
              <a:tabLst>
                <a:tab pos="627063" algn="l"/>
              </a:tabLst>
            </a:pPr>
            <a:r>
              <a:rPr lang="en-US" sz="2500" b="1" dirty="0">
                <a:solidFill>
                  <a:prstClr val="white"/>
                </a:solidFill>
                <a:latin typeface="Arial" charset="0"/>
              </a:rPr>
              <a:t>Cross-disciplinary collaboration 	in rare disease research</a:t>
            </a:r>
          </a:p>
        </p:txBody>
      </p:sp>
      <p:sp>
        <p:nvSpPr>
          <p:cNvPr id="4" name="Content Placeholder 3">
            <a:extLst>
              <a:ext uri="{FF2B5EF4-FFF2-40B4-BE49-F238E27FC236}">
                <a16:creationId xmlns:a16="http://schemas.microsoft.com/office/drawing/2014/main" id="{BAE85022-12CC-4D5A-8958-50ED4F3DA8F2}"/>
              </a:ext>
            </a:extLst>
          </p:cNvPr>
          <p:cNvSpPr>
            <a:spLocks noGrp="1"/>
          </p:cNvSpPr>
          <p:nvPr>
            <p:ph sz="half" idx="2"/>
          </p:nvPr>
        </p:nvSpPr>
        <p:spPr>
          <a:xfrm>
            <a:off x="6082350" y="4148467"/>
            <a:ext cx="6117057" cy="2748998"/>
          </a:xfrm>
        </p:spPr>
        <p:txBody>
          <a:bodyPr>
            <a:normAutofit/>
          </a:bodyPr>
          <a:lstStyle/>
          <a:p>
            <a:pPr marL="387350" lvl="2" indent="-228600" defTabSz="627063" eaLnBrk="0" hangingPunct="0">
              <a:spcBef>
                <a:spcPts val="1800"/>
              </a:spcBef>
              <a:buClr>
                <a:schemeClr val="tx1"/>
              </a:buClr>
              <a:buSzPct val="95000"/>
              <a:buFont typeface="Wingdings" pitchFamily="2" charset="2"/>
              <a:buChar char=""/>
              <a:defRPr/>
            </a:pPr>
            <a:r>
              <a:rPr lang="en-US" sz="2500" b="1" dirty="0">
                <a:solidFill>
                  <a:prstClr val="white"/>
                </a:solidFill>
                <a:latin typeface="Arial" charset="0"/>
              </a:rPr>
              <a:t>First human case of Neuron 	Navigator 2 (</a:t>
            </a:r>
            <a:r>
              <a:rPr lang="en-US" sz="2500" b="1" i="1" dirty="0">
                <a:solidFill>
                  <a:prstClr val="white"/>
                </a:solidFill>
                <a:latin typeface="Arial" charset="0"/>
              </a:rPr>
              <a:t>NAV2</a:t>
            </a:r>
            <a:r>
              <a:rPr lang="en-US" sz="2500" b="1" dirty="0">
                <a:solidFill>
                  <a:prstClr val="white"/>
                </a:solidFill>
                <a:latin typeface="Arial" charset="0"/>
              </a:rPr>
              <a:t>) gene	mutation</a:t>
            </a:r>
          </a:p>
          <a:p>
            <a:pPr marL="387350" lvl="2" indent="-228600" defTabSz="627063" eaLnBrk="0" hangingPunct="0">
              <a:spcBef>
                <a:spcPts val="1800"/>
              </a:spcBef>
              <a:buClr>
                <a:schemeClr val="tx1"/>
              </a:buClr>
              <a:buSzPct val="95000"/>
              <a:buFont typeface="Wingdings" pitchFamily="2" charset="2"/>
              <a:buChar char=""/>
              <a:defRPr/>
            </a:pPr>
            <a:r>
              <a:rPr lang="en-US" sz="2500" b="1" dirty="0">
                <a:solidFill>
                  <a:prstClr val="white"/>
                </a:solidFill>
                <a:latin typeface="Arial" charset="0"/>
              </a:rPr>
              <a:t>Functional analyses to identify 	crucial role of </a:t>
            </a:r>
            <a:r>
              <a:rPr lang="en-US" sz="2500" b="1" i="1" dirty="0">
                <a:solidFill>
                  <a:prstClr val="white"/>
                </a:solidFill>
                <a:latin typeface="Arial" charset="0"/>
              </a:rPr>
              <a:t>NAV2</a:t>
            </a:r>
            <a:r>
              <a:rPr lang="en-US" sz="2500" b="1" dirty="0">
                <a:solidFill>
                  <a:prstClr val="white"/>
                </a:solidFill>
                <a:latin typeface="Arial" charset="0"/>
              </a:rPr>
              <a:t> in central 	nervous system development</a:t>
            </a:r>
            <a:endParaRPr lang="en-US" sz="2500" dirty="0"/>
          </a:p>
        </p:txBody>
      </p:sp>
      <p:sp>
        <p:nvSpPr>
          <p:cNvPr id="3074" name="Title 3"/>
          <p:cNvSpPr>
            <a:spLocks noGrp="1"/>
          </p:cNvSpPr>
          <p:nvPr>
            <p:ph type="title"/>
          </p:nvPr>
        </p:nvSpPr>
        <p:spPr>
          <a:xfrm>
            <a:off x="1868992" y="42956"/>
            <a:ext cx="10330416" cy="583337"/>
          </a:xfrm>
        </p:spPr>
        <p:txBody>
          <a:bodyPr>
            <a:noAutofit/>
          </a:bodyPr>
          <a:lstStyle/>
          <a:p>
            <a:pPr algn="ctr">
              <a:defRPr/>
            </a:pPr>
            <a:r>
              <a:rPr lang="en-US" sz="3600" dirty="0">
                <a:solidFill>
                  <a:srgbClr val="5FE0D4"/>
                </a:solidFill>
                <a:latin typeface="Arial" charset="0"/>
                <a:cs typeface="Arial" charset="0"/>
              </a:rPr>
              <a:t>Undiagnosed Diseases Network (UDN)</a:t>
            </a:r>
            <a:endParaRPr lang="en-US" sz="3600" dirty="0">
              <a:solidFill>
                <a:srgbClr val="5FE0D4"/>
              </a:solidFill>
              <a:latin typeface="Arial" pitchFamily="34" charset="0"/>
              <a:cs typeface="Arial" pitchFamily="34" charset="0"/>
            </a:endParaRPr>
          </a:p>
        </p:txBody>
      </p:sp>
      <p:pic>
        <p:nvPicPr>
          <p:cNvPr id="8" name="Picture 7" descr="Graphical user interface, application&#10;&#10;Description automatically generated">
            <a:extLst>
              <a:ext uri="{FF2B5EF4-FFF2-40B4-BE49-F238E27FC236}">
                <a16:creationId xmlns:a16="http://schemas.microsoft.com/office/drawing/2014/main" id="{39F0ED85-6A08-468A-89B7-2AF1661A47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669" y="1226224"/>
            <a:ext cx="5549892" cy="2202776"/>
          </a:xfrm>
          <a:prstGeom prst="rect">
            <a:avLst/>
          </a:prstGeom>
        </p:spPr>
      </p:pic>
      <p:pic>
        <p:nvPicPr>
          <p:cNvPr id="1030" name="Picture 6" descr="UDN logo">
            <a:extLst>
              <a:ext uri="{FF2B5EF4-FFF2-40B4-BE49-F238E27FC236}">
                <a16:creationId xmlns:a16="http://schemas.microsoft.com/office/drawing/2014/main" id="{565DD22B-EF57-4217-9062-162C543766F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9300"/>
          <a:stretch/>
        </p:blipFill>
        <p:spPr bwMode="auto">
          <a:xfrm>
            <a:off x="84665" y="44876"/>
            <a:ext cx="1784327" cy="836066"/>
          </a:xfrm>
          <a:prstGeom prst="rect">
            <a:avLst/>
          </a:prstGeom>
          <a:solidFill>
            <a:schemeClr val="accent1"/>
          </a:solidFill>
        </p:spPr>
      </p:pic>
      <p:sp>
        <p:nvSpPr>
          <p:cNvPr id="2" name="TextBox 1">
            <a:extLst>
              <a:ext uri="{FF2B5EF4-FFF2-40B4-BE49-F238E27FC236}">
                <a16:creationId xmlns:a16="http://schemas.microsoft.com/office/drawing/2014/main" id="{8292420E-6DCC-409E-AEEA-66C6840B0BD5}"/>
              </a:ext>
            </a:extLst>
          </p:cNvPr>
          <p:cNvSpPr txBox="1"/>
          <p:nvPr/>
        </p:nvSpPr>
        <p:spPr>
          <a:xfrm>
            <a:off x="307669" y="3427639"/>
            <a:ext cx="3476016" cy="297454"/>
          </a:xfrm>
          <a:prstGeom prst="rect">
            <a:avLst/>
          </a:prstGeom>
          <a:noFill/>
        </p:spPr>
        <p:txBody>
          <a:bodyPr wrap="none" rtlCol="0">
            <a:spAutoFit/>
          </a:bodyPr>
          <a:lstStyle/>
          <a:p>
            <a:r>
              <a:rPr lang="en-US" sz="1333" b="0" i="0" kern="1200" baseline="0" dirty="0">
                <a:effectLst/>
                <a:latin typeface="+mj-lt"/>
                <a:ea typeface="Helvetica Neue" charset="0"/>
                <a:cs typeface="Helvetica Neue" charset="0"/>
              </a:rPr>
              <a:t>Image from: https://www.modelmatcher.net/</a:t>
            </a:r>
          </a:p>
        </p:txBody>
      </p:sp>
      <p:pic>
        <p:nvPicPr>
          <p:cNvPr id="7" name="Picture 6">
            <a:extLst>
              <a:ext uri="{FF2B5EF4-FFF2-40B4-BE49-F238E27FC236}">
                <a16:creationId xmlns:a16="http://schemas.microsoft.com/office/drawing/2014/main" id="{8239A8D2-966A-4C54-A68F-7E78185C54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0175" y="979082"/>
            <a:ext cx="2209914" cy="2559182"/>
          </a:xfrm>
          <a:prstGeom prst="rect">
            <a:avLst/>
          </a:prstGeom>
        </p:spPr>
      </p:pic>
      <p:pic>
        <p:nvPicPr>
          <p:cNvPr id="11" name="Picture 10" descr="A close-up of a human skeleton&#10;&#10;Description automatically generated with low confidence">
            <a:extLst>
              <a:ext uri="{FF2B5EF4-FFF2-40B4-BE49-F238E27FC236}">
                <a16:creationId xmlns:a16="http://schemas.microsoft.com/office/drawing/2014/main" id="{4EB9FDAB-E0B5-4F72-AC65-1A8F15C572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3954" y="979082"/>
            <a:ext cx="2011721" cy="2553101"/>
          </a:xfrm>
          <a:prstGeom prst="rect">
            <a:avLst/>
          </a:prstGeom>
        </p:spPr>
      </p:pic>
      <p:sp>
        <p:nvSpPr>
          <p:cNvPr id="12" name="TextBox 11">
            <a:extLst>
              <a:ext uri="{FF2B5EF4-FFF2-40B4-BE49-F238E27FC236}">
                <a16:creationId xmlns:a16="http://schemas.microsoft.com/office/drawing/2014/main" id="{8B0A8647-A54D-4023-96DD-5D226E85D45B}"/>
              </a:ext>
            </a:extLst>
          </p:cNvPr>
          <p:cNvSpPr txBox="1"/>
          <p:nvPr/>
        </p:nvSpPr>
        <p:spPr>
          <a:xfrm>
            <a:off x="6353558" y="3532183"/>
            <a:ext cx="5695775" cy="430887"/>
          </a:xfrm>
          <a:prstGeom prst="rect">
            <a:avLst/>
          </a:prstGeom>
          <a:noFill/>
        </p:spPr>
        <p:txBody>
          <a:bodyPr wrap="square" rtlCol="0">
            <a:spAutoFit/>
          </a:bodyPr>
          <a:lstStyle/>
          <a:p>
            <a:r>
              <a:rPr lang="en-US" sz="1100" b="0" i="0" dirty="0">
                <a:effectLst/>
              </a:rPr>
              <a:t>Neuroimaging features of the NAV2-related neurodevelopmental disorder (Fig. A) vs. age-matched control subject (Fig. E)</a:t>
            </a:r>
            <a:endParaRPr lang="en-US" sz="1100" b="0" i="0" kern="1200" baseline="0" dirty="0">
              <a:effectLst/>
              <a:ea typeface="Helvetica Neue" charset="0"/>
              <a:cs typeface="Helvetica Neue" charset="0"/>
            </a:endParaRPr>
          </a:p>
        </p:txBody>
      </p:sp>
      <p:sp>
        <p:nvSpPr>
          <p:cNvPr id="13" name="TextBox 12">
            <a:extLst>
              <a:ext uri="{FF2B5EF4-FFF2-40B4-BE49-F238E27FC236}">
                <a16:creationId xmlns:a16="http://schemas.microsoft.com/office/drawing/2014/main" id="{29F29D41-EAF7-47F6-A045-1EA90AC61BA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26</a:t>
            </a:r>
          </a:p>
        </p:txBody>
      </p:sp>
    </p:spTree>
    <p:extLst>
      <p:ext uri="{BB962C8B-B14F-4D97-AF65-F5344CB8AC3E}">
        <p14:creationId xmlns:p14="http://schemas.microsoft.com/office/powerpoint/2010/main" val="6439248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P spid="2"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10491" y="-10218"/>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Somatic Mosaicism Across Human Tissues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SMaHT</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4" name="TextBox 33">
            <a:extLst>
              <a:ext uri="{FF2B5EF4-FFF2-40B4-BE49-F238E27FC236}">
                <a16:creationId xmlns:a16="http://schemas.microsoft.com/office/drawing/2014/main" id="{22CCEDE4-DFF5-4C03-9FD2-C97B52846CC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grpSp>
        <p:nvGrpSpPr>
          <p:cNvPr id="59" name="Group 58">
            <a:extLst>
              <a:ext uri="{FF2B5EF4-FFF2-40B4-BE49-F238E27FC236}">
                <a16:creationId xmlns:a16="http://schemas.microsoft.com/office/drawing/2014/main" id="{74BB58FD-A318-4A4D-A07A-E1CF866F35C0}"/>
              </a:ext>
            </a:extLst>
          </p:cNvPr>
          <p:cNvGrpSpPr/>
          <p:nvPr/>
        </p:nvGrpSpPr>
        <p:grpSpPr>
          <a:xfrm>
            <a:off x="776703" y="1036601"/>
            <a:ext cx="10875990" cy="5472188"/>
            <a:chOff x="776703" y="1036601"/>
            <a:chExt cx="10875990" cy="5472188"/>
          </a:xfrm>
        </p:grpSpPr>
        <p:grpSp>
          <p:nvGrpSpPr>
            <p:cNvPr id="18" name="Group 17">
              <a:extLst>
                <a:ext uri="{FF2B5EF4-FFF2-40B4-BE49-F238E27FC236}">
                  <a16:creationId xmlns:a16="http://schemas.microsoft.com/office/drawing/2014/main" id="{E91F0882-BDE6-4122-9389-920169F891DC}"/>
                </a:ext>
              </a:extLst>
            </p:cNvPr>
            <p:cNvGrpSpPr/>
            <p:nvPr/>
          </p:nvGrpSpPr>
          <p:grpSpPr>
            <a:xfrm>
              <a:off x="6729919" y="2727756"/>
              <a:ext cx="4742093" cy="1506040"/>
              <a:chOff x="6525873" y="2623542"/>
              <a:chExt cx="4742093" cy="1506040"/>
            </a:xfrm>
          </p:grpSpPr>
          <p:grpSp>
            <p:nvGrpSpPr>
              <p:cNvPr id="11" name="Group 10">
                <a:extLst>
                  <a:ext uri="{FF2B5EF4-FFF2-40B4-BE49-F238E27FC236}">
                    <a16:creationId xmlns:a16="http://schemas.microsoft.com/office/drawing/2014/main" id="{03F325AB-71BA-4A26-953A-38DCE0ACF9BC}"/>
                  </a:ext>
                </a:extLst>
              </p:cNvPr>
              <p:cNvGrpSpPr/>
              <p:nvPr/>
            </p:nvGrpSpPr>
            <p:grpSpPr>
              <a:xfrm>
                <a:off x="6525873" y="2623542"/>
                <a:ext cx="4742093" cy="1506040"/>
                <a:chOff x="6525873" y="2623542"/>
                <a:chExt cx="4742093" cy="1506040"/>
              </a:xfrm>
            </p:grpSpPr>
            <p:sp>
              <p:nvSpPr>
                <p:cNvPr id="19" name="Rectangle: Rounded Corners 18">
                  <a:extLst>
                    <a:ext uri="{FF2B5EF4-FFF2-40B4-BE49-F238E27FC236}">
                      <a16:creationId xmlns:a16="http://schemas.microsoft.com/office/drawing/2014/main" id="{E544CAFC-5DAD-4778-83BA-47D9ADA2B4B2}"/>
                    </a:ext>
                  </a:extLst>
                </p:cNvPr>
                <p:cNvSpPr/>
                <p:nvPr/>
              </p:nvSpPr>
              <p:spPr>
                <a:xfrm>
                  <a:off x="6525873" y="2623542"/>
                  <a:ext cx="4742093" cy="15060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2DE31F9D-BBC4-4DEA-BA51-5004B49C922A}"/>
                    </a:ext>
                  </a:extLst>
                </p:cNvPr>
                <p:cNvSpPr/>
                <p:nvPr/>
              </p:nvSpPr>
              <p:spPr>
                <a:xfrm>
                  <a:off x="6800106" y="2725136"/>
                  <a:ext cx="4193628" cy="403856"/>
                </a:xfrm>
                <a:prstGeom prst="rect">
                  <a:avLst/>
                </a:prstGeom>
                <a:solidFill>
                  <a:schemeClr val="accent4"/>
                </a:solidFill>
                <a:ln w="6350">
                  <a:solidFill>
                    <a:schemeClr val="tx1"/>
                  </a:solid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FFFFFF"/>
                      </a:solidFill>
                      <a:effectLst/>
                      <a:uLnTx/>
                      <a:uFillTx/>
                      <a:latin typeface="Arial" panose="020B0604020202020204"/>
                      <a:ea typeface="+mn-ea"/>
                      <a:cs typeface="+mn-cs"/>
                    </a:rPr>
                    <a:t>Data Analysis and Organization </a:t>
                  </a:r>
                </a:p>
              </p:txBody>
            </p:sp>
            <p:sp>
              <p:nvSpPr>
                <p:cNvPr id="14" name="Rectangle 13">
                  <a:extLst>
                    <a:ext uri="{FF2B5EF4-FFF2-40B4-BE49-F238E27FC236}">
                      <a16:creationId xmlns:a16="http://schemas.microsoft.com/office/drawing/2014/main" id="{CB827800-E891-446D-B783-0C763233E231}"/>
                    </a:ext>
                  </a:extLst>
                </p:cNvPr>
                <p:cNvSpPr/>
                <p:nvPr/>
              </p:nvSpPr>
              <p:spPr>
                <a:xfrm>
                  <a:off x="9039287" y="3276864"/>
                  <a:ext cx="2057623" cy="707190"/>
                </a:xfrm>
                <a:prstGeom prst="rect">
                  <a:avLst/>
                </a:prstGeom>
                <a:solidFill>
                  <a:schemeClr val="accent4"/>
                </a:solidFill>
                <a:ln w="6350">
                  <a:solidFill>
                    <a:schemeClr val="tx1"/>
                  </a:solid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5. Organization</a:t>
                  </a:r>
                </a:p>
              </p:txBody>
            </p:sp>
          </p:grpSp>
          <p:sp>
            <p:nvSpPr>
              <p:cNvPr id="13" name="Rectangle 12">
                <a:extLst>
                  <a:ext uri="{FF2B5EF4-FFF2-40B4-BE49-F238E27FC236}">
                    <a16:creationId xmlns:a16="http://schemas.microsoft.com/office/drawing/2014/main" id="{422C7ACE-C9EC-4E9C-B7F5-0E5583AA8932}"/>
                  </a:ext>
                </a:extLst>
              </p:cNvPr>
              <p:cNvSpPr/>
              <p:nvPr/>
            </p:nvSpPr>
            <p:spPr>
              <a:xfrm>
                <a:off x="6699045" y="3276863"/>
                <a:ext cx="2057623" cy="707190"/>
              </a:xfrm>
              <a:prstGeom prst="rect">
                <a:avLst/>
              </a:prstGeom>
              <a:solidFill>
                <a:schemeClr val="accent4"/>
              </a:solidFill>
              <a:ln w="6350">
                <a:solidFill>
                  <a:schemeClr val="tx1"/>
                </a:solid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4. Data Analysis</a:t>
                </a:r>
              </a:p>
            </p:txBody>
          </p:sp>
        </p:grpSp>
        <p:grpSp>
          <p:nvGrpSpPr>
            <p:cNvPr id="15" name="Group 14">
              <a:extLst>
                <a:ext uri="{FF2B5EF4-FFF2-40B4-BE49-F238E27FC236}">
                  <a16:creationId xmlns:a16="http://schemas.microsoft.com/office/drawing/2014/main" id="{A38B678A-4E63-4D7D-B967-85C838A5A39D}"/>
                </a:ext>
              </a:extLst>
            </p:cNvPr>
            <p:cNvGrpSpPr/>
            <p:nvPr/>
          </p:nvGrpSpPr>
          <p:grpSpPr>
            <a:xfrm>
              <a:off x="832085" y="4902506"/>
              <a:ext cx="4727293" cy="671952"/>
              <a:chOff x="776172" y="4530834"/>
              <a:chExt cx="4742093" cy="671952"/>
            </a:xfrm>
          </p:grpSpPr>
          <p:sp>
            <p:nvSpPr>
              <p:cNvPr id="20" name="Rectangle: Rounded Corners 19">
                <a:extLst>
                  <a:ext uri="{FF2B5EF4-FFF2-40B4-BE49-F238E27FC236}">
                    <a16:creationId xmlns:a16="http://schemas.microsoft.com/office/drawing/2014/main" id="{5CA31C6C-8594-4CC0-B69A-77441220A0DA}"/>
                  </a:ext>
                </a:extLst>
              </p:cNvPr>
              <p:cNvSpPr/>
              <p:nvPr/>
            </p:nvSpPr>
            <p:spPr>
              <a:xfrm>
                <a:off x="776172" y="4530834"/>
                <a:ext cx="4742093" cy="671952"/>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A3A09501-8F4C-48A7-80FF-47985C49D2F4}"/>
                  </a:ext>
                </a:extLst>
              </p:cNvPr>
              <p:cNvSpPr/>
              <p:nvPr/>
            </p:nvSpPr>
            <p:spPr>
              <a:xfrm>
                <a:off x="1098555" y="4637656"/>
                <a:ext cx="4193628" cy="403856"/>
              </a:xfrm>
              <a:prstGeom prst="rect">
                <a:avLst/>
              </a:prstGeom>
              <a:solidFill>
                <a:srgbClr val="0070C0"/>
              </a:solidFill>
              <a:ln>
                <a:solidFill>
                  <a:schemeClr val="tx1"/>
                </a:solidFill>
              </a:ln>
              <a:effectLst>
                <a:outerShdw blurRad="50800" dist="38100" dir="5400000" algn="t"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3. Technology &amp; Tool Development</a:t>
                </a:r>
              </a:p>
            </p:txBody>
          </p:sp>
        </p:grpSp>
        <p:sp>
          <p:nvSpPr>
            <p:cNvPr id="5" name="TextBox 4">
              <a:extLst>
                <a:ext uri="{FF2B5EF4-FFF2-40B4-BE49-F238E27FC236}">
                  <a16:creationId xmlns:a16="http://schemas.microsoft.com/office/drawing/2014/main" id="{49685B14-AEE1-4F62-AEDE-114BCF3E48CA}"/>
                </a:ext>
              </a:extLst>
            </p:cNvPr>
            <p:cNvSpPr txBox="1"/>
            <p:nvPr/>
          </p:nvSpPr>
          <p:spPr>
            <a:xfrm>
              <a:off x="4222530" y="3177649"/>
              <a:ext cx="1627779" cy="95410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FFFF"/>
                  </a:solidFill>
                  <a:effectLst/>
                  <a:uLnTx/>
                  <a:uFillTx/>
                  <a:latin typeface="Arial" panose="020B0604020202020204"/>
                  <a:ea typeface="Helvetica Neue" charset="0"/>
                  <a:cs typeface="Helvetica Neue" charset="0"/>
                </a:rPr>
                <a:t>SMaHT</a:t>
              </a: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Network</a:t>
              </a:r>
            </a:p>
          </p:txBody>
        </p:sp>
        <p:grpSp>
          <p:nvGrpSpPr>
            <p:cNvPr id="26" name="Group 25">
              <a:extLst>
                <a:ext uri="{FF2B5EF4-FFF2-40B4-BE49-F238E27FC236}">
                  <a16:creationId xmlns:a16="http://schemas.microsoft.com/office/drawing/2014/main" id="{91EAEFAA-979B-4FED-9064-2277FD24E54C}"/>
                </a:ext>
              </a:extLst>
            </p:cNvPr>
            <p:cNvGrpSpPr/>
            <p:nvPr/>
          </p:nvGrpSpPr>
          <p:grpSpPr>
            <a:xfrm>
              <a:off x="6630581" y="1154613"/>
              <a:ext cx="1277120" cy="1270017"/>
              <a:chOff x="6630581" y="1154613"/>
              <a:chExt cx="1277120" cy="1270017"/>
            </a:xfrm>
            <a:solidFill>
              <a:schemeClr val="accent1">
                <a:lumMod val="50000"/>
              </a:schemeClr>
            </a:solidFill>
          </p:grpSpPr>
          <p:sp>
            <p:nvSpPr>
              <p:cNvPr id="28" name="Oval 27">
                <a:extLst>
                  <a:ext uri="{FF2B5EF4-FFF2-40B4-BE49-F238E27FC236}">
                    <a16:creationId xmlns:a16="http://schemas.microsoft.com/office/drawing/2014/main" id="{7A27BB1C-022E-4042-A8B4-A986A9580295}"/>
                  </a:ext>
                </a:extLst>
              </p:cNvPr>
              <p:cNvSpPr/>
              <p:nvPr/>
            </p:nvSpPr>
            <p:spPr>
              <a:xfrm>
                <a:off x="6630581" y="1154613"/>
                <a:ext cx="1277120" cy="1270017"/>
              </a:xfrm>
              <a:prstGeom prst="ellipse">
                <a:avLst/>
              </a:prstGeom>
              <a:grp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ED68BB6B-E454-4FB2-96F6-088E052594A0}"/>
                  </a:ext>
                </a:extLst>
              </p:cNvPr>
              <p:cNvSpPr txBox="1"/>
              <p:nvPr/>
            </p:nvSpPr>
            <p:spPr>
              <a:xfrm>
                <a:off x="6729919" y="1525545"/>
                <a:ext cx="1078443" cy="584775"/>
              </a:xfrm>
              <a:prstGeom prst="rect">
                <a:avLst/>
              </a:prstGeom>
              <a:grp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Validated Data</a:t>
                </a:r>
              </a:p>
            </p:txBody>
          </p:sp>
        </p:grpSp>
        <p:grpSp>
          <p:nvGrpSpPr>
            <p:cNvPr id="35" name="Group 34">
              <a:extLst>
                <a:ext uri="{FF2B5EF4-FFF2-40B4-BE49-F238E27FC236}">
                  <a16:creationId xmlns:a16="http://schemas.microsoft.com/office/drawing/2014/main" id="{A73ADB59-2C14-4ED7-A1D4-2A761F6322E2}"/>
                </a:ext>
              </a:extLst>
            </p:cNvPr>
            <p:cNvGrpSpPr/>
            <p:nvPr/>
          </p:nvGrpSpPr>
          <p:grpSpPr>
            <a:xfrm>
              <a:off x="6141240" y="4587326"/>
              <a:ext cx="1277120" cy="1270017"/>
              <a:chOff x="6141240" y="4587326"/>
              <a:chExt cx="1277120" cy="1270017"/>
            </a:xfrm>
            <a:solidFill>
              <a:schemeClr val="accent1">
                <a:lumMod val="50000"/>
              </a:schemeClr>
            </a:solidFill>
          </p:grpSpPr>
          <p:sp>
            <p:nvSpPr>
              <p:cNvPr id="30" name="Oval 29">
                <a:extLst>
                  <a:ext uri="{FF2B5EF4-FFF2-40B4-BE49-F238E27FC236}">
                    <a16:creationId xmlns:a16="http://schemas.microsoft.com/office/drawing/2014/main" id="{BD87B5AB-2B38-48E6-AE8C-8CFCD79E9E6D}"/>
                  </a:ext>
                </a:extLst>
              </p:cNvPr>
              <p:cNvSpPr/>
              <p:nvPr/>
            </p:nvSpPr>
            <p:spPr>
              <a:xfrm>
                <a:off x="6141240" y="4587326"/>
                <a:ext cx="1277120" cy="1270017"/>
              </a:xfrm>
              <a:prstGeom prst="ellipse">
                <a:avLst/>
              </a:prstGeom>
              <a:grp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A95FE798-47A6-45BF-BE4D-62DA5171DF28}"/>
                  </a:ext>
                </a:extLst>
              </p:cNvPr>
              <p:cNvSpPr txBox="1"/>
              <p:nvPr/>
            </p:nvSpPr>
            <p:spPr>
              <a:xfrm>
                <a:off x="6240578" y="4946094"/>
                <a:ext cx="1078443" cy="584775"/>
              </a:xfrm>
              <a:prstGeom prst="rect">
                <a:avLst/>
              </a:prstGeom>
              <a:grp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Validated Data</a:t>
                </a:r>
              </a:p>
            </p:txBody>
          </p:sp>
        </p:grpSp>
        <p:grpSp>
          <p:nvGrpSpPr>
            <p:cNvPr id="36" name="Group 35">
              <a:extLst>
                <a:ext uri="{FF2B5EF4-FFF2-40B4-BE49-F238E27FC236}">
                  <a16:creationId xmlns:a16="http://schemas.microsoft.com/office/drawing/2014/main" id="{C17C8366-C328-4CAE-85A4-CF1D1EAE268B}"/>
                </a:ext>
              </a:extLst>
            </p:cNvPr>
            <p:cNvGrpSpPr/>
            <p:nvPr/>
          </p:nvGrpSpPr>
          <p:grpSpPr>
            <a:xfrm>
              <a:off x="9949480" y="4778175"/>
              <a:ext cx="1703213" cy="1270017"/>
              <a:chOff x="8117042" y="4252108"/>
              <a:chExt cx="1703213" cy="1270017"/>
            </a:xfrm>
          </p:grpSpPr>
          <p:sp>
            <p:nvSpPr>
              <p:cNvPr id="33" name="Oval 32">
                <a:extLst>
                  <a:ext uri="{FF2B5EF4-FFF2-40B4-BE49-F238E27FC236}">
                    <a16:creationId xmlns:a16="http://schemas.microsoft.com/office/drawing/2014/main" id="{92851048-BB5D-4D23-816C-428031CEE301}"/>
                  </a:ext>
                </a:extLst>
              </p:cNvPr>
              <p:cNvSpPr/>
              <p:nvPr/>
            </p:nvSpPr>
            <p:spPr>
              <a:xfrm>
                <a:off x="8322154" y="4252108"/>
                <a:ext cx="1277120" cy="1270017"/>
              </a:xfrm>
              <a:prstGeom prst="ellipse">
                <a:avLst/>
              </a:prstGeom>
              <a:solidFill>
                <a:schemeClr val="accent1">
                  <a:lumMod val="5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TextBox 37">
                <a:extLst>
                  <a:ext uri="{FF2B5EF4-FFF2-40B4-BE49-F238E27FC236}">
                    <a16:creationId xmlns:a16="http://schemas.microsoft.com/office/drawing/2014/main" id="{D7EF9848-ABC3-4BB4-9840-C5A406A50F43}"/>
                  </a:ext>
                </a:extLst>
              </p:cNvPr>
              <p:cNvSpPr txBox="1"/>
              <p:nvPr/>
            </p:nvSpPr>
            <p:spPr>
              <a:xfrm>
                <a:off x="8117042" y="4594728"/>
                <a:ext cx="1703213" cy="584775"/>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Variant    Catalog</a:t>
                </a:r>
              </a:p>
            </p:txBody>
          </p:sp>
        </p:grpSp>
        <p:grpSp>
          <p:nvGrpSpPr>
            <p:cNvPr id="37" name="Group 36">
              <a:extLst>
                <a:ext uri="{FF2B5EF4-FFF2-40B4-BE49-F238E27FC236}">
                  <a16:creationId xmlns:a16="http://schemas.microsoft.com/office/drawing/2014/main" id="{85647E8B-4EA1-4DFC-ADFA-714370C2B31D}"/>
                </a:ext>
              </a:extLst>
            </p:cNvPr>
            <p:cNvGrpSpPr/>
            <p:nvPr/>
          </p:nvGrpSpPr>
          <p:grpSpPr>
            <a:xfrm>
              <a:off x="8041922" y="5238772"/>
              <a:ext cx="1837584" cy="1270017"/>
              <a:chOff x="10227982" y="5032643"/>
              <a:chExt cx="1837584" cy="1270017"/>
            </a:xfrm>
          </p:grpSpPr>
          <p:sp>
            <p:nvSpPr>
              <p:cNvPr id="32" name="Oval 31">
                <a:extLst>
                  <a:ext uri="{FF2B5EF4-FFF2-40B4-BE49-F238E27FC236}">
                    <a16:creationId xmlns:a16="http://schemas.microsoft.com/office/drawing/2014/main" id="{D247D3F3-C95A-4D54-B1DB-D2B2C7E79270}"/>
                  </a:ext>
                </a:extLst>
              </p:cNvPr>
              <p:cNvSpPr/>
              <p:nvPr/>
            </p:nvSpPr>
            <p:spPr>
              <a:xfrm>
                <a:off x="10492928" y="5032643"/>
                <a:ext cx="1277120" cy="1270017"/>
              </a:xfrm>
              <a:prstGeom prst="ellipse">
                <a:avLst/>
              </a:prstGeom>
              <a:solidFill>
                <a:schemeClr val="accent1">
                  <a:lumMod val="5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0" name="TextBox 39">
                <a:extLst>
                  <a:ext uri="{FF2B5EF4-FFF2-40B4-BE49-F238E27FC236}">
                    <a16:creationId xmlns:a16="http://schemas.microsoft.com/office/drawing/2014/main" id="{13B1C21A-8A8B-4D2C-B5FA-02EC94A4DA3A}"/>
                  </a:ext>
                </a:extLst>
              </p:cNvPr>
              <p:cNvSpPr txBox="1"/>
              <p:nvPr/>
            </p:nvSpPr>
            <p:spPr>
              <a:xfrm>
                <a:off x="10227982" y="5375263"/>
                <a:ext cx="1837584" cy="584775"/>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FFFFFF"/>
                    </a:solidFill>
                    <a:effectLst/>
                    <a:uLnTx/>
                    <a:uFillTx/>
                    <a:latin typeface="Arial" panose="020B0604020202020204"/>
                    <a:ea typeface="Helvetica Neue" charset="0"/>
                    <a:cs typeface="Helvetica Neue" charset="0"/>
                  </a:rPr>
                  <a:t>SMaHT</a:t>
                </a:r>
                <a:r>
                  <a:rPr kumimoji="0" lang="en-US" sz="1600" b="0"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Workbench</a:t>
                </a:r>
              </a:p>
            </p:txBody>
          </p:sp>
        </p:grpSp>
        <p:grpSp>
          <p:nvGrpSpPr>
            <p:cNvPr id="10" name="Group 9">
              <a:extLst>
                <a:ext uri="{FF2B5EF4-FFF2-40B4-BE49-F238E27FC236}">
                  <a16:creationId xmlns:a16="http://schemas.microsoft.com/office/drawing/2014/main" id="{D0B98BD4-CFF0-443B-9A95-DDA75E13EBCD}"/>
                </a:ext>
              </a:extLst>
            </p:cNvPr>
            <p:cNvGrpSpPr/>
            <p:nvPr/>
          </p:nvGrpSpPr>
          <p:grpSpPr>
            <a:xfrm>
              <a:off x="776703" y="1036601"/>
              <a:ext cx="5853878" cy="1506040"/>
              <a:chOff x="1494833" y="1054531"/>
              <a:chExt cx="5853878" cy="1506040"/>
            </a:xfrm>
          </p:grpSpPr>
          <p:sp>
            <p:nvSpPr>
              <p:cNvPr id="3" name="Rectangle: Rounded Corners 2">
                <a:extLst>
                  <a:ext uri="{FF2B5EF4-FFF2-40B4-BE49-F238E27FC236}">
                    <a16:creationId xmlns:a16="http://schemas.microsoft.com/office/drawing/2014/main" id="{36EAA5E1-7593-479A-937C-CD60604BE50C}"/>
                  </a:ext>
                </a:extLst>
              </p:cNvPr>
              <p:cNvSpPr/>
              <p:nvPr/>
            </p:nvSpPr>
            <p:spPr>
              <a:xfrm>
                <a:off x="1494833" y="1054531"/>
                <a:ext cx="4742093" cy="1506040"/>
              </a:xfrm>
              <a:prstGeom prst="roundRect">
                <a:avLst/>
              </a:prstGeom>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D36F4872-D729-4CC4-B90C-BA553BEFEF1F}"/>
                  </a:ext>
                </a:extLst>
              </p:cNvPr>
              <p:cNvSpPr/>
              <p:nvPr/>
            </p:nvSpPr>
            <p:spPr>
              <a:xfrm>
                <a:off x="1888488" y="1150174"/>
                <a:ext cx="3984385" cy="403856"/>
              </a:xfrm>
              <a:prstGeom prst="rect">
                <a:avLst/>
              </a:prstGeom>
              <a:ln w="6350">
                <a:solidFill>
                  <a:schemeClr val="tx1"/>
                </a:solid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Somatic Variant Discovery </a:t>
                </a:r>
              </a:p>
            </p:txBody>
          </p:sp>
          <p:sp>
            <p:nvSpPr>
              <p:cNvPr id="8" name="Rectangle 7">
                <a:extLst>
                  <a:ext uri="{FF2B5EF4-FFF2-40B4-BE49-F238E27FC236}">
                    <a16:creationId xmlns:a16="http://schemas.microsoft.com/office/drawing/2014/main" id="{3F270F48-5443-4779-A72F-EDCCDD75CCEF}"/>
                  </a:ext>
                </a:extLst>
              </p:cNvPr>
              <p:cNvSpPr/>
              <p:nvPr/>
            </p:nvSpPr>
            <p:spPr>
              <a:xfrm>
                <a:off x="1655203" y="1664966"/>
                <a:ext cx="2135002" cy="751126"/>
              </a:xfrm>
              <a:prstGeom prst="rect">
                <a:avLst/>
              </a:prstGeom>
              <a:ln w="6350">
                <a:solidFill>
                  <a:schemeClr val="tx1"/>
                </a:solid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1. Tissue Procurement </a:t>
                </a:r>
              </a:p>
            </p:txBody>
          </p:sp>
          <p:sp>
            <p:nvSpPr>
              <p:cNvPr id="9" name="Rectangle 8">
                <a:extLst>
                  <a:ext uri="{FF2B5EF4-FFF2-40B4-BE49-F238E27FC236}">
                    <a16:creationId xmlns:a16="http://schemas.microsoft.com/office/drawing/2014/main" id="{29421874-376C-48A6-B35B-905940D90ADB}"/>
                  </a:ext>
                </a:extLst>
              </p:cNvPr>
              <p:cNvSpPr/>
              <p:nvPr/>
            </p:nvSpPr>
            <p:spPr>
              <a:xfrm>
                <a:off x="3880681" y="1664966"/>
                <a:ext cx="2213392" cy="751126"/>
              </a:xfrm>
              <a:prstGeom prst="rect">
                <a:avLst/>
              </a:prstGeom>
              <a:ln w="6350">
                <a:solidFill>
                  <a:schemeClr val="tx1"/>
                </a:solid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2. Genome Characterization</a:t>
                </a:r>
              </a:p>
            </p:txBody>
          </p:sp>
          <p:cxnSp>
            <p:nvCxnSpPr>
              <p:cNvPr id="42" name="Straight Arrow Connector 41">
                <a:extLst>
                  <a:ext uri="{FF2B5EF4-FFF2-40B4-BE49-F238E27FC236}">
                    <a16:creationId xmlns:a16="http://schemas.microsoft.com/office/drawing/2014/main" id="{E49B0858-EE96-4A1F-A0C1-DFEFEEE0FD4B}"/>
                  </a:ext>
                </a:extLst>
              </p:cNvPr>
              <p:cNvCxnSpPr>
                <a:cxnSpLocks/>
                <a:stCxn id="28" idx="2"/>
                <a:endCxn id="3" idx="3"/>
              </p:cNvCxnSpPr>
              <p:nvPr/>
            </p:nvCxnSpPr>
            <p:spPr>
              <a:xfrm flipH="1" flipV="1">
                <a:off x="6236926" y="1807551"/>
                <a:ext cx="1111785" cy="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cxnSp>
          <p:nvCxnSpPr>
            <p:cNvPr id="45" name="Straight Arrow Connector 44">
              <a:extLst>
                <a:ext uri="{FF2B5EF4-FFF2-40B4-BE49-F238E27FC236}">
                  <a16:creationId xmlns:a16="http://schemas.microsoft.com/office/drawing/2014/main" id="{CE94CEF6-DEE2-4513-9493-A7FB020A380B}"/>
                </a:ext>
              </a:extLst>
            </p:cNvPr>
            <p:cNvCxnSpPr>
              <a:cxnSpLocks/>
              <a:endCxn id="19" idx="0"/>
            </p:cNvCxnSpPr>
            <p:nvPr/>
          </p:nvCxnSpPr>
          <p:spPr>
            <a:xfrm>
              <a:off x="7907700" y="2022599"/>
              <a:ext cx="1193266" cy="70515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9" name="Straight Arrow Connector 48">
              <a:extLst>
                <a:ext uri="{FF2B5EF4-FFF2-40B4-BE49-F238E27FC236}">
                  <a16:creationId xmlns:a16="http://schemas.microsoft.com/office/drawing/2014/main" id="{201746C7-E839-47E4-92C0-DBB6445153AF}"/>
                </a:ext>
              </a:extLst>
            </p:cNvPr>
            <p:cNvCxnSpPr>
              <a:cxnSpLocks/>
              <a:endCxn id="19" idx="2"/>
            </p:cNvCxnSpPr>
            <p:nvPr/>
          </p:nvCxnSpPr>
          <p:spPr>
            <a:xfrm flipV="1">
              <a:off x="7418359" y="4233796"/>
              <a:ext cx="1682607" cy="85915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7" name="Straight Arrow Connector 56">
              <a:extLst>
                <a:ext uri="{FF2B5EF4-FFF2-40B4-BE49-F238E27FC236}">
                  <a16:creationId xmlns:a16="http://schemas.microsoft.com/office/drawing/2014/main" id="{D9AFD39C-57D0-4904-B7DC-A23B05ED183E}"/>
                </a:ext>
              </a:extLst>
            </p:cNvPr>
            <p:cNvCxnSpPr>
              <a:cxnSpLocks/>
              <a:stCxn id="30" idx="2"/>
            </p:cNvCxnSpPr>
            <p:nvPr/>
          </p:nvCxnSpPr>
          <p:spPr>
            <a:xfrm flipH="1">
              <a:off x="5559378" y="5222335"/>
              <a:ext cx="581862" cy="130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8" name="Straight Arrow Connector 47">
              <a:extLst>
                <a:ext uri="{FF2B5EF4-FFF2-40B4-BE49-F238E27FC236}">
                  <a16:creationId xmlns:a16="http://schemas.microsoft.com/office/drawing/2014/main" id="{4C3718F1-A143-4B50-9D11-E55756AE98D9}"/>
                </a:ext>
              </a:extLst>
            </p:cNvPr>
            <p:cNvCxnSpPr>
              <a:cxnSpLocks/>
              <a:endCxn id="33" idx="1"/>
            </p:cNvCxnSpPr>
            <p:nvPr/>
          </p:nvCxnSpPr>
          <p:spPr>
            <a:xfrm>
              <a:off x="9078878" y="4261425"/>
              <a:ext cx="1262744" cy="70274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0" name="Straight Arrow Connector 49">
              <a:extLst>
                <a:ext uri="{FF2B5EF4-FFF2-40B4-BE49-F238E27FC236}">
                  <a16:creationId xmlns:a16="http://schemas.microsoft.com/office/drawing/2014/main" id="{AB00239A-1B86-4F60-AB93-445386817EEC}"/>
                </a:ext>
              </a:extLst>
            </p:cNvPr>
            <p:cNvCxnSpPr>
              <a:cxnSpLocks/>
              <a:stCxn id="19" idx="2"/>
              <a:endCxn id="32" idx="0"/>
            </p:cNvCxnSpPr>
            <p:nvPr/>
          </p:nvCxnSpPr>
          <p:spPr>
            <a:xfrm flipH="1">
              <a:off x="8945428" y="4233796"/>
              <a:ext cx="155538" cy="100497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3" name="Straight Arrow Connector 52">
              <a:extLst>
                <a:ext uri="{FF2B5EF4-FFF2-40B4-BE49-F238E27FC236}">
                  <a16:creationId xmlns:a16="http://schemas.microsoft.com/office/drawing/2014/main" id="{72CE9565-B0FB-4F77-B3FC-5EB5502590BD}"/>
                </a:ext>
              </a:extLst>
            </p:cNvPr>
            <p:cNvCxnSpPr>
              <a:cxnSpLocks/>
            </p:cNvCxnSpPr>
            <p:nvPr/>
          </p:nvCxnSpPr>
          <p:spPr>
            <a:xfrm>
              <a:off x="3072075" y="2720693"/>
              <a:ext cx="0" cy="196333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58" name="Straight Arrow Connector 57">
              <a:extLst>
                <a:ext uri="{FF2B5EF4-FFF2-40B4-BE49-F238E27FC236}">
                  <a16:creationId xmlns:a16="http://schemas.microsoft.com/office/drawing/2014/main" id="{1B46636F-FE9C-445F-A114-C9852CD2A8C2}"/>
                </a:ext>
              </a:extLst>
            </p:cNvPr>
            <p:cNvCxnSpPr>
              <a:cxnSpLocks/>
            </p:cNvCxnSpPr>
            <p:nvPr/>
          </p:nvCxnSpPr>
          <p:spPr>
            <a:xfrm flipV="1">
              <a:off x="3257892" y="2720693"/>
              <a:ext cx="0" cy="196333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sp>
        <p:nvSpPr>
          <p:cNvPr id="60" name="Content Placeholder 2">
            <a:extLst>
              <a:ext uri="{FF2B5EF4-FFF2-40B4-BE49-F238E27FC236}">
                <a16:creationId xmlns:a16="http://schemas.microsoft.com/office/drawing/2014/main" id="{8F03A531-DE40-41B2-8357-24552E3A701F}"/>
              </a:ext>
            </a:extLst>
          </p:cNvPr>
          <p:cNvSpPr txBox="1">
            <a:spLocks/>
          </p:cNvSpPr>
          <p:nvPr/>
        </p:nvSpPr>
        <p:spPr>
          <a:xfrm>
            <a:off x="261080" y="6181231"/>
            <a:ext cx="6369501" cy="487865"/>
          </a:xfrm>
          <a:prstGeom prst="rect">
            <a:avLst/>
          </a:prstGeom>
        </p:spPr>
        <p:txBody>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3213" indent="-249238">
              <a:buFont typeface="Wingdings" panose="05000000000000000000" pitchFamily="2" charset="2"/>
              <a:buChar char="§"/>
            </a:pPr>
            <a:r>
              <a:rPr lang="en-US" sz="2800" b="1" dirty="0">
                <a:solidFill>
                  <a:prstClr val="white"/>
                </a:solidFill>
                <a:latin typeface="Arial" charset="0"/>
              </a:rPr>
              <a:t>Application deadline: July 8, 2022</a:t>
            </a:r>
            <a:endParaRPr lang="en-US" sz="4000" dirty="0"/>
          </a:p>
        </p:txBody>
      </p:sp>
      <p:pic>
        <p:nvPicPr>
          <p:cNvPr id="62" name="Picture 61">
            <a:extLst>
              <a:ext uri="{FF2B5EF4-FFF2-40B4-BE49-F238E27FC236}">
                <a16:creationId xmlns:a16="http://schemas.microsoft.com/office/drawing/2014/main" id="{A6419787-86F2-43DF-A676-EA6EE46638BB}"/>
              </a:ext>
            </a:extLst>
          </p:cNvPr>
          <p:cNvPicPr>
            <a:picLocks noChangeAspect="1"/>
          </p:cNvPicPr>
          <p:nvPr/>
        </p:nvPicPr>
        <p:blipFill rotWithShape="1">
          <a:blip r:embed="rId3"/>
          <a:srcRect l="23300" t="14744" r="41492" b="56987"/>
          <a:stretch/>
        </p:blipFill>
        <p:spPr>
          <a:xfrm>
            <a:off x="9580368" y="916617"/>
            <a:ext cx="2340242" cy="1017797"/>
          </a:xfrm>
          <a:prstGeom prst="rect">
            <a:avLst/>
          </a:prstGeom>
        </p:spPr>
      </p:pic>
    </p:spTree>
    <p:extLst>
      <p:ext uri="{BB962C8B-B14F-4D97-AF65-F5344CB8AC3E}">
        <p14:creationId xmlns:p14="http://schemas.microsoft.com/office/powerpoint/2010/main" val="163755646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ogo">
            <a:extLst>
              <a:ext uri="{FF2B5EF4-FFF2-40B4-BE49-F238E27FC236}">
                <a16:creationId xmlns:a16="http://schemas.microsoft.com/office/drawing/2014/main" id="{D45D6ED5-1272-4B91-9836-0F3333269B36}"/>
              </a:ext>
            </a:extLst>
          </p:cNvPr>
          <p:cNvPicPr>
            <a:picLocks noChangeAspect="1"/>
          </p:cNvPicPr>
          <p:nvPr/>
        </p:nvPicPr>
        <p:blipFill>
          <a:blip r:embed="rId3"/>
          <a:stretch>
            <a:fillRect/>
          </a:stretch>
        </p:blipFill>
        <p:spPr>
          <a:xfrm>
            <a:off x="4260017" y="83173"/>
            <a:ext cx="3316291" cy="992234"/>
          </a:xfrm>
          <a:prstGeom prst="rect">
            <a:avLst/>
          </a:prstGeom>
        </p:spPr>
      </p:pic>
      <p:grpSp>
        <p:nvGrpSpPr>
          <p:cNvPr id="82" name="Google Shape;553;p88">
            <a:extLst>
              <a:ext uri="{FF2B5EF4-FFF2-40B4-BE49-F238E27FC236}">
                <a16:creationId xmlns:a16="http://schemas.microsoft.com/office/drawing/2014/main" id="{F25B0F46-A060-405A-9088-3FC04136BD48}"/>
              </a:ext>
            </a:extLst>
          </p:cNvPr>
          <p:cNvGrpSpPr/>
          <p:nvPr/>
        </p:nvGrpSpPr>
        <p:grpSpPr>
          <a:xfrm>
            <a:off x="3883725" y="1308958"/>
            <a:ext cx="2877468" cy="4937019"/>
            <a:chOff x="338161" y="1004325"/>
            <a:chExt cx="2158112" cy="3703200"/>
          </a:xfrm>
        </p:grpSpPr>
        <p:sp>
          <p:nvSpPr>
            <p:cNvPr id="83" name="Google Shape;554;p88">
              <a:extLst>
                <a:ext uri="{FF2B5EF4-FFF2-40B4-BE49-F238E27FC236}">
                  <a16:creationId xmlns:a16="http://schemas.microsoft.com/office/drawing/2014/main" id="{C2CBA869-F175-48F3-85A5-E1DC3E5561FF}"/>
                </a:ext>
              </a:extLst>
            </p:cNvPr>
            <p:cNvSpPr/>
            <p:nvPr/>
          </p:nvSpPr>
          <p:spPr>
            <a:xfrm>
              <a:off x="387021" y="1004325"/>
              <a:ext cx="2060400" cy="3703200"/>
            </a:xfrm>
            <a:prstGeom prst="rect">
              <a:avLst/>
            </a:prstGeom>
            <a:solidFill>
              <a:srgbClr val="B1E1E2"/>
            </a:solidFill>
            <a:ln>
              <a:noFill/>
            </a:ln>
            <a:effectLst>
              <a:outerShdw blurRad="57150" dist="19050" dir="5400000" algn="bl" rotWithShape="0">
                <a:srgbClr val="000000">
                  <a:alpha val="50000"/>
                </a:srgbClr>
              </a:outerShdw>
            </a:effectLst>
          </p:spPr>
          <p:txBody>
            <a:bodyPr spcFirstLastPara="1" wrap="square" lIns="45694" tIns="22835" rIns="45694" bIns="22835" anchor="ctr" anchorCtr="0">
              <a:noAutofit/>
            </a:bodyPr>
            <a:lstStyle/>
            <a:p>
              <a:pPr marL="0" marR="0" lvl="0" indent="0" algn="ctr" defTabSz="457109" rtl="0" eaLnBrk="1" fontAlgn="auto" latinLnBrk="0" hangingPunct="1">
                <a:lnSpc>
                  <a:spcPct val="100000"/>
                </a:lnSpc>
                <a:spcBef>
                  <a:spcPts val="0"/>
                </a:spcBef>
                <a:spcAft>
                  <a:spcPts val="0"/>
                </a:spcAft>
                <a:buClr>
                  <a:srgbClr val="000000"/>
                </a:buClr>
                <a:buSzTx/>
                <a:buFontTx/>
                <a:buNone/>
                <a:tabLst/>
                <a:defRPr/>
              </a:pPr>
              <a:endParaRPr kumimoji="0" sz="650" b="0"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84" name="Google Shape;555;p88">
              <a:extLst>
                <a:ext uri="{FF2B5EF4-FFF2-40B4-BE49-F238E27FC236}">
                  <a16:creationId xmlns:a16="http://schemas.microsoft.com/office/drawing/2014/main" id="{7281C1DD-4AE3-4BE1-860D-262A8D3D852D}"/>
                </a:ext>
              </a:extLst>
            </p:cNvPr>
            <p:cNvGrpSpPr/>
            <p:nvPr/>
          </p:nvGrpSpPr>
          <p:grpSpPr>
            <a:xfrm>
              <a:off x="338161" y="2189643"/>
              <a:ext cx="2158112" cy="2406257"/>
              <a:chOff x="490561" y="2189643"/>
              <a:chExt cx="2158112" cy="2406257"/>
            </a:xfrm>
          </p:grpSpPr>
          <p:grpSp>
            <p:nvGrpSpPr>
              <p:cNvPr id="88" name="Google Shape;556;p88">
                <a:extLst>
                  <a:ext uri="{FF2B5EF4-FFF2-40B4-BE49-F238E27FC236}">
                    <a16:creationId xmlns:a16="http://schemas.microsoft.com/office/drawing/2014/main" id="{C4FDC6F7-5897-43E0-815C-EBD0CDE62F93}"/>
                  </a:ext>
                </a:extLst>
              </p:cNvPr>
              <p:cNvGrpSpPr/>
              <p:nvPr/>
            </p:nvGrpSpPr>
            <p:grpSpPr>
              <a:xfrm>
                <a:off x="490561" y="3338485"/>
                <a:ext cx="1143000" cy="1257415"/>
                <a:chOff x="186286" y="3170885"/>
                <a:chExt cx="1143000" cy="1257415"/>
              </a:xfrm>
            </p:grpSpPr>
            <p:sp>
              <p:nvSpPr>
                <p:cNvPr id="98" name="Google Shape;557;p88">
                  <a:extLst>
                    <a:ext uri="{FF2B5EF4-FFF2-40B4-BE49-F238E27FC236}">
                      <a16:creationId xmlns:a16="http://schemas.microsoft.com/office/drawing/2014/main" id="{53BBE4A0-3B26-4A1E-8CC1-79C45BD37907}"/>
                    </a:ext>
                  </a:extLst>
                </p:cNvPr>
                <p:cNvSpPr txBox="1"/>
                <p:nvPr/>
              </p:nvSpPr>
              <p:spPr>
                <a:xfrm>
                  <a:off x="186286" y="3788100"/>
                  <a:ext cx="1143000" cy="640200"/>
                </a:xfrm>
                <a:prstGeom prst="rect">
                  <a:avLst/>
                </a:prstGeom>
                <a:noFill/>
                <a:ln>
                  <a:noFill/>
                </a:ln>
              </p:spPr>
              <p:txBody>
                <a:bodyPr spcFirstLastPara="1" wrap="square" lIns="121897" tIns="121897" rIns="121897" bIns="121897" anchor="ctr" anchorCtr="0">
                  <a:noAutofit/>
                </a:bodyPr>
                <a:lstStyle/>
                <a:p>
                  <a:pPr marL="0" marR="0" lvl="0" indent="0" algn="ctr" defTabSz="457109" rtl="0" eaLnBrk="1" fontAlgn="auto" latinLnBrk="0" hangingPunct="1">
                    <a:lnSpc>
                      <a:spcPct val="100000"/>
                    </a:lnSpc>
                    <a:spcBef>
                      <a:spcPts val="0"/>
                    </a:spcBef>
                    <a:spcAft>
                      <a:spcPts val="0"/>
                    </a:spcAft>
                    <a:buClr>
                      <a:srgbClr val="000000"/>
                    </a:buClr>
                    <a:buSzPts val="3700"/>
                    <a:buFontTx/>
                    <a:buNone/>
                    <a:tabLst/>
                    <a:defRPr/>
                  </a:pPr>
                  <a:r>
                    <a:rPr kumimoji="0" lang="en-US" sz="2150" b="1" i="0" u="none" strike="noStrike" kern="0" cap="none" spc="0" normalizeH="0" baseline="0" noProof="0" dirty="0">
                      <a:ln>
                        <a:noFill/>
                      </a:ln>
                      <a:solidFill>
                        <a:srgbClr val="262262"/>
                      </a:solidFill>
                      <a:effectLst/>
                      <a:uLnTx/>
                      <a:uFillTx/>
                      <a:latin typeface="Arial"/>
                      <a:ea typeface="+mn-ea"/>
                      <a:cs typeface="Arial"/>
                      <a:sym typeface="Arial"/>
                    </a:rPr>
                    <a:t>214,200+</a:t>
                  </a:r>
                  <a:r>
                    <a:rPr kumimoji="0" lang="en-US" sz="1850" b="0" i="0" u="none" strike="noStrike" kern="0" cap="none" spc="0" normalizeH="0" baseline="0" noProof="0" dirty="0">
                      <a:ln>
                        <a:noFill/>
                      </a:ln>
                      <a:solidFill>
                        <a:srgbClr val="000000"/>
                      </a:solidFill>
                      <a:effectLst/>
                      <a:uLnTx/>
                      <a:uFillTx/>
                      <a:latin typeface="Arial"/>
                      <a:ea typeface="Arial"/>
                      <a:cs typeface="Arial"/>
                      <a:sym typeface="Arial"/>
                    </a:rPr>
                    <a:t> </a:t>
                  </a:r>
                  <a:endParaRPr kumimoji="0" sz="185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3700"/>
                    <a:buFontTx/>
                    <a:buNone/>
                    <a:tabLst/>
                    <a:defRPr/>
                  </a:pPr>
                  <a:r>
                    <a:rPr kumimoji="0" lang="en-US" sz="1350" b="1" i="0" u="none" strike="noStrike" kern="0" cap="none" spc="0" normalizeH="0" baseline="0" noProof="0" dirty="0">
                      <a:ln>
                        <a:noFill/>
                      </a:ln>
                      <a:solidFill>
                        <a:srgbClr val="262262"/>
                      </a:solidFill>
                      <a:effectLst/>
                      <a:uLnTx/>
                      <a:uFillTx/>
                      <a:latin typeface="Arial"/>
                      <a:ea typeface="+mn-ea"/>
                      <a:cs typeface="Arial"/>
                      <a:sym typeface="Arial"/>
                    </a:rPr>
                    <a:t>Electronic Health Records</a:t>
                  </a:r>
                  <a:r>
                    <a:rPr kumimoji="0" lang="en-US" sz="1850" b="0" i="0" u="none" strike="noStrike" kern="0" cap="none" spc="0" normalizeH="0" baseline="0" noProof="0" dirty="0">
                      <a:ln>
                        <a:noFill/>
                      </a:ln>
                      <a:solidFill>
                        <a:srgbClr val="000000"/>
                      </a:solidFill>
                      <a:effectLst/>
                      <a:uLnTx/>
                      <a:uFillTx/>
                      <a:latin typeface="Arial"/>
                      <a:ea typeface="Arial"/>
                      <a:cs typeface="Arial"/>
                      <a:sym typeface="Arial"/>
                    </a:rPr>
                    <a:t> </a:t>
                  </a:r>
                  <a:endParaRPr kumimoji="0" sz="185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99" name="Google Shape;558;p88" descr="An infographic about the use of Controlled Tier Data within the All of Us Researcher Workbench. Heading: Researcher Workbench. Controlled Tier Data: By the Numbers. Logo of the All of Us Research Program. The All of Us Research Program is building one of the most robust databases to transform the future of health research. It contains an extensive breadth and depth of information generously contributed by our diverse cohort of participant partners. With the Controlled Tier of data access, genomic data can be readily linked to data from survey responses, physical measurements, wearables, and electronic health records. The infographic itself is entitled “Genomic Data is Paired with Rich Phenotypic Data” and presents the following information: More than 77,000 have whole genome sequences plus electronic health records plus physical measurements, plus survey responses. More than 95,000 have whole genome responses plus physical measurements plus survey responses. More than 78,200 have whole genome sequences plus electronic health records. More than 3,500 have whole genome sequences plus Fitbit records, representing more than 30% of all participant Fitbit records. For more information about our data, go to ResearchAllOfUs.org. Data as of March 2022. All of Us and the All of Us logo are service marks of the U.S. Department of Health and Human Services.">
                  <a:extLst>
                    <a:ext uri="{FF2B5EF4-FFF2-40B4-BE49-F238E27FC236}">
                      <a16:creationId xmlns:a16="http://schemas.microsoft.com/office/drawing/2014/main" id="{46F7F292-0F36-48EA-BCC1-78573B4CE284}"/>
                    </a:ext>
                  </a:extLst>
                </p:cNvPr>
                <p:cNvPicPr preferRelativeResize="0"/>
                <p:nvPr/>
              </p:nvPicPr>
              <p:blipFill rotWithShape="1">
                <a:blip r:embed="rId4">
                  <a:alphaModFix/>
                </a:blip>
                <a:srcRect l="35991" t="33744" r="51497" b="58381"/>
                <a:stretch/>
              </p:blipFill>
              <p:spPr>
                <a:xfrm>
                  <a:off x="449176" y="3170885"/>
                  <a:ext cx="617220" cy="617220"/>
                </a:xfrm>
                <a:prstGeom prst="rect">
                  <a:avLst/>
                </a:prstGeom>
                <a:noFill/>
                <a:ln>
                  <a:noFill/>
                </a:ln>
              </p:spPr>
            </p:pic>
          </p:grpSp>
          <p:grpSp>
            <p:nvGrpSpPr>
              <p:cNvPr id="89" name="Google Shape;559;p88">
                <a:extLst>
                  <a:ext uri="{FF2B5EF4-FFF2-40B4-BE49-F238E27FC236}">
                    <a16:creationId xmlns:a16="http://schemas.microsoft.com/office/drawing/2014/main" id="{B20C723F-4BE1-4C39-BE73-29299DE15343}"/>
                  </a:ext>
                </a:extLst>
              </p:cNvPr>
              <p:cNvGrpSpPr/>
              <p:nvPr/>
            </p:nvGrpSpPr>
            <p:grpSpPr>
              <a:xfrm>
                <a:off x="1551273" y="3338485"/>
                <a:ext cx="1097400" cy="1257415"/>
                <a:chOff x="1281273" y="3170885"/>
                <a:chExt cx="1097400" cy="1257415"/>
              </a:xfrm>
            </p:grpSpPr>
            <p:sp>
              <p:nvSpPr>
                <p:cNvPr id="96" name="Google Shape;560;p88">
                  <a:extLst>
                    <a:ext uri="{FF2B5EF4-FFF2-40B4-BE49-F238E27FC236}">
                      <a16:creationId xmlns:a16="http://schemas.microsoft.com/office/drawing/2014/main" id="{099530AC-4820-4267-8CB3-193B1B4B986A}"/>
                    </a:ext>
                  </a:extLst>
                </p:cNvPr>
                <p:cNvSpPr txBox="1"/>
                <p:nvPr/>
              </p:nvSpPr>
              <p:spPr>
                <a:xfrm>
                  <a:off x="1281273" y="3788100"/>
                  <a:ext cx="1097400" cy="640200"/>
                </a:xfrm>
                <a:prstGeom prst="rect">
                  <a:avLst/>
                </a:prstGeom>
                <a:noFill/>
                <a:ln>
                  <a:noFill/>
                </a:ln>
              </p:spPr>
              <p:txBody>
                <a:bodyPr spcFirstLastPara="1" wrap="square" lIns="121897" tIns="121897" rIns="121897" bIns="121897" anchor="ctr" anchorCtr="0">
                  <a:noAutofit/>
                </a:bodyPr>
                <a:lstStyle/>
                <a:p>
                  <a:pPr marL="0" marR="0" lvl="0" indent="0" algn="ctr" defTabSz="457109" rtl="0" eaLnBrk="1" fontAlgn="auto" latinLnBrk="0" hangingPunct="1">
                    <a:lnSpc>
                      <a:spcPct val="100000"/>
                    </a:lnSpc>
                    <a:spcBef>
                      <a:spcPts val="0"/>
                    </a:spcBef>
                    <a:spcAft>
                      <a:spcPts val="0"/>
                    </a:spcAft>
                    <a:buClr>
                      <a:srgbClr val="000000"/>
                    </a:buClr>
                    <a:buSzPts val="3700"/>
                    <a:buFontTx/>
                    <a:buNone/>
                    <a:tabLst/>
                    <a:defRPr/>
                  </a:pPr>
                  <a:r>
                    <a:rPr kumimoji="0" lang="en-US" sz="2150" b="1" i="0" u="none" strike="noStrike" kern="0" cap="none" spc="0" normalizeH="0" baseline="0" noProof="0" dirty="0">
                      <a:ln>
                        <a:noFill/>
                      </a:ln>
                      <a:solidFill>
                        <a:srgbClr val="262262"/>
                      </a:solidFill>
                      <a:effectLst/>
                      <a:uLnTx/>
                      <a:uFillTx/>
                      <a:latin typeface="Arial"/>
                      <a:ea typeface="+mn-ea"/>
                      <a:cs typeface="Arial"/>
                      <a:sym typeface="Arial"/>
                    </a:rPr>
                    <a:t>267,600+</a:t>
                  </a:r>
                  <a:r>
                    <a:rPr kumimoji="0" lang="en-US" sz="1850" b="0" i="0" u="none" strike="noStrike" kern="0" cap="none" spc="0" normalizeH="0" baseline="0" noProof="0" dirty="0">
                      <a:ln>
                        <a:noFill/>
                      </a:ln>
                      <a:solidFill>
                        <a:srgbClr val="000000"/>
                      </a:solidFill>
                      <a:effectLst/>
                      <a:uLnTx/>
                      <a:uFillTx/>
                      <a:latin typeface="Arial"/>
                      <a:ea typeface="Arial"/>
                      <a:cs typeface="Arial"/>
                      <a:sym typeface="Arial"/>
                    </a:rPr>
                    <a:t> </a:t>
                  </a:r>
                  <a:endParaRPr kumimoji="0" sz="185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3700"/>
                    <a:buFontTx/>
                    <a:buNone/>
                    <a:tabLst/>
                    <a:defRPr/>
                  </a:pPr>
                  <a:r>
                    <a:rPr kumimoji="0" lang="en-US" sz="1350" b="1" i="0" u="none" strike="noStrike" kern="0" cap="none" spc="0" normalizeH="0" baseline="0" noProof="0" dirty="0">
                      <a:ln>
                        <a:noFill/>
                      </a:ln>
                      <a:solidFill>
                        <a:srgbClr val="262262"/>
                      </a:solidFill>
                      <a:effectLst/>
                      <a:uLnTx/>
                      <a:uFillTx/>
                      <a:latin typeface="Arial"/>
                      <a:ea typeface="+mn-ea"/>
                      <a:cs typeface="Arial"/>
                      <a:sym typeface="Arial"/>
                    </a:rPr>
                    <a:t>Physical Measurements</a:t>
                  </a:r>
                  <a:endParaRPr kumimoji="0" sz="185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97" name="Google Shape;561;p88" descr="An infographic about the use of Controlled Tier Data within the All of Us Researcher Workbench. Heading: Researcher Workbench. Controlled Tier Data: By the Numbers. Logo of the All of Us Research Program. The All of Us Research Program is building one of the most robust databases to transform the future of health research. It contains an extensive breadth and depth of information generously contributed by our diverse cohort of participant partners. With the Controlled Tier of data access, genomic data can be readily linked to data from survey responses, physical measurements, wearables, and electronic health records. The infographic itself is entitled “Genomic Data is Paired with Rich Phenotypic Data” and presents the following information: More than 77,000 have whole genome sequences plus electronic health records plus physical measurements, plus survey responses. More than 95,000 have whole genome responses plus physical measurements plus survey responses. More than 78,200 have whole genome sequences plus electronic health records. More than 3,500 have whole genome sequences plus Fitbit records, representing more than 30% of all participant Fitbit records. For more information about our data, go to ResearchAllOfUs.org. Data as of March 2022. All of Us and the All of Us logo are service marks of the U.S. Department of Health and Human Services.">
                  <a:extLst>
                    <a:ext uri="{FF2B5EF4-FFF2-40B4-BE49-F238E27FC236}">
                      <a16:creationId xmlns:a16="http://schemas.microsoft.com/office/drawing/2014/main" id="{CBC42262-0382-480A-873D-92894FFEFF57}"/>
                    </a:ext>
                  </a:extLst>
                </p:cNvPr>
                <p:cNvPicPr preferRelativeResize="0"/>
                <p:nvPr/>
              </p:nvPicPr>
              <p:blipFill rotWithShape="1">
                <a:blip r:embed="rId4">
                  <a:alphaModFix/>
                </a:blip>
                <a:srcRect l="50918" t="33810" r="36570" b="58315"/>
                <a:stretch/>
              </p:blipFill>
              <p:spPr>
                <a:xfrm>
                  <a:off x="1521363" y="3170885"/>
                  <a:ext cx="617220" cy="617220"/>
                </a:xfrm>
                <a:prstGeom prst="rect">
                  <a:avLst/>
                </a:prstGeom>
                <a:noFill/>
                <a:ln>
                  <a:noFill/>
                </a:ln>
              </p:spPr>
            </p:pic>
          </p:grpSp>
          <p:grpSp>
            <p:nvGrpSpPr>
              <p:cNvPr id="90" name="Google Shape;562;p88">
                <a:extLst>
                  <a:ext uri="{FF2B5EF4-FFF2-40B4-BE49-F238E27FC236}">
                    <a16:creationId xmlns:a16="http://schemas.microsoft.com/office/drawing/2014/main" id="{01FD894E-EF70-4FAC-BA9C-DEDD0BDC5AFF}"/>
                  </a:ext>
                </a:extLst>
              </p:cNvPr>
              <p:cNvGrpSpPr/>
              <p:nvPr/>
            </p:nvGrpSpPr>
            <p:grpSpPr>
              <a:xfrm>
                <a:off x="513350" y="2192235"/>
                <a:ext cx="1097400" cy="1034990"/>
                <a:chOff x="2057325" y="1645785"/>
                <a:chExt cx="1097400" cy="1034990"/>
              </a:xfrm>
            </p:grpSpPr>
            <p:sp>
              <p:nvSpPr>
                <p:cNvPr id="94" name="Google Shape;563;p88">
                  <a:extLst>
                    <a:ext uri="{FF2B5EF4-FFF2-40B4-BE49-F238E27FC236}">
                      <a16:creationId xmlns:a16="http://schemas.microsoft.com/office/drawing/2014/main" id="{9C04523A-B0C9-4444-B17F-66F7C101C0DD}"/>
                    </a:ext>
                  </a:extLst>
                </p:cNvPr>
                <p:cNvSpPr txBox="1"/>
                <p:nvPr/>
              </p:nvSpPr>
              <p:spPr>
                <a:xfrm>
                  <a:off x="2057325" y="2223575"/>
                  <a:ext cx="1097400" cy="457200"/>
                </a:xfrm>
                <a:prstGeom prst="rect">
                  <a:avLst/>
                </a:prstGeom>
                <a:noFill/>
                <a:ln>
                  <a:noFill/>
                </a:ln>
              </p:spPr>
              <p:txBody>
                <a:bodyPr spcFirstLastPara="1" wrap="square" lIns="121897" tIns="121897" rIns="121897" bIns="121897" anchor="ctr" anchorCtr="0">
                  <a:noAutofit/>
                </a:bodyPr>
                <a:lstStyle/>
                <a:p>
                  <a:pPr marL="0" marR="0" lvl="0" indent="0" algn="ctr" defTabSz="457109" rtl="0" eaLnBrk="1" fontAlgn="auto" latinLnBrk="0" hangingPunct="1">
                    <a:lnSpc>
                      <a:spcPct val="100000"/>
                    </a:lnSpc>
                    <a:spcBef>
                      <a:spcPts val="0"/>
                    </a:spcBef>
                    <a:spcAft>
                      <a:spcPts val="0"/>
                    </a:spcAft>
                    <a:buClr>
                      <a:srgbClr val="000000"/>
                    </a:buClr>
                    <a:buSzPts val="3700"/>
                    <a:buFontTx/>
                    <a:buNone/>
                    <a:tabLst/>
                    <a:defRPr/>
                  </a:pPr>
                  <a:r>
                    <a:rPr kumimoji="0" lang="en-US" sz="2150" b="1" i="0" u="none" strike="noStrike" kern="0" cap="none" spc="0" normalizeH="0" baseline="0" noProof="0">
                      <a:ln>
                        <a:noFill/>
                      </a:ln>
                      <a:solidFill>
                        <a:srgbClr val="262262"/>
                      </a:solidFill>
                      <a:effectLst/>
                      <a:uLnTx/>
                      <a:uFillTx/>
                      <a:latin typeface="Arial"/>
                      <a:ea typeface="+mn-ea"/>
                      <a:cs typeface="Arial"/>
                      <a:sym typeface="Arial"/>
                    </a:rPr>
                    <a:t>329,000+</a:t>
                  </a:r>
                  <a:r>
                    <a:rPr kumimoji="0" lang="en-US" sz="1850" b="0" i="0" u="none" strike="noStrike" kern="0" cap="none" spc="0" normalizeH="0" baseline="0" noProof="0">
                      <a:ln>
                        <a:noFill/>
                      </a:ln>
                      <a:solidFill>
                        <a:srgbClr val="000000"/>
                      </a:solidFill>
                      <a:effectLst/>
                      <a:uLnTx/>
                      <a:uFillTx/>
                      <a:latin typeface="Arial"/>
                      <a:ea typeface="Arial"/>
                      <a:cs typeface="Arial"/>
                      <a:sym typeface="Arial"/>
                    </a:rPr>
                    <a:t> </a:t>
                  </a:r>
                  <a:endParaRPr kumimoji="0" sz="185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3700"/>
                    <a:buFontTx/>
                    <a:buNone/>
                    <a:tabLst/>
                    <a:defRPr/>
                  </a:pPr>
                  <a:r>
                    <a:rPr kumimoji="0" lang="en-US" sz="1350" b="1" i="0" u="none" strike="noStrike" kern="0" cap="none" spc="0" normalizeH="0" baseline="0" noProof="0">
                      <a:ln>
                        <a:noFill/>
                      </a:ln>
                      <a:solidFill>
                        <a:srgbClr val="262262"/>
                      </a:solidFill>
                      <a:effectLst/>
                      <a:uLnTx/>
                      <a:uFillTx/>
                      <a:latin typeface="Arial"/>
                      <a:ea typeface="+mn-ea"/>
                      <a:cs typeface="Arial"/>
                      <a:sym typeface="Arial"/>
                    </a:rPr>
                    <a:t>Surveys</a:t>
                  </a:r>
                  <a:endParaRPr kumimoji="0" sz="185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95" name="Google Shape;564;p88" descr="An infographic about the use of Controlled Tier Data within the All of Us Researcher Workbench. Heading: Researcher Workbench. Controlled Tier Data: By the Numbers. Logo of the All of Us Research Program. The All of Us Research Program is building one of the most robust databases to transform the future of health research. It contains an extensive breadth and depth of information generously contributed by our diverse cohort of participant partners. With the Controlled Tier of data access, genomic data can be readily linked to data from survey responses, physical measurements, wearables, and electronic health records. The infographic itself is entitled “Genomic Data is Paired with Rich Phenotypic Data” and presents the following information: More than 77,000 have whole genome sequences plus electronic health records plus physical measurements, plus survey responses. More than 95,000 have whole genome responses plus physical measurements plus survey responses. More than 78,200 have whole genome sequences plus electronic health records. More than 3,500 have whole genome sequences plus Fitbit records, representing more than 30% of all participant Fitbit records. For more information about our data, go to ResearchAllOfUs.org. Data as of March 2022. All of Us and the All of Us logo are service marks of the U.S. Department of Health and Human Services.">
                  <a:extLst>
                    <a:ext uri="{FF2B5EF4-FFF2-40B4-BE49-F238E27FC236}">
                      <a16:creationId xmlns:a16="http://schemas.microsoft.com/office/drawing/2014/main" id="{200EE8D7-F4FA-4C84-8B96-4CCB24F5F860}"/>
                    </a:ext>
                  </a:extLst>
                </p:cNvPr>
                <p:cNvPicPr preferRelativeResize="0"/>
                <p:nvPr/>
              </p:nvPicPr>
              <p:blipFill rotWithShape="1">
                <a:blip r:embed="rId4">
                  <a:alphaModFix/>
                </a:blip>
                <a:srcRect l="65382" t="34010" r="22106" b="58115"/>
                <a:stretch/>
              </p:blipFill>
              <p:spPr>
                <a:xfrm>
                  <a:off x="2297415" y="1645785"/>
                  <a:ext cx="617220" cy="617220"/>
                </a:xfrm>
                <a:prstGeom prst="rect">
                  <a:avLst/>
                </a:prstGeom>
                <a:noFill/>
                <a:ln>
                  <a:noFill/>
                </a:ln>
              </p:spPr>
            </p:pic>
          </p:grpSp>
          <p:grpSp>
            <p:nvGrpSpPr>
              <p:cNvPr id="91" name="Google Shape;565;p88">
                <a:extLst>
                  <a:ext uri="{FF2B5EF4-FFF2-40B4-BE49-F238E27FC236}">
                    <a16:creationId xmlns:a16="http://schemas.microsoft.com/office/drawing/2014/main" id="{52F90BDF-6CD9-47F3-871E-2134E861FA8E}"/>
                  </a:ext>
                </a:extLst>
              </p:cNvPr>
              <p:cNvGrpSpPr/>
              <p:nvPr/>
            </p:nvGrpSpPr>
            <p:grpSpPr>
              <a:xfrm>
                <a:off x="1574222" y="2189643"/>
                <a:ext cx="1051500" cy="1040157"/>
                <a:chOff x="3129272" y="1645768"/>
                <a:chExt cx="1051500" cy="1040157"/>
              </a:xfrm>
            </p:grpSpPr>
            <p:sp>
              <p:nvSpPr>
                <p:cNvPr id="92" name="Google Shape;566;p88">
                  <a:extLst>
                    <a:ext uri="{FF2B5EF4-FFF2-40B4-BE49-F238E27FC236}">
                      <a16:creationId xmlns:a16="http://schemas.microsoft.com/office/drawing/2014/main" id="{985F9975-D9F7-4133-9E4D-262FC2A7018D}"/>
                    </a:ext>
                  </a:extLst>
                </p:cNvPr>
                <p:cNvSpPr txBox="1"/>
                <p:nvPr/>
              </p:nvSpPr>
              <p:spPr>
                <a:xfrm>
                  <a:off x="3129272" y="2228725"/>
                  <a:ext cx="1051500" cy="457200"/>
                </a:xfrm>
                <a:prstGeom prst="rect">
                  <a:avLst/>
                </a:prstGeom>
                <a:noFill/>
                <a:ln>
                  <a:noFill/>
                </a:ln>
              </p:spPr>
              <p:txBody>
                <a:bodyPr spcFirstLastPara="1" wrap="square" lIns="121897" tIns="121897" rIns="121897" bIns="121897" anchor="ctr" anchorCtr="0">
                  <a:noAutofit/>
                </a:bodyPr>
                <a:lstStyle/>
                <a:p>
                  <a:pPr marL="0" marR="0" lvl="0" indent="0" algn="ctr" defTabSz="457109" rtl="0" eaLnBrk="1" fontAlgn="auto" latinLnBrk="0" hangingPunct="1">
                    <a:lnSpc>
                      <a:spcPct val="100000"/>
                    </a:lnSpc>
                    <a:spcBef>
                      <a:spcPts val="0"/>
                    </a:spcBef>
                    <a:spcAft>
                      <a:spcPts val="0"/>
                    </a:spcAft>
                    <a:buClr>
                      <a:srgbClr val="000000"/>
                    </a:buClr>
                    <a:buSzPts val="3700"/>
                    <a:buFontTx/>
                    <a:buNone/>
                    <a:tabLst/>
                    <a:defRPr/>
                  </a:pPr>
                  <a:r>
                    <a:rPr kumimoji="0" lang="en-US" sz="2150" b="1" i="0" u="none" strike="noStrike" kern="0" cap="none" spc="0" normalizeH="0" baseline="0" noProof="0">
                      <a:ln>
                        <a:noFill/>
                      </a:ln>
                      <a:solidFill>
                        <a:srgbClr val="262262"/>
                      </a:solidFill>
                      <a:effectLst/>
                      <a:uLnTx/>
                      <a:uFillTx/>
                      <a:latin typeface="Arial"/>
                      <a:ea typeface="+mn-ea"/>
                      <a:cs typeface="Arial"/>
                      <a:sym typeface="Arial"/>
                    </a:rPr>
                    <a:t>11,600+ </a:t>
                  </a:r>
                  <a:endParaRPr kumimoji="0" sz="185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3700"/>
                    <a:buFontTx/>
                    <a:buNone/>
                    <a:tabLst/>
                    <a:defRPr/>
                  </a:pPr>
                  <a:r>
                    <a:rPr kumimoji="0" lang="en-US" sz="1350" b="1" i="0" u="none" strike="noStrike" kern="0" cap="none" spc="0" normalizeH="0" baseline="0" noProof="0">
                      <a:ln>
                        <a:noFill/>
                      </a:ln>
                      <a:solidFill>
                        <a:srgbClr val="262262"/>
                      </a:solidFill>
                      <a:effectLst/>
                      <a:uLnTx/>
                      <a:uFillTx/>
                      <a:latin typeface="Arial"/>
                      <a:ea typeface="+mn-ea"/>
                      <a:cs typeface="Arial"/>
                      <a:sym typeface="Arial"/>
                    </a:rPr>
                    <a:t>Fitbit Records</a:t>
                  </a:r>
                  <a:endParaRPr kumimoji="0" sz="1350" b="1" i="0" u="none" strike="noStrike" kern="0" cap="none" spc="0" normalizeH="0" baseline="0" noProof="0">
                    <a:ln>
                      <a:noFill/>
                    </a:ln>
                    <a:solidFill>
                      <a:srgbClr val="262262"/>
                    </a:solidFill>
                    <a:effectLst/>
                    <a:uLnTx/>
                    <a:uFillTx/>
                    <a:latin typeface="Arial"/>
                    <a:ea typeface="+mn-ea"/>
                    <a:cs typeface="Arial"/>
                    <a:sym typeface="Arial"/>
                  </a:endParaRPr>
                </a:p>
              </p:txBody>
            </p:sp>
            <p:pic>
              <p:nvPicPr>
                <p:cNvPr id="93" name="Google Shape;567;p88" descr="An infographic about the use of Controlled Tier Data within the All of Us Researcher Workbench. Heading: Researcher Workbench. Controlled Tier Data: By the Numbers. Logo of the All of Us Research Program. The All of Us Research Program is building one of the most robust databases to transform the future of health research. It contains an extensive breadth and depth of information generously contributed by our diverse cohort of participant partners. With the Controlled Tier of data access, genomic data can be readily linked to data from survey responses, physical measurements, wearables, and electronic health records. The infographic itself is entitled “Genomic Data is Paired with Rich Phenotypic Data” and presents the following information: More than 77,000 have whole genome sequences plus electronic health records plus physical measurements, plus survey responses. More than 95,000 have whole genome responses plus physical measurements plus survey responses. More than 78,200 have whole genome sequences plus electronic health records. More than 3,500 have whole genome sequences plus Fitbit records, representing more than 30% of all participant Fitbit records. For more information about our data, go to ResearchAllOfUs.org. Data as of March 2022. All of Us and the All of Us logo are service marks of the U.S. Department of Health and Human Services.">
                  <a:extLst>
                    <a:ext uri="{FF2B5EF4-FFF2-40B4-BE49-F238E27FC236}">
                      <a16:creationId xmlns:a16="http://schemas.microsoft.com/office/drawing/2014/main" id="{00D181EF-3C0E-4C18-A82B-918F9D7775E4}"/>
                    </a:ext>
                  </a:extLst>
                </p:cNvPr>
                <p:cNvPicPr preferRelativeResize="0"/>
                <p:nvPr/>
              </p:nvPicPr>
              <p:blipFill rotWithShape="1">
                <a:blip r:embed="rId4">
                  <a:alphaModFix/>
                </a:blip>
                <a:srcRect l="50853" t="72643" r="36635" b="19481"/>
                <a:stretch/>
              </p:blipFill>
              <p:spPr>
                <a:xfrm>
                  <a:off x="3346412" y="1645768"/>
                  <a:ext cx="617220" cy="617220"/>
                </a:xfrm>
                <a:prstGeom prst="rect">
                  <a:avLst/>
                </a:prstGeom>
                <a:noFill/>
                <a:ln>
                  <a:noFill/>
                </a:ln>
              </p:spPr>
            </p:pic>
          </p:grpSp>
        </p:grpSp>
        <p:grpSp>
          <p:nvGrpSpPr>
            <p:cNvPr id="85" name="Google Shape;568;p88">
              <a:extLst>
                <a:ext uri="{FF2B5EF4-FFF2-40B4-BE49-F238E27FC236}">
                  <a16:creationId xmlns:a16="http://schemas.microsoft.com/office/drawing/2014/main" id="{9C8EC712-6788-4CFB-AA3B-68BF39741137}"/>
                </a:ext>
              </a:extLst>
            </p:cNvPr>
            <p:cNvGrpSpPr/>
            <p:nvPr/>
          </p:nvGrpSpPr>
          <p:grpSpPr>
            <a:xfrm>
              <a:off x="868517" y="1058822"/>
              <a:ext cx="1097400" cy="1111303"/>
              <a:chOff x="1030781" y="1050672"/>
              <a:chExt cx="1097400" cy="1111303"/>
            </a:xfrm>
          </p:grpSpPr>
          <p:pic>
            <p:nvPicPr>
              <p:cNvPr id="86" name="Google Shape;569;p88">
                <a:extLst>
                  <a:ext uri="{FF2B5EF4-FFF2-40B4-BE49-F238E27FC236}">
                    <a16:creationId xmlns:a16="http://schemas.microsoft.com/office/drawing/2014/main" id="{7C7F5B36-65EE-4387-869B-62380B22AB8B}"/>
                  </a:ext>
                </a:extLst>
              </p:cNvPr>
              <p:cNvPicPr preferRelativeResize="0"/>
              <p:nvPr/>
            </p:nvPicPr>
            <p:blipFill rotWithShape="1">
              <a:blip r:embed="rId5">
                <a:alphaModFix/>
              </a:blip>
              <a:srcRect l="10802" t="41633" r="79470" b="52762"/>
              <a:stretch/>
            </p:blipFill>
            <p:spPr>
              <a:xfrm>
                <a:off x="1223424" y="1050672"/>
                <a:ext cx="712111" cy="640087"/>
              </a:xfrm>
              <a:prstGeom prst="rect">
                <a:avLst/>
              </a:prstGeom>
              <a:noFill/>
              <a:ln>
                <a:noFill/>
              </a:ln>
            </p:spPr>
          </p:pic>
          <p:sp>
            <p:nvSpPr>
              <p:cNvPr id="87" name="Google Shape;570;p88">
                <a:extLst>
                  <a:ext uri="{FF2B5EF4-FFF2-40B4-BE49-F238E27FC236}">
                    <a16:creationId xmlns:a16="http://schemas.microsoft.com/office/drawing/2014/main" id="{7F8BA5F3-38C0-4B89-81AE-4871889CCF5F}"/>
                  </a:ext>
                </a:extLst>
              </p:cNvPr>
              <p:cNvSpPr txBox="1"/>
              <p:nvPr/>
            </p:nvSpPr>
            <p:spPr>
              <a:xfrm>
                <a:off x="1030781" y="1704775"/>
                <a:ext cx="1097400" cy="457200"/>
              </a:xfrm>
              <a:prstGeom prst="rect">
                <a:avLst/>
              </a:prstGeom>
              <a:noFill/>
              <a:ln>
                <a:noFill/>
              </a:ln>
            </p:spPr>
            <p:txBody>
              <a:bodyPr spcFirstLastPara="1" wrap="square" lIns="121897" tIns="121897" rIns="121897" bIns="121897" anchor="ctr" anchorCtr="0">
                <a:noAutofit/>
              </a:bodyPr>
              <a:lstStyle/>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2150" b="1" i="0" u="none" strike="noStrike" kern="0" cap="none" spc="0" normalizeH="0" baseline="0" noProof="0">
                    <a:ln>
                      <a:noFill/>
                    </a:ln>
                    <a:solidFill>
                      <a:srgbClr val="262262"/>
                    </a:solidFill>
                    <a:effectLst/>
                    <a:uLnTx/>
                    <a:uFillTx/>
                    <a:latin typeface="Arial"/>
                    <a:ea typeface="+mn-ea"/>
                    <a:cs typeface="Arial"/>
                    <a:sym typeface="Arial"/>
                  </a:rPr>
                  <a:t>329,000+</a:t>
                </a:r>
                <a:r>
                  <a:rPr kumimoji="0" lang="en-US" sz="1850" b="0" i="0" u="none" strike="noStrike" kern="0" cap="none" spc="0" normalizeH="0" baseline="0" noProof="0">
                    <a:ln>
                      <a:noFill/>
                    </a:ln>
                    <a:solidFill>
                      <a:srgbClr val="000000"/>
                    </a:solidFill>
                    <a:effectLst/>
                    <a:uLnTx/>
                    <a:uFillTx/>
                    <a:latin typeface="Arial"/>
                    <a:ea typeface="Arial"/>
                    <a:cs typeface="Arial"/>
                    <a:sym typeface="Arial"/>
                  </a:rPr>
                  <a:t> </a:t>
                </a:r>
                <a:endParaRPr kumimoji="0" sz="185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1350" b="1" i="0" u="none" strike="noStrike" kern="0" cap="none" spc="0" normalizeH="0" baseline="0" noProof="0">
                    <a:ln>
                      <a:noFill/>
                    </a:ln>
                    <a:solidFill>
                      <a:srgbClr val="262262"/>
                    </a:solidFill>
                    <a:effectLst/>
                    <a:uLnTx/>
                    <a:uFillTx/>
                    <a:latin typeface="Arial"/>
                    <a:ea typeface="+mn-ea"/>
                    <a:cs typeface="Arial"/>
                    <a:sym typeface="Arial"/>
                  </a:rPr>
                  <a:t>Participants</a:t>
                </a:r>
                <a:endParaRPr kumimoji="0" sz="185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sp>
        <p:nvSpPr>
          <p:cNvPr id="63" name="TextBox 62">
            <a:extLst>
              <a:ext uri="{FF2B5EF4-FFF2-40B4-BE49-F238E27FC236}">
                <a16:creationId xmlns:a16="http://schemas.microsoft.com/office/drawing/2014/main" id="{70A2409D-AF7D-4E0A-8B79-E0D17B34602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grpSp>
        <p:nvGrpSpPr>
          <p:cNvPr id="4" name="Group 3">
            <a:extLst>
              <a:ext uri="{FF2B5EF4-FFF2-40B4-BE49-F238E27FC236}">
                <a16:creationId xmlns:a16="http://schemas.microsoft.com/office/drawing/2014/main" id="{878DD785-4A6D-4BEE-B1A1-698A026FF6FD}"/>
              </a:ext>
            </a:extLst>
          </p:cNvPr>
          <p:cNvGrpSpPr/>
          <p:nvPr/>
        </p:nvGrpSpPr>
        <p:grpSpPr>
          <a:xfrm>
            <a:off x="6821454" y="1309070"/>
            <a:ext cx="5321776" cy="4936907"/>
            <a:chOff x="6821454" y="1309070"/>
            <a:chExt cx="5321776" cy="4936907"/>
          </a:xfrm>
        </p:grpSpPr>
        <p:grpSp>
          <p:nvGrpSpPr>
            <p:cNvPr id="2" name="Group 1">
              <a:extLst>
                <a:ext uri="{FF2B5EF4-FFF2-40B4-BE49-F238E27FC236}">
                  <a16:creationId xmlns:a16="http://schemas.microsoft.com/office/drawing/2014/main" id="{87C72257-F39C-4B75-A434-33E93E84B6B2}"/>
                </a:ext>
              </a:extLst>
            </p:cNvPr>
            <p:cNvGrpSpPr/>
            <p:nvPr/>
          </p:nvGrpSpPr>
          <p:grpSpPr>
            <a:xfrm>
              <a:off x="6821454" y="1309070"/>
              <a:ext cx="5321776" cy="4936907"/>
              <a:chOff x="6821454" y="1530645"/>
              <a:chExt cx="5321776" cy="4936907"/>
            </a:xfrm>
          </p:grpSpPr>
          <p:sp>
            <p:nvSpPr>
              <p:cNvPr id="100" name="Google Shape;571;p88">
                <a:extLst>
                  <a:ext uri="{FF2B5EF4-FFF2-40B4-BE49-F238E27FC236}">
                    <a16:creationId xmlns:a16="http://schemas.microsoft.com/office/drawing/2014/main" id="{FF7E1792-45F4-4BE2-AB08-A776AF5C867E}"/>
                  </a:ext>
                </a:extLst>
              </p:cNvPr>
              <p:cNvSpPr/>
              <p:nvPr/>
            </p:nvSpPr>
            <p:spPr>
              <a:xfrm>
                <a:off x="6827534" y="1530645"/>
                <a:ext cx="5230419" cy="4936907"/>
              </a:xfrm>
              <a:prstGeom prst="rect">
                <a:avLst/>
              </a:prstGeom>
              <a:solidFill>
                <a:srgbClr val="EFB3C1"/>
              </a:solidFill>
              <a:ln>
                <a:noFill/>
              </a:ln>
              <a:effectLst>
                <a:outerShdw blurRad="57150" dist="19050" dir="5400000" algn="bl" rotWithShape="0">
                  <a:srgbClr val="000000">
                    <a:alpha val="50000"/>
                  </a:srgbClr>
                </a:outerShdw>
              </a:effectLst>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1" name="Google Shape;572;p88">
                <a:extLst>
                  <a:ext uri="{FF2B5EF4-FFF2-40B4-BE49-F238E27FC236}">
                    <a16:creationId xmlns:a16="http://schemas.microsoft.com/office/drawing/2014/main" id="{B6DB461F-2D2A-4128-A2B8-6D41970C3D36}"/>
                  </a:ext>
                </a:extLst>
              </p:cNvPr>
              <p:cNvSpPr txBox="1"/>
              <p:nvPr/>
            </p:nvSpPr>
            <p:spPr>
              <a:xfrm>
                <a:off x="10704767" y="1788824"/>
                <a:ext cx="1438463" cy="755539"/>
              </a:xfrm>
              <a:prstGeom prst="rect">
                <a:avLst/>
              </a:prstGeom>
              <a:noFill/>
              <a:ln>
                <a:noFill/>
              </a:ln>
            </p:spPr>
            <p:txBody>
              <a:bodyPr spcFirstLastPara="1" wrap="square" lIns="45694" tIns="45694" rIns="45694" bIns="45694" anchor="t" anchorCtr="0">
                <a:spAutoFit/>
              </a:bodyPr>
              <a:lstStyle/>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2150" b="1" i="0" u="none" strike="noStrike" kern="0" cap="none" spc="0" normalizeH="0" baseline="0" noProof="0">
                    <a:ln>
                      <a:noFill/>
                    </a:ln>
                    <a:solidFill>
                      <a:srgbClr val="262262"/>
                    </a:solidFill>
                    <a:effectLst/>
                    <a:uLnTx/>
                    <a:uFillTx/>
                    <a:latin typeface="Arial"/>
                    <a:ea typeface="+mn-ea"/>
                    <a:cs typeface="Arial"/>
                    <a:sym typeface="Arial"/>
                  </a:rPr>
                  <a:t>50%</a:t>
                </a:r>
                <a:endParaRPr kumimoji="0" sz="2150" b="1" i="0" u="none" strike="noStrike" kern="0" cap="none" spc="0" normalizeH="0" baseline="0" noProof="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80000"/>
                  </a:lnSpc>
                  <a:spcBef>
                    <a:spcPts val="0"/>
                  </a:spcBef>
                  <a:spcAft>
                    <a:spcPts val="0"/>
                  </a:spcAft>
                  <a:buClr>
                    <a:srgbClr val="000000"/>
                  </a:buClr>
                  <a:buSzPts val="3200"/>
                  <a:buFontTx/>
                  <a:buNone/>
                  <a:tabLst/>
                  <a:defRPr/>
                </a:pPr>
                <a:r>
                  <a:rPr kumimoji="0" lang="en-US" sz="1350" b="1" i="0" u="none" strike="noStrike" kern="0" cap="none" spc="0" normalizeH="0" baseline="0" noProof="0">
                    <a:ln>
                      <a:noFill/>
                    </a:ln>
                    <a:solidFill>
                      <a:srgbClr val="262262"/>
                    </a:solidFill>
                    <a:effectLst/>
                    <a:uLnTx/>
                    <a:uFillTx/>
                    <a:latin typeface="Arial"/>
                    <a:ea typeface="+mn-ea"/>
                    <a:cs typeface="Arial"/>
                    <a:sym typeface="Arial"/>
                  </a:rPr>
                  <a:t>Diverse by Race/Ethnicity</a:t>
                </a:r>
                <a:endParaRPr kumimoji="0" sz="1350" b="1" i="0" u="none" strike="noStrike" kern="0" cap="none" spc="0" normalizeH="0" baseline="0" noProof="0">
                  <a:ln>
                    <a:noFill/>
                  </a:ln>
                  <a:solidFill>
                    <a:srgbClr val="262262"/>
                  </a:solidFill>
                  <a:effectLst/>
                  <a:uLnTx/>
                  <a:uFillTx/>
                  <a:latin typeface="Arial"/>
                  <a:ea typeface="Arial"/>
                  <a:cs typeface="Arial"/>
                  <a:sym typeface="Arial"/>
                </a:endParaRPr>
              </a:p>
            </p:txBody>
          </p:sp>
          <p:sp>
            <p:nvSpPr>
              <p:cNvPr id="102" name="Google Shape;573;p88">
                <a:extLst>
                  <a:ext uri="{FF2B5EF4-FFF2-40B4-BE49-F238E27FC236}">
                    <a16:creationId xmlns:a16="http://schemas.microsoft.com/office/drawing/2014/main" id="{59E1E2E2-A0E3-41B9-BEA7-9BE3E485BC5A}"/>
                  </a:ext>
                </a:extLst>
              </p:cNvPr>
              <p:cNvSpPr txBox="1"/>
              <p:nvPr/>
            </p:nvSpPr>
            <p:spPr>
              <a:xfrm>
                <a:off x="7162485" y="6048291"/>
                <a:ext cx="4533160" cy="415446"/>
              </a:xfrm>
              <a:prstGeom prst="rect">
                <a:avLst/>
              </a:prstGeom>
              <a:noFill/>
              <a:ln>
                <a:noFill/>
              </a:ln>
            </p:spPr>
            <p:txBody>
              <a:bodyPr spcFirstLastPara="1" wrap="square" lIns="45694" tIns="45694" rIns="45694" bIns="45694" anchor="t" anchorCtr="0">
                <a:spAutoFit/>
              </a:bodyPr>
              <a:lstStyle/>
              <a:p>
                <a:pPr marL="0" marR="0" lvl="0" indent="0" algn="ctr" defTabSz="457109" rtl="0" eaLnBrk="1" fontAlgn="auto" latinLnBrk="0" hangingPunct="1">
                  <a:lnSpc>
                    <a:spcPct val="100000"/>
                  </a:lnSpc>
                  <a:spcBef>
                    <a:spcPts val="0"/>
                  </a:spcBef>
                  <a:spcAft>
                    <a:spcPts val="0"/>
                  </a:spcAft>
                  <a:buClr>
                    <a:srgbClr val="000000"/>
                  </a:buClr>
                  <a:buSzPts val="2400"/>
                  <a:buFontTx/>
                  <a:buNone/>
                  <a:tabLst/>
                  <a:defRPr/>
                </a:pPr>
                <a:r>
                  <a:rPr kumimoji="0" lang="en-US" sz="1050" b="0" i="0" u="none" strike="noStrike" kern="0" cap="none" spc="0" normalizeH="0" baseline="0" noProof="0" dirty="0">
                    <a:ln>
                      <a:noFill/>
                    </a:ln>
                    <a:solidFill>
                      <a:srgbClr val="000000"/>
                    </a:solidFill>
                    <a:effectLst/>
                    <a:uLnTx/>
                    <a:uFillTx/>
                    <a:latin typeface="Arial"/>
                    <a:ea typeface="Arial"/>
                    <a:cs typeface="Arial"/>
                    <a:sym typeface="Arial"/>
                  </a:rPr>
                  <a:t>All Global GWAS values from </a:t>
                </a:r>
                <a:r>
                  <a:rPr kumimoji="0" lang="en-US" sz="1050" b="0" i="0" u="sng" strike="noStrike" kern="0" cap="none" spc="0" normalizeH="0" baseline="0" noProof="0" dirty="0">
                    <a:ln>
                      <a:noFill/>
                    </a:ln>
                    <a:solidFill>
                      <a:srgbClr val="262261"/>
                    </a:solidFill>
                    <a:effectLst/>
                    <a:uLnTx/>
                    <a:uFillTx/>
                    <a:latin typeface="Arial"/>
                    <a:ea typeface="Arial"/>
                    <a:cs typeface="Arial"/>
                    <a:sym typeface="Arial"/>
                    <a:hlinkClick r:id="rId6">
                      <a:extLst>
                        <a:ext uri="{A12FA001-AC4F-418D-AE19-62706E023703}">
                          <ahyp:hlinkClr xmlns:ahyp="http://schemas.microsoft.com/office/drawing/2018/hyperlinkcolor" val="tx"/>
                        </a:ext>
                      </a:extLst>
                    </a:hlinkClick>
                  </a:rPr>
                  <a:t>www.gwasdiversitymonitor.com</a:t>
                </a:r>
                <a:r>
                  <a:rPr kumimoji="0" lang="en-US" sz="1050" b="0" i="0" u="none" strike="noStrike" kern="0" cap="none" spc="0" normalizeH="0" baseline="0" noProof="0" dirty="0">
                    <a:ln>
                      <a:noFill/>
                    </a:ln>
                    <a:solidFill>
                      <a:srgbClr val="000000"/>
                    </a:solidFill>
                    <a:effectLst/>
                    <a:uLnTx/>
                    <a:uFillTx/>
                    <a:latin typeface="Arial"/>
                    <a:ea typeface="Arial"/>
                    <a:cs typeface="Arial"/>
                    <a:sym typeface="Arial"/>
                  </a:rPr>
                  <a:t>. </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2400"/>
                  <a:buFontTx/>
                  <a:buNone/>
                  <a:tabLst/>
                  <a:defRPr/>
                </a:pPr>
                <a:r>
                  <a:rPr kumimoji="0" lang="en-US" sz="1050" b="0" i="0" u="none" strike="noStrike" kern="0" cap="none" spc="0" normalizeH="0" baseline="0" noProof="0" dirty="0">
                    <a:ln>
                      <a:noFill/>
                    </a:ln>
                    <a:solidFill>
                      <a:srgbClr val="000000"/>
                    </a:solidFill>
                    <a:effectLst/>
                    <a:uLnTx/>
                    <a:uFillTx/>
                    <a:latin typeface="Arial"/>
                    <a:ea typeface="Arial"/>
                    <a:cs typeface="Arial"/>
                    <a:sym typeface="Arial"/>
                  </a:rPr>
                  <a:t>Values current as of February 17, 2022</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103" name="Google Shape;574;p88">
                <a:extLst>
                  <a:ext uri="{FF2B5EF4-FFF2-40B4-BE49-F238E27FC236}">
                    <a16:creationId xmlns:a16="http://schemas.microsoft.com/office/drawing/2014/main" id="{EA782FAD-E797-490A-9E31-2AE6951BD3A1}"/>
                  </a:ext>
                </a:extLst>
              </p:cNvPr>
              <p:cNvGrpSpPr/>
              <p:nvPr/>
            </p:nvGrpSpPr>
            <p:grpSpPr>
              <a:xfrm>
                <a:off x="9700651" y="1628202"/>
                <a:ext cx="1140444" cy="1070440"/>
                <a:chOff x="7325639" y="2369250"/>
                <a:chExt cx="855337" cy="802925"/>
              </a:xfrm>
            </p:grpSpPr>
            <p:pic>
              <p:nvPicPr>
                <p:cNvPr id="104" name="Google Shape;575;p88">
                  <a:extLst>
                    <a:ext uri="{FF2B5EF4-FFF2-40B4-BE49-F238E27FC236}">
                      <a16:creationId xmlns:a16="http://schemas.microsoft.com/office/drawing/2014/main" id="{B60C153C-936B-4CF9-B65C-B2C31AC293BC}"/>
                    </a:ext>
                  </a:extLst>
                </p:cNvPr>
                <p:cNvPicPr preferRelativeResize="0"/>
                <p:nvPr/>
              </p:nvPicPr>
              <p:blipFill rotWithShape="1">
                <a:blip r:embed="rId7">
                  <a:alphaModFix/>
                </a:blip>
                <a:srcRect l="58820" t="53390" r="23814" b="18458"/>
                <a:stretch/>
              </p:blipFill>
              <p:spPr>
                <a:xfrm>
                  <a:off x="7379850" y="2369250"/>
                  <a:ext cx="801126" cy="802925"/>
                </a:xfrm>
                <a:prstGeom prst="rect">
                  <a:avLst/>
                </a:prstGeom>
                <a:noFill/>
                <a:ln>
                  <a:noFill/>
                </a:ln>
              </p:spPr>
            </p:pic>
            <p:sp>
              <p:nvSpPr>
                <p:cNvPr id="105" name="Google Shape;576;p88">
                  <a:extLst>
                    <a:ext uri="{FF2B5EF4-FFF2-40B4-BE49-F238E27FC236}">
                      <a16:creationId xmlns:a16="http://schemas.microsoft.com/office/drawing/2014/main" id="{7180837F-5470-4B9B-A59A-43468C4C6389}"/>
                    </a:ext>
                  </a:extLst>
                </p:cNvPr>
                <p:cNvSpPr/>
                <p:nvPr/>
              </p:nvSpPr>
              <p:spPr>
                <a:xfrm>
                  <a:off x="7386964" y="2700413"/>
                  <a:ext cx="35400" cy="161400"/>
                </a:xfrm>
                <a:prstGeom prst="rect">
                  <a:avLst/>
                </a:prstGeom>
                <a:solidFill>
                  <a:srgbClr val="F59377"/>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6" name="Google Shape;577;p88">
                  <a:extLst>
                    <a:ext uri="{FF2B5EF4-FFF2-40B4-BE49-F238E27FC236}">
                      <a16:creationId xmlns:a16="http://schemas.microsoft.com/office/drawing/2014/main" id="{90903EFF-2FBE-4BF2-972F-B84582DF8CDE}"/>
                    </a:ext>
                  </a:extLst>
                </p:cNvPr>
                <p:cNvSpPr/>
                <p:nvPr/>
              </p:nvSpPr>
              <p:spPr>
                <a:xfrm>
                  <a:off x="7325639" y="2484413"/>
                  <a:ext cx="64800" cy="603000"/>
                </a:xfrm>
                <a:prstGeom prst="rect">
                  <a:avLst/>
                </a:prstGeom>
                <a:solidFill>
                  <a:srgbClr val="EFB3C1"/>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7" name="Google Shape;578;p88">
                  <a:extLst>
                    <a:ext uri="{FF2B5EF4-FFF2-40B4-BE49-F238E27FC236}">
                      <a16:creationId xmlns:a16="http://schemas.microsoft.com/office/drawing/2014/main" id="{E0B003A6-F756-4FEC-B73A-CBEF3C42BB4A}"/>
                    </a:ext>
                  </a:extLst>
                </p:cNvPr>
                <p:cNvSpPr/>
                <p:nvPr/>
              </p:nvSpPr>
              <p:spPr>
                <a:xfrm>
                  <a:off x="7422369" y="2736688"/>
                  <a:ext cx="38100" cy="116700"/>
                </a:xfrm>
                <a:prstGeom prst="rect">
                  <a:avLst/>
                </a:prstGeom>
                <a:solidFill>
                  <a:srgbClr val="A27CB8"/>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08" name="Google Shape;579;p88">
                <a:extLst>
                  <a:ext uri="{FF2B5EF4-FFF2-40B4-BE49-F238E27FC236}">
                    <a16:creationId xmlns:a16="http://schemas.microsoft.com/office/drawing/2014/main" id="{D4E593BB-B9DF-43CA-AF03-81AA3A5C71E7}"/>
                  </a:ext>
                </a:extLst>
              </p:cNvPr>
              <p:cNvGrpSpPr/>
              <p:nvPr/>
            </p:nvGrpSpPr>
            <p:grpSpPr>
              <a:xfrm>
                <a:off x="6821566" y="1558668"/>
                <a:ext cx="1146111" cy="1209500"/>
                <a:chOff x="6444911" y="1890138"/>
                <a:chExt cx="1280452" cy="1363225"/>
              </a:xfrm>
            </p:grpSpPr>
            <p:pic>
              <p:nvPicPr>
                <p:cNvPr id="109" name="Google Shape;580;p88">
                  <a:extLst>
                    <a:ext uri="{FF2B5EF4-FFF2-40B4-BE49-F238E27FC236}">
                      <a16:creationId xmlns:a16="http://schemas.microsoft.com/office/drawing/2014/main" id="{E3409A78-A228-42ED-95B7-AA34ED5AA764}"/>
                    </a:ext>
                  </a:extLst>
                </p:cNvPr>
                <p:cNvPicPr preferRelativeResize="0"/>
                <p:nvPr/>
              </p:nvPicPr>
              <p:blipFill rotWithShape="1">
                <a:blip r:embed="rId7">
                  <a:alphaModFix/>
                </a:blip>
                <a:srcRect l="30036" t="41934" r="42207" b="10270"/>
                <a:stretch/>
              </p:blipFill>
              <p:spPr>
                <a:xfrm>
                  <a:off x="6444911" y="1890138"/>
                  <a:ext cx="1280452" cy="1363225"/>
                </a:xfrm>
                <a:prstGeom prst="rect">
                  <a:avLst/>
                </a:prstGeom>
                <a:noFill/>
                <a:ln>
                  <a:noFill/>
                </a:ln>
              </p:spPr>
            </p:pic>
            <p:sp>
              <p:nvSpPr>
                <p:cNvPr id="110" name="Google Shape;581;p88">
                  <a:extLst>
                    <a:ext uri="{FF2B5EF4-FFF2-40B4-BE49-F238E27FC236}">
                      <a16:creationId xmlns:a16="http://schemas.microsoft.com/office/drawing/2014/main" id="{D550F11A-2A76-4561-BD16-80F0C2E3AEAB}"/>
                    </a:ext>
                  </a:extLst>
                </p:cNvPr>
                <p:cNvSpPr/>
                <p:nvPr/>
              </p:nvSpPr>
              <p:spPr>
                <a:xfrm>
                  <a:off x="6455350" y="2541438"/>
                  <a:ext cx="46200" cy="144000"/>
                </a:xfrm>
                <a:prstGeom prst="rect">
                  <a:avLst/>
                </a:prstGeom>
                <a:solidFill>
                  <a:srgbClr val="F68E76"/>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1" name="Google Shape;582;p88">
                  <a:extLst>
                    <a:ext uri="{FF2B5EF4-FFF2-40B4-BE49-F238E27FC236}">
                      <a16:creationId xmlns:a16="http://schemas.microsoft.com/office/drawing/2014/main" id="{AF6ABC01-7EFF-4D8C-A33F-2B72E84D7938}"/>
                    </a:ext>
                  </a:extLst>
                </p:cNvPr>
                <p:cNvSpPr/>
                <p:nvPr/>
              </p:nvSpPr>
              <p:spPr>
                <a:xfrm>
                  <a:off x="6501550" y="2541450"/>
                  <a:ext cx="95700" cy="116700"/>
                </a:xfrm>
                <a:prstGeom prst="rect">
                  <a:avLst/>
                </a:prstGeom>
                <a:solidFill>
                  <a:srgbClr val="A27CB8"/>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583;p88">
                  <a:extLst>
                    <a:ext uri="{FF2B5EF4-FFF2-40B4-BE49-F238E27FC236}">
                      <a16:creationId xmlns:a16="http://schemas.microsoft.com/office/drawing/2014/main" id="{2D389522-E068-49DE-83A9-1F3AD7B4C749}"/>
                    </a:ext>
                  </a:extLst>
                </p:cNvPr>
                <p:cNvSpPr/>
                <p:nvPr/>
              </p:nvSpPr>
              <p:spPr>
                <a:xfrm rot="3025514">
                  <a:off x="6539470" y="2575168"/>
                  <a:ext cx="38142" cy="116731"/>
                </a:xfrm>
                <a:prstGeom prst="rect">
                  <a:avLst/>
                </a:prstGeom>
                <a:solidFill>
                  <a:srgbClr val="A27CB8"/>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3" name="Google Shape;584;p88">
                  <a:extLst>
                    <a:ext uri="{FF2B5EF4-FFF2-40B4-BE49-F238E27FC236}">
                      <a16:creationId xmlns:a16="http://schemas.microsoft.com/office/drawing/2014/main" id="{405CD3BD-ADC6-46E1-95F2-74A8A4D0BD1A}"/>
                    </a:ext>
                  </a:extLst>
                </p:cNvPr>
                <p:cNvSpPr/>
                <p:nvPr/>
              </p:nvSpPr>
              <p:spPr>
                <a:xfrm rot="3431019">
                  <a:off x="6539455" y="2607224"/>
                  <a:ext cx="38196" cy="116661"/>
                </a:xfrm>
                <a:prstGeom prst="rect">
                  <a:avLst/>
                </a:prstGeom>
                <a:solidFill>
                  <a:srgbClr val="A27CB8"/>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4" name="Google Shape;585;p88">
                  <a:extLst>
                    <a:ext uri="{FF2B5EF4-FFF2-40B4-BE49-F238E27FC236}">
                      <a16:creationId xmlns:a16="http://schemas.microsoft.com/office/drawing/2014/main" id="{99D57772-D424-4F4C-A167-C56A89532337}"/>
                    </a:ext>
                  </a:extLst>
                </p:cNvPr>
                <p:cNvSpPr/>
                <p:nvPr/>
              </p:nvSpPr>
              <p:spPr>
                <a:xfrm>
                  <a:off x="6466150" y="2658150"/>
                  <a:ext cx="35400" cy="51300"/>
                </a:xfrm>
                <a:prstGeom prst="rect">
                  <a:avLst/>
                </a:prstGeom>
                <a:solidFill>
                  <a:srgbClr val="F68E76"/>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185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 name="Google Shape;586;p88">
                  <a:extLst>
                    <a:ext uri="{FF2B5EF4-FFF2-40B4-BE49-F238E27FC236}">
                      <a16:creationId xmlns:a16="http://schemas.microsoft.com/office/drawing/2014/main" id="{B1F817F7-BAA4-4944-997D-268042857B51}"/>
                    </a:ext>
                  </a:extLst>
                </p:cNvPr>
                <p:cNvSpPr/>
                <p:nvPr/>
              </p:nvSpPr>
              <p:spPr>
                <a:xfrm>
                  <a:off x="6479175" y="2701000"/>
                  <a:ext cx="35400" cy="51300"/>
                </a:xfrm>
                <a:prstGeom prst="rect">
                  <a:avLst/>
                </a:prstGeom>
                <a:solidFill>
                  <a:srgbClr val="F68E76"/>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 name="Google Shape;587;p88">
                  <a:extLst>
                    <a:ext uri="{FF2B5EF4-FFF2-40B4-BE49-F238E27FC236}">
                      <a16:creationId xmlns:a16="http://schemas.microsoft.com/office/drawing/2014/main" id="{B7D7613B-3C04-446E-AE1C-7C3013F9AC2B}"/>
                    </a:ext>
                  </a:extLst>
                </p:cNvPr>
                <p:cNvSpPr/>
                <p:nvPr/>
              </p:nvSpPr>
              <p:spPr>
                <a:xfrm rot="-1277184">
                  <a:off x="6512256" y="2646466"/>
                  <a:ext cx="24791" cy="64573"/>
                </a:xfrm>
                <a:prstGeom prst="rect">
                  <a:avLst/>
                </a:prstGeom>
                <a:solidFill>
                  <a:srgbClr val="A27CB8"/>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7" name="Google Shape;588;p88">
                  <a:extLst>
                    <a:ext uri="{FF2B5EF4-FFF2-40B4-BE49-F238E27FC236}">
                      <a16:creationId xmlns:a16="http://schemas.microsoft.com/office/drawing/2014/main" id="{CB999ED9-5064-476C-B4A0-7F86FDEFA49A}"/>
                    </a:ext>
                  </a:extLst>
                </p:cNvPr>
                <p:cNvSpPr/>
                <p:nvPr/>
              </p:nvSpPr>
              <p:spPr>
                <a:xfrm rot="-816033">
                  <a:off x="6489866" y="2658070"/>
                  <a:ext cx="19137" cy="51448"/>
                </a:xfrm>
                <a:prstGeom prst="rect">
                  <a:avLst/>
                </a:prstGeom>
                <a:solidFill>
                  <a:srgbClr val="F68E76"/>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589;p88">
                  <a:extLst>
                    <a:ext uri="{FF2B5EF4-FFF2-40B4-BE49-F238E27FC236}">
                      <a16:creationId xmlns:a16="http://schemas.microsoft.com/office/drawing/2014/main" id="{4E4F2649-3C42-412D-9910-F755AE5F025E}"/>
                    </a:ext>
                  </a:extLst>
                </p:cNvPr>
                <p:cNvSpPr/>
                <p:nvPr/>
              </p:nvSpPr>
              <p:spPr>
                <a:xfrm>
                  <a:off x="7619549" y="2551175"/>
                  <a:ext cx="42600" cy="116700"/>
                </a:xfrm>
                <a:prstGeom prst="rect">
                  <a:avLst/>
                </a:prstGeom>
                <a:solidFill>
                  <a:srgbClr val="A27CB8"/>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590;p88">
                  <a:extLst>
                    <a:ext uri="{FF2B5EF4-FFF2-40B4-BE49-F238E27FC236}">
                      <a16:creationId xmlns:a16="http://schemas.microsoft.com/office/drawing/2014/main" id="{005CA227-0879-4BEB-A614-2997FDC0F898}"/>
                    </a:ext>
                  </a:extLst>
                </p:cNvPr>
                <p:cNvSpPr/>
                <p:nvPr/>
              </p:nvSpPr>
              <p:spPr>
                <a:xfrm>
                  <a:off x="7680501" y="2555100"/>
                  <a:ext cx="30300" cy="116700"/>
                </a:xfrm>
                <a:prstGeom prst="rect">
                  <a:avLst/>
                </a:prstGeom>
                <a:solidFill>
                  <a:srgbClr val="FFDC7F"/>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591;p88">
                  <a:extLst>
                    <a:ext uri="{FF2B5EF4-FFF2-40B4-BE49-F238E27FC236}">
                      <a16:creationId xmlns:a16="http://schemas.microsoft.com/office/drawing/2014/main" id="{279E2B4D-10CF-44A7-8EFD-145AEF8F154F}"/>
                    </a:ext>
                  </a:extLst>
                </p:cNvPr>
                <p:cNvSpPr/>
                <p:nvPr/>
              </p:nvSpPr>
              <p:spPr>
                <a:xfrm>
                  <a:off x="7662150" y="2627150"/>
                  <a:ext cx="38100" cy="76800"/>
                </a:xfrm>
                <a:prstGeom prst="rect">
                  <a:avLst/>
                </a:prstGeom>
                <a:solidFill>
                  <a:srgbClr val="FFDC7F"/>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185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 name="Google Shape;592;p88">
                  <a:extLst>
                    <a:ext uri="{FF2B5EF4-FFF2-40B4-BE49-F238E27FC236}">
                      <a16:creationId xmlns:a16="http://schemas.microsoft.com/office/drawing/2014/main" id="{4C8F5EBC-A2C6-4665-939B-1A2297E44C67}"/>
                    </a:ext>
                  </a:extLst>
                </p:cNvPr>
                <p:cNvSpPr/>
                <p:nvPr/>
              </p:nvSpPr>
              <p:spPr>
                <a:xfrm>
                  <a:off x="7688301" y="2548025"/>
                  <a:ext cx="30300" cy="116700"/>
                </a:xfrm>
                <a:prstGeom prst="rect">
                  <a:avLst/>
                </a:prstGeom>
                <a:solidFill>
                  <a:srgbClr val="FFDC7F"/>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endParaRPr kumimoji="0" sz="7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2" name="Google Shape;593;p88">
                <a:extLst>
                  <a:ext uri="{FF2B5EF4-FFF2-40B4-BE49-F238E27FC236}">
                    <a16:creationId xmlns:a16="http://schemas.microsoft.com/office/drawing/2014/main" id="{77CFAAB0-EC02-46BD-843C-B8AB0F24B580}"/>
                  </a:ext>
                </a:extLst>
              </p:cNvPr>
              <p:cNvSpPr txBox="1"/>
              <p:nvPr/>
            </p:nvSpPr>
            <p:spPr>
              <a:xfrm>
                <a:off x="7967683" y="1788824"/>
                <a:ext cx="1855558" cy="755539"/>
              </a:xfrm>
              <a:prstGeom prst="rect">
                <a:avLst/>
              </a:prstGeom>
              <a:noFill/>
              <a:ln>
                <a:noFill/>
              </a:ln>
            </p:spPr>
            <p:txBody>
              <a:bodyPr spcFirstLastPara="1" wrap="square" lIns="45694" tIns="45694" rIns="45694" bIns="45694" anchor="t" anchorCtr="0">
                <a:spAutoFit/>
              </a:bodyPr>
              <a:lstStyle/>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2150" b="1" i="0" u="none" strike="noStrike" kern="0" cap="none" spc="0" normalizeH="0" baseline="0" noProof="0" dirty="0">
                    <a:ln>
                      <a:noFill/>
                    </a:ln>
                    <a:solidFill>
                      <a:srgbClr val="262262"/>
                    </a:solidFill>
                    <a:effectLst/>
                    <a:uLnTx/>
                    <a:uFillTx/>
                    <a:latin typeface="Arial"/>
                    <a:ea typeface="+mn-ea"/>
                    <a:cs typeface="Arial"/>
                    <a:sym typeface="Arial"/>
                  </a:rPr>
                  <a:t>80%</a:t>
                </a:r>
                <a:endParaRPr kumimoji="0" sz="2150" b="1" i="0" u="none" strike="noStrike" kern="0" cap="none" spc="0" normalizeH="0" baseline="0" noProof="0" dirty="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80000"/>
                  </a:lnSpc>
                  <a:spcBef>
                    <a:spcPts val="0"/>
                  </a:spcBef>
                  <a:spcAft>
                    <a:spcPts val="0"/>
                  </a:spcAft>
                  <a:buClr>
                    <a:srgbClr val="000000"/>
                  </a:buClr>
                  <a:buSzPts val="3200"/>
                  <a:buFontTx/>
                  <a:buNone/>
                  <a:tabLst/>
                  <a:defRPr/>
                </a:pPr>
                <a:r>
                  <a:rPr kumimoji="0" lang="en-US" sz="1350" b="1" i="0" u="none" strike="noStrike" kern="0" cap="none" spc="0" normalizeH="0" baseline="0" noProof="0" dirty="0">
                    <a:ln>
                      <a:noFill/>
                    </a:ln>
                    <a:solidFill>
                      <a:srgbClr val="262262"/>
                    </a:solidFill>
                    <a:effectLst/>
                    <a:uLnTx/>
                    <a:uFillTx/>
                    <a:latin typeface="Arial"/>
                    <a:ea typeface="+mn-ea"/>
                    <a:cs typeface="Arial"/>
                    <a:sym typeface="Arial"/>
                  </a:rPr>
                  <a:t>Underrepresented in Biomedical Research</a:t>
                </a:r>
                <a:endParaRPr kumimoji="0" sz="1350" b="1" i="0" u="none" strike="noStrike" kern="0" cap="none" spc="0" normalizeH="0" baseline="0" noProof="0" dirty="0">
                  <a:ln>
                    <a:noFill/>
                  </a:ln>
                  <a:solidFill>
                    <a:srgbClr val="262262"/>
                  </a:solidFill>
                  <a:effectLst/>
                  <a:uLnTx/>
                  <a:uFillTx/>
                  <a:latin typeface="Arial"/>
                  <a:ea typeface="Arial"/>
                  <a:cs typeface="Arial"/>
                  <a:sym typeface="Arial"/>
                </a:endParaRPr>
              </a:p>
            </p:txBody>
          </p:sp>
          <p:pic>
            <p:nvPicPr>
              <p:cNvPr id="123" name="Google Shape;594;p88" title="Chart">
                <a:extLst>
                  <a:ext uri="{FF2B5EF4-FFF2-40B4-BE49-F238E27FC236}">
                    <a16:creationId xmlns:a16="http://schemas.microsoft.com/office/drawing/2014/main" id="{3F71ABCE-8001-4504-8073-67EA65E08354}"/>
                  </a:ext>
                </a:extLst>
              </p:cNvPr>
              <p:cNvPicPr preferRelativeResize="0"/>
              <p:nvPr/>
            </p:nvPicPr>
            <p:blipFill rotWithShape="1">
              <a:blip r:embed="rId8">
                <a:alphaModFix/>
              </a:blip>
              <a:srcRect l="5159" t="3490" b="3425"/>
              <a:stretch/>
            </p:blipFill>
            <p:spPr>
              <a:xfrm>
                <a:off x="6821454" y="2810688"/>
                <a:ext cx="5241877" cy="3195047"/>
              </a:xfrm>
              <a:prstGeom prst="rect">
                <a:avLst/>
              </a:prstGeom>
              <a:noFill/>
              <a:ln>
                <a:noFill/>
              </a:ln>
            </p:spPr>
          </p:pic>
        </p:grpSp>
        <p:sp>
          <p:nvSpPr>
            <p:cNvPr id="124" name="Google Shape;595;p88">
              <a:extLst>
                <a:ext uri="{FF2B5EF4-FFF2-40B4-BE49-F238E27FC236}">
                  <a16:creationId xmlns:a16="http://schemas.microsoft.com/office/drawing/2014/main" id="{7808884F-BD5B-4607-B2A9-EC1B486D1F2F}"/>
                </a:ext>
              </a:extLst>
            </p:cNvPr>
            <p:cNvSpPr txBox="1"/>
            <p:nvPr/>
          </p:nvSpPr>
          <p:spPr>
            <a:xfrm>
              <a:off x="7815800" y="3688305"/>
              <a:ext cx="460440" cy="178327"/>
            </a:xfrm>
            <a:prstGeom prst="rect">
              <a:avLst/>
            </a:prstGeom>
            <a:solidFill>
              <a:srgbClr val="FFFFFF"/>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Arial"/>
                  <a:ea typeface="+mn-ea"/>
                  <a:cs typeface="Arial"/>
                  <a:sym typeface="Arial"/>
                </a:rPr>
                <a:t>&lt;1%</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 name="Google Shape;596;p88">
              <a:extLst>
                <a:ext uri="{FF2B5EF4-FFF2-40B4-BE49-F238E27FC236}">
                  <a16:creationId xmlns:a16="http://schemas.microsoft.com/office/drawing/2014/main" id="{2062E525-78A6-4893-BF21-4155E060B08A}"/>
                </a:ext>
              </a:extLst>
            </p:cNvPr>
            <p:cNvSpPr txBox="1"/>
            <p:nvPr/>
          </p:nvSpPr>
          <p:spPr>
            <a:xfrm>
              <a:off x="7834867" y="4202571"/>
              <a:ext cx="460440" cy="178327"/>
            </a:xfrm>
            <a:prstGeom prst="rect">
              <a:avLst/>
            </a:prstGeom>
            <a:solidFill>
              <a:srgbClr val="FFFFFF"/>
            </a:solidFill>
            <a:ln>
              <a:noFill/>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Arial"/>
                  <a:ea typeface="+mn-ea"/>
                  <a:cs typeface="Arial"/>
                  <a:sym typeface="Arial"/>
                </a:rPr>
                <a:t>&lt;1%</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4" name="Oval 63">
              <a:extLst>
                <a:ext uri="{FF2B5EF4-FFF2-40B4-BE49-F238E27FC236}">
                  <a16:creationId xmlns:a16="http://schemas.microsoft.com/office/drawing/2014/main" id="{03E64E1B-3B50-46B2-A8CD-8B04569C211D}"/>
                </a:ext>
              </a:extLst>
            </p:cNvPr>
            <p:cNvSpPr/>
            <p:nvPr/>
          </p:nvSpPr>
          <p:spPr>
            <a:xfrm>
              <a:off x="10668577" y="1416301"/>
              <a:ext cx="1461657" cy="132709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F77F104E-D2BA-4A63-9326-1E02B3C57697}"/>
              </a:ext>
            </a:extLst>
          </p:cNvPr>
          <p:cNvGrpSpPr/>
          <p:nvPr/>
        </p:nvGrpSpPr>
        <p:grpSpPr>
          <a:xfrm>
            <a:off x="165883" y="1308958"/>
            <a:ext cx="3657581" cy="4937019"/>
            <a:chOff x="165883" y="1308958"/>
            <a:chExt cx="3657581" cy="4937019"/>
          </a:xfrm>
        </p:grpSpPr>
        <p:grpSp>
          <p:nvGrpSpPr>
            <p:cNvPr id="68" name="Google Shape;539;p88">
              <a:extLst>
                <a:ext uri="{FF2B5EF4-FFF2-40B4-BE49-F238E27FC236}">
                  <a16:creationId xmlns:a16="http://schemas.microsoft.com/office/drawing/2014/main" id="{69DE20CB-0F4F-432F-B235-20A0B45A1C4A}"/>
                </a:ext>
              </a:extLst>
            </p:cNvPr>
            <p:cNvGrpSpPr/>
            <p:nvPr/>
          </p:nvGrpSpPr>
          <p:grpSpPr>
            <a:xfrm>
              <a:off x="165883" y="1308958"/>
              <a:ext cx="3657581" cy="4937019"/>
              <a:chOff x="2286000" y="966800"/>
              <a:chExt cx="2743200" cy="3703200"/>
            </a:xfrm>
          </p:grpSpPr>
          <p:sp>
            <p:nvSpPr>
              <p:cNvPr id="69" name="Google Shape;540;p88">
                <a:extLst>
                  <a:ext uri="{FF2B5EF4-FFF2-40B4-BE49-F238E27FC236}">
                    <a16:creationId xmlns:a16="http://schemas.microsoft.com/office/drawing/2014/main" id="{0C614D45-86F3-460B-BB56-C03049F7A5B2}"/>
                  </a:ext>
                </a:extLst>
              </p:cNvPr>
              <p:cNvSpPr/>
              <p:nvPr/>
            </p:nvSpPr>
            <p:spPr>
              <a:xfrm>
                <a:off x="2286000" y="966800"/>
                <a:ext cx="2743200" cy="3703200"/>
              </a:xfrm>
              <a:prstGeom prst="rect">
                <a:avLst/>
              </a:prstGeom>
              <a:solidFill>
                <a:srgbClr val="FFDD7F"/>
              </a:solidFill>
              <a:ln>
                <a:noFill/>
              </a:ln>
              <a:effectLst>
                <a:outerShdw blurRad="57150" dist="19050" dir="5400000" algn="bl" rotWithShape="0">
                  <a:srgbClr val="000000">
                    <a:alpha val="49800"/>
                  </a:srgbClr>
                </a:outerShdw>
              </a:effectLst>
            </p:spPr>
            <p:txBody>
              <a:bodyPr spcFirstLastPara="1" wrap="square" lIns="45694" tIns="45694" rIns="45694" bIns="45694"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Pts val="1300"/>
                  <a:buFontTx/>
                  <a:buNone/>
                  <a:tabLst/>
                  <a:defRPr/>
                </a:pPr>
                <a:endParaRPr kumimoji="0" sz="65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70" name="Google Shape;541;p88">
                <a:extLst>
                  <a:ext uri="{FF2B5EF4-FFF2-40B4-BE49-F238E27FC236}">
                    <a16:creationId xmlns:a16="http://schemas.microsoft.com/office/drawing/2014/main" id="{E80550FA-4AF9-4C9B-B3F7-97392629201B}"/>
                  </a:ext>
                </a:extLst>
              </p:cNvPr>
              <p:cNvGrpSpPr/>
              <p:nvPr/>
            </p:nvGrpSpPr>
            <p:grpSpPr>
              <a:xfrm>
                <a:off x="2290962" y="1112164"/>
                <a:ext cx="2733276" cy="3408670"/>
                <a:chOff x="2831351" y="1132204"/>
                <a:chExt cx="2733276" cy="3408670"/>
              </a:xfrm>
            </p:grpSpPr>
            <p:sp>
              <p:nvSpPr>
                <p:cNvPr id="71" name="Google Shape;542;p88">
                  <a:extLst>
                    <a:ext uri="{FF2B5EF4-FFF2-40B4-BE49-F238E27FC236}">
                      <a16:creationId xmlns:a16="http://schemas.microsoft.com/office/drawing/2014/main" id="{2F215DFD-CE5A-42EC-8CBA-B2854D7F3CE8}"/>
                    </a:ext>
                  </a:extLst>
                </p:cNvPr>
                <p:cNvSpPr txBox="1"/>
                <p:nvPr/>
              </p:nvSpPr>
              <p:spPr>
                <a:xfrm>
                  <a:off x="3485325" y="4021475"/>
                  <a:ext cx="2079300" cy="519399"/>
                </a:xfrm>
                <a:prstGeom prst="rect">
                  <a:avLst/>
                </a:prstGeom>
                <a:noFill/>
                <a:ln>
                  <a:noFill/>
                </a:ln>
              </p:spPr>
              <p:txBody>
                <a:bodyPr spcFirstLastPara="1" wrap="square" lIns="121897" tIns="121897" rIns="121897" bIns="121897" anchor="t" anchorCtr="0">
                  <a:spAutoFit/>
                </a:bodyPr>
                <a:lstStyle/>
                <a:p>
                  <a:pPr marL="0" marR="0" lvl="0" indent="0" algn="l" defTabSz="457109" rtl="0" eaLnBrk="1" fontAlgn="auto" latinLnBrk="0" hangingPunct="1">
                    <a:lnSpc>
                      <a:spcPct val="100000"/>
                    </a:lnSpc>
                    <a:spcBef>
                      <a:spcPts val="0"/>
                    </a:spcBef>
                    <a:spcAft>
                      <a:spcPts val="0"/>
                    </a:spcAft>
                    <a:buClr>
                      <a:srgbClr val="000000"/>
                    </a:buClr>
                    <a:buSzPts val="3200"/>
                    <a:buFontTx/>
                    <a:buNone/>
                    <a:tabLst/>
                    <a:defRPr/>
                  </a:pPr>
                  <a:r>
                    <a:rPr kumimoji="0" lang="en-US" sz="1450" b="0" i="1" u="none" strike="noStrike" kern="0" cap="none" spc="0" normalizeH="0" baseline="0" noProof="0">
                      <a:ln>
                        <a:noFill/>
                      </a:ln>
                      <a:solidFill>
                        <a:srgbClr val="262261"/>
                      </a:solidFill>
                      <a:effectLst/>
                      <a:uLnTx/>
                      <a:uFillTx/>
                      <a:latin typeface="Arial"/>
                      <a:ea typeface="Arial"/>
                      <a:cs typeface="Arial"/>
                      <a:sym typeface="Arial"/>
                    </a:rPr>
                    <a:t>100M of these occur &gt;2 times in AoU and are not in gnomAD</a:t>
                  </a:r>
                  <a:endParaRPr kumimoji="0" sz="1450" b="0" i="1" u="none" strike="noStrike" kern="0" cap="none" spc="0" normalizeH="0" baseline="0" noProof="0">
                    <a:ln>
                      <a:noFill/>
                    </a:ln>
                    <a:solidFill>
                      <a:srgbClr val="262261"/>
                    </a:solidFill>
                    <a:effectLst/>
                    <a:uLnTx/>
                    <a:uFillTx/>
                    <a:latin typeface="Arial"/>
                    <a:ea typeface="Arial"/>
                    <a:cs typeface="Arial"/>
                    <a:sym typeface="Arial"/>
                  </a:endParaRPr>
                </a:p>
              </p:txBody>
            </p:sp>
            <p:sp>
              <p:nvSpPr>
                <p:cNvPr id="72" name="Google Shape;543;p88">
                  <a:extLst>
                    <a:ext uri="{FF2B5EF4-FFF2-40B4-BE49-F238E27FC236}">
                      <a16:creationId xmlns:a16="http://schemas.microsoft.com/office/drawing/2014/main" id="{A8840F5E-BE01-4FB4-BB73-3DA734E00BCB}"/>
                    </a:ext>
                  </a:extLst>
                </p:cNvPr>
                <p:cNvSpPr/>
                <p:nvPr/>
              </p:nvSpPr>
              <p:spPr>
                <a:xfrm rot="10800000" flipH="1">
                  <a:off x="3291800" y="3908275"/>
                  <a:ext cx="261000" cy="464700"/>
                </a:xfrm>
                <a:prstGeom prst="bentArrow">
                  <a:avLst>
                    <a:gd name="adj1" fmla="val 25000"/>
                    <a:gd name="adj2" fmla="val 25000"/>
                    <a:gd name="adj3" fmla="val 25000"/>
                    <a:gd name="adj4" fmla="val 43750"/>
                  </a:avLst>
                </a:prstGeom>
                <a:solidFill>
                  <a:schemeClr val="lt2"/>
                </a:solidFill>
                <a:ln w="9525" cap="flat" cmpd="sng">
                  <a:solidFill>
                    <a:schemeClr val="dk2"/>
                  </a:solidFill>
                  <a:prstDash val="solid"/>
                  <a:round/>
                  <a:headEnd type="none" w="sm" len="sm"/>
                  <a:tailEnd type="none" w="sm" len="sm"/>
                </a:ln>
              </p:spPr>
              <p:txBody>
                <a:bodyPr spcFirstLastPara="1" wrap="square" lIns="121897" tIns="121897" rIns="121897" bIns="121897" anchor="ctr" anchorCtr="0">
                  <a:noAutofit/>
                </a:bodyPr>
                <a:lstStyle/>
                <a:p>
                  <a:pPr marL="0" marR="0" lvl="0" indent="0" algn="l" defTabSz="457109" rtl="0" eaLnBrk="1" fontAlgn="auto" latinLnBrk="0" hangingPunct="1">
                    <a:lnSpc>
                      <a:spcPct val="100000"/>
                    </a:lnSpc>
                    <a:spcBef>
                      <a:spcPts val="0"/>
                    </a:spcBef>
                    <a:spcAft>
                      <a:spcPts val="0"/>
                    </a:spcAft>
                    <a:buClr>
                      <a:srgbClr val="000000"/>
                    </a:buClr>
                    <a:buSzPts val="3700"/>
                    <a:buFontTx/>
                    <a:buNone/>
                    <a:tabLst/>
                    <a:defRPr/>
                  </a:pPr>
                  <a:endParaRPr kumimoji="0" sz="185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73" name="Google Shape;544;p88">
                  <a:extLst>
                    <a:ext uri="{FF2B5EF4-FFF2-40B4-BE49-F238E27FC236}">
                      <a16:creationId xmlns:a16="http://schemas.microsoft.com/office/drawing/2014/main" id="{9650D0EC-E147-4E5A-93B6-E3CDDA6C12E0}"/>
                    </a:ext>
                  </a:extLst>
                </p:cNvPr>
                <p:cNvGrpSpPr/>
                <p:nvPr/>
              </p:nvGrpSpPr>
              <p:grpSpPr>
                <a:xfrm>
                  <a:off x="2831351" y="1132204"/>
                  <a:ext cx="2733276" cy="2771833"/>
                  <a:chOff x="2234213" y="1683104"/>
                  <a:chExt cx="2733276" cy="2771833"/>
                </a:xfrm>
              </p:grpSpPr>
              <p:pic>
                <p:nvPicPr>
                  <p:cNvPr id="74" name="Google Shape;545;p88">
                    <a:extLst>
                      <a:ext uri="{FF2B5EF4-FFF2-40B4-BE49-F238E27FC236}">
                        <a16:creationId xmlns:a16="http://schemas.microsoft.com/office/drawing/2014/main" id="{FF925F30-2314-4914-9819-6604D64055ED}"/>
                      </a:ext>
                    </a:extLst>
                  </p:cNvPr>
                  <p:cNvPicPr preferRelativeResize="0"/>
                  <p:nvPr/>
                </p:nvPicPr>
                <p:blipFill rotWithShape="1">
                  <a:blip r:embed="rId9">
                    <a:alphaModFix/>
                  </a:blip>
                  <a:srcRect/>
                  <a:stretch/>
                </p:blipFill>
                <p:spPr>
                  <a:xfrm>
                    <a:off x="2629290" y="3017832"/>
                    <a:ext cx="642995" cy="642986"/>
                  </a:xfrm>
                  <a:prstGeom prst="rect">
                    <a:avLst/>
                  </a:prstGeom>
                  <a:noFill/>
                  <a:ln>
                    <a:noFill/>
                  </a:ln>
                </p:spPr>
              </p:pic>
              <p:pic>
                <p:nvPicPr>
                  <p:cNvPr id="75" name="Google Shape;546;p88">
                    <a:extLst>
                      <a:ext uri="{FF2B5EF4-FFF2-40B4-BE49-F238E27FC236}">
                        <a16:creationId xmlns:a16="http://schemas.microsoft.com/office/drawing/2014/main" id="{8D99004A-A74A-49FD-BC1E-592E90F87640}"/>
                      </a:ext>
                    </a:extLst>
                  </p:cNvPr>
                  <p:cNvPicPr preferRelativeResize="0"/>
                  <p:nvPr/>
                </p:nvPicPr>
                <p:blipFill rotWithShape="1">
                  <a:blip r:embed="rId10">
                    <a:alphaModFix/>
                  </a:blip>
                  <a:srcRect/>
                  <a:stretch/>
                </p:blipFill>
                <p:spPr>
                  <a:xfrm>
                    <a:off x="2629290" y="1683104"/>
                    <a:ext cx="657448" cy="657448"/>
                  </a:xfrm>
                  <a:prstGeom prst="rect">
                    <a:avLst/>
                  </a:prstGeom>
                  <a:noFill/>
                  <a:ln>
                    <a:noFill/>
                  </a:ln>
                </p:spPr>
              </p:pic>
              <p:pic>
                <p:nvPicPr>
                  <p:cNvPr id="76" name="Google Shape;547;p88">
                    <a:extLst>
                      <a:ext uri="{FF2B5EF4-FFF2-40B4-BE49-F238E27FC236}">
                        <a16:creationId xmlns:a16="http://schemas.microsoft.com/office/drawing/2014/main" id="{649B8240-8E84-4F26-9CDF-A3C947E7C499}"/>
                      </a:ext>
                    </a:extLst>
                  </p:cNvPr>
                  <p:cNvPicPr preferRelativeResize="0"/>
                  <p:nvPr/>
                </p:nvPicPr>
                <p:blipFill rotWithShape="1">
                  <a:blip r:embed="rId11">
                    <a:alphaModFix/>
                  </a:blip>
                  <a:srcRect/>
                  <a:stretch/>
                </p:blipFill>
                <p:spPr>
                  <a:xfrm>
                    <a:off x="3950182" y="1689600"/>
                    <a:ext cx="642994" cy="644456"/>
                  </a:xfrm>
                  <a:prstGeom prst="rect">
                    <a:avLst/>
                  </a:prstGeom>
                  <a:noFill/>
                  <a:ln>
                    <a:noFill/>
                  </a:ln>
                </p:spPr>
              </p:pic>
              <p:pic>
                <p:nvPicPr>
                  <p:cNvPr id="77" name="Google Shape;548;p88">
                    <a:extLst>
                      <a:ext uri="{FF2B5EF4-FFF2-40B4-BE49-F238E27FC236}">
                        <a16:creationId xmlns:a16="http://schemas.microsoft.com/office/drawing/2014/main" id="{97921E57-5305-491F-8C39-5ECA0BB4D782}"/>
                      </a:ext>
                    </a:extLst>
                  </p:cNvPr>
                  <p:cNvPicPr preferRelativeResize="0"/>
                  <p:nvPr/>
                </p:nvPicPr>
                <p:blipFill rotWithShape="1">
                  <a:blip r:embed="rId12">
                    <a:alphaModFix/>
                  </a:blip>
                  <a:srcRect/>
                  <a:stretch/>
                </p:blipFill>
                <p:spPr>
                  <a:xfrm>
                    <a:off x="3814126" y="3017832"/>
                    <a:ext cx="866328" cy="712838"/>
                  </a:xfrm>
                  <a:prstGeom prst="rect">
                    <a:avLst/>
                  </a:prstGeom>
                  <a:noFill/>
                  <a:ln>
                    <a:noFill/>
                  </a:ln>
                </p:spPr>
              </p:pic>
              <p:sp>
                <p:nvSpPr>
                  <p:cNvPr id="78" name="Google Shape;549;p88">
                    <a:extLst>
                      <a:ext uri="{FF2B5EF4-FFF2-40B4-BE49-F238E27FC236}">
                        <a16:creationId xmlns:a16="http://schemas.microsoft.com/office/drawing/2014/main" id="{2EDAD78D-8270-4CB5-966C-92FC1DAD69BC}"/>
                      </a:ext>
                    </a:extLst>
                  </p:cNvPr>
                  <p:cNvSpPr txBox="1"/>
                  <p:nvPr/>
                </p:nvSpPr>
                <p:spPr>
                  <a:xfrm>
                    <a:off x="2234213" y="2375738"/>
                    <a:ext cx="1391700" cy="566721"/>
                  </a:xfrm>
                  <a:prstGeom prst="rect">
                    <a:avLst/>
                  </a:prstGeom>
                  <a:noFill/>
                  <a:ln>
                    <a:noFill/>
                  </a:ln>
                </p:spPr>
                <p:txBody>
                  <a:bodyPr spcFirstLastPara="1" wrap="square" lIns="45694" tIns="45694" rIns="45694" bIns="45694" anchor="t" anchorCtr="0">
                    <a:spAutoFit/>
                  </a:bodyPr>
                  <a:lstStyle/>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2150" b="1" i="0" u="none" strike="noStrike" kern="0" cap="none" spc="0" normalizeH="0" baseline="0" noProof="0" dirty="0">
                        <a:ln>
                          <a:noFill/>
                        </a:ln>
                        <a:solidFill>
                          <a:srgbClr val="262262"/>
                        </a:solidFill>
                        <a:effectLst/>
                        <a:uLnTx/>
                        <a:uFillTx/>
                        <a:latin typeface="Arial"/>
                        <a:ea typeface="Arial"/>
                        <a:cs typeface="Arial"/>
                        <a:sym typeface="Arial"/>
                      </a:rPr>
                      <a:t>98,600+</a:t>
                    </a:r>
                    <a:endParaRPr kumimoji="0" sz="2150" b="1" i="0" u="none" strike="noStrike" kern="0" cap="none" spc="0" normalizeH="0" baseline="0" noProof="0" dirty="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80000"/>
                      </a:lnSpc>
                      <a:spcBef>
                        <a:spcPts val="0"/>
                      </a:spcBef>
                      <a:spcAft>
                        <a:spcPts val="0"/>
                      </a:spcAft>
                      <a:buClr>
                        <a:srgbClr val="000000"/>
                      </a:buClr>
                      <a:buSzPts val="3200"/>
                      <a:buFontTx/>
                      <a:buNone/>
                      <a:tabLst/>
                      <a:defRPr/>
                    </a:pPr>
                    <a:r>
                      <a:rPr kumimoji="0" lang="en-US" sz="1350" b="1" i="0" u="none" strike="noStrike" kern="0" cap="none" spc="0" normalizeH="0" baseline="0" noProof="0" dirty="0">
                        <a:ln>
                          <a:noFill/>
                        </a:ln>
                        <a:solidFill>
                          <a:srgbClr val="262262"/>
                        </a:solidFill>
                        <a:effectLst/>
                        <a:uLnTx/>
                        <a:uFillTx/>
                        <a:latin typeface="Arial"/>
                        <a:ea typeface="Arial"/>
                        <a:cs typeface="Arial"/>
                        <a:sym typeface="Arial"/>
                      </a:rPr>
                      <a:t>Whole Genome Sequences</a:t>
                    </a:r>
                    <a:endParaRPr kumimoji="0" sz="1350" b="1" i="0" u="none" strike="noStrike" kern="0" cap="none" spc="0" normalizeH="0" baseline="0" noProof="0" dirty="0">
                      <a:ln>
                        <a:noFill/>
                      </a:ln>
                      <a:solidFill>
                        <a:srgbClr val="262262"/>
                      </a:solidFill>
                      <a:effectLst/>
                      <a:uLnTx/>
                      <a:uFillTx/>
                      <a:latin typeface="Arial"/>
                      <a:ea typeface="Arial"/>
                      <a:cs typeface="Arial"/>
                      <a:sym typeface="Arial"/>
                    </a:endParaRPr>
                  </a:p>
                </p:txBody>
              </p:sp>
              <p:sp>
                <p:nvSpPr>
                  <p:cNvPr id="79" name="Google Shape;550;p88">
                    <a:extLst>
                      <a:ext uri="{FF2B5EF4-FFF2-40B4-BE49-F238E27FC236}">
                        <a16:creationId xmlns:a16="http://schemas.microsoft.com/office/drawing/2014/main" id="{FEEEA264-C60E-4B41-9BC3-20771B7A3BCB}"/>
                      </a:ext>
                    </a:extLst>
                  </p:cNvPr>
                  <p:cNvSpPr txBox="1"/>
                  <p:nvPr/>
                </p:nvSpPr>
                <p:spPr>
                  <a:xfrm>
                    <a:off x="3602724" y="2380894"/>
                    <a:ext cx="1320900" cy="566721"/>
                  </a:xfrm>
                  <a:prstGeom prst="rect">
                    <a:avLst/>
                  </a:prstGeom>
                  <a:noFill/>
                  <a:ln>
                    <a:noFill/>
                  </a:ln>
                </p:spPr>
                <p:txBody>
                  <a:bodyPr spcFirstLastPara="1" wrap="square" lIns="45694" tIns="45694" rIns="45694" bIns="45694" anchor="t" anchorCtr="0">
                    <a:spAutoFit/>
                  </a:bodyPr>
                  <a:lstStyle/>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2150" b="1" i="0" u="none" strike="noStrike" kern="0" cap="none" spc="0" normalizeH="0" baseline="0" noProof="0">
                        <a:ln>
                          <a:noFill/>
                        </a:ln>
                        <a:solidFill>
                          <a:srgbClr val="262262"/>
                        </a:solidFill>
                        <a:effectLst/>
                        <a:uLnTx/>
                        <a:uFillTx/>
                        <a:latin typeface="Arial"/>
                        <a:ea typeface="Arial"/>
                        <a:cs typeface="Arial"/>
                        <a:sym typeface="Arial"/>
                      </a:rPr>
                      <a:t>165,000+</a:t>
                    </a:r>
                    <a:endParaRPr kumimoji="0" sz="2150" b="1" i="0" u="none" strike="noStrike" kern="0" cap="none" spc="0" normalizeH="0" baseline="0" noProof="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80000"/>
                      </a:lnSpc>
                      <a:spcBef>
                        <a:spcPts val="0"/>
                      </a:spcBef>
                      <a:spcAft>
                        <a:spcPts val="0"/>
                      </a:spcAft>
                      <a:buClr>
                        <a:srgbClr val="000000"/>
                      </a:buClr>
                      <a:buSzPts val="3200"/>
                      <a:buFontTx/>
                      <a:buNone/>
                      <a:tabLst/>
                      <a:defRPr/>
                    </a:pPr>
                    <a:r>
                      <a:rPr kumimoji="0" lang="en-US" sz="1350" b="1" i="0" u="none" strike="noStrike" kern="0" cap="none" spc="0" normalizeH="0" baseline="0" noProof="0">
                        <a:ln>
                          <a:noFill/>
                        </a:ln>
                        <a:solidFill>
                          <a:srgbClr val="262262"/>
                        </a:solidFill>
                        <a:effectLst/>
                        <a:uLnTx/>
                        <a:uFillTx/>
                        <a:latin typeface="Arial"/>
                        <a:ea typeface="Arial"/>
                        <a:cs typeface="Arial"/>
                        <a:sym typeface="Arial"/>
                      </a:rPr>
                      <a:t>Genotyping </a:t>
                    </a:r>
                    <a:endParaRPr kumimoji="0" sz="1350" b="1" i="0" u="none" strike="noStrike" kern="0" cap="none" spc="0" normalizeH="0" baseline="0" noProof="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80000"/>
                      </a:lnSpc>
                      <a:spcBef>
                        <a:spcPts val="0"/>
                      </a:spcBef>
                      <a:spcAft>
                        <a:spcPts val="0"/>
                      </a:spcAft>
                      <a:buClr>
                        <a:srgbClr val="000000"/>
                      </a:buClr>
                      <a:buSzPts val="3200"/>
                      <a:buFontTx/>
                      <a:buNone/>
                      <a:tabLst/>
                      <a:defRPr/>
                    </a:pPr>
                    <a:r>
                      <a:rPr kumimoji="0" lang="en-US" sz="1350" b="1" i="0" u="none" strike="noStrike" kern="0" cap="none" spc="0" normalizeH="0" baseline="0" noProof="0">
                        <a:ln>
                          <a:noFill/>
                        </a:ln>
                        <a:solidFill>
                          <a:srgbClr val="262262"/>
                        </a:solidFill>
                        <a:effectLst/>
                        <a:uLnTx/>
                        <a:uFillTx/>
                        <a:latin typeface="Arial"/>
                        <a:ea typeface="Arial"/>
                        <a:cs typeface="Arial"/>
                        <a:sym typeface="Arial"/>
                      </a:rPr>
                      <a:t>Arrays</a:t>
                    </a:r>
                    <a:endParaRPr kumimoji="0" sz="1350" b="1" i="0" u="none" strike="noStrike" kern="0" cap="none" spc="0" normalizeH="0" baseline="0" noProof="0">
                      <a:ln>
                        <a:noFill/>
                      </a:ln>
                      <a:solidFill>
                        <a:srgbClr val="262262"/>
                      </a:solidFill>
                      <a:effectLst/>
                      <a:uLnTx/>
                      <a:uFillTx/>
                      <a:latin typeface="Arial"/>
                      <a:ea typeface="Arial"/>
                      <a:cs typeface="Arial"/>
                      <a:sym typeface="Arial"/>
                    </a:endParaRPr>
                  </a:p>
                </p:txBody>
              </p:sp>
              <p:sp>
                <p:nvSpPr>
                  <p:cNvPr id="80" name="Google Shape;551;p88">
                    <a:extLst>
                      <a:ext uri="{FF2B5EF4-FFF2-40B4-BE49-F238E27FC236}">
                        <a16:creationId xmlns:a16="http://schemas.microsoft.com/office/drawing/2014/main" id="{EB175128-859B-4E46-AD79-92370E5FE169}"/>
                      </a:ext>
                    </a:extLst>
                  </p:cNvPr>
                  <p:cNvSpPr txBox="1"/>
                  <p:nvPr/>
                </p:nvSpPr>
                <p:spPr>
                  <a:xfrm>
                    <a:off x="3575789" y="3684188"/>
                    <a:ext cx="1391700" cy="728323"/>
                  </a:xfrm>
                  <a:prstGeom prst="rect">
                    <a:avLst/>
                  </a:prstGeom>
                  <a:noFill/>
                  <a:ln>
                    <a:noFill/>
                  </a:ln>
                </p:spPr>
                <p:txBody>
                  <a:bodyPr spcFirstLastPara="1" wrap="square" lIns="45694" tIns="45694" rIns="45694" bIns="45694" anchor="t" anchorCtr="0">
                    <a:spAutoFit/>
                  </a:bodyPr>
                  <a:lstStyle/>
                  <a:p>
                    <a:pPr marL="0" marR="0" lvl="0" indent="0" algn="ctr" defTabSz="457109" rtl="0" eaLnBrk="1" fontAlgn="auto" latinLnBrk="0" hangingPunct="1">
                      <a:lnSpc>
                        <a:spcPct val="80000"/>
                      </a:lnSpc>
                      <a:spcBef>
                        <a:spcPts val="0"/>
                      </a:spcBef>
                      <a:spcAft>
                        <a:spcPts val="0"/>
                      </a:spcAft>
                      <a:buClr>
                        <a:srgbClr val="000000"/>
                      </a:buClr>
                      <a:buSzPts val="3200"/>
                      <a:buFontTx/>
                      <a:buNone/>
                      <a:tabLst/>
                      <a:defRPr/>
                    </a:pPr>
                    <a:r>
                      <a:rPr kumimoji="0" lang="en-US" sz="1600" b="1" i="0" u="none" strike="noStrike" kern="0" cap="none" spc="0" normalizeH="0" baseline="0" noProof="0" dirty="0">
                        <a:ln>
                          <a:noFill/>
                        </a:ln>
                        <a:solidFill>
                          <a:srgbClr val="262262"/>
                        </a:solidFill>
                        <a:effectLst/>
                        <a:uLnTx/>
                        <a:uFillTx/>
                        <a:latin typeface="Arial"/>
                        <a:ea typeface="Arial"/>
                        <a:cs typeface="Arial"/>
                        <a:sym typeface="Arial"/>
                      </a:rPr>
                      <a:t>Genomics </a:t>
                    </a:r>
                    <a:endParaRPr kumimoji="0" sz="1600" b="1" i="0" u="none" strike="noStrike" kern="0" cap="none" spc="0" normalizeH="0" baseline="0" noProof="0" dirty="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80000"/>
                      </a:lnSpc>
                      <a:spcBef>
                        <a:spcPts val="0"/>
                      </a:spcBef>
                      <a:spcAft>
                        <a:spcPts val="0"/>
                      </a:spcAft>
                      <a:buClr>
                        <a:srgbClr val="000000"/>
                      </a:buClr>
                      <a:buSzPts val="3200"/>
                      <a:buFontTx/>
                      <a:buNone/>
                      <a:tabLst/>
                      <a:defRPr/>
                    </a:pPr>
                    <a:r>
                      <a:rPr kumimoji="0" lang="en-US" sz="1600" b="1" i="0" u="none" strike="noStrike" kern="0" cap="none" spc="0" normalizeH="0" baseline="0" noProof="0" dirty="0">
                        <a:ln>
                          <a:noFill/>
                        </a:ln>
                        <a:solidFill>
                          <a:srgbClr val="262262"/>
                        </a:solidFill>
                        <a:effectLst/>
                        <a:uLnTx/>
                        <a:uFillTx/>
                        <a:latin typeface="Arial"/>
                        <a:ea typeface="Arial"/>
                        <a:cs typeface="Arial"/>
                        <a:sym typeface="Arial"/>
                      </a:rPr>
                      <a:t>Analysis Tools</a:t>
                    </a:r>
                    <a:endParaRPr kumimoji="0" sz="1600" b="1" i="0" u="none" strike="noStrike" kern="0" cap="none" spc="0" normalizeH="0" baseline="0" noProof="0" dirty="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1050" b="0" i="0" u="none" strike="noStrike" kern="0" cap="none" spc="0" normalizeH="0" baseline="0" noProof="0" dirty="0">
                        <a:ln>
                          <a:noFill/>
                        </a:ln>
                        <a:solidFill>
                          <a:srgbClr val="262262"/>
                        </a:solidFill>
                        <a:effectLst/>
                        <a:uLnTx/>
                        <a:uFillTx/>
                        <a:latin typeface="Arial"/>
                        <a:ea typeface="Arial"/>
                        <a:cs typeface="Arial"/>
                        <a:sym typeface="Arial"/>
                      </a:rPr>
                      <a:t>Hail and PLINK </a:t>
                    </a:r>
                    <a:endParaRPr kumimoji="0" sz="1050" b="0" i="0" u="none" strike="noStrike" kern="0" cap="none" spc="0" normalizeH="0" baseline="0" noProof="0" dirty="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1050" b="0" i="0" u="none" strike="noStrike" kern="0" cap="none" spc="0" normalizeH="0" baseline="0" noProof="0" dirty="0">
                        <a:ln>
                          <a:noFill/>
                        </a:ln>
                        <a:solidFill>
                          <a:srgbClr val="262262"/>
                        </a:solidFill>
                        <a:effectLst/>
                        <a:uLnTx/>
                        <a:uFillTx/>
                        <a:latin typeface="Arial"/>
                        <a:ea typeface="Arial"/>
                        <a:cs typeface="Arial"/>
                        <a:sym typeface="Arial"/>
                      </a:rPr>
                      <a:t>in addition to R, Python, </a:t>
                    </a:r>
                    <a:endParaRPr kumimoji="0" sz="1050" b="0" i="0" u="none" strike="noStrike" kern="0" cap="none" spc="0" normalizeH="0" baseline="0" noProof="0" dirty="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1050" b="0" i="0" u="none" strike="noStrike" kern="0" cap="none" spc="0" normalizeH="0" baseline="0" noProof="0" dirty="0">
                        <a:ln>
                          <a:noFill/>
                        </a:ln>
                        <a:solidFill>
                          <a:srgbClr val="262262"/>
                        </a:solidFill>
                        <a:effectLst/>
                        <a:uLnTx/>
                        <a:uFillTx/>
                        <a:latin typeface="Arial"/>
                        <a:ea typeface="Arial"/>
                        <a:cs typeface="Arial"/>
                        <a:sym typeface="Arial"/>
                      </a:rPr>
                      <a:t>and </a:t>
                    </a:r>
                    <a:r>
                      <a:rPr kumimoji="0" lang="en-US" sz="1050" b="0" i="0" u="none" strike="noStrike" kern="0" cap="none" spc="0" normalizeH="0" baseline="0" noProof="0" dirty="0" err="1">
                        <a:ln>
                          <a:noFill/>
                        </a:ln>
                        <a:solidFill>
                          <a:srgbClr val="262262"/>
                        </a:solidFill>
                        <a:effectLst/>
                        <a:uLnTx/>
                        <a:uFillTx/>
                        <a:latin typeface="Arial"/>
                        <a:ea typeface="Arial"/>
                        <a:cs typeface="Arial"/>
                        <a:sym typeface="Arial"/>
                      </a:rPr>
                      <a:t>Jupyter</a:t>
                    </a:r>
                    <a:r>
                      <a:rPr kumimoji="0" lang="en-US" sz="1050" b="0" i="0" u="none" strike="noStrike" kern="0" cap="none" spc="0" normalizeH="0" baseline="0" noProof="0" dirty="0">
                        <a:ln>
                          <a:noFill/>
                        </a:ln>
                        <a:solidFill>
                          <a:srgbClr val="262262"/>
                        </a:solidFill>
                        <a:effectLst/>
                        <a:uLnTx/>
                        <a:uFillTx/>
                        <a:latin typeface="Arial"/>
                        <a:ea typeface="Arial"/>
                        <a:cs typeface="Arial"/>
                        <a:sym typeface="Arial"/>
                      </a:rPr>
                      <a:t> Notebooks</a:t>
                    </a:r>
                    <a:endParaRPr kumimoji="0" sz="1050" b="0" i="0" u="none" strike="noStrike" kern="0" cap="none" spc="0" normalizeH="0" baseline="0" noProof="0" dirty="0">
                      <a:ln>
                        <a:noFill/>
                      </a:ln>
                      <a:solidFill>
                        <a:srgbClr val="262262"/>
                      </a:solidFill>
                      <a:effectLst/>
                      <a:uLnTx/>
                      <a:uFillTx/>
                      <a:latin typeface="Arial"/>
                      <a:ea typeface="Arial"/>
                      <a:cs typeface="Arial"/>
                      <a:sym typeface="Arial"/>
                    </a:endParaRPr>
                  </a:p>
                </p:txBody>
              </p:sp>
              <p:sp>
                <p:nvSpPr>
                  <p:cNvPr id="81" name="Google Shape;552;p88">
                    <a:extLst>
                      <a:ext uri="{FF2B5EF4-FFF2-40B4-BE49-F238E27FC236}">
                        <a16:creationId xmlns:a16="http://schemas.microsoft.com/office/drawing/2014/main" id="{23388850-86E0-444C-AA3B-E80A566A7041}"/>
                      </a:ext>
                    </a:extLst>
                  </p:cNvPr>
                  <p:cNvSpPr txBox="1"/>
                  <p:nvPr/>
                </p:nvSpPr>
                <p:spPr>
                  <a:xfrm>
                    <a:off x="2281719" y="3712763"/>
                    <a:ext cx="1320900" cy="742174"/>
                  </a:xfrm>
                  <a:prstGeom prst="rect">
                    <a:avLst/>
                  </a:prstGeom>
                  <a:noFill/>
                  <a:ln>
                    <a:noFill/>
                  </a:ln>
                </p:spPr>
                <p:txBody>
                  <a:bodyPr spcFirstLastPara="1" wrap="square" lIns="45694" tIns="45694" rIns="45694" bIns="45694" anchor="t" anchorCtr="0">
                    <a:spAutoFit/>
                  </a:bodyPr>
                  <a:lstStyle/>
                  <a:p>
                    <a:pPr marL="0" marR="0" lvl="0" indent="0" algn="ctr" defTabSz="457109" rtl="0" eaLnBrk="1" fontAlgn="auto" latinLnBrk="0" hangingPunct="1">
                      <a:lnSpc>
                        <a:spcPct val="80000"/>
                      </a:lnSpc>
                      <a:spcBef>
                        <a:spcPts val="0"/>
                      </a:spcBef>
                      <a:spcAft>
                        <a:spcPts val="0"/>
                      </a:spcAft>
                      <a:buClr>
                        <a:srgbClr val="000000"/>
                      </a:buClr>
                      <a:buSzPts val="3200"/>
                      <a:buFontTx/>
                      <a:buNone/>
                      <a:tabLst/>
                      <a:defRPr/>
                    </a:pPr>
                    <a:r>
                      <a:rPr kumimoji="0" lang="en-US" sz="2000" b="1" i="0" u="none" strike="noStrike" kern="0" cap="none" spc="0" normalizeH="0" baseline="0" noProof="0">
                        <a:ln>
                          <a:noFill/>
                        </a:ln>
                        <a:solidFill>
                          <a:srgbClr val="262262"/>
                        </a:solidFill>
                        <a:effectLst/>
                        <a:uLnTx/>
                        <a:uFillTx/>
                        <a:latin typeface="Arial"/>
                        <a:ea typeface="Arial"/>
                        <a:cs typeface="Arial"/>
                        <a:sym typeface="Arial"/>
                      </a:rPr>
                      <a:t>593,500,000+</a:t>
                    </a:r>
                    <a:endParaRPr kumimoji="0" sz="2000" b="1" i="0" u="none" strike="noStrike" kern="0" cap="none" spc="0" normalizeH="0" baseline="0" noProof="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80000"/>
                      </a:lnSpc>
                      <a:spcBef>
                        <a:spcPts val="0"/>
                      </a:spcBef>
                      <a:spcAft>
                        <a:spcPts val="0"/>
                      </a:spcAft>
                      <a:buClr>
                        <a:srgbClr val="000000"/>
                      </a:buClr>
                      <a:buSzPts val="3200"/>
                      <a:buFontTx/>
                      <a:buNone/>
                      <a:tabLst/>
                      <a:defRPr/>
                    </a:pPr>
                    <a:r>
                      <a:rPr kumimoji="0" lang="en-US" sz="1350" b="1" i="0" u="none" strike="noStrike" kern="0" cap="none" spc="0" normalizeH="0" baseline="0" noProof="0">
                        <a:ln>
                          <a:noFill/>
                        </a:ln>
                        <a:solidFill>
                          <a:srgbClr val="262262"/>
                        </a:solidFill>
                        <a:effectLst/>
                        <a:uLnTx/>
                        <a:uFillTx/>
                        <a:latin typeface="Arial"/>
                        <a:ea typeface="Arial"/>
                        <a:cs typeface="Arial"/>
                        <a:sym typeface="Arial"/>
                      </a:rPr>
                      <a:t>Unique Variants</a:t>
                    </a:r>
                    <a:endParaRPr kumimoji="0" sz="1350" b="1" i="0" u="none" strike="noStrike" kern="0" cap="none" spc="0" normalizeH="0" baseline="0" noProof="0">
                      <a:ln>
                        <a:noFill/>
                      </a:ln>
                      <a:solidFill>
                        <a:srgbClr val="262262"/>
                      </a:solidFill>
                      <a:effectLst/>
                      <a:uLnTx/>
                      <a:uFillTx/>
                      <a:latin typeface="Arial"/>
                      <a:ea typeface="Arial"/>
                      <a:cs typeface="Arial"/>
                      <a:sym typeface="Arial"/>
                    </a:endParaRPr>
                  </a:p>
                  <a:p>
                    <a:pPr marL="0" marR="0" lvl="0" indent="0" algn="ctr" defTabSz="457109" rtl="0" eaLnBrk="1" fontAlgn="auto" latinLnBrk="0" hangingPunct="1">
                      <a:lnSpc>
                        <a:spcPct val="100000"/>
                      </a:lnSpc>
                      <a:spcBef>
                        <a:spcPts val="0"/>
                      </a:spcBef>
                      <a:spcAft>
                        <a:spcPts val="0"/>
                      </a:spcAft>
                      <a:buClr>
                        <a:srgbClr val="000000"/>
                      </a:buClr>
                      <a:buSzPts val="3200"/>
                      <a:buFontTx/>
                      <a:buNone/>
                      <a:tabLst/>
                      <a:defRPr/>
                    </a:pPr>
                    <a:r>
                      <a:rPr kumimoji="0" lang="en-US" sz="1050" b="0" i="0" u="none" strike="noStrike" kern="0" cap="none" spc="0" normalizeH="0" baseline="0" noProof="0">
                        <a:ln>
                          <a:noFill/>
                        </a:ln>
                        <a:solidFill>
                          <a:srgbClr val="262262"/>
                        </a:solidFill>
                        <a:effectLst/>
                        <a:uLnTx/>
                        <a:uFillTx/>
                        <a:latin typeface="Arial"/>
                        <a:ea typeface="Arial"/>
                        <a:cs typeface="Arial"/>
                        <a:sym typeface="Arial"/>
                      </a:rPr>
                      <a:t>Represented and searchable through public</a:t>
                    </a:r>
                    <a:r>
                      <a:rPr kumimoji="0" lang="en-US" sz="1050" b="0" i="0" u="none" strike="noStrike" kern="0" cap="none" spc="0" normalizeH="0" baseline="0" noProof="0">
                        <a:ln>
                          <a:noFill/>
                        </a:ln>
                        <a:solidFill>
                          <a:srgbClr val="262262"/>
                        </a:solidFill>
                        <a:effectLst/>
                        <a:uLnTx/>
                        <a:uFillTx/>
                        <a:latin typeface="Arial"/>
                        <a:ea typeface="+mn-ea"/>
                        <a:cs typeface="Arial"/>
                        <a:sym typeface="Arial"/>
                      </a:rPr>
                      <a:t> </a:t>
                    </a:r>
                    <a:r>
                      <a:rPr kumimoji="0" lang="en-US" sz="1050" b="0" i="0" u="none" strike="noStrike" kern="0" cap="none" spc="0" normalizeH="0" baseline="0" noProof="0">
                        <a:ln>
                          <a:noFill/>
                        </a:ln>
                        <a:solidFill>
                          <a:srgbClr val="262262"/>
                        </a:solidFill>
                        <a:effectLst/>
                        <a:uLnTx/>
                        <a:uFillTx/>
                        <a:latin typeface="Arial"/>
                        <a:ea typeface="Arial"/>
                        <a:cs typeface="Arial"/>
                        <a:sym typeface="Arial"/>
                      </a:rPr>
                      <a:t>genomic data browser</a:t>
                    </a:r>
                    <a:endParaRPr kumimoji="0" sz="1050" b="0" i="0" u="none" strike="noStrike" kern="0" cap="none" spc="0" normalizeH="0" baseline="0" noProof="0">
                      <a:ln>
                        <a:noFill/>
                      </a:ln>
                      <a:solidFill>
                        <a:srgbClr val="262262"/>
                      </a:solidFill>
                      <a:effectLst/>
                      <a:uLnTx/>
                      <a:uFillTx/>
                      <a:latin typeface="Arial"/>
                      <a:ea typeface="Arial"/>
                      <a:cs typeface="Arial"/>
                      <a:sym typeface="Arial"/>
                    </a:endParaRPr>
                  </a:p>
                </p:txBody>
              </p:sp>
            </p:grpSp>
          </p:grpSp>
        </p:grpSp>
        <p:sp>
          <p:nvSpPr>
            <p:cNvPr id="65" name="Oval 64">
              <a:extLst>
                <a:ext uri="{FF2B5EF4-FFF2-40B4-BE49-F238E27FC236}">
                  <a16:creationId xmlns:a16="http://schemas.microsoft.com/office/drawing/2014/main" id="{88F25030-68D7-4C88-8CF4-D4B14300DB54}"/>
                </a:ext>
              </a:extLst>
            </p:cNvPr>
            <p:cNvSpPr/>
            <p:nvPr/>
          </p:nvSpPr>
          <p:spPr>
            <a:xfrm>
              <a:off x="367481" y="2137784"/>
              <a:ext cx="1461657" cy="132709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6709788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wipe(up)">
                                      <p:cBhvr>
                                        <p:cTn id="12" dur="5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96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114488930"/>
      </p:ext>
    </p:extLst>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313899" y="4639568"/>
            <a:ext cx="11719116" cy="2092881"/>
          </a:xfrm>
          <a:prstGeom prst="rect">
            <a:avLst/>
          </a:prstGeom>
        </p:spPr>
        <p:txBody>
          <a:bodyPr wrap="square" lIns="91440" tIns="45720" rIns="91440" bIns="45720" anchor="t">
            <a:spAutoFit/>
          </a:bodyPr>
          <a:lstStyle/>
          <a:p>
            <a:pPr marL="342900" indent="-227013" fontAlgn="base">
              <a:buFont typeface="Wingdings" panose="05000000000000000000" pitchFamily="2" charset="2"/>
              <a:buChar char="§"/>
            </a:pPr>
            <a:r>
              <a:rPr lang="en-US" sz="2600" b="1" dirty="0">
                <a:solidFill>
                  <a:srgbClr val="FFFFFF"/>
                </a:solidFill>
                <a:latin typeface="Arial"/>
                <a:cs typeface="Arial"/>
              </a:rPr>
              <a:t>Does genetic and genomic screening keep open the door to eugenics? 	</a:t>
            </a:r>
            <a:r>
              <a:rPr lang="en-US" sz="2600" b="1" dirty="0">
                <a:solidFill>
                  <a:schemeClr val="bg2">
                    <a:lumMod val="60000"/>
                    <a:lumOff val="40000"/>
                  </a:schemeClr>
                </a:solidFill>
                <a:latin typeface="Arial"/>
                <a:cs typeface="Arial"/>
              </a:rPr>
              <a:t>May 25, 2022</a:t>
            </a:r>
          </a:p>
          <a:p>
            <a:pPr marL="342900" indent="-227013" fontAlgn="base"/>
            <a:endParaRPr lang="en-US" sz="2600" b="1" dirty="0">
              <a:solidFill>
                <a:srgbClr val="FFFFFF"/>
              </a:solidFill>
              <a:latin typeface="Arial"/>
              <a:cs typeface="Arial"/>
            </a:endParaRPr>
          </a:p>
          <a:p>
            <a:pPr marL="342900" indent="-227013" fontAlgn="base">
              <a:buFont typeface="Wingdings" panose="05000000000000000000" pitchFamily="2" charset="2"/>
              <a:buChar char="§"/>
            </a:pPr>
            <a:r>
              <a:rPr lang="en-US" sz="2600" b="1" dirty="0">
                <a:solidFill>
                  <a:srgbClr val="FFFFFF"/>
                </a:solidFill>
                <a:latin typeface="Arial"/>
                <a:cs typeface="Arial"/>
              </a:rPr>
              <a:t>The promise and perils of social and behavioral genomics	</a:t>
            </a:r>
            <a:r>
              <a:rPr lang="en-US" sz="2600" b="1" dirty="0">
                <a:solidFill>
                  <a:schemeClr val="bg2">
                    <a:lumMod val="60000"/>
                    <a:lumOff val="40000"/>
                  </a:schemeClr>
                </a:solidFill>
                <a:latin typeface="Arial"/>
                <a:cs typeface="Arial"/>
              </a:rPr>
              <a:t>	December 2022</a:t>
            </a: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0" y="25623"/>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652996" y="632251"/>
            <a:ext cx="11008877" cy="523220"/>
          </a:xfrm>
          <a:prstGeom prst="rect">
            <a:avLst/>
          </a:prstGeom>
          <a:noFill/>
        </p:spPr>
        <p:txBody>
          <a:bodyPr wrap="square" lIns="91440" tIns="45720" rIns="91440" bIns="45720" rtlCol="0" anchor="t">
            <a:spAutoFit/>
          </a:bodyPr>
          <a:lstStyle/>
          <a:p>
            <a:pPr algn="ctr"/>
            <a:r>
              <a:rPr lang="en-US" sz="2800" b="1" dirty="0">
                <a:solidFill>
                  <a:srgbClr val="FFFFFF"/>
                </a:solidFill>
                <a:latin typeface="+mj-lt"/>
                <a:ea typeface="Helvetica Neue" charset="0"/>
                <a:cs typeface="Arial"/>
              </a:rPr>
              <a:t>Roundtable Meetings</a:t>
            </a:r>
            <a:endParaRPr lang="en-US" sz="2800" b="1" i="0" kern="1200" baseline="0" dirty="0">
              <a:solidFill>
                <a:srgbClr val="FFFFFF"/>
              </a:solidFill>
              <a:effectLst/>
              <a:latin typeface="+mj-lt"/>
              <a:ea typeface="Helvetica Neue" charset="0"/>
              <a:cs typeface="Arial"/>
            </a:endParaRPr>
          </a:p>
        </p:txBody>
      </p:sp>
      <p:sp>
        <p:nvSpPr>
          <p:cNvPr id="12" name="TextBox 11">
            <a:extLst>
              <a:ext uri="{FF2B5EF4-FFF2-40B4-BE49-F238E27FC236}">
                <a16:creationId xmlns:a16="http://schemas.microsoft.com/office/drawing/2014/main" id="{B9159D0E-8EFA-4219-A68F-C1894CB2F25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29</a:t>
            </a:r>
          </a:p>
        </p:txBody>
      </p:sp>
      <p:pic>
        <p:nvPicPr>
          <p:cNvPr id="1026" name="Picture 2" descr="Eugenics Roundtable">
            <a:extLst>
              <a:ext uri="{FF2B5EF4-FFF2-40B4-BE49-F238E27FC236}">
                <a16:creationId xmlns:a16="http://schemas.microsoft.com/office/drawing/2014/main" id="{1F31E3E8-B1F7-4AF5-ADEC-9E4D3A03C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9986" y="1444501"/>
            <a:ext cx="5072027" cy="2853461"/>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2060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5545"/>
            <a:ext cx="12192000" cy="614149"/>
          </a:xfrm>
        </p:spPr>
        <p:txBody>
          <a:bodyPr>
            <a:normAutofit/>
          </a:bodyPr>
          <a:lstStyle/>
          <a:p>
            <a:pPr algn="ctr"/>
            <a:r>
              <a:rPr lang="en-US" sz="3600" dirty="0"/>
              <a:t>Talking Glossary of Genomic and Genetic Terms</a:t>
            </a:r>
          </a:p>
        </p:txBody>
      </p:sp>
      <p:pic>
        <p:nvPicPr>
          <p:cNvPr id="6" name="Picture 5">
            <a:extLst>
              <a:ext uri="{FF2B5EF4-FFF2-40B4-BE49-F238E27FC236}">
                <a16:creationId xmlns:a16="http://schemas.microsoft.com/office/drawing/2014/main" id="{6ADAB6D9-BDB1-4A31-9F78-172C7A409649}"/>
              </a:ext>
            </a:extLst>
          </p:cNvPr>
          <p:cNvPicPr>
            <a:picLocks noChangeAspect="1"/>
          </p:cNvPicPr>
          <p:nvPr/>
        </p:nvPicPr>
        <p:blipFill rotWithShape="1">
          <a:blip r:embed="rId3"/>
          <a:srcRect t="1665" b="22576"/>
          <a:stretch/>
        </p:blipFill>
        <p:spPr>
          <a:xfrm>
            <a:off x="358354" y="1210148"/>
            <a:ext cx="5913958" cy="3693006"/>
          </a:xfrm>
          <a:prstGeom prst="rect">
            <a:avLst/>
          </a:prstGeom>
          <a:effectLst>
            <a:glow rad="228600">
              <a:schemeClr val="accent3">
                <a:satMod val="175000"/>
                <a:alpha val="40000"/>
              </a:schemeClr>
            </a:glow>
          </a:effectLst>
        </p:spPr>
      </p:pic>
      <p:pic>
        <p:nvPicPr>
          <p:cNvPr id="8" name="Picture 7">
            <a:extLst>
              <a:ext uri="{FF2B5EF4-FFF2-40B4-BE49-F238E27FC236}">
                <a16:creationId xmlns:a16="http://schemas.microsoft.com/office/drawing/2014/main" id="{A35420DD-2DA7-4F76-A9AA-3F300FD5FB73}"/>
              </a:ext>
            </a:extLst>
          </p:cNvPr>
          <p:cNvPicPr>
            <a:picLocks noChangeAspect="1"/>
          </p:cNvPicPr>
          <p:nvPr/>
        </p:nvPicPr>
        <p:blipFill>
          <a:blip r:embed="rId4"/>
          <a:stretch>
            <a:fillRect/>
          </a:stretch>
        </p:blipFill>
        <p:spPr>
          <a:xfrm>
            <a:off x="6794476" y="1210148"/>
            <a:ext cx="5019290" cy="3693006"/>
          </a:xfrm>
          <a:prstGeom prst="rect">
            <a:avLst/>
          </a:prstGeom>
          <a:effectLst>
            <a:glow rad="228600">
              <a:schemeClr val="accent3">
                <a:satMod val="175000"/>
                <a:alpha val="40000"/>
              </a:schemeClr>
            </a:glow>
          </a:effectLst>
        </p:spPr>
      </p:pic>
      <p:sp>
        <p:nvSpPr>
          <p:cNvPr id="2" name="TextBox 1">
            <a:extLst>
              <a:ext uri="{FF2B5EF4-FFF2-40B4-BE49-F238E27FC236}">
                <a16:creationId xmlns:a16="http://schemas.microsoft.com/office/drawing/2014/main" id="{41A321BB-5F26-A879-A133-C56DA1671D4F}"/>
              </a:ext>
            </a:extLst>
          </p:cNvPr>
          <p:cNvSpPr txBox="1"/>
          <p:nvPr/>
        </p:nvSpPr>
        <p:spPr>
          <a:xfrm>
            <a:off x="358355" y="5257561"/>
            <a:ext cx="11817328"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288925">
              <a:buFont typeface="Wingdings" panose="05000000000000000000" pitchFamily="2" charset="2"/>
              <a:buChar char="§"/>
            </a:pPr>
            <a:r>
              <a:rPr lang="en-US" sz="2800" b="1" dirty="0">
                <a:ea typeface="+mn-lt"/>
                <a:cs typeface="+mn-lt"/>
              </a:rPr>
              <a:t>Audio recordings from 37 NHGRI experts</a:t>
            </a:r>
          </a:p>
          <a:p>
            <a:pPr marL="53975"/>
            <a:endParaRPr lang="en-US" sz="1200" dirty="0">
              <a:cs typeface="Arial" panose="020B0604020202020204"/>
            </a:endParaRPr>
          </a:p>
          <a:p>
            <a:pPr marL="342900" indent="-288925">
              <a:buFont typeface="Wingdings" panose="05000000000000000000" pitchFamily="2" charset="2"/>
              <a:buChar char="§"/>
            </a:pPr>
            <a:r>
              <a:rPr lang="en-US" sz="2800" b="1" dirty="0">
                <a:ea typeface="+mn-lt"/>
                <a:cs typeface="+mn-lt"/>
              </a:rPr>
              <a:t>222 terms – 142 with new illustrations and 15 with new animations </a:t>
            </a:r>
          </a:p>
        </p:txBody>
      </p:sp>
      <p:sp>
        <p:nvSpPr>
          <p:cNvPr id="9" name="TextBox 8">
            <a:extLst>
              <a:ext uri="{FF2B5EF4-FFF2-40B4-BE49-F238E27FC236}">
                <a16:creationId xmlns:a16="http://schemas.microsoft.com/office/drawing/2014/main" id="{0EB52667-C233-4F5C-B8DF-110797DB4D7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30</a:t>
            </a:r>
          </a:p>
        </p:txBody>
      </p:sp>
    </p:spTree>
    <p:extLst>
      <p:ext uri="{BB962C8B-B14F-4D97-AF65-F5344CB8AC3E}">
        <p14:creationId xmlns:p14="http://schemas.microsoft.com/office/powerpoint/2010/main" val="124240815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C0B837C7-6DCC-904D-A300-948249B5B475}"/>
              </a:ext>
            </a:extLst>
          </p:cNvPr>
          <p:cNvSpPr/>
          <p:nvPr/>
        </p:nvSpPr>
        <p:spPr>
          <a:xfrm>
            <a:off x="783771" y="4196394"/>
            <a:ext cx="3883289" cy="1200329"/>
          </a:xfrm>
          <a:prstGeom prst="rect">
            <a:avLst/>
          </a:prstGeom>
        </p:spPr>
        <p:txBody>
          <a:bodyPr wrap="square">
            <a:spAutoFit/>
          </a:bodyPr>
          <a:lstStyle/>
          <a:p>
            <a:pPr marL="20638" marR="0" lvl="2" indent="0" defTabSz="457200" rtl="0" eaLnBrk="0" fontAlgn="auto" latinLnBrk="0" hangingPunct="0">
              <a:lnSpc>
                <a:spcPct val="100000"/>
              </a:lnSpc>
              <a:spcBef>
                <a:spcPts val="600"/>
              </a:spcBef>
              <a:spcAft>
                <a:spcPts val="600"/>
              </a:spcAft>
              <a:buClr>
                <a:srgbClr val="FFFFFF"/>
              </a:buClr>
              <a:buSzPct val="95000"/>
              <a:buFontTx/>
              <a:buNone/>
              <a:tabLst>
                <a:tab pos="174625" algn="l"/>
              </a:tabLst>
              <a:defRPr/>
            </a:pPr>
            <a:r>
              <a:rPr kumimoji="0" lang="en-US" b="1" i="0" u="none" strike="noStrike" kern="1200" cap="none" spc="0" normalizeH="0" baseline="0" noProof="0" dirty="0">
                <a:ln>
                  <a:noFill/>
                </a:ln>
                <a:solidFill>
                  <a:schemeClr val="bg2">
                    <a:lumMod val="60000"/>
                    <a:lumOff val="40000"/>
                  </a:schemeClr>
                </a:solidFill>
                <a:effectLst/>
                <a:uLnTx/>
                <a:uFillTx/>
                <a:latin typeface="Arial" charset="0"/>
                <a:ea typeface="+mn-ea"/>
                <a:cs typeface="+mn-cs"/>
              </a:rPr>
              <a:t>Conversations with 	trailblazing science 	communicators</a:t>
            </a:r>
          </a:p>
        </p:txBody>
      </p:sp>
      <p:pic>
        <p:nvPicPr>
          <p:cNvPr id="26" name="Picture 25" descr="Text&#10;&#10;Description automatically generated">
            <a:extLst>
              <a:ext uri="{FF2B5EF4-FFF2-40B4-BE49-F238E27FC236}">
                <a16:creationId xmlns:a16="http://schemas.microsoft.com/office/drawing/2014/main" id="{32DE506B-5FD9-C74A-8BD3-ABE243C94A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0150" y="278827"/>
            <a:ext cx="4711700" cy="1208368"/>
          </a:xfrm>
          <a:prstGeom prst="rect">
            <a:avLst/>
          </a:prstGeom>
        </p:spPr>
      </p:pic>
      <p:sp>
        <p:nvSpPr>
          <p:cNvPr id="15" name="TextBox 14">
            <a:extLst>
              <a:ext uri="{FF2B5EF4-FFF2-40B4-BE49-F238E27FC236}">
                <a16:creationId xmlns:a16="http://schemas.microsoft.com/office/drawing/2014/main" id="{3577DFC3-E6AF-448D-A9D4-558E20A2C22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31</a:t>
            </a:r>
          </a:p>
        </p:txBody>
      </p:sp>
      <p:pic>
        <p:nvPicPr>
          <p:cNvPr id="16" name="Picture 15">
            <a:extLst>
              <a:ext uri="{FF2B5EF4-FFF2-40B4-BE49-F238E27FC236}">
                <a16:creationId xmlns:a16="http://schemas.microsoft.com/office/drawing/2014/main" id="{E82C4EB3-2E46-4D34-98B1-4897F38CB3A3}"/>
              </a:ext>
            </a:extLst>
          </p:cNvPr>
          <p:cNvPicPr>
            <a:picLocks noChangeAspect="1"/>
          </p:cNvPicPr>
          <p:nvPr/>
        </p:nvPicPr>
        <p:blipFill rotWithShape="1">
          <a:blip r:embed="rId4">
            <a:extLst>
              <a:ext uri="{28A0092B-C50C-407E-A947-70E740481C1C}">
                <a14:useLocalDpi xmlns:a14="http://schemas.microsoft.com/office/drawing/2010/main" val="0"/>
              </a:ext>
            </a:extLst>
          </a:blip>
          <a:srcRect l="66266" b="62869"/>
          <a:stretch/>
        </p:blipFill>
        <p:spPr>
          <a:xfrm>
            <a:off x="369189" y="1804090"/>
            <a:ext cx="4645113" cy="2401219"/>
          </a:xfrm>
          <a:prstGeom prst="rect">
            <a:avLst/>
          </a:prstGeom>
        </p:spPr>
      </p:pic>
      <p:pic>
        <p:nvPicPr>
          <p:cNvPr id="13" name="Picture 12">
            <a:extLst>
              <a:ext uri="{FF2B5EF4-FFF2-40B4-BE49-F238E27FC236}">
                <a16:creationId xmlns:a16="http://schemas.microsoft.com/office/drawing/2014/main" id="{170D5200-FE26-4C0B-A994-2F1CD740A648}"/>
              </a:ext>
            </a:extLst>
          </p:cNvPr>
          <p:cNvPicPr>
            <a:picLocks noChangeAspect="1"/>
          </p:cNvPicPr>
          <p:nvPr/>
        </p:nvPicPr>
        <p:blipFill rotWithShape="1">
          <a:blip r:embed="rId5"/>
          <a:srcRect t="6093"/>
          <a:stretch/>
        </p:blipFill>
        <p:spPr>
          <a:xfrm>
            <a:off x="5437920" y="1756363"/>
            <a:ext cx="6398118" cy="4246271"/>
          </a:xfrm>
          <a:prstGeom prst="rect">
            <a:avLst/>
          </a:prstGeom>
        </p:spPr>
      </p:pic>
    </p:spTree>
    <p:extLst>
      <p:ext uri="{BB962C8B-B14F-4D97-AF65-F5344CB8AC3E}">
        <p14:creationId xmlns:p14="http://schemas.microsoft.com/office/powerpoint/2010/main" val="4737197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FAD50645-0EF2-E129-80D5-581269783547}"/>
              </a:ext>
            </a:extLst>
          </p:cNvPr>
          <p:cNvPicPr>
            <a:picLocks noGrp="1" noChangeAspect="1"/>
          </p:cNvPicPr>
          <p:nvPr>
            <p:ph idx="1"/>
          </p:nvPr>
        </p:nvPicPr>
        <p:blipFill>
          <a:blip r:embed="rId3"/>
          <a:stretch>
            <a:fillRect/>
          </a:stretch>
        </p:blipFill>
        <p:spPr>
          <a:xfrm>
            <a:off x="6624366" y="1287934"/>
            <a:ext cx="5214274" cy="3924145"/>
          </a:xfrm>
          <a:effectLst>
            <a:glow rad="228600">
              <a:schemeClr val="accent3">
                <a:satMod val="175000"/>
                <a:alpha val="40000"/>
              </a:schemeClr>
            </a:glow>
          </a:effectLst>
        </p:spPr>
      </p:pic>
      <p:sp>
        <p:nvSpPr>
          <p:cNvPr id="3" name="Title 2">
            <a:extLst>
              <a:ext uri="{FF2B5EF4-FFF2-40B4-BE49-F238E27FC236}">
                <a16:creationId xmlns:a16="http://schemas.microsoft.com/office/drawing/2014/main" id="{2B80092D-3F97-45B4-9CBF-FD7645AF90C1}"/>
              </a:ext>
            </a:extLst>
          </p:cNvPr>
          <p:cNvSpPr>
            <a:spLocks noGrp="1"/>
          </p:cNvSpPr>
          <p:nvPr>
            <p:ph type="title"/>
          </p:nvPr>
        </p:nvSpPr>
        <p:spPr>
          <a:xfrm>
            <a:off x="0" y="0"/>
            <a:ext cx="12192000" cy="668173"/>
          </a:xfrm>
        </p:spPr>
        <p:txBody>
          <a:bodyPr>
            <a:normAutofit/>
          </a:bodyPr>
          <a:lstStyle/>
          <a:p>
            <a:pPr algn="ctr"/>
            <a:r>
              <a:rPr lang="en-US" sz="3600" dirty="0"/>
              <a:t>Ask Dr. Genome</a:t>
            </a:r>
          </a:p>
        </p:txBody>
      </p:sp>
      <p:pic>
        <p:nvPicPr>
          <p:cNvPr id="6" name="Picture 6">
            <a:extLst>
              <a:ext uri="{FF2B5EF4-FFF2-40B4-BE49-F238E27FC236}">
                <a16:creationId xmlns:a16="http://schemas.microsoft.com/office/drawing/2014/main" id="{1E30B553-53B3-2184-3A69-07E283DD5F2E}"/>
              </a:ext>
            </a:extLst>
          </p:cNvPr>
          <p:cNvPicPr>
            <a:picLocks noChangeAspect="1"/>
          </p:cNvPicPr>
          <p:nvPr/>
        </p:nvPicPr>
        <p:blipFill rotWithShape="1">
          <a:blip r:embed="rId4"/>
          <a:srcRect r="815"/>
          <a:stretch/>
        </p:blipFill>
        <p:spPr>
          <a:xfrm>
            <a:off x="293773" y="1287934"/>
            <a:ext cx="5928501" cy="3924145"/>
          </a:xfrm>
          <a:prstGeom prst="rect">
            <a:avLst/>
          </a:prstGeom>
          <a:effectLst>
            <a:glow rad="228600">
              <a:schemeClr val="accent3">
                <a:satMod val="175000"/>
                <a:alpha val="40000"/>
              </a:schemeClr>
            </a:glow>
          </a:effectLst>
        </p:spPr>
      </p:pic>
      <p:sp>
        <p:nvSpPr>
          <p:cNvPr id="8" name="TextBox 7">
            <a:extLst>
              <a:ext uri="{FF2B5EF4-FFF2-40B4-BE49-F238E27FC236}">
                <a16:creationId xmlns:a16="http://schemas.microsoft.com/office/drawing/2014/main" id="{0DAFB8D3-3044-4C61-B258-8878836962D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r>
              <a:rPr lang="en-US" sz="2000" b="1" dirty="0">
                <a:solidFill>
                  <a:srgbClr val="00B0F0"/>
                </a:solidFill>
                <a:latin typeface="Arial" charset="0"/>
              </a:rPr>
              <a:t>32</a:t>
            </a:r>
            <a:endParaRPr kumimoji="0" lang="en-US" sz="2000" b="1" i="0" u="none" strike="noStrike" kern="1200" cap="none" spc="0" normalizeH="0" baseline="0" noProof="0" dirty="0">
              <a:ln>
                <a:noFill/>
              </a:ln>
              <a:solidFill>
                <a:srgbClr val="00B0F0"/>
              </a:solidFill>
              <a:effectLst/>
              <a:uLnTx/>
              <a:uFillTx/>
              <a:latin typeface="Arial" charset="0"/>
              <a:ea typeface="+mn-ea"/>
              <a:cs typeface="+mn-cs"/>
            </a:endParaRPr>
          </a:p>
        </p:txBody>
      </p:sp>
    </p:spTree>
    <p:extLst>
      <p:ext uri="{BB962C8B-B14F-4D97-AF65-F5344CB8AC3E}">
        <p14:creationId xmlns:p14="http://schemas.microsoft.com/office/powerpoint/2010/main" val="31276358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creen Shot 2022-04-27 at 2.38.08 PM.png">
            <a:extLst>
              <a:ext uri="{FF2B5EF4-FFF2-40B4-BE49-F238E27FC236}">
                <a16:creationId xmlns:a16="http://schemas.microsoft.com/office/drawing/2014/main" id="{18B3B31B-C0DC-67A7-382F-44BFE63BA56B}"/>
              </a:ext>
            </a:extLst>
          </p:cNvPr>
          <p:cNvPicPr>
            <a:picLocks noGrp="1" noChangeAspect="1"/>
          </p:cNvPicPr>
          <p:nvPr>
            <p:ph idx="1"/>
          </p:nvPr>
        </p:nvPicPr>
        <p:blipFill>
          <a:blip r:embed="rId3"/>
          <a:stretch>
            <a:fillRect/>
          </a:stretch>
        </p:blipFill>
        <p:spPr>
          <a:xfrm>
            <a:off x="1425964" y="898887"/>
            <a:ext cx="4701540" cy="2164080"/>
          </a:xfrm>
        </p:spPr>
      </p:pic>
      <p:pic>
        <p:nvPicPr>
          <p:cNvPr id="6" name="Picture 6" descr="Screen Shot 2022-04-27 at 2.38.32 PM.png">
            <a:extLst>
              <a:ext uri="{FF2B5EF4-FFF2-40B4-BE49-F238E27FC236}">
                <a16:creationId xmlns:a16="http://schemas.microsoft.com/office/drawing/2014/main" id="{8F64C37B-700A-7D54-FF44-AA2D7C827FC5}"/>
              </a:ext>
            </a:extLst>
          </p:cNvPr>
          <p:cNvPicPr>
            <a:picLocks noChangeAspect="1"/>
          </p:cNvPicPr>
          <p:nvPr/>
        </p:nvPicPr>
        <p:blipFill>
          <a:blip r:embed="rId4"/>
          <a:stretch>
            <a:fillRect/>
          </a:stretch>
        </p:blipFill>
        <p:spPr>
          <a:xfrm>
            <a:off x="1425964" y="3348273"/>
            <a:ext cx="4655820" cy="2916988"/>
          </a:xfrm>
          <a:prstGeom prst="rect">
            <a:avLst/>
          </a:prstGeom>
        </p:spPr>
      </p:pic>
      <p:grpSp>
        <p:nvGrpSpPr>
          <p:cNvPr id="2" name="Group 1">
            <a:extLst>
              <a:ext uri="{FF2B5EF4-FFF2-40B4-BE49-F238E27FC236}">
                <a16:creationId xmlns:a16="http://schemas.microsoft.com/office/drawing/2014/main" id="{68FC4553-87BD-4DC3-8C5A-A503FD6BADED}"/>
              </a:ext>
            </a:extLst>
          </p:cNvPr>
          <p:cNvGrpSpPr/>
          <p:nvPr/>
        </p:nvGrpSpPr>
        <p:grpSpPr>
          <a:xfrm>
            <a:off x="6385028" y="898887"/>
            <a:ext cx="4739649" cy="5366374"/>
            <a:chOff x="6385028" y="898887"/>
            <a:chExt cx="4739649" cy="5366374"/>
          </a:xfrm>
        </p:grpSpPr>
        <p:pic>
          <p:nvPicPr>
            <p:cNvPr id="7" name="Picture 6">
              <a:extLst>
                <a:ext uri="{FF2B5EF4-FFF2-40B4-BE49-F238E27FC236}">
                  <a16:creationId xmlns:a16="http://schemas.microsoft.com/office/drawing/2014/main" id="{05A82E0D-0503-4C5D-9423-4411B362D107}"/>
                </a:ext>
              </a:extLst>
            </p:cNvPr>
            <p:cNvPicPr>
              <a:picLocks noChangeAspect="1"/>
            </p:cNvPicPr>
            <p:nvPr/>
          </p:nvPicPr>
          <p:blipFill rotWithShape="1">
            <a:blip r:embed="rId5"/>
            <a:srcRect t="2647"/>
            <a:stretch/>
          </p:blipFill>
          <p:spPr>
            <a:xfrm>
              <a:off x="6420023" y="3594343"/>
              <a:ext cx="4704654" cy="2670918"/>
            </a:xfrm>
            <a:prstGeom prst="rect">
              <a:avLst/>
            </a:prstGeom>
          </p:spPr>
        </p:pic>
        <p:pic>
          <p:nvPicPr>
            <p:cNvPr id="9" name="Picture 8">
              <a:extLst>
                <a:ext uri="{FF2B5EF4-FFF2-40B4-BE49-F238E27FC236}">
                  <a16:creationId xmlns:a16="http://schemas.microsoft.com/office/drawing/2014/main" id="{CAAA5B9E-7F29-4333-B788-928E0153AB24}"/>
                </a:ext>
              </a:extLst>
            </p:cNvPr>
            <p:cNvPicPr>
              <a:picLocks noChangeAspect="1"/>
            </p:cNvPicPr>
            <p:nvPr/>
          </p:nvPicPr>
          <p:blipFill>
            <a:blip r:embed="rId6"/>
            <a:stretch>
              <a:fillRect/>
            </a:stretch>
          </p:blipFill>
          <p:spPr>
            <a:xfrm>
              <a:off x="6385028" y="898887"/>
              <a:ext cx="4704654" cy="2318766"/>
            </a:xfrm>
            <a:prstGeom prst="rect">
              <a:avLst/>
            </a:prstGeom>
          </p:spPr>
        </p:pic>
      </p:grpSp>
      <p:sp>
        <p:nvSpPr>
          <p:cNvPr id="8" name="TextBox 7">
            <a:extLst>
              <a:ext uri="{FF2B5EF4-FFF2-40B4-BE49-F238E27FC236}">
                <a16:creationId xmlns:a16="http://schemas.microsoft.com/office/drawing/2014/main" id="{C60047B8-37C9-4CDC-B11D-098BB174C79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33</a:t>
            </a:r>
          </a:p>
        </p:txBody>
      </p:sp>
      <p:sp>
        <p:nvSpPr>
          <p:cNvPr id="10" name="Title 2">
            <a:extLst>
              <a:ext uri="{FF2B5EF4-FFF2-40B4-BE49-F238E27FC236}">
                <a16:creationId xmlns:a16="http://schemas.microsoft.com/office/drawing/2014/main" id="{92CC5DB0-A06A-43AF-A1B2-116D5A51D23A}"/>
              </a:ext>
            </a:extLst>
          </p:cNvPr>
          <p:cNvSpPr txBox="1">
            <a:spLocks/>
          </p:cNvSpPr>
          <p:nvPr/>
        </p:nvSpPr>
        <p:spPr>
          <a:xfrm>
            <a:off x="0" y="0"/>
            <a:ext cx="12192000" cy="66817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t>Communications Award Nominations</a:t>
            </a:r>
          </a:p>
        </p:txBody>
      </p:sp>
    </p:spTree>
    <p:extLst>
      <p:ext uri="{BB962C8B-B14F-4D97-AF65-F5344CB8AC3E}">
        <p14:creationId xmlns:p14="http://schemas.microsoft.com/office/powerpoint/2010/main" val="38707606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0"/>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National DNA Day 2022</a:t>
            </a:r>
            <a:endParaRPr lang="en-US" sz="3600" b="1" dirty="0">
              <a:solidFill>
                <a:prstClr val="white"/>
              </a:solidFill>
              <a:latin typeface="Arial" charset="0"/>
            </a:endParaRPr>
          </a:p>
        </p:txBody>
      </p:sp>
      <p:pic>
        <p:nvPicPr>
          <p:cNvPr id="7" name="Picture 6">
            <a:extLst>
              <a:ext uri="{FF2B5EF4-FFF2-40B4-BE49-F238E27FC236}">
                <a16:creationId xmlns:a16="http://schemas.microsoft.com/office/drawing/2014/main" id="{077A7667-7AB5-DD4B-8655-8252395A0A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2973" y="3829906"/>
            <a:ext cx="4906053" cy="2759655"/>
          </a:xfrm>
          <a:prstGeom prst="rect">
            <a:avLst/>
          </a:prstGeom>
        </p:spPr>
      </p:pic>
      <p:pic>
        <p:nvPicPr>
          <p:cNvPr id="8" name="Picture 7">
            <a:extLst>
              <a:ext uri="{FF2B5EF4-FFF2-40B4-BE49-F238E27FC236}">
                <a16:creationId xmlns:a16="http://schemas.microsoft.com/office/drawing/2014/main" id="{8F6DE8D8-57D3-3149-8324-80CE49E8DF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225" y="858292"/>
            <a:ext cx="4906053" cy="2759655"/>
          </a:xfrm>
          <a:prstGeom prst="rect">
            <a:avLst/>
          </a:prstGeom>
        </p:spPr>
      </p:pic>
      <p:pic>
        <p:nvPicPr>
          <p:cNvPr id="11" name="Picture 10">
            <a:extLst>
              <a:ext uri="{FF2B5EF4-FFF2-40B4-BE49-F238E27FC236}">
                <a16:creationId xmlns:a16="http://schemas.microsoft.com/office/drawing/2014/main" id="{FCCC4927-AF47-BA44-B09E-CFBCFE500B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9300" y="858291"/>
            <a:ext cx="4906053" cy="2759655"/>
          </a:xfrm>
          <a:prstGeom prst="rect">
            <a:avLst/>
          </a:prstGeom>
        </p:spPr>
      </p:pic>
      <p:sp>
        <p:nvSpPr>
          <p:cNvPr id="9" name="TextBox 8">
            <a:extLst>
              <a:ext uri="{FF2B5EF4-FFF2-40B4-BE49-F238E27FC236}">
                <a16:creationId xmlns:a16="http://schemas.microsoft.com/office/drawing/2014/main" id="{5B056CC7-369A-4770-A9ED-2235A81C97A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34</a:t>
            </a:r>
          </a:p>
        </p:txBody>
      </p:sp>
    </p:spTree>
    <p:extLst>
      <p:ext uri="{BB962C8B-B14F-4D97-AF65-F5344CB8AC3E}">
        <p14:creationId xmlns:p14="http://schemas.microsoft.com/office/powerpoint/2010/main" val="36666694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2642904A-788F-45FD-A825-78D591ECECBF}"/>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88B9C8DB-18D3-4E8E-AE46-2D0E0E5D3D49}"/>
              </a:ext>
            </a:extLst>
          </p:cNvPr>
          <p:cNvSpPr txBox="1"/>
          <p:nvPr/>
        </p:nvSpPr>
        <p:spPr>
          <a:xfrm>
            <a:off x="-14712" y="95293"/>
            <a:ext cx="12206712" cy="978729"/>
          </a:xfrm>
          <a:prstGeom prst="rect">
            <a:avLst/>
          </a:prstGeom>
          <a:noFill/>
        </p:spPr>
        <p:txBody>
          <a:bodyPr wrap="square" rtlCol="0">
            <a:spAutoFit/>
          </a:bodyPr>
          <a:lstStyle/>
          <a:p>
            <a:pPr lvl="0" algn="ctr" defTabSz="1219169">
              <a:lnSpc>
                <a:spcPct val="80000"/>
              </a:lnSpc>
              <a:defRPr sz="1800" b="0" i="0" u="none" strike="noStrike" kern="0" cap="none" spc="0" baseline="0">
                <a:solidFill>
                  <a:srgbClr val="000000"/>
                </a:solidFill>
                <a:uFillTx/>
              </a:defRPr>
            </a:pPr>
            <a:r>
              <a:rPr lang="en-US" sz="3600" b="1" dirty="0">
                <a:solidFill>
                  <a:srgbClr val="5FE0D3"/>
                </a:solidFill>
              </a:rPr>
              <a:t>Inter-Society Coordinating Committee for </a:t>
            </a:r>
          </a:p>
          <a:p>
            <a:pPr lvl="0" algn="ctr" defTabSz="1219169">
              <a:lnSpc>
                <a:spcPct val="80000"/>
              </a:lnSpc>
              <a:defRPr sz="1800" b="0" i="0" u="none" strike="noStrike" kern="0" cap="none" spc="0" baseline="0">
                <a:solidFill>
                  <a:srgbClr val="000000"/>
                </a:solidFill>
                <a:uFillTx/>
              </a:defRPr>
            </a:pPr>
            <a:r>
              <a:rPr lang="en-US" sz="3600" b="1" dirty="0">
                <a:solidFill>
                  <a:srgbClr val="5FE0D3"/>
                </a:solidFill>
              </a:rPr>
              <a:t>Practitioner Education in Genomics (ISCC-PEG) </a:t>
            </a:r>
            <a:endParaRPr lang="en-US" sz="3600" b="1" dirty="0">
              <a:solidFill>
                <a:srgbClr val="5FE0D4"/>
              </a:solidFill>
            </a:endParaRPr>
          </a:p>
        </p:txBody>
      </p:sp>
      <p:sp>
        <p:nvSpPr>
          <p:cNvPr id="10" name="TextBox 9">
            <a:extLst>
              <a:ext uri="{FF2B5EF4-FFF2-40B4-BE49-F238E27FC236}">
                <a16:creationId xmlns:a16="http://schemas.microsoft.com/office/drawing/2014/main" id="{325CD2CB-F408-4324-8AAA-B2DAD91E3F27}"/>
              </a:ext>
            </a:extLst>
          </p:cNvPr>
          <p:cNvSpPr txBox="1"/>
          <p:nvPr/>
        </p:nvSpPr>
        <p:spPr>
          <a:xfrm>
            <a:off x="659355" y="5639847"/>
            <a:ext cx="10896072" cy="437043"/>
          </a:xfrm>
          <a:prstGeom prst="rect">
            <a:avLst/>
          </a:prstGeom>
          <a:noFill/>
        </p:spPr>
        <p:txBody>
          <a:bodyPr wrap="square" rtlCol="0">
            <a:spAutoFit/>
          </a:bodyPr>
          <a:lstStyle/>
          <a:p>
            <a:pPr marL="457200" lvl="0" indent="-287338" defTabSz="1219169">
              <a:lnSpc>
                <a:spcPct val="80000"/>
              </a:lnSpc>
              <a:buFont typeface="Wingdings" panose="05000000000000000000" pitchFamily="2" charset="2"/>
              <a:buChar char="§"/>
              <a:defRPr sz="1800" b="0" i="0" u="none" strike="noStrike" kern="0" cap="none" spc="0" baseline="0">
                <a:solidFill>
                  <a:srgbClr val="000000"/>
                </a:solidFill>
                <a:uFillTx/>
              </a:defRPr>
            </a:pPr>
            <a:r>
              <a:rPr lang="en-US" sz="2800" b="1" dirty="0">
                <a:solidFill>
                  <a:srgbClr val="FFFFFF"/>
                </a:solidFill>
              </a:rPr>
              <a:t>ISCC-PEG 11</a:t>
            </a:r>
            <a:r>
              <a:rPr lang="en-US" sz="2800" b="1" baseline="30000" dirty="0">
                <a:solidFill>
                  <a:srgbClr val="FFFFFF"/>
                </a:solidFill>
              </a:rPr>
              <a:t>th</a:t>
            </a:r>
            <a:r>
              <a:rPr lang="en-US" sz="2800" b="1" dirty="0">
                <a:solidFill>
                  <a:srgbClr val="FFFFFF"/>
                </a:solidFill>
              </a:rPr>
              <a:t> Annual Meeting</a:t>
            </a:r>
            <a:endParaRPr lang="en-US" sz="2800" b="0" i="0" kern="1200" baseline="0" dirty="0">
              <a:solidFill>
                <a:srgbClr val="FFFFFF"/>
              </a:solidFill>
              <a:effectLst/>
              <a:latin typeface="+mj-lt"/>
              <a:ea typeface="Helvetica Neue" charset="0"/>
              <a:cs typeface="Helvetica Neue" charset="0"/>
            </a:endParaRPr>
          </a:p>
        </p:txBody>
      </p:sp>
      <p:pic>
        <p:nvPicPr>
          <p:cNvPr id="15" name="Picture 14">
            <a:extLst>
              <a:ext uri="{FF2B5EF4-FFF2-40B4-BE49-F238E27FC236}">
                <a16:creationId xmlns:a16="http://schemas.microsoft.com/office/drawing/2014/main" id="{1B7703C2-E4C4-4DDB-98B3-BCC7A7D3F4B7}"/>
              </a:ext>
            </a:extLst>
          </p:cNvPr>
          <p:cNvPicPr>
            <a:picLocks noChangeAspect="1"/>
          </p:cNvPicPr>
          <p:nvPr/>
        </p:nvPicPr>
        <p:blipFill>
          <a:blip r:embed="rId3"/>
          <a:stretch>
            <a:fillRect/>
          </a:stretch>
        </p:blipFill>
        <p:spPr>
          <a:xfrm>
            <a:off x="659355" y="1442969"/>
            <a:ext cx="8144925" cy="3413880"/>
          </a:xfrm>
          <a:prstGeom prst="rect">
            <a:avLst/>
          </a:prstGeom>
        </p:spPr>
      </p:pic>
      <p:pic>
        <p:nvPicPr>
          <p:cNvPr id="9" name="Picture 8">
            <a:extLst>
              <a:ext uri="{FF2B5EF4-FFF2-40B4-BE49-F238E27FC236}">
                <a16:creationId xmlns:a16="http://schemas.microsoft.com/office/drawing/2014/main" id="{20BC3C07-4B70-4D7B-844C-9467463E162B}"/>
              </a:ext>
            </a:extLst>
          </p:cNvPr>
          <p:cNvPicPr>
            <a:picLocks noChangeAspect="1"/>
          </p:cNvPicPr>
          <p:nvPr/>
        </p:nvPicPr>
        <p:blipFill>
          <a:blip r:embed="rId4"/>
          <a:stretch>
            <a:fillRect/>
          </a:stretch>
        </p:blipFill>
        <p:spPr>
          <a:xfrm>
            <a:off x="9369158" y="1442969"/>
            <a:ext cx="2021679" cy="3413880"/>
          </a:xfrm>
          <a:prstGeom prst="rect">
            <a:avLst/>
          </a:prstGeom>
        </p:spPr>
      </p:pic>
      <p:sp>
        <p:nvSpPr>
          <p:cNvPr id="11" name="TextBox 10">
            <a:extLst>
              <a:ext uri="{FF2B5EF4-FFF2-40B4-BE49-F238E27FC236}">
                <a16:creationId xmlns:a16="http://schemas.microsoft.com/office/drawing/2014/main" id="{60436528-1984-4930-BD57-EA1D3CB2F95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35</a:t>
            </a:r>
          </a:p>
        </p:txBody>
      </p:sp>
    </p:spTree>
    <p:extLst>
      <p:ext uri="{BB962C8B-B14F-4D97-AF65-F5344CB8AC3E}">
        <p14:creationId xmlns:p14="http://schemas.microsoft.com/office/powerpoint/2010/main" val="43665884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844780365"/>
      </p:ext>
    </p:extLst>
  </p:cSld>
  <p:clrMapOvr>
    <a:masterClrMapping/>
  </p:clrMapOvr>
  <p:transition spd="slow">
    <p:wipe di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39167"/>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EURORDIS Lifetime Achievement Award</a:t>
            </a:r>
            <a:endParaRPr lang="en-US" sz="3600" dirty="0">
              <a:solidFill>
                <a:srgbClr val="5FE0D4"/>
              </a:solidFill>
              <a:latin typeface="Arial" pitchFamily="34" charset="0"/>
              <a:cs typeface="Arial" pitchFamily="34" charset="0"/>
            </a:endParaRPr>
          </a:p>
        </p:txBody>
      </p:sp>
      <p:sp>
        <p:nvSpPr>
          <p:cNvPr id="4" name="TextBox 3">
            <a:extLst>
              <a:ext uri="{FF2B5EF4-FFF2-40B4-BE49-F238E27FC236}">
                <a16:creationId xmlns:a16="http://schemas.microsoft.com/office/drawing/2014/main" id="{F7B8D6C1-FD3D-4C5C-9D46-1D3E40FF031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36</a:t>
            </a:r>
          </a:p>
        </p:txBody>
      </p:sp>
      <p:pic>
        <p:nvPicPr>
          <p:cNvPr id="5" name="Picture 4">
            <a:extLst>
              <a:ext uri="{FF2B5EF4-FFF2-40B4-BE49-F238E27FC236}">
                <a16:creationId xmlns:a16="http://schemas.microsoft.com/office/drawing/2014/main" id="{34BF7831-6E98-4A03-8462-50598718C8D4}"/>
              </a:ext>
            </a:extLst>
          </p:cNvPr>
          <p:cNvPicPr>
            <a:picLocks noChangeAspect="1"/>
          </p:cNvPicPr>
          <p:nvPr/>
        </p:nvPicPr>
        <p:blipFill rotWithShape="1">
          <a:blip r:embed="rId3"/>
          <a:srcRect l="1809" t="3745" r="30015" b="51700"/>
          <a:stretch/>
        </p:blipFill>
        <p:spPr>
          <a:xfrm>
            <a:off x="7040424" y="3143913"/>
            <a:ext cx="4312692" cy="1197970"/>
          </a:xfrm>
          <a:prstGeom prst="rect">
            <a:avLst/>
          </a:prstGeom>
          <a:effectLst>
            <a:glow rad="228600">
              <a:srgbClr val="B5198C">
                <a:alpha val="40000"/>
              </a:srgbClr>
            </a:glow>
          </a:effectLst>
        </p:spPr>
      </p:pic>
      <p:sp>
        <p:nvSpPr>
          <p:cNvPr id="7" name="Title 1">
            <a:extLst>
              <a:ext uri="{FF2B5EF4-FFF2-40B4-BE49-F238E27FC236}">
                <a16:creationId xmlns:a16="http://schemas.microsoft.com/office/drawing/2014/main" id="{9D6D1936-B046-4B70-A958-48EFD2528E79}"/>
              </a:ext>
            </a:extLst>
          </p:cNvPr>
          <p:cNvSpPr txBox="1">
            <a:spLocks/>
          </p:cNvSpPr>
          <p:nvPr/>
        </p:nvSpPr>
        <p:spPr>
          <a:xfrm>
            <a:off x="1797869" y="5804323"/>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William Gahl, M.D., Ph.D.</a:t>
            </a:r>
          </a:p>
        </p:txBody>
      </p:sp>
      <p:pic>
        <p:nvPicPr>
          <p:cNvPr id="8" name="Picture 7">
            <a:extLst>
              <a:ext uri="{FF2B5EF4-FFF2-40B4-BE49-F238E27FC236}">
                <a16:creationId xmlns:a16="http://schemas.microsoft.com/office/drawing/2014/main" id="{BB843AF0-960F-48AA-A19E-54025CA603C6}"/>
              </a:ext>
            </a:extLst>
          </p:cNvPr>
          <p:cNvPicPr>
            <a:picLocks noChangeAspect="1"/>
          </p:cNvPicPr>
          <p:nvPr/>
        </p:nvPicPr>
        <p:blipFill rotWithShape="1">
          <a:blip r:embed="rId4"/>
          <a:srcRect l="19722" t="4110" r="27955" b="17377"/>
          <a:stretch/>
        </p:blipFill>
        <p:spPr>
          <a:xfrm>
            <a:off x="2116054" y="1298117"/>
            <a:ext cx="4395777" cy="4388519"/>
          </a:xfrm>
          <a:prstGeom prst="roundRect">
            <a:avLst/>
          </a:prstGeom>
        </p:spPr>
      </p:pic>
    </p:spTree>
    <p:extLst>
      <p:ext uri="{BB962C8B-B14F-4D97-AF65-F5344CB8AC3E}">
        <p14:creationId xmlns:p14="http://schemas.microsoft.com/office/powerpoint/2010/main" val="1628170844"/>
      </p:ext>
    </p:extLst>
  </p:cSld>
  <p:clrMapOvr>
    <a:masterClrMapping/>
  </p:clrMapOvr>
  <p:transition spd="slow">
    <p:wipe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37465"/>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Election into American Society for </a:t>
            </a:r>
          </a:p>
          <a:p>
            <a:pPr algn="ctr">
              <a:defRPr/>
            </a:pPr>
            <a:r>
              <a:rPr lang="en-US" sz="3600" dirty="0">
                <a:solidFill>
                  <a:srgbClr val="5FE0D4"/>
                </a:solidFill>
                <a:latin typeface="Arial" charset="0"/>
                <a:cs typeface="Arial" charset="0"/>
              </a:rPr>
              <a:t>Clinical Investigation</a:t>
            </a:r>
          </a:p>
        </p:txBody>
      </p:sp>
      <p:sp>
        <p:nvSpPr>
          <p:cNvPr id="4" name="TextBox 3">
            <a:extLst>
              <a:ext uri="{FF2B5EF4-FFF2-40B4-BE49-F238E27FC236}">
                <a16:creationId xmlns:a16="http://schemas.microsoft.com/office/drawing/2014/main" id="{5A97CDC1-73AE-44CA-9961-AACDD1218AA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37</a:t>
            </a:r>
          </a:p>
        </p:txBody>
      </p:sp>
      <p:pic>
        <p:nvPicPr>
          <p:cNvPr id="6148" name="Picture 4" descr="The American Society for Clinical Investigation">
            <a:extLst>
              <a:ext uri="{FF2B5EF4-FFF2-40B4-BE49-F238E27FC236}">
                <a16:creationId xmlns:a16="http://schemas.microsoft.com/office/drawing/2014/main" id="{0F0954C0-C11A-4633-8404-9654E5F2EE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6826" y="2767088"/>
            <a:ext cx="2320118" cy="2320118"/>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6EE70AC-70D3-46BA-BAA1-C90D7E77FAD6}"/>
              </a:ext>
            </a:extLst>
          </p:cNvPr>
          <p:cNvPicPr>
            <a:picLocks noChangeAspect="1"/>
          </p:cNvPicPr>
          <p:nvPr/>
        </p:nvPicPr>
        <p:blipFill>
          <a:blip r:embed="rId4"/>
          <a:stretch>
            <a:fillRect/>
          </a:stretch>
        </p:blipFill>
        <p:spPr>
          <a:xfrm>
            <a:off x="2116054" y="1526722"/>
            <a:ext cx="4395777" cy="4388519"/>
          </a:xfrm>
          <a:prstGeom prst="roundRect">
            <a:avLst/>
          </a:prstGeom>
        </p:spPr>
      </p:pic>
      <p:sp>
        <p:nvSpPr>
          <p:cNvPr id="7" name="Title 1">
            <a:extLst>
              <a:ext uri="{FF2B5EF4-FFF2-40B4-BE49-F238E27FC236}">
                <a16:creationId xmlns:a16="http://schemas.microsoft.com/office/drawing/2014/main" id="{29420CE6-253D-425E-BDC9-2AE5B23D21E2}"/>
              </a:ext>
            </a:extLst>
          </p:cNvPr>
          <p:cNvSpPr txBox="1">
            <a:spLocks/>
          </p:cNvSpPr>
          <p:nvPr/>
        </p:nvSpPr>
        <p:spPr>
          <a:xfrm>
            <a:off x="1743439" y="6032927"/>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Neil Hanchard, D.Phil.</a:t>
            </a:r>
          </a:p>
        </p:txBody>
      </p:sp>
    </p:spTree>
    <p:extLst>
      <p:ext uri="{BB962C8B-B14F-4D97-AF65-F5344CB8AC3E}">
        <p14:creationId xmlns:p14="http://schemas.microsoft.com/office/powerpoint/2010/main" val="1204256789"/>
      </p:ext>
    </p:extLst>
  </p:cSld>
  <p:clrMapOvr>
    <a:masterClrMapping/>
  </p:clrMapOvr>
  <p:transition spd="slow">
    <p:wipe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39167"/>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Samuel J. Heyman Service to America Medal Finalist</a:t>
            </a:r>
            <a:endParaRPr lang="en-US" sz="3600" dirty="0">
              <a:solidFill>
                <a:srgbClr val="5FE0D4"/>
              </a:solidFill>
              <a:latin typeface="Arial" pitchFamily="34" charset="0"/>
              <a:cs typeface="Arial" pitchFamily="34" charset="0"/>
            </a:endParaRPr>
          </a:p>
        </p:txBody>
      </p:sp>
      <p:sp>
        <p:nvSpPr>
          <p:cNvPr id="4" name="TextBox 3">
            <a:extLst>
              <a:ext uri="{FF2B5EF4-FFF2-40B4-BE49-F238E27FC236}">
                <a16:creationId xmlns:a16="http://schemas.microsoft.com/office/drawing/2014/main" id="{5A97CDC1-73AE-44CA-9961-AACDD1218AA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38</a:t>
            </a:r>
          </a:p>
        </p:txBody>
      </p:sp>
      <p:pic>
        <p:nvPicPr>
          <p:cNvPr id="5122" name="Picture 2" descr="Samuel J. Heyman Service to America Medals • Samuel J. Heyman Service to  America Medals">
            <a:extLst>
              <a:ext uri="{FF2B5EF4-FFF2-40B4-BE49-F238E27FC236}">
                <a16:creationId xmlns:a16="http://schemas.microsoft.com/office/drawing/2014/main" id="{B47C4059-A75F-42C4-8581-6A339BBBF5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0886" y="3099270"/>
            <a:ext cx="3415563" cy="894737"/>
          </a:xfrm>
          <a:prstGeom prst="rect">
            <a:avLst/>
          </a:prstGeom>
          <a:solidFill>
            <a:schemeClr val="tx1"/>
          </a:solidFill>
          <a:ln w="76200">
            <a:solidFill>
              <a:schemeClr val="tx1"/>
            </a:solidFill>
          </a:ln>
          <a:effectLst>
            <a:glow rad="228600">
              <a:schemeClr val="accent3">
                <a:satMod val="175000"/>
                <a:alpha val="40000"/>
              </a:schemeClr>
            </a:glow>
          </a:effectLst>
        </p:spPr>
      </p:pic>
      <p:pic>
        <p:nvPicPr>
          <p:cNvPr id="12" name="Picture 11">
            <a:extLst>
              <a:ext uri="{FF2B5EF4-FFF2-40B4-BE49-F238E27FC236}">
                <a16:creationId xmlns:a16="http://schemas.microsoft.com/office/drawing/2014/main" id="{BFD1A293-3D83-4B17-AEFE-137B6151719E}"/>
              </a:ext>
            </a:extLst>
          </p:cNvPr>
          <p:cNvPicPr>
            <a:picLocks noChangeAspect="1"/>
          </p:cNvPicPr>
          <p:nvPr/>
        </p:nvPicPr>
        <p:blipFill rotWithShape="1">
          <a:blip r:embed="rId4"/>
          <a:srcRect l="19203" r="17852" b="5835"/>
          <a:stretch/>
        </p:blipFill>
        <p:spPr>
          <a:xfrm>
            <a:off x="1700223" y="1302251"/>
            <a:ext cx="4395777" cy="4384386"/>
          </a:xfrm>
          <a:prstGeom prst="roundRect">
            <a:avLst/>
          </a:prstGeom>
        </p:spPr>
      </p:pic>
      <p:sp>
        <p:nvSpPr>
          <p:cNvPr id="13" name="Title 1">
            <a:extLst>
              <a:ext uri="{FF2B5EF4-FFF2-40B4-BE49-F238E27FC236}">
                <a16:creationId xmlns:a16="http://schemas.microsoft.com/office/drawing/2014/main" id="{133AF88A-0BDE-4E72-923C-6D249E659FAB}"/>
              </a:ext>
            </a:extLst>
          </p:cNvPr>
          <p:cNvSpPr txBox="1">
            <a:spLocks/>
          </p:cNvSpPr>
          <p:nvPr/>
        </p:nvSpPr>
        <p:spPr>
          <a:xfrm>
            <a:off x="1276833" y="5804323"/>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Diana Bianchi, M.D.</a:t>
            </a:r>
          </a:p>
        </p:txBody>
      </p:sp>
    </p:spTree>
    <p:extLst>
      <p:ext uri="{BB962C8B-B14F-4D97-AF65-F5344CB8AC3E}">
        <p14:creationId xmlns:p14="http://schemas.microsoft.com/office/powerpoint/2010/main" val="2970948060"/>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55600" y="986946"/>
            <a:ext cx="7121832" cy="5470943"/>
          </a:xfrm>
          <a:prstGeom prst="rect">
            <a:avLst/>
          </a:prstGeom>
        </p:spPr>
        <p:txBody>
          <a:bodyPr numCol="1">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lvl="2" indent="0" defTabSz="627063" eaLnBrk="0" hangingPunct="0">
              <a:spcBef>
                <a:spcPts val="1800"/>
              </a:spcBef>
              <a:buClr>
                <a:schemeClr val="tx1"/>
              </a:buClr>
              <a:buSzPct val="95000"/>
              <a:buNone/>
              <a:defRPr/>
            </a:pPr>
            <a:r>
              <a:rPr lang="en-US" sz="2800" b="1" u="sng" dirty="0">
                <a:solidFill>
                  <a:prstClr val="white"/>
                </a:solidFill>
                <a:latin typeface="Arial" charset="0"/>
              </a:rPr>
              <a:t>2022 – 2023 Panel Members</a:t>
            </a:r>
            <a:r>
              <a:rPr lang="en-US" sz="2800" b="1" dirty="0">
                <a:solidFill>
                  <a:prstClr val="white"/>
                </a:solidFill>
                <a:latin typeface="Arial" charset="0"/>
              </a:rPr>
              <a:t>:</a:t>
            </a:r>
          </a:p>
          <a:p>
            <a:pPr marL="768335" lvl="3" indent="0" defTabSz="627063" eaLnBrk="0" hangingPunct="0">
              <a:spcBef>
                <a:spcPts val="1800"/>
              </a:spcBef>
              <a:buClr>
                <a:schemeClr val="tx1"/>
              </a:buClr>
              <a:buSzPct val="95000"/>
              <a:buNone/>
              <a:defRPr/>
            </a:pPr>
            <a:r>
              <a:rPr lang="en-US" sz="2800" b="1" dirty="0">
                <a:solidFill>
                  <a:prstClr val="white"/>
                </a:solidFill>
                <a:latin typeface="Arial" charset="0"/>
              </a:rPr>
              <a:t>Gail Jarvik, M.D., Ph.D. (co-chair)</a:t>
            </a:r>
          </a:p>
          <a:p>
            <a:pPr marL="768335" lvl="3" indent="0" defTabSz="627063" eaLnBrk="0" hangingPunct="0">
              <a:spcBef>
                <a:spcPts val="1800"/>
              </a:spcBef>
              <a:buClr>
                <a:schemeClr val="tx1"/>
              </a:buClr>
              <a:buSzPct val="95000"/>
              <a:buNone/>
              <a:defRPr/>
            </a:pPr>
            <a:r>
              <a:rPr lang="en-US" sz="2800" b="1" dirty="0">
                <a:solidFill>
                  <a:prstClr val="white"/>
                </a:solidFill>
                <a:latin typeface="Arial" charset="0"/>
              </a:rPr>
              <a:t>Lynn </a:t>
            </a:r>
            <a:r>
              <a:rPr lang="en-US" sz="2800" b="1" dirty="0" err="1">
                <a:solidFill>
                  <a:prstClr val="white"/>
                </a:solidFill>
                <a:latin typeface="Arial" charset="0"/>
              </a:rPr>
              <a:t>Jorde</a:t>
            </a:r>
            <a:r>
              <a:rPr lang="en-US" sz="2800" b="1" dirty="0">
                <a:solidFill>
                  <a:prstClr val="white"/>
                </a:solidFill>
                <a:latin typeface="Arial" charset="0"/>
              </a:rPr>
              <a:t>, Ph.D. (co-chair)</a:t>
            </a:r>
          </a:p>
          <a:p>
            <a:pPr marL="768335" lvl="3" indent="0" defTabSz="627063" eaLnBrk="0" hangingPunct="0">
              <a:spcBef>
                <a:spcPts val="1800"/>
              </a:spcBef>
              <a:buClr>
                <a:schemeClr val="tx1"/>
              </a:buClr>
              <a:buSzPct val="95000"/>
              <a:buNone/>
              <a:defRPr/>
            </a:pPr>
            <a:r>
              <a:rPr lang="en-US" sz="2800" b="1" dirty="0">
                <a:solidFill>
                  <a:prstClr val="white"/>
                </a:solidFill>
                <a:latin typeface="Arial" charset="0"/>
              </a:rPr>
              <a:t>Greg Barsh, M.D., Ph.D.</a:t>
            </a:r>
          </a:p>
          <a:p>
            <a:pPr marL="768335" lvl="3" indent="0" defTabSz="627063" eaLnBrk="0" hangingPunct="0">
              <a:spcBef>
                <a:spcPts val="1800"/>
              </a:spcBef>
              <a:buClr>
                <a:schemeClr val="tx1"/>
              </a:buClr>
              <a:buSzPct val="95000"/>
              <a:buNone/>
              <a:defRPr/>
            </a:pPr>
            <a:r>
              <a:rPr lang="en-US" sz="2800" b="1" dirty="0">
                <a:solidFill>
                  <a:prstClr val="white"/>
                </a:solidFill>
                <a:latin typeface="Arial" charset="0"/>
              </a:rPr>
              <a:t>Lon Cardon, Ph.D.</a:t>
            </a:r>
          </a:p>
          <a:p>
            <a:pPr marL="768335" lvl="3" indent="0" defTabSz="627063" eaLnBrk="0" hangingPunct="0">
              <a:spcBef>
                <a:spcPts val="1800"/>
              </a:spcBef>
              <a:buClr>
                <a:schemeClr val="tx1"/>
              </a:buClr>
              <a:buSzPct val="95000"/>
              <a:buNone/>
              <a:defRPr/>
            </a:pPr>
            <a:r>
              <a:rPr lang="en-US" sz="2800" b="1" dirty="0">
                <a:solidFill>
                  <a:prstClr val="white"/>
                </a:solidFill>
                <a:latin typeface="Arial" charset="0"/>
              </a:rPr>
              <a:t>Chanita Hughes-Halbert, Ph.D.</a:t>
            </a:r>
          </a:p>
          <a:p>
            <a:pPr marL="768335" lvl="3" indent="0" defTabSz="627063" eaLnBrk="0" hangingPunct="0">
              <a:spcBef>
                <a:spcPts val="1800"/>
              </a:spcBef>
              <a:buClr>
                <a:schemeClr val="tx1"/>
              </a:buClr>
              <a:buSzPct val="95000"/>
              <a:buNone/>
              <a:defRPr/>
            </a:pPr>
            <a:r>
              <a:rPr lang="en-US" sz="2800" b="1" dirty="0">
                <a:solidFill>
                  <a:prstClr val="white"/>
                </a:solidFill>
                <a:latin typeface="Arial" charset="0"/>
              </a:rPr>
              <a:t>Guillermina (Gigi) Lozano, Ph.D.</a:t>
            </a:r>
          </a:p>
          <a:p>
            <a:pPr marL="768335" lvl="3" indent="0" defTabSz="627063" eaLnBrk="0" hangingPunct="0">
              <a:spcBef>
                <a:spcPts val="1800"/>
              </a:spcBef>
              <a:buClr>
                <a:schemeClr val="tx1"/>
              </a:buClr>
              <a:buSzPct val="95000"/>
              <a:buNone/>
              <a:defRPr/>
            </a:pPr>
            <a:r>
              <a:rPr lang="en-US" sz="2800" b="1" dirty="0">
                <a:solidFill>
                  <a:prstClr val="white"/>
                </a:solidFill>
                <a:latin typeface="Arial" charset="0"/>
              </a:rPr>
              <a:t>Carole Ober, Ph.D.</a:t>
            </a:r>
          </a:p>
          <a:p>
            <a:pPr marL="768335" lvl="3" indent="0" defTabSz="627063" eaLnBrk="0" hangingPunct="0">
              <a:spcBef>
                <a:spcPts val="1800"/>
              </a:spcBef>
              <a:buClr>
                <a:schemeClr val="tx1"/>
              </a:buClr>
              <a:buSzPct val="95000"/>
              <a:buNone/>
              <a:defRPr/>
            </a:pPr>
            <a:r>
              <a:rPr lang="en-US" sz="2800" b="1" dirty="0">
                <a:solidFill>
                  <a:prstClr val="white"/>
                </a:solidFill>
                <a:latin typeface="Arial" charset="0"/>
              </a:rPr>
              <a:t>Neil </a:t>
            </a:r>
            <a:r>
              <a:rPr lang="en-US" sz="2800" b="1" dirty="0" err="1">
                <a:solidFill>
                  <a:prstClr val="white"/>
                </a:solidFill>
                <a:latin typeface="Arial" charset="0"/>
              </a:rPr>
              <a:t>Risch</a:t>
            </a:r>
            <a:r>
              <a:rPr lang="en-US" sz="2800" b="1" dirty="0">
                <a:solidFill>
                  <a:prstClr val="white"/>
                </a:solidFill>
                <a:latin typeface="Arial" charset="0"/>
              </a:rPr>
              <a:t>, Ph.D. </a:t>
            </a:r>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15327"/>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Intramural Research Program Blue Ribbon Panel</a:t>
            </a:r>
            <a:endParaRPr lang="en-US" sz="3600" b="1" dirty="0">
              <a:solidFill>
                <a:prstClr val="white"/>
              </a:solidFill>
              <a:latin typeface="Arial" charset="0"/>
            </a:endParaRPr>
          </a:p>
        </p:txBody>
      </p:sp>
      <p:pic>
        <p:nvPicPr>
          <p:cNvPr id="3" name="Picture 2">
            <a:extLst>
              <a:ext uri="{FF2B5EF4-FFF2-40B4-BE49-F238E27FC236}">
                <a16:creationId xmlns:a16="http://schemas.microsoft.com/office/drawing/2014/main" id="{D1800F64-E896-42E2-B857-E7B1EE3FA324}"/>
              </a:ext>
            </a:extLst>
          </p:cNvPr>
          <p:cNvPicPr>
            <a:picLocks noChangeAspect="1"/>
          </p:cNvPicPr>
          <p:nvPr/>
        </p:nvPicPr>
        <p:blipFill>
          <a:blip r:embed="rId3"/>
          <a:stretch>
            <a:fillRect/>
          </a:stretch>
        </p:blipFill>
        <p:spPr>
          <a:xfrm>
            <a:off x="8251570" y="1856225"/>
            <a:ext cx="2479114" cy="4014829"/>
          </a:xfrm>
          <a:prstGeom prst="rect">
            <a:avLst/>
          </a:prstGeom>
        </p:spPr>
      </p:pic>
    </p:spTree>
    <p:extLst>
      <p:ext uri="{BB962C8B-B14F-4D97-AF65-F5344CB8AC3E}">
        <p14:creationId xmlns:p14="http://schemas.microsoft.com/office/powerpoint/2010/main" val="110068292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EEDD36-DE99-4BC8-83E4-29D6E9C20C7E}"/>
              </a:ext>
            </a:extLst>
          </p:cNvPr>
          <p:cNvPicPr>
            <a:picLocks noChangeAspect="1"/>
          </p:cNvPicPr>
          <p:nvPr/>
        </p:nvPicPr>
        <p:blipFill>
          <a:blip r:embed="rId3"/>
          <a:stretch>
            <a:fillRect/>
          </a:stretch>
        </p:blipFill>
        <p:spPr>
          <a:xfrm>
            <a:off x="1073253" y="1544448"/>
            <a:ext cx="10045494" cy="4732765"/>
          </a:xfrm>
          <a:prstGeom prst="rect">
            <a:avLst/>
          </a:prstGeom>
        </p:spPr>
      </p:pic>
      <p:sp>
        <p:nvSpPr>
          <p:cNvPr id="4" name="Title 3">
            <a:extLst>
              <a:ext uri="{FF2B5EF4-FFF2-40B4-BE49-F238E27FC236}">
                <a16:creationId xmlns:a16="http://schemas.microsoft.com/office/drawing/2014/main" id="{63AFFA5B-30B7-46CC-ADB2-41113CB171F6}"/>
              </a:ext>
            </a:extLst>
          </p:cNvPr>
          <p:cNvSpPr txBox="1">
            <a:spLocks/>
          </p:cNvSpPr>
          <p:nvPr/>
        </p:nvSpPr>
        <p:spPr>
          <a:xfrm>
            <a:off x="223666" y="53009"/>
            <a:ext cx="12192000" cy="1479762"/>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‘One-Stop-Shop’ to Stay Connected</a:t>
            </a:r>
          </a:p>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2800" b="1" i="0" u="none" strike="noStrike" kern="1200" cap="none" spc="0" normalizeH="0" baseline="0" noProof="0" dirty="0" err="1">
                <a:ln>
                  <a:noFill/>
                </a:ln>
                <a:solidFill>
                  <a:srgbClr val="FFFFFF"/>
                </a:solidFill>
                <a:effectLst/>
                <a:uLnTx/>
                <a:uFillTx/>
                <a:latin typeface="Arial" charset="0"/>
                <a:ea typeface="+mj-ea"/>
                <a:cs typeface="Arial" charset="0"/>
              </a:rPr>
              <a:t>stayconnected</a:t>
            </a:r>
            <a:endParaRPr kumimoji="0" lang="en-US" sz="2800" b="1" i="0" u="none" strike="noStrike" kern="1200" cap="none" spc="0" normalizeH="0" baseline="0" noProof="0" dirty="0">
              <a:ln>
                <a:noFill/>
              </a:ln>
              <a:solidFill>
                <a:srgbClr val="FFFFFF"/>
              </a:solidFill>
              <a:effectLst/>
              <a:uLnTx/>
              <a:uFillTx/>
              <a:latin typeface="Arial" charset="0"/>
              <a:ea typeface="+mj-ea"/>
              <a:cs typeface="Arial" charset="0"/>
            </a:endParaRPr>
          </a:p>
          <a:p>
            <a:pPr marL="0" marR="0" lvl="0" indent="0" algn="ctr" defTabSz="121917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pic>
        <p:nvPicPr>
          <p:cNvPr id="6" name="Picture 5">
            <a:extLst>
              <a:ext uri="{FF2B5EF4-FFF2-40B4-BE49-F238E27FC236}">
                <a16:creationId xmlns:a16="http://schemas.microsoft.com/office/drawing/2014/main" id="{D1979825-A300-4CC8-B95F-DE752E92F8D5}"/>
              </a:ext>
            </a:extLst>
          </p:cNvPr>
          <p:cNvPicPr>
            <a:picLocks noChangeAspect="1"/>
          </p:cNvPicPr>
          <p:nvPr/>
        </p:nvPicPr>
        <p:blipFill>
          <a:blip r:embed="rId4"/>
          <a:stretch>
            <a:fillRect/>
          </a:stretch>
        </p:blipFill>
        <p:spPr>
          <a:xfrm>
            <a:off x="3759888" y="1401945"/>
            <a:ext cx="4562966" cy="5282251"/>
          </a:xfrm>
          <a:prstGeom prst="rect">
            <a:avLst/>
          </a:prstGeom>
        </p:spPr>
      </p:pic>
      <p:pic>
        <p:nvPicPr>
          <p:cNvPr id="9" name="Picture 8">
            <a:extLst>
              <a:ext uri="{FF2B5EF4-FFF2-40B4-BE49-F238E27FC236}">
                <a16:creationId xmlns:a16="http://schemas.microsoft.com/office/drawing/2014/main" id="{1D065EA0-917E-48D4-B3FB-62715382F9D2}"/>
              </a:ext>
            </a:extLst>
          </p:cNvPr>
          <p:cNvPicPr>
            <a:picLocks noChangeAspect="1"/>
          </p:cNvPicPr>
          <p:nvPr/>
        </p:nvPicPr>
        <p:blipFill>
          <a:blip r:embed="rId5"/>
          <a:stretch>
            <a:fillRect/>
          </a:stretch>
        </p:blipFill>
        <p:spPr>
          <a:xfrm>
            <a:off x="2957144" y="1302165"/>
            <a:ext cx="6725044" cy="5466116"/>
          </a:xfrm>
          <a:prstGeom prst="rect">
            <a:avLst/>
          </a:prstGeom>
        </p:spPr>
      </p:pic>
      <p:sp>
        <p:nvSpPr>
          <p:cNvPr id="17" name="TextBox 16">
            <a:extLst>
              <a:ext uri="{FF2B5EF4-FFF2-40B4-BE49-F238E27FC236}">
                <a16:creationId xmlns:a16="http://schemas.microsoft.com/office/drawing/2014/main" id="{CA465DBC-6AF8-4D31-B200-227FC76E4E9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39</a:t>
            </a:r>
          </a:p>
        </p:txBody>
      </p:sp>
      <p:pic>
        <p:nvPicPr>
          <p:cNvPr id="5" name="Picture 4">
            <a:extLst>
              <a:ext uri="{FF2B5EF4-FFF2-40B4-BE49-F238E27FC236}">
                <a16:creationId xmlns:a16="http://schemas.microsoft.com/office/drawing/2014/main" id="{44E88983-430F-4220-ACC0-100C6A9792F0}"/>
              </a:ext>
            </a:extLst>
          </p:cNvPr>
          <p:cNvPicPr>
            <a:picLocks noChangeAspect="1"/>
          </p:cNvPicPr>
          <p:nvPr/>
        </p:nvPicPr>
        <p:blipFill>
          <a:blip r:embed="rId6"/>
          <a:stretch>
            <a:fillRect/>
          </a:stretch>
        </p:blipFill>
        <p:spPr>
          <a:xfrm>
            <a:off x="2588984" y="1299459"/>
            <a:ext cx="7461363" cy="5530832"/>
          </a:xfrm>
          <a:prstGeom prst="rect">
            <a:avLst/>
          </a:prstGeom>
        </p:spPr>
      </p:pic>
    </p:spTree>
    <p:extLst>
      <p:ext uri="{BB962C8B-B14F-4D97-AF65-F5344CB8AC3E}">
        <p14:creationId xmlns:p14="http://schemas.microsoft.com/office/powerpoint/2010/main" val="34000602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1" y="131865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Thanks!</a:t>
            </a:r>
          </a:p>
        </p:txBody>
      </p:sp>
      <p:sp>
        <p:nvSpPr>
          <p:cNvPr id="94214" name="Rectangle 6"/>
          <p:cNvSpPr>
            <a:spLocks noChangeArrowheads="1"/>
          </p:cNvSpPr>
          <p:nvPr/>
        </p:nvSpPr>
        <p:spPr bwMode="auto">
          <a:xfrm>
            <a:off x="1" y="607810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Special Thanks!</a:t>
            </a:r>
          </a:p>
        </p:txBody>
      </p:sp>
      <p:grpSp>
        <p:nvGrpSpPr>
          <p:cNvPr id="5" name="Group 4">
            <a:extLst>
              <a:ext uri="{FF2B5EF4-FFF2-40B4-BE49-F238E27FC236}">
                <a16:creationId xmlns:a16="http://schemas.microsoft.com/office/drawing/2014/main" id="{A5B8CF7F-5231-4656-831C-EE27A7837668}"/>
              </a:ext>
            </a:extLst>
          </p:cNvPr>
          <p:cNvGrpSpPr/>
          <p:nvPr/>
        </p:nvGrpSpPr>
        <p:grpSpPr>
          <a:xfrm>
            <a:off x="0" y="-26894"/>
            <a:ext cx="12191998" cy="1336421"/>
            <a:chOff x="0" y="-26894"/>
            <a:chExt cx="12191998" cy="1336421"/>
          </a:xfrm>
        </p:grpSpPr>
        <p:sp>
          <p:nvSpPr>
            <p:cNvPr id="4" name="Rectangle 3">
              <a:extLst>
                <a:ext uri="{FF2B5EF4-FFF2-40B4-BE49-F238E27FC236}">
                  <a16:creationId xmlns:a16="http://schemas.microsoft.com/office/drawing/2014/main" id="{1B7E9B2F-2370-4D7D-A91B-B77753E89B20}"/>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9" name="Picture 8" descr="/Volumes/CPLB_Digital_Media_Archive/Art Archive/__NHGRI BRANDED PROJECTS/_Reference source files/OUR Design tools/Logos/NHGRI logo/PNG logo/NHGRI_Logo_color.png">
              <a:extLst>
                <a:ext uri="{FF2B5EF4-FFF2-40B4-BE49-F238E27FC236}">
                  <a16:creationId xmlns:a16="http://schemas.microsoft.com/office/drawing/2014/main" id="{08C3C052-2670-4F2B-85AC-F20F1D95110E}"/>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3" name="Picture 2" descr="A person wearing a mask standing next to a counter with a sign&#10;&#10;Description automatically generated with low confidence">
            <a:extLst>
              <a:ext uri="{FF2B5EF4-FFF2-40B4-BE49-F238E27FC236}">
                <a16:creationId xmlns:a16="http://schemas.microsoft.com/office/drawing/2014/main" id="{7D735362-39C5-462B-9CA0-54F4DA1255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647" t="20004" r="12517" b="24473"/>
          <a:stretch/>
        </p:blipFill>
        <p:spPr>
          <a:xfrm>
            <a:off x="3260447" y="2217473"/>
            <a:ext cx="5631069" cy="3731753"/>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230216077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14"/>
                                        </p:tgtEl>
                                        <p:attrNameLst>
                                          <p:attrName>style.visibility</p:attrName>
                                        </p:attrNameLst>
                                      </p:cBhvr>
                                      <p:to>
                                        <p:strVal val="visible"/>
                                      </p:to>
                                    </p:set>
                                    <p:anim calcmode="lin" valueType="num">
                                      <p:cBhvr additive="base">
                                        <p:cTn id="7" dur="500" fill="hold"/>
                                        <p:tgtEl>
                                          <p:spTgt spid="94214"/>
                                        </p:tgtEl>
                                        <p:attrNameLst>
                                          <p:attrName>ppt_x</p:attrName>
                                        </p:attrNameLst>
                                      </p:cBhvr>
                                      <p:tavLst>
                                        <p:tav tm="0">
                                          <p:val>
                                            <p:strVal val="#ppt_x"/>
                                          </p:val>
                                        </p:tav>
                                        <p:tav tm="100000">
                                          <p:val>
                                            <p:strVal val="#ppt_x"/>
                                          </p:val>
                                        </p:tav>
                                      </p:tavLst>
                                    </p:anim>
                                    <p:anim calcmode="lin" valueType="num">
                                      <p:cBhvr additive="base">
                                        <p:cTn id="8" dur="500" fill="hold"/>
                                        <p:tgtEl>
                                          <p:spTgt spid="942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NHGRI colors theme">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NHGRI colors theme" id="{8752773C-8A7D-4641-8B94-8920AC8DE6CD}" vid="{0116F72E-E8DE-354D-BDB1-65205802C2BB}"/>
    </a:ext>
  </a:extLst>
</a:theme>
</file>

<file path=ppt/theme/theme12.xml><?xml version="1.0" encoding="utf-8"?>
<a:theme xmlns:a="http://schemas.openxmlformats.org/drawingml/2006/main" name="11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26732</TotalTime>
  <Words>9533</Words>
  <Application>Microsoft Office PowerPoint</Application>
  <PresentationFormat>Widescreen</PresentationFormat>
  <Paragraphs>699</Paragraphs>
  <Slides>62</Slides>
  <Notes>62</Notes>
  <HiddenSlides>0</HiddenSlides>
  <MMClips>0</MMClips>
  <ScaleCrop>false</ScaleCrop>
  <HeadingPairs>
    <vt:vector size="6" baseType="variant">
      <vt:variant>
        <vt:lpstr>Fonts Used</vt:lpstr>
      </vt:variant>
      <vt:variant>
        <vt:i4>6</vt:i4>
      </vt:variant>
      <vt:variant>
        <vt:lpstr>Theme</vt:lpstr>
      </vt:variant>
      <vt:variant>
        <vt:i4>16</vt:i4>
      </vt:variant>
      <vt:variant>
        <vt:lpstr>Slide Titles</vt:lpstr>
      </vt:variant>
      <vt:variant>
        <vt:i4>62</vt:i4>
      </vt:variant>
    </vt:vector>
  </HeadingPairs>
  <TitlesOfParts>
    <vt:vector size="84" baseType="lpstr">
      <vt:lpstr>Arial</vt:lpstr>
      <vt:lpstr>Calibri</vt:lpstr>
      <vt:lpstr>Calibri Light</vt:lpstr>
      <vt:lpstr>Helvetica</vt:lpstr>
      <vt:lpstr>Symbol</vt:lpstr>
      <vt:lpstr>Wingdings</vt:lpstr>
      <vt:lpstr>2_Custom Design</vt:lpstr>
      <vt:lpstr>3_Custom Design</vt:lpstr>
      <vt:lpstr>Custom Design</vt:lpstr>
      <vt:lpstr>4_Custom Design</vt:lpstr>
      <vt:lpstr>5_Custom Design</vt:lpstr>
      <vt:lpstr>6_Custom Design</vt:lpstr>
      <vt:lpstr>7_Custom Design</vt:lpstr>
      <vt:lpstr>8_Custom Design</vt:lpstr>
      <vt:lpstr>9_Custom Design</vt:lpstr>
      <vt:lpstr>10_Custom Design</vt:lpstr>
      <vt:lpstr>NHGRI colors theme</vt:lpstr>
      <vt:lpstr>11_Custom Design</vt:lpstr>
      <vt:lpstr>12_Custom Design</vt:lpstr>
      <vt:lpstr>13_Custom Design</vt:lpstr>
      <vt:lpstr>14_Custom Design</vt:lpstr>
      <vt:lpstr>15_Custom Design</vt:lpstr>
      <vt:lpstr>PowerPoint Presentation</vt:lpstr>
      <vt:lpstr>PowerPoint Presentation</vt:lpstr>
      <vt:lpstr>Open Session Presentations</vt:lpstr>
      <vt:lpstr>Open Session Presentations</vt:lpstr>
      <vt:lpstr>Director’s Report Outline</vt:lpstr>
      <vt:lpstr>Director’s Report Outline</vt:lpstr>
      <vt:lpstr>NHGRI Celebrates Bettie Graham’s  50 Years of Federal Service</vt:lpstr>
      <vt:lpstr>Departure of Extramural Program Director</vt:lpstr>
      <vt:lpstr>New Extramural Program Director</vt:lpstr>
      <vt:lpstr>NHGRI Office of Genomic Data Science (OGDS)</vt:lpstr>
      <vt:lpstr>NHGRI Office of Genomic Data Science (OGDS)</vt:lpstr>
      <vt:lpstr>NHGRI Office of Genomic Data Science (OGDS)</vt:lpstr>
      <vt:lpstr>PowerPoint Presentation</vt:lpstr>
      <vt:lpstr>PowerPoint Presentation</vt:lpstr>
      <vt:lpstr>PowerPoint Presentation</vt:lpstr>
      <vt:lpstr>PowerPoint Presentation</vt:lpstr>
      <vt:lpstr>Director’s Report Outline</vt:lpstr>
      <vt:lpstr>PowerPoint Presentation</vt:lpstr>
      <vt:lpstr>PowerPoint Presentation</vt:lpstr>
      <vt:lpstr>PowerPoint Presentation</vt:lpstr>
      <vt:lpstr>PowerPoint Presentation</vt:lpstr>
      <vt:lpstr>PowerPoint Presentation</vt:lpstr>
      <vt:lpstr>PowerPoint Presentation</vt:lpstr>
      <vt:lpstr>Fiscal Year 2022 Appropriations</vt:lpstr>
      <vt:lpstr>PowerPoint Presentation</vt:lpstr>
      <vt:lpstr>Director’s Report Outline</vt:lpstr>
      <vt:lpstr>Mourning the Loss of Arthur Riggs</vt:lpstr>
      <vt:lpstr>International Common Disease Alliance (ICDA) </vt:lpstr>
      <vt:lpstr>Global Biodata Coalition (GBC)</vt:lpstr>
      <vt:lpstr> Elected to National Academy of Sciences</vt:lpstr>
      <vt:lpstr>Director’s Report Outline</vt:lpstr>
      <vt:lpstr>PowerPoint Presentation</vt:lpstr>
      <vt:lpstr>Clinical Sequencing Evidence-Generating  Research Program</vt:lpstr>
      <vt:lpstr>PowerPoint Presentation</vt:lpstr>
      <vt:lpstr>Global Genomic Medicine Collaborative (GGMC) </vt:lpstr>
      <vt:lpstr>Technology Development Program</vt:lpstr>
      <vt:lpstr>Technology Development Program</vt:lpstr>
      <vt:lpstr>PowerPoint Presentation</vt:lpstr>
      <vt:lpstr>PowerPoint Presentation</vt:lpstr>
      <vt:lpstr>Diversity, Equity, Inclusion, and Accessibility (DEIA) in the Genomics Workforce Award</vt:lpstr>
      <vt:lpstr>PowerPoint Presentation</vt:lpstr>
      <vt:lpstr>Director’s Report Outline</vt:lpstr>
      <vt:lpstr>PowerPoint Presentation</vt:lpstr>
      <vt:lpstr>Undiagnosed Diseases Network (UDN)</vt:lpstr>
      <vt:lpstr>PowerPoint Presentation</vt:lpstr>
      <vt:lpstr>PowerPoint Presentation</vt:lpstr>
      <vt:lpstr>Director’s Report Outline</vt:lpstr>
      <vt:lpstr>PowerPoint Presentation</vt:lpstr>
      <vt:lpstr>Talking Glossary of Genomic and Genetic Terms</vt:lpstr>
      <vt:lpstr>PowerPoint Presentation</vt:lpstr>
      <vt:lpstr>Ask Dr. Genome</vt:lpstr>
      <vt:lpstr>PowerPoint Presentation</vt:lpstr>
      <vt:lpstr>PowerPoint Presentation</vt:lpstr>
      <vt:lpstr>PowerPoint Presentation</vt:lpstr>
      <vt:lpstr>Director’s Report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Directors Report - May 2022 (PPT Version)</dc:title>
  <dc:subject>96th Meeting of the National Advisory Council for Human Genome Research</dc:subject>
  <dc:creator>Eric Green</dc:creator>
  <cp:keywords>National Advisory Council for Human Genome Research, National Human Genome Research Institute, Eric Green, Director's Report, General NHGRI Updates, General NIH Updates, General Genomics Updates, NHGRI Extramural Research Program, NIH Common Fund/Trans-NIH, NHGRI Communications Policy and Education, NHGRI Extramural Research Program, NHGRI Intramural Research Program, "One-Stop-Shop' to Stay Connected</cp:keywords>
  <cp:lastModifiedBy>Nerurkar, Mukul (NIH/NHGRI) [C]</cp:lastModifiedBy>
  <cp:revision>1610</cp:revision>
  <cp:lastPrinted>2022-02-06T15:55:41Z</cp:lastPrinted>
  <dcterms:created xsi:type="dcterms:W3CDTF">2016-02-09T15:15:29Z</dcterms:created>
  <dcterms:modified xsi:type="dcterms:W3CDTF">2022-05-15T13:31:11Z</dcterms:modified>
</cp:coreProperties>
</file>