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4.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5.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6.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7.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8.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9.xml" ContentType="application/vnd.openxmlformats-officedocument.theme+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heme/themeOverride1.xml" ContentType="application/vnd.openxmlformats-officedocument.themeOverr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2.xml" ContentType="application/vnd.openxmlformats-officedocument.themeOverr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theme/themeOverride3.xml" ContentType="application/vnd.openxmlformats-officedocument.themeOverride+xml"/>
  <Override PartName="/ppt/notesSlides/notesSlide6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3" r:id="rId4"/>
    <p:sldMasterId id="2147483789" r:id="rId5"/>
    <p:sldMasterId id="2147483807" r:id="rId6"/>
    <p:sldMasterId id="2147483819" r:id="rId7"/>
    <p:sldMasterId id="2147483831" r:id="rId8"/>
    <p:sldMasterId id="2147483847" r:id="rId9"/>
    <p:sldMasterId id="2147483859" r:id="rId10"/>
    <p:sldMasterId id="2147483881" r:id="rId11"/>
    <p:sldMasterId id="2147483894" r:id="rId12"/>
    <p:sldMasterId id="2147483906" r:id="rId13"/>
  </p:sldMasterIdLst>
  <p:notesMasterIdLst>
    <p:notesMasterId r:id="rId82"/>
  </p:notesMasterIdLst>
  <p:handoutMasterIdLst>
    <p:handoutMasterId r:id="rId83"/>
  </p:handoutMasterIdLst>
  <p:sldIdLst>
    <p:sldId id="327" r:id="rId14"/>
    <p:sldId id="2145706260" r:id="rId15"/>
    <p:sldId id="2145706204" r:id="rId16"/>
    <p:sldId id="2145706205" r:id="rId17"/>
    <p:sldId id="2145706294" r:id="rId18"/>
    <p:sldId id="336" r:id="rId19"/>
    <p:sldId id="333" r:id="rId20"/>
    <p:sldId id="2145706209" r:id="rId21"/>
    <p:sldId id="2145706288" r:id="rId22"/>
    <p:sldId id="2145706311" r:id="rId23"/>
    <p:sldId id="2145706208" r:id="rId24"/>
    <p:sldId id="2145706330" r:id="rId25"/>
    <p:sldId id="2145706331" r:id="rId26"/>
    <p:sldId id="2145706171" r:id="rId27"/>
    <p:sldId id="334" r:id="rId28"/>
    <p:sldId id="2145706302" r:id="rId29"/>
    <p:sldId id="2145706261" r:id="rId30"/>
    <p:sldId id="2145706329" r:id="rId31"/>
    <p:sldId id="2145706300" r:id="rId32"/>
    <p:sldId id="2145706301" r:id="rId33"/>
    <p:sldId id="2145706333" r:id="rId34"/>
    <p:sldId id="2145706325" r:id="rId35"/>
    <p:sldId id="259" r:id="rId36"/>
    <p:sldId id="2145706321" r:id="rId37"/>
    <p:sldId id="335" r:id="rId38"/>
    <p:sldId id="2145706268" r:id="rId39"/>
    <p:sldId id="2145706326" r:id="rId40"/>
    <p:sldId id="2145706269" r:id="rId41"/>
    <p:sldId id="4194" r:id="rId42"/>
    <p:sldId id="498" r:id="rId43"/>
    <p:sldId id="2145706147" r:id="rId44"/>
    <p:sldId id="306" r:id="rId45"/>
    <p:sldId id="2145706169" r:id="rId46"/>
    <p:sldId id="3888" r:id="rId47"/>
    <p:sldId id="2145706224" r:id="rId48"/>
    <p:sldId id="265" r:id="rId49"/>
    <p:sldId id="323" r:id="rId50"/>
    <p:sldId id="2145706212" r:id="rId51"/>
    <p:sldId id="257" r:id="rId52"/>
    <p:sldId id="2145706317" r:id="rId53"/>
    <p:sldId id="2145706318" r:id="rId54"/>
    <p:sldId id="307" r:id="rId55"/>
    <p:sldId id="2145706174" r:id="rId56"/>
    <p:sldId id="2145706044" r:id="rId57"/>
    <p:sldId id="4207" r:id="rId58"/>
    <p:sldId id="338" r:id="rId59"/>
    <p:sldId id="2145706316" r:id="rId60"/>
    <p:sldId id="2145706319" r:id="rId61"/>
    <p:sldId id="4314" r:id="rId62"/>
    <p:sldId id="2145706320" r:id="rId63"/>
    <p:sldId id="2145706310" r:id="rId64"/>
    <p:sldId id="2145706334" r:id="rId65"/>
    <p:sldId id="339" r:id="rId66"/>
    <p:sldId id="2145706327" r:id="rId67"/>
    <p:sldId id="4278" r:id="rId68"/>
    <p:sldId id="2145706324" r:id="rId69"/>
    <p:sldId id="2145706313" r:id="rId70"/>
    <p:sldId id="2145706170" r:id="rId71"/>
    <p:sldId id="2145706168" r:id="rId72"/>
    <p:sldId id="340" r:id="rId73"/>
    <p:sldId id="2145706305" r:id="rId74"/>
    <p:sldId id="2145706306" r:id="rId75"/>
    <p:sldId id="2145706323" r:id="rId76"/>
    <p:sldId id="2145706284" r:id="rId77"/>
    <p:sldId id="2145706328" r:id="rId78"/>
    <p:sldId id="2145706033" r:id="rId79"/>
    <p:sldId id="2145706255" r:id="rId80"/>
    <p:sldId id="2145706256" r:id="rId81"/>
  </p:sldIdLst>
  <p:sldSz cx="12192000" cy="6858000"/>
  <p:notesSz cx="7010400" cy="9296400"/>
  <p:defaultTex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 userDrawn="1">
          <p15:clr>
            <a:srgbClr val="A4A3A4"/>
          </p15:clr>
        </p15:guide>
        <p15:guide id="2" pos="6600" userDrawn="1">
          <p15:clr>
            <a:srgbClr val="A4A3A4"/>
          </p15:clr>
        </p15:guide>
      </p15:sldGuideLst>
    </p:ext>
    <p:ext uri="{2D200454-40CA-4A62-9FC3-DE9A4176ACB9}">
      <p15:notesGuideLst xmlns:p15="http://schemas.microsoft.com/office/powerpoint/2012/main">
        <p15:guide id="2" pos="4293" userDrawn="1">
          <p15:clr>
            <a:srgbClr val="A4A3A4"/>
          </p15:clr>
        </p15:guide>
        <p15:guide id="3" orient="horz" pos="2928"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5D6C624-3F8B-FE68-3890-D0FF2B168CB9}" name="Bardsley, Katie (NIH/NHGRI) [C]" initials="BK([" userId="S::bardsleyka@nih.gov::ed8c5ba0-d63f-46e2-8afd-64934f26a466" providerId="AD"/>
  <p188:author id="{C9A5C72C-1EA5-8F89-A024-459F067B67C2}" name="Narula, Jahnavi (NIH/NHGRI) [C]" initials="NJ([" userId="S::narulaj2@nih.gov::2b21a57c-e5f8-4959-92db-cde072a36c81" providerId="AD"/>
  <p188:author id="{47B1E14D-E73F-5B60-43D7-FA8585BC894F}" name="Bonham, Vence (NIH/NHGRI) [E]" initials="BV([" userId="S::bonhamv@nih.gov::7c902bd1-918b-4798-b4c8-2345e8de10bd" providerId="AD"/>
  <p188:author id="{B5A08361-9D9C-22CA-6111-FE42B0C5379C}" name="Tiffney, Theo (NIH/NHGRI) [C]" initials="T[" userId="S::tiffneyti@nih.gov::4361bdb5-78a2-4678-abdb-4ebd3d439119" providerId="AD"/>
  <p188:author id="{1CB39961-A1B6-DC47-D4B5-1A9D09327EF7}" name="Hutter, Carolyn (NIH/NHGRI) [E]" initials="HC([" userId="S::huttercm@nih.gov::ae6be142-16ee-492b-abf9-42b7c9e18b79" providerId="AD"/>
  <p188:author id="{518A7B6C-546E-093F-CC90-6CD2810EEE32}" name="Vasquez, Susan (NIH/NHGRI) [E]" initials="V[" userId="S::vasquezs@nih.gov::7521323c-b3e1-436d-a09f-b2e9d9c08154" providerId="AD"/>
  <p188:author id="{6EF654C7-ED06-2276-FB35-97BCFC315D07}" name="Lim, Issel Anne (NIH/NHGRI) [E]" initials="LIA([" userId="S::limil@nih.gov::cc3e338b-39fd-41a9-8b59-007060f880d3" providerId="AD"/>
  <p188:author id="{2532F4E9-2DBE-03AD-1AA9-25701F2E5A1C}" name="Safi, Ismail (NIH/NHGRI) [C]" initials="SI([" userId="S::safiim@nih.gov::d08c7e2e-6f8b-4c5c-a6f9-dc1dfe51054e" providerId="AD"/>
  <p188:author id="{2A59EBF0-2FAB-710B-5C0F-671DDF2BE601}" name="Baroch, Jake (NIH/NHGRI) [C]" initials="BJ([" userId="S::barochjj@nih.gov::5912a425-6dd0-4b5a-8676-de6e182e86e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AD0D78"/>
    <a:srgbClr val="CC00CC"/>
    <a:srgbClr val="FFCCFF"/>
    <a:srgbClr val="B3E0FF"/>
    <a:srgbClr val="0099FF"/>
    <a:srgbClr val="5FE0D4"/>
    <a:srgbClr val="7AE0DE"/>
    <a:srgbClr val="33CCCC"/>
    <a:srgbClr val="006666"/>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56446" autoAdjust="0"/>
  </p:normalViewPr>
  <p:slideViewPr>
    <p:cSldViewPr snapToGrid="0">
      <p:cViewPr>
        <p:scale>
          <a:sx n="52" d="100"/>
          <a:sy n="52" d="100"/>
        </p:scale>
        <p:origin x="1229" y="-144"/>
      </p:cViewPr>
      <p:guideLst>
        <p:guide orient="horz" pos="312"/>
        <p:guide pos="6600"/>
      </p:guideLst>
    </p:cSldViewPr>
  </p:slideViewPr>
  <p:outlineViewPr>
    <p:cViewPr>
      <p:scale>
        <a:sx n="33" d="100"/>
        <a:sy n="33" d="100"/>
      </p:scale>
      <p:origin x="0" y="-3410"/>
    </p:cViewPr>
  </p:outlineViewPr>
  <p:notesTextViewPr>
    <p:cViewPr>
      <p:scale>
        <a:sx n="3" d="2"/>
        <a:sy n="3" d="2"/>
      </p:scale>
      <p:origin x="0" y="0"/>
    </p:cViewPr>
  </p:notesTextViewPr>
  <p:sorterViewPr>
    <p:cViewPr varScale="1">
      <p:scale>
        <a:sx n="100" d="100"/>
        <a:sy n="100" d="100"/>
      </p:scale>
      <p:origin x="0" y="-20035"/>
    </p:cViewPr>
  </p:sorterViewPr>
  <p:notesViewPr>
    <p:cSldViewPr snapToGrid="0">
      <p:cViewPr varScale="1">
        <p:scale>
          <a:sx n="63" d="100"/>
          <a:sy n="63" d="100"/>
        </p:scale>
        <p:origin x="3106" y="19"/>
      </p:cViewPr>
      <p:guideLst>
        <p:guide pos="4293"/>
        <p:guide orient="horz" pos="292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21" Type="http://schemas.openxmlformats.org/officeDocument/2006/relationships/slide" Target="slides/slide8.xml"/><Relationship Id="rId42" Type="http://schemas.openxmlformats.org/officeDocument/2006/relationships/slide" Target="slides/slide29.xml"/><Relationship Id="rId47" Type="http://schemas.openxmlformats.org/officeDocument/2006/relationships/slide" Target="slides/slide34.xml"/><Relationship Id="rId63" Type="http://schemas.openxmlformats.org/officeDocument/2006/relationships/slide" Target="slides/slide50.xml"/><Relationship Id="rId68" Type="http://schemas.openxmlformats.org/officeDocument/2006/relationships/slide" Target="slides/slide55.xml"/><Relationship Id="rId84" Type="http://schemas.openxmlformats.org/officeDocument/2006/relationships/presProps" Target="presProps.xml"/><Relationship Id="rId16" Type="http://schemas.openxmlformats.org/officeDocument/2006/relationships/slide" Target="slides/slide3.xml"/><Relationship Id="rId11" Type="http://schemas.openxmlformats.org/officeDocument/2006/relationships/slideMaster" Target="slideMasters/slideMaster8.xml"/><Relationship Id="rId32" Type="http://schemas.openxmlformats.org/officeDocument/2006/relationships/slide" Target="slides/slide19.xml"/><Relationship Id="rId37" Type="http://schemas.openxmlformats.org/officeDocument/2006/relationships/slide" Target="slides/slide24.xml"/><Relationship Id="rId53" Type="http://schemas.openxmlformats.org/officeDocument/2006/relationships/slide" Target="slides/slide40.xml"/><Relationship Id="rId58" Type="http://schemas.openxmlformats.org/officeDocument/2006/relationships/slide" Target="slides/slide45.xml"/><Relationship Id="rId74" Type="http://schemas.openxmlformats.org/officeDocument/2006/relationships/slide" Target="slides/slide61.xml"/><Relationship Id="rId79" Type="http://schemas.openxmlformats.org/officeDocument/2006/relationships/slide" Target="slides/slide66.xml"/><Relationship Id="rId5" Type="http://schemas.openxmlformats.org/officeDocument/2006/relationships/slideMaster" Target="slideMasters/slideMaster2.xml"/><Relationship Id="rId19" Type="http://schemas.openxmlformats.org/officeDocument/2006/relationships/slide" Target="slides/slide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slide" Target="slides/slide51.xml"/><Relationship Id="rId69" Type="http://schemas.openxmlformats.org/officeDocument/2006/relationships/slide" Target="slides/slide56.xml"/><Relationship Id="rId77" Type="http://schemas.openxmlformats.org/officeDocument/2006/relationships/slide" Target="slides/slide64.xml"/><Relationship Id="rId8" Type="http://schemas.openxmlformats.org/officeDocument/2006/relationships/slideMaster" Target="slideMasters/slideMaster5.xml"/><Relationship Id="rId51" Type="http://schemas.openxmlformats.org/officeDocument/2006/relationships/slide" Target="slides/slide38.xml"/><Relationship Id="rId72" Type="http://schemas.openxmlformats.org/officeDocument/2006/relationships/slide" Target="slides/slide59.xml"/><Relationship Id="rId80" Type="http://schemas.openxmlformats.org/officeDocument/2006/relationships/slide" Target="slides/slide67.xml"/><Relationship Id="rId85"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slide" Target="slides/slide54.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slide" Target="slides/slide57.xml"/><Relationship Id="rId75" Type="http://schemas.openxmlformats.org/officeDocument/2006/relationships/slide" Target="slides/slide62.xml"/><Relationship Id="rId83" Type="http://schemas.openxmlformats.org/officeDocument/2006/relationships/handoutMaster" Target="handoutMasters/handoutMaster1.xml"/><Relationship Id="rId88"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 Type="http://schemas.openxmlformats.org/officeDocument/2006/relationships/slideMaster" Target="slideMasters/slideMaster7.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slide" Target="slides/slide60.xml"/><Relationship Id="rId78" Type="http://schemas.openxmlformats.org/officeDocument/2006/relationships/slide" Target="slides/slide65.xml"/><Relationship Id="rId81" Type="http://schemas.openxmlformats.org/officeDocument/2006/relationships/slide" Target="slides/slide68.xml"/><Relationship Id="rId86"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 Target="slides/slide5.xml"/><Relationship Id="rId39" Type="http://schemas.openxmlformats.org/officeDocument/2006/relationships/slide" Target="slides/slide26.xml"/><Relationship Id="rId34" Type="http://schemas.openxmlformats.org/officeDocument/2006/relationships/slide" Target="slides/slide21.xml"/><Relationship Id="rId50" Type="http://schemas.openxmlformats.org/officeDocument/2006/relationships/slide" Target="slides/slide37.xml"/><Relationship Id="rId55" Type="http://schemas.openxmlformats.org/officeDocument/2006/relationships/slide" Target="slides/slide42.xml"/><Relationship Id="rId76" Type="http://schemas.openxmlformats.org/officeDocument/2006/relationships/slide" Target="slides/slide63.xml"/><Relationship Id="rId7" Type="http://schemas.openxmlformats.org/officeDocument/2006/relationships/slideMaster" Target="slideMasters/slideMaster4.xml"/><Relationship Id="rId71" Type="http://schemas.openxmlformats.org/officeDocument/2006/relationships/slide" Target="slides/slide58.xml"/><Relationship Id="rId2" Type="http://schemas.openxmlformats.org/officeDocument/2006/relationships/customXml" Target="../customXml/item2.xml"/><Relationship Id="rId29" Type="http://schemas.openxmlformats.org/officeDocument/2006/relationships/slide" Target="slides/slide16.xml"/><Relationship Id="rId24" Type="http://schemas.openxmlformats.org/officeDocument/2006/relationships/slide" Target="slides/slide11.xml"/><Relationship Id="rId40" Type="http://schemas.openxmlformats.org/officeDocument/2006/relationships/slide" Target="slides/slide27.xml"/><Relationship Id="rId45" Type="http://schemas.openxmlformats.org/officeDocument/2006/relationships/slide" Target="slides/slide32.xml"/><Relationship Id="rId66" Type="http://schemas.openxmlformats.org/officeDocument/2006/relationships/slide" Target="slides/slide53.xml"/><Relationship Id="rId87" Type="http://schemas.openxmlformats.org/officeDocument/2006/relationships/tableStyles" Target="tableStyles.xml"/><Relationship Id="rId61" Type="http://schemas.openxmlformats.org/officeDocument/2006/relationships/slide" Target="slides/slide48.xml"/><Relationship Id="rId8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rgbClr val="001956"/>
                </a:solidFill>
                <a:latin typeface="+mn-lt"/>
                <a:ea typeface="+mn-ea"/>
                <a:cs typeface="+mn-cs"/>
              </a:defRPr>
            </a:pPr>
            <a:r>
              <a:rPr lang="en-US" b="1"/>
              <a:t>Yearly increase of KOMP2/IMPC publications</a:t>
            </a:r>
          </a:p>
        </c:rich>
      </c:tx>
      <c:overlay val="0"/>
      <c:spPr>
        <a:noFill/>
        <a:ln>
          <a:noFill/>
        </a:ln>
        <a:effectLst/>
      </c:spPr>
      <c:txPr>
        <a:bodyPr rot="0" spcFirstLastPara="1" vertOverflow="ellipsis" vert="horz" wrap="square" anchor="ctr" anchorCtr="1"/>
        <a:lstStyle/>
        <a:p>
          <a:pPr>
            <a:defRPr sz="1400" b="1" i="0" u="none" strike="noStrike" kern="1200" spc="0" baseline="0">
              <a:solidFill>
                <a:srgbClr val="001956"/>
              </a:solidFill>
              <a:latin typeface="+mn-lt"/>
              <a:ea typeface="+mn-ea"/>
              <a:cs typeface="+mn-cs"/>
            </a:defRPr>
          </a:pPr>
          <a:endParaRPr lang="en-US"/>
        </a:p>
      </c:txPr>
    </c:title>
    <c:autoTitleDeleted val="0"/>
    <c:plotArea>
      <c:layout>
        <c:manualLayout>
          <c:layoutTarget val="inner"/>
          <c:xMode val="edge"/>
          <c:yMode val="edge"/>
          <c:x val="0.1640612655819208"/>
          <c:y val="0.17568209815050803"/>
          <c:w val="0.82483441106613165"/>
          <c:h val="0.63374481519058479"/>
        </c:manualLayout>
      </c:layout>
      <c:lineChart>
        <c:grouping val="stacked"/>
        <c:varyColors val="0"/>
        <c:ser>
          <c:idx val="0"/>
          <c:order val="0"/>
          <c:tx>
            <c:strRef>
              <c:f>Sheet1!$B$1</c:f>
              <c:strCache>
                <c:ptCount val="1"/>
                <c:pt idx="0">
                  <c:v>Number of Publications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Sheet1!$A$2:$A$15</c:f>
              <c:numCache>
                <c:formatCode>General</c:formatCode>
                <c:ptCount val="14"/>
                <c:pt idx="0">
                  <c:v>2011</c:v>
                </c:pt>
                <c:pt idx="1">
                  <c:v>2012</c:v>
                </c:pt>
                <c:pt idx="2">
                  <c:v>2013</c:v>
                </c:pt>
                <c:pt idx="3">
                  <c:v>2014</c:v>
                </c:pt>
                <c:pt idx="4">
                  <c:v>2015</c:v>
                </c:pt>
                <c:pt idx="5">
                  <c:v>2016</c:v>
                </c:pt>
                <c:pt idx="6">
                  <c:v>2017</c:v>
                </c:pt>
                <c:pt idx="7">
                  <c:v>2018</c:v>
                </c:pt>
                <c:pt idx="8">
                  <c:v>2019</c:v>
                </c:pt>
                <c:pt idx="9">
                  <c:v>2020</c:v>
                </c:pt>
                <c:pt idx="10">
                  <c:v>2021</c:v>
                </c:pt>
                <c:pt idx="11">
                  <c:v>2022</c:v>
                </c:pt>
                <c:pt idx="12">
                  <c:v>2023</c:v>
                </c:pt>
                <c:pt idx="13">
                  <c:v>2024</c:v>
                </c:pt>
              </c:numCache>
            </c:numRef>
          </c:cat>
          <c:val>
            <c:numRef>
              <c:f>Sheet1!$B$2:$B$15</c:f>
              <c:numCache>
                <c:formatCode>General</c:formatCode>
                <c:ptCount val="14"/>
                <c:pt idx="0">
                  <c:v>82</c:v>
                </c:pt>
                <c:pt idx="1">
                  <c:v>212</c:v>
                </c:pt>
                <c:pt idx="2">
                  <c:v>393</c:v>
                </c:pt>
                <c:pt idx="3">
                  <c:v>687</c:v>
                </c:pt>
                <c:pt idx="4">
                  <c:v>1071</c:v>
                </c:pt>
                <c:pt idx="5">
                  <c:v>1580</c:v>
                </c:pt>
                <c:pt idx="6">
                  <c:v>2205</c:v>
                </c:pt>
                <c:pt idx="7">
                  <c:v>2909</c:v>
                </c:pt>
                <c:pt idx="8">
                  <c:v>3703</c:v>
                </c:pt>
                <c:pt idx="9">
                  <c:v>4624</c:v>
                </c:pt>
                <c:pt idx="10">
                  <c:v>5526</c:v>
                </c:pt>
                <c:pt idx="11">
                  <c:v>6387</c:v>
                </c:pt>
                <c:pt idx="12">
                  <c:v>7074</c:v>
                </c:pt>
                <c:pt idx="13">
                  <c:v>7127</c:v>
                </c:pt>
              </c:numCache>
            </c:numRef>
          </c:val>
          <c:smooth val="0"/>
          <c:extLst>
            <c:ext xmlns:c16="http://schemas.microsoft.com/office/drawing/2014/chart" uri="{C3380CC4-5D6E-409C-BE32-E72D297353CC}">
              <c16:uniqueId val="{00000000-F684-480B-8FEC-AD3E3BD63404}"/>
            </c:ext>
          </c:extLst>
        </c:ser>
        <c:dLbls>
          <c:showLegendKey val="0"/>
          <c:showVal val="0"/>
          <c:showCatName val="0"/>
          <c:showSerName val="0"/>
          <c:showPercent val="0"/>
          <c:showBubbleSize val="0"/>
        </c:dLbls>
        <c:marker val="1"/>
        <c:smooth val="0"/>
        <c:axId val="319739008"/>
        <c:axId val="316622768"/>
      </c:lineChart>
      <c:catAx>
        <c:axId val="319739008"/>
        <c:scaling>
          <c:orientation val="minMax"/>
        </c:scaling>
        <c:delete val="0"/>
        <c:axPos val="b"/>
        <c:title>
          <c:tx>
            <c:rich>
              <a:bodyPr rot="0" spcFirstLastPara="1" vertOverflow="ellipsis" vert="horz" wrap="square" anchor="ctr" anchorCtr="1"/>
              <a:lstStyle/>
              <a:p>
                <a:pPr>
                  <a:defRPr sz="1000" b="1" i="0" u="none" strike="noStrike" kern="1200" baseline="0">
                    <a:solidFill>
                      <a:srgbClr val="001956"/>
                    </a:solidFill>
                    <a:latin typeface="+mn-lt"/>
                    <a:ea typeface="+mn-ea"/>
                    <a:cs typeface="+mn-cs"/>
                  </a:defRPr>
                </a:pPr>
                <a:r>
                  <a:rPr lang="en-US" b="1"/>
                  <a:t>Year</a:t>
                </a:r>
              </a:p>
            </c:rich>
          </c:tx>
          <c:overlay val="0"/>
          <c:spPr>
            <a:noFill/>
            <a:ln>
              <a:noFill/>
            </a:ln>
            <a:effectLst/>
          </c:spPr>
          <c:txPr>
            <a:bodyPr rot="0" spcFirstLastPara="1" vertOverflow="ellipsis" vert="horz" wrap="square" anchor="ctr" anchorCtr="1"/>
            <a:lstStyle/>
            <a:p>
              <a:pPr>
                <a:defRPr sz="1000" b="1" i="0" u="none" strike="noStrike" kern="1200" baseline="0">
                  <a:solidFill>
                    <a:srgbClr val="001956"/>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rgbClr val="001956"/>
                </a:solidFill>
                <a:latin typeface="+mn-lt"/>
                <a:ea typeface="+mn-ea"/>
                <a:cs typeface="+mn-cs"/>
              </a:defRPr>
            </a:pPr>
            <a:endParaRPr lang="en-US"/>
          </a:p>
        </c:txPr>
        <c:crossAx val="316622768"/>
        <c:crosses val="autoZero"/>
        <c:auto val="1"/>
        <c:lblAlgn val="ctr"/>
        <c:lblOffset val="100"/>
        <c:noMultiLvlLbl val="0"/>
      </c:catAx>
      <c:valAx>
        <c:axId val="3166227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rgbClr val="001956"/>
                    </a:solidFill>
                    <a:latin typeface="+mn-lt"/>
                    <a:ea typeface="+mn-ea"/>
                    <a:cs typeface="+mn-cs"/>
                  </a:defRPr>
                </a:pPr>
                <a:r>
                  <a:rPr lang="en-US" b="1"/>
                  <a:t>Number of publications</a:t>
                </a:r>
              </a:p>
            </c:rich>
          </c:tx>
          <c:overlay val="0"/>
          <c:spPr>
            <a:noFill/>
            <a:ln>
              <a:noFill/>
            </a:ln>
            <a:effectLst/>
          </c:spPr>
          <c:txPr>
            <a:bodyPr rot="-5400000" spcFirstLastPara="1" vertOverflow="ellipsis" vert="horz" wrap="square" anchor="ctr" anchorCtr="1"/>
            <a:lstStyle/>
            <a:p>
              <a:pPr>
                <a:defRPr sz="1000" b="1" i="0" u="none" strike="noStrike" kern="1200" baseline="0">
                  <a:solidFill>
                    <a:srgbClr val="001956"/>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001956"/>
                </a:solidFill>
                <a:latin typeface="+mn-lt"/>
                <a:ea typeface="+mn-ea"/>
                <a:cs typeface="+mn-cs"/>
              </a:defRPr>
            </a:pPr>
            <a:endParaRPr lang="en-US"/>
          </a:p>
        </c:txPr>
        <c:crossAx val="319739008"/>
        <c:crosses val="autoZero"/>
        <c:crossBetween val="between"/>
      </c:valAx>
      <c:spPr>
        <a:noFill/>
        <a:ln>
          <a:noFill/>
        </a:ln>
        <a:effectLst/>
      </c:spPr>
    </c:plotArea>
    <c:plotVisOnly val="1"/>
    <c:dispBlanksAs val="zero"/>
    <c:showDLblsOverMax val="0"/>
  </c:chart>
  <c:spPr>
    <a:solidFill>
      <a:srgbClr val="FFFFFF"/>
    </a:solidFill>
    <a:ln w="38100" cap="flat" cmpd="sng" algn="ctr">
      <a:solidFill>
        <a:srgbClr val="5FE0D3">
          <a:lumMod val="75000"/>
        </a:srgbClr>
      </a:solidFill>
      <a:prstDash val="solid"/>
      <a:miter lim="800000"/>
    </a:ln>
    <a:effectLst/>
  </c:spPr>
  <c:txPr>
    <a:bodyPr/>
    <a:lstStyle/>
    <a:p>
      <a:pPr>
        <a:defRPr>
          <a:solidFill>
            <a:srgbClr val="001956"/>
          </a:solidFill>
          <a:latin typeface="+mn-lt"/>
          <a:ea typeface="+mn-ea"/>
          <a:cs typeface="+mn-cs"/>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r>
              <a:rPr lang="en-US" b="1" dirty="0"/>
              <a:t>Proposed Common Fund Support</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Sheet1!$A$1:$D$1</c:f>
              <c:strCache>
                <c:ptCount val="4"/>
                <c:pt idx="0">
                  <c:v>FY 2024</c:v>
                </c:pt>
                <c:pt idx="1">
                  <c:v>FY 2025</c:v>
                </c:pt>
                <c:pt idx="2">
                  <c:v>FY 2026</c:v>
                </c:pt>
                <c:pt idx="3">
                  <c:v>FY 2027</c:v>
                </c:pt>
              </c:strCache>
            </c:strRef>
          </c:cat>
          <c:val>
            <c:numRef>
              <c:f>Sheet1!$A$2:$D$2</c:f>
              <c:numCache>
                <c:formatCode>_("$"* #,##0_);_("$"* \(#,##0\);_("$"* "-"??_);_(@_)</c:formatCode>
                <c:ptCount val="4"/>
                <c:pt idx="0">
                  <c:v>5</c:v>
                </c:pt>
                <c:pt idx="1">
                  <c:v>25</c:v>
                </c:pt>
                <c:pt idx="2">
                  <c:v>50</c:v>
                </c:pt>
                <c:pt idx="3">
                  <c:v>100</c:v>
                </c:pt>
              </c:numCache>
            </c:numRef>
          </c:val>
          <c:extLst>
            <c:ext xmlns:c16="http://schemas.microsoft.com/office/drawing/2014/chart" uri="{C3380CC4-5D6E-409C-BE32-E72D297353CC}">
              <c16:uniqueId val="{00000000-66C6-49BE-910B-A08BE537791C}"/>
            </c:ext>
          </c:extLst>
        </c:ser>
        <c:dLbls>
          <c:dLblPos val="outEnd"/>
          <c:showLegendKey val="0"/>
          <c:showVal val="1"/>
          <c:showCatName val="0"/>
          <c:showSerName val="0"/>
          <c:showPercent val="0"/>
          <c:showBubbleSize val="0"/>
        </c:dLbls>
        <c:gapWidth val="100"/>
        <c:overlap val="-27"/>
        <c:axId val="1563651584"/>
        <c:axId val="1552591008"/>
      </c:barChart>
      <c:catAx>
        <c:axId val="1563651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552591008"/>
        <c:crosses val="autoZero"/>
        <c:auto val="1"/>
        <c:lblAlgn val="ctr"/>
        <c:lblOffset val="100"/>
        <c:noMultiLvlLbl val="0"/>
      </c:catAx>
      <c:valAx>
        <c:axId val="1552591008"/>
        <c:scaling>
          <c:orientation val="minMax"/>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5636515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38100">
      <a:solidFill>
        <a:schemeClr val="accent3"/>
      </a:solidFill>
    </a:ln>
    <a:effectLst/>
  </c:spPr>
  <c:txPr>
    <a:bodyPr/>
    <a:lstStyle/>
    <a:p>
      <a:pPr>
        <a:defRPr sz="14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5491F5-1DDF-4248-BED8-F9C20C8C493C}" type="doc">
      <dgm:prSet loTypeId="urn:microsoft.com/office/officeart/2005/8/layout/hProcess9" loCatId="process" qsTypeId="urn:microsoft.com/office/officeart/2005/8/quickstyle/simple1" qsCatId="simple" csTypeId="urn:microsoft.com/office/officeart/2005/8/colors/accent1_2" csCatId="accent1" phldr="1"/>
      <dgm:spPr/>
    </dgm:pt>
    <dgm:pt modelId="{A1C19919-B813-4A10-AEAC-BBC53168B7CE}">
      <dgm:prSet phldrT="[Text]"/>
      <dgm:spPr>
        <a:solidFill>
          <a:schemeClr val="accent3">
            <a:lumMod val="20000"/>
            <a:lumOff val="80000"/>
          </a:schemeClr>
        </a:solidFill>
      </dgm:spPr>
      <dgm:t>
        <a:bodyPr/>
        <a:lstStyle/>
        <a:p>
          <a:r>
            <a:rPr lang="en-US" b="1"/>
            <a:t>May/June 2024</a:t>
          </a:r>
        </a:p>
        <a:p>
          <a:r>
            <a:rPr lang="en-US"/>
            <a:t>Listening Sessions</a:t>
          </a:r>
        </a:p>
        <a:p>
          <a:r>
            <a:rPr lang="en-US"/>
            <a:t>Public Workshop</a:t>
          </a:r>
        </a:p>
      </dgm:t>
    </dgm:pt>
    <dgm:pt modelId="{D902B999-E8C8-4E45-BE7B-E879121329EE}" type="parTrans" cxnId="{6A0C0211-0BB9-4894-9D31-24A0AF8C2C1A}">
      <dgm:prSet/>
      <dgm:spPr/>
      <dgm:t>
        <a:bodyPr/>
        <a:lstStyle/>
        <a:p>
          <a:endParaRPr lang="en-US"/>
        </a:p>
      </dgm:t>
    </dgm:pt>
    <dgm:pt modelId="{5FA6E6E2-09DD-4DB4-B0B6-C4FD4AE2FC42}" type="sibTrans" cxnId="{6A0C0211-0BB9-4894-9D31-24A0AF8C2C1A}">
      <dgm:prSet/>
      <dgm:spPr/>
      <dgm:t>
        <a:bodyPr/>
        <a:lstStyle/>
        <a:p>
          <a:endParaRPr lang="en-US"/>
        </a:p>
      </dgm:t>
    </dgm:pt>
    <dgm:pt modelId="{69EF5C1C-446C-400A-82D3-FC0226ACFE60}">
      <dgm:prSet phldrT="[Text]"/>
      <dgm:spPr>
        <a:solidFill>
          <a:schemeClr val="accent3">
            <a:lumMod val="20000"/>
            <a:lumOff val="80000"/>
          </a:schemeClr>
        </a:solidFill>
      </dgm:spPr>
      <dgm:t>
        <a:bodyPr/>
        <a:lstStyle/>
        <a:p>
          <a:r>
            <a:rPr lang="en-US" b="1"/>
            <a:t>2024</a:t>
          </a:r>
        </a:p>
        <a:p>
          <a:r>
            <a:rPr lang="en-US"/>
            <a:t>Expand existing studies</a:t>
          </a:r>
        </a:p>
      </dgm:t>
    </dgm:pt>
    <dgm:pt modelId="{E0FCADCA-96BE-4BDB-B03C-C4E585496A4B}" type="parTrans" cxnId="{A10A73C1-5872-4E4E-B017-F6DC5030D14E}">
      <dgm:prSet/>
      <dgm:spPr/>
      <dgm:t>
        <a:bodyPr/>
        <a:lstStyle/>
        <a:p>
          <a:endParaRPr lang="en-US"/>
        </a:p>
      </dgm:t>
    </dgm:pt>
    <dgm:pt modelId="{1E94560A-E13A-408E-9B1B-8BC7ACAF27E3}" type="sibTrans" cxnId="{A10A73C1-5872-4E4E-B017-F6DC5030D14E}">
      <dgm:prSet/>
      <dgm:spPr/>
      <dgm:t>
        <a:bodyPr/>
        <a:lstStyle/>
        <a:p>
          <a:endParaRPr lang="en-US"/>
        </a:p>
      </dgm:t>
    </dgm:pt>
    <dgm:pt modelId="{98514315-0A6C-4F89-BB8A-919C42ED2B5E}">
      <dgm:prSet phldrT="[Text]"/>
      <dgm:spPr>
        <a:solidFill>
          <a:schemeClr val="accent3">
            <a:lumMod val="60000"/>
            <a:lumOff val="40000"/>
          </a:schemeClr>
        </a:solidFill>
      </dgm:spPr>
      <dgm:t>
        <a:bodyPr/>
        <a:lstStyle/>
        <a:p>
          <a:r>
            <a:rPr lang="en-US" b="1"/>
            <a:t>2025</a:t>
          </a:r>
        </a:p>
        <a:p>
          <a:r>
            <a:rPr lang="en-US"/>
            <a:t>Launch new studies across the network</a:t>
          </a:r>
        </a:p>
      </dgm:t>
    </dgm:pt>
    <dgm:pt modelId="{BC0DEA52-F877-4E5D-9EE3-43832BAB667F}" type="parTrans" cxnId="{DDD8AC8C-24FE-426F-BFD2-BFACD7460AF1}">
      <dgm:prSet/>
      <dgm:spPr/>
      <dgm:t>
        <a:bodyPr/>
        <a:lstStyle/>
        <a:p>
          <a:endParaRPr lang="en-US"/>
        </a:p>
      </dgm:t>
    </dgm:pt>
    <dgm:pt modelId="{6A3B06FC-76C8-4108-B8EF-8D5CFCA8BC67}" type="sibTrans" cxnId="{DDD8AC8C-24FE-426F-BFD2-BFACD7460AF1}">
      <dgm:prSet/>
      <dgm:spPr/>
      <dgm:t>
        <a:bodyPr/>
        <a:lstStyle/>
        <a:p>
          <a:endParaRPr lang="en-US"/>
        </a:p>
      </dgm:t>
    </dgm:pt>
    <dgm:pt modelId="{3EBBD56A-FEEB-42D9-B3DD-D3F034732EF4}" type="pres">
      <dgm:prSet presAssocID="{395491F5-1DDF-4248-BED8-F9C20C8C493C}" presName="CompostProcess" presStyleCnt="0">
        <dgm:presLayoutVars>
          <dgm:dir/>
          <dgm:resizeHandles val="exact"/>
        </dgm:presLayoutVars>
      </dgm:prSet>
      <dgm:spPr/>
    </dgm:pt>
    <dgm:pt modelId="{6D302881-CDFD-4235-92B9-A3015B63A89C}" type="pres">
      <dgm:prSet presAssocID="{395491F5-1DDF-4248-BED8-F9C20C8C493C}" presName="arrow" presStyleLbl="bgShp" presStyleIdx="0" presStyleCnt="1"/>
      <dgm:spPr/>
    </dgm:pt>
    <dgm:pt modelId="{C2BFA947-BC09-488B-93DA-FD4F4D922C84}" type="pres">
      <dgm:prSet presAssocID="{395491F5-1DDF-4248-BED8-F9C20C8C493C}" presName="linearProcess" presStyleCnt="0"/>
      <dgm:spPr/>
    </dgm:pt>
    <dgm:pt modelId="{F0AC28D4-4389-4594-9123-740766ED7A80}" type="pres">
      <dgm:prSet presAssocID="{A1C19919-B813-4A10-AEAC-BBC53168B7CE}" presName="textNode" presStyleLbl="node1" presStyleIdx="0" presStyleCnt="3">
        <dgm:presLayoutVars>
          <dgm:bulletEnabled val="1"/>
        </dgm:presLayoutVars>
      </dgm:prSet>
      <dgm:spPr/>
    </dgm:pt>
    <dgm:pt modelId="{5B03786C-CFE4-4EAC-8527-2ABD302A60FC}" type="pres">
      <dgm:prSet presAssocID="{5FA6E6E2-09DD-4DB4-B0B6-C4FD4AE2FC42}" presName="sibTrans" presStyleCnt="0"/>
      <dgm:spPr/>
    </dgm:pt>
    <dgm:pt modelId="{44EA28BE-CC3E-40BB-8654-36E2F6FCC398}" type="pres">
      <dgm:prSet presAssocID="{69EF5C1C-446C-400A-82D3-FC0226ACFE60}" presName="textNode" presStyleLbl="node1" presStyleIdx="1" presStyleCnt="3" custLinFactNeighborX="17583">
        <dgm:presLayoutVars>
          <dgm:bulletEnabled val="1"/>
        </dgm:presLayoutVars>
      </dgm:prSet>
      <dgm:spPr/>
    </dgm:pt>
    <dgm:pt modelId="{588E2810-CAFC-4390-BA3A-3F068285CD4C}" type="pres">
      <dgm:prSet presAssocID="{1E94560A-E13A-408E-9B1B-8BC7ACAF27E3}" presName="sibTrans" presStyleCnt="0"/>
      <dgm:spPr/>
    </dgm:pt>
    <dgm:pt modelId="{4FE40294-4F52-4865-A4D8-DAB82052A491}" type="pres">
      <dgm:prSet presAssocID="{98514315-0A6C-4F89-BB8A-919C42ED2B5E}" presName="textNode" presStyleLbl="node1" presStyleIdx="2" presStyleCnt="3">
        <dgm:presLayoutVars>
          <dgm:bulletEnabled val="1"/>
        </dgm:presLayoutVars>
      </dgm:prSet>
      <dgm:spPr/>
    </dgm:pt>
  </dgm:ptLst>
  <dgm:cxnLst>
    <dgm:cxn modelId="{6A0C0211-0BB9-4894-9D31-24A0AF8C2C1A}" srcId="{395491F5-1DDF-4248-BED8-F9C20C8C493C}" destId="{A1C19919-B813-4A10-AEAC-BBC53168B7CE}" srcOrd="0" destOrd="0" parTransId="{D902B999-E8C8-4E45-BE7B-E879121329EE}" sibTransId="{5FA6E6E2-09DD-4DB4-B0B6-C4FD4AE2FC42}"/>
    <dgm:cxn modelId="{DE262D31-77D8-4636-B7BE-D1B33D72F0C5}" type="presOf" srcId="{98514315-0A6C-4F89-BB8A-919C42ED2B5E}" destId="{4FE40294-4F52-4865-A4D8-DAB82052A491}" srcOrd="0" destOrd="0" presId="urn:microsoft.com/office/officeart/2005/8/layout/hProcess9"/>
    <dgm:cxn modelId="{CE85FE53-E8E9-4CF6-9513-A42EA4D633A3}" type="presOf" srcId="{69EF5C1C-446C-400A-82D3-FC0226ACFE60}" destId="{44EA28BE-CC3E-40BB-8654-36E2F6FCC398}" srcOrd="0" destOrd="0" presId="urn:microsoft.com/office/officeart/2005/8/layout/hProcess9"/>
    <dgm:cxn modelId="{F273F083-72D3-4DB1-9C1C-705DFFCBE4B9}" type="presOf" srcId="{395491F5-1DDF-4248-BED8-F9C20C8C493C}" destId="{3EBBD56A-FEEB-42D9-B3DD-D3F034732EF4}" srcOrd="0" destOrd="0" presId="urn:microsoft.com/office/officeart/2005/8/layout/hProcess9"/>
    <dgm:cxn modelId="{DDD8AC8C-24FE-426F-BFD2-BFACD7460AF1}" srcId="{395491F5-1DDF-4248-BED8-F9C20C8C493C}" destId="{98514315-0A6C-4F89-BB8A-919C42ED2B5E}" srcOrd="2" destOrd="0" parTransId="{BC0DEA52-F877-4E5D-9EE3-43832BAB667F}" sibTransId="{6A3B06FC-76C8-4108-B8EF-8D5CFCA8BC67}"/>
    <dgm:cxn modelId="{BB30959B-4661-4D34-A6FC-5986596AF3DB}" type="presOf" srcId="{A1C19919-B813-4A10-AEAC-BBC53168B7CE}" destId="{F0AC28D4-4389-4594-9123-740766ED7A80}" srcOrd="0" destOrd="0" presId="urn:microsoft.com/office/officeart/2005/8/layout/hProcess9"/>
    <dgm:cxn modelId="{A10A73C1-5872-4E4E-B017-F6DC5030D14E}" srcId="{395491F5-1DDF-4248-BED8-F9C20C8C493C}" destId="{69EF5C1C-446C-400A-82D3-FC0226ACFE60}" srcOrd="1" destOrd="0" parTransId="{E0FCADCA-96BE-4BDB-B03C-C4E585496A4B}" sibTransId="{1E94560A-E13A-408E-9B1B-8BC7ACAF27E3}"/>
    <dgm:cxn modelId="{8E6F6CA6-F855-43D7-9A24-85ECBAD37EF1}" type="presParOf" srcId="{3EBBD56A-FEEB-42D9-B3DD-D3F034732EF4}" destId="{6D302881-CDFD-4235-92B9-A3015B63A89C}" srcOrd="0" destOrd="0" presId="urn:microsoft.com/office/officeart/2005/8/layout/hProcess9"/>
    <dgm:cxn modelId="{E8DAA962-6A3D-4733-BEAF-799AE2FE8AFE}" type="presParOf" srcId="{3EBBD56A-FEEB-42D9-B3DD-D3F034732EF4}" destId="{C2BFA947-BC09-488B-93DA-FD4F4D922C84}" srcOrd="1" destOrd="0" presId="urn:microsoft.com/office/officeart/2005/8/layout/hProcess9"/>
    <dgm:cxn modelId="{D02D7268-BD36-4E9A-AF82-58708B5097D3}" type="presParOf" srcId="{C2BFA947-BC09-488B-93DA-FD4F4D922C84}" destId="{F0AC28D4-4389-4594-9123-740766ED7A80}" srcOrd="0" destOrd="0" presId="urn:microsoft.com/office/officeart/2005/8/layout/hProcess9"/>
    <dgm:cxn modelId="{634C4058-3235-494D-96CB-C07633257AFD}" type="presParOf" srcId="{C2BFA947-BC09-488B-93DA-FD4F4D922C84}" destId="{5B03786C-CFE4-4EAC-8527-2ABD302A60FC}" srcOrd="1" destOrd="0" presId="urn:microsoft.com/office/officeart/2005/8/layout/hProcess9"/>
    <dgm:cxn modelId="{C37F0093-B521-4916-B031-DCB84C22C619}" type="presParOf" srcId="{C2BFA947-BC09-488B-93DA-FD4F4D922C84}" destId="{44EA28BE-CC3E-40BB-8654-36E2F6FCC398}" srcOrd="2" destOrd="0" presId="urn:microsoft.com/office/officeart/2005/8/layout/hProcess9"/>
    <dgm:cxn modelId="{5CA2DB67-E8F2-4A62-A4A9-260C4410BA55}" type="presParOf" srcId="{C2BFA947-BC09-488B-93DA-FD4F4D922C84}" destId="{588E2810-CAFC-4390-BA3A-3F068285CD4C}" srcOrd="3" destOrd="0" presId="urn:microsoft.com/office/officeart/2005/8/layout/hProcess9"/>
    <dgm:cxn modelId="{BB7B9DB5-374A-4D5C-AC79-2274CFB9EECD}" type="presParOf" srcId="{C2BFA947-BC09-488B-93DA-FD4F4D922C84}" destId="{4FE40294-4F52-4865-A4D8-DAB82052A491}" srcOrd="4"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302881-CDFD-4235-92B9-A3015B63A89C}">
      <dsp:nvSpPr>
        <dsp:cNvPr id="0" name=""/>
        <dsp:cNvSpPr/>
      </dsp:nvSpPr>
      <dsp:spPr>
        <a:xfrm>
          <a:off x="499520" y="0"/>
          <a:ext cx="5661232" cy="2632625"/>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0AC28D4-4389-4594-9123-740766ED7A80}">
      <dsp:nvSpPr>
        <dsp:cNvPr id="0" name=""/>
        <dsp:cNvSpPr/>
      </dsp:nvSpPr>
      <dsp:spPr>
        <a:xfrm>
          <a:off x="7154" y="789787"/>
          <a:ext cx="2143775" cy="1053050"/>
        </a:xfrm>
        <a:prstGeom prst="roundRect">
          <a:avLst/>
        </a:prstGeom>
        <a:solidFill>
          <a:schemeClr val="accent3">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May/June 2024</a:t>
          </a:r>
        </a:p>
        <a:p>
          <a:pPr marL="0" lvl="0" indent="0" algn="ctr" defTabSz="711200">
            <a:lnSpc>
              <a:spcPct val="90000"/>
            </a:lnSpc>
            <a:spcBef>
              <a:spcPct val="0"/>
            </a:spcBef>
            <a:spcAft>
              <a:spcPct val="35000"/>
            </a:spcAft>
            <a:buNone/>
          </a:pPr>
          <a:r>
            <a:rPr lang="en-US" sz="1600" kern="1200"/>
            <a:t>Listening Sessions</a:t>
          </a:r>
        </a:p>
        <a:p>
          <a:pPr marL="0" lvl="0" indent="0" algn="ctr" defTabSz="711200">
            <a:lnSpc>
              <a:spcPct val="90000"/>
            </a:lnSpc>
            <a:spcBef>
              <a:spcPct val="0"/>
            </a:spcBef>
            <a:spcAft>
              <a:spcPct val="35000"/>
            </a:spcAft>
            <a:buNone/>
          </a:pPr>
          <a:r>
            <a:rPr lang="en-US" sz="1600" kern="1200"/>
            <a:t>Public Workshop</a:t>
          </a:r>
        </a:p>
      </dsp:txBody>
      <dsp:txXfrm>
        <a:off x="58560" y="841193"/>
        <a:ext cx="2040963" cy="950238"/>
      </dsp:txXfrm>
    </dsp:sp>
    <dsp:sp modelId="{44EA28BE-CC3E-40BB-8654-36E2F6FCC398}">
      <dsp:nvSpPr>
        <dsp:cNvPr id="0" name=""/>
        <dsp:cNvSpPr/>
      </dsp:nvSpPr>
      <dsp:spPr>
        <a:xfrm>
          <a:off x="2277118" y="789787"/>
          <a:ext cx="2143775" cy="1053050"/>
        </a:xfrm>
        <a:prstGeom prst="roundRect">
          <a:avLst/>
        </a:prstGeom>
        <a:solidFill>
          <a:schemeClr val="accent3">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2024</a:t>
          </a:r>
        </a:p>
        <a:p>
          <a:pPr marL="0" lvl="0" indent="0" algn="ctr" defTabSz="711200">
            <a:lnSpc>
              <a:spcPct val="90000"/>
            </a:lnSpc>
            <a:spcBef>
              <a:spcPct val="0"/>
            </a:spcBef>
            <a:spcAft>
              <a:spcPct val="35000"/>
            </a:spcAft>
            <a:buNone/>
          </a:pPr>
          <a:r>
            <a:rPr lang="en-US" sz="1600" kern="1200"/>
            <a:t>Expand existing studies</a:t>
          </a:r>
        </a:p>
      </dsp:txBody>
      <dsp:txXfrm>
        <a:off x="2328524" y="841193"/>
        <a:ext cx="2040963" cy="950238"/>
      </dsp:txXfrm>
    </dsp:sp>
    <dsp:sp modelId="{4FE40294-4F52-4865-A4D8-DAB82052A491}">
      <dsp:nvSpPr>
        <dsp:cNvPr id="0" name=""/>
        <dsp:cNvSpPr/>
      </dsp:nvSpPr>
      <dsp:spPr>
        <a:xfrm>
          <a:off x="4509343" y="789787"/>
          <a:ext cx="2143775" cy="1053050"/>
        </a:xfrm>
        <a:prstGeom prst="roundRect">
          <a:avLst/>
        </a:prstGeom>
        <a:solidFill>
          <a:schemeClr val="accent3">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t>2025</a:t>
          </a:r>
        </a:p>
        <a:p>
          <a:pPr marL="0" lvl="0" indent="0" algn="ctr" defTabSz="711200">
            <a:lnSpc>
              <a:spcPct val="90000"/>
            </a:lnSpc>
            <a:spcBef>
              <a:spcPct val="0"/>
            </a:spcBef>
            <a:spcAft>
              <a:spcPct val="35000"/>
            </a:spcAft>
            <a:buNone/>
          </a:pPr>
          <a:r>
            <a:rPr lang="en-US" sz="1600" kern="1200"/>
            <a:t>Launch new studies across the network</a:t>
          </a:r>
        </a:p>
      </dsp:txBody>
      <dsp:txXfrm>
        <a:off x="4560749" y="841193"/>
        <a:ext cx="2040963" cy="950238"/>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43C9039C-FAAB-964A-8F3E-CCE540E90DCA}" type="datetimeFigureOut">
              <a:rPr lang="en-US" smtClean="0"/>
              <a:t>5/18/2024</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r>
              <a:rPr lang="en-US"/>
              <a:t>Page</a:t>
            </a:r>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B7259673-AA67-854A-A18B-D6B0120892BF}" type="slidenum">
              <a:rPr lang="en-US" smtClean="0"/>
              <a:t>‹#›</a:t>
            </a:fld>
            <a:endParaRPr lang="en-US"/>
          </a:p>
        </p:txBody>
      </p:sp>
    </p:spTree>
    <p:extLst>
      <p:ext uri="{BB962C8B-B14F-4D97-AF65-F5344CB8AC3E}">
        <p14:creationId xmlns:p14="http://schemas.microsoft.com/office/powerpoint/2010/main" val="1734462704"/>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396240" y="502400"/>
            <a:ext cx="6217920" cy="356616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2C3BDF3D-447E-6AB2-4881-1F16F5B4F39E}"/>
              </a:ext>
            </a:extLst>
          </p:cNvPr>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BD337426-8CA0-FB42-A549-23182BFE3B0F}" type="slidenum">
              <a:rPr lang="en-US" smtClean="0"/>
              <a:t>‹#›</a:t>
            </a:fld>
            <a:endParaRPr lang="en-US"/>
          </a:p>
        </p:txBody>
      </p:sp>
    </p:spTree>
    <p:extLst>
      <p:ext uri="{BB962C8B-B14F-4D97-AF65-F5344CB8AC3E}">
        <p14:creationId xmlns:p14="http://schemas.microsoft.com/office/powerpoint/2010/main" val="308064526"/>
      </p:ext>
    </p:extLst>
  </p:cSld>
  <p:clrMap bg1="lt1" tx1="dk1" bg2="lt2" tx2="dk2" accent1="accent1" accent2="accent2" accent3="accent3" accent4="accent4" accent5="accent5" accent6="accent6" hlink="hlink" folHlink="folHlink"/>
  <p:hf hdr="0" dt="0"/>
  <p:notesStyle>
    <a:lvl1pPr marL="0" algn="l" defTabSz="609585" rtl="0" eaLnBrk="1" latinLnBrk="0" hangingPunct="1">
      <a:lnSpc>
        <a:spcPct val="100000"/>
      </a:lnSpc>
      <a:defRPr sz="1200" kern="1200" baseline="0">
        <a:solidFill>
          <a:schemeClr val="tx1"/>
        </a:solidFill>
        <a:latin typeface="Arial" panose="020B0604020202020204" pitchFamily="34" charset="0"/>
        <a:ea typeface="+mn-ea"/>
        <a:cs typeface="+mn-cs"/>
      </a:defRPr>
    </a:lvl1pPr>
    <a:lvl2pPr marL="609585" algn="l" defTabSz="609585" rtl="0" eaLnBrk="1" latinLnBrk="0" hangingPunct="1">
      <a:lnSpc>
        <a:spcPct val="100000"/>
      </a:lnSpc>
      <a:defRPr sz="1200" kern="1200" baseline="0">
        <a:solidFill>
          <a:schemeClr val="tx1"/>
        </a:solidFill>
        <a:latin typeface="Arial" panose="020B0604020202020204" pitchFamily="34" charset="0"/>
        <a:ea typeface="+mn-ea"/>
        <a:cs typeface="+mn-cs"/>
      </a:defRPr>
    </a:lvl2pPr>
    <a:lvl3pPr marL="1219170" algn="l" defTabSz="609585" rtl="0" eaLnBrk="1" latinLnBrk="0" hangingPunct="1">
      <a:lnSpc>
        <a:spcPct val="100000"/>
      </a:lnSpc>
      <a:defRPr sz="1200" kern="1200" baseline="0">
        <a:solidFill>
          <a:schemeClr val="tx1"/>
        </a:solidFill>
        <a:latin typeface="Arial" panose="020B0604020202020204" pitchFamily="34" charset="0"/>
        <a:ea typeface="+mn-ea"/>
        <a:cs typeface="+mn-cs"/>
      </a:defRPr>
    </a:lvl3pPr>
    <a:lvl4pPr marL="1828754" algn="l" defTabSz="609585" rtl="0" eaLnBrk="1" latinLnBrk="0" hangingPunct="1">
      <a:lnSpc>
        <a:spcPct val="100000"/>
      </a:lnSpc>
      <a:defRPr sz="1200" kern="1200" baseline="0">
        <a:solidFill>
          <a:schemeClr val="tx1"/>
        </a:solidFill>
        <a:latin typeface="Arial" panose="020B0604020202020204" pitchFamily="34" charset="0"/>
        <a:ea typeface="+mn-ea"/>
        <a:cs typeface="+mn-cs"/>
      </a:defRPr>
    </a:lvl4pPr>
    <a:lvl5pPr marL="2438339" algn="l" defTabSz="609585" rtl="0" eaLnBrk="1" latinLnBrk="0" hangingPunct="1">
      <a:lnSpc>
        <a:spcPct val="100000"/>
      </a:lnSpc>
      <a:defRPr sz="1200" kern="1200" baseline="0">
        <a:solidFill>
          <a:schemeClr val="tx1"/>
        </a:solidFill>
        <a:latin typeface="Arial" panose="020B0604020202020204" pitchFamily="34" charset="0"/>
        <a:ea typeface="+mn-ea"/>
        <a:cs typeface="+mn-cs"/>
      </a:defRPr>
    </a:lvl5pPr>
    <a:lvl6pPr marL="3047924" algn="l" defTabSz="609585" rtl="0" eaLnBrk="1" latinLnBrk="0" hangingPunct="1">
      <a:defRPr sz="1600" kern="1200">
        <a:solidFill>
          <a:schemeClr val="tx1"/>
        </a:solidFill>
        <a:latin typeface="+mn-lt"/>
        <a:ea typeface="+mn-ea"/>
        <a:cs typeface="+mn-cs"/>
      </a:defRPr>
    </a:lvl6pPr>
    <a:lvl7pPr marL="3657509" algn="l" defTabSz="609585" rtl="0" eaLnBrk="1" latinLnBrk="0" hangingPunct="1">
      <a:defRPr sz="1600" kern="1200">
        <a:solidFill>
          <a:schemeClr val="tx1"/>
        </a:solidFill>
        <a:latin typeface="+mn-lt"/>
        <a:ea typeface="+mn-ea"/>
        <a:cs typeface="+mn-cs"/>
      </a:defRPr>
    </a:lvl7pPr>
    <a:lvl8pPr marL="4267093" algn="l" defTabSz="609585" rtl="0" eaLnBrk="1" latinLnBrk="0" hangingPunct="1">
      <a:defRPr sz="1600" kern="1200">
        <a:solidFill>
          <a:schemeClr val="tx1"/>
        </a:solidFill>
        <a:latin typeface="+mn-lt"/>
        <a:ea typeface="+mn-ea"/>
        <a:cs typeface="+mn-cs"/>
      </a:defRPr>
    </a:lvl8pPr>
    <a:lvl9pPr marL="4876678" algn="l" defTabSz="60958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57200"/>
            <a:ext cx="6338887" cy="3567113"/>
          </a:xfrm>
        </p:spPr>
      </p:sp>
      <p:sp>
        <p:nvSpPr>
          <p:cNvPr id="3" name="Notes Placeholder 2"/>
          <p:cNvSpPr>
            <a:spLocks noGrp="1"/>
          </p:cNvSpPr>
          <p:nvPr>
            <p:ph type="body" idx="1"/>
          </p:nvPr>
        </p:nvSpPr>
        <p:spPr>
          <a:xfrm>
            <a:off x="761206" y="4024313"/>
            <a:ext cx="5486400" cy="4114800"/>
          </a:xfrm>
        </p:spPr>
        <p:txBody>
          <a:bodyPr/>
          <a:lstStyle/>
          <a:p>
            <a:pPr defTabSz="1010978">
              <a:defRPr/>
            </a:pPr>
            <a:r>
              <a:rPr lang="en-US" dirty="0"/>
              <a:t>I would again like to welcome all of you to this Open Session of the National Advisory Council for Human Genome Research meeting, including those who are here with me in person and those who are joining remotely. </a:t>
            </a:r>
          </a:p>
          <a:p>
            <a:pPr defTabSz="1010978">
              <a:defRPr/>
            </a:pPr>
            <a:endParaRPr lang="en-US" dirty="0"/>
          </a:p>
          <a:p>
            <a:pPr defTabSz="1010978">
              <a:defRPr/>
            </a:pPr>
            <a:r>
              <a:rPr lang="en-US" dirty="0"/>
              <a:t>As with the rest of the Open Session, my Director’s Report presentation is being recorded, and that recording will be made available as a permanent archive on NHGRI’s website (genome.gov).</a:t>
            </a:r>
          </a:p>
        </p:txBody>
      </p:sp>
      <p:sp>
        <p:nvSpPr>
          <p:cNvPr id="5" name="Slide Number Placeholder 3">
            <a:extLst>
              <a:ext uri="{FF2B5EF4-FFF2-40B4-BE49-F238E27FC236}">
                <a16:creationId xmlns:a16="http://schemas.microsoft.com/office/drawing/2014/main" id="{1B36BC11-8BCE-4366-BC61-38990AEB2DAD}"/>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1</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50234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xfrm>
            <a:off x="336550" y="457200"/>
            <a:ext cx="6337300" cy="3565525"/>
          </a:xfrm>
          <a:prstGeom prst="rect">
            <a:avLst/>
          </a:prstGeom>
          <a:ln/>
        </p:spPr>
      </p:sp>
      <p:sp>
        <p:nvSpPr>
          <p:cNvPr id="132099" name="Notes Placeholder 2"/>
          <p:cNvSpPr>
            <a:spLocks noGrp="1"/>
          </p:cNvSpPr>
          <p:nvPr>
            <p:ph type="body" idx="1"/>
          </p:nvPr>
        </p:nvSpPr>
        <p:spPr>
          <a:xfrm>
            <a:off x="762000" y="4022725"/>
            <a:ext cx="5486400" cy="4114800"/>
          </a:xfr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5467" tIns="52732" rIns="105467" bIns="52732" numCol="1" anchor="t" anchorCtr="0" compatLnSpc="1">
            <a:prstTxWarp prst="textNoShape">
              <a:avLst/>
            </a:prstTxWarp>
          </a:bodyPr>
          <a:lstStyle/>
          <a:p>
            <a:r>
              <a:rPr lang="en-US" dirty="0"/>
              <a:t>As a reminder, and for those who are new to our Council meetings, I want to make you aware of the ‘electronic resource’ that has been developed for my Director’s Report. This resource, which is analogous to the supplemental materials of a published paper, can be accessed at the URL shown here.</a:t>
            </a:r>
          </a:p>
          <a:p>
            <a:endParaRPr lang="en-US" dirty="0"/>
          </a:p>
          <a:p>
            <a:r>
              <a:rPr lang="en-US" dirty="0"/>
              <a:t>The slides that I will show during my Director’s Report are also available electronically at this site – * in both PDF and PowerPoint formats.</a:t>
            </a:r>
          </a:p>
          <a:p>
            <a:endParaRPr lang="en-US" dirty="0"/>
          </a:p>
          <a:p>
            <a:r>
              <a:rPr lang="en-US" dirty="0"/>
              <a:t>* When there are documents or relevant websites associated with a particular slide, you will find a “Document #” indicated on the bottom right of that slide; that “Document #” references materials that can be accessed and/or downloaded from the webpage shown here. This dedicated webpage and all linked documents will be archived on genome.gov as part of the historical record of this Council meeting.</a:t>
            </a:r>
          </a:p>
        </p:txBody>
      </p:sp>
      <p:sp>
        <p:nvSpPr>
          <p:cNvPr id="8" name="Slide Number Placeholder 3">
            <a:extLst>
              <a:ext uri="{FF2B5EF4-FFF2-40B4-BE49-F238E27FC236}">
                <a16:creationId xmlns:a16="http://schemas.microsoft.com/office/drawing/2014/main" id="{73B9C36D-F4E6-4B95-A367-E5B8B2F3BD81}"/>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2</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74270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2725"/>
            <a:ext cx="5486400" cy="4114800"/>
          </a:xfrm>
        </p:spPr>
        <p:txBody>
          <a:bodyPr/>
          <a:lstStyle/>
          <a:p>
            <a:pPr marL="0" marR="0" indent="0">
              <a:spcBef>
                <a:spcPts val="0"/>
              </a:spcBef>
              <a:spcAft>
                <a:spcPts val="0"/>
              </a:spcAft>
              <a:buFont typeface="Arial" panose="020B0604020202020204"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dirty="0">
                <a:effectLst/>
                <a:ea typeface="Times New Roman" panose="02020603050405020304" pitchFamily="18" charset="0"/>
                <a:cs typeface="Arial" panose="020B0604020202020204" pitchFamily="34" charset="0"/>
              </a:rPr>
              <a:t>There will be several other presentations during the Open Session of this Council meeting. Given these later presentations, I will not discuss in detail the topics that others will cover. </a:t>
            </a:r>
          </a:p>
          <a:p>
            <a:pPr marL="0" marR="0" indent="0">
              <a:spcBef>
                <a:spcPts val="0"/>
              </a:spcBef>
              <a:spcAft>
                <a:spcPts val="0"/>
              </a:spcAft>
              <a:buFont typeface="Arial" panose="020B0604020202020204"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lang="en-US" dirty="0">
              <a:effectLst/>
              <a:ea typeface="Times New Roman" panose="02020603050405020304" pitchFamily="18" charset="0"/>
              <a:cs typeface="Arial" panose="020B0604020202020204" pitchFamily="34" charset="0"/>
            </a:endParaRPr>
          </a:p>
          <a:p>
            <a:pPr marL="0" marR="0" indent="0">
              <a:spcBef>
                <a:spcPts val="0"/>
              </a:spcBef>
              <a:spcAft>
                <a:spcPts val="0"/>
              </a:spcAft>
              <a:buFont typeface="Arial" panose="020B0604020202020204"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dirty="0">
                <a:effectLst/>
                <a:ea typeface="Times New Roman" panose="02020603050405020304" pitchFamily="18" charset="0"/>
                <a:cs typeface="Arial" panose="020B0604020202020204" pitchFamily="34" charset="0"/>
              </a:rPr>
              <a:t>* Following my Director’s Report, Jeanne </a:t>
            </a:r>
            <a:r>
              <a:rPr lang="en-US" dirty="0" err="1">
                <a:effectLst/>
                <a:ea typeface="Times New Roman" panose="02020603050405020304" pitchFamily="18" charset="0"/>
                <a:cs typeface="Arial" panose="020B0604020202020204" pitchFamily="34" charset="0"/>
              </a:rPr>
              <a:t>Marrazzo</a:t>
            </a:r>
            <a:r>
              <a:rPr lang="en-US" dirty="0">
                <a:effectLst/>
                <a:ea typeface="Times New Roman" panose="02020603050405020304" pitchFamily="18" charset="0"/>
                <a:cs typeface="Arial" panose="020B0604020202020204" pitchFamily="34" charset="0"/>
              </a:rPr>
              <a:t>, Director of the National Institute of Allergy and Infectious Diseases (or NIAID), will give a presentation on </a:t>
            </a:r>
            <a:r>
              <a:rPr lang="en-US" i="1" dirty="0">
                <a:effectLst/>
                <a:ea typeface="Times New Roman" panose="02020603050405020304" pitchFamily="18" charset="0"/>
                <a:cs typeface="Arial" panose="020B0604020202020204" pitchFamily="34" charset="0"/>
              </a:rPr>
              <a:t>The NIAID Mission: Infectious Diseases and Beyond</a:t>
            </a:r>
            <a:r>
              <a:rPr lang="en-US" dirty="0">
                <a:effectLst/>
                <a:ea typeface="Times New Roman" panose="02020603050405020304" pitchFamily="18" charset="0"/>
                <a:cs typeface="Arial" panose="020B0604020202020204" pitchFamily="34" charset="0"/>
              </a:rPr>
              <a:t>. </a:t>
            </a:r>
          </a:p>
          <a:p>
            <a:pPr marL="0" marR="0" indent="0">
              <a:spcBef>
                <a:spcPts val="0"/>
              </a:spcBef>
              <a:spcAft>
                <a:spcPts val="0"/>
              </a:spcAft>
              <a:buFont typeface="Arial" panose="020B0604020202020204"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lang="en-US" dirty="0">
              <a:effectLst/>
              <a:ea typeface="Times New Roman" panose="02020603050405020304" pitchFamily="18" charset="0"/>
              <a:cs typeface="Arial" panose="020B0604020202020204" pitchFamily="34" charset="0"/>
            </a:endParaRPr>
          </a:p>
          <a:p>
            <a:pPr marL="0" marR="0" indent="0">
              <a:spcBef>
                <a:spcPts val="0"/>
              </a:spcBef>
              <a:spcAft>
                <a:spcPts val="0"/>
              </a:spcAft>
              <a:buFont typeface="Arial" panose="020B0604020202020204"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dirty="0">
                <a:effectLst/>
                <a:ea typeface="Times New Roman" panose="02020603050405020304" pitchFamily="18" charset="0"/>
                <a:cs typeface="Arial" panose="020B0604020202020204" pitchFamily="34" charset="0"/>
              </a:rPr>
              <a:t>* Then, there will be three concept clearances presented by extramural program directors.</a:t>
            </a:r>
          </a:p>
          <a:p>
            <a:pPr marL="0" marR="0" indent="0">
              <a:spcBef>
                <a:spcPts val="0"/>
              </a:spcBef>
              <a:spcAft>
                <a:spcPts val="0"/>
              </a:spcAft>
              <a:buFont typeface="Arial" panose="020B0604020202020204"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lang="en-US" dirty="0">
              <a:effectLst/>
              <a:ea typeface="Times New Roman" panose="02020603050405020304" pitchFamily="18" charset="0"/>
              <a:cs typeface="Arial" panose="020B0604020202020204" pitchFamily="34" charset="0"/>
            </a:endParaRPr>
          </a:p>
          <a:p>
            <a:pPr marL="0" marR="0" indent="0">
              <a:spcBef>
                <a:spcPts val="0"/>
              </a:spcBef>
              <a:spcAft>
                <a:spcPts val="0"/>
              </a:spcAft>
              <a:buFont typeface="Arial" panose="020B0604020202020204"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dirty="0">
                <a:effectLst/>
                <a:ea typeface="Times New Roman" panose="02020603050405020304" pitchFamily="18" charset="0"/>
                <a:cs typeface="Arial" panose="020B0604020202020204" pitchFamily="34" charset="0"/>
              </a:rPr>
              <a:t>* First, Lisa Chadwick will present a concept clearance on </a:t>
            </a:r>
            <a:r>
              <a:rPr lang="en-US" i="1" dirty="0">
                <a:effectLst/>
                <a:ea typeface="Times New Roman" panose="02020603050405020304" pitchFamily="18" charset="0"/>
                <a:cs typeface="Arial" panose="020B0604020202020204" pitchFamily="34" charset="0"/>
              </a:rPr>
              <a:t>Supporting Talented Early Career Researchers in Genomics</a:t>
            </a:r>
            <a:r>
              <a:rPr lang="en-US" dirty="0">
                <a:effectLst/>
                <a:ea typeface="Times New Roman" panose="02020603050405020304" pitchFamily="18" charset="0"/>
                <a:cs typeface="Arial" panose="020B0604020202020204" pitchFamily="34" charset="0"/>
              </a:rPr>
              <a:t>. </a:t>
            </a:r>
          </a:p>
          <a:p>
            <a:pPr marL="0" marR="0" indent="0">
              <a:spcBef>
                <a:spcPts val="0"/>
              </a:spcBef>
              <a:spcAft>
                <a:spcPts val="0"/>
              </a:spcAft>
              <a:buFont typeface="Arial" panose="020B0604020202020204"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lang="en-US" dirty="0">
              <a:effectLst/>
              <a:ea typeface="Times New Roman" panose="02020603050405020304" pitchFamily="18" charset="0"/>
              <a:cs typeface="Arial" panose="020B0604020202020204" pitchFamily="34" charset="0"/>
            </a:endParaRPr>
          </a:p>
          <a:p>
            <a:pPr marL="0" marR="0" indent="0">
              <a:spcBef>
                <a:spcPts val="0"/>
              </a:spcBef>
              <a:spcAft>
                <a:spcPts val="0"/>
              </a:spcAft>
              <a:buFont typeface="Arial" panose="020B0604020202020204"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dirty="0">
                <a:effectLst/>
                <a:ea typeface="Times New Roman" panose="02020603050405020304" pitchFamily="18" charset="0"/>
                <a:cs typeface="Arial" panose="020B0604020202020204" pitchFamily="34" charset="0"/>
              </a:rPr>
              <a:t>* Then, Ebony Madden will present a concept clearance on </a:t>
            </a:r>
            <a:r>
              <a:rPr lang="en-US" i="1" dirty="0">
                <a:effectLst/>
                <a:ea typeface="Times New Roman" panose="02020603050405020304" pitchFamily="18" charset="0"/>
                <a:cs typeface="Arial" panose="020B0604020202020204" pitchFamily="34" charset="0"/>
              </a:rPr>
              <a:t>Genome Research Experiences to Attract Talented Undergraduates into Genomic Fields to Enhance Diversity (GREAT)</a:t>
            </a:r>
            <a:r>
              <a:rPr lang="en-US" dirty="0">
                <a:effectLst/>
                <a:ea typeface="Times New Roman" panose="02020603050405020304" pitchFamily="18" charset="0"/>
                <a:cs typeface="Arial" panose="020B0604020202020204" pitchFamily="34" charset="0"/>
              </a:rPr>
              <a:t>. </a:t>
            </a:r>
          </a:p>
          <a:p>
            <a:pPr marL="0" marR="0" indent="0">
              <a:spcBef>
                <a:spcPts val="0"/>
              </a:spcBef>
              <a:spcAft>
                <a:spcPts val="0"/>
              </a:spcAft>
              <a:buFont typeface="Arial" panose="020B0604020202020204"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lang="en-US" dirty="0">
              <a:effectLst/>
              <a:ea typeface="Times New Roman" panose="02020603050405020304" pitchFamily="18" charset="0"/>
              <a:cs typeface="Arial" panose="020B0604020202020204" pitchFamily="34" charset="0"/>
            </a:endParaRPr>
          </a:p>
          <a:p>
            <a:pPr marL="0" marR="0" lvl="0" indent="0" algn="l" defTabSz="609585" rtl="0" eaLnBrk="1" fontAlgn="auto" latinLnBrk="0" hangingPunct="1">
              <a:lnSpc>
                <a:spcPct val="100000"/>
              </a:lnSpc>
              <a:spcBef>
                <a:spcPts val="0"/>
              </a:spcBef>
              <a:spcAft>
                <a:spcPts val="0"/>
              </a:spcAft>
              <a:buClrTx/>
              <a:buSzTx/>
              <a:buFont typeface="Arial" panose="020B0604020202020204" pitchFamily="34"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defRPr/>
            </a:pPr>
            <a:r>
              <a:rPr lang="en-US" dirty="0">
                <a:effectLst/>
                <a:ea typeface="Times New Roman" panose="02020603050405020304" pitchFamily="18" charset="0"/>
                <a:cs typeface="Arial" panose="020B0604020202020204" pitchFamily="34" charset="0"/>
              </a:rPr>
              <a:t>* Finally, Lucia Hindorff will present a concept clearance on the </a:t>
            </a:r>
            <a:r>
              <a:rPr lang="en-US" i="1" dirty="0">
                <a:effectLst/>
                <a:ea typeface="Times New Roman" panose="02020603050405020304" pitchFamily="18" charset="0"/>
                <a:cs typeface="Arial" panose="020B0604020202020204" pitchFamily="34" charset="0"/>
              </a:rPr>
              <a:t>NHGRI Predoctoral to Postdoctoral Transition Award for a Diverse Genomics Workforce</a:t>
            </a:r>
            <a:r>
              <a:rPr lang="en-US" dirty="0">
                <a:effectLst/>
                <a:ea typeface="Times New Roman" panose="02020603050405020304" pitchFamily="18" charset="0"/>
                <a:cs typeface="Arial" panose="020B0604020202020204" pitchFamily="34" charset="0"/>
              </a:rPr>
              <a:t>. </a:t>
            </a:r>
          </a:p>
        </p:txBody>
      </p:sp>
      <p:sp>
        <p:nvSpPr>
          <p:cNvPr id="5" name="Slide Number Placeholder 3">
            <a:extLst>
              <a:ext uri="{FF2B5EF4-FFF2-40B4-BE49-F238E27FC236}">
                <a16:creationId xmlns:a16="http://schemas.microsoft.com/office/drawing/2014/main" id="{B5BC287D-CEB6-4D84-9F2C-DEAB1B5A951C}"/>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3</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740411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6343"/>
            <a:ext cx="5486400" cy="4114800"/>
          </a:xfrm>
        </p:spPr>
        <p:txBody>
          <a:bodyPr/>
          <a:lstStyle/>
          <a:p>
            <a:pPr marL="0" marR="0" lvl="0" indent="0" algn="l" defTabSz="609585" rtl="0" eaLnBrk="1" fontAlgn="auto" latinLnBrk="0" hangingPunct="1">
              <a:lnSpc>
                <a:spcPct val="100000"/>
              </a:lnSpc>
              <a:spcBef>
                <a:spcPts val="0"/>
              </a:spcBef>
              <a:spcAft>
                <a:spcPts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defRPr/>
            </a:pPr>
            <a:r>
              <a:rPr lang="en-US" sz="1200" dirty="0">
                <a:effectLst/>
                <a:ea typeface="Times New Roman" panose="02020603050405020304" pitchFamily="18" charset="0"/>
                <a:cs typeface="Arial" panose="020B0604020202020204" pitchFamily="34" charset="0"/>
              </a:rPr>
              <a:t>Following the concept clearances</a:t>
            </a:r>
            <a:r>
              <a:rPr lang="en-US" sz="1200" b="0" dirty="0">
                <a:solidFill>
                  <a:srgbClr val="000000"/>
                </a:solidFill>
                <a:effectLst/>
                <a:ea typeface="Times New Roman" panose="02020603050405020304" pitchFamily="18" charset="0"/>
                <a:cs typeface="Arial" panose="020B0604020202020204" pitchFamily="34" charset="0"/>
              </a:rPr>
              <a:t>, we will have three more presentations. </a:t>
            </a:r>
          </a:p>
          <a:p>
            <a:pPr marL="0" marR="0" lvl="0" indent="0" algn="l" defTabSz="609585" rtl="0" eaLnBrk="1" fontAlgn="auto" latinLnBrk="0" hangingPunct="1">
              <a:lnSpc>
                <a:spcPct val="100000"/>
              </a:lnSpc>
              <a:spcBef>
                <a:spcPts val="0"/>
              </a:spcBef>
              <a:spcAft>
                <a:spcPts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defRPr/>
            </a:pPr>
            <a:endParaRPr lang="en-US" sz="1200" b="0" dirty="0">
              <a:solidFill>
                <a:srgbClr val="000000"/>
              </a:solidFill>
              <a:effectLst/>
              <a:ea typeface="Times New Roman" panose="02020603050405020304" pitchFamily="18" charset="0"/>
              <a:cs typeface="Arial" panose="020B0604020202020204" pitchFamily="34" charset="0"/>
            </a:endParaRPr>
          </a:p>
          <a:p>
            <a:pPr marL="0" marR="0" lvl="0" indent="0" algn="l" defTabSz="609585" rtl="0" eaLnBrk="1" fontAlgn="auto" latinLnBrk="0" hangingPunct="1">
              <a:lnSpc>
                <a:spcPct val="100000"/>
              </a:lnSpc>
              <a:spcBef>
                <a:spcPts val="0"/>
              </a:spcBef>
              <a:spcAft>
                <a:spcPts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defRPr/>
            </a:pPr>
            <a:r>
              <a:rPr lang="en-US" sz="1200" b="0" dirty="0">
                <a:solidFill>
                  <a:srgbClr val="000000"/>
                </a:solidFill>
                <a:effectLst/>
                <a:ea typeface="Times New Roman" panose="02020603050405020304" pitchFamily="18" charset="0"/>
                <a:cs typeface="Arial" panose="020B0604020202020204" pitchFamily="34" charset="0"/>
              </a:rPr>
              <a:t>* First, Lucia Hindorff and I will present the </a:t>
            </a:r>
            <a:r>
              <a:rPr lang="en-US" sz="1200" b="0" i="1" dirty="0">
                <a:solidFill>
                  <a:srgbClr val="000000"/>
                </a:solidFill>
                <a:effectLst/>
                <a:ea typeface="Times New Roman" panose="02020603050405020304" pitchFamily="18" charset="0"/>
                <a:cs typeface="Arial" panose="020B0604020202020204" pitchFamily="34" charset="0"/>
              </a:rPr>
              <a:t>Bettie J. Graham Leadership Awards for Enhancing Diversity, Equity, Inclusion, and Accessibility in the Genomics Workforce</a:t>
            </a:r>
            <a:r>
              <a:rPr lang="en-US" sz="1200" b="0" dirty="0">
                <a:solidFill>
                  <a:srgbClr val="000000"/>
                </a:solidFill>
                <a:effectLst/>
                <a:ea typeface="Times New Roman" panose="02020603050405020304" pitchFamily="18" charset="0"/>
                <a:cs typeface="Arial" panose="020B0604020202020204" pitchFamily="34" charset="0"/>
              </a:rPr>
              <a:t>.</a:t>
            </a:r>
          </a:p>
          <a:p>
            <a:pPr marL="0" marR="0" lvl="0" indent="0" algn="l" defTabSz="609585" rtl="0" eaLnBrk="1" fontAlgn="auto" latinLnBrk="0" hangingPunct="1">
              <a:lnSpc>
                <a:spcPct val="100000"/>
              </a:lnSpc>
              <a:spcBef>
                <a:spcPts val="0"/>
              </a:spcBef>
              <a:spcAft>
                <a:spcPts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defRPr/>
            </a:pPr>
            <a:endParaRPr lang="en-US" sz="1200" b="0" dirty="0">
              <a:solidFill>
                <a:srgbClr val="000000"/>
              </a:solidFill>
              <a:effectLst/>
              <a:ea typeface="Times New Roman" panose="02020603050405020304" pitchFamily="18" charset="0"/>
              <a:cs typeface="Arial" panose="020B0604020202020204" pitchFamily="34" charset="0"/>
            </a:endParaRPr>
          </a:p>
          <a:p>
            <a:pPr marL="0" marR="0" lvl="0" indent="0" algn="l" defTabSz="609585" rtl="0" eaLnBrk="1" fontAlgn="auto" latinLnBrk="0" hangingPunct="1">
              <a:lnSpc>
                <a:spcPct val="100000"/>
              </a:lnSpc>
              <a:spcBef>
                <a:spcPts val="0"/>
              </a:spcBef>
              <a:spcAft>
                <a:spcPts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defRPr/>
            </a:pPr>
            <a:r>
              <a:rPr lang="en-US" sz="1200" dirty="0">
                <a:solidFill>
                  <a:srgbClr val="000000"/>
                </a:solidFill>
                <a:effectLst/>
                <a:ea typeface="Times New Roman" panose="02020603050405020304" pitchFamily="18" charset="0"/>
                <a:cs typeface="Arial" panose="020B0604020202020204" pitchFamily="34" charset="0"/>
              </a:rPr>
              <a:t>* Then, Karen </a:t>
            </a:r>
            <a:r>
              <a:rPr lang="en-US" sz="1200" dirty="0" err="1">
                <a:solidFill>
                  <a:srgbClr val="000000"/>
                </a:solidFill>
                <a:effectLst/>
                <a:ea typeface="Times New Roman" panose="02020603050405020304" pitchFamily="18" charset="0"/>
                <a:cs typeface="Arial" panose="020B0604020202020204" pitchFamily="34" charset="0"/>
              </a:rPr>
              <a:t>Mohlke</a:t>
            </a:r>
            <a:r>
              <a:rPr lang="en-US" sz="1200" dirty="0">
                <a:solidFill>
                  <a:srgbClr val="000000"/>
                </a:solidFill>
                <a:effectLst/>
                <a:ea typeface="Times New Roman" panose="02020603050405020304" pitchFamily="18" charset="0"/>
                <a:cs typeface="Arial" panose="020B0604020202020204" pitchFamily="34" charset="0"/>
              </a:rPr>
              <a:t> and Jesse </a:t>
            </a:r>
            <a:r>
              <a:rPr lang="en-US" sz="1200" dirty="0" err="1">
                <a:solidFill>
                  <a:srgbClr val="000000"/>
                </a:solidFill>
                <a:effectLst/>
                <a:ea typeface="Times New Roman" panose="02020603050405020304" pitchFamily="18" charset="0"/>
                <a:cs typeface="Arial" panose="020B0604020202020204" pitchFamily="34" charset="0"/>
              </a:rPr>
              <a:t>Engreitz</a:t>
            </a:r>
            <a:r>
              <a:rPr lang="en-US" sz="1200" dirty="0">
                <a:solidFill>
                  <a:srgbClr val="000000"/>
                </a:solidFill>
                <a:effectLst/>
                <a:ea typeface="Times New Roman" panose="02020603050405020304" pitchFamily="18" charset="0"/>
                <a:cs typeface="Arial" panose="020B0604020202020204" pitchFamily="34" charset="0"/>
              </a:rPr>
              <a:t> </a:t>
            </a:r>
            <a:r>
              <a:rPr lang="en-US" sz="1200" b="0" dirty="0">
                <a:solidFill>
                  <a:srgbClr val="000000"/>
                </a:solidFill>
                <a:effectLst/>
                <a:ea typeface="Times New Roman" panose="02020603050405020304" pitchFamily="18" charset="0"/>
                <a:cs typeface="Arial" panose="020B0604020202020204" pitchFamily="34" charset="0"/>
              </a:rPr>
              <a:t>will talk about the </a:t>
            </a:r>
            <a:r>
              <a:rPr lang="en-US" sz="1200" b="0" i="1" dirty="0">
                <a:solidFill>
                  <a:srgbClr val="000000"/>
                </a:solidFill>
                <a:effectLst/>
                <a:ea typeface="Times New Roman" panose="02020603050405020304" pitchFamily="18" charset="0"/>
                <a:cs typeface="Arial" panose="020B0604020202020204" pitchFamily="34" charset="0"/>
              </a:rPr>
              <a:t>Impact of Genomic Variation on Function (IGVF) Consortium Update</a:t>
            </a:r>
            <a:r>
              <a:rPr lang="en-US" sz="1200" b="0" i="0" dirty="0">
                <a:solidFill>
                  <a:srgbClr val="000000"/>
                </a:solidFill>
                <a:effectLst/>
                <a:ea typeface="Times New Roman" panose="02020603050405020304" pitchFamily="18" charset="0"/>
                <a:cs typeface="Arial" panose="020B0604020202020204" pitchFamily="34" charset="0"/>
              </a:rPr>
              <a:t>.</a:t>
            </a:r>
          </a:p>
          <a:p>
            <a:pPr marL="0" marR="0" lvl="0" indent="0" algn="l" defTabSz="609585" rtl="0" eaLnBrk="1" fontAlgn="auto" latinLnBrk="0" hangingPunct="1">
              <a:lnSpc>
                <a:spcPct val="100000"/>
              </a:lnSpc>
              <a:spcBef>
                <a:spcPts val="0"/>
              </a:spcBef>
              <a:spcAft>
                <a:spcPts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defRPr/>
            </a:pPr>
            <a:endParaRPr lang="en-US" sz="1200" b="0" i="0" dirty="0">
              <a:solidFill>
                <a:srgbClr val="000000"/>
              </a:solidFill>
              <a:effectLst/>
              <a:ea typeface="Times New Roman" panose="02020603050405020304" pitchFamily="18" charset="0"/>
              <a:cs typeface="Arial" panose="020B0604020202020204" pitchFamily="34" charset="0"/>
            </a:endParaRPr>
          </a:p>
          <a:p>
            <a:pPr marL="0" marR="0" lvl="0" indent="0" algn="l" defTabSz="609585" rtl="0" eaLnBrk="1" fontAlgn="auto" latinLnBrk="0" hangingPunct="1">
              <a:lnSpc>
                <a:spcPct val="100000"/>
              </a:lnSpc>
              <a:spcBef>
                <a:spcPts val="0"/>
              </a:spcBef>
              <a:spcAft>
                <a:spcPts val="0"/>
              </a:spcAft>
              <a:buClrTx/>
              <a:buSz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defRPr/>
            </a:pPr>
            <a:r>
              <a:rPr lang="en-US" sz="1200" b="0" i="0" dirty="0">
                <a:effectLst/>
                <a:ea typeface="Times New Roman" panose="02020603050405020304" pitchFamily="18" charset="0"/>
                <a:cs typeface="Arial" panose="020B0604020202020204" pitchFamily="34" charset="0"/>
              </a:rPr>
              <a:t>* Finally, Jennifer Posey will discuss the </a:t>
            </a:r>
            <a:r>
              <a:rPr lang="en-US" sz="1200" b="0" i="1" dirty="0">
                <a:effectLst/>
                <a:ea typeface="Times New Roman" panose="02020603050405020304" pitchFamily="18" charset="0"/>
                <a:cs typeface="Arial" panose="020B0604020202020204" pitchFamily="34" charset="0"/>
              </a:rPr>
              <a:t>Genomics Research to Elucidate the Genetics of Rare Disease (or </a:t>
            </a:r>
            <a:r>
              <a:rPr lang="en-US" sz="1200" b="0" i="1" dirty="0" err="1">
                <a:effectLst/>
                <a:ea typeface="Times New Roman" panose="02020603050405020304" pitchFamily="18" charset="0"/>
                <a:cs typeface="Arial" panose="020B0604020202020204" pitchFamily="34" charset="0"/>
              </a:rPr>
              <a:t>GREGoR</a:t>
            </a:r>
            <a:r>
              <a:rPr lang="en-US" sz="1200" b="0" i="1" dirty="0">
                <a:effectLst/>
                <a:ea typeface="Times New Roman" panose="02020603050405020304" pitchFamily="18" charset="0"/>
                <a:cs typeface="Arial" panose="020B0604020202020204" pitchFamily="34" charset="0"/>
              </a:rPr>
              <a:t>) Consortium Update</a:t>
            </a:r>
            <a:r>
              <a:rPr lang="en-US" dirty="0">
                <a:ea typeface="Times New Roman" panose="02020603050405020304" pitchFamily="18" charset="0"/>
                <a:cs typeface="Arial" panose="020B0604020202020204" pitchFamily="34" charset="0"/>
              </a:rPr>
              <a:t>.</a:t>
            </a:r>
            <a:endParaRPr lang="en-US" sz="1200" b="0" i="0" dirty="0">
              <a:effectLst/>
              <a:ea typeface="Times New Roman" panose="02020603050405020304" pitchFamily="18" charset="0"/>
              <a:cs typeface="Arial" panose="020B0604020202020204" pitchFamily="34" charset="0"/>
            </a:endParaRPr>
          </a:p>
        </p:txBody>
      </p:sp>
      <p:sp>
        <p:nvSpPr>
          <p:cNvPr id="5" name="Slide Number Placeholder 3">
            <a:extLst>
              <a:ext uri="{FF2B5EF4-FFF2-40B4-BE49-F238E27FC236}">
                <a16:creationId xmlns:a16="http://schemas.microsoft.com/office/drawing/2014/main" id="{C6B60C47-F4B0-48C9-8809-D26FD87A0026}"/>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4</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862049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6343"/>
            <a:ext cx="5486400" cy="4114800"/>
          </a:xfrm>
        </p:spPr>
        <p:txBody>
          <a:bodyPr/>
          <a:lstStyle/>
          <a:p>
            <a:pPr marL="0" marR="0">
              <a:spcBef>
                <a:spcPts val="0"/>
              </a:spcBef>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sz="1200" b="0" dirty="0">
                <a:solidFill>
                  <a:srgbClr val="000000"/>
                </a:solidFill>
                <a:effectLst/>
                <a:ea typeface="Times New Roman" panose="02020603050405020304" pitchFamily="18" charset="0"/>
                <a:cs typeface="Arial" panose="020B0604020202020204" pitchFamily="34" charset="0"/>
              </a:rPr>
              <a:t>Following those presentations, we will have two reports. </a:t>
            </a:r>
          </a:p>
          <a:p>
            <a:pPr marL="0" marR="0">
              <a:spcBef>
                <a:spcPts val="0"/>
              </a:spcBef>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lang="en-US" sz="1200" b="0" dirty="0">
              <a:solidFill>
                <a:srgbClr val="000000"/>
              </a:solidFill>
              <a:effectLst/>
              <a:ea typeface="Times New Roman" panose="02020603050405020304" pitchFamily="18" charset="0"/>
              <a:cs typeface="Arial" panose="020B0604020202020204" pitchFamily="34" charset="0"/>
            </a:endParaRPr>
          </a:p>
          <a:p>
            <a:pPr marL="0" marR="0">
              <a:spcBef>
                <a:spcPts val="0"/>
              </a:spcBef>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sz="1200" b="0" dirty="0">
                <a:solidFill>
                  <a:srgbClr val="000000"/>
                </a:solidFill>
                <a:effectLst/>
                <a:ea typeface="Times New Roman" panose="02020603050405020304" pitchFamily="18" charset="0"/>
                <a:cs typeface="Arial" panose="020B0604020202020204" pitchFamily="34" charset="0"/>
              </a:rPr>
              <a:t>* First, Alexander Arguello and Nancy Cox will give a report from the </a:t>
            </a:r>
            <a:r>
              <a:rPr lang="en-US" sz="1200" b="0" i="1" dirty="0">
                <a:solidFill>
                  <a:srgbClr val="000000"/>
                </a:solidFill>
                <a:effectLst/>
                <a:ea typeface="Times New Roman" panose="02020603050405020304" pitchFamily="18" charset="0"/>
                <a:cs typeface="Arial" panose="020B0604020202020204" pitchFamily="34" charset="0"/>
              </a:rPr>
              <a:t>Advances in the Genetic Architecture of Complex Human Traits </a:t>
            </a:r>
            <a:r>
              <a:rPr lang="en-US" sz="1200" b="0" dirty="0">
                <a:solidFill>
                  <a:srgbClr val="000000"/>
                </a:solidFill>
                <a:effectLst/>
                <a:ea typeface="Times New Roman" panose="02020603050405020304" pitchFamily="18" charset="0"/>
                <a:cs typeface="Arial" panose="020B0604020202020204" pitchFamily="34" charset="0"/>
              </a:rPr>
              <a:t>workshop.</a:t>
            </a:r>
          </a:p>
          <a:p>
            <a:pPr marL="0" marR="0">
              <a:spcBef>
                <a:spcPts val="0"/>
              </a:spcBef>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lang="en-US" sz="1200" b="0" dirty="0">
              <a:solidFill>
                <a:srgbClr val="000000"/>
              </a:solidFill>
              <a:effectLst/>
              <a:ea typeface="Times New Roman" panose="02020603050405020304" pitchFamily="18" charset="0"/>
              <a:cs typeface="Arial" panose="020B0604020202020204" pitchFamily="34" charset="0"/>
            </a:endParaRPr>
          </a:p>
          <a:p>
            <a:pPr marL="0" marR="0">
              <a:spcBef>
                <a:spcPts val="0"/>
              </a:spcBef>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sz="1200" dirty="0">
                <a:solidFill>
                  <a:srgbClr val="000000"/>
                </a:solidFill>
                <a:effectLst/>
                <a:ea typeface="Times New Roman" panose="02020603050405020304" pitchFamily="18" charset="0"/>
                <a:cs typeface="Arial" panose="020B0604020202020204" pitchFamily="34" charset="0"/>
              </a:rPr>
              <a:t>* And then </a:t>
            </a:r>
            <a:r>
              <a:rPr lang="en-US" sz="1200" dirty="0">
                <a:effectLst/>
                <a:ea typeface="Times New Roman" panose="02020603050405020304" pitchFamily="18" charset="0"/>
                <a:cs typeface="Arial" panose="020B0604020202020204" pitchFamily="34" charset="0"/>
              </a:rPr>
              <a:t>Renee Rider and Ian Nova will give us an </a:t>
            </a:r>
            <a:r>
              <a:rPr lang="en-US" sz="1200" i="1" dirty="0">
                <a:effectLst/>
                <a:ea typeface="Times New Roman" panose="02020603050405020304" pitchFamily="18" charset="0"/>
                <a:cs typeface="Arial" panose="020B0604020202020204" pitchFamily="34" charset="0"/>
              </a:rPr>
              <a:t>Overview of the NHGRI Small Business Program</a:t>
            </a:r>
            <a:r>
              <a:rPr lang="en-US" sz="1200" i="0" dirty="0">
                <a:effectLst/>
                <a:ea typeface="Times New Roman" panose="02020603050405020304" pitchFamily="18" charset="0"/>
                <a:cs typeface="Arial" panose="020B0604020202020204" pitchFamily="34" charset="0"/>
              </a:rPr>
              <a:t>. 	</a:t>
            </a:r>
          </a:p>
          <a:p>
            <a:pPr marL="0" marR="0">
              <a:spcBef>
                <a:spcPts val="0"/>
              </a:spcBef>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lang="en-US" sz="1200" dirty="0">
              <a:cs typeface="Arial" panose="020B0604020202020204" pitchFamily="34" charset="0"/>
            </a:endParaRPr>
          </a:p>
          <a:p>
            <a:pPr marL="0" marR="0">
              <a:spcBef>
                <a:spcPts val="0"/>
              </a:spcBef>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sz="1200" dirty="0">
                <a:cs typeface="Arial" panose="020B0604020202020204" pitchFamily="34" charset="0"/>
              </a:rPr>
              <a:t>* Finally, we will have a presentation from Sarah Wheelan about some upcoming </a:t>
            </a:r>
            <a:r>
              <a:rPr lang="en-US" sz="1200" i="1" dirty="0">
                <a:cs typeface="Arial" panose="020B0604020202020204" pitchFamily="34" charset="0"/>
              </a:rPr>
              <a:t>Revisions </a:t>
            </a:r>
            <a:r>
              <a:rPr lang="en-US" sz="1200" b="0" i="1" noProof="0" dirty="0"/>
              <a:t>for Fellowship Applications and Simplified Review Framework for Research Applications</a:t>
            </a:r>
            <a:r>
              <a:rPr lang="en-US" sz="1200" b="0" noProof="0" dirty="0"/>
              <a:t>.</a:t>
            </a:r>
            <a:endParaRPr lang="en-US" sz="1200" b="0" dirty="0">
              <a:cs typeface="Arial" panose="020B0604020202020204" pitchFamily="34" charset="0"/>
            </a:endParaRPr>
          </a:p>
        </p:txBody>
      </p:sp>
      <p:sp>
        <p:nvSpPr>
          <p:cNvPr id="5" name="Slide Number Placeholder 3">
            <a:extLst>
              <a:ext uri="{FF2B5EF4-FFF2-40B4-BE49-F238E27FC236}">
                <a16:creationId xmlns:a16="http://schemas.microsoft.com/office/drawing/2014/main" id="{C6B60C47-F4B0-48C9-8809-D26FD87A0026}"/>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5</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188922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2725"/>
            <a:ext cx="5486400" cy="4114800"/>
          </a:xfrm>
        </p:spPr>
        <p:txBody>
          <a:bodyPr/>
          <a:lstStyle/>
          <a:p>
            <a:r>
              <a:rPr lang="en-US"/>
              <a:t>For the rest of my Director’s Report, I will cover the seven areas listed here, which reliably provide a useful framework for reviewing the relevant topics.</a:t>
            </a:r>
          </a:p>
          <a:p>
            <a:endParaRPr lang="en-US"/>
          </a:p>
          <a:p>
            <a:endParaRPr lang="en-US"/>
          </a:p>
        </p:txBody>
      </p:sp>
      <p:sp>
        <p:nvSpPr>
          <p:cNvPr id="5" name="Slide Number Placeholder 3">
            <a:extLst>
              <a:ext uri="{FF2B5EF4-FFF2-40B4-BE49-F238E27FC236}">
                <a16:creationId xmlns:a16="http://schemas.microsoft.com/office/drawing/2014/main" id="{9CB7B1B2-EC55-4BC0-B53D-6018A92E3BA7}"/>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6</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22550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2725"/>
            <a:ext cx="5486400" cy="4114800"/>
          </a:xfrm>
        </p:spPr>
        <p:txBody>
          <a:bodyPr/>
          <a:lstStyle/>
          <a:p>
            <a:pPr defTabSz="621167">
              <a:defRPr/>
            </a:pPr>
            <a:r>
              <a:rPr lang="en-US"/>
              <a:t>And I will start with some general NHGRI updates.</a:t>
            </a:r>
          </a:p>
          <a:p>
            <a:endParaRPr lang="en-US"/>
          </a:p>
        </p:txBody>
      </p:sp>
      <p:sp>
        <p:nvSpPr>
          <p:cNvPr id="5" name="Slide Number Placeholder 3">
            <a:extLst>
              <a:ext uri="{FF2B5EF4-FFF2-40B4-BE49-F238E27FC236}">
                <a16:creationId xmlns:a16="http://schemas.microsoft.com/office/drawing/2014/main" id="{421E3739-8C1E-4A74-9316-10F2218205CA}"/>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7</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705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B4391F27-9FFE-470B-885D-1607C6C77565}"/>
              </a:ext>
            </a:extLst>
          </p:cNvPr>
          <p:cNvSpPr>
            <a:spLocks noGrp="1" noRot="1" noMove="1" noResize="1" noEditPoints="1" noAdjustHandles="1" noChangeArrowheads="1" noChangeShapeType="1"/>
          </p:cNvSpPr>
          <p:nvPr>
            <p:ph type="body" idx="1"/>
          </p:nvPr>
        </p:nvSpPr>
        <p:spPr>
          <a:xfrm>
            <a:off x="762000" y="4033953"/>
            <a:ext cx="5486400" cy="4114800"/>
          </a:xfrm>
        </p:spPr>
        <p:txBody>
          <a:bodyPr/>
          <a:lstStyle/>
          <a:p>
            <a:pPr marL="0" lvl="1" defTabSz="587579">
              <a:defRPr/>
            </a:pPr>
            <a:r>
              <a:rPr lang="en-US" dirty="0">
                <a:latin typeface="Arial"/>
                <a:cs typeface="Arial"/>
              </a:rPr>
              <a:t>In March, Issel Anne Lim joined NHGRI as the new Deputy Director of the Division of Extramural Operations. This division develops and implements extramural policy at NHGRI, including those for application referral, scientific review, grants management, and research integrity. </a:t>
            </a:r>
          </a:p>
          <a:p>
            <a:pPr marL="0" lvl="1" defTabSz="587579">
              <a:defRPr/>
            </a:pPr>
            <a:endParaRPr lang="en-US" dirty="0">
              <a:latin typeface="Arial" panose="020B0604020202020204" pitchFamily="34" charset="0"/>
              <a:cs typeface="Arial" panose="020B0604020202020204" pitchFamily="34" charset="0"/>
            </a:endParaRPr>
          </a:p>
          <a:p>
            <a:pPr marL="0" lvl="1" defTabSz="587579">
              <a:defRPr/>
            </a:pPr>
            <a:r>
              <a:rPr lang="en-US" dirty="0">
                <a:latin typeface="Arial"/>
                <a:cs typeface="Arial"/>
              </a:rPr>
              <a:t>Prior to joining NHGRI, Issel built and supervised the Policy, Legislation, Communications, and Engagement Team at the NIH Office of AIDS Research. There, she oversaw operational planning, reports to Congress, and online resources covering NIH’s HIV research portfolio. Previously, she led projects on strategic planning, portfolio analysis, data visualization, and program evaluation at the National Institute of Child Health and Human Development. She also pursued short-term assignments – first, as a program official working on intellectual and developmental disability policies; second, in the extramural research program at the National Institute of Allergy and Infectious Disease; third, within the receipt and referral component of the Center for Scientific Review; and fourth, in the NIH Office of Extramural Research working on implementing rigor and reproducibility policy.</a:t>
            </a:r>
            <a:endParaRPr lang="en-US" dirty="0">
              <a:latin typeface="Arial" panose="020B0604020202020204" pitchFamily="34" charset="0"/>
              <a:cs typeface="Arial" panose="020B0604020202020204" pitchFamily="34" charset="0"/>
            </a:endParaRPr>
          </a:p>
        </p:txBody>
      </p:sp>
      <p:sp>
        <p:nvSpPr>
          <p:cNvPr id="3" name="Slide Image Placeholder 2">
            <a:extLst>
              <a:ext uri="{FF2B5EF4-FFF2-40B4-BE49-F238E27FC236}">
                <a16:creationId xmlns:a16="http://schemas.microsoft.com/office/drawing/2014/main" id="{FEBEAFD3-693F-42C1-93BE-E72F2DC876A5}"/>
              </a:ext>
            </a:extLst>
          </p:cNvPr>
          <p:cNvSpPr>
            <a:spLocks noGrp="1" noRot="1" noChangeAspect="1"/>
          </p:cNvSpPr>
          <p:nvPr>
            <p:ph type="sldImg"/>
          </p:nvPr>
        </p:nvSpPr>
        <p:spPr>
          <a:xfrm>
            <a:off x="336550" y="468313"/>
            <a:ext cx="6337300" cy="3565525"/>
          </a:xfrm>
        </p:spPr>
      </p:sp>
      <p:sp>
        <p:nvSpPr>
          <p:cNvPr id="5" name="Slide Number Placeholder 3">
            <a:extLst>
              <a:ext uri="{FF2B5EF4-FFF2-40B4-BE49-F238E27FC236}">
                <a16:creationId xmlns:a16="http://schemas.microsoft.com/office/drawing/2014/main" id="{44CBB1E6-05C4-40D6-AE7F-0F3BAF78922A}"/>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8</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960324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B4391F27-9FFE-470B-885D-1607C6C77565}"/>
              </a:ext>
            </a:extLst>
          </p:cNvPr>
          <p:cNvSpPr>
            <a:spLocks noGrp="1" noRot="1" noMove="1" noResize="1" noEditPoints="1" noAdjustHandles="1" noChangeArrowheads="1" noChangeShapeType="1"/>
          </p:cNvSpPr>
          <p:nvPr>
            <p:ph type="body" idx="1"/>
          </p:nvPr>
        </p:nvSpPr>
        <p:spPr>
          <a:xfrm>
            <a:off x="762000" y="4033953"/>
            <a:ext cx="5486400" cy="4114800"/>
          </a:xfrm>
        </p:spPr>
        <p:txBody>
          <a:bodyPr/>
          <a:lstStyle/>
          <a:p>
            <a:pPr marL="0" lvl="1" algn="l" defTabSz="587579">
              <a:defRPr/>
            </a:pPr>
            <a:r>
              <a:rPr lang="en-US" dirty="0">
                <a:latin typeface="Arial"/>
                <a:cs typeface="Arial"/>
              </a:rPr>
              <a:t>In March, Kris Wetterstrand took on new roles at NHGRI, returning to the Extramural Research Program as program operations lead within the Division of Extramural Operations. There, she will foster the development and implementation of extramural policy (especially in the areas of program operations and data release. She is also a program director in the Division of Genome Sciences, where she will manage the comparative genomics grant portfolio.</a:t>
            </a:r>
          </a:p>
          <a:p>
            <a:pPr marL="0" lvl="1" algn="l" defTabSz="587579">
              <a:defRPr/>
            </a:pPr>
            <a:endParaRPr lang="en-US" dirty="0">
              <a:latin typeface="Arial"/>
              <a:cs typeface="Arial"/>
            </a:endParaRPr>
          </a:p>
          <a:p>
            <a:pPr marL="0" lvl="1" algn="l" defTabSz="587579">
              <a:defRPr/>
            </a:pPr>
            <a:r>
              <a:rPr lang="en-US" dirty="0">
                <a:latin typeface="Arial"/>
                <a:cs typeface="Arial"/>
              </a:rPr>
              <a:t>Prior to this, Kris worked for me in the Office of the Director for 13 years. Some of her notable accomplishments included major roles in two strategic planning efforts, content development for the exhibition </a:t>
            </a:r>
            <a:r>
              <a:rPr lang="en-US" i="1" dirty="0">
                <a:latin typeface="Arial"/>
                <a:cs typeface="Arial"/>
              </a:rPr>
              <a:t>Genome: Unlocking Life’s Code</a:t>
            </a:r>
            <a:r>
              <a:rPr lang="en-US" dirty="0">
                <a:latin typeface="Arial"/>
                <a:cs typeface="Arial"/>
              </a:rPr>
              <a:t>, serving as lead editor of my monthly newsletter, </a:t>
            </a:r>
            <a:r>
              <a:rPr lang="en-US" i="1" dirty="0">
                <a:latin typeface="Arial"/>
                <a:cs typeface="Arial"/>
              </a:rPr>
              <a:t>The Genomics Landscape</a:t>
            </a:r>
            <a:r>
              <a:rPr lang="en-US" dirty="0">
                <a:latin typeface="Arial"/>
                <a:cs typeface="Arial"/>
              </a:rPr>
              <a:t>, and helping to start the NHGRI History of Genomics Program. </a:t>
            </a:r>
          </a:p>
          <a:p>
            <a:pPr marL="0" lvl="1" algn="l" defTabSz="587579">
              <a:defRPr/>
            </a:pPr>
            <a:endParaRPr lang="en-US" dirty="0">
              <a:latin typeface="Arial"/>
              <a:cs typeface="Arial"/>
            </a:endParaRPr>
          </a:p>
        </p:txBody>
      </p:sp>
      <p:sp>
        <p:nvSpPr>
          <p:cNvPr id="3" name="Slide Image Placeholder 2">
            <a:extLst>
              <a:ext uri="{FF2B5EF4-FFF2-40B4-BE49-F238E27FC236}">
                <a16:creationId xmlns:a16="http://schemas.microsoft.com/office/drawing/2014/main" id="{FEBEAFD3-693F-42C1-93BE-E72F2DC876A5}"/>
              </a:ext>
            </a:extLst>
          </p:cNvPr>
          <p:cNvSpPr>
            <a:spLocks noGrp="1" noRot="1" noChangeAspect="1"/>
          </p:cNvSpPr>
          <p:nvPr>
            <p:ph type="sldImg"/>
          </p:nvPr>
        </p:nvSpPr>
        <p:spPr>
          <a:xfrm>
            <a:off x="336550" y="468313"/>
            <a:ext cx="6337300" cy="3565525"/>
          </a:xfrm>
        </p:spPr>
      </p:sp>
      <p:sp>
        <p:nvSpPr>
          <p:cNvPr id="5" name="Slide Number Placeholder 3">
            <a:extLst>
              <a:ext uri="{FF2B5EF4-FFF2-40B4-BE49-F238E27FC236}">
                <a16:creationId xmlns:a16="http://schemas.microsoft.com/office/drawing/2014/main" id="{44CBB1E6-05C4-40D6-AE7F-0F3BAF78922A}"/>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9</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327298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8788"/>
            <a:ext cx="6337300" cy="3565525"/>
          </a:xfrm>
          <a:prstGeom prst="rect">
            <a:avLst/>
          </a:prstGeom>
          <a:ln/>
        </p:spPr>
      </p:sp>
      <p:sp>
        <p:nvSpPr>
          <p:cNvPr id="119811" name="Notes Placeholder 2"/>
          <p:cNvSpPr>
            <a:spLocks noGrp="1"/>
          </p:cNvSpPr>
          <p:nvPr>
            <p:ph type="body" idx="1"/>
          </p:nvPr>
        </p:nvSpPr>
        <p:spPr>
          <a:xfrm>
            <a:off x="912236" y="4024313"/>
            <a:ext cx="5486400" cy="4114800"/>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pPr marL="0" marR="0" lvl="1" indent="0" algn="l" defTabSz="587579" rtl="0" eaLnBrk="1" fontAlgn="auto" latinLnBrk="0" hangingPunct="1">
              <a:lnSpc>
                <a:spcPct val="100000"/>
              </a:lnSpc>
              <a:spcBef>
                <a:spcPts val="0"/>
              </a:spcBef>
              <a:spcAft>
                <a:spcPts val="0"/>
              </a:spcAft>
              <a:buClrTx/>
              <a:buSzTx/>
              <a:buFontTx/>
              <a:buNone/>
              <a:tabLst/>
              <a:defRPr/>
            </a:pPr>
            <a:r>
              <a:rPr lang="en-US" dirty="0">
                <a:latin typeface="Arial"/>
                <a:cs typeface="Arial"/>
              </a:rPr>
              <a:t>In April, Nephi Walton joined NHGRI as a program director in the Division of Genomic Medicine. He brings expertise in clinical informatics as it relates to genomic medicine. Prior to joining NHGRI, he was the Associate Medical Director of Intermountain Precision Genomics at Intermountain Healthcare. </a:t>
            </a:r>
            <a:endParaRPr lang="en-US" dirty="0">
              <a:latin typeface="Arial" panose="020B0604020202020204" pitchFamily="34" charset="0"/>
              <a:cs typeface="Arial" panose="020B0604020202020204" pitchFamily="34" charset="0"/>
            </a:endParaRPr>
          </a:p>
          <a:p>
            <a:pPr marL="0" lvl="1" defTabSz="587579">
              <a:defRPr/>
            </a:pPr>
            <a:endParaRPr lang="en-US" dirty="0">
              <a:latin typeface="Arial"/>
              <a:cs typeface="Arial"/>
            </a:endParaRPr>
          </a:p>
          <a:p>
            <a:pPr marL="0" lvl="1" defTabSz="587579">
              <a:defRPr/>
            </a:pPr>
            <a:r>
              <a:rPr lang="en-US" dirty="0">
                <a:latin typeface="Arial"/>
                <a:cs typeface="Arial"/>
              </a:rPr>
              <a:t>After receiving his M.D. from the University of Utah, Nephi trained in Pediatrics and Genetics. He has over 20 years of experience in medical genetics, biomedical informatics, machine learning, and precision medicine, and has been involved in efforts at two of the largest population genome-sequencing programs in the United States.</a:t>
            </a:r>
            <a:endParaRPr lang="en-US" dirty="0">
              <a:latin typeface="Arial" panose="020B0604020202020204" pitchFamily="34" charset="0"/>
              <a:cs typeface="Arial" panose="020B0604020202020204" pitchFamily="34" charset="0"/>
            </a:endParaRPr>
          </a:p>
        </p:txBody>
      </p:sp>
      <p:sp>
        <p:nvSpPr>
          <p:cNvPr id="119812" name="Slide Number Placeholder 3"/>
          <p:cNvSpPr>
            <a:spLocks noGrp="1"/>
          </p:cNvSpPr>
          <p:nvPr>
            <p:ph type="sldNum" sz="quarter" idx="5"/>
          </p:nvPr>
        </p:nvSpPr>
        <p:spPr>
          <a:noFill/>
        </p:spPr>
        <p:txBody>
          <a:bodyPr/>
          <a:lstStyle/>
          <a:p>
            <a:pPr marL="0" marR="0" lvl="0" indent="0" algn="r" defTabSz="907481"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07481" rtl="0" eaLnBrk="1" fontAlgn="auto" latinLnBrk="0" hangingPunct="1">
                <a:lnSpc>
                  <a:spcPct val="100000"/>
                </a:lnSpc>
                <a:spcBef>
                  <a:spcPts val="0"/>
                </a:spcBef>
                <a:spcAft>
                  <a:spcPts val="0"/>
                </a:spcAft>
                <a:buClrTx/>
                <a:buSzTx/>
                <a:buFontTx/>
                <a:buNone/>
                <a:tabLst/>
                <a:defRPr/>
              </a:pPr>
              <a:t>10</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834632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8788"/>
            <a:ext cx="6337300" cy="3565525"/>
          </a:xfrm>
          <a:prstGeom prst="rect">
            <a:avLst/>
          </a:prstGeom>
          <a:ln/>
        </p:spPr>
      </p:sp>
      <p:sp>
        <p:nvSpPr>
          <p:cNvPr id="119811" name="Notes Placeholder 2"/>
          <p:cNvSpPr>
            <a:spLocks noGrp="1"/>
          </p:cNvSpPr>
          <p:nvPr>
            <p:ph type="body" idx="1"/>
          </p:nvPr>
        </p:nvSpPr>
        <p:spPr>
          <a:xfrm>
            <a:off x="912236" y="4024313"/>
            <a:ext cx="5486400" cy="4114800"/>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pPr marL="0" lvl="1" defTabSz="587579">
              <a:defRPr/>
            </a:pPr>
            <a:r>
              <a:rPr lang="en-US" dirty="0">
                <a:latin typeface="Arial"/>
                <a:cs typeface="Arial"/>
              </a:rPr>
              <a:t>In March, Jean Gao joined NHGRI as a program director in the Office of Genomic Data Science. </a:t>
            </a:r>
            <a:r>
              <a:rPr lang="en-US" dirty="0">
                <a:effectLst/>
                <a:latin typeface="Arial"/>
                <a:ea typeface="Calibri" panose="020F0502020204030204" pitchFamily="34" charset="0"/>
                <a:cs typeface="Arial"/>
              </a:rPr>
              <a:t>Before joining NHGRI, she was a program director for four years in the Division of Biological Infrastructure at </a:t>
            </a:r>
            <a:r>
              <a:rPr lang="en-US" dirty="0">
                <a:latin typeface="Arial"/>
                <a:ea typeface="Calibri" panose="020F0502020204030204" pitchFamily="34" charset="0"/>
                <a:cs typeface="Arial"/>
              </a:rPr>
              <a:t>the National</a:t>
            </a:r>
            <a:r>
              <a:rPr lang="en-US" dirty="0">
                <a:effectLst/>
                <a:latin typeface="Arial"/>
                <a:ea typeface="Calibri" panose="020F0502020204030204" pitchFamily="34" charset="0"/>
                <a:cs typeface="Arial"/>
              </a:rPr>
              <a:t> Science Foundation, serving as the lead program director managing grant portfolios related to bioinformatics and </a:t>
            </a:r>
            <a:r>
              <a:rPr lang="en-US" dirty="0">
                <a:latin typeface="Arial"/>
                <a:ea typeface="Calibri" panose="020F0502020204030204" pitchFamily="34" charset="0"/>
                <a:cs typeface="Arial"/>
              </a:rPr>
              <a:t>computational</a:t>
            </a:r>
            <a:r>
              <a:rPr lang="en-US" dirty="0">
                <a:effectLst/>
                <a:latin typeface="Arial"/>
                <a:ea typeface="Calibri" panose="020F0502020204030204" pitchFamily="34" charset="0"/>
                <a:cs typeface="Arial"/>
              </a:rPr>
              <a:t> biology. She also co-initiated and managed several </a:t>
            </a:r>
            <a:r>
              <a:rPr lang="en-US" dirty="0">
                <a:latin typeface="Arial"/>
                <a:ea typeface="Calibri" panose="020F0502020204030204" pitchFamily="34" charset="0"/>
                <a:cs typeface="Arial"/>
              </a:rPr>
              <a:t>new, foundation-wide </a:t>
            </a:r>
            <a:r>
              <a:rPr lang="en-US" dirty="0">
                <a:effectLst/>
                <a:latin typeface="Arial"/>
                <a:ea typeface="Calibri" panose="020F0502020204030204" pitchFamily="34" charset="0"/>
                <a:cs typeface="Arial"/>
              </a:rPr>
              <a:t>programs, including</a:t>
            </a:r>
            <a:r>
              <a:rPr lang="en-US" dirty="0">
                <a:latin typeface="Arial"/>
                <a:ea typeface="Calibri" panose="020F0502020204030204" pitchFamily="34" charset="0"/>
                <a:cs typeface="Arial"/>
              </a:rPr>
              <a:t> the </a:t>
            </a:r>
            <a:r>
              <a:rPr lang="en-US" dirty="0">
                <a:effectLst/>
                <a:latin typeface="Arial"/>
                <a:ea typeface="SimSun"/>
                <a:cs typeface="Arial"/>
              </a:rPr>
              <a:t>Mid-Career </a:t>
            </a:r>
            <a:r>
              <a:rPr lang="en-US" dirty="0">
                <a:latin typeface="Arial"/>
                <a:ea typeface="SimSun"/>
                <a:cs typeface="Arial"/>
              </a:rPr>
              <a:t>Advancement Program, the Dark Dimensions for the RNA Regulome Ideas Lab, </a:t>
            </a:r>
            <a:r>
              <a:rPr lang="en-US" dirty="0">
                <a:effectLst/>
                <a:latin typeface="Arial"/>
                <a:ea typeface="SimSun"/>
                <a:cs typeface="Arial"/>
              </a:rPr>
              <a:t>and the Pathways to Enable Open-Source Ecosystems Program.</a:t>
            </a:r>
          </a:p>
          <a:p>
            <a:pPr marL="0" lvl="1" defTabSz="587579">
              <a:defRPr/>
            </a:pPr>
            <a:endParaRPr lang="en-US" dirty="0">
              <a:effectLst/>
              <a:ea typeface="SimSun" panose="02010600030101010101" pitchFamily="2" charset="-122"/>
              <a:cs typeface="Arial" panose="020B0604020202020204" pitchFamily="34" charset="0"/>
            </a:endParaRPr>
          </a:p>
          <a:p>
            <a:pPr marL="0" lvl="1" defTabSz="587579">
              <a:defRPr/>
            </a:pPr>
            <a:r>
              <a:rPr lang="en-US" dirty="0">
                <a:effectLst/>
                <a:latin typeface="Arial"/>
                <a:ea typeface="SimSun"/>
                <a:cs typeface="Arial"/>
              </a:rPr>
              <a:t>Jean was previously Professor </a:t>
            </a:r>
            <a:r>
              <a:rPr lang="en-US" dirty="0">
                <a:solidFill>
                  <a:srgbClr val="212529"/>
                </a:solidFill>
                <a:effectLst/>
                <a:latin typeface="Arial"/>
                <a:ea typeface="DengXian"/>
                <a:cs typeface="Arial"/>
              </a:rPr>
              <a:t>of</a:t>
            </a:r>
            <a:r>
              <a:rPr lang="en-US" dirty="0">
                <a:solidFill>
                  <a:srgbClr val="212529"/>
                </a:solidFill>
                <a:latin typeface="Arial"/>
                <a:ea typeface="DengXian"/>
                <a:cs typeface="Arial"/>
              </a:rPr>
              <a:t> Computer</a:t>
            </a:r>
            <a:r>
              <a:rPr lang="en-US" dirty="0">
                <a:solidFill>
                  <a:srgbClr val="212529"/>
                </a:solidFill>
                <a:effectLst/>
                <a:latin typeface="Arial"/>
                <a:ea typeface="DengXian"/>
                <a:cs typeface="Arial"/>
              </a:rPr>
              <a:t> Science and Engineering in the Department at the University of Texas at Arlington</a:t>
            </a:r>
            <a:r>
              <a:rPr lang="en-US" dirty="0">
                <a:solidFill>
                  <a:srgbClr val="212529"/>
                </a:solidFill>
                <a:effectLst/>
                <a:latin typeface="Arial"/>
                <a:ea typeface="SimSun"/>
                <a:cs typeface="Arial"/>
              </a:rPr>
              <a:t> for 22 years. </a:t>
            </a:r>
            <a:r>
              <a:rPr lang="en-US" dirty="0">
                <a:solidFill>
                  <a:srgbClr val="212529"/>
                </a:solidFill>
                <a:effectLst/>
                <a:latin typeface="Arial"/>
                <a:ea typeface="DengXian"/>
                <a:cs typeface="Arial"/>
              </a:rPr>
              <a:t>Her research </a:t>
            </a:r>
            <a:r>
              <a:rPr lang="en-US" dirty="0">
                <a:solidFill>
                  <a:srgbClr val="212529"/>
                </a:solidFill>
                <a:latin typeface="Arial"/>
                <a:ea typeface="DengXian"/>
                <a:cs typeface="Arial"/>
              </a:rPr>
              <a:t>focused</a:t>
            </a:r>
            <a:r>
              <a:rPr lang="en-US" dirty="0">
                <a:solidFill>
                  <a:srgbClr val="212529"/>
                </a:solidFill>
                <a:effectLst/>
                <a:latin typeface="Arial"/>
                <a:ea typeface="DengXian"/>
                <a:cs typeface="Arial"/>
              </a:rPr>
              <a:t> on developing efficient algorithms to solve large-scale data analysis problems in basic medicine and in clinical settings, while making theoretical and fundamental contributions to machine learning, data mining, statistical pattern recognition, and computer vision.</a:t>
            </a:r>
          </a:p>
          <a:p>
            <a:pPr marL="0" lvl="1" defTabSz="587579">
              <a:defRPr/>
            </a:pPr>
            <a:endParaRPr lang="en-US" dirty="0">
              <a:solidFill>
                <a:srgbClr val="212529"/>
              </a:solidFill>
              <a:effectLst/>
              <a:ea typeface="SimSun" panose="02010600030101010101" pitchFamily="2" charset="-122"/>
              <a:cs typeface="Arial" panose="020B0604020202020204" pitchFamily="34" charset="0"/>
            </a:endParaRPr>
          </a:p>
        </p:txBody>
      </p:sp>
      <p:sp>
        <p:nvSpPr>
          <p:cNvPr id="119812" name="Slide Number Placeholder 3"/>
          <p:cNvSpPr>
            <a:spLocks noGrp="1"/>
          </p:cNvSpPr>
          <p:nvPr>
            <p:ph type="sldNum" sz="quarter" idx="5"/>
          </p:nvPr>
        </p:nvSpPr>
        <p:spPr>
          <a:noFill/>
        </p:spPr>
        <p:txBody>
          <a:bodyPr/>
          <a:lstStyle/>
          <a:p>
            <a:pPr marL="0" marR="0" lvl="0" indent="0" algn="r" defTabSz="907481"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07481" rtl="0" eaLnBrk="1" fontAlgn="auto" latinLnBrk="0" hangingPunct="1">
                <a:lnSpc>
                  <a:spcPct val="100000"/>
                </a:lnSpc>
                <a:spcBef>
                  <a:spcPts val="0"/>
                </a:spcBef>
                <a:spcAft>
                  <a:spcPts val="0"/>
                </a:spcAft>
                <a:buClrTx/>
                <a:buSzTx/>
                <a:buFontTx/>
                <a:buNone/>
                <a:tabLst/>
                <a:defRPr/>
              </a:pPr>
              <a:t>11</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834632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xfrm>
            <a:off x="336550" y="457200"/>
            <a:ext cx="6337300" cy="3565525"/>
          </a:xfrm>
          <a:prstGeom prst="rect">
            <a:avLst/>
          </a:prstGeom>
          <a:ln/>
        </p:spPr>
      </p:sp>
      <p:sp>
        <p:nvSpPr>
          <p:cNvPr id="123907" name="Notes Placeholder 2"/>
          <p:cNvSpPr>
            <a:spLocks noGrp="1"/>
          </p:cNvSpPr>
          <p:nvPr>
            <p:ph type="body" idx="1"/>
          </p:nvPr>
        </p:nvSpPr>
        <p:spPr>
          <a:xfrm>
            <a:off x="642730" y="4022725"/>
            <a:ext cx="5724939" cy="4249711"/>
          </a:xfrm>
          <a:noFill/>
          <a:ln/>
        </p:spPr>
        <p:txBody>
          <a:bodyPr/>
          <a:lstStyle/>
          <a:p>
            <a:pPr defTabSz="1001994">
              <a:defRPr/>
            </a:pPr>
            <a:r>
              <a:rPr lang="en-US" dirty="0">
                <a:latin typeface="Arial"/>
                <a:cs typeface="Arial"/>
              </a:rPr>
              <a:t>As you may recall, last fall I announced the new ASHG-NHGRI Genomics and Public Service Fellowship program, an expansion of the joint fellowships that the American Society of Human Genetics (or ASHG) and NHGRI have had for many years. Today, both ASHG and NHGRI are very excited to formally announce the inaugural class of this new, expanded fellowship program.</a:t>
            </a:r>
          </a:p>
          <a:p>
            <a:pPr defTabSz="1001994">
              <a:defRPr/>
            </a:pPr>
            <a:endParaRPr lang="en-US" dirty="0">
              <a:latin typeface="Arial"/>
              <a:cs typeface="Arial"/>
            </a:endParaRPr>
          </a:p>
          <a:p>
            <a:pPr defTabSz="1001994">
              <a:defRPr/>
            </a:pPr>
            <a:r>
              <a:rPr lang="en-US" dirty="0">
                <a:latin typeface="Arial"/>
                <a:cs typeface="Arial"/>
              </a:rPr>
              <a:t>There are 10 new fellows who will begin this July. * The new graduate-level fellows are: </a:t>
            </a:r>
            <a:r>
              <a:rPr lang="en-US" dirty="0" err="1">
                <a:latin typeface="Arial"/>
                <a:cs typeface="Arial"/>
              </a:rPr>
              <a:t>Camerun</a:t>
            </a:r>
            <a:r>
              <a:rPr lang="en-US" dirty="0">
                <a:latin typeface="Arial"/>
                <a:cs typeface="Arial"/>
              </a:rPr>
              <a:t> Washington as our Genetics Education &amp; Engagement Fellow, Elizabeth Roy as our Genetics &amp; Public Policy Fellow, and Jacqueline Cohen as our Genomics Communications Fellow.</a:t>
            </a:r>
          </a:p>
          <a:p>
            <a:pPr marL="0">
              <a:defRPr/>
            </a:pPr>
            <a:endParaRPr lang="en-US" dirty="0">
              <a:latin typeface="Arial"/>
              <a:ea typeface="Calibri" panose="020F0502020204030204" pitchFamily="34" charset="0"/>
              <a:cs typeface="Arial"/>
            </a:endParaRPr>
          </a:p>
        </p:txBody>
      </p:sp>
      <p:sp>
        <p:nvSpPr>
          <p:cNvPr id="5" name="Slide Number Placeholder 3">
            <a:extLst>
              <a:ext uri="{FF2B5EF4-FFF2-40B4-BE49-F238E27FC236}">
                <a16:creationId xmlns:a16="http://schemas.microsoft.com/office/drawing/2014/main" id="{CDA787A4-DB00-4204-A95B-511725A1A659}"/>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12</a:t>
            </a:fld>
            <a:endParaRPr lang="en-US" b="1">
              <a:solidFill>
                <a:srgbClr val="000000"/>
              </a:solidFill>
              <a:latin typeface="Arial" pitchFamily="34" charset="0"/>
            </a:endParaRPr>
          </a:p>
        </p:txBody>
      </p:sp>
    </p:spTree>
    <p:extLst>
      <p:ext uri="{BB962C8B-B14F-4D97-AF65-F5344CB8AC3E}">
        <p14:creationId xmlns:p14="http://schemas.microsoft.com/office/powerpoint/2010/main" val="40320306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xfrm>
            <a:off x="336550" y="457200"/>
            <a:ext cx="6337300" cy="3565525"/>
          </a:xfrm>
          <a:prstGeom prst="rect">
            <a:avLst/>
          </a:prstGeom>
          <a:ln/>
        </p:spPr>
      </p:sp>
      <p:sp>
        <p:nvSpPr>
          <p:cNvPr id="123907" name="Notes Placeholder 2"/>
          <p:cNvSpPr>
            <a:spLocks noGrp="1"/>
          </p:cNvSpPr>
          <p:nvPr>
            <p:ph type="body" idx="1"/>
          </p:nvPr>
        </p:nvSpPr>
        <p:spPr>
          <a:xfrm>
            <a:off x="642730" y="4022725"/>
            <a:ext cx="5724939" cy="4249711"/>
          </a:xfrm>
          <a:noFill/>
          <a:ln/>
        </p:spPr>
        <p:txBody>
          <a:bodyPr/>
          <a:lstStyle/>
          <a:p>
            <a:pPr defTabSz="1001994">
              <a:defRPr/>
            </a:pPr>
            <a:r>
              <a:rPr lang="en-US" dirty="0">
                <a:latin typeface="Arial"/>
                <a:cs typeface="Arial"/>
              </a:rPr>
              <a:t>There will also be seven Post-Baccalaureate Genomics Analyst Fellows. The two shown here will be based at the ASHG office: Maya Montgomery and Alison Wilcox. </a:t>
            </a:r>
          </a:p>
        </p:txBody>
      </p:sp>
      <p:sp>
        <p:nvSpPr>
          <p:cNvPr id="5" name="Slide Number Placeholder 3">
            <a:extLst>
              <a:ext uri="{FF2B5EF4-FFF2-40B4-BE49-F238E27FC236}">
                <a16:creationId xmlns:a16="http://schemas.microsoft.com/office/drawing/2014/main" id="{CDA787A4-DB00-4204-A95B-511725A1A659}"/>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13</a:t>
            </a:fld>
            <a:endParaRPr lang="en-US" b="1">
              <a:solidFill>
                <a:srgbClr val="000000"/>
              </a:solidFill>
              <a:latin typeface="Arial" pitchFamily="34" charset="0"/>
            </a:endParaRPr>
          </a:p>
        </p:txBody>
      </p:sp>
    </p:spTree>
    <p:extLst>
      <p:ext uri="{BB962C8B-B14F-4D97-AF65-F5344CB8AC3E}">
        <p14:creationId xmlns:p14="http://schemas.microsoft.com/office/powerpoint/2010/main" val="1518568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xfrm>
            <a:off x="336550" y="457200"/>
            <a:ext cx="6337300" cy="3565525"/>
          </a:xfrm>
          <a:prstGeom prst="rect">
            <a:avLst/>
          </a:prstGeom>
          <a:ln/>
        </p:spPr>
      </p:sp>
      <p:sp>
        <p:nvSpPr>
          <p:cNvPr id="123907" name="Notes Placeholder 2"/>
          <p:cNvSpPr>
            <a:spLocks noGrp="1"/>
          </p:cNvSpPr>
          <p:nvPr>
            <p:ph type="body" idx="1"/>
          </p:nvPr>
        </p:nvSpPr>
        <p:spPr>
          <a:xfrm>
            <a:off x="642730" y="4022725"/>
            <a:ext cx="5724939" cy="4249711"/>
          </a:xfrm>
          <a:noFill/>
          <a:ln/>
        </p:spPr>
        <p:txBody>
          <a:bodyPr/>
          <a:lstStyle/>
          <a:p>
            <a:pPr defTabSz="1001994">
              <a:defRPr/>
            </a:pPr>
            <a:r>
              <a:rPr lang="en-US" dirty="0">
                <a:latin typeface="Arial"/>
                <a:cs typeface="Arial"/>
              </a:rPr>
              <a:t>And then the five Post-Baccalaureate Genomics Analyst Fellows shown here will be based at NHGRI within our Extramural Research Program: Malia Jennings, Mike Lopez, Sofia Martin, Jessica Reinach, and Gabrielle Villard.</a:t>
            </a:r>
          </a:p>
          <a:p>
            <a:pPr defTabSz="1001994">
              <a:defRPr/>
            </a:pPr>
            <a:endParaRPr lang="en-US" dirty="0">
              <a:latin typeface="Arial"/>
              <a:cs typeface="Arial"/>
            </a:endParaRPr>
          </a:p>
          <a:p>
            <a:pPr defTabSz="1001994">
              <a:defRPr/>
            </a:pPr>
            <a:r>
              <a:rPr lang="en-US" dirty="0">
                <a:latin typeface="Arial"/>
                <a:cs typeface="Arial"/>
              </a:rPr>
              <a:t>Those of us at both ASHG and NHGRI are very excited to have this first group of 10 fellows arrive on July 1, and we have many things planned to ensure a very positive experience during their two-year fellowship with us.</a:t>
            </a:r>
          </a:p>
        </p:txBody>
      </p:sp>
      <p:sp>
        <p:nvSpPr>
          <p:cNvPr id="5" name="Slide Number Placeholder 3">
            <a:extLst>
              <a:ext uri="{FF2B5EF4-FFF2-40B4-BE49-F238E27FC236}">
                <a16:creationId xmlns:a16="http://schemas.microsoft.com/office/drawing/2014/main" id="{CDA787A4-DB00-4204-A95B-511725A1A659}"/>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14</a:t>
            </a:fld>
            <a:endParaRPr lang="en-US" b="1">
              <a:solidFill>
                <a:srgbClr val="000000"/>
              </a:solidFill>
              <a:latin typeface="Arial" pitchFamily="34" charset="0"/>
            </a:endParaRPr>
          </a:p>
        </p:txBody>
      </p:sp>
    </p:spTree>
    <p:extLst>
      <p:ext uri="{BB962C8B-B14F-4D97-AF65-F5344CB8AC3E}">
        <p14:creationId xmlns:p14="http://schemas.microsoft.com/office/powerpoint/2010/main" val="33641816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807720" y="4022725"/>
            <a:ext cx="5394960" cy="4114800"/>
          </a:xfrm>
        </p:spPr>
        <p:txBody>
          <a:bodyPr/>
          <a:lstStyle/>
          <a:p>
            <a:r>
              <a:rPr lang="en-US"/>
              <a:t>Moving on to general NIH updates.</a:t>
            </a:r>
          </a:p>
        </p:txBody>
      </p:sp>
      <p:sp>
        <p:nvSpPr>
          <p:cNvPr id="5" name="Slide Number Placeholder 3">
            <a:extLst>
              <a:ext uri="{FF2B5EF4-FFF2-40B4-BE49-F238E27FC236}">
                <a16:creationId xmlns:a16="http://schemas.microsoft.com/office/drawing/2014/main" id="{03769DE7-4267-4BA7-BDA2-4C01AA69CC59}"/>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15</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668029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457200"/>
            <a:ext cx="6337300" cy="3565525"/>
          </a:xfrm>
        </p:spPr>
      </p:sp>
      <p:sp>
        <p:nvSpPr>
          <p:cNvPr id="3" name="Notes Placeholder 2"/>
          <p:cNvSpPr>
            <a:spLocks noGrp="1"/>
          </p:cNvSpPr>
          <p:nvPr>
            <p:ph type="body" idx="1"/>
          </p:nvPr>
        </p:nvSpPr>
        <p:spPr>
          <a:xfrm>
            <a:off x="807720" y="4022725"/>
            <a:ext cx="5486400" cy="4114800"/>
          </a:xfrm>
        </p:spPr>
        <p:txBody>
          <a:bodyPr/>
          <a:lstStyle/>
          <a:p>
            <a:pPr defTabSz="621167">
              <a:defRPr/>
            </a:pPr>
            <a:r>
              <a:rPr lang="en-US" b="0" dirty="0">
                <a:solidFill>
                  <a:srgbClr val="5A5245"/>
                </a:solidFill>
                <a:effectLst/>
                <a:latin typeface="Arial"/>
                <a:cs typeface="Arial"/>
              </a:rPr>
              <a:t>Kathleen </a:t>
            </a:r>
            <a:r>
              <a:rPr lang="en-US" b="0" dirty="0" err="1">
                <a:solidFill>
                  <a:srgbClr val="5A5245"/>
                </a:solidFill>
                <a:effectLst/>
                <a:latin typeface="Arial"/>
                <a:cs typeface="Arial"/>
              </a:rPr>
              <a:t>Neuzil</a:t>
            </a:r>
            <a:r>
              <a:rPr lang="en-US" b="0" dirty="0">
                <a:solidFill>
                  <a:srgbClr val="5A5245"/>
                </a:solidFill>
                <a:effectLst/>
                <a:latin typeface="Arial"/>
                <a:cs typeface="Arial"/>
              </a:rPr>
              <a:t> was recently appointed the 13</a:t>
            </a:r>
            <a:r>
              <a:rPr lang="en-US" b="0" baseline="30000" dirty="0">
                <a:solidFill>
                  <a:srgbClr val="5A5245"/>
                </a:solidFill>
                <a:effectLst/>
                <a:latin typeface="Arial"/>
                <a:cs typeface="Arial"/>
              </a:rPr>
              <a:t>th</a:t>
            </a:r>
            <a:r>
              <a:rPr lang="en-US" b="0" dirty="0">
                <a:solidFill>
                  <a:srgbClr val="5A5245"/>
                </a:solidFill>
                <a:effectLst/>
                <a:latin typeface="Arial"/>
                <a:cs typeface="Arial"/>
              </a:rPr>
              <a:t> director of NIH’s Fogarty International Center and NIH Associate Director for International Research. She is the first woman to hold this directorship since the center’s founding in 1968. She brings decades of global health experience with an impressive portfolio that includes clinical and epidemiological studies. Her many years as a vaccine policy advisor to the Centers for Disease Control and Prevention and the World Health Organization makes her well-suited to lead the Fogarty International Center.</a:t>
            </a:r>
            <a:r>
              <a:rPr lang="en-US" dirty="0">
                <a:solidFill>
                  <a:srgbClr val="5A5245"/>
                </a:solidFill>
                <a:latin typeface="Arial"/>
                <a:cs typeface="Arial"/>
              </a:rPr>
              <a:t> </a:t>
            </a:r>
            <a:endParaRPr lang="en-US" b="0" dirty="0">
              <a:solidFill>
                <a:srgbClr val="5A5245"/>
              </a:solidFill>
              <a:effectLst/>
              <a:cs typeface="Arial" panose="020B0604020202020204" pitchFamily="34" charset="0"/>
            </a:endParaRPr>
          </a:p>
          <a:p>
            <a:pPr defTabSz="621167">
              <a:defRPr/>
            </a:pPr>
            <a:endParaRPr lang="en-US" dirty="0"/>
          </a:p>
        </p:txBody>
      </p:sp>
      <p:sp>
        <p:nvSpPr>
          <p:cNvPr id="5" name="Slide Number Placeholder 3">
            <a:extLst>
              <a:ext uri="{FF2B5EF4-FFF2-40B4-BE49-F238E27FC236}">
                <a16:creationId xmlns:a16="http://schemas.microsoft.com/office/drawing/2014/main" id="{03769DE7-4267-4BA7-BDA2-4C01AA69CC59}"/>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16</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323055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807720" y="4022725"/>
            <a:ext cx="5486400" cy="4114800"/>
          </a:xfrm>
        </p:spPr>
        <p:txBody>
          <a:bodyPr/>
          <a:lstStyle/>
          <a:p>
            <a:pPr defTabSz="621167">
              <a:defRPr/>
            </a:pPr>
            <a:r>
              <a:rPr lang="en-US" b="0" dirty="0">
                <a:solidFill>
                  <a:srgbClr val="5A5245"/>
                </a:solidFill>
                <a:effectLst/>
                <a:latin typeface="Arial"/>
                <a:cs typeface="Arial"/>
              </a:rPr>
              <a:t>Sean Mooney is now in place as the Director of NIH’s Center for Information Technology. In addition to this leadership role, Sean will also head a research program hosted by NHGRI’s </a:t>
            </a:r>
            <a:r>
              <a:rPr lang="en-US" b="0" i="0" dirty="0">
                <a:solidFill>
                  <a:srgbClr val="444444"/>
                </a:solidFill>
                <a:effectLst/>
                <a:latin typeface="Arial"/>
                <a:cs typeface="Arial"/>
              </a:rPr>
              <a:t>Intramural Research Program, specifically within the new Center for Genomics and Data Science Research.</a:t>
            </a:r>
            <a:r>
              <a:rPr lang="en-US" dirty="0">
                <a:solidFill>
                  <a:srgbClr val="444444"/>
                </a:solidFill>
                <a:latin typeface="Arial"/>
                <a:cs typeface="Arial"/>
              </a:rPr>
              <a:t> </a:t>
            </a:r>
            <a:endParaRPr lang="en-US" b="0" dirty="0">
              <a:solidFill>
                <a:srgbClr val="5A5245"/>
              </a:solidFill>
              <a:effectLst/>
              <a:cs typeface="Arial" panose="020B0604020202020204" pitchFamily="34" charset="0"/>
            </a:endParaRPr>
          </a:p>
          <a:p>
            <a:pPr marL="0" marR="0" lvl="0" indent="0" algn="l" defTabSz="621167" rtl="0" eaLnBrk="1" fontAlgn="auto" latinLnBrk="0" hangingPunct="1">
              <a:lnSpc>
                <a:spcPct val="100000"/>
              </a:lnSpc>
              <a:spcBef>
                <a:spcPts val="0"/>
              </a:spcBef>
              <a:spcAft>
                <a:spcPts val="0"/>
              </a:spcAft>
              <a:buClrTx/>
              <a:buSzTx/>
              <a:buFontTx/>
              <a:buNone/>
              <a:tabLst/>
              <a:defRPr/>
            </a:pPr>
            <a:endParaRPr lang="en-US" b="0" dirty="0">
              <a:solidFill>
                <a:srgbClr val="5A5245"/>
              </a:solidFill>
              <a:effectLst/>
              <a:latin typeface="Arial"/>
              <a:cs typeface="Arial"/>
            </a:endParaRPr>
          </a:p>
        </p:txBody>
      </p:sp>
      <p:sp>
        <p:nvSpPr>
          <p:cNvPr id="5" name="Slide Number Placeholder 3">
            <a:extLst>
              <a:ext uri="{FF2B5EF4-FFF2-40B4-BE49-F238E27FC236}">
                <a16:creationId xmlns:a16="http://schemas.microsoft.com/office/drawing/2014/main" id="{03769DE7-4267-4BA7-BDA2-4C01AA69CC59}"/>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17</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818798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761999" y="40227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marR="0" lvl="1" indent="0" algn="l" defTabSz="609585" rtl="0" eaLnBrk="1" fontAlgn="auto" latinLnBrk="0" hangingPunct="1">
              <a:lnSpc>
                <a:spcPct val="100000"/>
              </a:lnSpc>
              <a:spcBef>
                <a:spcPts val="0"/>
              </a:spcBef>
              <a:spcAft>
                <a:spcPts val="0"/>
              </a:spcAft>
              <a:buClrTx/>
              <a:buSzTx/>
              <a:buFontTx/>
              <a:buNone/>
              <a:tabLst/>
              <a:defRPr/>
            </a:pPr>
            <a:r>
              <a:rPr lang="en-US" kern="1200" dirty="0">
                <a:solidFill>
                  <a:schemeClr val="tx1"/>
                </a:solidFill>
                <a:latin typeface="Arial"/>
                <a:cs typeface="Arial"/>
              </a:rPr>
              <a:t>On May 1, NIH officially launched the search for a new Director of the National Library of Medicine (or NLM). NLM aims to be the NIH epicenter of information and data science and is home to databases like PubMed and ClinicalTrials.gov. This is a unique opportunity </a:t>
            </a:r>
            <a:r>
              <a:rPr lang="en-US" b="0" i="0" dirty="0">
                <a:solidFill>
                  <a:srgbClr val="222222"/>
                </a:solidFill>
                <a:effectLst/>
                <a:latin typeface="Arial"/>
                <a:cs typeface="Arial"/>
              </a:rPr>
              <a:t>for an exceptional leader to provide the executive direction and scientific leadership that will continue pushing NLM forward to become a world-class hub for research, analytics, and training in health-related data science.</a:t>
            </a:r>
            <a:endParaRPr lang="en-US" kern="1200" dirty="0">
              <a:solidFill>
                <a:schemeClr val="tx1"/>
              </a:solidFill>
              <a:effectLst/>
              <a:latin typeface="Arial"/>
              <a:ea typeface="Times New Roman" panose="02020603050405020304" pitchFamily="18" charset="0"/>
              <a:cs typeface="Arial"/>
            </a:endParaRPr>
          </a:p>
          <a:p>
            <a:pPr marL="0" marR="0" lvl="1" indent="0" algn="l" defTabSz="609585" rtl="0" eaLnBrk="1" fontAlgn="auto" latinLnBrk="0" hangingPunct="1">
              <a:lnSpc>
                <a:spcPct val="100000"/>
              </a:lnSpc>
              <a:spcBef>
                <a:spcPts val="0"/>
              </a:spcBef>
              <a:spcAft>
                <a:spcPts val="0"/>
              </a:spcAft>
              <a:buClrTx/>
              <a:buSzTx/>
              <a:buFontTx/>
              <a:buNone/>
              <a:tabLst/>
              <a:defRPr/>
            </a:pPr>
            <a:endParaRPr lang="en-US" kern="1200" dirty="0">
              <a:solidFill>
                <a:schemeClr val="tx1"/>
              </a:solidFill>
              <a:effectLst/>
              <a:ea typeface="Times New Roman" panose="02020603050405020304" pitchFamily="18" charset="0"/>
              <a:cs typeface="Arial" panose="020B0604020202020204" pitchFamily="34" charset="0"/>
            </a:endParaRPr>
          </a:p>
          <a:p>
            <a:pPr marL="0" marR="0" lvl="1" indent="0" algn="l" defTabSz="609585" rtl="0" eaLnBrk="1" fontAlgn="auto" latinLnBrk="0" hangingPunct="1">
              <a:lnSpc>
                <a:spcPct val="100000"/>
              </a:lnSpc>
              <a:spcBef>
                <a:spcPts val="0"/>
              </a:spcBef>
              <a:spcAft>
                <a:spcPts val="0"/>
              </a:spcAft>
              <a:buClrTx/>
              <a:buSzTx/>
              <a:buFontTx/>
              <a:buNone/>
              <a:tabLst/>
              <a:defRPr/>
            </a:pPr>
            <a:r>
              <a:rPr lang="en-US" kern="1200" dirty="0">
                <a:solidFill>
                  <a:schemeClr val="tx1"/>
                </a:solidFill>
                <a:latin typeface="Arial"/>
                <a:cs typeface="Arial"/>
              </a:rPr>
              <a:t>I am co-chairing this search committee along with Nora Volkow, Director of the National Institute on Drug Abuse. We are </a:t>
            </a:r>
            <a:r>
              <a:rPr lang="en-US" dirty="0">
                <a:effectLst/>
                <a:latin typeface="Arial"/>
                <a:ea typeface="Calibri" panose="020F0502020204030204" pitchFamily="34" charset="0"/>
                <a:cs typeface="Arial"/>
              </a:rPr>
              <a:t>eager to get suggestions of candidates to contact, so please email me directly with any ideas. Note that applications are due by July 1.</a:t>
            </a:r>
            <a:endParaRPr lang="en-US" kern="1200" dirty="0">
              <a:solidFill>
                <a:schemeClr val="tx1"/>
              </a:solidFill>
              <a:latin typeface="Arial"/>
              <a:cs typeface="Arial"/>
            </a:endParaRPr>
          </a:p>
          <a:p>
            <a:pPr marL="0" lvl="1" algn="l" defTabSz="609585" rtl="0" eaLnBrk="1" latinLnBrk="0" hangingPunct="1">
              <a:defRPr/>
            </a:pPr>
            <a:endParaRPr lang="en-US" kern="1200" dirty="0">
              <a:solidFill>
                <a:schemeClr val="tx1"/>
              </a:solidFill>
              <a:cs typeface="Arial" panose="020B0604020202020204" pitchFamily="34" charset="0"/>
            </a:endParaRPr>
          </a:p>
        </p:txBody>
      </p:sp>
      <p:sp>
        <p:nvSpPr>
          <p:cNvPr id="119812" name="Slide Number Placeholder 3"/>
          <p:cNvSpPr>
            <a:spLocks noGrp="1"/>
          </p:cNvSpPr>
          <p:nvPr>
            <p:ph type="sldNum" sz="quarter" idx="5"/>
          </p:nvPr>
        </p:nvSpPr>
        <p:spPr>
          <a:xfrm>
            <a:off x="3972560" y="8829967"/>
            <a:ext cx="3037840" cy="466433"/>
          </a:xfrm>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18</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8538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807720" y="4022725"/>
            <a:ext cx="5486400" cy="4114800"/>
          </a:xfrm>
        </p:spPr>
        <p:txBody>
          <a:bodyPr/>
          <a:lstStyle/>
          <a:p>
            <a:pPr defTabSz="621167">
              <a:defRPr/>
            </a:pPr>
            <a:r>
              <a:rPr lang="en-US" b="0" dirty="0">
                <a:solidFill>
                  <a:srgbClr val="5A5245"/>
                </a:solidFill>
                <a:effectLst/>
                <a:latin typeface="Arial"/>
                <a:cs typeface="Arial"/>
              </a:rPr>
              <a:t>Josh Gordon recently announced that he will soon be departing from his role as the Director of the National Institute of Mental Health (or NIMH) </a:t>
            </a:r>
            <a:r>
              <a:rPr lang="en-US" dirty="0">
                <a:solidFill>
                  <a:srgbClr val="444444"/>
                </a:solidFill>
                <a:latin typeface="Arial"/>
                <a:cs typeface="Arial"/>
              </a:rPr>
              <a:t>to</a:t>
            </a:r>
            <a:r>
              <a:rPr lang="en-US" b="0" i="0" dirty="0">
                <a:solidFill>
                  <a:srgbClr val="444444"/>
                </a:solidFill>
                <a:effectLst/>
                <a:latin typeface="Arial"/>
                <a:cs typeface="Arial"/>
              </a:rPr>
              <a:t> return to Columbia University. During his time as NIMH Director, Josh has </a:t>
            </a:r>
            <a:r>
              <a:rPr lang="en-US" b="0" dirty="0">
                <a:solidFill>
                  <a:srgbClr val="5A5245"/>
                </a:solidFill>
                <a:effectLst/>
                <a:latin typeface="Arial"/>
                <a:cs typeface="Arial"/>
              </a:rPr>
              <a:t>overseen </a:t>
            </a:r>
            <a:r>
              <a:rPr lang="en-US" dirty="0">
                <a:solidFill>
                  <a:srgbClr val="5A5245"/>
                </a:solidFill>
                <a:latin typeface="Arial"/>
                <a:cs typeface="Arial"/>
              </a:rPr>
              <a:t>a major growth in NIMH’s </a:t>
            </a:r>
            <a:r>
              <a:rPr lang="en-US" b="0" i="0" dirty="0">
                <a:solidFill>
                  <a:srgbClr val="444444"/>
                </a:solidFill>
                <a:effectLst/>
                <a:latin typeface="Arial"/>
                <a:cs typeface="Arial"/>
              </a:rPr>
              <a:t>basic, translational</a:t>
            </a:r>
            <a:r>
              <a:rPr lang="en-US" dirty="0">
                <a:solidFill>
                  <a:srgbClr val="444444"/>
                </a:solidFill>
                <a:latin typeface="Arial"/>
                <a:cs typeface="Arial"/>
              </a:rPr>
              <a:t>, </a:t>
            </a:r>
            <a:r>
              <a:rPr lang="en-US" b="0" i="0" dirty="0">
                <a:solidFill>
                  <a:srgbClr val="444444"/>
                </a:solidFill>
                <a:effectLst/>
                <a:latin typeface="Arial"/>
                <a:cs typeface="Arial"/>
              </a:rPr>
              <a:t>and clinical research that aims to transform the understanding and treatment of mental illnesses. </a:t>
            </a:r>
            <a:endParaRPr lang="en-US" b="0" i="0" dirty="0">
              <a:solidFill>
                <a:srgbClr val="444444"/>
              </a:solidFill>
              <a:effectLst/>
              <a:cs typeface="Arial" panose="020B0604020202020204" pitchFamily="34" charset="0"/>
            </a:endParaRPr>
          </a:p>
          <a:p>
            <a:pPr marL="0" marR="0" lvl="0" indent="0" algn="l" defTabSz="621167" rtl="0" eaLnBrk="1" fontAlgn="auto" latinLnBrk="0" hangingPunct="1">
              <a:lnSpc>
                <a:spcPct val="100000"/>
              </a:lnSpc>
              <a:spcBef>
                <a:spcPts val="0"/>
              </a:spcBef>
              <a:spcAft>
                <a:spcPts val="0"/>
              </a:spcAft>
              <a:buClrTx/>
              <a:buSzTx/>
              <a:buFontTx/>
              <a:buNone/>
              <a:tabLst/>
              <a:defRPr/>
            </a:pPr>
            <a:endParaRPr lang="en-US" b="0" i="0" dirty="0">
              <a:solidFill>
                <a:srgbClr val="444444"/>
              </a:solidFill>
              <a:effectLst/>
              <a:cs typeface="Arial" panose="020B0604020202020204" pitchFamily="34" charset="0"/>
            </a:endParaRPr>
          </a:p>
          <a:p>
            <a:pPr marL="0" marR="0" lvl="0" indent="0" algn="l" defTabSz="621167" rtl="0" eaLnBrk="1" fontAlgn="auto" latinLnBrk="0" hangingPunct="1">
              <a:lnSpc>
                <a:spcPct val="100000"/>
              </a:lnSpc>
              <a:spcBef>
                <a:spcPts val="0"/>
              </a:spcBef>
              <a:spcAft>
                <a:spcPts val="0"/>
              </a:spcAft>
              <a:buClrTx/>
              <a:buSzTx/>
              <a:buFontTx/>
              <a:buNone/>
              <a:tabLst/>
              <a:defRPr/>
            </a:pPr>
            <a:r>
              <a:rPr lang="en-US" b="0" i="0" dirty="0">
                <a:solidFill>
                  <a:srgbClr val="444444"/>
                </a:solidFill>
                <a:effectLst/>
                <a:latin typeface="Arial"/>
                <a:cs typeface="Arial"/>
              </a:rPr>
              <a:t>* Following his departure and while a search for a new director is conducted, Shelli Avenevoli, currently serving as the NIMH Deputy Director, will serve as the Acting NIMH Director.</a:t>
            </a:r>
          </a:p>
          <a:p>
            <a:pPr defTabSz="621167">
              <a:defRPr/>
            </a:pPr>
            <a:r>
              <a:rPr lang="en-US" dirty="0">
                <a:solidFill>
                  <a:srgbClr val="444444"/>
                </a:solidFill>
                <a:latin typeface="Arial"/>
                <a:cs typeface="Arial"/>
              </a:rPr>
              <a:t> </a:t>
            </a:r>
            <a:endParaRPr lang="en-US" b="0" dirty="0">
              <a:solidFill>
                <a:srgbClr val="5A5245"/>
              </a:solidFill>
              <a:effectLst/>
              <a:cs typeface="Arial" panose="020B0604020202020204" pitchFamily="34" charset="0"/>
            </a:endParaRPr>
          </a:p>
          <a:p>
            <a:pPr defTabSz="621167">
              <a:defRPr/>
            </a:pPr>
            <a:endParaRPr lang="en-US" dirty="0">
              <a:effectLst/>
              <a:cs typeface="Arial" panose="020B0604020202020204" pitchFamily="34" charset="0"/>
            </a:endParaRPr>
          </a:p>
        </p:txBody>
      </p:sp>
      <p:sp>
        <p:nvSpPr>
          <p:cNvPr id="5" name="Slide Number Placeholder 3">
            <a:extLst>
              <a:ext uri="{FF2B5EF4-FFF2-40B4-BE49-F238E27FC236}">
                <a16:creationId xmlns:a16="http://schemas.microsoft.com/office/drawing/2014/main" id="{03769DE7-4267-4BA7-BDA2-4C01AA69CC59}"/>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19</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872792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8ABFC-3246-6FCD-BF52-D56D45F44016}"/>
            </a:ext>
          </a:extLst>
        </p:cNvPr>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7D304330-02B2-C3D2-C9AD-04156D9E1A42}"/>
              </a:ext>
            </a:extLst>
          </p:cNvPr>
          <p:cNvSpPr>
            <a:spLocks noGrp="1" noRot="1" noChangeAspect="1" noTextEdit="1"/>
          </p:cNvSpPr>
          <p:nvPr>
            <p:ph type="sldImg"/>
          </p:nvPr>
        </p:nvSpPr>
        <p:spPr>
          <a:xfrm>
            <a:off x="336550" y="458788"/>
            <a:ext cx="6337300" cy="3565525"/>
          </a:xfrm>
          <a:prstGeom prst="rect">
            <a:avLst/>
          </a:prstGeom>
          <a:ln/>
        </p:spPr>
      </p:sp>
      <p:sp>
        <p:nvSpPr>
          <p:cNvPr id="119811" name="Notes Placeholder 2">
            <a:extLst>
              <a:ext uri="{FF2B5EF4-FFF2-40B4-BE49-F238E27FC236}">
                <a16:creationId xmlns:a16="http://schemas.microsoft.com/office/drawing/2014/main" id="{FE59148C-75AA-C467-DFDD-B4CDC34D6897}"/>
              </a:ext>
            </a:extLst>
          </p:cNvPr>
          <p:cNvSpPr>
            <a:spLocks noGrp="1"/>
          </p:cNvSpPr>
          <p:nvPr>
            <p:ph type="body" idx="1"/>
          </p:nvPr>
        </p:nvSpPr>
        <p:spPr>
          <a:xfrm>
            <a:off x="912236" y="4024313"/>
            <a:ext cx="5486400" cy="4114800"/>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pPr marL="0" lvl="1" defTabSz="587579">
              <a:defRPr/>
            </a:pPr>
            <a:r>
              <a:rPr lang="en-US" b="0" i="0" dirty="0">
                <a:effectLst/>
                <a:latin typeface="Arial"/>
                <a:cs typeface="Arial"/>
              </a:rPr>
              <a:t>In March, President Biden signed a new executive order to build upon the establishment of the White House Initiative on Women’s Health Research. The executive order prioritizes investments in women’s health research, integrating women’s health across the federal research portfolio, galvanizing new research on women’s midlife health, and assessing the unmet needs to support women’s health research. </a:t>
            </a:r>
            <a:endParaRPr lang="en-US" b="0" i="0" dirty="0">
              <a:effectLst/>
              <a:cs typeface="Arial" panose="020B0604020202020204" pitchFamily="34" charset="0"/>
            </a:endParaRPr>
          </a:p>
          <a:p>
            <a:pPr marL="0" marR="0" lvl="1" indent="0" algn="l" defTabSz="587579" rtl="0" eaLnBrk="1" fontAlgn="auto" latinLnBrk="0" hangingPunct="1">
              <a:lnSpc>
                <a:spcPct val="100000"/>
              </a:lnSpc>
              <a:spcBef>
                <a:spcPts val="0"/>
              </a:spcBef>
              <a:spcAft>
                <a:spcPts val="0"/>
              </a:spcAft>
              <a:buClrTx/>
              <a:buSzTx/>
              <a:buFontTx/>
              <a:buNone/>
              <a:tabLst/>
              <a:defRPr/>
            </a:pPr>
            <a:endParaRPr lang="en-US" b="0" i="0" dirty="0">
              <a:effectLst/>
              <a:latin typeface="Arial"/>
              <a:cs typeface="Arial"/>
            </a:endParaRPr>
          </a:p>
        </p:txBody>
      </p:sp>
      <p:sp>
        <p:nvSpPr>
          <p:cNvPr id="119812" name="Slide Number Placeholder 3">
            <a:extLst>
              <a:ext uri="{FF2B5EF4-FFF2-40B4-BE49-F238E27FC236}">
                <a16:creationId xmlns:a16="http://schemas.microsoft.com/office/drawing/2014/main" id="{DA56872D-7E60-1820-6126-7C17699BC40C}"/>
              </a:ext>
            </a:extLst>
          </p:cNvPr>
          <p:cNvSpPr>
            <a:spLocks noGrp="1"/>
          </p:cNvSpPr>
          <p:nvPr>
            <p:ph type="sldNum" sz="quarter" idx="5"/>
          </p:nvPr>
        </p:nvSpPr>
        <p:spPr>
          <a:noFill/>
        </p:spPr>
        <p:txBody>
          <a:bodyPr/>
          <a:lstStyle/>
          <a:p>
            <a:pPr marL="0" marR="0" lvl="0" indent="0" algn="r" defTabSz="907481"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07481" rtl="0" eaLnBrk="1" fontAlgn="auto" latinLnBrk="0" hangingPunct="1">
                <a:lnSpc>
                  <a:spcPct val="100000"/>
                </a:lnSpc>
                <a:spcBef>
                  <a:spcPts val="0"/>
                </a:spcBef>
                <a:spcAft>
                  <a:spcPts val="0"/>
                </a:spcAft>
                <a:buClrTx/>
                <a:buSzTx/>
                <a:buFontTx/>
                <a:buNone/>
                <a:tabLst/>
                <a:defRPr/>
              </a:pPr>
              <a:t>20</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179089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AE7DC-D116-2551-1A5E-442C6102B2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01295A-A144-EAEE-C806-9D6CAEB5F27F}"/>
              </a:ext>
            </a:extLst>
          </p:cNvPr>
          <p:cNvSpPr>
            <a:spLocks noGrp="1" noRot="1" noChangeAspect="1"/>
          </p:cNvSpPr>
          <p:nvPr>
            <p:ph type="sldImg"/>
          </p:nvPr>
        </p:nvSpPr>
        <p:spPr>
          <a:xfrm>
            <a:off x="328613" y="361950"/>
            <a:ext cx="6353175" cy="3575050"/>
          </a:xfrm>
          <a:prstGeom prst="rect">
            <a:avLst/>
          </a:prstGeom>
        </p:spPr>
      </p:sp>
      <p:sp>
        <p:nvSpPr>
          <p:cNvPr id="3" name="Notes Placeholder 2">
            <a:extLst>
              <a:ext uri="{FF2B5EF4-FFF2-40B4-BE49-F238E27FC236}">
                <a16:creationId xmlns:a16="http://schemas.microsoft.com/office/drawing/2014/main" id="{137BF0A7-3447-5F52-04B2-8E8464D710DC}"/>
              </a:ext>
            </a:extLst>
          </p:cNvPr>
          <p:cNvSpPr>
            <a:spLocks noGrp="1"/>
          </p:cNvSpPr>
          <p:nvPr>
            <p:ph type="body" idx="1"/>
          </p:nvPr>
        </p:nvSpPr>
        <p:spPr>
          <a:xfrm>
            <a:off x="762000" y="3937000"/>
            <a:ext cx="5486400" cy="4114800"/>
          </a:xfrm>
        </p:spPr>
        <p:txBody>
          <a:bodyPr/>
          <a:lstStyle/>
          <a:p>
            <a:pPr defTabSz="948368">
              <a:defRPr/>
            </a:pPr>
            <a:r>
              <a:rPr lang="en-US" dirty="0">
                <a:latin typeface="Arial"/>
                <a:cs typeface="Arial"/>
              </a:rPr>
              <a:t>In April, the U.S. Food and Drug Administration (or FDA) posted a finalized rule to regulate Laboratory Developed Tests (or LDTs). * </a:t>
            </a:r>
            <a:r>
              <a:rPr lang="en-US" sz="1200" dirty="0">
                <a:latin typeface="Arial"/>
                <a:cs typeface="Arial"/>
              </a:rPr>
              <a:t>The proposed rule changes the definition of medical devices to include LDTs, subjecting them to the same oversight as other diagnostic products manufactured by industry.</a:t>
            </a:r>
            <a:r>
              <a:rPr lang="en-US" dirty="0">
                <a:latin typeface="Arial"/>
                <a:cs typeface="Arial"/>
              </a:rPr>
              <a:t> </a:t>
            </a:r>
            <a:endParaRPr lang="en-US" sz="1200" dirty="0">
              <a:cs typeface="Calibri"/>
            </a:endParaRPr>
          </a:p>
          <a:p>
            <a:pPr defTabSz="948368">
              <a:defRPr/>
            </a:pPr>
            <a:endParaRPr lang="en-US" dirty="0">
              <a:cs typeface="Calibri"/>
            </a:endParaRPr>
          </a:p>
          <a:p>
            <a:pPr defTabSz="948368">
              <a:defRPr/>
            </a:pPr>
            <a:r>
              <a:rPr lang="en-US" sz="1200" dirty="0">
                <a:latin typeface="Arial"/>
                <a:cs typeface="Arial"/>
              </a:rPr>
              <a:t>* The rule includes a four-year phaseout of general enforcement discretion and implementation of targeted enforcement discretion of certain LDTs, meaning they would not need to undergo premarket and quality system review.</a:t>
            </a:r>
            <a:r>
              <a:rPr lang="en-US" dirty="0">
                <a:latin typeface="Arial"/>
                <a:cs typeface="Arial"/>
              </a:rPr>
              <a:t> </a:t>
            </a:r>
            <a:endParaRPr lang="en-US" dirty="0">
              <a:cs typeface="Arial"/>
            </a:endParaRPr>
          </a:p>
          <a:p>
            <a:pPr defTabSz="948368">
              <a:defRPr/>
            </a:pPr>
            <a:endParaRPr lang="en-US" dirty="0">
              <a:cs typeface="Calibri"/>
            </a:endParaRPr>
          </a:p>
          <a:p>
            <a:pPr defTabSz="948368">
              <a:defRPr/>
            </a:pPr>
            <a:r>
              <a:rPr lang="en-US" dirty="0">
                <a:latin typeface="Arial"/>
                <a:cs typeface="Arial"/>
              </a:rPr>
              <a:t>* It is important to note that some tests will be considered legacies and </a:t>
            </a:r>
            <a:r>
              <a:rPr lang="en-US" dirty="0">
                <a:latin typeface="Arial"/>
                <a:ea typeface="+mn-lt"/>
                <a:cs typeface="Arial"/>
              </a:rPr>
              <a:t>will not need to undergo the full FDA regulatory process. This includes </a:t>
            </a:r>
            <a:r>
              <a:rPr lang="en-US" dirty="0">
                <a:latin typeface="Arial"/>
                <a:cs typeface="Arial"/>
              </a:rPr>
              <a:t>LDTs offered prior to May 6, 2024, with no further modifications, such as updates for improved genomic variant calling and LDTs manufactured and performed by a lab integrated in a healthcare system when an FDA authorized test is not available. </a:t>
            </a:r>
          </a:p>
          <a:p>
            <a:pPr marL="0" marR="0" lvl="0" indent="0" algn="l" defTabSz="609585" rtl="0" eaLnBrk="1" fontAlgn="auto" latinLnBrk="0" hangingPunct="1">
              <a:lnSpc>
                <a:spcPct val="100000"/>
              </a:lnSpc>
              <a:spcBef>
                <a:spcPts val="0"/>
              </a:spcBef>
              <a:spcAft>
                <a:spcPts val="0"/>
              </a:spcAft>
              <a:buClrTx/>
              <a:buSzTx/>
              <a:buFontTx/>
              <a:buNone/>
              <a:tabLst/>
              <a:defRPr/>
            </a:pPr>
            <a:endParaRPr lang="en-US" dirty="0">
              <a:cs typeface="Calibri"/>
            </a:endParaRPr>
          </a:p>
          <a:p>
            <a:pPr>
              <a:defRPr/>
            </a:pPr>
            <a:endParaRPr lang="en-US" dirty="0">
              <a:cs typeface="Calibri"/>
            </a:endParaRPr>
          </a:p>
        </p:txBody>
      </p:sp>
      <p:sp>
        <p:nvSpPr>
          <p:cNvPr id="6" name="Slide Number Placeholder 3">
            <a:extLst>
              <a:ext uri="{FF2B5EF4-FFF2-40B4-BE49-F238E27FC236}">
                <a16:creationId xmlns:a16="http://schemas.microsoft.com/office/drawing/2014/main" id="{D8AD7491-138B-2F8D-3083-BFB1EEE5984C}"/>
              </a:ext>
            </a:extLst>
          </p:cNvPr>
          <p:cNvSpPr txBox="1">
            <a:spLocks/>
          </p:cNvSpPr>
          <p:nvPr/>
        </p:nvSpPr>
        <p:spPr>
          <a:xfrm>
            <a:off x="4467868" y="9518487"/>
            <a:ext cx="3418001" cy="507506"/>
          </a:xfrm>
          <a:prstGeom prst="rect">
            <a:avLst/>
          </a:prstGeom>
        </p:spPr>
        <p:txBody>
          <a:bodyPr vert="horz" lIns="103035" tIns="51519" rIns="103035" bIns="51519"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030201"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1030201" rtl="0" eaLnBrk="1" fontAlgn="base" latinLnBrk="0" hangingPunct="1">
                <a:lnSpc>
                  <a:spcPct val="100000"/>
                </a:lnSpc>
                <a:spcBef>
                  <a:spcPct val="0"/>
                </a:spcBef>
                <a:spcAft>
                  <a:spcPct val="0"/>
                </a:spcAft>
                <a:buClrTx/>
                <a:buSzTx/>
                <a:buFontTx/>
                <a:buNone/>
                <a:tabLst/>
                <a:defRPr/>
              </a:pPr>
              <a:t>21</a:t>
            </a:fld>
            <a:endParaRPr kumimoji="0" lang="en-US" sz="1200" b="1" i="0" u="none" strike="noStrike" kern="1200" cap="none" spc="0" normalizeH="0" baseline="0" noProof="0">
              <a:ln>
                <a:noFill/>
              </a:ln>
              <a:solidFill>
                <a:srgbClr val="000000"/>
              </a:solidFill>
              <a:effectLst/>
              <a:uLnTx/>
              <a:uFillTx/>
              <a:latin typeface="Arial" pitchFamily="34" charset="0"/>
              <a:ea typeface="+mn-ea"/>
              <a:cs typeface="+mn-cs"/>
            </a:endParaRPr>
          </a:p>
        </p:txBody>
      </p:sp>
      <p:sp>
        <p:nvSpPr>
          <p:cNvPr id="5" name="Slide Number Placeholder 3">
            <a:extLst>
              <a:ext uri="{FF2B5EF4-FFF2-40B4-BE49-F238E27FC236}">
                <a16:creationId xmlns:a16="http://schemas.microsoft.com/office/drawing/2014/main" id="{6C2D0569-9D7B-7E8D-D39E-3AAC73455C49}"/>
              </a:ext>
            </a:extLst>
          </p:cNvPr>
          <p:cNvSpPr txBox="1">
            <a:spLocks/>
          </p:cNvSpPr>
          <p:nvPr/>
        </p:nvSpPr>
        <p:spPr>
          <a:xfrm>
            <a:off x="3840480" y="8816340"/>
            <a:ext cx="3169920" cy="480060"/>
          </a:xfrm>
          <a:prstGeom prst="rect">
            <a:avLst/>
          </a:prstGeom>
        </p:spPr>
        <p:txBody>
          <a:bodyPr vert="horz" lIns="96639" tIns="48320" rIns="96639" bIns="48320"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66245"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66245" rtl="0" eaLnBrk="1" fontAlgn="base" latinLnBrk="0" hangingPunct="1">
                <a:lnSpc>
                  <a:spcPct val="100000"/>
                </a:lnSpc>
                <a:spcBef>
                  <a:spcPct val="0"/>
                </a:spcBef>
                <a:spcAft>
                  <a:spcPct val="0"/>
                </a:spcAft>
                <a:buClrTx/>
                <a:buSzTx/>
                <a:buFontTx/>
                <a:buNone/>
                <a:tabLst/>
                <a:defRPr/>
              </a:pPr>
              <a:t>21</a:t>
            </a:fld>
            <a:endParaRPr kumimoji="0" lang="en-US" sz="1200" b="1" i="0" u="none" strike="noStrike" kern="1200" cap="none" spc="0" normalizeH="0" baseline="0" noProof="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9772187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501650"/>
            <a:ext cx="6340475" cy="3567113"/>
          </a:xfrm>
        </p:spPr>
      </p:sp>
      <p:sp>
        <p:nvSpPr>
          <p:cNvPr id="3" name="Notes Placeholder 2"/>
          <p:cNvSpPr>
            <a:spLocks noGrp="1"/>
          </p:cNvSpPr>
          <p:nvPr>
            <p:ph type="body" idx="1"/>
          </p:nvPr>
        </p:nvSpPr>
        <p:spPr>
          <a:xfrm>
            <a:off x="701040" y="4068763"/>
            <a:ext cx="5608320" cy="4183380"/>
          </a:xfrm>
        </p:spPr>
        <p:txBody>
          <a:bodyPr/>
          <a:lstStyle/>
          <a:p>
            <a:r>
              <a:rPr lang="en-US" dirty="0">
                <a:latin typeface="Arial"/>
                <a:cs typeface="Arial"/>
              </a:rPr>
              <a:t>In March, United for Medical Research released a report entitled </a:t>
            </a:r>
            <a:r>
              <a:rPr lang="en-US" i="1" dirty="0">
                <a:latin typeface="Arial"/>
                <a:cs typeface="Arial"/>
              </a:rPr>
              <a:t>NIH’s Role in Sustaining the U.S. Economy</a:t>
            </a:r>
            <a:r>
              <a:rPr lang="en-US" dirty="0">
                <a:latin typeface="Arial"/>
                <a:cs typeface="Arial"/>
              </a:rPr>
              <a:t>. The report noted a substantial return on investment from NIH research. Specifically, they calculated that every dollar invested in NIH produces $2.46 in economic activity within the United States, with the economic benefits helping every state in the country. The report also demonstrated NIH’s role as a catalyst for innovation and economic growth and noted the negative impacts on U.S. leadership in biomedical research and innovation that would result from a failure to robustly fund biomedical research. So, in light of this report, now would be a good time to pivot to the current budget situation for NIH…</a:t>
            </a:r>
          </a:p>
        </p:txBody>
      </p:sp>
      <p:sp>
        <p:nvSpPr>
          <p:cNvPr id="5" name="Slide Number Placeholder 3">
            <a:extLst>
              <a:ext uri="{FF2B5EF4-FFF2-40B4-BE49-F238E27FC236}">
                <a16:creationId xmlns:a16="http://schemas.microsoft.com/office/drawing/2014/main" id="{EB358062-3DCB-9E71-1D95-40A489DB70AE}"/>
              </a:ext>
            </a:extLst>
          </p:cNvPr>
          <p:cNvSpPr txBox="1">
            <a:spLocks/>
          </p:cNvSpPr>
          <p:nvPr/>
        </p:nvSpPr>
        <p:spPr>
          <a:xfrm>
            <a:off x="3840480" y="8816340"/>
            <a:ext cx="3169920" cy="480060"/>
          </a:xfrm>
          <a:prstGeom prst="rect">
            <a:avLst/>
          </a:prstGeom>
        </p:spPr>
        <p:txBody>
          <a:bodyPr vert="horz" lIns="96639" tIns="48320" rIns="96639" bIns="48320"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66245"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66245" rtl="0" eaLnBrk="1" fontAlgn="base" latinLnBrk="0" hangingPunct="1">
                <a:lnSpc>
                  <a:spcPct val="100000"/>
                </a:lnSpc>
                <a:spcBef>
                  <a:spcPct val="0"/>
                </a:spcBef>
                <a:spcAft>
                  <a:spcPct val="0"/>
                </a:spcAft>
                <a:buClrTx/>
                <a:buSzTx/>
                <a:buFontTx/>
                <a:buNone/>
                <a:tabLst/>
                <a:defRPr/>
              </a:pPr>
              <a:t>22</a:t>
            </a:fld>
            <a:endParaRPr kumimoji="0" lang="en-US" sz="1200" b="1" i="0"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12101639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8613" y="315913"/>
            <a:ext cx="6408737" cy="3605212"/>
          </a:xfrm>
          <a:prstGeom prst="rect">
            <a:avLst/>
          </a:prstGeom>
        </p:spPr>
      </p:sp>
      <p:sp>
        <p:nvSpPr>
          <p:cNvPr id="3" name="Notes Placeholder 2"/>
          <p:cNvSpPr>
            <a:spLocks noGrp="1"/>
          </p:cNvSpPr>
          <p:nvPr>
            <p:ph type="body" idx="1"/>
          </p:nvPr>
        </p:nvSpPr>
        <p:spPr>
          <a:xfrm>
            <a:off x="762000" y="3921125"/>
            <a:ext cx="5486400" cy="4114800"/>
          </a:xfrm>
        </p:spPr>
        <p:txBody>
          <a:bodyPr/>
          <a:lstStyle/>
          <a:p>
            <a:pPr defTabSz="948368">
              <a:defRPr/>
            </a:pPr>
            <a:r>
              <a:rPr lang="en-US" b="0" dirty="0">
                <a:latin typeface="Arial"/>
                <a:cs typeface="Arial"/>
              </a:rPr>
              <a:t>Following six months of operating under a Continuing Resolution, a federal budget for Fiscal Year 2024 was enacted in March, providing about * $47 billion to NIH and * $663 million to NHGRI. Not accounting for inflation, and </a:t>
            </a:r>
            <a:r>
              <a:rPr lang="en-US" b="0" i="0" u="none" strike="noStrike" dirty="0">
                <a:solidFill>
                  <a:srgbClr val="212121"/>
                </a:solidFill>
                <a:effectLst/>
                <a:latin typeface="Arial"/>
                <a:cs typeface="Arial"/>
              </a:rPr>
              <a:t>excluding ARPA-H, the budget provides a topline * 0.8% cut from </a:t>
            </a:r>
            <a:r>
              <a:rPr lang="en-US" dirty="0">
                <a:solidFill>
                  <a:srgbClr val="212121"/>
                </a:solidFill>
                <a:latin typeface="Arial"/>
                <a:cs typeface="Arial"/>
              </a:rPr>
              <a:t>the Fiscal </a:t>
            </a:r>
            <a:r>
              <a:rPr lang="en-US" b="0" i="0" u="none" strike="noStrike" dirty="0">
                <a:solidFill>
                  <a:srgbClr val="212121"/>
                </a:solidFill>
                <a:effectLst/>
                <a:latin typeface="Arial"/>
                <a:cs typeface="Arial"/>
              </a:rPr>
              <a:t>Year 2023 enacted level for NIH </a:t>
            </a:r>
            <a:r>
              <a:rPr lang="en-US" b="0" dirty="0">
                <a:latin typeface="Arial"/>
                <a:cs typeface="Arial"/>
              </a:rPr>
              <a:t>and </a:t>
            </a:r>
            <a:r>
              <a:rPr lang="en-US" dirty="0">
                <a:latin typeface="Arial"/>
                <a:cs typeface="Arial"/>
              </a:rPr>
              <a:t>a </a:t>
            </a:r>
            <a:r>
              <a:rPr lang="en-US" b="0" dirty="0">
                <a:latin typeface="Arial"/>
                <a:cs typeface="Arial"/>
              </a:rPr>
              <a:t>technically flat budget for NHGRI.</a:t>
            </a:r>
            <a:r>
              <a:rPr lang="en-US" dirty="0">
                <a:latin typeface="Arial"/>
                <a:cs typeface="Arial"/>
              </a:rPr>
              <a:t> </a:t>
            </a:r>
            <a:endParaRPr lang="en-US" b="0" dirty="0">
              <a:cs typeface="Arial" panose="020B0604020202020204" pitchFamily="34" charset="0"/>
            </a:endParaRPr>
          </a:p>
        </p:txBody>
      </p:sp>
      <p:sp>
        <p:nvSpPr>
          <p:cNvPr id="6" name="Slide Number Placeholder 3">
            <a:extLst>
              <a:ext uri="{FF2B5EF4-FFF2-40B4-BE49-F238E27FC236}">
                <a16:creationId xmlns:a16="http://schemas.microsoft.com/office/drawing/2014/main" id="{52AF3FBC-26F2-4447-9633-F745B31EE031}"/>
              </a:ext>
            </a:extLst>
          </p:cNvPr>
          <p:cNvSpPr txBox="1">
            <a:spLocks/>
          </p:cNvSpPr>
          <p:nvPr/>
        </p:nvSpPr>
        <p:spPr>
          <a:xfrm>
            <a:off x="4467868" y="9518487"/>
            <a:ext cx="3418001" cy="507506"/>
          </a:xfrm>
          <a:prstGeom prst="rect">
            <a:avLst/>
          </a:prstGeom>
        </p:spPr>
        <p:txBody>
          <a:bodyPr vert="horz" lIns="103035" tIns="51519" rIns="103035" bIns="51519"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030201"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1030201" rtl="0" eaLnBrk="1" fontAlgn="base" latinLnBrk="0" hangingPunct="1">
                <a:lnSpc>
                  <a:spcPct val="100000"/>
                </a:lnSpc>
                <a:spcBef>
                  <a:spcPct val="0"/>
                </a:spcBef>
                <a:spcAft>
                  <a:spcPct val="0"/>
                </a:spcAft>
                <a:buClrTx/>
                <a:buSzTx/>
                <a:buFontTx/>
                <a:buNone/>
                <a:tabLst/>
                <a:defRPr/>
              </a:pPr>
              <a:t>23</a:t>
            </a:fld>
            <a:endParaRPr kumimoji="0" lang="en-US" sz="1200" b="1" i="0" u="none" strike="noStrike" kern="1200" cap="none" spc="0" normalizeH="0" baseline="0" noProof="0">
              <a:ln>
                <a:noFill/>
              </a:ln>
              <a:solidFill>
                <a:srgbClr val="000000"/>
              </a:solidFill>
              <a:effectLst/>
              <a:uLnTx/>
              <a:uFillTx/>
              <a:latin typeface="Arial" pitchFamily="34" charset="0"/>
              <a:ea typeface="+mn-ea"/>
              <a:cs typeface="+mn-cs"/>
            </a:endParaRPr>
          </a:p>
        </p:txBody>
      </p:sp>
      <p:sp>
        <p:nvSpPr>
          <p:cNvPr id="5" name="Slide Number Placeholder 3">
            <a:extLst>
              <a:ext uri="{FF2B5EF4-FFF2-40B4-BE49-F238E27FC236}">
                <a16:creationId xmlns:a16="http://schemas.microsoft.com/office/drawing/2014/main" id="{75E3F7CD-763E-4EB6-AA9B-AA67EF2AA240}"/>
              </a:ext>
            </a:extLst>
          </p:cNvPr>
          <p:cNvSpPr txBox="1">
            <a:spLocks/>
          </p:cNvSpPr>
          <p:nvPr/>
        </p:nvSpPr>
        <p:spPr>
          <a:xfrm>
            <a:off x="3840480" y="8816340"/>
            <a:ext cx="3169920" cy="480060"/>
          </a:xfrm>
          <a:prstGeom prst="rect">
            <a:avLst/>
          </a:prstGeom>
        </p:spPr>
        <p:txBody>
          <a:bodyPr vert="horz" lIns="96639" tIns="48320" rIns="96639" bIns="48320"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66245"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66245" rtl="0" eaLnBrk="1" fontAlgn="base" latinLnBrk="0" hangingPunct="1">
                <a:lnSpc>
                  <a:spcPct val="100000"/>
                </a:lnSpc>
                <a:spcBef>
                  <a:spcPct val="0"/>
                </a:spcBef>
                <a:spcAft>
                  <a:spcPct val="0"/>
                </a:spcAft>
                <a:buClrTx/>
                <a:buSzTx/>
                <a:buFontTx/>
                <a:buNone/>
                <a:tabLst/>
                <a:defRPr/>
              </a:pPr>
              <a:t>23</a:t>
            </a:fld>
            <a:endParaRPr kumimoji="0" lang="en-US" sz="1200" b="1" i="0"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29366789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D31AA-CA61-F51E-C049-9A0477DED7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56E7B0-CBC0-2A46-61E9-F4F126886C3D}"/>
              </a:ext>
            </a:extLst>
          </p:cNvPr>
          <p:cNvSpPr>
            <a:spLocks noGrp="1" noRot="1" noChangeAspect="1"/>
          </p:cNvSpPr>
          <p:nvPr>
            <p:ph type="sldImg"/>
          </p:nvPr>
        </p:nvSpPr>
        <p:spPr>
          <a:xfrm>
            <a:off x="341313" y="454025"/>
            <a:ext cx="6310312" cy="3549650"/>
          </a:xfrm>
          <a:prstGeom prst="rect">
            <a:avLst/>
          </a:prstGeom>
        </p:spPr>
      </p:sp>
      <p:sp>
        <p:nvSpPr>
          <p:cNvPr id="3" name="Notes Placeholder 2">
            <a:extLst>
              <a:ext uri="{FF2B5EF4-FFF2-40B4-BE49-F238E27FC236}">
                <a16:creationId xmlns:a16="http://schemas.microsoft.com/office/drawing/2014/main" id="{8C30B03C-AC80-AA29-5147-3101340DC72D}"/>
              </a:ext>
            </a:extLst>
          </p:cNvPr>
          <p:cNvSpPr>
            <a:spLocks noGrp="1"/>
          </p:cNvSpPr>
          <p:nvPr>
            <p:ph type="body" idx="1"/>
          </p:nvPr>
        </p:nvSpPr>
        <p:spPr>
          <a:xfrm>
            <a:off x="762000" y="4003675"/>
            <a:ext cx="5486400" cy="4114800"/>
          </a:xfrm>
        </p:spPr>
        <p:txBody>
          <a:bodyPr/>
          <a:lstStyle/>
          <a:p>
            <a:pPr defTabSz="948368" fontAlgn="base">
              <a:defRPr/>
            </a:pPr>
            <a:r>
              <a:rPr lang="en-US" b="0" dirty="0">
                <a:latin typeface="Arial"/>
                <a:cs typeface="Arial"/>
              </a:rPr>
              <a:t>Meanwhile, the Biden administration also released the Fiscal Year 2025 President’s Budget, which is meant to </a:t>
            </a:r>
            <a:r>
              <a:rPr lang="en-US" dirty="0">
                <a:latin typeface="Arial"/>
                <a:cs typeface="Arial"/>
              </a:rPr>
              <a:t>lay out</a:t>
            </a:r>
            <a:r>
              <a:rPr lang="en-US" b="0" dirty="0">
                <a:latin typeface="Arial"/>
                <a:cs typeface="Arial"/>
              </a:rPr>
              <a:t> the Biden administration’s priorities for the next fiscal year. The Fiscal Year 2025 President’s budget * </a:t>
            </a:r>
            <a:r>
              <a:rPr lang="en-US" dirty="0">
                <a:latin typeface="Arial"/>
                <a:cs typeface="Arial"/>
              </a:rPr>
              <a:t>includes</a:t>
            </a:r>
            <a:r>
              <a:rPr lang="en-US" b="0" dirty="0">
                <a:latin typeface="Arial"/>
                <a:cs typeface="Arial"/>
              </a:rPr>
              <a:t> $50.1 billion for NIH and $664 million for NHGRI.</a:t>
            </a:r>
          </a:p>
          <a:p>
            <a:pPr defTabSz="948368" fontAlgn="base">
              <a:defRPr/>
            </a:pPr>
            <a:endParaRPr lang="en-US" b="0" dirty="0">
              <a:latin typeface="Arial"/>
              <a:cs typeface="Arial"/>
            </a:endParaRPr>
          </a:p>
          <a:p>
            <a:pPr marL="0" marR="0" lvl="0" indent="0" algn="l" defTabSz="948368" rtl="0" eaLnBrk="1" fontAlgn="base" latinLnBrk="0" hangingPunct="1">
              <a:lnSpc>
                <a:spcPct val="100000"/>
              </a:lnSpc>
              <a:spcBef>
                <a:spcPts val="0"/>
              </a:spcBef>
              <a:spcAft>
                <a:spcPts val="0"/>
              </a:spcAft>
              <a:buClrTx/>
              <a:buSzTx/>
              <a:buFontTx/>
              <a:buNone/>
              <a:tabLst/>
              <a:defRPr/>
            </a:pPr>
            <a:r>
              <a:rPr lang="en-US" b="0" dirty="0">
                <a:latin typeface="Arial"/>
                <a:cs typeface="Arial"/>
              </a:rPr>
              <a:t>For comparison, also shown is the Fiscal Year 2024 enacted budget. This was $1.4 billion less that what was originally proposed by the President for Fiscal Year 2024, so essentially this is a proposed * flat budget for NHGRI and a * proposed 3% overall cut for NIH.</a:t>
            </a:r>
          </a:p>
          <a:p>
            <a:pPr defTabSz="948368" fontAlgn="base">
              <a:defRPr/>
            </a:pPr>
            <a:endParaRPr lang="en-US" b="0" dirty="0"/>
          </a:p>
        </p:txBody>
      </p:sp>
      <p:sp>
        <p:nvSpPr>
          <p:cNvPr id="6" name="Slide Number Placeholder 3">
            <a:extLst>
              <a:ext uri="{FF2B5EF4-FFF2-40B4-BE49-F238E27FC236}">
                <a16:creationId xmlns:a16="http://schemas.microsoft.com/office/drawing/2014/main" id="{EDDA2C58-1824-DBB4-9111-06CBF2200BA3}"/>
              </a:ext>
            </a:extLst>
          </p:cNvPr>
          <p:cNvSpPr txBox="1">
            <a:spLocks/>
          </p:cNvSpPr>
          <p:nvPr/>
        </p:nvSpPr>
        <p:spPr>
          <a:xfrm>
            <a:off x="4467868" y="9518487"/>
            <a:ext cx="3418001" cy="507506"/>
          </a:xfrm>
          <a:prstGeom prst="rect">
            <a:avLst/>
          </a:prstGeom>
        </p:spPr>
        <p:txBody>
          <a:bodyPr vert="horz" lIns="103035" tIns="51519" rIns="103035" bIns="51519"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030201"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1030201" rtl="0" eaLnBrk="1" fontAlgn="base" latinLnBrk="0" hangingPunct="1">
                <a:lnSpc>
                  <a:spcPct val="100000"/>
                </a:lnSpc>
                <a:spcBef>
                  <a:spcPct val="0"/>
                </a:spcBef>
                <a:spcAft>
                  <a:spcPct val="0"/>
                </a:spcAft>
                <a:buClrTx/>
                <a:buSzTx/>
                <a:buFontTx/>
                <a:buNone/>
                <a:tabLst/>
                <a:defRPr/>
              </a:pPr>
              <a:t>24</a:t>
            </a:fld>
            <a:endParaRPr kumimoji="0" lang="en-US" sz="1200" b="1" i="0" u="none" strike="noStrike" kern="1200" cap="none" spc="0" normalizeH="0" baseline="0" noProof="0">
              <a:ln>
                <a:noFill/>
              </a:ln>
              <a:solidFill>
                <a:srgbClr val="000000"/>
              </a:solidFill>
              <a:effectLst/>
              <a:uLnTx/>
              <a:uFillTx/>
              <a:latin typeface="Arial" pitchFamily="34" charset="0"/>
              <a:ea typeface="+mn-ea"/>
              <a:cs typeface="+mn-cs"/>
            </a:endParaRPr>
          </a:p>
        </p:txBody>
      </p:sp>
      <p:sp>
        <p:nvSpPr>
          <p:cNvPr id="4" name="Slide Number Placeholder 3">
            <a:extLst>
              <a:ext uri="{FF2B5EF4-FFF2-40B4-BE49-F238E27FC236}">
                <a16:creationId xmlns:a16="http://schemas.microsoft.com/office/drawing/2014/main" id="{5431D319-C0D1-F8B9-DDE3-CE285CE21D91}"/>
              </a:ext>
            </a:extLst>
          </p:cNvPr>
          <p:cNvSpPr txBox="1">
            <a:spLocks/>
          </p:cNvSpPr>
          <p:nvPr/>
        </p:nvSpPr>
        <p:spPr>
          <a:xfrm>
            <a:off x="3840480" y="8816340"/>
            <a:ext cx="3169920" cy="480060"/>
          </a:xfrm>
          <a:prstGeom prst="rect">
            <a:avLst/>
          </a:prstGeom>
        </p:spPr>
        <p:txBody>
          <a:bodyPr vert="horz" lIns="96639" tIns="48320" rIns="96639" bIns="48320"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66245"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66245" rtl="0" eaLnBrk="1" fontAlgn="base" latinLnBrk="0" hangingPunct="1">
                <a:lnSpc>
                  <a:spcPct val="100000"/>
                </a:lnSpc>
                <a:spcBef>
                  <a:spcPct val="0"/>
                </a:spcBef>
                <a:spcAft>
                  <a:spcPct val="0"/>
                </a:spcAft>
                <a:buClrTx/>
                <a:buSzTx/>
                <a:buFontTx/>
                <a:buNone/>
                <a:tabLst/>
                <a:defRPr/>
              </a:pPr>
              <a:t>24</a:t>
            </a:fld>
            <a:endParaRPr kumimoji="0" lang="en-US" sz="1200" b="1" i="0"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17416533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2725"/>
            <a:ext cx="5486400" cy="4114800"/>
          </a:xfrm>
        </p:spPr>
        <p:txBody>
          <a:bodyPr/>
          <a:lstStyle/>
          <a:p>
            <a:pPr defTabSz="621167">
              <a:defRPr/>
            </a:pPr>
            <a:r>
              <a:rPr lang="en-US"/>
              <a:t>Moving on to general genomics updates.</a:t>
            </a:r>
          </a:p>
          <a:p>
            <a:endParaRPr lang="en-US"/>
          </a:p>
          <a:p>
            <a:endParaRPr lang="en-US"/>
          </a:p>
        </p:txBody>
      </p:sp>
      <p:sp>
        <p:nvSpPr>
          <p:cNvPr id="4" name="Slide Number Placeholder 3">
            <a:extLst>
              <a:ext uri="{FF2B5EF4-FFF2-40B4-BE49-F238E27FC236}">
                <a16:creationId xmlns:a16="http://schemas.microsoft.com/office/drawing/2014/main" id="{B2B8B4EE-70AC-9C68-8226-04E07F3A71F9}"/>
              </a:ext>
            </a:extLst>
          </p:cNvPr>
          <p:cNvSpPr txBox="1">
            <a:spLocks/>
          </p:cNvSpPr>
          <p:nvPr/>
        </p:nvSpPr>
        <p:spPr>
          <a:xfrm>
            <a:off x="3840480" y="8816340"/>
            <a:ext cx="3169920" cy="480060"/>
          </a:xfrm>
          <a:prstGeom prst="rect">
            <a:avLst/>
          </a:prstGeom>
        </p:spPr>
        <p:txBody>
          <a:bodyPr vert="horz" lIns="96639" tIns="48320" rIns="96639" bIns="48320"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66245"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66245" rtl="0" eaLnBrk="1" fontAlgn="base" latinLnBrk="0" hangingPunct="1">
                <a:lnSpc>
                  <a:spcPct val="100000"/>
                </a:lnSpc>
                <a:spcBef>
                  <a:spcPct val="0"/>
                </a:spcBef>
                <a:spcAft>
                  <a:spcPct val="0"/>
                </a:spcAft>
                <a:buClrTx/>
                <a:buSzTx/>
                <a:buFontTx/>
                <a:buNone/>
                <a:tabLst/>
                <a:defRPr/>
              </a:pPr>
              <a:t>25</a:t>
            </a:fld>
            <a:endParaRPr kumimoji="0" lang="en-US" sz="1200" b="1" i="0" u="none" strike="noStrike" kern="1200" cap="none" spc="0" normalizeH="0" baseline="0" noProof="0" dirty="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2598648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5438" y="457200"/>
            <a:ext cx="6337300" cy="3565525"/>
          </a:xfrm>
          <a:prstGeom prst="rect">
            <a:avLst/>
          </a:prstGeom>
        </p:spPr>
      </p:sp>
      <p:sp>
        <p:nvSpPr>
          <p:cNvPr id="3" name="Notes Placeholder 2"/>
          <p:cNvSpPr>
            <a:spLocks noGrp="1"/>
          </p:cNvSpPr>
          <p:nvPr>
            <p:ph type="body" idx="1"/>
          </p:nvPr>
        </p:nvSpPr>
        <p:spPr>
          <a:xfrm>
            <a:off x="681911" y="4022725"/>
            <a:ext cx="5486400" cy="4114800"/>
          </a:xfrm>
        </p:spPr>
        <p:txBody>
          <a:bodyPr/>
          <a:lstStyle/>
          <a:p>
            <a:pPr defTabSz="644337">
              <a:defRPr/>
            </a:pPr>
            <a:r>
              <a:rPr lang="en-US" b="0" i="0" dirty="0">
                <a:effectLst/>
                <a:latin typeface="Arial"/>
                <a:ea typeface="Calibri" panose="020F0502020204030204" pitchFamily="34" charset="0"/>
                <a:cs typeface="Arial"/>
              </a:rPr>
              <a:t>A good friend (and relative) of NHGRI, Gary Felsenfeld, passed away earlier this month. Gary was a highly accomplished researcher who made major contributions to our understanding of the relationship between chromatin structure and gene expression</a:t>
            </a:r>
            <a:r>
              <a:rPr lang="en-US" dirty="0">
                <a:latin typeface="Arial"/>
                <a:ea typeface="Calibri" panose="020F0502020204030204" pitchFamily="34" charset="0"/>
                <a:cs typeface="Arial"/>
              </a:rPr>
              <a:t>. Before retiring, he was for many years a Section Chief in the Laboratory of Molecular Biology at the National Institute of Diabetes and Digestive and Kidney Diseases. He truly enjoyed working at NIH, which provided him the opportunity to work in the lab every day, train postdoctoral fellows, and remain constantly invested in the science. After retirement, he enjoyed photography and spending time with his family, including NHGRI Program Director, Adam Felsenfeld. </a:t>
            </a:r>
            <a:endParaRPr lang="en-US" b="0" i="0" dirty="0">
              <a:effectLst/>
              <a:ea typeface="Calibri" panose="020F050202020403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FF10BC8F-291C-436D-B2FC-0728C782170D}"/>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26</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781850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5438" y="457200"/>
            <a:ext cx="6337300" cy="3565525"/>
          </a:xfrm>
          <a:prstGeom prst="rect">
            <a:avLst/>
          </a:prstGeom>
        </p:spPr>
      </p:sp>
      <p:sp>
        <p:nvSpPr>
          <p:cNvPr id="3" name="Notes Placeholder 2"/>
          <p:cNvSpPr>
            <a:spLocks noGrp="1"/>
          </p:cNvSpPr>
          <p:nvPr>
            <p:ph type="body" idx="1"/>
          </p:nvPr>
        </p:nvSpPr>
        <p:spPr>
          <a:xfrm>
            <a:off x="681911" y="4022725"/>
            <a:ext cx="5486400" cy="4114800"/>
          </a:xfrm>
        </p:spPr>
        <p:txBody>
          <a:bodyPr/>
          <a:lstStyle/>
          <a:p>
            <a:pPr defTabSz="644337">
              <a:defRPr/>
            </a:pPr>
            <a:r>
              <a:rPr lang="en-US" dirty="0">
                <a:latin typeface="Arial"/>
                <a:ea typeface="Calibri" panose="020F0502020204030204" pitchFamily="34" charset="0"/>
                <a:cs typeface="Arial"/>
              </a:rPr>
              <a:t>Richard</a:t>
            </a:r>
            <a:r>
              <a:rPr lang="en-US" b="0" i="0" dirty="0">
                <a:effectLst/>
                <a:latin typeface="Arial"/>
                <a:ea typeface="Calibri" panose="020F0502020204030204" pitchFamily="34" charset="0"/>
                <a:cs typeface="Arial"/>
              </a:rPr>
              <a:t> Cooper passed away in April. Richard was known for his extensive contributions in the study of hypertension and other cardiac diseases in individuals of African ancestry.</a:t>
            </a:r>
            <a:r>
              <a:rPr lang="en-US" dirty="0">
                <a:latin typeface="Arial"/>
                <a:ea typeface="Calibri" panose="020F0502020204030204" pitchFamily="34" charset="0"/>
                <a:cs typeface="Arial"/>
              </a:rPr>
              <a:t> </a:t>
            </a:r>
            <a:r>
              <a:rPr lang="en-US" b="0" i="0" dirty="0">
                <a:effectLst/>
                <a:latin typeface="Arial"/>
                <a:ea typeface="Calibri" panose="020F0502020204030204" pitchFamily="34" charset="0"/>
                <a:cs typeface="Arial"/>
              </a:rPr>
              <a:t>Before retiring</a:t>
            </a:r>
            <a:r>
              <a:rPr lang="en-US" dirty="0">
                <a:latin typeface="Arial"/>
                <a:ea typeface="Calibri" panose="020F0502020204030204" pitchFamily="34" charset="0"/>
                <a:cs typeface="Arial"/>
              </a:rPr>
              <a:t>,</a:t>
            </a:r>
            <a:r>
              <a:rPr lang="en-US" b="0" i="0" dirty="0">
                <a:effectLst/>
                <a:latin typeface="Arial"/>
                <a:ea typeface="Calibri" panose="020F0502020204030204" pitchFamily="34" charset="0"/>
                <a:cs typeface="Arial"/>
              </a:rPr>
              <a:t> Richard served as the Chair of the Department of Public Health Sciences at Loyola University Chicago’s Stritch School of Medicine. He received an NIH MERIT award for his research of the African diaspora and previously served on this Advisory Council from 2008 to 2011.</a:t>
            </a:r>
            <a:r>
              <a:rPr lang="en-US" dirty="0">
                <a:latin typeface="Arial"/>
                <a:ea typeface="Calibri" panose="020F0502020204030204" pitchFamily="34" charset="0"/>
                <a:cs typeface="Arial"/>
              </a:rPr>
              <a:t> </a:t>
            </a:r>
            <a:endParaRPr lang="en-US" b="0" i="0" dirty="0">
              <a:effectLst/>
              <a:latin typeface="Arial"/>
              <a:ea typeface="Calibri" panose="020F0502020204030204" pitchFamily="34" charset="0"/>
              <a:cs typeface="Arial"/>
            </a:endParaRPr>
          </a:p>
        </p:txBody>
      </p:sp>
      <p:sp>
        <p:nvSpPr>
          <p:cNvPr id="5" name="Slide Number Placeholder 3">
            <a:extLst>
              <a:ext uri="{FF2B5EF4-FFF2-40B4-BE49-F238E27FC236}">
                <a16:creationId xmlns:a16="http://schemas.microsoft.com/office/drawing/2014/main" id="{FF10BC8F-291C-436D-B2FC-0728C782170D}"/>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27</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456594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807720" y="4022725"/>
            <a:ext cx="5486400" cy="4114800"/>
          </a:xfrm>
        </p:spPr>
        <p:txBody>
          <a:bodyPr/>
          <a:lstStyle/>
          <a:p>
            <a:pPr defTabSz="621167">
              <a:defRPr/>
            </a:pPr>
            <a:r>
              <a:rPr lang="en-US" dirty="0">
                <a:latin typeface="Arial"/>
                <a:cs typeface="Arial"/>
              </a:rPr>
              <a:t>Amanda Perl has been appointed the new Chief Executive Officer of the American Society of Human Genetics (or ASHG). In this role, Amanda will oversee the day-to-day operations of ASHG and help to execute the updated strategic plan to meet the organization’s vision of providing the best member value, service, professionalism, innovation, and advocacy for the genetics and genomics community. With her expertise in issues that are affecting member-based organizations, experience in association management, and previous leadership role as Executive Director of the American Thyroid Association, she is well-poised to take the helm of ASHG.</a:t>
            </a:r>
          </a:p>
        </p:txBody>
      </p:sp>
      <p:sp>
        <p:nvSpPr>
          <p:cNvPr id="5" name="Slide Number Placeholder 3">
            <a:extLst>
              <a:ext uri="{FF2B5EF4-FFF2-40B4-BE49-F238E27FC236}">
                <a16:creationId xmlns:a16="http://schemas.microsoft.com/office/drawing/2014/main" id="{03769DE7-4267-4BA7-BDA2-4C01AA69CC59}"/>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28</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467059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60388" y="481013"/>
            <a:ext cx="6094412" cy="3429000"/>
          </a:xfrm>
          <a:prstGeom prst="rect">
            <a:avLst/>
          </a:prstGeom>
          <a:ln/>
        </p:spPr>
      </p:sp>
      <p:sp>
        <p:nvSpPr>
          <p:cNvPr id="119811" name="Notes Placeholder 2"/>
          <p:cNvSpPr>
            <a:spLocks noGrp="1"/>
          </p:cNvSpPr>
          <p:nvPr>
            <p:ph type="body" idx="1"/>
          </p:nvPr>
        </p:nvSpPr>
        <p:spPr>
          <a:xfrm>
            <a:off x="761999" y="3963754"/>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lvl="1">
              <a:defRPr/>
            </a:pPr>
            <a:r>
              <a:rPr lang="en-US" dirty="0">
                <a:effectLst/>
                <a:latin typeface="Arial"/>
                <a:ea typeface="Calibri" panose="020F0502020204030204" pitchFamily="34" charset="0"/>
                <a:cs typeface="Arial"/>
              </a:rPr>
              <a:t>In February, the National Academies of Sciences, Engineering, and Medicine (or NASEM) released their highly anticipated report entitled </a:t>
            </a:r>
            <a:r>
              <a:rPr lang="en-US" i="1" dirty="0">
                <a:effectLst/>
                <a:latin typeface="Arial"/>
                <a:ea typeface="Calibri" panose="020F0502020204030204" pitchFamily="34" charset="0"/>
                <a:cs typeface="Arial"/>
              </a:rPr>
              <a:t>Charting a Future for Sequencing RNA and Its Modifications</a:t>
            </a:r>
            <a:r>
              <a:rPr lang="en-US" dirty="0">
                <a:effectLst/>
                <a:latin typeface="Arial"/>
                <a:ea typeface="Calibri" panose="020F0502020204030204" pitchFamily="34" charset="0"/>
                <a:cs typeface="Arial"/>
              </a:rPr>
              <a:t>. This report details the findings from a two-year consensus study and was sponsored by the Warren Alpert Foundation, the National Institute of Environmental Health Sciences, and NHGRI.</a:t>
            </a:r>
            <a:r>
              <a:rPr lang="en-US" dirty="0">
                <a:latin typeface="Arial"/>
                <a:ea typeface="Calibri" panose="020F0502020204030204" pitchFamily="34" charset="0"/>
                <a:cs typeface="Arial"/>
              </a:rPr>
              <a:t> </a:t>
            </a:r>
          </a:p>
          <a:p>
            <a:pPr marL="0" lvl="1">
              <a:defRPr/>
            </a:pPr>
            <a:endParaRPr lang="en-US" dirty="0">
              <a:effectLst/>
              <a:latin typeface="Arial" panose="020B0604020202020204" pitchFamily="34" charset="0"/>
              <a:ea typeface="Calibri" panose="020F0502020204030204" pitchFamily="34" charset="0"/>
              <a:cs typeface="Arial" panose="020B0604020202020204" pitchFamily="34" charset="0"/>
            </a:endParaRPr>
          </a:p>
          <a:p>
            <a:pPr marL="0" lvl="1">
              <a:defRPr/>
            </a:pPr>
            <a:r>
              <a:rPr lang="en-US" dirty="0">
                <a:latin typeface="Arial"/>
                <a:ea typeface="Calibri" panose="020F0502020204030204" pitchFamily="34" charset="0"/>
                <a:cs typeface="Arial"/>
              </a:rPr>
              <a:t>The report focuses on the technology and infrastructure needed for the direct end-to-end sequencing of RNA and the chemical modifications of RNA bases, referred to as the </a:t>
            </a:r>
            <a:r>
              <a:rPr lang="en-US" dirty="0" err="1">
                <a:latin typeface="Arial"/>
                <a:ea typeface="Calibri" panose="020F0502020204030204" pitchFamily="34" charset="0"/>
                <a:cs typeface="Arial"/>
              </a:rPr>
              <a:t>epitranscriptome</a:t>
            </a:r>
            <a:r>
              <a:rPr lang="en-US" dirty="0">
                <a:latin typeface="Arial"/>
                <a:ea typeface="Calibri" panose="020F0502020204030204" pitchFamily="34" charset="0"/>
                <a:cs typeface="Arial"/>
              </a:rPr>
              <a:t>. * The report reviews the currently known impacts of RNA base modifications on biology, health, and biotechnology. * The report also highlights critical gaps in existing RNA sequencing technologies.</a:t>
            </a:r>
          </a:p>
          <a:p>
            <a:pPr marL="0" lvl="1">
              <a:defRPr/>
            </a:pPr>
            <a:endParaRPr lang="en-US" dirty="0">
              <a:latin typeface="Arial"/>
              <a:ea typeface="Calibri" panose="020F0502020204030204" pitchFamily="34" charset="0"/>
              <a:cs typeface="Arial"/>
            </a:endParaRPr>
          </a:p>
          <a:p>
            <a:pPr marL="0" lvl="1">
              <a:defRPr/>
            </a:pPr>
            <a:r>
              <a:rPr lang="en-US" dirty="0">
                <a:effectLst/>
                <a:latin typeface="Arial"/>
                <a:ea typeface="Calibri" panose="020F0502020204030204" pitchFamily="34" charset="0"/>
                <a:cs typeface="Arial"/>
              </a:rPr>
              <a:t>* Looking towards the future, the report provides recommendations for standards, technologies, and regulatory agency tasks, while also * setting 5, 10, and 15-year priorities and milestones to achieve these goals.</a:t>
            </a:r>
          </a:p>
          <a:p>
            <a:pPr marL="0" lvl="1">
              <a:defRPr/>
            </a:pPr>
            <a:endParaRPr lang="en-US" dirty="0">
              <a:latin typeface="Arial"/>
              <a:cs typeface="Arial"/>
            </a:endParaRPr>
          </a:p>
        </p:txBody>
      </p:sp>
      <p:sp>
        <p:nvSpPr>
          <p:cNvPr id="119812" name="Slide Number Placeholder 3"/>
          <p:cNvSpPr>
            <a:spLocks noGrp="1"/>
          </p:cNvSpPr>
          <p:nvPr>
            <p:ph type="sldNum" sz="quarter" idx="5"/>
          </p:nvPr>
        </p:nvSpPr>
        <p:spPr>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29</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999016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xfrm>
            <a:off x="336550" y="457200"/>
            <a:ext cx="6337300" cy="3565525"/>
          </a:xfrm>
          <a:prstGeom prst="rect">
            <a:avLst/>
          </a:prstGeom>
          <a:ln/>
        </p:spPr>
      </p:sp>
      <p:sp>
        <p:nvSpPr>
          <p:cNvPr id="123907" name="Notes Placeholder 2"/>
          <p:cNvSpPr>
            <a:spLocks noGrp="1"/>
          </p:cNvSpPr>
          <p:nvPr>
            <p:ph type="body" idx="1"/>
          </p:nvPr>
        </p:nvSpPr>
        <p:spPr>
          <a:xfrm>
            <a:off x="642730" y="4022725"/>
            <a:ext cx="5724939" cy="4249711"/>
          </a:xfrm>
          <a:noFill/>
          <a:ln/>
        </p:spPr>
        <p:txBody>
          <a:bodyPr/>
          <a:lstStyle/>
          <a:p>
            <a:pPr defTabSz="1001994">
              <a:defRPr/>
            </a:pPr>
            <a:r>
              <a:rPr lang="en-US" dirty="0">
                <a:latin typeface="Arial"/>
                <a:cs typeface="Arial"/>
              </a:rPr>
              <a:t>The National Academy of Sciences recently announced their newly elected members. Of particular relevance to NHGRI and the genomics community are the people listed here – congratulations to these friends and colleagues!</a:t>
            </a:r>
          </a:p>
          <a:p>
            <a:pPr marL="0">
              <a:defRPr/>
            </a:pPr>
            <a:endParaRPr lang="en-US" sz="1200" u="none" strike="noStrike" kern="1200" dirty="0">
              <a:solidFill>
                <a:schemeClr val="tx1"/>
              </a:solidFill>
              <a:latin typeface="Arial"/>
              <a:cs typeface="Arial"/>
            </a:endParaRPr>
          </a:p>
        </p:txBody>
      </p:sp>
      <p:sp>
        <p:nvSpPr>
          <p:cNvPr id="5" name="Slide Number Placeholder 3">
            <a:extLst>
              <a:ext uri="{FF2B5EF4-FFF2-40B4-BE49-F238E27FC236}">
                <a16:creationId xmlns:a16="http://schemas.microsoft.com/office/drawing/2014/main" id="{CDA787A4-DB00-4204-A95B-511725A1A659}"/>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30</a:t>
            </a:fld>
            <a:endParaRPr lang="en-US" b="1">
              <a:solidFill>
                <a:srgbClr val="000000"/>
              </a:solidFill>
              <a:latin typeface="Arial" pitchFamily="34" charset="0"/>
            </a:endParaRPr>
          </a:p>
        </p:txBody>
      </p:sp>
    </p:spTree>
    <p:extLst>
      <p:ext uri="{BB962C8B-B14F-4D97-AF65-F5344CB8AC3E}">
        <p14:creationId xmlns:p14="http://schemas.microsoft.com/office/powerpoint/2010/main" val="40320306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7663" y="457200"/>
            <a:ext cx="6337300" cy="3565525"/>
          </a:xfrm>
        </p:spPr>
      </p:sp>
      <p:sp>
        <p:nvSpPr>
          <p:cNvPr id="3" name="Notes Placeholder 2"/>
          <p:cNvSpPr>
            <a:spLocks noGrp="1"/>
          </p:cNvSpPr>
          <p:nvPr>
            <p:ph type="body" idx="1"/>
          </p:nvPr>
        </p:nvSpPr>
        <p:spPr>
          <a:xfrm>
            <a:off x="762000" y="4022725"/>
            <a:ext cx="5486400" cy="4114800"/>
          </a:xfrm>
        </p:spPr>
        <p:txBody>
          <a:bodyPr/>
          <a:lstStyle/>
          <a:p>
            <a:r>
              <a:rPr lang="en-US"/>
              <a:t>Moving on to the NHGRI Extramural Research Program.</a:t>
            </a:r>
          </a:p>
          <a:p>
            <a:endParaRPr lang="en-US"/>
          </a:p>
        </p:txBody>
      </p:sp>
      <p:sp>
        <p:nvSpPr>
          <p:cNvPr id="5" name="Slide Number Placeholder 3">
            <a:extLst>
              <a:ext uri="{FF2B5EF4-FFF2-40B4-BE49-F238E27FC236}">
                <a16:creationId xmlns:a16="http://schemas.microsoft.com/office/drawing/2014/main" id="{89FB5FC2-0336-425B-A760-90E8B2025489}"/>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31</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03511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57200" y="481013"/>
            <a:ext cx="6096000" cy="3429000"/>
          </a:xfrm>
          <a:prstGeom prst="rect">
            <a:avLst/>
          </a:prstGeom>
          <a:ln/>
        </p:spPr>
      </p:sp>
      <p:sp>
        <p:nvSpPr>
          <p:cNvPr id="119811" name="Notes Placeholder 2"/>
          <p:cNvSpPr>
            <a:spLocks noGrp="1"/>
          </p:cNvSpPr>
          <p:nvPr>
            <p:ph type="body" idx="1"/>
          </p:nvPr>
        </p:nvSpPr>
        <p:spPr>
          <a:xfrm>
            <a:off x="761999" y="3913650"/>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r>
              <a:rPr lang="en-US" dirty="0">
                <a:latin typeface="Arial" panose="020B0604020202020204" pitchFamily="34" charset="0"/>
                <a:cs typeface="Arial" panose="020B0604020202020204" pitchFamily="34" charset="0"/>
              </a:rPr>
              <a:t>In</a:t>
            </a:r>
            <a:r>
              <a:rPr lang="en-US" sz="1200" kern="1200" dirty="0">
                <a:solidFill>
                  <a:schemeClr val="tx1"/>
                </a:solidFill>
                <a:effectLst/>
                <a:latin typeface="Arial" panose="020B0604020202020204" pitchFamily="34" charset="0"/>
                <a:cs typeface="Arial" panose="020B0604020202020204" pitchFamily="34" charset="0"/>
              </a:rPr>
              <a:t> August</a:t>
            </a:r>
            <a:r>
              <a:rPr lang="en-US" dirty="0">
                <a:latin typeface="Arial" panose="020B0604020202020204" pitchFamily="34" charset="0"/>
                <a:cs typeface="Arial" panose="020B0604020202020204" pitchFamily="34" charset="0"/>
              </a:rPr>
              <a:t> 2022</a:t>
            </a:r>
            <a:r>
              <a:rPr lang="en-US" sz="1200" kern="1200" dirty="0">
                <a:solidFill>
                  <a:schemeClr val="tx1"/>
                </a:solidFill>
                <a:effectLst/>
                <a:latin typeface="Arial" panose="020B0604020202020204" pitchFamily="34" charset="0"/>
                <a:cs typeface="Arial" panose="020B0604020202020204" pitchFamily="34" charset="0"/>
              </a:rPr>
              <a:t>, NHGRI launched the Molecular Phenotypes of Null Alleles in Cells (or </a:t>
            </a:r>
            <a:r>
              <a:rPr lang="en-US" sz="1200" kern="1200" dirty="0" err="1">
                <a:solidFill>
                  <a:schemeClr val="tx1"/>
                </a:solidFill>
                <a:effectLst/>
                <a:latin typeface="Arial" panose="020B0604020202020204" pitchFamily="34" charset="0"/>
                <a:cs typeface="Arial" panose="020B0604020202020204" pitchFamily="34" charset="0"/>
              </a:rPr>
              <a:t>MorPhiC</a:t>
            </a:r>
            <a:r>
              <a:rPr lang="en-US" sz="1200" kern="1200" dirty="0">
                <a:solidFill>
                  <a:schemeClr val="tx1"/>
                </a:solidFill>
                <a:effectLst/>
                <a:latin typeface="Arial" panose="020B0604020202020204" pitchFamily="34" charset="0"/>
                <a:cs typeface="Arial" panose="020B0604020202020204" pitchFamily="34" charset="0"/>
              </a:rPr>
              <a:t>) Consortium, which aims to develop an extensive catalog of molecular and cellular phenotypes for null alleles of every human gene. The program is still in its first phase, laying the foundation for the program and generating early data.</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a:defRPr/>
            </a:pPr>
            <a:r>
              <a:rPr lang="en-US" dirty="0" err="1">
                <a:latin typeface="Arial" panose="020B0604020202020204" pitchFamily="34" charset="0"/>
                <a:cs typeface="Arial" panose="020B0604020202020204" pitchFamily="34" charset="0"/>
              </a:rPr>
              <a:t>MorPhiC</a:t>
            </a:r>
            <a:r>
              <a:rPr lang="en-US" dirty="0">
                <a:latin typeface="Arial" panose="020B0604020202020204" pitchFamily="34" charset="0"/>
                <a:cs typeface="Arial" panose="020B0604020202020204" pitchFamily="34" charset="0"/>
              </a:rPr>
              <a:t> had its first full consortium meeting this past February. The two-day meeting highlighted experimental design, data pipelin</a:t>
            </a:r>
            <a:r>
              <a:rPr lang="en-US" sz="1200" b="0" dirty="0">
                <a:latin typeface="Arial" panose="020B0604020202020204" pitchFamily="34" charset="0"/>
                <a:ea typeface="Helvetica Neue" charset="0"/>
                <a:cs typeface="Arial" panose="020B0604020202020204" pitchFamily="34" charset="0"/>
              </a:rPr>
              <a:t>es, individual scientific results, and progress updates.</a:t>
            </a:r>
            <a:r>
              <a:rPr lang="en-US" b="0"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The program also included a hackathon led by early career investigators from the consortium data analysis centers. Hackathon participants explored multiple analysis approaches using initial datasets generated by the </a:t>
            </a:r>
            <a:r>
              <a:rPr lang="en-US" dirty="0" err="1">
                <a:latin typeface="Arial" panose="020B0604020202020204" pitchFamily="34" charset="0"/>
                <a:cs typeface="Arial" panose="020B0604020202020204" pitchFamily="34" charset="0"/>
              </a:rPr>
              <a:t>MorPhiC</a:t>
            </a:r>
            <a:r>
              <a:rPr lang="en-US" dirty="0">
                <a:latin typeface="Arial" panose="020B0604020202020204" pitchFamily="34" charset="0"/>
                <a:cs typeface="Arial" panose="020B0604020202020204" pitchFamily="34" charset="0"/>
              </a:rPr>
              <a:t> Consortium. </a:t>
            </a:r>
            <a:r>
              <a:rPr lang="en-US" b="0" i="0" u="none" strike="noStrike" dirty="0">
                <a:solidFill>
                  <a:srgbClr val="212121"/>
                </a:solidFill>
                <a:effectLst/>
                <a:latin typeface="Arial" panose="020B0604020202020204" pitchFamily="34" charset="0"/>
                <a:cs typeface="Arial" panose="020B0604020202020204" pitchFamily="34" charset="0"/>
              </a:rPr>
              <a:t>The External Scientific Consultants panel attended the meeting and also provided valuable feedback.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u="none" strike="noStrike" dirty="0">
              <a:solidFill>
                <a:srgbClr val="212121"/>
              </a:solidFill>
              <a:effectLst/>
              <a:latin typeface="Arial" panose="020B0604020202020204" pitchFamily="34" charset="0"/>
              <a:cs typeface="Arial" panose="020B0604020202020204" pitchFamily="34" charset="0"/>
            </a:endParaRPr>
          </a:p>
          <a:p>
            <a:pPr marL="0" lvl="1" algn="l" defTabSz="609585" rtl="0" eaLnBrk="1" latinLnBrk="0" hangingPunct="1">
              <a:defRPr/>
            </a:pPr>
            <a:endParaRPr lang="en-US" sz="1200" kern="1200" dirty="0">
              <a:solidFill>
                <a:schemeClr val="tx1"/>
              </a:solidFill>
              <a:latin typeface="Arial" panose="020B0604020202020204" pitchFamily="34" charset="0"/>
              <a:cs typeface="Arial" panose="020B0604020202020204" pitchFamily="34" charset="0"/>
            </a:endParaRPr>
          </a:p>
        </p:txBody>
      </p:sp>
      <p:sp>
        <p:nvSpPr>
          <p:cNvPr id="119812" name="Slide Number Placeholder 3"/>
          <p:cNvSpPr>
            <a:spLocks noGrp="1"/>
          </p:cNvSpPr>
          <p:nvPr>
            <p:ph type="sldNum" sz="quarter" idx="5"/>
          </p:nvPr>
        </p:nvSpPr>
        <p:spPr>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32</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668294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761999" y="40227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lvl="1" algn="l" defTabSz="609585" rtl="0" eaLnBrk="1" latinLnBrk="0" hangingPunct="1">
              <a:defRPr/>
            </a:pPr>
            <a:r>
              <a:rPr lang="en-US" sz="1200" kern="1200" dirty="0">
                <a:solidFill>
                  <a:schemeClr val="tx1"/>
                </a:solidFill>
                <a:latin typeface="Arial" panose="020B0604020202020204" pitchFamily="34" charset="0"/>
                <a:cs typeface="Arial" panose="020B0604020202020204" pitchFamily="34" charset="0"/>
              </a:rPr>
              <a:t>In April, NHGRI hosted a strategic planning meeting on </a:t>
            </a:r>
            <a:r>
              <a:rPr lang="en-US" sz="1200" i="1" kern="1200" dirty="0">
                <a:solidFill>
                  <a:schemeClr val="tx1"/>
                </a:solidFill>
                <a:latin typeface="Arial" panose="020B0604020202020204" pitchFamily="34" charset="0"/>
                <a:cs typeface="Arial" panose="020B0604020202020204" pitchFamily="34" charset="0"/>
              </a:rPr>
              <a:t>Identifying Research Priorities to Accelerate Genetic Diagnoses</a:t>
            </a:r>
            <a:r>
              <a:rPr lang="en-US" sz="1200" kern="1200" dirty="0">
                <a:solidFill>
                  <a:schemeClr val="tx1"/>
                </a:solidFill>
                <a:latin typeface="Arial" panose="020B0604020202020204" pitchFamily="34" charset="0"/>
                <a:cs typeface="Arial" panose="020B0604020202020204" pitchFamily="34" charset="0"/>
              </a:rPr>
              <a:t>. The presentations and discussions focused on major challenges, gaps, and opportunities to advance our understanding of the genetic causes of Mendelian conditions and to increase the rate of identifying the genetic causes of rare genetic diseases. Topic areas included emerging technologies, data sharing, linking genomic variants to function, and computational tools.</a:t>
            </a:r>
          </a:p>
          <a:p>
            <a:pPr marL="0" lvl="1" algn="l" defTabSz="609585" rtl="0" eaLnBrk="1" latinLnBrk="0" hangingPunct="1">
              <a:defRPr/>
            </a:pPr>
            <a:endParaRPr lang="en-US" sz="1200" kern="1200" dirty="0">
              <a:solidFill>
                <a:schemeClr val="tx1"/>
              </a:solidFill>
              <a:latin typeface="Arial" panose="020B0604020202020204" pitchFamily="34" charset="0"/>
              <a:cs typeface="Arial" panose="020B0604020202020204" pitchFamily="34" charset="0"/>
            </a:endParaRPr>
          </a:p>
          <a:p>
            <a:pPr marL="0" lvl="1" algn="l" defTabSz="609585" rtl="0" eaLnBrk="1" latinLnBrk="0" hangingPunct="1">
              <a:defRPr/>
            </a:pPr>
            <a:r>
              <a:rPr lang="en-US" sz="1200" kern="1200" dirty="0">
                <a:solidFill>
                  <a:schemeClr val="tx1"/>
                </a:solidFill>
                <a:latin typeface="Arial" panose="020B0604020202020204" pitchFamily="34" charset="0"/>
                <a:cs typeface="Arial" panose="020B0604020202020204" pitchFamily="34" charset="0"/>
              </a:rPr>
              <a:t>The workshop hosted about 25 in-person participants in addition to remote viewers. The workshop recording and report will be available soon on genome.gov.</a:t>
            </a:r>
            <a:endParaRPr lang="en-US" dirty="0">
              <a:cs typeface="Arial" panose="020B0604020202020204" pitchFamily="34" charset="0"/>
            </a:endParaRPr>
          </a:p>
          <a:p>
            <a:pPr marL="0" lvl="1" algn="l" defTabSz="609585">
              <a:defRPr/>
            </a:pPr>
            <a:endParaRPr lang="en-US" sz="1200" kern="1200" dirty="0">
              <a:solidFill>
                <a:schemeClr val="tx1"/>
              </a:solidFill>
              <a:latin typeface="Arial" panose="020B0604020202020204" pitchFamily="34" charset="0"/>
              <a:cs typeface="Arial" panose="020B0604020202020204" pitchFamily="34" charset="0"/>
            </a:endParaRPr>
          </a:p>
          <a:p>
            <a:pPr marL="0" lvl="1" algn="l" defTabSz="609585">
              <a:defRPr/>
            </a:pPr>
            <a:endParaRPr lang="en-US" sz="1200" kern="1200" dirty="0">
              <a:solidFill>
                <a:schemeClr val="tx1"/>
              </a:solidFill>
              <a:latin typeface="Arial" panose="020B0604020202020204" pitchFamily="34" charset="0"/>
              <a:cs typeface="Arial" panose="020B0604020202020204" pitchFamily="34" charset="0"/>
            </a:endParaRPr>
          </a:p>
        </p:txBody>
      </p:sp>
      <p:sp>
        <p:nvSpPr>
          <p:cNvPr id="119812" name="Slide Number Placeholder 3"/>
          <p:cNvSpPr>
            <a:spLocks noGrp="1"/>
          </p:cNvSpPr>
          <p:nvPr>
            <p:ph type="sldNum" sz="quarter" idx="5"/>
          </p:nvPr>
        </p:nvSpPr>
        <p:spPr>
          <a:xfrm>
            <a:off x="3972560" y="8829967"/>
            <a:ext cx="3037840" cy="466433"/>
          </a:xfrm>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33</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48538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762000" y="4022725"/>
            <a:ext cx="5486400"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marR="0">
              <a:spcBef>
                <a:spcPts val="0"/>
              </a:spcBef>
              <a:spcAft>
                <a:spcPts val="0"/>
              </a:spcAft>
            </a:pPr>
            <a:r>
              <a:rPr lang="en-US" sz="1200" dirty="0">
                <a:solidFill>
                  <a:srgbClr val="000000"/>
                </a:solidFill>
                <a:effectLst/>
                <a:latin typeface="Arial" panose="020B0604020202020204" pitchFamily="34" charset="0"/>
                <a:cs typeface="Arial" panose="020B0604020202020204" pitchFamily="34" charset="0"/>
              </a:rPr>
              <a:t>From February to April, NHGRI sought input from the scientific community about future research directions towards understanding the effects of genomic variants on genome function. </a:t>
            </a:r>
          </a:p>
          <a:p>
            <a:pPr marL="0" marR="0">
              <a:spcBef>
                <a:spcPts val="0"/>
              </a:spcBef>
              <a:spcAft>
                <a:spcPts val="0"/>
              </a:spcAft>
            </a:pPr>
            <a:endParaRPr lang="en-US" sz="1200" dirty="0">
              <a:solidFill>
                <a:srgbClr val="000000"/>
              </a:solidFill>
              <a:effectLst/>
              <a:latin typeface="Arial" panose="020B0604020202020204" pitchFamily="34" charset="0"/>
              <a:cs typeface="Arial" panose="020B0604020202020204" pitchFamily="34" charset="0"/>
            </a:endParaRPr>
          </a:p>
          <a:p>
            <a:pPr marL="0" marR="0">
              <a:spcBef>
                <a:spcPts val="0"/>
              </a:spcBef>
              <a:spcAft>
                <a:spcPts val="0"/>
              </a:spcAft>
            </a:pPr>
            <a:r>
              <a:rPr lang="en-US" sz="1200" dirty="0">
                <a:effectLst/>
                <a:latin typeface="Arial" panose="020B0604020202020204" pitchFamily="34" charset="0"/>
                <a:cs typeface="Arial" panose="020B0604020202020204" pitchFamily="34" charset="0"/>
              </a:rPr>
              <a:t>External scientists with a range of scientific backgrounds provided written feedback and participated in virtual panel discussions on the following topics: testing and assessing the function of individual genomic variants; testing genomic variants in context to assess function; needs for technology development; predictive modeling; and resource building.</a:t>
            </a:r>
          </a:p>
          <a:p>
            <a:pPr marL="0" marR="0">
              <a:spcBef>
                <a:spcPts val="0"/>
              </a:spcBef>
              <a:spcAft>
                <a:spcPts val="0"/>
              </a:spcAft>
            </a:pPr>
            <a:endParaRPr lang="en-US" sz="1200" dirty="0">
              <a:solidFill>
                <a:srgbClr val="000000"/>
              </a:solidFill>
              <a:effectLst/>
              <a:latin typeface="Arial" panose="020B0604020202020204" pitchFamily="34" charset="0"/>
              <a:cs typeface="Arial" panose="020B0604020202020204" pitchFamily="34" charset="0"/>
            </a:endParaRPr>
          </a:p>
          <a:p>
            <a:pPr marL="0" marR="0">
              <a:spcBef>
                <a:spcPts val="0"/>
              </a:spcBef>
              <a:spcAft>
                <a:spcPts val="0"/>
              </a:spcAft>
            </a:pPr>
            <a:r>
              <a:rPr lang="en-US" sz="1200" dirty="0">
                <a:effectLst/>
                <a:latin typeface="Arial" panose="020B0604020202020204" pitchFamily="34" charset="0"/>
                <a:cs typeface="Arial" panose="020B0604020202020204" pitchFamily="34" charset="0"/>
              </a:rPr>
              <a:t>The community feedback will be used to identify gaps, opportunities, and challenges for which NHGRI can support research, both in the short term to improve our understanding of how human genomic variants affect traits and diseases and in the long term to apply these scientific discoveries in medicine. </a:t>
            </a:r>
            <a:r>
              <a:rPr lang="en-US" sz="1200" dirty="0">
                <a:solidFill>
                  <a:srgbClr val="000000"/>
                </a:solidFill>
                <a:effectLst/>
                <a:latin typeface="Arial" panose="020B0604020202020204" pitchFamily="34" charset="0"/>
                <a:cs typeface="Arial" panose="020B0604020202020204" pitchFamily="34" charset="0"/>
              </a:rPr>
              <a:t>A written report of </a:t>
            </a:r>
            <a:r>
              <a:rPr lang="en-US" sz="1200" dirty="0">
                <a:effectLst/>
                <a:latin typeface="Arial" panose="020B0604020202020204" pitchFamily="34" charset="0"/>
                <a:cs typeface="Arial" panose="020B0604020202020204" pitchFamily="34" charset="0"/>
              </a:rPr>
              <a:t>the feedback received during community input was just posted on genome.gov.</a:t>
            </a:r>
            <a:endParaRPr lang="en-US" sz="1200" dirty="0">
              <a:effectLst/>
              <a:latin typeface="Arial" panose="020B0604020202020204" pitchFamily="34" charset="0"/>
              <a:ea typeface="Calibri" panose="020F0502020204030204" pitchFamily="34" charset="0"/>
              <a:cs typeface="Arial" panose="020B0604020202020204" pitchFamily="34" charset="0"/>
            </a:endParaRPr>
          </a:p>
        </p:txBody>
      </p:sp>
      <p:sp>
        <p:nvSpPr>
          <p:cNvPr id="119812" name="Slide Number Placeholder 3"/>
          <p:cNvSpPr>
            <a:spLocks noGrp="1"/>
          </p:cNvSpPr>
          <p:nvPr>
            <p:ph type="sldNum" sz="quarter" idx="5"/>
          </p:nvPr>
        </p:nvSpPr>
        <p:spPr>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34</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321072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47675"/>
            <a:ext cx="6337300" cy="3565525"/>
          </a:xfrm>
          <a:prstGeom prst="rect">
            <a:avLst/>
          </a:prstGeom>
          <a:ln/>
        </p:spPr>
      </p:sp>
      <p:sp>
        <p:nvSpPr>
          <p:cNvPr id="119811" name="Notes Placeholder 2"/>
          <p:cNvSpPr>
            <a:spLocks noGrp="1"/>
          </p:cNvSpPr>
          <p:nvPr>
            <p:ph type="body" idx="1"/>
          </p:nvPr>
        </p:nvSpPr>
        <p:spPr>
          <a:xfrm>
            <a:off x="761999" y="4013199"/>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lvl="1" defTabSz="632323">
              <a:defRPr/>
            </a:pPr>
            <a:r>
              <a:rPr lang="en-US" dirty="0">
                <a:latin typeface="Arial"/>
                <a:cs typeface="Arial"/>
              </a:rPr>
              <a:t>Last year, NHGRI launched the Educational Hub for Enhancing Diversity in Computational Genomics and Data Science (or “The Hub” for short). </a:t>
            </a:r>
            <a:endParaRPr lang="en-US" dirty="0">
              <a:cs typeface="Arial" panose="020B0604020202020204" pitchFamily="34" charset="0"/>
            </a:endParaRPr>
          </a:p>
          <a:p>
            <a:pPr marL="0" lvl="1" defTabSz="632323">
              <a:defRPr/>
            </a:pPr>
            <a:endParaRPr lang="en-US" dirty="0">
              <a:cs typeface="Arial" panose="020B0604020202020204" pitchFamily="34" charset="0"/>
            </a:endParaRPr>
          </a:p>
          <a:p>
            <a:pPr marL="0" lvl="1" defTabSz="632323">
              <a:defRPr/>
            </a:pPr>
            <a:r>
              <a:rPr lang="en-US" dirty="0">
                <a:latin typeface="Arial"/>
                <a:cs typeface="Arial"/>
              </a:rPr>
              <a:t>* The Hub will leverage cloud platforms, increasing access to educational and research opportunities in computational genomics and data science. Efforts will be geared towards undergraduate and masters’ degree students enrolled at institutions serving students from diverse backgrounds, including those that have been historically underrepresented in genomics research. </a:t>
            </a:r>
            <a:endParaRPr lang="en-US" dirty="0">
              <a:cs typeface="Arial" panose="020B0604020202020204" pitchFamily="34" charset="0"/>
            </a:endParaRPr>
          </a:p>
          <a:p>
            <a:pPr marL="0" lvl="1" defTabSz="632323">
              <a:defRPr/>
            </a:pPr>
            <a:endParaRPr lang="en-US" dirty="0">
              <a:cs typeface="Arial" panose="020B0604020202020204" pitchFamily="34" charset="0"/>
            </a:endParaRPr>
          </a:p>
          <a:p>
            <a:pPr marL="0" lvl="1" defTabSz="632323">
              <a:defRPr/>
            </a:pPr>
            <a:r>
              <a:rPr lang="en-US" dirty="0">
                <a:latin typeface="Arial"/>
                <a:cs typeface="Arial"/>
              </a:rPr>
              <a:t>* NHGRI is soliciting applications from faculty members at the Hub’s Partner Sites to </a:t>
            </a:r>
            <a:r>
              <a:rPr lang="en-US" b="0" i="0" dirty="0">
                <a:effectLst/>
                <a:latin typeface="Arial"/>
                <a:cs typeface="Arial"/>
              </a:rPr>
              <a:t>develop educational content that uses cloud-computing resources.</a:t>
            </a:r>
            <a:r>
              <a:rPr lang="en-US" dirty="0">
                <a:latin typeface="Arial"/>
                <a:cs typeface="Arial"/>
              </a:rPr>
              <a:t> Together</a:t>
            </a:r>
            <a:r>
              <a:rPr lang="en-US" b="0" i="0" dirty="0">
                <a:effectLst/>
                <a:latin typeface="Arial"/>
                <a:cs typeface="Arial"/>
              </a:rPr>
              <a:t>, </a:t>
            </a:r>
            <a:r>
              <a:rPr lang="en-US" dirty="0">
                <a:latin typeface="Arial"/>
                <a:cs typeface="Arial"/>
              </a:rPr>
              <a:t>the </a:t>
            </a:r>
            <a:r>
              <a:rPr lang="en-US" b="0" i="0" dirty="0">
                <a:effectLst/>
                <a:latin typeface="Arial"/>
                <a:cs typeface="Arial"/>
              </a:rPr>
              <a:t>Hub and</a:t>
            </a:r>
            <a:r>
              <a:rPr lang="en-US" dirty="0">
                <a:latin typeface="Arial"/>
                <a:cs typeface="Arial"/>
              </a:rPr>
              <a:t> the Partner</a:t>
            </a:r>
            <a:r>
              <a:rPr lang="en-US" b="0" i="0" dirty="0">
                <a:effectLst/>
                <a:latin typeface="Arial"/>
                <a:cs typeface="Arial"/>
              </a:rPr>
              <a:t> Sites will create a community of institutions working collectively to broaden the future workforce for computational genomics and data science.</a:t>
            </a:r>
            <a:r>
              <a:rPr lang="en-US" dirty="0">
                <a:latin typeface="Arial"/>
                <a:cs typeface="Arial"/>
              </a:rPr>
              <a:t> </a:t>
            </a:r>
          </a:p>
          <a:p>
            <a:pPr marL="0" marR="0" lvl="1" indent="0" algn="l" defTabSz="63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a:solidFill>
                <a:schemeClr val="tx1"/>
              </a:solidFill>
              <a:latin typeface="Arial" panose="020B0604020202020204" pitchFamily="34" charset="0"/>
              <a:cs typeface="Arial" panose="020B0604020202020204" pitchFamily="34" charset="0"/>
            </a:endParaRPr>
          </a:p>
          <a:p>
            <a:pPr marL="0" marR="0" lvl="1" indent="0" algn="l" defTabSz="63232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solidFill>
                  <a:schemeClr val="tx1"/>
                </a:solidFill>
                <a:latin typeface="Arial"/>
                <a:cs typeface="Arial"/>
              </a:rPr>
              <a:t>* Applications for the funding opportunity for the Partner Sites are due on June 10.</a:t>
            </a:r>
          </a:p>
          <a:p>
            <a:pPr marL="0" marR="0" lvl="1" indent="0" algn="l" defTabSz="63232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a:solidFill>
                <a:schemeClr val="tx1"/>
              </a:solidFill>
              <a:latin typeface="Arial" panose="020B0604020202020204" pitchFamily="34" charset="0"/>
              <a:cs typeface="Arial" panose="020B0604020202020204" pitchFamily="34" charset="0"/>
            </a:endParaRPr>
          </a:p>
        </p:txBody>
      </p:sp>
      <p:sp>
        <p:nvSpPr>
          <p:cNvPr id="2" name="Slide Number Placeholder 3">
            <a:extLst>
              <a:ext uri="{FF2B5EF4-FFF2-40B4-BE49-F238E27FC236}">
                <a16:creationId xmlns:a16="http://schemas.microsoft.com/office/drawing/2014/main" id="{827750E4-259D-CB48-FCFD-C10530BFA461}"/>
              </a:ext>
            </a:extLst>
          </p:cNvPr>
          <p:cNvSpPr>
            <a:spLocks noGrp="1"/>
          </p:cNvSpPr>
          <p:nvPr>
            <p:ph type="sldNum" sz="quarter" idx="5"/>
          </p:nvPr>
        </p:nvSpPr>
        <p:spPr>
          <a:xfrm>
            <a:off x="3970938" y="8829967"/>
            <a:ext cx="3037840" cy="466433"/>
          </a:xfrm>
          <a:noFill/>
        </p:spPr>
        <p:txBody>
          <a:bodyPr/>
          <a:lstStyle/>
          <a:p>
            <a:pPr marL="0" marR="0" lvl="0" indent="0" algn="r" defTabSz="907481"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07481" rtl="0" eaLnBrk="1" fontAlgn="auto" latinLnBrk="0" hangingPunct="1">
                <a:lnSpc>
                  <a:spcPct val="100000"/>
                </a:lnSpc>
                <a:spcBef>
                  <a:spcPts val="0"/>
                </a:spcBef>
                <a:spcAft>
                  <a:spcPts val="0"/>
                </a:spcAft>
                <a:buClrTx/>
                <a:buSzTx/>
                <a:buFontTx/>
                <a:buNone/>
                <a:tabLst/>
                <a:defRPr/>
              </a:pPr>
              <a:t>35</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97577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BB901-AFC4-7129-90FF-64C2A9E49967}"/>
            </a:ext>
          </a:extLst>
        </p:cNvPr>
        <p:cNvGrpSpPr/>
        <p:nvPr/>
      </p:nvGrpSpPr>
      <p:grpSpPr>
        <a:xfrm>
          <a:off x="0" y="0"/>
          <a:ext cx="0" cy="0"/>
          <a:chOff x="0" y="0"/>
          <a:chExt cx="0" cy="0"/>
        </a:xfrm>
      </p:grpSpPr>
      <p:sp>
        <p:nvSpPr>
          <p:cNvPr id="119810" name="Slide Image Placeholder 1">
            <a:extLst>
              <a:ext uri="{FF2B5EF4-FFF2-40B4-BE49-F238E27FC236}">
                <a16:creationId xmlns:a16="http://schemas.microsoft.com/office/drawing/2014/main" id="{2B78885F-FB53-1673-B31C-E92DCBF7C5C7}"/>
              </a:ext>
            </a:extLst>
          </p:cNvPr>
          <p:cNvSpPr>
            <a:spLocks noGrp="1" noRot="1" noChangeAspect="1" noTextEdit="1"/>
          </p:cNvSpPr>
          <p:nvPr>
            <p:ph type="sldImg"/>
          </p:nvPr>
        </p:nvSpPr>
        <p:spPr>
          <a:xfrm>
            <a:off x="457200" y="374650"/>
            <a:ext cx="6096000" cy="3429000"/>
          </a:xfrm>
          <a:prstGeom prst="rect">
            <a:avLst/>
          </a:prstGeom>
          <a:ln/>
        </p:spPr>
      </p:sp>
      <p:sp>
        <p:nvSpPr>
          <p:cNvPr id="119811" name="Notes Placeholder 2">
            <a:extLst>
              <a:ext uri="{FF2B5EF4-FFF2-40B4-BE49-F238E27FC236}">
                <a16:creationId xmlns:a16="http://schemas.microsoft.com/office/drawing/2014/main" id="{778232E9-A8CB-E5DC-1D02-AF53130CB7A5}"/>
              </a:ext>
            </a:extLst>
          </p:cNvPr>
          <p:cNvSpPr>
            <a:spLocks noGrp="1"/>
          </p:cNvSpPr>
          <p:nvPr>
            <p:ph type="body" idx="1"/>
          </p:nvPr>
        </p:nvSpPr>
        <p:spPr>
          <a:xfrm>
            <a:off x="762000" y="3803650"/>
            <a:ext cx="5486400"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r>
              <a:rPr lang="en-US" b="0" i="0" u="none" strike="noStrike" dirty="0">
                <a:solidFill>
                  <a:srgbClr val="000000"/>
                </a:solidFill>
                <a:effectLst/>
                <a:latin typeface="Arial"/>
                <a:cs typeface="Arial"/>
              </a:rPr>
              <a:t>The NHGRI Analysis, Visualization, and Informatics Lab-space (or </a:t>
            </a:r>
            <a:r>
              <a:rPr lang="en-US" b="0" i="0" u="none" strike="noStrike" dirty="0" err="1">
                <a:solidFill>
                  <a:srgbClr val="000000"/>
                </a:solidFill>
                <a:effectLst/>
                <a:latin typeface="Arial"/>
                <a:cs typeface="Arial"/>
              </a:rPr>
              <a:t>AnVIL</a:t>
            </a:r>
            <a:r>
              <a:rPr lang="en-US" b="0" i="0" u="none" strike="noStrike" dirty="0">
                <a:solidFill>
                  <a:srgbClr val="000000"/>
                </a:solidFill>
                <a:effectLst/>
                <a:latin typeface="Arial"/>
                <a:cs typeface="Arial"/>
              </a:rPr>
              <a:t>) is a secure, cloud-based platform where researchers can store, combine, share, and analyze unrestricted- and controlled-access datasets, particularly those generated with NHGRI funding or support. </a:t>
            </a:r>
            <a:r>
              <a:rPr lang="en-US" sz="1200" dirty="0">
                <a:latin typeface="Arial"/>
                <a:cs typeface="Arial"/>
              </a:rPr>
              <a:t>Although cloud computing presents opportunities for analyzing large genomic datasets, it is often difficult to </a:t>
            </a:r>
            <a:r>
              <a:rPr lang="en-US" dirty="0">
                <a:latin typeface="Arial"/>
                <a:cs typeface="Arial"/>
              </a:rPr>
              <a:t>analyze</a:t>
            </a:r>
            <a:r>
              <a:rPr lang="en-US" sz="1200" dirty="0">
                <a:latin typeface="Arial"/>
                <a:cs typeface="Arial"/>
              </a:rPr>
              <a:t> data </a:t>
            </a:r>
            <a:r>
              <a:rPr lang="en-US" dirty="0">
                <a:latin typeface="Arial"/>
                <a:cs typeface="Arial"/>
              </a:rPr>
              <a:t>across different platforms. </a:t>
            </a:r>
            <a:r>
              <a:rPr lang="en-US" sz="1200" dirty="0">
                <a:latin typeface="Arial"/>
                <a:cs typeface="Arial"/>
              </a:rPr>
              <a:t>The NIH Cloud Platform Interoperability Program (or NCPI) was created to address this challenge by fostering interoperability between NIH-supported cloud platforms</a:t>
            </a:r>
            <a:r>
              <a:rPr lang="en-US" dirty="0">
                <a:latin typeface="Arial"/>
                <a:cs typeface="Arial"/>
              </a:rPr>
              <a:t> </a:t>
            </a:r>
            <a:r>
              <a:rPr lang="en-US" sz="1200" dirty="0">
                <a:effectLst/>
                <a:latin typeface="Arial"/>
                <a:cs typeface="Arial"/>
              </a:rPr>
              <a:t>in an effort </a:t>
            </a:r>
            <a:r>
              <a:rPr lang="en-US" sz="1200" dirty="0">
                <a:latin typeface="Arial"/>
                <a:cs typeface="Arial"/>
              </a:rPr>
              <a:t>to create a trans-NIH, cloud-based, federated data ecosystem.</a:t>
            </a:r>
            <a:r>
              <a:rPr lang="en-US" dirty="0">
                <a:latin typeface="Arial"/>
                <a:cs typeface="Arial"/>
              </a:rPr>
              <a:t> </a:t>
            </a:r>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r>
              <a:rPr lang="en-US" sz="1200" dirty="0">
                <a:effectLst/>
                <a:latin typeface="Arial"/>
                <a:cs typeface="Arial"/>
              </a:rPr>
              <a:t>* With funding support from the NIH Office of Data </a:t>
            </a:r>
            <a:r>
              <a:rPr lang="en-US" sz="1200" dirty="0">
                <a:latin typeface="Arial"/>
                <a:cs typeface="Arial"/>
              </a:rPr>
              <a:t>Science Strategy, </a:t>
            </a:r>
            <a:r>
              <a:rPr lang="en-US" sz="1200" dirty="0" err="1">
                <a:effectLst/>
                <a:latin typeface="Arial"/>
                <a:cs typeface="Arial"/>
              </a:rPr>
              <a:t>AnVIL</a:t>
            </a:r>
            <a:r>
              <a:rPr lang="en-US" sz="1200" dirty="0">
                <a:effectLst/>
                <a:latin typeface="Arial"/>
                <a:cs typeface="Arial"/>
              </a:rPr>
              <a:t> is collaborating with </a:t>
            </a:r>
            <a:r>
              <a:rPr lang="en-US" sz="1200" dirty="0">
                <a:latin typeface="Arial"/>
                <a:cs typeface="Arial"/>
              </a:rPr>
              <a:t>NCPI on four projects: </a:t>
            </a:r>
            <a:r>
              <a:rPr lang="en-US" sz="1200" dirty="0">
                <a:effectLst/>
                <a:latin typeface="Arial"/>
                <a:cs typeface="Arial"/>
              </a:rPr>
              <a:t>NHLBI’s </a:t>
            </a:r>
            <a:r>
              <a:rPr lang="en-US" sz="1200" dirty="0" err="1">
                <a:effectLst/>
                <a:latin typeface="Arial"/>
                <a:cs typeface="Arial"/>
              </a:rPr>
              <a:t>BioData</a:t>
            </a:r>
            <a:r>
              <a:rPr lang="en-US" sz="1200" dirty="0">
                <a:effectLst/>
                <a:latin typeface="Arial"/>
                <a:cs typeface="Arial"/>
              </a:rPr>
              <a:t> Catalyst, NCI’s Cancer Research Data Commons, NCBI’s </a:t>
            </a:r>
            <a:r>
              <a:rPr lang="en-US" sz="1200" dirty="0" err="1">
                <a:effectLst/>
                <a:latin typeface="Arial"/>
                <a:cs typeface="Arial"/>
              </a:rPr>
              <a:t>dbGaP</a:t>
            </a:r>
            <a:r>
              <a:rPr lang="en-US" sz="1200" dirty="0">
                <a:effectLst/>
                <a:latin typeface="Arial"/>
                <a:cs typeface="Arial"/>
              </a:rPr>
              <a:t>, and the Common Fund’s Gabriella Miller Kids First Pediatric Research Program.</a:t>
            </a:r>
            <a:r>
              <a:rPr lang="en-US" dirty="0">
                <a:latin typeface="Arial"/>
                <a:cs typeface="Arial"/>
              </a:rPr>
              <a:t> </a:t>
            </a:r>
            <a:endParaRPr lang="en-US" sz="1200" dirty="0">
              <a:effectLst/>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r>
              <a:rPr lang="en-US" sz="1200" b="0" dirty="0">
                <a:effectLst/>
                <a:latin typeface="Arial"/>
                <a:cs typeface="Arial"/>
              </a:rPr>
              <a:t>These projects are seeking to enable the integration of data across NIH-funded </a:t>
            </a:r>
            <a:r>
              <a:rPr lang="en-US" dirty="0">
                <a:latin typeface="Arial"/>
                <a:cs typeface="Arial"/>
              </a:rPr>
              <a:t>platforms with scientific driver projects. </a:t>
            </a:r>
            <a:r>
              <a:rPr lang="en-US" sz="1200" dirty="0">
                <a:latin typeface="Arial"/>
                <a:cs typeface="Arial"/>
              </a:rPr>
              <a:t>By better connecting NIH’s cloud-based platforms, these projects aim to </a:t>
            </a:r>
            <a:r>
              <a:rPr lang="en-US" dirty="0">
                <a:latin typeface="Arial"/>
                <a:cs typeface="Arial"/>
              </a:rPr>
              <a:t>expand research potential by maximizing the value of NIH-supported datasets.</a:t>
            </a:r>
            <a:endParaRPr lang="en-US" i="1" dirty="0">
              <a:latin typeface="Arial"/>
              <a:cs typeface="Arial"/>
            </a:endParaRPr>
          </a:p>
          <a:p>
            <a:pPr marL="0" defTabSz="609585">
              <a:defRPr/>
            </a:pPr>
            <a:endParaRPr lang="en-US" dirty="0">
              <a:latin typeface="Arial" panose="020B0604020202020204" pitchFamily="34" charset="0"/>
              <a:cs typeface="Arial" panose="020B0604020202020204" pitchFamily="34" charset="0"/>
            </a:endParaRPr>
          </a:p>
        </p:txBody>
      </p:sp>
      <p:sp>
        <p:nvSpPr>
          <p:cNvPr id="119812" name="Slide Number Placeholder 3">
            <a:extLst>
              <a:ext uri="{FF2B5EF4-FFF2-40B4-BE49-F238E27FC236}">
                <a16:creationId xmlns:a16="http://schemas.microsoft.com/office/drawing/2014/main" id="{420857D7-620A-9418-85C9-7F12C31F414B}"/>
              </a:ext>
            </a:extLst>
          </p:cNvPr>
          <p:cNvSpPr>
            <a:spLocks noGrp="1"/>
          </p:cNvSpPr>
          <p:nvPr>
            <p:ph type="sldNum" sz="quarter" idx="5"/>
          </p:nvPr>
        </p:nvSpPr>
        <p:spPr>
          <a:xfrm>
            <a:off x="6326187" y="8837613"/>
            <a:ext cx="684213" cy="458787"/>
          </a:xfrm>
          <a:noFill/>
        </p:spPr>
        <p:txBody>
          <a:bodyPr/>
          <a:lstStyle/>
          <a:p>
            <a:pPr defTabSz="941468"/>
            <a:fld id="{3F3096A7-7907-4AE4-8BBC-4643BE8BB0EA}" type="slidenum">
              <a:rPr lang="en-US" b="1" smtClean="0">
                <a:solidFill>
                  <a:srgbClr val="000000"/>
                </a:solidFill>
                <a:latin typeface="Arial" panose="020B0604020202020204" pitchFamily="34" charset="0"/>
                <a:cs typeface="Arial" panose="020B0604020202020204" pitchFamily="34" charset="0"/>
              </a:rPr>
              <a:pPr defTabSz="941468"/>
              <a:t>36</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583022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376238"/>
            <a:ext cx="6340475" cy="3567112"/>
          </a:xfrm>
        </p:spPr>
      </p:sp>
      <p:sp>
        <p:nvSpPr>
          <p:cNvPr id="3" name="Notes Placeholder 2"/>
          <p:cNvSpPr>
            <a:spLocks noGrp="1"/>
          </p:cNvSpPr>
          <p:nvPr>
            <p:ph type="body" idx="1"/>
          </p:nvPr>
        </p:nvSpPr>
        <p:spPr>
          <a:xfrm>
            <a:off x="701040" y="3943350"/>
            <a:ext cx="5608320" cy="4183380"/>
          </a:xfrm>
        </p:spPr>
        <p:txBody>
          <a:bodyPr/>
          <a:lstStyle/>
          <a:p>
            <a:pPr marL="6350" lvl="0">
              <a:defRPr/>
            </a:pPr>
            <a:r>
              <a:rPr lang="en-US" dirty="0">
                <a:latin typeface="Arial"/>
                <a:cs typeface="Arial"/>
              </a:rPr>
              <a:t>The Clinical Genome Resource (or </a:t>
            </a:r>
            <a:r>
              <a:rPr lang="en-US" dirty="0" err="1">
                <a:latin typeface="Arial"/>
                <a:cs typeface="Arial"/>
              </a:rPr>
              <a:t>ClinGen</a:t>
            </a:r>
            <a:r>
              <a:rPr lang="en-US" dirty="0">
                <a:latin typeface="Arial"/>
                <a:cs typeface="Arial"/>
              </a:rPr>
              <a:t>) evaluates and disseminates the clinical relevance of genes and genomic variants for use in precision medicine and research.</a:t>
            </a:r>
          </a:p>
          <a:p>
            <a:pPr marL="6383" lvl="0">
              <a:defRPr/>
            </a:pPr>
            <a:endParaRPr lang="en-US" dirty="0"/>
          </a:p>
          <a:p>
            <a:pPr marL="6350" lvl="0">
              <a:defRPr/>
            </a:pPr>
            <a:r>
              <a:rPr lang="en-US" dirty="0" err="1">
                <a:latin typeface="Arial"/>
                <a:cs typeface="Arial"/>
              </a:rPr>
              <a:t>ClinGen</a:t>
            </a:r>
            <a:r>
              <a:rPr lang="en-US" dirty="0">
                <a:latin typeface="Arial"/>
                <a:cs typeface="Arial"/>
              </a:rPr>
              <a:t> is celebrating its 10</a:t>
            </a:r>
            <a:r>
              <a:rPr lang="en-US" baseline="30000" dirty="0">
                <a:latin typeface="Arial"/>
                <a:cs typeface="Arial"/>
              </a:rPr>
              <a:t>th</a:t>
            </a:r>
            <a:r>
              <a:rPr lang="en-US" dirty="0">
                <a:latin typeface="Arial"/>
                <a:cs typeface="Arial"/>
              </a:rPr>
              <a:t> anniversary this year. For this anniversary, they held celebratory events at the American College of Medical Genetics and Genomics meeting and, more recently, at the Curating the Clinical Genome meeting. The celebrations were an opportunity to acknowledge </a:t>
            </a:r>
            <a:r>
              <a:rPr lang="en-US" dirty="0" err="1">
                <a:latin typeface="Arial"/>
                <a:cs typeface="Arial"/>
              </a:rPr>
              <a:t>ClinGen’s</a:t>
            </a:r>
            <a:r>
              <a:rPr lang="en-US" dirty="0">
                <a:latin typeface="Arial"/>
                <a:cs typeface="Arial"/>
              </a:rPr>
              <a:t> decade of remarkable progress and to thank the nearly 2,500 </a:t>
            </a:r>
            <a:r>
              <a:rPr lang="en-US" dirty="0" err="1">
                <a:latin typeface="Arial"/>
                <a:cs typeface="Arial"/>
              </a:rPr>
              <a:t>ClinGen</a:t>
            </a:r>
            <a:r>
              <a:rPr lang="en-US" dirty="0">
                <a:latin typeface="Arial"/>
                <a:cs typeface="Arial"/>
              </a:rPr>
              <a:t> contributors for their dedication to </a:t>
            </a:r>
            <a:r>
              <a:rPr lang="en-US" dirty="0" err="1">
                <a:latin typeface="Arial"/>
                <a:cs typeface="Arial"/>
              </a:rPr>
              <a:t>ClinGen's</a:t>
            </a:r>
            <a:r>
              <a:rPr lang="en-US" dirty="0">
                <a:latin typeface="Arial"/>
                <a:cs typeface="Arial"/>
              </a:rPr>
              <a:t> curation efforts. </a:t>
            </a:r>
            <a:endParaRPr lang="en-US" b="0" u="none" dirty="0">
              <a:latin typeface="Arial"/>
              <a:cs typeface="Arial"/>
            </a:endParaRPr>
          </a:p>
          <a:p>
            <a:pPr marL="6383" lvl="0">
              <a:defRPr/>
            </a:pPr>
            <a:endParaRPr lang="en-US" b="0" u="none" dirty="0">
              <a:cs typeface="Calibri"/>
            </a:endParaRPr>
          </a:p>
        </p:txBody>
      </p:sp>
      <p:sp>
        <p:nvSpPr>
          <p:cNvPr id="4" name="Slide Number Placeholder 3"/>
          <p:cNvSpPr>
            <a:spLocks noGrp="1"/>
          </p:cNvSpPr>
          <p:nvPr>
            <p:ph type="sldNum" sz="quarter" idx="5"/>
          </p:nvPr>
        </p:nvSpPr>
        <p:spPr>
          <a:xfrm>
            <a:off x="3972560" y="8829967"/>
            <a:ext cx="3037840" cy="466433"/>
          </a:xfrm>
        </p:spPr>
        <p:txBody>
          <a:bodyPr/>
          <a:lstStyle/>
          <a:p>
            <a:pPr marL="0" marR="0" lvl="0" indent="0" algn="r" defTabSz="1233190" rtl="0" eaLnBrk="1" fontAlgn="auto" latinLnBrk="0" hangingPunct="1">
              <a:lnSpc>
                <a:spcPct val="100000"/>
              </a:lnSpc>
              <a:spcBef>
                <a:spcPts val="0"/>
              </a:spcBef>
              <a:spcAft>
                <a:spcPts val="0"/>
              </a:spcAft>
              <a:buClrTx/>
              <a:buSzTx/>
              <a:buFontTx/>
              <a:buNone/>
              <a:tabLst/>
              <a:defRPr/>
            </a:pPr>
            <a:fld id="{8278BAFF-ADEB-4744-BC7F-43E9D31D4077}" type="slidenum">
              <a:rPr kumimoji="0" lang="en-US" sz="12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pPr marL="0" marR="0" lvl="0" indent="0" algn="r" defTabSz="1233190" rtl="0" eaLnBrk="1" fontAlgn="auto" latinLnBrk="0" hangingPunct="1">
                <a:lnSpc>
                  <a:spcPct val="100000"/>
                </a:lnSpc>
                <a:spcBef>
                  <a:spcPts val="0"/>
                </a:spcBef>
                <a:spcAft>
                  <a:spcPts val="0"/>
                </a:spcAft>
                <a:buClrTx/>
                <a:buSzTx/>
                <a:buFontTx/>
                <a:buNone/>
                <a:tabLst/>
                <a:defRPr/>
              </a:pPr>
              <a:t>37</a:t>
            </a:fld>
            <a:endParaRPr kumimoji="0" lang="en-US" sz="12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055405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501650"/>
            <a:ext cx="6340475" cy="3567113"/>
          </a:xfrm>
        </p:spPr>
      </p:sp>
      <p:sp>
        <p:nvSpPr>
          <p:cNvPr id="3" name="Notes Placeholder 2"/>
          <p:cNvSpPr>
            <a:spLocks noGrp="1"/>
          </p:cNvSpPr>
          <p:nvPr>
            <p:ph type="body" idx="1"/>
          </p:nvPr>
        </p:nvSpPr>
        <p:spPr>
          <a:xfrm>
            <a:off x="762000" y="4149090"/>
            <a:ext cx="5486400" cy="4879853"/>
          </a:xfrm>
        </p:spPr>
        <p:txBody>
          <a:bodyPr/>
          <a:lstStyle/>
          <a:p>
            <a:r>
              <a:rPr lang="en-US" b="0" dirty="0">
                <a:latin typeface="Arial"/>
                <a:cs typeface="Arial"/>
              </a:rPr>
              <a:t>In March, </a:t>
            </a:r>
            <a:r>
              <a:rPr lang="en-US" b="0" dirty="0" err="1">
                <a:latin typeface="Arial"/>
                <a:cs typeface="Arial"/>
              </a:rPr>
              <a:t>PhenX</a:t>
            </a:r>
            <a:r>
              <a:rPr lang="en-US" b="0" dirty="0">
                <a:latin typeface="Arial"/>
                <a:cs typeface="Arial"/>
              </a:rPr>
              <a:t> published a paper outlining the process of selecting and implementing social determinants of health measurement protocols in the </a:t>
            </a:r>
            <a:r>
              <a:rPr lang="en-US" b="0" dirty="0" err="1">
                <a:latin typeface="Arial"/>
                <a:cs typeface="Arial"/>
              </a:rPr>
              <a:t>PhenX</a:t>
            </a:r>
            <a:r>
              <a:rPr lang="en-US" b="0" dirty="0">
                <a:latin typeface="Arial"/>
                <a:cs typeface="Arial"/>
              </a:rPr>
              <a:t> toolkit. In 2022, the National Institute on Minority Health and Health Disparities provided funding to broaden the </a:t>
            </a:r>
            <a:r>
              <a:rPr lang="en-US" b="0" dirty="0" err="1">
                <a:latin typeface="Arial"/>
                <a:cs typeface="Arial"/>
              </a:rPr>
              <a:t>PhenX’s</a:t>
            </a:r>
            <a:r>
              <a:rPr lang="en-US" b="0" dirty="0">
                <a:latin typeface="Arial"/>
                <a:cs typeface="Arial"/>
              </a:rPr>
              <a:t> social determinants of health collection and convened a second expert working group to address new topic areas.</a:t>
            </a:r>
            <a:r>
              <a:rPr lang="en-US" dirty="0">
                <a:latin typeface="Arial"/>
                <a:cs typeface="Arial"/>
              </a:rPr>
              <a:t> </a:t>
            </a:r>
            <a:endParaRPr lang="en-US" b="0" dirty="0">
              <a:cs typeface="Arial" panose="020B0604020202020204" pitchFamily="34" charset="0"/>
            </a:endParaRPr>
          </a:p>
          <a:p>
            <a:endParaRPr lang="en-US" b="0" dirty="0">
              <a:cs typeface="Arial" panose="020B0604020202020204" pitchFamily="34" charset="0"/>
            </a:endParaRPr>
          </a:p>
          <a:p>
            <a:r>
              <a:rPr lang="en-US" b="0" dirty="0">
                <a:latin typeface="Arial"/>
                <a:cs typeface="Arial"/>
              </a:rPr>
              <a:t>* This effort resulted in 15 new protocols being added to the social determinants of health collections, covering both individual-level and structural-level social determinants of health. * Examples of new individual-level measures include discrimination in healthcare and internet access. * New structural-level measures, </a:t>
            </a:r>
            <a:r>
              <a:rPr lang="en-US" b="0" i="0" u="none" strike="noStrike" dirty="0">
                <a:solidFill>
                  <a:srgbClr val="000000"/>
                </a:solidFill>
                <a:effectLst/>
                <a:latin typeface="Arial"/>
                <a:cs typeface="Arial"/>
              </a:rPr>
              <a:t>which are at the societal or community level, include</a:t>
            </a:r>
            <a:r>
              <a:rPr lang="en-US" b="0" dirty="0">
                <a:latin typeface="Arial"/>
                <a:cs typeface="Arial"/>
              </a:rPr>
              <a:t> water access, sanitation, and minimum wage.</a:t>
            </a:r>
            <a:endParaRPr lang="en-US" b="0" dirty="0">
              <a:cs typeface="Arial" panose="020B0604020202020204" pitchFamily="34" charset="0"/>
            </a:endParaRPr>
          </a:p>
          <a:p>
            <a:endParaRPr lang="en-US" b="0" dirty="0">
              <a:cs typeface="Arial" panose="020B0604020202020204" pitchFamily="34" charset="0"/>
            </a:endParaRPr>
          </a:p>
          <a:p>
            <a:pPr marL="0" marR="0" lvl="0" indent="0" algn="l" defTabSz="609585" rtl="0" eaLnBrk="1" fontAlgn="auto" latinLnBrk="0" hangingPunct="1">
              <a:lnSpc>
                <a:spcPct val="100000"/>
              </a:lnSpc>
              <a:spcBef>
                <a:spcPts val="0"/>
              </a:spcBef>
              <a:spcAft>
                <a:spcPts val="0"/>
              </a:spcAft>
              <a:buClrTx/>
              <a:buSzTx/>
              <a:buFontTx/>
              <a:buNone/>
              <a:tabLst/>
              <a:defRPr/>
            </a:pPr>
            <a:r>
              <a:rPr lang="en-US" b="0" dirty="0">
                <a:cs typeface="Arial" panose="020B0604020202020204" pitchFamily="34" charset="0"/>
              </a:rPr>
              <a:t>These protocols provide a valuable resource for researchers hoping to appropriately measure </a:t>
            </a:r>
            <a:r>
              <a:rPr lang="en-US" b="0" dirty="0">
                <a:latin typeface="Arial"/>
                <a:cs typeface="Arial"/>
              </a:rPr>
              <a:t>social determinants of health</a:t>
            </a:r>
            <a:r>
              <a:rPr lang="en-US" b="0" dirty="0">
                <a:cs typeface="Arial" panose="020B0604020202020204" pitchFamily="34" charset="0"/>
              </a:rPr>
              <a:t> in their studies and to better understand </a:t>
            </a:r>
            <a:r>
              <a:rPr lang="en-US" b="0" i="0" dirty="0">
                <a:solidFill>
                  <a:srgbClr val="1F1F1F"/>
                </a:solidFill>
                <a:effectLst/>
                <a:cs typeface="Arial" panose="020B0604020202020204" pitchFamily="34" charset="0"/>
              </a:rPr>
              <a:t>the impact of </a:t>
            </a:r>
            <a:r>
              <a:rPr lang="en-US" b="0" dirty="0">
                <a:latin typeface="Arial"/>
                <a:cs typeface="Arial"/>
              </a:rPr>
              <a:t>social determinants of health</a:t>
            </a:r>
            <a:r>
              <a:rPr lang="en-US" b="0" i="0" dirty="0">
                <a:solidFill>
                  <a:srgbClr val="1F1F1F"/>
                </a:solidFill>
                <a:effectLst/>
                <a:cs typeface="Arial" panose="020B0604020202020204" pitchFamily="34" charset="0"/>
              </a:rPr>
              <a:t> on biological and behavioral mechanisms, phenotypes, and exposures. Ultimately, as more researchers incorporate </a:t>
            </a:r>
            <a:r>
              <a:rPr lang="en-US" b="0" dirty="0">
                <a:latin typeface="Arial"/>
                <a:cs typeface="Arial"/>
              </a:rPr>
              <a:t>social determinants of health</a:t>
            </a:r>
            <a:r>
              <a:rPr lang="en-US" b="0" i="0" dirty="0">
                <a:solidFill>
                  <a:srgbClr val="1F1F1F"/>
                </a:solidFill>
                <a:effectLst/>
                <a:cs typeface="Arial" panose="020B0604020202020204" pitchFamily="34" charset="0"/>
              </a:rPr>
              <a:t> and use these standard protocols, it will be more straightforward to replicate studies and promote collaborative research through data sharing and cross-study analysis.</a:t>
            </a:r>
          </a:p>
          <a:p>
            <a:pPr marL="0" marR="0" lvl="0" indent="0" algn="l" defTabSz="609585" rtl="0" eaLnBrk="1" fontAlgn="auto" latinLnBrk="0" hangingPunct="1">
              <a:lnSpc>
                <a:spcPct val="100000"/>
              </a:lnSpc>
              <a:spcBef>
                <a:spcPts val="0"/>
              </a:spcBef>
              <a:spcAft>
                <a:spcPts val="0"/>
              </a:spcAft>
              <a:buClrTx/>
              <a:buSzTx/>
              <a:buFontTx/>
              <a:buNone/>
              <a:tabLst/>
              <a:defRPr/>
            </a:pPr>
            <a:endParaRPr lang="en-US" b="0" i="0" dirty="0">
              <a:solidFill>
                <a:srgbClr val="1F1F1F"/>
              </a:solidFill>
              <a:effectLst/>
              <a:cs typeface="Arial" panose="020B0604020202020204" pitchFamily="34" charset="0"/>
            </a:endParaRPr>
          </a:p>
          <a:p>
            <a:r>
              <a:rPr lang="en-US" b="0" i="0" dirty="0">
                <a:solidFill>
                  <a:srgbClr val="1F1F1F"/>
                </a:solidFill>
                <a:effectLst/>
                <a:latin typeface="Arial"/>
                <a:cs typeface="Arial"/>
              </a:rPr>
              <a:t>* </a:t>
            </a:r>
            <a:r>
              <a:rPr lang="en-US" b="0" dirty="0">
                <a:latin typeface="Arial"/>
                <a:cs typeface="Arial"/>
              </a:rPr>
              <a:t>The National Institute on Minority Health and Health Disparities </a:t>
            </a:r>
            <a:r>
              <a:rPr lang="en-US" b="0" i="0" dirty="0">
                <a:solidFill>
                  <a:srgbClr val="1F1F1F"/>
                </a:solidFill>
                <a:effectLst/>
                <a:latin typeface="Arial"/>
                <a:cs typeface="Arial"/>
              </a:rPr>
              <a:t>created a short YouTube video that provides additional information on the </a:t>
            </a:r>
            <a:r>
              <a:rPr lang="en-US" b="0" i="0" dirty="0" err="1">
                <a:solidFill>
                  <a:srgbClr val="1F1F1F"/>
                </a:solidFill>
                <a:effectLst/>
                <a:latin typeface="Arial"/>
                <a:cs typeface="Arial"/>
              </a:rPr>
              <a:t>PhenX</a:t>
            </a:r>
            <a:r>
              <a:rPr lang="en-US" b="0" i="0" dirty="0">
                <a:solidFill>
                  <a:srgbClr val="1F1F1F"/>
                </a:solidFill>
                <a:effectLst/>
                <a:latin typeface="Arial"/>
                <a:cs typeface="Arial"/>
              </a:rPr>
              <a:t> </a:t>
            </a:r>
            <a:r>
              <a:rPr lang="en-US" b="0" dirty="0">
                <a:latin typeface="Arial"/>
                <a:cs typeface="Arial"/>
              </a:rPr>
              <a:t>social determinants of health</a:t>
            </a:r>
            <a:r>
              <a:rPr lang="en-US" b="0" dirty="0">
                <a:cs typeface="Arial" panose="020B0604020202020204" pitchFamily="34" charset="0"/>
              </a:rPr>
              <a:t> </a:t>
            </a:r>
            <a:r>
              <a:rPr lang="en-US" b="0" i="0" dirty="0">
                <a:solidFill>
                  <a:srgbClr val="1F1F1F"/>
                </a:solidFill>
                <a:effectLst/>
                <a:latin typeface="Arial"/>
                <a:cs typeface="Arial"/>
              </a:rPr>
              <a:t>collection.</a:t>
            </a:r>
            <a:r>
              <a:rPr lang="en-US" dirty="0">
                <a:solidFill>
                  <a:srgbClr val="1F1F1F"/>
                </a:solidFill>
                <a:latin typeface="Arial"/>
                <a:cs typeface="Arial"/>
              </a:rPr>
              <a:t> </a:t>
            </a:r>
            <a:endParaRPr lang="en-US" dirty="0"/>
          </a:p>
        </p:txBody>
      </p:sp>
      <p:sp>
        <p:nvSpPr>
          <p:cNvPr id="4" name="Slide Number Placeholder 3"/>
          <p:cNvSpPr>
            <a:spLocks noGrp="1"/>
          </p:cNvSpPr>
          <p:nvPr>
            <p:ph type="sldNum" sz="quarter" idx="5"/>
          </p:nvPr>
        </p:nvSpPr>
        <p:spPr>
          <a:xfrm>
            <a:off x="3972560" y="8829967"/>
            <a:ext cx="3037840" cy="466433"/>
          </a:xfrm>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BD337426-8CA0-FB42-A549-23182BFE3B0F}"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cs typeface="Arial" panose="020B0604020202020204" pitchFamily="34" charset="0"/>
              </a:rPr>
              <a:pPr marL="0" marR="0" lvl="0" indent="0" algn="r" defTabSz="1219170" rtl="0" eaLnBrk="1" fontAlgn="auto" latinLnBrk="0" hangingPunct="1">
                <a:lnSpc>
                  <a:spcPct val="100000"/>
                </a:lnSpc>
                <a:spcBef>
                  <a:spcPts val="0"/>
                </a:spcBef>
                <a:spcAft>
                  <a:spcPts val="0"/>
                </a:spcAft>
                <a:buClrTx/>
                <a:buSzTx/>
                <a:buFontTx/>
                <a:buNone/>
                <a:tabLst/>
                <a:defRPr/>
              </a:pPr>
              <a:t>38</a:t>
            </a:fld>
            <a:endParaRPr kumimoji="0" lang="en-US" sz="12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445863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761999" y="40227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lvl="0" defTabSz="609585">
              <a:defRPr/>
            </a:pPr>
            <a:r>
              <a:rPr lang="en-US" dirty="0">
                <a:cs typeface="Arial" panose="020B0604020202020204" pitchFamily="34" charset="0"/>
              </a:rPr>
              <a:t>In April, NHGRI convened </a:t>
            </a:r>
            <a:r>
              <a:rPr lang="en-US" kern="1200" dirty="0">
                <a:cs typeface="Arial" panose="020B0604020202020204" pitchFamily="34" charset="0"/>
              </a:rPr>
              <a:t>a </a:t>
            </a:r>
            <a:r>
              <a:rPr lang="en-US" dirty="0">
                <a:cs typeface="Arial" panose="020B0604020202020204" pitchFamily="34" charset="0"/>
              </a:rPr>
              <a:t>workshop aimed at defining </a:t>
            </a:r>
            <a:r>
              <a:rPr lang="en-US" kern="1200" dirty="0">
                <a:cs typeface="Arial" panose="020B0604020202020204" pitchFamily="34" charset="0"/>
              </a:rPr>
              <a:t>the </a:t>
            </a:r>
            <a:r>
              <a:rPr lang="en-US" dirty="0">
                <a:cs typeface="Arial" panose="020B0604020202020204" pitchFamily="34" charset="0"/>
              </a:rPr>
              <a:t>optimal clinical data ecosystem for genomic health. The transformative potential of genomics in healthcare </a:t>
            </a:r>
            <a:r>
              <a:rPr lang="en-US" kern="1200" dirty="0">
                <a:cs typeface="Arial" panose="020B0604020202020204" pitchFamily="34" charset="0"/>
              </a:rPr>
              <a:t>is </a:t>
            </a:r>
            <a:r>
              <a:rPr lang="en-US" dirty="0">
                <a:cs typeface="Arial" panose="020B0604020202020204" pitchFamily="34" charset="0"/>
              </a:rPr>
              <a:t>immense, yet there are significant challenges to enabling the longitudinal use of genome sequencing </a:t>
            </a:r>
            <a:r>
              <a:rPr lang="en-US" kern="1200" dirty="0">
                <a:cs typeface="Arial" panose="020B0604020202020204" pitchFamily="34" charset="0"/>
              </a:rPr>
              <a:t>in </a:t>
            </a:r>
            <a:r>
              <a:rPr lang="en-US" dirty="0">
                <a:cs typeface="Arial" panose="020B0604020202020204" pitchFamily="34" charset="0"/>
              </a:rPr>
              <a:t>clinical care. Our healthcare infrastructure currently falls short of supporting </a:t>
            </a:r>
            <a:r>
              <a:rPr lang="en-US" kern="1200" dirty="0">
                <a:cs typeface="Arial" panose="020B0604020202020204" pitchFamily="34" charset="0"/>
              </a:rPr>
              <a:t>the </a:t>
            </a:r>
            <a:r>
              <a:rPr lang="en-US" dirty="0">
                <a:cs typeface="Arial" panose="020B0604020202020204" pitchFamily="34" charset="0"/>
              </a:rPr>
              <a:t>promise of precision medicine. Genomic data, which is crucial for personalized medicine, remains confined within laboratory walls</a:t>
            </a:r>
            <a:r>
              <a:rPr lang="en-US" kern="1200" dirty="0">
                <a:cs typeface="Arial" panose="020B0604020202020204" pitchFamily="34" charset="0"/>
              </a:rPr>
              <a:t> and is </a:t>
            </a:r>
            <a:r>
              <a:rPr lang="en-US" dirty="0">
                <a:cs typeface="Arial" panose="020B0604020202020204" pitchFamily="34" charset="0"/>
              </a:rPr>
              <a:t>largely inaccessible for direct clinical application. This workshop was dedicated to identifying ways to overcome these barriers.</a:t>
            </a:r>
          </a:p>
          <a:p>
            <a:pPr lvl="0" defTabSz="609585">
              <a:defRPr/>
            </a:pPr>
            <a:endParaRPr lang="en-US" b="0" dirty="0">
              <a:cs typeface="Arial" panose="020B0604020202020204" pitchFamily="34" charset="0"/>
            </a:endParaRPr>
          </a:p>
          <a:p>
            <a:pPr lvl="0" defTabSz="609585">
              <a:defRPr/>
            </a:pPr>
            <a:r>
              <a:rPr lang="en-US" b="0" dirty="0">
                <a:cs typeface="Arial" panose="020B0604020202020204" pitchFamily="34" charset="0"/>
              </a:rPr>
              <a:t>The objectives of the workshop were to * </a:t>
            </a:r>
            <a:r>
              <a:rPr lang="en-US" sz="1200" b="0" dirty="0">
                <a:cs typeface="Arial" panose="020B0604020202020204" pitchFamily="34" charset="0"/>
              </a:rPr>
              <a:t>define a data ecosystem, outlining paths of genomic data from laboratory to electronic health records to each patient/clinician and across health systems; * </a:t>
            </a:r>
            <a:r>
              <a:rPr lang="en-US" sz="1200" b="0" dirty="0">
                <a:ea typeface="+mn-lt"/>
                <a:cs typeface="Arial" panose="020B0604020202020204" pitchFamily="34" charset="0"/>
              </a:rPr>
              <a:t>determine informatics standards to be adopted, systems to be built, and policies to be developed; and * </a:t>
            </a:r>
            <a:r>
              <a:rPr lang="en-US" sz="1200" b="0" dirty="0">
                <a:cs typeface="Arial" panose="020B0604020202020204" pitchFamily="34" charset="0"/>
              </a:rPr>
              <a:t>Identify research directions for optimizing genomic data integration and utilization in delivery of healthcare. The workshop recording and summary will be made available on genome.gov. </a:t>
            </a:r>
          </a:p>
        </p:txBody>
      </p:sp>
      <p:sp>
        <p:nvSpPr>
          <p:cNvPr id="119812" name="Slide Number Placeholder 3"/>
          <p:cNvSpPr>
            <a:spLocks noGrp="1"/>
          </p:cNvSpPr>
          <p:nvPr>
            <p:ph type="sldNum" sz="quarter" idx="5"/>
          </p:nvPr>
        </p:nvSpPr>
        <p:spPr>
          <a:xfrm>
            <a:off x="3972560" y="8829967"/>
            <a:ext cx="3037840" cy="466433"/>
          </a:xfrm>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39</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485385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761999" y="40227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r>
              <a:rPr lang="en-US" sz="1200" kern="1200" dirty="0">
                <a:solidFill>
                  <a:schemeClr val="tx1"/>
                </a:solidFill>
                <a:effectLst/>
                <a:latin typeface="Arial"/>
                <a:cs typeface="Arial"/>
              </a:rPr>
              <a:t>The Ethical, Legal, and Social Implications (or ELSI) Research program supports research that anticipates, explores, and addresses implications of genetics and genomics for individuals, families, and communities.</a:t>
            </a:r>
            <a:r>
              <a:rPr lang="en-US" dirty="0">
                <a:latin typeface="Arial"/>
                <a:cs typeface="Arial"/>
              </a:rPr>
              <a:t> </a:t>
            </a:r>
            <a:endParaRPr lang="en-US" sz="1200" kern="1200" dirty="0">
              <a:solidFill>
                <a:schemeClr val="tx1"/>
              </a:solidFill>
              <a:effectLst/>
              <a:latin typeface="Arial" panose="020B0604020202020204" pitchFamily="34" charset="0"/>
              <a:cs typeface="Arial" panose="020B0604020202020204" pitchFamily="34" charset="0"/>
            </a:endParaRPr>
          </a:p>
          <a:p>
            <a:endParaRPr lang="en-US" sz="1200" kern="1200" dirty="0">
              <a:solidFill>
                <a:schemeClr val="tx1"/>
              </a:solidFill>
              <a:effectLst/>
              <a:latin typeface="Arial" panose="020B0604020202020204" pitchFamily="34" charset="0"/>
              <a:ea typeface="+mn-ea"/>
              <a:cs typeface="Arial" panose="020B0604020202020204" pitchFamily="34" charset="0"/>
            </a:endParaRPr>
          </a:p>
          <a:p>
            <a:r>
              <a:rPr lang="en-US" sz="1200" kern="1200" dirty="0">
                <a:solidFill>
                  <a:schemeClr val="tx1"/>
                </a:solidFill>
                <a:effectLst/>
                <a:latin typeface="Arial"/>
                <a:cs typeface="Arial"/>
              </a:rPr>
              <a:t>The 6</a:t>
            </a:r>
            <a:r>
              <a:rPr lang="en-US" sz="1200" kern="1200" baseline="30000" dirty="0">
                <a:solidFill>
                  <a:schemeClr val="tx1"/>
                </a:solidFill>
                <a:effectLst/>
                <a:latin typeface="Arial"/>
                <a:cs typeface="Arial"/>
              </a:rPr>
              <a:t>th</a:t>
            </a:r>
            <a:r>
              <a:rPr lang="en-US" sz="1200" kern="1200" dirty="0">
                <a:solidFill>
                  <a:schemeClr val="tx1"/>
                </a:solidFill>
                <a:effectLst/>
                <a:latin typeface="Arial"/>
                <a:cs typeface="Arial"/>
              </a:rPr>
              <a:t> ELSI Congress will be held June 10-12 in New York City, featuring both in-person and virtual components. The theme for the 2024 Congress is </a:t>
            </a:r>
            <a:r>
              <a:rPr lang="en-US" sz="1200" i="1" kern="1200" dirty="0">
                <a:solidFill>
                  <a:schemeClr val="tx1"/>
                </a:solidFill>
                <a:effectLst/>
                <a:latin typeface="Arial"/>
                <a:cs typeface="Arial"/>
              </a:rPr>
              <a:t>Reimagining the Benefits of Genomic Science</a:t>
            </a:r>
            <a:r>
              <a:rPr lang="en-US" sz="1200" kern="1200" dirty="0">
                <a:solidFill>
                  <a:schemeClr val="tx1"/>
                </a:solidFill>
                <a:effectLst/>
                <a:latin typeface="Arial"/>
                <a:cs typeface="Arial"/>
              </a:rPr>
              <a:t>. </a:t>
            </a:r>
            <a:r>
              <a:rPr lang="en-US" sz="1200" kern="1200" dirty="0" err="1">
                <a:solidFill>
                  <a:schemeClr val="tx1"/>
                </a:solidFill>
                <a:effectLst/>
                <a:latin typeface="Arial"/>
                <a:cs typeface="Arial"/>
              </a:rPr>
              <a:t>ELSIcon</a:t>
            </a:r>
            <a:r>
              <a:rPr lang="en-US" sz="1200" kern="1200" dirty="0">
                <a:solidFill>
                  <a:schemeClr val="tx1"/>
                </a:solidFill>
                <a:effectLst/>
                <a:latin typeface="Arial"/>
                <a:cs typeface="Arial"/>
              </a:rPr>
              <a:t> invites researchers, practitioners, trainees, and other scholars to share their latest ELSI research. Registration for the event is now open.</a:t>
            </a:r>
            <a:endParaRPr lang="en-US" sz="1200" kern="1200" dirty="0">
              <a:solidFill>
                <a:schemeClr val="tx1"/>
              </a:solidFill>
              <a:effectLst/>
              <a:latin typeface="Arial" panose="020B0604020202020204" pitchFamily="34" charset="0"/>
              <a:cs typeface="Arial" panose="020B0604020202020204" pitchFamily="34" charset="0"/>
            </a:endParaRPr>
          </a:p>
          <a:p>
            <a:endParaRPr lang="en-US" sz="12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609585" rtl="0" eaLnBrk="1" fontAlgn="auto" latinLnBrk="0" hangingPunct="1">
              <a:lnSpc>
                <a:spcPct val="100000"/>
              </a:lnSpc>
              <a:spcBef>
                <a:spcPts val="0"/>
              </a:spcBef>
              <a:spcAft>
                <a:spcPts val="0"/>
              </a:spcAft>
              <a:buClrTx/>
              <a:buSzTx/>
              <a:buFontTx/>
              <a:buNone/>
              <a:tabLst/>
              <a:defRPr/>
            </a:pPr>
            <a:endParaRPr lang="en-US" sz="1200" u="none" kern="1200" dirty="0">
              <a:solidFill>
                <a:srgbClr val="02122A"/>
              </a:solidFill>
              <a:effectLst/>
              <a:latin typeface="Arial" panose="020B0604020202020204" pitchFamily="34" charset="0"/>
              <a:ea typeface="+mn-ea"/>
              <a:cs typeface="Arial" panose="020B0604020202020204" pitchFamily="34" charset="0"/>
            </a:endParaRPr>
          </a:p>
        </p:txBody>
      </p:sp>
      <p:sp>
        <p:nvSpPr>
          <p:cNvPr id="119812" name="Slide Number Placeholder 3"/>
          <p:cNvSpPr>
            <a:spLocks noGrp="1"/>
          </p:cNvSpPr>
          <p:nvPr>
            <p:ph type="sldNum" sz="quarter" idx="5"/>
          </p:nvPr>
        </p:nvSpPr>
        <p:spPr>
          <a:xfrm>
            <a:off x="3972560" y="8829967"/>
            <a:ext cx="3037840" cy="466433"/>
          </a:xfrm>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40</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43615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761999" y="4022724"/>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r>
              <a:rPr lang="en-US" sz="1200" dirty="0">
                <a:effectLst/>
                <a:latin typeface="Arial"/>
                <a:ea typeface="Calibri" panose="020F0502020204030204" pitchFamily="34" charset="0"/>
                <a:cs typeface="Arial"/>
              </a:rPr>
              <a:t>NHGRI intends to release a new funding opportunity entitled </a:t>
            </a:r>
            <a:r>
              <a:rPr lang="en-US" sz="1200" i="1" dirty="0">
                <a:latin typeface="Arial"/>
                <a:cs typeface="Arial"/>
              </a:rPr>
              <a:t>Building Partnerships and Broadening Perspectives to Advance Ethical, Legal, and Social Implications Research</a:t>
            </a:r>
            <a:r>
              <a:rPr lang="en-US" sz="1200" dirty="0">
                <a:latin typeface="Arial"/>
                <a:cs typeface="Arial"/>
              </a:rPr>
              <a:t> (</a:t>
            </a:r>
            <a:r>
              <a:rPr lang="en-US" sz="1200" dirty="0">
                <a:effectLst/>
                <a:latin typeface="Arial"/>
                <a:ea typeface="Calibri" panose="020F0502020204030204" pitchFamily="34" charset="0"/>
                <a:cs typeface="Arial"/>
              </a:rPr>
              <a:t>or BBAER). The BBAER program has four goals. First, to </a:t>
            </a:r>
            <a:r>
              <a:rPr lang="en-US" b="0" i="0" dirty="0">
                <a:solidFill>
                  <a:srgbClr val="333333"/>
                </a:solidFill>
                <a:effectLst/>
                <a:latin typeface="Helvetica Neue"/>
              </a:rPr>
              <a:t>support transdisciplinary ELSI research. Second, to enhance ELSI research teams by including community experts as team members. Third, to build capacity for ELSI research within organizations that have not been traditionally funded by NHGRI. Fourth, to expand the ELSI research workforce.</a:t>
            </a:r>
          </a:p>
          <a:p>
            <a:endParaRPr lang="en-US" sz="1200" b="0" i="0" dirty="0">
              <a:solidFill>
                <a:srgbClr val="333333"/>
              </a:solidFill>
              <a:effectLst/>
              <a:latin typeface="Helvetica Neue"/>
              <a:cs typeface="Arial"/>
            </a:endParaRPr>
          </a:p>
          <a:p>
            <a:r>
              <a:rPr lang="en-US" sz="1200" b="0" i="0" dirty="0">
                <a:solidFill>
                  <a:srgbClr val="333333"/>
                </a:solidFill>
                <a:effectLst/>
                <a:latin typeface="Helvetica Neue"/>
                <a:cs typeface="Arial"/>
              </a:rPr>
              <a:t>Eligible applicants include </a:t>
            </a:r>
            <a:r>
              <a:rPr lang="en-US" b="0" i="0" dirty="0">
                <a:solidFill>
                  <a:srgbClr val="333333"/>
                </a:solidFill>
                <a:effectLst/>
                <a:latin typeface="Helvetica Neue"/>
              </a:rPr>
              <a:t>domestic organizations in the U.S. receiving less than $30 million per year in total NIH funding for the last 3 years.</a:t>
            </a:r>
            <a:r>
              <a:rPr lang="en-US" dirty="0">
                <a:solidFill>
                  <a:srgbClr val="333333"/>
                </a:solidFill>
                <a:latin typeface="Helvetica Neue"/>
              </a:rPr>
              <a:t> </a:t>
            </a:r>
            <a:endParaRPr lang="en-US" b="0" i="0" dirty="0">
              <a:solidFill>
                <a:srgbClr val="333333"/>
              </a:solidFill>
              <a:effectLst/>
              <a:latin typeface="Helvetica Neue"/>
            </a:endParaRPr>
          </a:p>
          <a:p>
            <a:endParaRPr lang="en-US" b="0" i="0" dirty="0">
              <a:solidFill>
                <a:srgbClr val="333333"/>
              </a:solidFill>
              <a:effectLst/>
              <a:latin typeface="Helvetica Neue"/>
            </a:endParaRPr>
          </a:p>
          <a:p>
            <a:r>
              <a:rPr lang="en-US" b="0" i="0" dirty="0">
                <a:solidFill>
                  <a:srgbClr val="333333"/>
                </a:solidFill>
                <a:effectLst/>
                <a:latin typeface="Helvetica Neue"/>
              </a:rPr>
              <a:t>A notice of intent to publish was released in March </a:t>
            </a:r>
            <a:r>
              <a:rPr lang="en-US" dirty="0">
                <a:solidFill>
                  <a:srgbClr val="333333"/>
                </a:solidFill>
                <a:latin typeface="Helvetica Neue"/>
              </a:rPr>
              <a:t>to allow potential applicants sufficient time to develop meaningful collaborations and responsive projects. NHGRI is planning to disseminate further through other avenues to increase awareness of this new opportunity. </a:t>
            </a:r>
            <a:endParaRPr lang="en-US" sz="1200" dirty="0">
              <a:effectLst/>
              <a:latin typeface="Arial" panose="020B0604020202020204" pitchFamily="34" charset="0"/>
              <a:ea typeface="Calibri" panose="020F0502020204030204" pitchFamily="34" charset="0"/>
              <a:cs typeface="Arial" panose="020B0604020202020204" pitchFamily="34" charset="0"/>
            </a:endParaRPr>
          </a:p>
        </p:txBody>
      </p:sp>
      <p:sp>
        <p:nvSpPr>
          <p:cNvPr id="119812" name="Slide Number Placeholder 3"/>
          <p:cNvSpPr>
            <a:spLocks noGrp="1"/>
          </p:cNvSpPr>
          <p:nvPr>
            <p:ph type="sldNum" sz="quarter" idx="5"/>
          </p:nvPr>
        </p:nvSpPr>
        <p:spPr>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41</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5026106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85763" y="701675"/>
            <a:ext cx="6094412" cy="3429000"/>
          </a:xfrm>
          <a:prstGeom prst="rect">
            <a:avLst/>
          </a:prstGeom>
          <a:ln/>
        </p:spPr>
      </p:sp>
      <p:sp>
        <p:nvSpPr>
          <p:cNvPr id="119811" name="Notes Placeholder 2"/>
          <p:cNvSpPr>
            <a:spLocks noGrp="1"/>
          </p:cNvSpPr>
          <p:nvPr>
            <p:ph type="body" idx="1"/>
          </p:nvPr>
        </p:nvSpPr>
        <p:spPr>
          <a:xfrm>
            <a:off x="761999" y="4208116"/>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r>
              <a:rPr lang="en-US" sz="1200" dirty="0">
                <a:ea typeface="Calibri" panose="020F0502020204030204" pitchFamily="34" charset="0"/>
                <a:cs typeface="Arial" panose="020B0604020202020204" pitchFamily="34" charset="0"/>
              </a:rPr>
              <a:t>The NHGRI Training Program aims to prepare a talented and diverse genomic workforce by providing both institutional and individual funding through a variety of mechanisms, including individual fellowship and career development awards, institutional training awards, and diversity supplements. Programs are offered at the undergraduate, postbaccalaureate, graduate, postdoctoral, and faculty levels.</a:t>
            </a:r>
            <a:endParaRPr lang="en-US" b="0" i="0" dirty="0">
              <a:solidFill>
                <a:srgbClr val="333333"/>
              </a:solidFill>
              <a:effectLst/>
              <a:cs typeface="Arial" panose="020B0604020202020204" pitchFamily="34" charset="0"/>
            </a:endParaRPr>
          </a:p>
          <a:p>
            <a:endParaRPr lang="en-US" sz="1200" b="0" i="0" dirty="0">
              <a:solidFill>
                <a:srgbClr val="333333"/>
              </a:solidFill>
              <a:effectLst/>
              <a:cs typeface="Arial" panose="020B0604020202020204" pitchFamily="34" charset="0"/>
            </a:endParaRPr>
          </a:p>
          <a:p>
            <a:r>
              <a:rPr lang="en-US" sz="1200" dirty="0">
                <a:effectLst/>
                <a:ea typeface="Calibri" panose="020F0502020204030204" pitchFamily="34" charset="0"/>
                <a:cs typeface="Arial" panose="020B0604020202020204" pitchFamily="34" charset="0"/>
              </a:rPr>
              <a:t>The 9</a:t>
            </a:r>
            <a:r>
              <a:rPr lang="en-US" sz="1200" baseline="30000" dirty="0">
                <a:effectLst/>
                <a:ea typeface="Calibri" panose="020F0502020204030204" pitchFamily="34" charset="0"/>
                <a:cs typeface="Arial" panose="020B0604020202020204" pitchFamily="34" charset="0"/>
              </a:rPr>
              <a:t>th</a:t>
            </a:r>
            <a:r>
              <a:rPr lang="en-US" sz="1200" dirty="0">
                <a:effectLst/>
                <a:ea typeface="Calibri" panose="020F0502020204030204" pitchFamily="34" charset="0"/>
                <a:cs typeface="Arial" panose="020B0604020202020204" pitchFamily="34" charset="0"/>
              </a:rPr>
              <a:t> Annual Research Training and Career Development Meeting was held in Seattle in April and was hosted by Duke University. </a:t>
            </a:r>
            <a:r>
              <a:rPr lang="en-US" sz="1200" dirty="0">
                <a:ea typeface="Calibri" panose="020F0502020204030204" pitchFamily="34" charset="0"/>
                <a:cs typeface="Arial" panose="020B0604020202020204" pitchFamily="34" charset="0"/>
              </a:rPr>
              <a:t>T</a:t>
            </a:r>
            <a:r>
              <a:rPr lang="en-US" sz="1200" dirty="0">
                <a:effectLst/>
                <a:ea typeface="Calibri" panose="020F0502020204030204" pitchFamily="34" charset="0"/>
                <a:cs typeface="Arial" panose="020B0604020202020204" pitchFamily="34" charset="0"/>
              </a:rPr>
              <a:t>he meeting brought over 400 in-person attendees. The trainees presented posters, gave lightning talks, and attended scientific lectures presented by their peers. Other highlights included a keynote talk by Wylie Burke, a plenary panel discussion with some outstanding local genomic talent that I convened, and </a:t>
            </a:r>
            <a:r>
              <a:rPr lang="en-US" sz="1200" dirty="0">
                <a:ea typeface="Calibri" panose="020F0502020204030204" pitchFamily="34" charset="0"/>
                <a:cs typeface="Arial" panose="020B0604020202020204" pitchFamily="34" charset="0"/>
              </a:rPr>
              <a:t>n</a:t>
            </a:r>
            <a:r>
              <a:rPr lang="en-US" sz="1200" dirty="0">
                <a:effectLst/>
                <a:ea typeface="Calibri" panose="020F0502020204030204" pitchFamily="34" charset="0"/>
                <a:cs typeface="Arial" panose="020B0604020202020204" pitchFamily="34" charset="0"/>
              </a:rPr>
              <a:t>etworking lunches with PIs and NHGRI staff. </a:t>
            </a:r>
            <a:endParaRPr lang="en-US" sz="1200" kern="1200" dirty="0">
              <a:solidFill>
                <a:schemeClr val="tx1"/>
              </a:solidFill>
              <a:cs typeface="Arial" panose="020B0604020202020204" pitchFamily="34" charset="0"/>
            </a:endParaRPr>
          </a:p>
        </p:txBody>
      </p:sp>
      <p:sp>
        <p:nvSpPr>
          <p:cNvPr id="119812" name="Slide Number Placeholder 3"/>
          <p:cNvSpPr>
            <a:spLocks noGrp="1"/>
          </p:cNvSpPr>
          <p:nvPr>
            <p:ph type="sldNum" sz="quarter" idx="5"/>
          </p:nvPr>
        </p:nvSpPr>
        <p:spPr>
          <a:xfrm>
            <a:off x="3972560" y="8829967"/>
            <a:ext cx="3037840" cy="466433"/>
          </a:xfrm>
          <a:noFill/>
        </p:spPr>
        <p:txBody>
          <a:bodyPr/>
          <a:lstStyle/>
          <a:p>
            <a:pPr defTabSz="941468"/>
            <a:fld id="{3F3096A7-7907-4AE4-8BBC-4643BE8BB0EA}" type="slidenum">
              <a:rPr lang="en-US" b="1" smtClean="0">
                <a:solidFill>
                  <a:srgbClr val="000000"/>
                </a:solidFill>
                <a:latin typeface="Arial" panose="020B0604020202020204" pitchFamily="34" charset="0"/>
                <a:cs typeface="Arial" panose="020B0604020202020204" pitchFamily="34" charset="0"/>
              </a:rPr>
              <a:pPr defTabSz="941468"/>
              <a:t>42</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874260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501650"/>
            <a:ext cx="6340475" cy="3567113"/>
          </a:xfrm>
        </p:spPr>
      </p:sp>
      <p:sp>
        <p:nvSpPr>
          <p:cNvPr id="3" name="Notes Placeholder 2"/>
          <p:cNvSpPr>
            <a:spLocks noGrp="1"/>
          </p:cNvSpPr>
          <p:nvPr>
            <p:ph type="body" idx="1"/>
          </p:nvPr>
        </p:nvSpPr>
        <p:spPr>
          <a:xfrm>
            <a:off x="701040" y="4068763"/>
            <a:ext cx="5486400" cy="4114800"/>
          </a:xfrm>
        </p:spPr>
        <p:txBody>
          <a:bodyPr/>
          <a:lstStyle/>
          <a:p>
            <a:r>
              <a:rPr lang="en-US" kern="1200" dirty="0">
                <a:latin typeface="Arial"/>
                <a:cs typeface="Arial"/>
              </a:rPr>
              <a:t>In 2022, NHGRI worked with others at NIH to convene a workshop entitled </a:t>
            </a:r>
            <a:r>
              <a:rPr lang="en-US" i="1" kern="1200" dirty="0">
                <a:latin typeface="Arial"/>
                <a:cs typeface="Arial"/>
              </a:rPr>
              <a:t>Future Directions in Genomics and Health Equity,</a:t>
            </a:r>
            <a:r>
              <a:rPr lang="en-US" i="0" kern="1200" dirty="0">
                <a:latin typeface="Arial"/>
                <a:cs typeface="Arial"/>
              </a:rPr>
              <a:t> a meeting that e</a:t>
            </a:r>
            <a:r>
              <a:rPr lang="en-US" b="0" i="0" u="none" strike="noStrike" baseline="0" dirty="0">
                <a:solidFill>
                  <a:srgbClr val="111111"/>
                </a:solidFill>
                <a:latin typeface="Arial"/>
                <a:cs typeface="Arial"/>
              </a:rPr>
              <a:t>xamined health equity within the context of human genomics. </a:t>
            </a:r>
            <a:r>
              <a:rPr lang="en-US" kern="1200" dirty="0">
                <a:latin typeface="Arial"/>
                <a:cs typeface="Arial"/>
              </a:rPr>
              <a:t>A paper reporting the recommendations of that workshop was recently published in </a:t>
            </a:r>
            <a:r>
              <a:rPr lang="en-US" i="1" kern="1200" dirty="0">
                <a:latin typeface="Arial"/>
                <a:cs typeface="Arial"/>
              </a:rPr>
              <a:t>Nature Genetics. </a:t>
            </a:r>
            <a:r>
              <a:rPr lang="en-US" b="0" i="0" u="none" strike="noStrike" baseline="0" dirty="0">
                <a:solidFill>
                  <a:srgbClr val="111111"/>
                </a:solidFill>
                <a:latin typeface="Arial"/>
                <a:cs typeface="Arial"/>
              </a:rPr>
              <a:t>The paper also provides an informative literature review and discusses the importance of developing metrics to measure progress in health equity, policy development, equitable participation, establishing partnerships, and improving workforce diversity. </a:t>
            </a:r>
            <a:endParaRPr lang="en-US" dirty="0">
              <a:cs typeface="Arial" panose="020B0604020202020204" pitchFamily="34" charset="0"/>
            </a:endParaRPr>
          </a:p>
        </p:txBody>
      </p:sp>
      <p:sp>
        <p:nvSpPr>
          <p:cNvPr id="4" name="Slide Number Placeholder 3"/>
          <p:cNvSpPr>
            <a:spLocks noGrp="1"/>
          </p:cNvSpPr>
          <p:nvPr>
            <p:ph type="sldNum" sz="quarter" idx="5"/>
          </p:nvPr>
        </p:nvSpPr>
        <p:spPr/>
        <p:txBody>
          <a:bodyPr/>
          <a:lstStyle/>
          <a:p>
            <a:fld id="{BD337426-8CA0-FB42-A549-23182BFE3B0F}" type="slidenum">
              <a:rPr lang="en-US" b="1" smtClean="0">
                <a:latin typeface="Arial" panose="020B0604020202020204" pitchFamily="34" charset="0"/>
                <a:cs typeface="Arial" panose="020B0604020202020204" pitchFamily="34" charset="0"/>
              </a:rPr>
              <a:t>43</a:t>
            </a:fld>
            <a:endParaRPr lang="en-US"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109404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98475" y="479425"/>
            <a:ext cx="6094413" cy="3429000"/>
          </a:xfrm>
          <a:prstGeom prst="rect">
            <a:avLst/>
          </a:prstGeom>
          <a:ln/>
        </p:spPr>
      </p:sp>
      <p:sp>
        <p:nvSpPr>
          <p:cNvPr id="119811" name="Notes Placeholder 2"/>
          <p:cNvSpPr>
            <a:spLocks noGrp="1"/>
          </p:cNvSpPr>
          <p:nvPr>
            <p:ph type="body" idx="1"/>
          </p:nvPr>
        </p:nvSpPr>
        <p:spPr>
          <a:xfrm>
            <a:off x="802480" y="3996803"/>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marR="0">
              <a:spcBef>
                <a:spcPts val="0"/>
              </a:spcBef>
              <a:spcAft>
                <a:spcPts val="0"/>
              </a:spcAft>
            </a:pPr>
            <a:r>
              <a:rPr lang="en-US" kern="100" dirty="0">
                <a:latin typeface="Arial"/>
                <a:ea typeface="Aptos" panose="020B0004020202020204" pitchFamily="34" charset="0"/>
                <a:cs typeface="Arial"/>
              </a:rPr>
              <a:t>In 2023, multiple</a:t>
            </a:r>
            <a:r>
              <a:rPr lang="en-US" kern="100" dirty="0">
                <a:effectLst/>
                <a:latin typeface="Arial"/>
                <a:ea typeface="Aptos" panose="020B0004020202020204" pitchFamily="34" charset="0"/>
                <a:cs typeface="Arial"/>
              </a:rPr>
              <a:t> NIH institutes, centers, and offices sponsored a National Academies of Sciences, Engineering, and Medicine study to review and assess e</a:t>
            </a:r>
            <a:r>
              <a:rPr lang="en-US" b="0" i="0" dirty="0">
                <a:effectLst/>
                <a:latin typeface="Arial"/>
                <a:cs typeface="Arial"/>
              </a:rPr>
              <a:t>xisting methodologies, benefits, and challenges in using population descriptors in genomics research. This culminated in the </a:t>
            </a:r>
            <a:r>
              <a:rPr lang="en-US" kern="100" dirty="0">
                <a:effectLst/>
                <a:latin typeface="Arial"/>
                <a:ea typeface="Aptos" panose="020B0004020202020204" pitchFamily="34" charset="0"/>
                <a:cs typeface="Arial"/>
              </a:rPr>
              <a:t>report entitled </a:t>
            </a:r>
            <a:r>
              <a:rPr lang="en-US" i="1" kern="100" dirty="0">
                <a:effectLst/>
                <a:latin typeface="Arial"/>
                <a:ea typeface="Aptos" panose="020B0004020202020204" pitchFamily="34" charset="0"/>
                <a:cs typeface="Arial"/>
              </a:rPr>
              <a:t>Using Population Descriptors in Genetics and Genomics Research: A New Framework for an Evolving Field.</a:t>
            </a:r>
            <a:r>
              <a:rPr lang="en-US" kern="100" dirty="0">
                <a:effectLst/>
                <a:latin typeface="Arial"/>
                <a:ea typeface="Aptos" panose="020B0004020202020204" pitchFamily="34" charset="0"/>
                <a:cs typeface="Arial"/>
              </a:rPr>
              <a:t> </a:t>
            </a:r>
            <a:r>
              <a:rPr lang="en-US" i="0" u="none" kern="100" dirty="0">
                <a:effectLst/>
                <a:latin typeface="Arial"/>
                <a:ea typeface="Aptos" panose="020B0004020202020204" pitchFamily="34" charset="0"/>
                <a:cs typeface="Arial"/>
              </a:rPr>
              <a:t>To further explore this report </a:t>
            </a:r>
            <a:r>
              <a:rPr lang="en-US" kern="100" dirty="0">
                <a:effectLst/>
                <a:latin typeface="Arial"/>
                <a:ea typeface="Aptos" panose="020B0004020202020204" pitchFamily="34" charset="0"/>
                <a:cs typeface="Arial"/>
              </a:rPr>
              <a:t>with regards to legacy genomic data</a:t>
            </a:r>
            <a:r>
              <a:rPr lang="en-US" i="0" u="none" kern="100" dirty="0">
                <a:effectLst/>
                <a:latin typeface="Arial"/>
                <a:ea typeface="Aptos" panose="020B0004020202020204" pitchFamily="34" charset="0"/>
                <a:cs typeface="Arial"/>
              </a:rPr>
              <a:t>, </a:t>
            </a:r>
            <a:r>
              <a:rPr lang="en-US" kern="100" dirty="0">
                <a:effectLst/>
                <a:latin typeface="Arial"/>
                <a:ea typeface="Aptos" panose="020B0004020202020204" pitchFamily="34" charset="0"/>
                <a:cs typeface="Arial"/>
              </a:rPr>
              <a:t>NHGRI is partnering with other NIH institutes and centers to host a two-day virtual workshop on May 28 and 29.</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kern="100" dirty="0">
              <a:effectLst/>
              <a:latin typeface="Arial" panose="020B0604020202020204" pitchFamily="34" charset="0"/>
              <a:ea typeface="Aptos" panose="020B0004020202020204" pitchFamily="34" charset="0"/>
              <a:cs typeface="Arial" panose="020B0604020202020204" pitchFamily="34" charset="0"/>
            </a:endParaRPr>
          </a:p>
          <a:p>
            <a:pPr defTabSz="914400">
              <a:defRPr/>
            </a:pPr>
            <a:r>
              <a:rPr lang="en-US" kern="100" dirty="0">
                <a:effectLst/>
                <a:latin typeface="Arial"/>
                <a:ea typeface="Aptos" panose="020B0004020202020204" pitchFamily="34" charset="0"/>
                <a:cs typeface="Arial"/>
              </a:rPr>
              <a:t>* This workshop will convene leaders of genomic data science resources, researchers who use legacy data, and other partners to make recommendations regarding the application of population descriptors to existing data.</a:t>
            </a:r>
            <a:r>
              <a:rPr lang="en-US" kern="100" dirty="0">
                <a:latin typeface="Arial"/>
                <a:ea typeface="Aptos" panose="020B0004020202020204" pitchFamily="34" charset="0"/>
                <a:cs typeface="Arial"/>
              </a:rPr>
              <a:t> </a:t>
            </a:r>
            <a:endParaRPr lang="en-US" kern="100" dirty="0">
              <a:effectLst/>
              <a:latin typeface="Arial" panose="020B0604020202020204" pitchFamily="34" charset="0"/>
              <a:ea typeface="Aptos" panose="020B0004020202020204" pitchFamily="34" charset="0"/>
              <a:cs typeface="Arial" panose="020B0604020202020204" pitchFamily="34" charset="0"/>
            </a:endParaRPr>
          </a:p>
          <a:p>
            <a:pPr marL="0" marR="0">
              <a:spcBef>
                <a:spcPts val="0"/>
              </a:spcBef>
              <a:spcAft>
                <a:spcPts val="0"/>
              </a:spcAft>
            </a:pPr>
            <a:endParaRPr lang="en-US" kern="100" dirty="0">
              <a:effectLst/>
              <a:latin typeface="Arial" panose="020B0604020202020204" pitchFamily="34" charset="0"/>
              <a:ea typeface="Aptos" panose="020B00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kern="100" dirty="0">
                <a:effectLst/>
                <a:latin typeface="Arial"/>
                <a:ea typeface="Aptos" panose="020B0004020202020204" pitchFamily="34" charset="0"/>
                <a:cs typeface="Arial"/>
              </a:rPr>
              <a:t>* The workshop objectives are to </a:t>
            </a:r>
            <a:r>
              <a:rPr lang="en-US" sz="1200" b="0" dirty="0">
                <a:latin typeface="Arial"/>
                <a:cs typeface="Arial"/>
              </a:rPr>
              <a:t>summarize current approaches to the use of population descriptors in/for legacy data, define and address challenges with harmonization, interoperability, and analysis, </a:t>
            </a:r>
            <a:r>
              <a:rPr lang="en-US" kern="100" dirty="0">
                <a:effectLst/>
                <a:latin typeface="Arial"/>
                <a:ea typeface="Aptos" panose="020B0004020202020204" pitchFamily="34" charset="0"/>
                <a:cs typeface="Arial"/>
              </a:rPr>
              <a:t>develop recommendations that can be widely adopted, and identify opportunities for future research and collaboration.</a:t>
            </a:r>
          </a:p>
          <a:p>
            <a:pPr marL="0" marR="0">
              <a:spcBef>
                <a:spcPts val="0"/>
              </a:spcBef>
              <a:spcAft>
                <a:spcPts val="0"/>
              </a:spcAft>
            </a:pPr>
            <a:endParaRPr lang="en-US" kern="100" dirty="0">
              <a:effectLst/>
              <a:latin typeface="Arial" panose="020B0604020202020204" pitchFamily="34" charset="0"/>
              <a:ea typeface="Aptos" panose="020B0004020202020204" pitchFamily="34" charset="0"/>
              <a:cs typeface="Arial" panose="020B0604020202020204" pitchFamily="34" charset="0"/>
            </a:endParaRPr>
          </a:p>
          <a:p>
            <a:pPr marL="0" marR="0">
              <a:spcBef>
                <a:spcPts val="0"/>
              </a:spcBef>
              <a:spcAft>
                <a:spcPts val="0"/>
              </a:spcAft>
            </a:pPr>
            <a:r>
              <a:rPr lang="en-US" kern="100" dirty="0">
                <a:effectLst/>
                <a:latin typeface="Arial" panose="020B0604020202020204" pitchFamily="34" charset="0"/>
                <a:ea typeface="Aptos" panose="020B0004020202020204" pitchFamily="34" charset="0"/>
                <a:cs typeface="Arial" panose="020B0604020202020204" pitchFamily="34" charset="0"/>
              </a:rPr>
              <a:t>* All are encouraged to register and participate in this event. </a:t>
            </a:r>
          </a:p>
          <a:p>
            <a:pPr marL="0" marR="0">
              <a:spcBef>
                <a:spcPts val="0"/>
              </a:spcBef>
              <a:spcAft>
                <a:spcPts val="0"/>
              </a:spcAft>
            </a:pPr>
            <a:endParaRPr lang="en-US" kern="100" dirty="0">
              <a:effectLst/>
              <a:latin typeface="Arial" panose="020B0604020202020204" pitchFamily="34" charset="0"/>
              <a:ea typeface="Aptos" panose="020B0004020202020204" pitchFamily="34" charset="0"/>
              <a:cs typeface="Arial" panose="020B0604020202020204" pitchFamily="34" charset="0"/>
            </a:endParaRPr>
          </a:p>
        </p:txBody>
      </p:sp>
      <p:sp>
        <p:nvSpPr>
          <p:cNvPr id="119812" name="Slide Number Placeholder 3"/>
          <p:cNvSpPr>
            <a:spLocks noGrp="1"/>
          </p:cNvSpPr>
          <p:nvPr>
            <p:ph type="sldNum" sz="quarter" idx="5"/>
          </p:nvPr>
        </p:nvSpPr>
        <p:spPr>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44</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0201929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60363" y="342900"/>
            <a:ext cx="6296025" cy="3541713"/>
          </a:xfrm>
          <a:prstGeom prst="rect">
            <a:avLst/>
          </a:prstGeom>
          <a:ln/>
        </p:spPr>
      </p:sp>
      <p:sp>
        <p:nvSpPr>
          <p:cNvPr id="119811" name="Notes Placeholder 2"/>
          <p:cNvSpPr>
            <a:spLocks noGrp="1"/>
          </p:cNvSpPr>
          <p:nvPr>
            <p:ph type="body" idx="1"/>
          </p:nvPr>
        </p:nvSpPr>
        <p:spPr>
          <a:xfrm>
            <a:off x="765175" y="3884393"/>
            <a:ext cx="5486400" cy="4690378"/>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pPr marL="0" lvl="1" defTabSz="632323">
              <a:defRPr/>
            </a:pPr>
            <a:r>
              <a:rPr lang="en-US" dirty="0">
                <a:latin typeface="Arial"/>
                <a:cs typeface="Arial"/>
              </a:rPr>
              <a:t>I would like to briefly highlight two recent publications supported by NHGRI’s extramural investigator-initiated research portfolio. </a:t>
            </a:r>
            <a:endParaRPr lang="en-US" dirty="0">
              <a:latin typeface="Arial" panose="020B0604020202020204" pitchFamily="34" charset="0"/>
              <a:cs typeface="Arial" panose="020B0604020202020204" pitchFamily="34" charset="0"/>
            </a:endParaRPr>
          </a:p>
          <a:p>
            <a:pPr marL="0" lvl="1" defTabSz="632323">
              <a:defRPr/>
            </a:pPr>
            <a:endParaRPr lang="en-US" dirty="0">
              <a:latin typeface="Arial" panose="020B0604020202020204" pitchFamily="34" charset="0"/>
              <a:cs typeface="Arial" panose="020B0604020202020204" pitchFamily="34" charset="0"/>
            </a:endParaRPr>
          </a:p>
          <a:p>
            <a:pPr marL="0" lvl="1" defTabSz="632323">
              <a:defRPr/>
            </a:pPr>
            <a:r>
              <a:rPr lang="en-US" dirty="0">
                <a:latin typeface="Arial"/>
                <a:cs typeface="Arial"/>
              </a:rPr>
              <a:t>* This publication from Yang and colleagues provides insight into the genetic basis of differences in blood pressure traits between males and females. They identified several sex-specific genetic loci enriched for hormone-related transcription factors as well as regions showing female-specific association with blood pressure and pulse pressure. </a:t>
            </a:r>
          </a:p>
          <a:p>
            <a:pPr marL="0" lvl="1" defTabSz="632323">
              <a:defRPr/>
            </a:pPr>
            <a:endParaRPr lang="en-US" dirty="0">
              <a:latin typeface="Arial" panose="020B0604020202020204" pitchFamily="34" charset="0"/>
              <a:cs typeface="Arial" panose="020B0604020202020204" pitchFamily="34" charset="0"/>
            </a:endParaRPr>
          </a:p>
          <a:p>
            <a:pPr marL="0" lvl="1" defTabSz="632323">
              <a:defRPr/>
            </a:pPr>
            <a:r>
              <a:rPr lang="en-US" dirty="0">
                <a:latin typeface="Arial"/>
                <a:cs typeface="Arial"/>
              </a:rPr>
              <a:t>* This publication from </a:t>
            </a:r>
            <a:r>
              <a:rPr lang="en-US" dirty="0" err="1">
                <a:latin typeface="Arial"/>
                <a:cs typeface="Arial"/>
              </a:rPr>
              <a:t>Riggan</a:t>
            </a:r>
            <a:r>
              <a:rPr lang="en-US" dirty="0">
                <a:latin typeface="Arial"/>
                <a:cs typeface="Arial"/>
              </a:rPr>
              <a:t> and colleagues describes the experiences of self-identified Black and Hispanic women in Florida’s new program that offers prenatal cell-free DNA screening to patients receiving state health insurance. Although the researchers noticed interest in the screening by patients, the patients reported a lack of pre-screening counseling as well as a limited understanding of the benefits of such prenatal genetic screening. </a:t>
            </a:r>
            <a:endParaRPr lang="en-US" dirty="0">
              <a:latin typeface="Arial" panose="020B0604020202020204" pitchFamily="34" charset="0"/>
              <a:cs typeface="Arial" panose="020B0604020202020204" pitchFamily="34" charset="0"/>
            </a:endParaRPr>
          </a:p>
          <a:p>
            <a:pPr marL="0" lvl="1" defTabSz="632323">
              <a:defRPr/>
            </a:pPr>
            <a:endParaRPr lang="sv-SE" b="0" dirty="0">
              <a:latin typeface="Arial"/>
              <a:cs typeface="Arial"/>
            </a:endParaRPr>
          </a:p>
        </p:txBody>
      </p:sp>
      <p:sp>
        <p:nvSpPr>
          <p:cNvPr id="119812" name="Slide Number Placeholder 3"/>
          <p:cNvSpPr>
            <a:spLocks noGrp="1"/>
          </p:cNvSpPr>
          <p:nvPr>
            <p:ph type="sldNum" sz="quarter" idx="5"/>
          </p:nvPr>
        </p:nvSpPr>
        <p:spPr>
          <a:noFill/>
        </p:spPr>
        <p:txBody>
          <a:bodyPr/>
          <a:lstStyle/>
          <a:p>
            <a:pPr marL="0" marR="0" lvl="0" indent="0" algn="r" defTabSz="976585"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76585" rtl="0" eaLnBrk="1" fontAlgn="auto" latinLnBrk="0" hangingPunct="1">
                <a:lnSpc>
                  <a:spcPct val="100000"/>
                </a:lnSpc>
                <a:spcBef>
                  <a:spcPts val="0"/>
                </a:spcBef>
                <a:spcAft>
                  <a:spcPts val="0"/>
                </a:spcAft>
                <a:buClrTx/>
                <a:buSzTx/>
                <a:buFontTx/>
                <a:buNone/>
                <a:tabLst/>
                <a:defRPr/>
              </a:pPr>
              <a:t>45</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860013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2725"/>
            <a:ext cx="5486400" cy="4114800"/>
          </a:xfrm>
        </p:spPr>
        <p:txBody>
          <a:bodyPr/>
          <a:lstStyle/>
          <a:p>
            <a:r>
              <a:rPr lang="en-US"/>
              <a:t>Moving on to the NIH Common Fund and other trans-NIH efforts.</a:t>
            </a:r>
          </a:p>
          <a:p>
            <a:endParaRPr lang="en-US"/>
          </a:p>
        </p:txBody>
      </p:sp>
      <p:sp>
        <p:nvSpPr>
          <p:cNvPr id="5" name="Slide Number Placeholder 3">
            <a:extLst>
              <a:ext uri="{FF2B5EF4-FFF2-40B4-BE49-F238E27FC236}">
                <a16:creationId xmlns:a16="http://schemas.microsoft.com/office/drawing/2014/main" id="{17368324-A7D7-4227-BB8E-DBAF7564DE89}"/>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46</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5570472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65125" y="409575"/>
            <a:ext cx="6338888" cy="3565525"/>
          </a:xfrm>
          <a:prstGeom prst="rect">
            <a:avLst/>
          </a:prstGeom>
          <a:ln/>
        </p:spPr>
      </p:sp>
      <p:sp>
        <p:nvSpPr>
          <p:cNvPr id="119811" name="Notes Placeholder 2"/>
          <p:cNvSpPr>
            <a:spLocks noGrp="1"/>
          </p:cNvSpPr>
          <p:nvPr>
            <p:ph type="body" idx="1"/>
          </p:nvPr>
        </p:nvSpPr>
        <p:spPr>
          <a:xfrm>
            <a:off x="791369" y="4074253"/>
            <a:ext cx="5486400" cy="4114800"/>
          </a:xfrm>
          <a:noFill/>
          <a:ln w="9525">
            <a:noFill/>
            <a:miter lim="800000"/>
            <a:headEnd/>
            <a:tailEnd/>
          </a:ln>
          <a:effectLst/>
        </p:spPr>
        <p:txBody>
          <a:bodyPr vert="horz" wrap="square" lIns="96348" tIns="48174" rIns="96348" bIns="48174" numCol="1" anchor="t" anchorCtr="0" compatLnSpc="1">
            <a:prstTxWarp prst="textNoShape">
              <a:avLst/>
            </a:prstTxWarp>
            <a:noAutofit/>
          </a:bodyPr>
          <a:lstStyle/>
          <a:p>
            <a:pPr marL="0" lvl="1" defTabSz="621167">
              <a:defRPr/>
            </a:pPr>
            <a:r>
              <a:rPr lang="en-US" b="0" kern="1200" dirty="0">
                <a:latin typeface="Arial" panose="020B0604020202020204" pitchFamily="34" charset="0"/>
                <a:cs typeface="Arial" panose="020B0604020202020204" pitchFamily="34" charset="0"/>
              </a:rPr>
              <a:t>The Knockout Mouse Phenotyping Project (or KOMP2) is a trans-NIH research program focused on generating a comprehensive resource of null mutant mice and their phenotype information. KOMP2 is a founding member of the International Mouse Phenotyping Consortium (or IMPC) that comprises </a:t>
            </a:r>
            <a:r>
              <a:rPr lang="en-US" dirty="0">
                <a:latin typeface="Arial" panose="020B0604020202020204" pitchFamily="34" charset="0"/>
                <a:cs typeface="Arial" panose="020B0604020202020204" pitchFamily="34" charset="0"/>
              </a:rPr>
              <a:t>21</a:t>
            </a:r>
            <a:r>
              <a:rPr lang="en-US" u="none" dirty="0">
                <a:latin typeface="Arial" panose="020B0604020202020204" pitchFamily="34" charset="0"/>
                <a:cs typeface="Arial" panose="020B0604020202020204" pitchFamily="34" charset="0"/>
              </a:rPr>
              <a:t> </a:t>
            </a:r>
            <a:r>
              <a:rPr lang="en-US" b="0" u="none" kern="1200" dirty="0">
                <a:latin typeface="Arial" panose="020B0604020202020204" pitchFamily="34" charset="0"/>
                <a:cs typeface="Arial" panose="020B0604020202020204" pitchFamily="34" charset="0"/>
              </a:rPr>
              <a:t>centers in 15 countries. </a:t>
            </a:r>
            <a:r>
              <a:rPr lang="en-US" b="0" kern="1200" dirty="0">
                <a:latin typeface="Arial" panose="020B0604020202020204" pitchFamily="34" charset="0"/>
                <a:cs typeface="Arial" panose="020B0604020202020204" pitchFamily="34" charset="0"/>
              </a:rPr>
              <a:t>To date, KOMP2 investigators have developed and </a:t>
            </a:r>
            <a:r>
              <a:rPr lang="en-US" b="0" kern="1200" dirty="0" err="1">
                <a:latin typeface="Arial" panose="020B0604020202020204" pitchFamily="34" charset="0"/>
                <a:cs typeface="Arial" panose="020B0604020202020204" pitchFamily="34" charset="0"/>
              </a:rPr>
              <a:t>phenotyped</a:t>
            </a:r>
            <a:r>
              <a:rPr lang="en-US" b="0" kern="1200" dirty="0">
                <a:latin typeface="Arial" panose="020B0604020202020204" pitchFamily="34" charset="0"/>
                <a:cs typeface="Arial" panose="020B0604020202020204" pitchFamily="34" charset="0"/>
              </a:rPr>
              <a:t> around 5,500 strains of knockout mice, contributing to the more than 10,000 strains created by the IMPC.</a:t>
            </a:r>
          </a:p>
          <a:p>
            <a:pPr marL="0" lvl="1" indent="0" defTabSz="621167">
              <a:buFont typeface="Arial" panose="020B0604020202020204" pitchFamily="34" charset="0"/>
              <a:buNone/>
              <a:defRPr/>
            </a:pPr>
            <a:endParaRPr lang="en-US" b="0" kern="1200" dirty="0">
              <a:latin typeface="Arial" panose="020B0604020202020204" pitchFamily="34" charset="0"/>
              <a:cs typeface="Arial" panose="020B0604020202020204" pitchFamily="34" charset="0"/>
            </a:endParaRPr>
          </a:p>
          <a:p>
            <a:pPr marL="0" lvl="1" indent="0" defTabSz="621167">
              <a:buFont typeface="Arial" panose="020B0604020202020204" pitchFamily="34" charset="0"/>
              <a:buNone/>
              <a:defRPr/>
            </a:pPr>
            <a:r>
              <a:rPr lang="en-US" b="0" kern="1200" dirty="0">
                <a:latin typeface="Arial" panose="020B0604020202020204" pitchFamily="34" charset="0"/>
                <a:cs typeface="Arial" panose="020B0604020202020204" pitchFamily="34" charset="0"/>
              </a:rPr>
              <a:t>* The impact of the resource is demonstrated by a growing body of publications using KOMP2 and IMPC resources. Averaging nearly 700 articles per year over the last decade, there are now over 7,000 publications that can be explored on the resource website. </a:t>
            </a:r>
          </a:p>
          <a:p>
            <a:pPr marL="0" lvl="1" indent="0" defTabSz="621167">
              <a:buFont typeface="Arial" panose="020B0604020202020204" pitchFamily="34" charset="0"/>
              <a:buNone/>
              <a:defRPr/>
            </a:pPr>
            <a:endParaRPr lang="en-US" b="0" kern="1200" dirty="0">
              <a:latin typeface="Arial" panose="020B0604020202020204" pitchFamily="34" charset="0"/>
              <a:cs typeface="Arial" panose="020B0604020202020204" pitchFamily="34" charset="0"/>
            </a:endParaRPr>
          </a:p>
          <a:p>
            <a:pPr marL="0" lvl="1" indent="0" defTabSz="621167">
              <a:buFont typeface="Arial" panose="020B0604020202020204" pitchFamily="34" charset="0"/>
              <a:buNone/>
              <a:defRPr/>
            </a:pPr>
            <a:r>
              <a:rPr lang="en-US" b="0" kern="1200" dirty="0">
                <a:latin typeface="Arial" panose="020B0604020202020204" pitchFamily="34" charset="0"/>
                <a:cs typeface="Arial" panose="020B0604020202020204" pitchFamily="34" charset="0"/>
              </a:rPr>
              <a:t>*The International Mouse Phenotyping Consortium Spring Meeting was held in April. With an overarching theme of exploration beyond the genome, meeting topics focused on advances in understanding noncoding sequences, epigenetic influences, and disease therapies. </a:t>
            </a:r>
            <a:br>
              <a:rPr lang="en-US" b="0" kern="1200" dirty="0">
                <a:latin typeface="Arial" panose="020B0604020202020204" pitchFamily="34" charset="0"/>
                <a:cs typeface="Arial" panose="020B0604020202020204" pitchFamily="34" charset="0"/>
              </a:rPr>
            </a:br>
            <a:endParaRPr lang="en-US" b="0" kern="1200" dirty="0">
              <a:latin typeface="Arial" panose="020B0604020202020204" pitchFamily="34" charset="0"/>
              <a:cs typeface="Arial" panose="020B0604020202020204" pitchFamily="34" charset="0"/>
            </a:endParaRPr>
          </a:p>
          <a:p>
            <a:pPr marL="0" lvl="1" indent="0" defTabSz="621167">
              <a:buFont typeface="Arial" panose="020B0604020202020204" pitchFamily="34" charset="0"/>
              <a:buNone/>
              <a:defRPr/>
            </a:pPr>
            <a:r>
              <a:rPr lang="en-US" b="0" kern="1200" dirty="0">
                <a:latin typeface="Arial" panose="020B0604020202020204" pitchFamily="34" charset="0"/>
                <a:cs typeface="Arial" panose="020B0604020202020204" pitchFamily="34" charset="0"/>
              </a:rPr>
              <a:t>* An IMPC Virtual Workshop will occur later this month, which will introduce attendees to methods for extracting data from the IMPC resource.</a:t>
            </a:r>
          </a:p>
          <a:p>
            <a:pPr marL="0" lvl="1" indent="0" defTabSz="621167">
              <a:buFont typeface="Arial" panose="020B0604020202020204" pitchFamily="34" charset="0"/>
              <a:buNone/>
              <a:defRPr/>
            </a:pPr>
            <a:endParaRPr lang="en-US" b="0" kern="1200" dirty="0">
              <a:solidFill>
                <a:schemeClr val="tx1"/>
              </a:solidFill>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B0609DA9-532A-49A3-97FF-F8D8F387C0A2}"/>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47</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5474667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501650"/>
            <a:ext cx="6340475" cy="3567113"/>
          </a:xfrm>
        </p:spPr>
      </p:sp>
      <p:sp>
        <p:nvSpPr>
          <p:cNvPr id="3" name="Notes Placeholder 2"/>
          <p:cNvSpPr>
            <a:spLocks noGrp="1"/>
          </p:cNvSpPr>
          <p:nvPr>
            <p:ph type="body" idx="1"/>
          </p:nvPr>
        </p:nvSpPr>
        <p:spPr>
          <a:xfrm>
            <a:off x="762000" y="4187190"/>
            <a:ext cx="5486400" cy="4472360"/>
          </a:xfrm>
        </p:spPr>
        <p:txBody>
          <a:bodyPr>
            <a:noAutofit/>
          </a:bodyPr>
          <a:lstStyle/>
          <a:p>
            <a:pPr>
              <a:defRPr/>
            </a:pPr>
            <a:r>
              <a:rPr lang="en-US" dirty="0">
                <a:latin typeface="Arial"/>
                <a:cs typeface="Arial"/>
              </a:rPr>
              <a:t>Bridge to Artificial Intelligence (or Bridge2AI) is an NIH Common Fund program that will set the stage for widespread use of artificial intelligence (or AI) in healthcare research. The goals of the program are to generate hypothesis-agnostic AI-ready datasets, create ethical AI best practices, and train a future biomedical AI workforce. </a:t>
            </a:r>
            <a:endParaRPr lang="en-US" dirty="0">
              <a:cs typeface="Arial" panose="020B0604020202020204" pitchFamily="34" charset="0"/>
            </a:endParaRPr>
          </a:p>
          <a:p>
            <a:pPr>
              <a:defRPr/>
            </a:pPr>
            <a:endParaRPr lang="en-US" dirty="0">
              <a:cs typeface="Arial" panose="020B0604020202020204" pitchFamily="34" charset="0"/>
            </a:endParaRPr>
          </a:p>
          <a:p>
            <a:pPr>
              <a:defRPr/>
            </a:pPr>
            <a:r>
              <a:rPr lang="en-US" dirty="0">
                <a:latin typeface="Arial"/>
                <a:cs typeface="Arial"/>
              </a:rPr>
              <a:t>Bridge2AI’s grand challenges include AI analyses of human voice recordings as a biomarker for health; analyses of ICU data to build predictive models for adverse health events; the creation of functional genomic maps of human cells for interpretable genotype-phenotype learning; and using Type 2 diabetes as a model to show how a person’s health is restored after disease. I serve as one of the Co-Chairs of the program, and NHGRI is playing a prominent role in its oversight, including administering awards for the program’s Bridge Center, which will integrate and disseminate the data, knowledge, and practices from across the program.</a:t>
            </a:r>
          </a:p>
          <a:p>
            <a:pPr>
              <a:defRPr/>
            </a:pPr>
            <a:endParaRPr lang="en-US" dirty="0">
              <a:cs typeface="Arial" panose="020B0604020202020204" pitchFamily="34" charset="0"/>
            </a:endParaRPr>
          </a:p>
          <a:p>
            <a:pPr>
              <a:defRPr/>
            </a:pPr>
            <a:r>
              <a:rPr lang="en-US" dirty="0">
                <a:latin typeface="Arial"/>
                <a:cs typeface="Arial"/>
              </a:rPr>
              <a:t>One of the goals of Bridge2AI is to share AI-ready datasets as quickly as possible with the broader scientific community. The</a:t>
            </a:r>
            <a:r>
              <a:rPr lang="en-US" dirty="0">
                <a:effectLst/>
                <a:latin typeface="Arial"/>
                <a:ea typeface="Calibri" panose="020F0502020204030204" pitchFamily="34" charset="0"/>
                <a:cs typeface="Arial"/>
              </a:rPr>
              <a:t> program had their first ever open house last month. This event was significant because datasets from the grand challenges were made available for use</a:t>
            </a:r>
            <a:r>
              <a:rPr lang="en-US" dirty="0">
                <a:latin typeface="Arial"/>
                <a:ea typeface="Calibri" panose="020F0502020204030204" pitchFamily="34" charset="0"/>
                <a:cs typeface="Arial"/>
              </a:rPr>
              <a:t>. The event also featured </a:t>
            </a:r>
            <a:r>
              <a:rPr lang="en-US" dirty="0">
                <a:effectLst/>
                <a:latin typeface="Arial"/>
                <a:ea typeface="Calibri" panose="020F0502020204030204" pitchFamily="34" charset="0"/>
                <a:cs typeface="Arial"/>
              </a:rPr>
              <a:t>hands-on collaborative sessions to evaluate the utility of these </a:t>
            </a:r>
            <a:r>
              <a:rPr lang="en-US" dirty="0">
                <a:latin typeface="Arial"/>
                <a:ea typeface="Calibri" panose="020F0502020204030204" pitchFamily="34" charset="0"/>
                <a:cs typeface="Arial"/>
              </a:rPr>
              <a:t>resources for</a:t>
            </a:r>
            <a:r>
              <a:rPr lang="en-US" dirty="0">
                <a:effectLst/>
                <a:latin typeface="Arial"/>
                <a:ea typeface="Calibri" panose="020F0502020204030204" pitchFamily="34" charset="0"/>
                <a:cs typeface="Arial"/>
              </a:rPr>
              <a:t> scientists in the wider community.</a:t>
            </a:r>
            <a:r>
              <a:rPr lang="en-US" dirty="0">
                <a:latin typeface="Arial"/>
                <a:ea typeface="Calibri" panose="020F0502020204030204" pitchFamily="34" charset="0"/>
                <a:cs typeface="Arial"/>
              </a:rPr>
              <a:t> </a:t>
            </a:r>
          </a:p>
          <a:p>
            <a:pPr marL="0" marR="0">
              <a:spcBef>
                <a:spcPts val="0"/>
              </a:spcBef>
              <a:spcAft>
                <a:spcPts val="0"/>
              </a:spcAft>
            </a:pPr>
            <a:endParaRPr lang="it-IT" dirty="0">
              <a:effectLst/>
              <a:latin typeface="Arial"/>
              <a:ea typeface="Calibri" panose="020F0502020204030204" pitchFamily="34" charset="0"/>
              <a:cs typeface="Arial"/>
            </a:endParaRPr>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8278BAFF-ADEB-4744-BC7F-43E9D31D4077}"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cs typeface="Arial" panose="020B0604020202020204" pitchFamily="34" charset="0"/>
              </a:rPr>
              <a:pPr marL="0" marR="0" lvl="0" indent="0" algn="r" defTabSz="1219170" rtl="0" eaLnBrk="1" fontAlgn="auto" latinLnBrk="0" hangingPunct="1">
                <a:lnSpc>
                  <a:spcPct val="100000"/>
                </a:lnSpc>
                <a:spcBef>
                  <a:spcPts val="0"/>
                </a:spcBef>
                <a:spcAft>
                  <a:spcPts val="0"/>
                </a:spcAft>
                <a:buClrTx/>
                <a:buSzTx/>
                <a:buFontTx/>
                <a:buNone/>
                <a:tabLst/>
                <a:defRPr/>
              </a:pPr>
              <a:t>48</a:t>
            </a:fld>
            <a:endParaRPr kumimoji="0" lang="en-US" sz="12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0554056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57200"/>
            <a:ext cx="6338887" cy="3565525"/>
          </a:xfrm>
        </p:spPr>
      </p:sp>
      <p:sp>
        <p:nvSpPr>
          <p:cNvPr id="3" name="Notes Placeholder 2"/>
          <p:cNvSpPr>
            <a:spLocks noGrp="1"/>
          </p:cNvSpPr>
          <p:nvPr>
            <p:ph type="body" idx="1"/>
          </p:nvPr>
        </p:nvSpPr>
        <p:spPr>
          <a:xfrm>
            <a:off x="761206" y="4122116"/>
            <a:ext cx="5486400" cy="4717084"/>
          </a:xfrm>
        </p:spPr>
        <p:txBody>
          <a:bodyPr/>
          <a:lstStyle/>
          <a:p>
            <a:r>
              <a:rPr lang="en-US" dirty="0">
                <a:latin typeface="Arial"/>
                <a:cs typeface="Arial"/>
              </a:rPr>
              <a:t>The NIH </a:t>
            </a:r>
            <a:r>
              <a:rPr lang="en-US" i="1" dirty="0">
                <a:latin typeface="Arial"/>
                <a:cs typeface="Arial"/>
              </a:rPr>
              <a:t>All of Us </a:t>
            </a:r>
            <a:r>
              <a:rPr lang="en-US" dirty="0">
                <a:latin typeface="Arial"/>
                <a:cs typeface="Arial"/>
              </a:rPr>
              <a:t>Research Program is seeking to build a national research cohort of over one million or more participants, reflecting the diversity of the United States. The program is creating a partnership with participants in order to advance precision medicine and to change healthcare for the benefit of all. </a:t>
            </a:r>
            <a:endParaRPr lang="en-US" dirty="0">
              <a:solidFill>
                <a:srgbClr val="212529"/>
              </a:solidFill>
              <a:latin typeface="Arial" panose="020B0604020202020204" pitchFamily="34" charset="0"/>
              <a:cs typeface="Arial" panose="020B0604020202020204" pitchFamily="34" charset="0"/>
            </a:endParaRPr>
          </a:p>
          <a:p>
            <a:endParaRPr lang="en-US" dirty="0">
              <a:solidFill>
                <a:srgbClr val="212529"/>
              </a:solidFill>
              <a:latin typeface="Arial" panose="020B0604020202020204" pitchFamily="34" charset="0"/>
              <a:cs typeface="Arial" panose="020B0604020202020204" pitchFamily="34" charset="0"/>
            </a:endParaRPr>
          </a:p>
          <a:p>
            <a:r>
              <a:rPr lang="en-US" dirty="0">
                <a:solidFill>
                  <a:srgbClr val="212529"/>
                </a:solidFill>
                <a:latin typeface="Arial"/>
                <a:cs typeface="Arial"/>
              </a:rPr>
              <a:t>This past February, the program published several papers in the </a:t>
            </a:r>
            <a:r>
              <a:rPr lang="en-US" i="1" dirty="0">
                <a:solidFill>
                  <a:srgbClr val="212529"/>
                </a:solidFill>
                <a:latin typeface="Arial"/>
                <a:cs typeface="Arial"/>
              </a:rPr>
              <a:t>Nature</a:t>
            </a:r>
            <a:r>
              <a:rPr lang="en-US" dirty="0">
                <a:solidFill>
                  <a:srgbClr val="212529"/>
                </a:solidFill>
                <a:latin typeface="Arial"/>
                <a:cs typeface="Arial"/>
              </a:rPr>
              <a:t> portfolio of journals. * In this flagship publication, the </a:t>
            </a:r>
            <a:r>
              <a:rPr lang="en-US" i="1" dirty="0">
                <a:solidFill>
                  <a:srgbClr val="212529"/>
                </a:solidFill>
                <a:latin typeface="Arial"/>
                <a:cs typeface="Arial"/>
              </a:rPr>
              <a:t>All of Us </a:t>
            </a:r>
            <a:r>
              <a:rPr lang="en-US" dirty="0">
                <a:solidFill>
                  <a:srgbClr val="212529"/>
                </a:solidFill>
                <a:latin typeface="Arial"/>
                <a:cs typeface="Arial"/>
              </a:rPr>
              <a:t>Research Program investigators describe the generation and release of nearly 250,000 genome sequences, 77% of which are from historically underrepresented communities in the United States. The accompanying analysis revealed the identification of nearly 275 million previously unreported genomic variants. These data can be accessed through the </a:t>
            </a:r>
            <a:r>
              <a:rPr lang="en-US" i="1" dirty="0">
                <a:solidFill>
                  <a:srgbClr val="212529"/>
                </a:solidFill>
                <a:latin typeface="Arial"/>
                <a:cs typeface="Arial"/>
              </a:rPr>
              <a:t>All of Us </a:t>
            </a:r>
            <a:r>
              <a:rPr lang="en-US" dirty="0">
                <a:solidFill>
                  <a:srgbClr val="212529"/>
                </a:solidFill>
                <a:latin typeface="Arial"/>
                <a:cs typeface="Arial"/>
              </a:rPr>
              <a:t>Researcher Workbench. This paper received significant attention within the scientific community, sparking important conversations on the presentation of genetic ancestry data alongside social identity labels and the proper use of data-visualization techniques.</a:t>
            </a:r>
          </a:p>
          <a:p>
            <a:endParaRPr lang="en-US" dirty="0">
              <a:solidFill>
                <a:srgbClr val="212529"/>
              </a:solidFill>
              <a:latin typeface="Arial" panose="020B0604020202020204" pitchFamily="34" charset="0"/>
              <a:cs typeface="Arial" panose="020B0604020202020204" pitchFamily="34" charset="0"/>
            </a:endParaRPr>
          </a:p>
          <a:p>
            <a:r>
              <a:rPr lang="en-US" dirty="0">
                <a:solidFill>
                  <a:srgbClr val="212529"/>
                </a:solidFill>
                <a:latin typeface="Arial"/>
                <a:cs typeface="Arial"/>
              </a:rPr>
              <a:t>* Additional recently published papers described the </a:t>
            </a:r>
            <a:r>
              <a:rPr lang="en-US" i="0" dirty="0">
                <a:solidFill>
                  <a:srgbClr val="212529"/>
                </a:solidFill>
                <a:latin typeface="Arial"/>
                <a:cs typeface="Arial"/>
              </a:rPr>
              <a:t>integration of multi-ancestry GWAS data with single-cell epigenomics to identify genetic drivers of heterogeneity in patients with type 2 diabetes, * disparities in the frequency of pathogenic genomic variants across ancestry groups in the </a:t>
            </a:r>
            <a:r>
              <a:rPr lang="en-US" i="1" dirty="0">
                <a:solidFill>
                  <a:srgbClr val="212529"/>
                </a:solidFill>
                <a:latin typeface="Arial"/>
                <a:cs typeface="Arial"/>
              </a:rPr>
              <a:t>All of Us </a:t>
            </a:r>
            <a:r>
              <a:rPr lang="en-US" i="0" dirty="0">
                <a:solidFill>
                  <a:srgbClr val="212529"/>
                </a:solidFill>
                <a:latin typeface="Arial"/>
                <a:cs typeface="Arial"/>
              </a:rPr>
              <a:t>cohort, and * the use of </a:t>
            </a:r>
            <a:r>
              <a:rPr lang="en-US" i="1" dirty="0">
                <a:solidFill>
                  <a:srgbClr val="212529"/>
                </a:solidFill>
                <a:latin typeface="Arial"/>
                <a:cs typeface="Arial"/>
              </a:rPr>
              <a:t>All of Us</a:t>
            </a:r>
            <a:r>
              <a:rPr lang="en-US" i="0" dirty="0">
                <a:solidFill>
                  <a:srgbClr val="212529"/>
                </a:solidFill>
                <a:latin typeface="Arial"/>
                <a:cs typeface="Arial"/>
              </a:rPr>
              <a:t> data to optimize polygenic risk scores for diverse populations. This last publication represents a collaborative effort between the NHGRI </a:t>
            </a:r>
            <a:r>
              <a:rPr lang="en-US" i="0" dirty="0" err="1">
                <a:solidFill>
                  <a:srgbClr val="212529"/>
                </a:solidFill>
                <a:latin typeface="Arial"/>
                <a:cs typeface="Arial"/>
              </a:rPr>
              <a:t>eMERGE</a:t>
            </a:r>
            <a:r>
              <a:rPr lang="en-US" i="0" dirty="0">
                <a:solidFill>
                  <a:srgbClr val="212529"/>
                </a:solidFill>
                <a:latin typeface="Arial"/>
                <a:cs typeface="Arial"/>
              </a:rPr>
              <a:t> consortium and </a:t>
            </a:r>
            <a:r>
              <a:rPr lang="en-US" i="1" dirty="0">
                <a:solidFill>
                  <a:srgbClr val="212529"/>
                </a:solidFill>
                <a:latin typeface="Arial"/>
                <a:cs typeface="Arial"/>
              </a:rPr>
              <a:t>All of Us</a:t>
            </a:r>
            <a:r>
              <a:rPr lang="en-US" i="0" dirty="0">
                <a:solidFill>
                  <a:srgbClr val="212529"/>
                </a:solidFill>
                <a:latin typeface="Arial"/>
                <a:cs typeface="Arial"/>
              </a:rPr>
              <a:t>.</a:t>
            </a:r>
          </a:p>
        </p:txBody>
      </p:sp>
      <p:sp>
        <p:nvSpPr>
          <p:cNvPr id="4" name="Slide Number Placeholder 3"/>
          <p:cNvSpPr>
            <a:spLocks noGrp="1"/>
          </p:cNvSpPr>
          <p:nvPr>
            <p:ph type="sldNum" sz="quarter" idx="10"/>
          </p:nvPr>
        </p:nvSpPr>
        <p:spPr>
          <a:xfrm>
            <a:off x="3972560" y="8829967"/>
            <a:ext cx="3037840" cy="466433"/>
          </a:xfrm>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66EF2A21-0A99-0042-B1D1-4B202D0B9230}"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219170" rtl="0" eaLnBrk="1" fontAlgn="auto" latinLnBrk="0" hangingPunct="1">
                <a:lnSpc>
                  <a:spcPct val="100000"/>
                </a:lnSpc>
                <a:spcBef>
                  <a:spcPts val="0"/>
                </a:spcBef>
                <a:spcAft>
                  <a:spcPts val="0"/>
                </a:spcAft>
                <a:buClrTx/>
                <a:buSzTx/>
                <a:buFontTx/>
                <a:buNone/>
                <a:tabLst/>
                <a:defRPr/>
              </a:pPr>
              <a:t>49</a:t>
            </a:fld>
            <a:endPar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18803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57200"/>
            <a:ext cx="6338887" cy="3565525"/>
          </a:xfrm>
        </p:spPr>
      </p:sp>
      <p:sp>
        <p:nvSpPr>
          <p:cNvPr id="3" name="Notes Placeholder 2"/>
          <p:cNvSpPr>
            <a:spLocks noGrp="1"/>
          </p:cNvSpPr>
          <p:nvPr>
            <p:ph type="body" idx="1"/>
          </p:nvPr>
        </p:nvSpPr>
        <p:spPr>
          <a:xfrm>
            <a:off x="761206" y="4122116"/>
            <a:ext cx="5486400" cy="4464766"/>
          </a:xfrm>
        </p:spPr>
        <p:txBody>
          <a:bodyPr/>
          <a:lstStyle/>
          <a:p>
            <a:r>
              <a:rPr lang="en-US" i="0" dirty="0">
                <a:latin typeface="Arial"/>
                <a:cs typeface="Arial"/>
              </a:rPr>
              <a:t>However, all news is not good news for the </a:t>
            </a:r>
            <a:r>
              <a:rPr lang="en-US" i="1" dirty="0">
                <a:latin typeface="Arial"/>
                <a:cs typeface="Arial"/>
              </a:rPr>
              <a:t>All of Us </a:t>
            </a:r>
            <a:r>
              <a:rPr lang="en-US" i="0" dirty="0">
                <a:latin typeface="Arial"/>
                <a:cs typeface="Arial"/>
              </a:rPr>
              <a:t>Research Program. For complicated reasons, the program</a:t>
            </a:r>
            <a:r>
              <a:rPr lang="en-US" i="1" dirty="0">
                <a:latin typeface="Arial"/>
                <a:cs typeface="Arial"/>
              </a:rPr>
              <a:t> </a:t>
            </a:r>
            <a:r>
              <a:rPr lang="en-US" i="0" dirty="0">
                <a:latin typeface="Arial"/>
                <a:cs typeface="Arial"/>
              </a:rPr>
              <a:t>received a significant funding cut in their Fiscal Year 2024 appropriation. This graph shows the funding level for </a:t>
            </a:r>
            <a:r>
              <a:rPr lang="en-US" i="1" dirty="0">
                <a:latin typeface="Arial"/>
                <a:cs typeface="Arial"/>
              </a:rPr>
              <a:t>All of Us</a:t>
            </a:r>
            <a:r>
              <a:rPr lang="en-US" i="0" dirty="0">
                <a:latin typeface="Arial"/>
                <a:cs typeface="Arial"/>
              </a:rPr>
              <a:t> each year, with blue representing funds from its base allocation and orange representing funds from the 21</a:t>
            </a:r>
            <a:r>
              <a:rPr lang="en-US" i="0" baseline="30000" dirty="0">
                <a:latin typeface="Arial"/>
                <a:cs typeface="Arial"/>
              </a:rPr>
              <a:t>st</a:t>
            </a:r>
            <a:r>
              <a:rPr lang="en-US" i="0" dirty="0">
                <a:latin typeface="Arial"/>
                <a:cs typeface="Arial"/>
              </a:rPr>
              <a:t> Century Cures Act. </a:t>
            </a:r>
            <a:r>
              <a:rPr lang="en-US" i="1" dirty="0">
                <a:latin typeface="Arial"/>
                <a:cs typeface="Arial"/>
              </a:rPr>
              <a:t>All of Us </a:t>
            </a:r>
            <a:r>
              <a:rPr lang="en-US" i="0" dirty="0">
                <a:latin typeface="Arial"/>
                <a:cs typeface="Arial"/>
              </a:rPr>
              <a:t>funding was $541 million in Fiscal Year 2023. </a:t>
            </a:r>
            <a:r>
              <a:rPr lang="en-US" b="0" i="0" dirty="0">
                <a:solidFill>
                  <a:srgbClr val="212529"/>
                </a:solidFill>
                <a:effectLst/>
                <a:latin typeface="Arial"/>
                <a:cs typeface="Arial"/>
              </a:rPr>
              <a:t>Due to the drop in Cures Act funds, the program is only receiving $357 million in Fiscal Year 2024, * representing an immediately overall decrease of $184 million (or 34%). Looking forward, there could be even more significant reductions in Cures Acts funds in Fiscal Years 2025 and 2026, after which that funding stream is set to expire – unless something is done to fix this downward trajectory. However, the President’s Fiscal Year 2025 budget (shown on the far right) proposes an increase in non-Cures Act funds, depicted by the purple bar. However, this restoration of funding is not guaranteed. </a:t>
            </a:r>
            <a:endParaRPr lang="en-US" i="0" dirty="0">
              <a:latin typeface="Arial"/>
              <a:cs typeface="Arial"/>
            </a:endParaRPr>
          </a:p>
          <a:p>
            <a:endParaRPr lang="en-US" i="0" dirty="0">
              <a:latin typeface="Arial"/>
              <a:cs typeface="Arial"/>
            </a:endParaRPr>
          </a:p>
          <a:p>
            <a:r>
              <a:rPr lang="en-US" dirty="0">
                <a:latin typeface="Arial"/>
                <a:cs typeface="Arial"/>
              </a:rPr>
              <a:t>* Last month, Josh Denny, the </a:t>
            </a:r>
            <a:r>
              <a:rPr lang="en-US" i="1" dirty="0">
                <a:latin typeface="Arial"/>
                <a:cs typeface="Arial"/>
              </a:rPr>
              <a:t>All of Us </a:t>
            </a:r>
            <a:r>
              <a:rPr lang="en-US" dirty="0">
                <a:latin typeface="Arial"/>
                <a:cs typeface="Arial"/>
              </a:rPr>
              <a:t>CEO</a:t>
            </a:r>
            <a:r>
              <a:rPr lang="en-US" i="1" dirty="0">
                <a:latin typeface="Arial"/>
                <a:cs typeface="Arial"/>
              </a:rPr>
              <a:t>,</a:t>
            </a:r>
            <a:r>
              <a:rPr lang="en-US" i="0" dirty="0">
                <a:latin typeface="Arial"/>
                <a:cs typeface="Arial"/>
              </a:rPr>
              <a:t> </a:t>
            </a:r>
            <a:r>
              <a:rPr lang="en-US" dirty="0">
                <a:latin typeface="Arial"/>
                <a:cs typeface="Arial"/>
              </a:rPr>
              <a:t>provided </a:t>
            </a:r>
            <a:r>
              <a:rPr lang="en-US" i="0" dirty="0">
                <a:latin typeface="Arial"/>
                <a:cs typeface="Arial"/>
              </a:rPr>
              <a:t>an update about these funding uncertainties. There will be reductions to most program awards this year, with a resulting </a:t>
            </a:r>
            <a:r>
              <a:rPr lang="en-US" i="0" u="none" dirty="0">
                <a:solidFill>
                  <a:srgbClr val="212529"/>
                </a:solidFill>
                <a:latin typeface="Arial"/>
                <a:cs typeface="Arial"/>
              </a:rPr>
              <a:t>decrease in enrollment rates, a delay in launching pediatric enrollment, and a slowing of new data generation. However, the program will continue to build on its accomplishments to date, which includes having over 790,000 participants enrolled, having over 10,000 researchers signed up for data access, and having hundreds of papers published using </a:t>
            </a:r>
            <a:r>
              <a:rPr lang="en-US" i="1" u="none" dirty="0">
                <a:solidFill>
                  <a:srgbClr val="212529"/>
                </a:solidFill>
                <a:latin typeface="Arial"/>
                <a:cs typeface="Arial"/>
              </a:rPr>
              <a:t>All of Us </a:t>
            </a:r>
            <a:r>
              <a:rPr lang="en-US" i="0" u="none" dirty="0">
                <a:solidFill>
                  <a:srgbClr val="212529"/>
                </a:solidFill>
                <a:latin typeface="Arial"/>
                <a:cs typeface="Arial"/>
              </a:rPr>
              <a:t>data. </a:t>
            </a:r>
            <a:endParaRPr lang="en-US" dirty="0">
              <a:solidFill>
                <a:srgbClr val="212529"/>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a:xfrm>
            <a:off x="3972560" y="8829967"/>
            <a:ext cx="3037840" cy="466433"/>
          </a:xfrm>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66EF2A21-0A99-0042-B1D1-4B202D0B9230}" type="slidenum">
              <a:rPr kumimoji="0" lang="en-US" sz="12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1219170" rtl="0" eaLnBrk="1" fontAlgn="auto" latinLnBrk="0" hangingPunct="1">
                <a:lnSpc>
                  <a:spcPct val="100000"/>
                </a:lnSpc>
                <a:spcBef>
                  <a:spcPts val="0"/>
                </a:spcBef>
                <a:spcAft>
                  <a:spcPts val="0"/>
                </a:spcAft>
                <a:buClrTx/>
                <a:buSzTx/>
                <a:buFontTx/>
                <a:buNone/>
                <a:tabLst/>
                <a:defRPr/>
              </a:pPr>
              <a:t>50</a:t>
            </a:fld>
            <a:endParaRPr kumimoji="0" lang="en-US"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348261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761999" y="40227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lvl="1" algn="l" defTabSz="609585" rtl="0" eaLnBrk="1" latinLnBrk="0" hangingPunct="1">
              <a:defRPr/>
            </a:pPr>
            <a:r>
              <a:rPr lang="en-US" b="0" i="0" dirty="0">
                <a:effectLst/>
                <a:latin typeface="Arial"/>
                <a:cs typeface="Arial"/>
              </a:rPr>
              <a:t>The Bespoke Gene Therapy Consortium (or BGTC) brings together partners from the public, private, and non-profit sectors to foster development of gene therapies intended to treat rare genetic diseases, which affect populations too small for viable commercial development. BGTC aims to advance the understanding of basic </a:t>
            </a:r>
            <a:r>
              <a:rPr lang="en-US" sz="1200" kern="1200" dirty="0">
                <a:latin typeface="Arial"/>
                <a:cs typeface="Arial"/>
              </a:rPr>
              <a:t>adeno-associated virus (or AAV)</a:t>
            </a:r>
            <a:r>
              <a:rPr lang="en-US" b="0" i="0" dirty="0">
                <a:effectLst/>
                <a:latin typeface="Arial"/>
                <a:cs typeface="Arial"/>
              </a:rPr>
              <a:t> life cycle biology, to help optimize vector generation and delivery, and to standardize and streamline regulatory requirements for approval of gene therapies.</a:t>
            </a:r>
          </a:p>
          <a:p>
            <a:pPr marL="0" lvl="1" algn="l" defTabSz="609585" rtl="0" eaLnBrk="1" latinLnBrk="0" hangingPunct="1">
              <a:defRPr/>
            </a:pPr>
            <a:endParaRPr lang="en-US" sz="1200" kern="1200" dirty="0">
              <a:cs typeface="Arial" panose="020B0604020202020204" pitchFamily="34" charset="0"/>
            </a:endParaRPr>
          </a:p>
          <a:p>
            <a:pPr marL="0" lvl="1" algn="l" defTabSz="609585" rtl="0" eaLnBrk="1" latinLnBrk="0" hangingPunct="1">
              <a:defRPr/>
            </a:pPr>
            <a:r>
              <a:rPr lang="en-US" sz="1200" kern="1200" dirty="0">
                <a:latin typeface="Arial"/>
                <a:cs typeface="Arial"/>
              </a:rPr>
              <a:t>* Last summer, BGTC finalized the selection of eight rare diseases for its clinical trial portfolio, shown here. One of the clinical trials is led by NHGRI’s intramural investigator Chuck Venditti. * BGTC also recently published its first paper, a commentary in </a:t>
            </a:r>
            <a:r>
              <a:rPr lang="en-US" sz="1200" b="0" i="1" kern="1200" dirty="0">
                <a:latin typeface="Arial"/>
                <a:cs typeface="Arial"/>
              </a:rPr>
              <a:t>Nature </a:t>
            </a:r>
            <a:r>
              <a:rPr lang="en-US" i="1" dirty="0">
                <a:latin typeface="Arial"/>
                <a:cs typeface="Arial"/>
              </a:rPr>
              <a:t>Reviews</a:t>
            </a:r>
            <a:r>
              <a:rPr lang="en-US" sz="1200" b="0" i="1" kern="1200" dirty="0">
                <a:latin typeface="Arial"/>
                <a:cs typeface="Arial"/>
              </a:rPr>
              <a:t> </a:t>
            </a:r>
            <a:r>
              <a:rPr lang="en-US" i="1" dirty="0">
                <a:latin typeface="Arial"/>
                <a:cs typeface="Arial"/>
              </a:rPr>
              <a:t>Drug</a:t>
            </a:r>
            <a:r>
              <a:rPr lang="en-US" sz="1200" b="0" i="1" kern="1200" dirty="0">
                <a:latin typeface="Arial"/>
                <a:cs typeface="Arial"/>
              </a:rPr>
              <a:t> Discovery</a:t>
            </a:r>
            <a:r>
              <a:rPr lang="en-US" sz="1200" b="0" i="0" kern="1200" dirty="0">
                <a:latin typeface="Arial"/>
                <a:cs typeface="Arial"/>
              </a:rPr>
              <a:t>, which provides a high-level overview of BGTC objectives. * Lastly, </a:t>
            </a:r>
            <a:r>
              <a:rPr lang="en-US" sz="1200" kern="1200" dirty="0">
                <a:latin typeface="Arial"/>
                <a:cs typeface="Arial"/>
              </a:rPr>
              <a:t>the first version of the BGTC Regulatory Playbook is now online and contains a wealth of useful information. The playbook was created as</a:t>
            </a:r>
            <a:r>
              <a:rPr lang="en-US" b="0" i="0" dirty="0">
                <a:effectLst/>
                <a:latin typeface="Arial"/>
                <a:cs typeface="Arial"/>
              </a:rPr>
              <a:t> a “one-stop-shop guide” for clinical and drug development researchers who are working to bring AAV gene therapies to rare disease patients. </a:t>
            </a:r>
            <a:r>
              <a:rPr lang="en-US" sz="1200" kern="1200" dirty="0">
                <a:latin typeface="Arial"/>
                <a:cs typeface="Arial"/>
              </a:rPr>
              <a:t>It addresses the critical steps before the submission of Investigational New Drug applications for the first human studies and includes overviews of regulatory best practices as well as case studies of existing AAV gene therapies. </a:t>
            </a:r>
            <a:endParaRPr lang="en-US" dirty="0"/>
          </a:p>
        </p:txBody>
      </p:sp>
      <p:sp>
        <p:nvSpPr>
          <p:cNvPr id="119812" name="Slide Number Placeholder 3"/>
          <p:cNvSpPr>
            <a:spLocks noGrp="1"/>
          </p:cNvSpPr>
          <p:nvPr>
            <p:ph type="sldNum" sz="quarter" idx="5"/>
          </p:nvPr>
        </p:nvSpPr>
        <p:spPr>
          <a:xfrm>
            <a:off x="3972560" y="8829967"/>
            <a:ext cx="3037840" cy="466433"/>
          </a:xfrm>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51</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479204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D31AA-CA61-F51E-C049-9A0477DED7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56E7B0-CBC0-2A46-61E9-F4F126886C3D}"/>
              </a:ext>
            </a:extLst>
          </p:cNvPr>
          <p:cNvSpPr>
            <a:spLocks noGrp="1" noRot="1" noChangeAspect="1"/>
          </p:cNvSpPr>
          <p:nvPr>
            <p:ph type="sldImg"/>
          </p:nvPr>
        </p:nvSpPr>
        <p:spPr>
          <a:xfrm>
            <a:off x="334963" y="442913"/>
            <a:ext cx="6338887" cy="3565525"/>
          </a:xfrm>
          <a:prstGeom prst="rect">
            <a:avLst/>
          </a:prstGeom>
        </p:spPr>
      </p:sp>
      <p:sp>
        <p:nvSpPr>
          <p:cNvPr id="3" name="Notes Placeholder 2">
            <a:extLst>
              <a:ext uri="{FF2B5EF4-FFF2-40B4-BE49-F238E27FC236}">
                <a16:creationId xmlns:a16="http://schemas.microsoft.com/office/drawing/2014/main" id="{8C30B03C-AC80-AA29-5147-3101340DC72D}"/>
              </a:ext>
            </a:extLst>
          </p:cNvPr>
          <p:cNvSpPr>
            <a:spLocks noGrp="1"/>
          </p:cNvSpPr>
          <p:nvPr>
            <p:ph type="body" idx="1"/>
          </p:nvPr>
        </p:nvSpPr>
        <p:spPr>
          <a:xfrm>
            <a:off x="762000" y="4012035"/>
            <a:ext cx="5486400" cy="4623292"/>
          </a:xfr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cs typeface="Arial" panose="020B0604020202020204" pitchFamily="34" charset="0"/>
              </a:rPr>
              <a:t>The U.S. populations that are disproportionately affected by illness are traditionally underrepresented in research and often medically underserved. To help address this, NIH is developing a program to expand research to where people seek care, integrating clinical research into primary care settings.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cs typeface="Arial" panose="020B0604020202020204" pitchFamily="34" charset="0"/>
              </a:rPr>
              <a:t>* A priority of the new NIH Director, NIH plans to establish a clinical research network focused on primary care across the mission areas of all institutes and centers, but one that is also disease agnostic. * The </a:t>
            </a:r>
            <a:r>
              <a:rPr lang="en-US" dirty="0" err="1">
                <a:cs typeface="Arial" panose="020B0604020202020204" pitchFamily="34" charset="0"/>
              </a:rPr>
              <a:t>progream</a:t>
            </a:r>
            <a:r>
              <a:rPr lang="en-US" dirty="0">
                <a:cs typeface="Arial" panose="020B0604020202020204" pitchFamily="34" charset="0"/>
              </a:rPr>
              <a:t> will integrate innovative research with routine clinical care in real-world settings. * It will also create a foundation for sustained engagement with communities often underrepresented in clinical research.</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cs typeface="Arial" panose="020B0604020202020204" pitchFamily="34" charset="0"/>
              </a:rPr>
              <a:t>* For this program, the NIH Common Fund will contribute $5 million in Fiscal Year 2024 and $25 million in Fiscal Year 2025, and then assess feasibility and additional budget requirements. In Fiscal Years 2026 and 2027, the program hopes to receive additional support from the NIH institutes and centers to ramp up its total support to $50-100 million.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cs typeface="Arial" panose="020B0604020202020204" pitchFamily="34" charset="0"/>
              </a:rPr>
              <a:t>* The NIH Office of the Director is currently gathering community feedback on how best to build the network through listening sessions and a public workshop. NIH anticipates a quick launch this fiscal year to expand existing studies to increase engagement, and then expand the program further next year and beyond. </a:t>
            </a:r>
          </a:p>
        </p:txBody>
      </p:sp>
      <p:sp>
        <p:nvSpPr>
          <p:cNvPr id="4" name="Slide Number Placeholder 3">
            <a:extLst>
              <a:ext uri="{FF2B5EF4-FFF2-40B4-BE49-F238E27FC236}">
                <a16:creationId xmlns:a16="http://schemas.microsoft.com/office/drawing/2014/main" id="{058FFD6D-24F2-C97C-1A47-3F0C09943351}"/>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930548" rtl="0" eaLnBrk="1" fontAlgn="base" latinLnBrk="0" hangingPunct="1">
              <a:lnSpc>
                <a:spcPct val="100000"/>
              </a:lnSpc>
              <a:spcBef>
                <a:spcPct val="0"/>
              </a:spcBef>
              <a:spcAft>
                <a:spcPct val="0"/>
              </a:spcAft>
              <a:buClrTx/>
              <a:buSzTx/>
              <a:buFontTx/>
              <a:buNone/>
              <a:tabLst/>
              <a:defRPr/>
            </a:pPr>
            <a:fld id="{5B6CE0F2-70EA-43E2-9B6A-D90CC32518E6}" type="slidenum">
              <a:rPr kumimoji="0" lang="en-US" sz="1200" b="1"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30548" rtl="0" eaLnBrk="1" fontAlgn="base" latinLnBrk="0" hangingPunct="1">
                <a:lnSpc>
                  <a:spcPct val="100000"/>
                </a:lnSpc>
                <a:spcBef>
                  <a:spcPct val="0"/>
                </a:spcBef>
                <a:spcAft>
                  <a:spcPct val="0"/>
                </a:spcAft>
                <a:buClrTx/>
                <a:buSzTx/>
                <a:buFontTx/>
                <a:buNone/>
                <a:tabLst/>
                <a:defRPr/>
              </a:pPr>
              <a:t>52</a:t>
            </a:fld>
            <a:endParaRPr kumimoji="0" lang="en-US" sz="1200" b="1" i="0" u="none" strike="noStrike" kern="1200" cap="none" spc="0" normalizeH="0" baseline="0" noProof="0">
              <a:ln>
                <a:noFill/>
              </a:ln>
              <a:solidFill>
                <a:srgbClr val="000000"/>
              </a:solidFill>
              <a:effectLst/>
              <a:uLnTx/>
              <a:uFillTx/>
              <a:latin typeface="Arial" pitchFamily="34" charset="0"/>
              <a:ea typeface="+mn-ea"/>
              <a:cs typeface="+mn-cs"/>
            </a:endParaRPr>
          </a:p>
        </p:txBody>
      </p:sp>
    </p:spTree>
    <p:extLst>
      <p:ext uri="{BB962C8B-B14F-4D97-AF65-F5344CB8AC3E}">
        <p14:creationId xmlns:p14="http://schemas.microsoft.com/office/powerpoint/2010/main" val="408978659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457200"/>
            <a:ext cx="6340475" cy="3567113"/>
          </a:xfrm>
        </p:spPr>
      </p:sp>
      <p:sp>
        <p:nvSpPr>
          <p:cNvPr id="3" name="Notes Placeholder 2"/>
          <p:cNvSpPr>
            <a:spLocks noGrp="1"/>
          </p:cNvSpPr>
          <p:nvPr>
            <p:ph type="body" idx="1"/>
          </p:nvPr>
        </p:nvSpPr>
        <p:spPr>
          <a:xfrm>
            <a:off x="701040" y="4024313"/>
            <a:ext cx="5608320" cy="4183380"/>
          </a:xfrm>
        </p:spPr>
        <p:txBody>
          <a:bodyPr/>
          <a:lstStyle/>
          <a:p>
            <a:r>
              <a:rPr lang="en-US"/>
              <a:t>Moving on to NHGRI activities in the areas of communications, policy, and education.</a:t>
            </a:r>
          </a:p>
          <a:p>
            <a:endParaRPr lang="en-US"/>
          </a:p>
        </p:txBody>
      </p:sp>
      <p:sp>
        <p:nvSpPr>
          <p:cNvPr id="5" name="Slide Number Placeholder 3">
            <a:extLst>
              <a:ext uri="{FF2B5EF4-FFF2-40B4-BE49-F238E27FC236}">
                <a16:creationId xmlns:a16="http://schemas.microsoft.com/office/drawing/2014/main" id="{E8F3AD21-74E0-40B9-887C-2A5055994D67}"/>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53</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492650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4825" y="484188"/>
            <a:ext cx="6000750" cy="3376612"/>
          </a:xfrm>
        </p:spPr>
      </p:sp>
      <p:sp>
        <p:nvSpPr>
          <p:cNvPr id="3" name="Notes Placeholder 2"/>
          <p:cNvSpPr>
            <a:spLocks noGrp="1"/>
          </p:cNvSpPr>
          <p:nvPr>
            <p:ph type="body" idx="1"/>
          </p:nvPr>
        </p:nvSpPr>
        <p:spPr>
          <a:xfrm>
            <a:off x="839787" y="3966763"/>
            <a:ext cx="5486400" cy="4114800"/>
          </a:xfrm>
        </p:spPr>
        <p:txBody>
          <a:bodyPr/>
          <a:lstStyle/>
          <a:p>
            <a:pPr marL="0" lvl="1"/>
            <a:r>
              <a:rPr lang="en-US" dirty="0">
                <a:latin typeface="Arial"/>
                <a:cs typeface="Arial"/>
              </a:rPr>
              <a:t>For this Council meeting’s archival spotlight from NHGRI’s History of Genomics Program, we are announcing a new feature – virtual exhibits that will be posted on genome.gov. Utilizing specifically curated and summarized materials from NHGRI’s extensive historical archives, these virtual exhibits will tell complex and impactful stories from the larger history of NHGRI and genomics in a fashion that is geared towards a general audience.</a:t>
            </a:r>
            <a:endParaRPr lang="en-US" dirty="0"/>
          </a:p>
          <a:p>
            <a:endParaRPr lang="en-US" dirty="0"/>
          </a:p>
          <a:p>
            <a:r>
              <a:rPr lang="en-US" dirty="0">
                <a:latin typeface="Arial"/>
                <a:cs typeface="Arial"/>
              </a:rPr>
              <a:t>The first exhibit to be posted is entitled </a:t>
            </a:r>
            <a:r>
              <a:rPr lang="en-US" i="1" dirty="0">
                <a:latin typeface="Arial"/>
                <a:cs typeface="Arial"/>
              </a:rPr>
              <a:t>The Human Genome Project is simply a bad idea</a:t>
            </a:r>
            <a:r>
              <a:rPr lang="en-US" i="0" dirty="0">
                <a:latin typeface="Arial"/>
                <a:cs typeface="Arial"/>
              </a:rPr>
              <a:t>, which t</a:t>
            </a:r>
            <a:r>
              <a:rPr lang="en-US" dirty="0">
                <a:latin typeface="Arial"/>
                <a:cs typeface="Arial"/>
              </a:rPr>
              <a:t>ells the story of a 1990 letter-writing campaign to stop funding the yet-to-begin Human Genome Project. The exhibit contains a curated collection of letters sent to then acting NIH Director William Raub in early 1990, which lay out a variety of arguments against the Human Genome Project. The nearly 50 letters were kept by Elke Jordan, the Deputy Director of the National Center for Human Genomics Research at the time. </a:t>
            </a:r>
          </a:p>
          <a:p>
            <a:endParaRPr lang="en-US" dirty="0"/>
          </a:p>
          <a:p>
            <a:r>
              <a:rPr lang="en-US" dirty="0">
                <a:latin typeface="Arial"/>
                <a:cs typeface="Arial"/>
              </a:rPr>
              <a:t>By reviewing the materials in this easy-to-access exhibit, one can learn about the nuanced arguments opposing the Human Genome Project. We hope that this exhibit will provide meaningful historical context for how a project the size and scope of the Human Genome Project presented legitimate concerns for some researchers at the time. </a:t>
            </a:r>
            <a:endParaRPr lang="en-US" dirty="0">
              <a:cs typeface="Arial"/>
            </a:endParaRPr>
          </a:p>
          <a:p>
            <a:endParaRPr lang="en-US" dirty="0"/>
          </a:p>
        </p:txBody>
      </p:sp>
      <p:sp>
        <p:nvSpPr>
          <p:cNvPr id="6" name="Slide Number Placeholder 3">
            <a:extLst>
              <a:ext uri="{FF2B5EF4-FFF2-40B4-BE49-F238E27FC236}">
                <a16:creationId xmlns:a16="http://schemas.microsoft.com/office/drawing/2014/main" id="{98A2EA35-B884-4C74-A1B4-131546AD2F7E}"/>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54</a:t>
            </a:fld>
            <a:endParaRPr lang="en-US" b="1">
              <a:solidFill>
                <a:srgbClr val="000000"/>
              </a:solidFill>
              <a:latin typeface="Arial" pitchFamily="34" charset="0"/>
            </a:endParaRPr>
          </a:p>
        </p:txBody>
      </p:sp>
    </p:spTree>
    <p:extLst>
      <p:ext uri="{BB962C8B-B14F-4D97-AF65-F5344CB8AC3E}">
        <p14:creationId xmlns:p14="http://schemas.microsoft.com/office/powerpoint/2010/main" val="394209538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4825" y="484188"/>
            <a:ext cx="6000750" cy="3376612"/>
          </a:xfrm>
        </p:spPr>
      </p:sp>
      <p:sp>
        <p:nvSpPr>
          <p:cNvPr id="3" name="Notes Placeholder 2"/>
          <p:cNvSpPr>
            <a:spLocks noGrp="1"/>
          </p:cNvSpPr>
          <p:nvPr>
            <p:ph type="body" idx="1"/>
          </p:nvPr>
        </p:nvSpPr>
        <p:spPr>
          <a:xfrm>
            <a:off x="839788" y="3966764"/>
            <a:ext cx="5038725" cy="3857689"/>
          </a:xfrm>
        </p:spPr>
        <p:txBody>
          <a:bodyPr/>
          <a:lstStyle/>
          <a:p>
            <a:r>
              <a:rPr lang="en-US" dirty="0"/>
              <a:t>Beth Shapiro is a leading expert in ancient DNA and de-extinction, in addition to being a MacArthur Fellowship recipient in 2009. Beth was recently appointed Chief Scientific Officer of the company Colossal Biosciences, which aims to bring back the woolly mammoth and other animals from extinction. Recently, NHGRI’s History of Genomics Program conducted an oral history with Beth, which is now available to watch on NHGRI’s YouTube channel, GenomeTV.</a:t>
            </a:r>
          </a:p>
        </p:txBody>
      </p:sp>
      <p:sp>
        <p:nvSpPr>
          <p:cNvPr id="6" name="Slide Number Placeholder 3">
            <a:extLst>
              <a:ext uri="{FF2B5EF4-FFF2-40B4-BE49-F238E27FC236}">
                <a16:creationId xmlns:a16="http://schemas.microsoft.com/office/drawing/2014/main" id="{98A2EA35-B884-4C74-A1B4-131546AD2F7E}"/>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55</a:t>
            </a:fld>
            <a:endParaRPr lang="en-US" b="1">
              <a:solidFill>
                <a:srgbClr val="000000"/>
              </a:solidFill>
              <a:latin typeface="Arial" pitchFamily="34" charset="0"/>
            </a:endParaRPr>
          </a:p>
        </p:txBody>
      </p:sp>
    </p:spTree>
    <p:extLst>
      <p:ext uri="{BB962C8B-B14F-4D97-AF65-F5344CB8AC3E}">
        <p14:creationId xmlns:p14="http://schemas.microsoft.com/office/powerpoint/2010/main" val="394209538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4825" y="484188"/>
            <a:ext cx="6000750" cy="3376612"/>
          </a:xfrm>
        </p:spPr>
      </p:sp>
      <p:sp>
        <p:nvSpPr>
          <p:cNvPr id="3" name="Notes Placeholder 2"/>
          <p:cNvSpPr>
            <a:spLocks noGrp="1"/>
          </p:cNvSpPr>
          <p:nvPr>
            <p:ph type="body" idx="1"/>
          </p:nvPr>
        </p:nvSpPr>
        <p:spPr>
          <a:xfrm>
            <a:off x="839788" y="3966764"/>
            <a:ext cx="5038725" cy="3857689"/>
          </a:xfrm>
        </p:spPr>
        <p:txBody>
          <a:bodyPr/>
          <a:lstStyle/>
          <a:p>
            <a:r>
              <a:rPr lang="en-US" dirty="0">
                <a:latin typeface="Arial"/>
                <a:cs typeface="Arial"/>
              </a:rPr>
              <a:t>On July 17-18, the NHGRI History of Genomics Program, the NIH Sexual and Gender Minority Office, and the NIH Office of Research on Women's Health will host a two-day virtual symposium entitled </a:t>
            </a:r>
            <a:r>
              <a:rPr lang="en-US" i="1" dirty="0">
                <a:latin typeface="Arial"/>
                <a:cs typeface="Arial"/>
              </a:rPr>
              <a:t>Exploring the many dimensions of sex and gender in the genomics era,</a:t>
            </a:r>
            <a:r>
              <a:rPr lang="en-US" dirty="0">
                <a:latin typeface="Arial"/>
                <a:cs typeface="Arial"/>
              </a:rPr>
              <a:t> an event that aims to clarify the complexity of sex and gender in light of social and genomic advances and their histories.</a:t>
            </a:r>
            <a:endParaRPr lang="en-US" dirty="0"/>
          </a:p>
          <a:p>
            <a:endParaRPr lang="en-US" dirty="0"/>
          </a:p>
          <a:p>
            <a:r>
              <a:rPr lang="en-US" dirty="0">
                <a:latin typeface="Arial"/>
                <a:cs typeface="Arial"/>
              </a:rPr>
              <a:t>The symposium will bring together experts from the biological and social sciences to clarify and contextualize, though not resolve, complexities around sex, gender, and genomics by considering them in their scientific, ethical, and historical contexts. These interdisciplinary conversations will aid scientists, policymakers, and the public in understanding the many dimensions of sex and sex categories and their relationships with gender.</a:t>
            </a:r>
            <a:endParaRPr lang="en-US" dirty="0"/>
          </a:p>
          <a:p>
            <a:endParaRPr lang="en-US" dirty="0"/>
          </a:p>
          <a:p>
            <a:r>
              <a:rPr lang="en-US" dirty="0">
                <a:latin typeface="Arial"/>
                <a:cs typeface="Arial"/>
              </a:rPr>
              <a:t>The symposium aims to facilitate rigorous discussions about the many dimensions of sex and gender; how to consider these distinct constructs in genetics, genomics, and medicine; and how these insights can translate more broadly into research practices and clinical care in the genomics era.</a:t>
            </a:r>
            <a:endParaRPr lang="en-US" dirty="0"/>
          </a:p>
          <a:p>
            <a:endParaRPr lang="en-US" dirty="0"/>
          </a:p>
        </p:txBody>
      </p:sp>
      <p:sp>
        <p:nvSpPr>
          <p:cNvPr id="6" name="Slide Number Placeholder 3">
            <a:extLst>
              <a:ext uri="{FF2B5EF4-FFF2-40B4-BE49-F238E27FC236}">
                <a16:creationId xmlns:a16="http://schemas.microsoft.com/office/drawing/2014/main" id="{98A2EA35-B884-4C74-A1B4-131546AD2F7E}"/>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56</a:t>
            </a:fld>
            <a:endParaRPr lang="en-US" b="1">
              <a:solidFill>
                <a:srgbClr val="000000"/>
              </a:solidFill>
              <a:latin typeface="Arial" pitchFamily="34" charset="0"/>
            </a:endParaRPr>
          </a:p>
        </p:txBody>
      </p:sp>
    </p:spTree>
    <p:extLst>
      <p:ext uri="{BB962C8B-B14F-4D97-AF65-F5344CB8AC3E}">
        <p14:creationId xmlns:p14="http://schemas.microsoft.com/office/powerpoint/2010/main" val="291510872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761999" y="40227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r>
              <a:rPr lang="en-US" sz="1200" i="0" kern="1200" dirty="0">
                <a:solidFill>
                  <a:schemeClr val="tx1"/>
                </a:solidFill>
                <a:effectLst/>
                <a:latin typeface="Arial"/>
                <a:cs typeface="Arial"/>
              </a:rPr>
              <a:t>April 25 is National DNA Day. Every year, NHGRI hosts several programs and offers </a:t>
            </a:r>
            <a:r>
              <a:rPr lang="en-US" sz="1200" dirty="0">
                <a:latin typeface="Arial"/>
                <a:cs typeface="Arial"/>
              </a:rPr>
              <a:t>educational </a:t>
            </a:r>
            <a:r>
              <a:rPr lang="en-US" sz="1200" i="0" kern="1200" dirty="0">
                <a:solidFill>
                  <a:schemeClr val="tx1"/>
                </a:solidFill>
                <a:effectLst/>
                <a:latin typeface="Arial"/>
                <a:cs typeface="Arial"/>
              </a:rPr>
              <a:t>resources to</a:t>
            </a:r>
            <a:r>
              <a:rPr lang="en-US" sz="1200" i="0" kern="1200" baseline="0" dirty="0">
                <a:solidFill>
                  <a:schemeClr val="tx1"/>
                </a:solidFill>
                <a:effectLst/>
                <a:latin typeface="Arial"/>
                <a:cs typeface="Arial"/>
              </a:rPr>
              <a:t> mark the occasion. Over the course of the </a:t>
            </a:r>
            <a:r>
              <a:rPr lang="en-US" dirty="0">
                <a:latin typeface="Arial"/>
                <a:cs typeface="Arial"/>
              </a:rPr>
              <a:t>past</a:t>
            </a:r>
            <a:r>
              <a:rPr lang="en-US" sz="1200" i="0" kern="1200" baseline="0" dirty="0">
                <a:solidFill>
                  <a:schemeClr val="tx1"/>
                </a:solidFill>
                <a:effectLst/>
                <a:latin typeface="Arial"/>
                <a:cs typeface="Arial"/>
              </a:rPr>
              <a:t> three months and in celebration of DNA Day, NHGRI’s Education and Community Involvement Branch led hands-on activities engaging with over 1,000 middle</a:t>
            </a:r>
            <a:r>
              <a:rPr lang="en-US" dirty="0">
                <a:latin typeface="Arial"/>
                <a:cs typeface="Arial"/>
              </a:rPr>
              <a:t>,</a:t>
            </a:r>
            <a:r>
              <a:rPr lang="en-US" sz="1200" i="0" kern="1200" baseline="0" dirty="0">
                <a:solidFill>
                  <a:schemeClr val="tx1"/>
                </a:solidFill>
                <a:effectLst/>
                <a:latin typeface="Arial"/>
                <a:cs typeface="Arial"/>
              </a:rPr>
              <a:t> high school</a:t>
            </a:r>
            <a:r>
              <a:rPr lang="en-US" dirty="0">
                <a:latin typeface="Arial"/>
                <a:cs typeface="Arial"/>
              </a:rPr>
              <a:t>, and community college</a:t>
            </a:r>
            <a:r>
              <a:rPr lang="en-US" sz="1200" i="0" kern="1200" baseline="0" dirty="0">
                <a:solidFill>
                  <a:schemeClr val="tx1"/>
                </a:solidFill>
                <a:effectLst/>
                <a:latin typeface="Arial"/>
                <a:cs typeface="Arial"/>
              </a:rPr>
              <a:t> students</a:t>
            </a:r>
            <a:r>
              <a:rPr lang="en-US" dirty="0">
                <a:latin typeface="Arial"/>
                <a:cs typeface="Arial"/>
              </a:rPr>
              <a:t> across Washington, D.C., Maryland, Virginia, and West Virginia. </a:t>
            </a:r>
            <a:endParaRPr lang="en-US" dirty="0">
              <a:latin typeface="Calibri"/>
              <a:cs typeface="Calibri"/>
            </a:endParaRPr>
          </a:p>
          <a:p>
            <a:endParaRPr lang="en-US" dirty="0">
              <a:latin typeface="Arial"/>
              <a:cs typeface="Arial"/>
            </a:endParaRPr>
          </a:p>
          <a:p>
            <a:r>
              <a:rPr lang="en-US" sz="1200" i="0" kern="1200" baseline="0" dirty="0">
                <a:solidFill>
                  <a:schemeClr val="tx1"/>
                </a:solidFill>
                <a:effectLst/>
                <a:latin typeface="Arial"/>
                <a:cs typeface="Arial"/>
              </a:rPr>
              <a:t>National DNA Day was also celebrated on the NIH campus on April 26 with the</a:t>
            </a:r>
            <a:r>
              <a:rPr lang="en-US" sz="1200" dirty="0">
                <a:latin typeface="Arial"/>
                <a:cs typeface="Arial"/>
              </a:rPr>
              <a:t> annual Louise M. Slaughter National DNA Day Lecture</a:t>
            </a:r>
            <a:r>
              <a:rPr lang="en-US" dirty="0">
                <a:latin typeface="Arial"/>
                <a:cs typeface="Arial"/>
              </a:rPr>
              <a:t>, named after Congresswoman Louise Slaughter, who was a champion of the Genetic Information Non-Discrimination Act.</a:t>
            </a:r>
            <a:r>
              <a:rPr lang="en-US" sz="1200" i="0" kern="1200" baseline="0" dirty="0">
                <a:solidFill>
                  <a:schemeClr val="tx1"/>
                </a:solidFill>
                <a:effectLst/>
                <a:latin typeface="Arial"/>
                <a:cs typeface="Arial"/>
              </a:rPr>
              <a:t> </a:t>
            </a:r>
            <a:r>
              <a:rPr lang="en-US" dirty="0">
                <a:latin typeface="Arial"/>
                <a:cs typeface="Arial"/>
              </a:rPr>
              <a:t>This year’s lecture was given by </a:t>
            </a:r>
            <a:r>
              <a:rPr lang="en-US" sz="1200" i="0" kern="1200" baseline="0" dirty="0">
                <a:solidFill>
                  <a:schemeClr val="tx1"/>
                </a:solidFill>
                <a:effectLst/>
                <a:latin typeface="Arial"/>
                <a:cs typeface="Arial"/>
              </a:rPr>
              <a:t>Joe Palca,</a:t>
            </a:r>
            <a:r>
              <a:rPr lang="en-US" sz="1200" i="0" kern="1200" dirty="0">
                <a:solidFill>
                  <a:schemeClr val="tx1"/>
                </a:solidFill>
                <a:effectLst/>
                <a:latin typeface="Arial"/>
                <a:cs typeface="Arial"/>
              </a:rPr>
              <a:t> science communicator and former National Public Radio correspondent. He </a:t>
            </a:r>
            <a:r>
              <a:rPr lang="en-US" sz="1200" i="0" kern="1200" baseline="0" dirty="0">
                <a:solidFill>
                  <a:schemeClr val="tx1"/>
                </a:solidFill>
                <a:effectLst/>
                <a:latin typeface="Arial"/>
                <a:cs typeface="Arial"/>
              </a:rPr>
              <a:t>shared his views on </a:t>
            </a:r>
            <a:r>
              <a:rPr lang="en-US" dirty="0">
                <a:latin typeface="Arial"/>
                <a:cs typeface="Arial"/>
              </a:rPr>
              <a:t>genomics and public</a:t>
            </a:r>
            <a:r>
              <a:rPr lang="en-US" sz="1200" i="0" kern="1200" baseline="0" dirty="0">
                <a:solidFill>
                  <a:schemeClr val="tx1"/>
                </a:solidFill>
                <a:effectLst/>
                <a:latin typeface="Arial"/>
                <a:cs typeface="Arial"/>
              </a:rPr>
              <a:t> health literacy.</a:t>
            </a:r>
            <a:r>
              <a:rPr lang="en-US" dirty="0">
                <a:latin typeface="Arial"/>
                <a:cs typeface="Arial"/>
              </a:rPr>
              <a:t> Nearly 300 people tuned in to view the livestream and 50 people joined in person. </a:t>
            </a:r>
          </a:p>
          <a:p>
            <a:endParaRPr lang="en-US" dirty="0">
              <a:latin typeface="Arial"/>
              <a:cs typeface="Arial"/>
            </a:endParaRPr>
          </a:p>
        </p:txBody>
      </p:sp>
      <p:sp>
        <p:nvSpPr>
          <p:cNvPr id="119812" name="Slide Number Placeholder 3"/>
          <p:cNvSpPr>
            <a:spLocks noGrp="1"/>
          </p:cNvSpPr>
          <p:nvPr>
            <p:ph type="sldNum" sz="quarter" idx="5"/>
          </p:nvPr>
        </p:nvSpPr>
        <p:spPr>
          <a:xfrm>
            <a:off x="3972560" y="8829967"/>
            <a:ext cx="3037840" cy="466433"/>
          </a:xfrm>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57</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85385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6550" y="457200"/>
            <a:ext cx="6337300" cy="3565525"/>
          </a:xfrm>
          <a:prstGeom prst="rect">
            <a:avLst/>
          </a:prstGeom>
          <a:ln/>
        </p:spPr>
      </p:sp>
      <p:sp>
        <p:nvSpPr>
          <p:cNvPr id="119811" name="Notes Placeholder 2"/>
          <p:cNvSpPr>
            <a:spLocks noGrp="1"/>
          </p:cNvSpPr>
          <p:nvPr>
            <p:ph type="body" idx="1"/>
          </p:nvPr>
        </p:nvSpPr>
        <p:spPr>
          <a:xfrm>
            <a:off x="761999" y="4022725"/>
            <a:ext cx="5486401" cy="4114800"/>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r>
              <a:rPr lang="en-US" dirty="0">
                <a:latin typeface="Arial"/>
                <a:cs typeface="Arial"/>
              </a:rPr>
              <a:t>For another component of National DNA Day, NHGRI intramural investigator and Director of the </a:t>
            </a:r>
            <a:r>
              <a:rPr lang="en-US" i="1" dirty="0">
                <a:latin typeface="Arial"/>
                <a:cs typeface="Arial"/>
              </a:rPr>
              <a:t>Eunice Kennedy Shriver </a:t>
            </a:r>
            <a:r>
              <a:rPr lang="en-US" dirty="0">
                <a:latin typeface="Arial"/>
                <a:cs typeface="Arial"/>
              </a:rPr>
              <a:t>National Institute of Child Health and Human Development, Diana Bianchi, welcomed a special guest, artist Mary Ellen Scherl, to unveil a genomics-relevant sculpture that she donated to NIH. The sculpture is called "The Ladder" and blends biblical imagery and modern science, drawing parallels between Jacob's ladder and the double-helical structure of DNA. </a:t>
            </a:r>
          </a:p>
          <a:p>
            <a:endParaRPr lang="en-US" dirty="0">
              <a:latin typeface="Arial"/>
              <a:cs typeface="Arial"/>
            </a:endParaRPr>
          </a:p>
          <a:p>
            <a:r>
              <a:rPr lang="en-US" dirty="0">
                <a:latin typeface="Arial"/>
                <a:cs typeface="Arial"/>
              </a:rPr>
              <a:t>The sculpture is now located immediately in front of the NIH Clinical Center. The dedication event featured remarks from NIH Director Monica Bertagnolli, NIH Clinical Center CEO, James Gilman, Dianna Bianchi, and myself. In addition, Mary Ellen spoke about her personal connections with genetics and how, as an adoptee, she used modern tools of genetics to find her biological family. </a:t>
            </a:r>
            <a:endParaRPr lang="en-US" sz="1200" b="0" i="0" u="none" strike="noStrike" kern="1200" dirty="0">
              <a:solidFill>
                <a:schemeClr val="tx1"/>
              </a:solidFill>
              <a:effectLst/>
              <a:latin typeface="Arial"/>
              <a:cs typeface="Arial"/>
            </a:endParaRPr>
          </a:p>
        </p:txBody>
      </p:sp>
      <p:sp>
        <p:nvSpPr>
          <p:cNvPr id="119812" name="Slide Number Placeholder 3"/>
          <p:cNvSpPr>
            <a:spLocks noGrp="1"/>
          </p:cNvSpPr>
          <p:nvPr>
            <p:ph type="sldNum" sz="quarter" idx="5"/>
          </p:nvPr>
        </p:nvSpPr>
        <p:spPr>
          <a:xfrm>
            <a:off x="3972560" y="8829967"/>
            <a:ext cx="3037840" cy="466433"/>
          </a:xfrm>
          <a:noFill/>
        </p:spPr>
        <p:txBody>
          <a:bodyPr/>
          <a:lstStyle/>
          <a:p>
            <a:pPr marL="0" marR="0" lvl="0" indent="0" algn="r" defTabSz="941468"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pPr marL="0" marR="0" lvl="0" indent="0" algn="r" defTabSz="941468" rtl="0" eaLnBrk="1" fontAlgn="auto" latinLnBrk="0" hangingPunct="1">
                <a:lnSpc>
                  <a:spcPct val="100000"/>
                </a:lnSpc>
                <a:spcBef>
                  <a:spcPts val="0"/>
                </a:spcBef>
                <a:spcAft>
                  <a:spcPts val="0"/>
                </a:spcAft>
                <a:buClrTx/>
                <a:buSzTx/>
                <a:buFontTx/>
                <a:buNone/>
                <a:tabLst/>
                <a:defRPr/>
              </a:pPr>
              <a:t>58</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1833645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B4391F27-9FFE-470B-885D-1607C6C77565}"/>
              </a:ext>
            </a:extLst>
          </p:cNvPr>
          <p:cNvSpPr>
            <a:spLocks noGrp="1" noRot="1" noMove="1" noResize="1" noEditPoints="1" noAdjustHandles="1" noChangeArrowheads="1" noChangeShapeType="1"/>
          </p:cNvSpPr>
          <p:nvPr>
            <p:ph type="body" idx="1"/>
          </p:nvPr>
        </p:nvSpPr>
        <p:spPr>
          <a:xfrm>
            <a:off x="762000" y="4033953"/>
            <a:ext cx="5486400" cy="4114800"/>
          </a:xfrm>
        </p:spPr>
        <p:txBody>
          <a:bodyPr/>
          <a:lstStyle/>
          <a:p>
            <a:r>
              <a:rPr lang="en-US" dirty="0">
                <a:latin typeface="Arial"/>
                <a:cs typeface="Arial"/>
              </a:rPr>
              <a:t>The Inter-Society Coordinating Committee for Practitioner Education in Genomics (or ISCC-PEG) held its 13</a:t>
            </a:r>
            <a:r>
              <a:rPr lang="en-US" baseline="30000" dirty="0">
                <a:latin typeface="Arial"/>
                <a:cs typeface="Arial"/>
              </a:rPr>
              <a:t>th </a:t>
            </a:r>
            <a:r>
              <a:rPr lang="en-US" dirty="0">
                <a:latin typeface="Arial"/>
                <a:cs typeface="Arial"/>
              </a:rPr>
              <a:t>Annual Meeting in April. This committee aims to improve genomic literacy of healthcare providers and enhance the effective practice of clinical genomic medicine by facilitating interactions among key stakeholders in genomics education. Highlights of the meeting included hearing presentations by the third class of ISCC-PEG Scholars about their ongoing genetics education projects, a keynote talk by Teri Manolio, and formation of eight subgroups that worked to design strategies to integrate genomic literacy into clinical practice.</a:t>
            </a:r>
          </a:p>
          <a:p>
            <a:endParaRPr lang="en-US" dirty="0">
              <a:cs typeface="Arial"/>
            </a:endParaRPr>
          </a:p>
        </p:txBody>
      </p:sp>
      <p:sp>
        <p:nvSpPr>
          <p:cNvPr id="3" name="Slide Image Placeholder 2">
            <a:extLst>
              <a:ext uri="{FF2B5EF4-FFF2-40B4-BE49-F238E27FC236}">
                <a16:creationId xmlns:a16="http://schemas.microsoft.com/office/drawing/2014/main" id="{FEBEAFD3-693F-42C1-93BE-E72F2DC876A5}"/>
              </a:ext>
            </a:extLst>
          </p:cNvPr>
          <p:cNvSpPr>
            <a:spLocks noGrp="1" noRot="1" noChangeAspect="1"/>
          </p:cNvSpPr>
          <p:nvPr>
            <p:ph type="sldImg"/>
          </p:nvPr>
        </p:nvSpPr>
        <p:spPr>
          <a:xfrm>
            <a:off x="336550" y="468313"/>
            <a:ext cx="6337300" cy="3565525"/>
          </a:xfrm>
        </p:spPr>
      </p:sp>
      <p:sp>
        <p:nvSpPr>
          <p:cNvPr id="5" name="Slide Number Placeholder 3">
            <a:extLst>
              <a:ext uri="{FF2B5EF4-FFF2-40B4-BE49-F238E27FC236}">
                <a16:creationId xmlns:a16="http://schemas.microsoft.com/office/drawing/2014/main" id="{44CBB1E6-05C4-40D6-AE7F-0F3BAF78922A}"/>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59</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1039651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2725"/>
            <a:ext cx="5486400" cy="4114800"/>
          </a:xfrm>
        </p:spPr>
        <p:txBody>
          <a:bodyPr/>
          <a:lstStyle/>
          <a:p>
            <a:pPr defTabSz="621167">
              <a:defRPr/>
            </a:pPr>
            <a:r>
              <a:rPr lang="en-US"/>
              <a:t>And finally, moving on to NHGRI’s Intramural Research Program.</a:t>
            </a:r>
          </a:p>
          <a:p>
            <a:endParaRPr lang="en-US"/>
          </a:p>
        </p:txBody>
      </p:sp>
      <p:sp>
        <p:nvSpPr>
          <p:cNvPr id="5" name="Slide Number Placeholder 3">
            <a:extLst>
              <a:ext uri="{FF2B5EF4-FFF2-40B4-BE49-F238E27FC236}">
                <a16:creationId xmlns:a16="http://schemas.microsoft.com/office/drawing/2014/main" id="{ABBE8F65-AA3B-4410-AF70-C139FEC77254}"/>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60</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536606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807720" y="4022725"/>
            <a:ext cx="5486400" cy="4114800"/>
          </a:xfrm>
        </p:spPr>
        <p:txBody>
          <a:bodyPr/>
          <a:lstStyle/>
          <a:p>
            <a:pPr defTabSz="621167">
              <a:defRPr/>
            </a:pPr>
            <a:r>
              <a:rPr lang="en-US" dirty="0">
                <a:latin typeface="Arial"/>
                <a:cs typeface="Arial"/>
              </a:rPr>
              <a:t>Intramural Branch Chief Elaine Ostrander is the recipient of this year’s Genetics Society of America Edward </a:t>
            </a:r>
            <a:r>
              <a:rPr lang="en-US" dirty="0" err="1">
                <a:latin typeface="Arial"/>
                <a:cs typeface="Arial"/>
              </a:rPr>
              <a:t>Novitski</a:t>
            </a:r>
            <a:r>
              <a:rPr lang="en-US" dirty="0">
                <a:latin typeface="Arial"/>
                <a:cs typeface="Arial"/>
              </a:rPr>
              <a:t> Prize. This award recognizes creativity and intellectual ingenuity in the solution of problems in genetics research. Elaine is recognized for her work on using the domestic dog to study fundamental biological problems and to identify genomic variants relevant to human health and disease. Her dedication to creative methods for understanding canine genetics and translating research organisms to humans is extensive and impressive. </a:t>
            </a:r>
            <a:endParaRPr lang="en-US" dirty="0">
              <a:cs typeface="Arial" panose="020B0604020202020204" pitchFamily="34" charset="0"/>
            </a:endParaRPr>
          </a:p>
          <a:p>
            <a:pPr defTabSz="621167">
              <a:defRPr/>
            </a:pPr>
            <a:endParaRPr lang="en-US" dirty="0">
              <a:cs typeface="Arial" panose="020B0604020202020204" pitchFamily="34" charset="0"/>
            </a:endParaRPr>
          </a:p>
        </p:txBody>
      </p:sp>
      <p:sp>
        <p:nvSpPr>
          <p:cNvPr id="5" name="Slide Number Placeholder 3">
            <a:extLst>
              <a:ext uri="{FF2B5EF4-FFF2-40B4-BE49-F238E27FC236}">
                <a16:creationId xmlns:a16="http://schemas.microsoft.com/office/drawing/2014/main" id="{03769DE7-4267-4BA7-BDA2-4C01AA69CC59}"/>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61</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5636078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807720" y="4022725"/>
            <a:ext cx="5486400" cy="4114800"/>
          </a:xfrm>
        </p:spPr>
        <p:txBody>
          <a:bodyPr/>
          <a:lstStyle/>
          <a:p>
            <a:pPr defTabSz="621167">
              <a:defRPr/>
            </a:pPr>
            <a:r>
              <a:rPr lang="en-US" dirty="0">
                <a:latin typeface="Arial"/>
                <a:cs typeface="Arial"/>
              </a:rPr>
              <a:t>Former NHGRI Scientific Director Dan Kastner is the recipient of the 2024 George M. Kober Medal from the Association of American Physicians. This award is one of the most prestigious honors given to physician-scientists in the United States, recognizing outstanding leaders in medicine who make significant contributions through their scientific discoveries and mentorship. Dan has been using genetics and genomic tools to study rare inflammatory disorders for nearly four decades. He and his research group have evaluated over 2,000 patients with recurrent fever syndrome and other autoinflammatory disorders. </a:t>
            </a:r>
            <a:endParaRPr lang="en-US" dirty="0">
              <a:cs typeface="Arial" panose="020B0604020202020204" pitchFamily="34" charset="0"/>
            </a:endParaRPr>
          </a:p>
        </p:txBody>
      </p:sp>
      <p:sp>
        <p:nvSpPr>
          <p:cNvPr id="5" name="Slide Number Placeholder 3">
            <a:extLst>
              <a:ext uri="{FF2B5EF4-FFF2-40B4-BE49-F238E27FC236}">
                <a16:creationId xmlns:a16="http://schemas.microsoft.com/office/drawing/2014/main" id="{03769DE7-4267-4BA7-BDA2-4C01AA69CC59}"/>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62</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393564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807720" y="4022725"/>
            <a:ext cx="5486400" cy="4114800"/>
          </a:xfrm>
        </p:spPr>
        <p:txBody>
          <a:bodyPr/>
          <a:lstStyle/>
          <a:p>
            <a:pPr defTabSz="621167">
              <a:defRPr/>
            </a:pPr>
            <a:r>
              <a:rPr lang="en-US" dirty="0">
                <a:latin typeface="Arial"/>
                <a:cs typeface="Arial"/>
              </a:rPr>
              <a:t>NHGRI Scientific Director Charles Rotimi will be honored as a recipient of the 2023 Arthur S. Fleming Award. This year, the award will be given to 12 public servants from federal agencies, recognizing them for performing outstanding service in the fields of applied science, basic science, leadership and management, social science, clinical trials, and translational research. The winners of this award serve as outstanding role models for our public administration and public policy staff, in addition to all aspiring public servants. The award recognizes Charles for his vision in engaging U.S. and global communities in genomics and genomic medicine. </a:t>
            </a:r>
            <a:endParaRPr lang="en-US" dirty="0">
              <a:cs typeface="Arial" panose="020B0604020202020204" pitchFamily="34" charset="0"/>
            </a:endParaRPr>
          </a:p>
        </p:txBody>
      </p:sp>
      <p:sp>
        <p:nvSpPr>
          <p:cNvPr id="5" name="Slide Number Placeholder 3">
            <a:extLst>
              <a:ext uri="{FF2B5EF4-FFF2-40B4-BE49-F238E27FC236}">
                <a16:creationId xmlns:a16="http://schemas.microsoft.com/office/drawing/2014/main" id="{03769DE7-4267-4BA7-BDA2-4C01AA69CC59}"/>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63</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0733391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4963" y="501650"/>
            <a:ext cx="6340475" cy="3567113"/>
          </a:xfrm>
        </p:spPr>
      </p:sp>
      <p:sp>
        <p:nvSpPr>
          <p:cNvPr id="3" name="Notes Placeholder 2"/>
          <p:cNvSpPr>
            <a:spLocks noGrp="1"/>
          </p:cNvSpPr>
          <p:nvPr>
            <p:ph type="body" idx="1"/>
          </p:nvPr>
        </p:nvSpPr>
        <p:spPr>
          <a:xfrm>
            <a:off x="701040" y="4068763"/>
            <a:ext cx="5486400" cy="4114800"/>
          </a:xfrm>
        </p:spPr>
        <p:txBody>
          <a:bodyPr/>
          <a:lstStyle/>
          <a:p>
            <a:r>
              <a:rPr lang="en-US" sz="1200" kern="100" dirty="0">
                <a:effectLst/>
                <a:latin typeface="Arial"/>
                <a:ea typeface="Calibri" panose="020F0502020204030204" pitchFamily="34" charset="0"/>
                <a:cs typeface="Arial"/>
              </a:rPr>
              <a:t>In March,</a:t>
            </a:r>
            <a:r>
              <a:rPr lang="en-US" kern="100" dirty="0">
                <a:latin typeface="Arial"/>
                <a:ea typeface="Calibri" panose="020F0502020204030204" pitchFamily="34" charset="0"/>
                <a:cs typeface="Arial"/>
              </a:rPr>
              <a:t> </a:t>
            </a:r>
            <a:r>
              <a:rPr lang="en-US" sz="1200" i="1" kern="100" dirty="0">
                <a:effectLst/>
                <a:latin typeface="Arial"/>
                <a:ea typeface="Calibri" panose="020F0502020204030204" pitchFamily="34" charset="0"/>
                <a:cs typeface="Arial"/>
              </a:rPr>
              <a:t>Washingtonian Magazine</a:t>
            </a:r>
            <a:r>
              <a:rPr lang="en-US" sz="1200" kern="100" dirty="0">
                <a:effectLst/>
                <a:latin typeface="Arial"/>
                <a:ea typeface="Calibri" panose="020F0502020204030204" pitchFamily="34" charset="0"/>
                <a:cs typeface="Arial"/>
              </a:rPr>
              <a:t> </a:t>
            </a:r>
            <a:r>
              <a:rPr lang="en-US" kern="100" dirty="0">
                <a:latin typeface="Arial"/>
                <a:ea typeface="Calibri" panose="020F0502020204030204" pitchFamily="34" charset="0"/>
                <a:cs typeface="Arial"/>
              </a:rPr>
              <a:t>featured</a:t>
            </a:r>
            <a:r>
              <a:rPr lang="en-US" sz="1200" kern="100" dirty="0">
                <a:effectLst/>
                <a:latin typeface="Arial"/>
                <a:ea typeface="Calibri" panose="020F0502020204030204" pitchFamily="34" charset="0"/>
                <a:cs typeface="Arial"/>
              </a:rPr>
              <a:t> </a:t>
            </a:r>
            <a:r>
              <a:rPr lang="en-US" kern="100" dirty="0">
                <a:latin typeface="Arial"/>
                <a:ea typeface="Calibri" panose="020F0502020204030204" pitchFamily="34" charset="0"/>
                <a:cs typeface="Arial"/>
              </a:rPr>
              <a:t>an </a:t>
            </a:r>
            <a:r>
              <a:rPr lang="en-US" sz="1200" kern="100" dirty="0">
                <a:effectLst/>
                <a:latin typeface="Arial"/>
                <a:ea typeface="Calibri" panose="020F0502020204030204" pitchFamily="34" charset="0"/>
                <a:cs typeface="Arial"/>
              </a:rPr>
              <a:t>article highlighting the trans-NIH Undiagnosed Diseases Program (or UDP), which is part of the Undiagnosed Diseases Network. The UDP is led by Bill Gahl and focuses on individuals whose conditions have eluded medical diagnoses</a:t>
            </a:r>
            <a:r>
              <a:rPr lang="en-US" kern="100" dirty="0">
                <a:latin typeface="Arial"/>
                <a:ea typeface="Calibri" panose="020F0502020204030204" pitchFamily="34" charset="0"/>
                <a:cs typeface="Arial"/>
              </a:rPr>
              <a:t>. Patients selected for the UDP undergo</a:t>
            </a:r>
            <a:r>
              <a:rPr lang="en-US" sz="1200" kern="100" dirty="0">
                <a:effectLst/>
                <a:latin typeface="Arial"/>
                <a:ea typeface="Calibri" panose="020F0502020204030204" pitchFamily="34" charset="0"/>
                <a:cs typeface="Arial"/>
              </a:rPr>
              <a:t> diagnostic tests and expert consultations by a multidisciplinary medical team at the NIH Clinical Center. </a:t>
            </a:r>
            <a:r>
              <a:rPr lang="en-US" kern="100" dirty="0">
                <a:latin typeface="Arial"/>
                <a:ea typeface="Calibri" panose="020F0502020204030204" pitchFamily="34" charset="0"/>
                <a:cs typeface="Arial"/>
              </a:rPr>
              <a:t>Bill's</a:t>
            </a:r>
            <a:r>
              <a:rPr lang="en-US" sz="1200" kern="100" dirty="0">
                <a:effectLst/>
                <a:latin typeface="Arial"/>
                <a:ea typeface="Calibri" panose="020F0502020204030204" pitchFamily="34" charset="0"/>
                <a:cs typeface="Arial"/>
              </a:rPr>
              <a:t> team </a:t>
            </a:r>
            <a:r>
              <a:rPr lang="en-US" kern="100" dirty="0">
                <a:latin typeface="Arial"/>
                <a:ea typeface="Calibri" panose="020F0502020204030204" pitchFamily="34" charset="0"/>
                <a:cs typeface="Arial"/>
              </a:rPr>
              <a:t>specializes</a:t>
            </a:r>
            <a:r>
              <a:rPr lang="en-US" sz="1200" kern="100" dirty="0">
                <a:effectLst/>
                <a:latin typeface="Arial"/>
                <a:ea typeface="Calibri" panose="020F0502020204030204" pitchFamily="34" charset="0"/>
                <a:cs typeface="Arial"/>
              </a:rPr>
              <a:t> in genetic </a:t>
            </a:r>
            <a:r>
              <a:rPr lang="en-US" kern="100" dirty="0">
                <a:latin typeface="Arial"/>
                <a:ea typeface="Calibri" panose="020F0502020204030204" pitchFamily="34" charset="0"/>
                <a:cs typeface="Arial"/>
              </a:rPr>
              <a:t>conditions and uses</a:t>
            </a:r>
            <a:r>
              <a:rPr lang="en-US" sz="1200" kern="100" dirty="0">
                <a:effectLst/>
                <a:latin typeface="Arial"/>
                <a:ea typeface="Calibri" panose="020F0502020204030204" pitchFamily="34" charset="0"/>
                <a:cs typeface="Arial"/>
              </a:rPr>
              <a:t> state-of-the-art genomic techniques to offer patients the hope of a diagnosis and the possibility of therapeutic strategies. </a:t>
            </a:r>
            <a:endParaRPr lang="en-US" kern="100" dirty="0">
              <a:cs typeface="Arial" panose="020B0604020202020204" pitchFamily="34" charset="0"/>
            </a:endParaRPr>
          </a:p>
        </p:txBody>
      </p:sp>
      <p:sp>
        <p:nvSpPr>
          <p:cNvPr id="5" name="Slide Number Placeholder 3">
            <a:extLst>
              <a:ext uri="{FF2B5EF4-FFF2-40B4-BE49-F238E27FC236}">
                <a16:creationId xmlns:a16="http://schemas.microsoft.com/office/drawing/2014/main" id="{286A7BC2-6964-BF97-D522-607364CE300A}"/>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64</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9719453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57200" y="409575"/>
            <a:ext cx="6094413" cy="3429000"/>
          </a:xfrm>
          <a:prstGeom prst="rect">
            <a:avLst/>
          </a:prstGeom>
          <a:ln/>
        </p:spPr>
      </p:sp>
      <p:sp>
        <p:nvSpPr>
          <p:cNvPr id="119811" name="Notes Placeholder 2"/>
          <p:cNvSpPr>
            <a:spLocks noGrp="1"/>
          </p:cNvSpPr>
          <p:nvPr>
            <p:ph type="body" idx="1"/>
          </p:nvPr>
        </p:nvSpPr>
        <p:spPr>
          <a:xfrm>
            <a:off x="761205" y="3838574"/>
            <a:ext cx="5486401" cy="5129813"/>
          </a:xfrm>
          <a:noFill/>
          <a:ln w="9525">
            <a:noFill/>
            <a:miter lim="800000"/>
            <a:headEnd/>
            <a:tailEnd/>
          </a:ln>
          <a:effectLst/>
        </p:spPr>
        <p:txBody>
          <a:bodyPr vert="horz" wrap="square" lIns="94580" tIns="47290" rIns="94580" bIns="47290" numCol="1" anchor="t" anchorCtr="0" compatLnSpc="1">
            <a:prstTxWarp prst="textNoShape">
              <a:avLst/>
            </a:prstTxWarp>
            <a:noAutofit/>
          </a:bodyPr>
          <a:lstStyle/>
          <a:p>
            <a:pPr marL="0" lvl="1">
              <a:defRPr/>
            </a:pPr>
            <a:r>
              <a:rPr lang="en-US" dirty="0">
                <a:latin typeface="Arial"/>
                <a:cs typeface="Arial"/>
              </a:rPr>
              <a:t>The </a:t>
            </a:r>
            <a:r>
              <a:rPr lang="en-US" kern="1200" dirty="0">
                <a:latin typeface="Arial"/>
                <a:cs typeface="Arial"/>
              </a:rPr>
              <a:t>NHGRI Intramural Research Program </a:t>
            </a:r>
            <a:r>
              <a:rPr lang="en-US" dirty="0">
                <a:latin typeface="Arial"/>
                <a:cs typeface="Arial"/>
              </a:rPr>
              <a:t>has once again been very productive since the last Council meeting</a:t>
            </a:r>
            <a:r>
              <a:rPr lang="en-US" kern="1200" dirty="0">
                <a:latin typeface="Arial"/>
                <a:cs typeface="Arial"/>
              </a:rPr>
              <a:t>.</a:t>
            </a:r>
            <a:r>
              <a:rPr lang="en-US" dirty="0">
                <a:latin typeface="Arial"/>
                <a:cs typeface="Arial"/>
              </a:rPr>
              <a:t> A few of their many research highlights include:</a:t>
            </a:r>
          </a:p>
          <a:p>
            <a:pPr marL="0" lvl="1">
              <a:defRPr/>
            </a:pPr>
            <a:endParaRPr lang="en-US" dirty="0">
              <a:cs typeface="Arial" panose="020B0604020202020204" pitchFamily="34" charset="0"/>
            </a:endParaRPr>
          </a:p>
          <a:p>
            <a:pPr marL="0" lvl="1">
              <a:defRPr/>
            </a:pPr>
            <a:r>
              <a:rPr lang="en-US" dirty="0">
                <a:latin typeface="Arial"/>
                <a:cs typeface="Arial"/>
              </a:rPr>
              <a:t>* Irini Manoli in Charles Venditti's group recently discovered a distinct phenotype of abnormal fat distribution in individuals with the rare metabolic disorder, methylmalonic acidemia (or MMA). The study further examined adipose tissue physiology in a mouse model of MMA and found that treatment of these mice with a lipid-lowering drug can improve survival, reverse brown fat mitochondrial dysfunction, and induce the </a:t>
            </a:r>
            <a:r>
              <a:rPr lang="en-US" dirty="0" err="1">
                <a:latin typeface="Arial"/>
                <a:cs typeface="Arial"/>
              </a:rPr>
              <a:t>beiging</a:t>
            </a:r>
            <a:r>
              <a:rPr lang="en-US" dirty="0">
                <a:latin typeface="Arial"/>
                <a:cs typeface="Arial"/>
              </a:rPr>
              <a:t> of adipose tissues. </a:t>
            </a:r>
          </a:p>
          <a:p>
            <a:pPr marL="0" lvl="1">
              <a:defRPr/>
            </a:pPr>
            <a:endParaRPr lang="en-US" dirty="0">
              <a:cs typeface="Arial" panose="020B0604020202020204" pitchFamily="34" charset="0"/>
            </a:endParaRPr>
          </a:p>
          <a:p>
            <a:pPr marL="0" lvl="1">
              <a:defRPr/>
            </a:pPr>
            <a:r>
              <a:rPr lang="en-US" kern="1200" dirty="0">
                <a:solidFill>
                  <a:schemeClr val="tx1"/>
                </a:solidFill>
                <a:latin typeface="Arial"/>
                <a:cs typeface="Arial"/>
              </a:rPr>
              <a:t>* Adam Phillippy, Sergey Koren, and Sergey Nurk, along with a team of collaborators, provided insights into the evolution and variation of centromeres. The researchers</a:t>
            </a:r>
            <a:r>
              <a:rPr lang="en-US" b="0" i="0" dirty="0">
                <a:solidFill>
                  <a:srgbClr val="000000"/>
                </a:solidFill>
                <a:effectLst/>
                <a:latin typeface="Arial"/>
                <a:cs typeface="Arial"/>
              </a:rPr>
              <a:t> generated a complete set of centromere sequences from a second human genome. The researchers also found notable variation in the number of certain types of DNA repeats.</a:t>
            </a:r>
            <a:r>
              <a:rPr lang="en-US" dirty="0">
                <a:solidFill>
                  <a:srgbClr val="000000"/>
                </a:solidFill>
                <a:latin typeface="Arial"/>
                <a:cs typeface="Arial"/>
              </a:rPr>
              <a:t> Ironically, this same paper was independently selected by extramural staff to be one of the </a:t>
            </a:r>
            <a:r>
              <a:rPr lang="en-US" i="1" dirty="0">
                <a:solidFill>
                  <a:srgbClr val="000000"/>
                </a:solidFill>
                <a:latin typeface="Arial"/>
                <a:cs typeface="Arial"/>
              </a:rPr>
              <a:t>Investigator-Initiated Highlights </a:t>
            </a:r>
            <a:r>
              <a:rPr lang="en-US" i="0" dirty="0">
                <a:solidFill>
                  <a:srgbClr val="000000"/>
                </a:solidFill>
                <a:latin typeface="Arial"/>
                <a:cs typeface="Arial"/>
              </a:rPr>
              <a:t>(that I featured earlier); this paper thus nicely illustrates a wonderful example of an intramural-extramural collaboration involving NHGRI-funded investigators. </a:t>
            </a:r>
            <a:endParaRPr lang="en-US" i="1" dirty="0">
              <a:solidFill>
                <a:srgbClr val="000000"/>
              </a:solidFill>
              <a:latin typeface="Arial"/>
              <a:cs typeface="Arial"/>
            </a:endParaRPr>
          </a:p>
          <a:p>
            <a:pPr marL="0" lvl="1">
              <a:defRPr/>
            </a:pPr>
            <a:endParaRPr lang="en-US" dirty="0">
              <a:solidFill>
                <a:srgbClr val="000000"/>
              </a:solidFill>
              <a:latin typeface="Arial"/>
              <a:cs typeface="Arial"/>
            </a:endParaRPr>
          </a:p>
          <a:p>
            <a:pPr marL="0" lvl="1">
              <a:defRPr/>
            </a:pPr>
            <a:r>
              <a:rPr lang="en-US" kern="1200" dirty="0">
                <a:solidFill>
                  <a:schemeClr val="tx1"/>
                </a:solidFill>
                <a:latin typeface="Arial"/>
                <a:cs typeface="Arial"/>
              </a:rPr>
              <a:t>* Finally, Larry Brody’s group used new mitochondrial genome sequencing methods to study how diet, specifically the amount of vitamin B12 and folate, affects mutation rates. </a:t>
            </a:r>
            <a:r>
              <a:rPr lang="en-US" b="0" i="0" dirty="0">
                <a:solidFill>
                  <a:srgbClr val="000000"/>
                </a:solidFill>
                <a:effectLst/>
                <a:latin typeface="Arial"/>
                <a:cs typeface="Arial"/>
              </a:rPr>
              <a:t>The researchers found that vitamin B12 deficiency increased the number of mutations in the mitochondrial genomes of the mice, and that this was especially true for older mice.</a:t>
            </a:r>
            <a:r>
              <a:rPr lang="en-US" dirty="0">
                <a:solidFill>
                  <a:srgbClr val="000000"/>
                </a:solidFill>
                <a:latin typeface="Arial"/>
                <a:cs typeface="Arial"/>
              </a:rPr>
              <a:t> </a:t>
            </a:r>
            <a:endParaRPr lang="en-US" b="0" i="0" dirty="0">
              <a:solidFill>
                <a:srgbClr val="000000"/>
              </a:solidFill>
              <a:effectLst/>
              <a:cs typeface="Arial" panose="020B0604020202020204" pitchFamily="34" charset="0"/>
            </a:endParaRPr>
          </a:p>
        </p:txBody>
      </p:sp>
      <p:sp>
        <p:nvSpPr>
          <p:cNvPr id="119812" name="Slide Number Placeholder 3"/>
          <p:cNvSpPr>
            <a:spLocks noGrp="1"/>
          </p:cNvSpPr>
          <p:nvPr>
            <p:ph type="sldNum" sz="quarter" idx="5"/>
          </p:nvPr>
        </p:nvSpPr>
        <p:spPr>
          <a:noFill/>
        </p:spPr>
        <p:txBody>
          <a:bodyPr/>
          <a:lstStyle/>
          <a:p>
            <a:pPr defTabSz="941468"/>
            <a:fld id="{3F3096A7-7907-4AE4-8BBC-4643BE8BB0EA}" type="slidenum">
              <a:rPr lang="en-US" b="1" smtClean="0">
                <a:solidFill>
                  <a:srgbClr val="000000"/>
                </a:solidFill>
                <a:latin typeface="Arial" panose="020B0604020202020204" pitchFamily="34" charset="0"/>
                <a:cs typeface="Arial" panose="020B0604020202020204" pitchFamily="34" charset="0"/>
              </a:rPr>
              <a:pPr defTabSz="941468"/>
              <a:t>65</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829455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6550" y="457200"/>
            <a:ext cx="6337300" cy="3565525"/>
          </a:xfrm>
        </p:spPr>
      </p:sp>
      <p:sp>
        <p:nvSpPr>
          <p:cNvPr id="3" name="Notes Placeholder 2"/>
          <p:cNvSpPr>
            <a:spLocks noGrp="1"/>
          </p:cNvSpPr>
          <p:nvPr>
            <p:ph type="body" idx="1"/>
          </p:nvPr>
        </p:nvSpPr>
        <p:spPr>
          <a:xfrm>
            <a:off x="762000" y="4022725"/>
            <a:ext cx="5486400" cy="4114800"/>
          </a:xfrm>
        </p:spPr>
        <p:txBody>
          <a:bodyPr/>
          <a:lstStyle/>
          <a:p>
            <a:r>
              <a:rPr lang="en-US" dirty="0">
                <a:latin typeface="Arial"/>
                <a:cs typeface="Arial"/>
              </a:rPr>
              <a:t>Before I end my Director’s Report, I want to again remind you about a * regularly updated, user-friendly, one-stop-shop for staying connected with me and NHGRI. By visiting this web page through this convenient URL and then scrolling down, * you get a menu of these major resources associated with the Institute.</a:t>
            </a:r>
          </a:p>
          <a:p>
            <a:endParaRPr lang="en-US" dirty="0"/>
          </a:p>
          <a:p>
            <a:r>
              <a:rPr lang="en-US" dirty="0">
                <a:latin typeface="Arial"/>
                <a:cs typeface="Arial"/>
              </a:rPr>
              <a:t>This includes links for the genome.gov website, my biography, my </a:t>
            </a:r>
            <a:r>
              <a:rPr lang="en-US" i="1" dirty="0">
                <a:latin typeface="Arial"/>
                <a:cs typeface="Arial"/>
              </a:rPr>
              <a:t>The Genomics Landscape </a:t>
            </a:r>
            <a:r>
              <a:rPr lang="en-US" i="0" dirty="0">
                <a:latin typeface="Arial"/>
                <a:cs typeface="Arial"/>
              </a:rPr>
              <a:t>monthly newsletter, </a:t>
            </a:r>
            <a:r>
              <a:rPr lang="en-US" dirty="0">
                <a:latin typeface="Arial"/>
                <a:cs typeface="Arial"/>
              </a:rPr>
              <a:t>and my three social media feeds. Also on this page, there are convenient links to the 2020 NHGRI Strategic Vision, our </a:t>
            </a:r>
            <a:r>
              <a:rPr lang="en-US" i="1" dirty="0">
                <a:latin typeface="Arial"/>
                <a:cs typeface="Arial"/>
              </a:rPr>
              <a:t>Building a Diverse Genomics Workforce Action Agenda</a:t>
            </a:r>
            <a:r>
              <a:rPr lang="en-US" dirty="0">
                <a:latin typeface="Arial"/>
                <a:cs typeface="Arial"/>
              </a:rPr>
              <a:t>, the NHGRI brochure, NHGRI’s YouTube channel (GenomeTV), the NHGRI History of Genomics Program’s set of oral histories, and our </a:t>
            </a:r>
            <a:r>
              <a:rPr lang="en-US" i="1" dirty="0">
                <a:latin typeface="Arial"/>
                <a:cs typeface="Arial"/>
              </a:rPr>
              <a:t>Talking Glossary of Genomic and Genetic Terms</a:t>
            </a:r>
            <a:r>
              <a:rPr lang="en-US" dirty="0">
                <a:latin typeface="Arial"/>
                <a:cs typeface="Arial"/>
              </a:rPr>
              <a:t>. And if those sites are not what you are looking for, * scrolling down further reveals recordings of some selected talks of mine as well as some of my * recent podcasts and * published features. </a:t>
            </a:r>
          </a:p>
          <a:p>
            <a:endParaRPr lang="en-US" dirty="0">
              <a:cs typeface="Arial" panose="020B0604020202020204" pitchFamily="34" charset="0"/>
            </a:endParaRPr>
          </a:p>
          <a:p>
            <a:r>
              <a:rPr lang="en-US" dirty="0">
                <a:latin typeface="Arial"/>
                <a:cs typeface="Arial"/>
              </a:rPr>
              <a:t>I hope people find this one-stop-shop helpful when trying to stay connected with me and NHGRI. </a:t>
            </a:r>
            <a:endParaRPr lang="en-US" dirty="0">
              <a:latin typeface="Arial"/>
              <a:ea typeface="Calibri" panose="020F0502020204030204" pitchFamily="34" charset="0"/>
              <a:cs typeface="Arial"/>
            </a:endParaRPr>
          </a:p>
        </p:txBody>
      </p:sp>
      <p:sp>
        <p:nvSpPr>
          <p:cNvPr id="6" name="Slide Number Placeholder 3">
            <a:extLst>
              <a:ext uri="{FF2B5EF4-FFF2-40B4-BE49-F238E27FC236}">
                <a16:creationId xmlns:a16="http://schemas.microsoft.com/office/drawing/2014/main" id="{5CF17508-D38F-4AA2-84A6-BBEA579A11C7}"/>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66</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652755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6225" y="457200"/>
            <a:ext cx="6337300" cy="3565525"/>
          </a:xfrm>
        </p:spPr>
      </p:sp>
      <p:sp>
        <p:nvSpPr>
          <p:cNvPr id="3" name="Notes Placeholder 2"/>
          <p:cNvSpPr>
            <a:spLocks noGrp="1"/>
          </p:cNvSpPr>
          <p:nvPr>
            <p:ph type="body" idx="1"/>
          </p:nvPr>
        </p:nvSpPr>
        <p:spPr>
          <a:xfrm>
            <a:off x="762000" y="4022725"/>
            <a:ext cx="5486400" cy="4114800"/>
          </a:xfrm>
        </p:spPr>
        <p:txBody>
          <a:bodyPr/>
          <a:lstStyle/>
          <a:p>
            <a:r>
              <a:rPr lang="en-US" dirty="0">
                <a:latin typeface="Arial"/>
                <a:cs typeface="Arial"/>
              </a:rPr>
              <a:t>Finally, a personal thanks to the many NHGRI staff members who contributed the slides and associated materials that I just reviewed in my Director’s Report. As always, a group effort is essential for getting such a large amount of information conveyed efficiently at each Council meeting. </a:t>
            </a:r>
          </a:p>
          <a:p>
            <a:pPr defTabSz="1018927">
              <a:defRPr/>
            </a:pPr>
            <a:endParaRPr lang="en-US" dirty="0">
              <a:cs typeface="Arial"/>
            </a:endParaRPr>
          </a:p>
          <a:p>
            <a:pPr defTabSz="1018927">
              <a:defRPr/>
            </a:pPr>
            <a:r>
              <a:rPr lang="en-US" dirty="0">
                <a:cs typeface="Arial"/>
              </a:rPr>
              <a:t>I would like to especially thank the various folks who review the Director’s Report at various stages as well as </a:t>
            </a:r>
            <a:r>
              <a:rPr lang="en-US" dirty="0">
                <a:latin typeface="Arial"/>
                <a:cs typeface="Arial"/>
              </a:rPr>
              <a:t>NHGRI’s Office of Communications for creating the electronic resource associated with my Director’s Report.</a:t>
            </a:r>
          </a:p>
          <a:p>
            <a:endParaRPr lang="en-US" dirty="0"/>
          </a:p>
          <a:p>
            <a:pPr marL="0" marR="0" lvl="1" indent="0" algn="l" defTabSz="587579" rtl="0" eaLnBrk="1" fontAlgn="auto" latinLnBrk="0" hangingPunct="1">
              <a:lnSpc>
                <a:spcPct val="100000"/>
              </a:lnSpc>
              <a:spcBef>
                <a:spcPts val="0"/>
              </a:spcBef>
              <a:spcAft>
                <a:spcPts val="0"/>
              </a:spcAft>
              <a:buClrTx/>
              <a:buSzTx/>
              <a:buFontTx/>
              <a:buNone/>
              <a:tabLst/>
              <a:defRPr/>
            </a:pPr>
            <a:r>
              <a:rPr lang="en-US" dirty="0">
                <a:latin typeface="Arial"/>
                <a:cs typeface="Arial"/>
              </a:rPr>
              <a:t>And * a special thanks to the ‘ringleaders’ for helping me prepare my Director’s Report, Vanessa Campos and Kris Wetterstrand. * They are pictured here in eclipse gear in honor of the eclipse that occurred last month. </a:t>
            </a:r>
          </a:p>
        </p:txBody>
      </p:sp>
      <p:sp>
        <p:nvSpPr>
          <p:cNvPr id="6" name="Slide Number Placeholder 3">
            <a:extLst>
              <a:ext uri="{FF2B5EF4-FFF2-40B4-BE49-F238E27FC236}">
                <a16:creationId xmlns:a16="http://schemas.microsoft.com/office/drawing/2014/main" id="{D14B126F-6991-4950-BF45-ED6968BE9E46}"/>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67</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2149112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938" y="319088"/>
            <a:ext cx="6486525" cy="3648075"/>
          </a:xfrm>
        </p:spPr>
      </p:sp>
      <p:sp>
        <p:nvSpPr>
          <p:cNvPr id="3" name="Notes Placeholder 2">
            <a:extLst>
              <a:ext uri="{FF2B5EF4-FFF2-40B4-BE49-F238E27FC236}">
                <a16:creationId xmlns:a16="http://schemas.microsoft.com/office/drawing/2014/main" id="{A166CEC8-DA8D-4194-A40E-F0360FD85EFA}"/>
              </a:ext>
            </a:extLst>
          </p:cNvPr>
          <p:cNvSpPr>
            <a:spLocks noGrp="1"/>
          </p:cNvSpPr>
          <p:nvPr>
            <p:ph type="body" idx="1"/>
          </p:nvPr>
        </p:nvSpPr>
        <p:spPr/>
        <p:txBody>
          <a:bodyPr/>
          <a:lstStyle/>
          <a:p>
            <a:r>
              <a:rPr lang="en-US" dirty="0"/>
              <a:t> </a:t>
            </a:r>
          </a:p>
        </p:txBody>
      </p:sp>
      <p:sp>
        <p:nvSpPr>
          <p:cNvPr id="5" name="Slide Number Placeholder 3">
            <a:extLst>
              <a:ext uri="{FF2B5EF4-FFF2-40B4-BE49-F238E27FC236}">
                <a16:creationId xmlns:a16="http://schemas.microsoft.com/office/drawing/2014/main" id="{099DCCB5-972F-4EDC-B3BA-F6E5E1549E02}"/>
              </a:ext>
            </a:extLst>
          </p:cNvPr>
          <p:cNvSpPr>
            <a:spLocks noGrp="1"/>
          </p:cNvSpPr>
          <p:nvPr>
            <p:ph type="sldNum" sz="quarter" idx="5"/>
          </p:nvPr>
        </p:nvSpPr>
        <p:spPr>
          <a:xfrm>
            <a:off x="3970938" y="8829967"/>
            <a:ext cx="3037840" cy="466433"/>
          </a:xfrm>
          <a:noFill/>
        </p:spPr>
        <p:txBody>
          <a:bodyPr/>
          <a:lstStyle/>
          <a:p>
            <a:pPr marL="0" marR="0" lvl="0" indent="0" algn="r" defTabSz="924723" rtl="0" eaLnBrk="1" fontAlgn="auto" latinLnBrk="0" hangingPunct="1">
              <a:lnSpc>
                <a:spcPct val="100000"/>
              </a:lnSpc>
              <a:spcBef>
                <a:spcPts val="0"/>
              </a:spcBef>
              <a:spcAft>
                <a:spcPts val="0"/>
              </a:spcAft>
              <a:buClrTx/>
              <a:buSzTx/>
              <a:buFontTx/>
              <a:buNone/>
              <a:tabLst/>
              <a:defRPr/>
            </a:pPr>
            <a:fld id="{3F3096A7-7907-4AE4-8BBC-4643BE8BB0EA}" type="slidenum">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24723" rtl="0" eaLnBrk="1" fontAlgn="auto" latinLnBrk="0" hangingPunct="1">
                <a:lnSpc>
                  <a:spcPct val="100000"/>
                </a:lnSpc>
                <a:spcBef>
                  <a:spcPts val="0"/>
                </a:spcBef>
                <a:spcAft>
                  <a:spcPts val="0"/>
                </a:spcAft>
                <a:buClrTx/>
                <a:buSzTx/>
                <a:buFontTx/>
                <a:buNone/>
                <a:tabLst/>
                <a:defRPr/>
              </a:pPr>
              <a:t>68</a:t>
            </a:fld>
            <a:endPar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616451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jpeg"/><Relationship Id="rId1" Type="http://schemas.openxmlformats.org/officeDocument/2006/relationships/slideMaster" Target="../slideMasters/slideMaster2.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4.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openxmlformats.org/officeDocument/2006/relationships/image" Target="../media/image5.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6.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7.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9.png"/><Relationship Id="rId1" Type="http://schemas.openxmlformats.org/officeDocument/2006/relationships/slideMaster" Target="../slideMasters/slideMaster8.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0.png"/><Relationship Id="rId1" Type="http://schemas.openxmlformats.org/officeDocument/2006/relationships/slideMaster" Target="../slideMasters/slideMaster8.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1.png"/><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jpeg"/><Relationship Id="rId1" Type="http://schemas.openxmlformats.org/officeDocument/2006/relationships/slideMaster" Target="../slideMasters/slideMaster10.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
        <p:nvSpPr>
          <p:cNvPr id="6" name="Footer Placeholder 5">
            <a:extLst>
              <a:ext uri="{FF2B5EF4-FFF2-40B4-BE49-F238E27FC236}">
                <a16:creationId xmlns:a16="http://schemas.microsoft.com/office/drawing/2014/main" id="{F0935A8F-D8C4-A62E-32DC-035F50A3D5A6}"/>
              </a:ext>
            </a:extLst>
          </p:cNvPr>
          <p:cNvSpPr>
            <a:spLocks noGrp="1"/>
          </p:cNvSpPr>
          <p:nvPr>
            <p:ph type="ftr" sz="quarter" idx="15"/>
          </p:nvPr>
        </p:nvSpPr>
        <p:spPr>
          <a:xfrm>
            <a:off x="4038600" y="6356350"/>
            <a:ext cx="4114800" cy="365125"/>
          </a:xfrm>
          <a:prstGeom prst="rect">
            <a:avLst/>
          </a:prstGeom>
        </p:spPr>
        <p:txBody>
          <a:bodyPr/>
          <a:lstStyle/>
          <a:p>
            <a:r>
              <a:rPr lang="en-US"/>
              <a:t>Document</a:t>
            </a:r>
          </a:p>
        </p:txBody>
      </p:sp>
    </p:spTree>
  </p:cSld>
  <p:clrMapOvr>
    <a:masterClrMapping/>
  </p:clrMapOvr>
  <p:transition spd="slow">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5" name="Footer Placeholder 4">
            <a:extLst>
              <a:ext uri="{FF2B5EF4-FFF2-40B4-BE49-F238E27FC236}">
                <a16:creationId xmlns:a16="http://schemas.microsoft.com/office/drawing/2014/main" id="{8384C0BC-EC0A-87BB-B2BB-0076B209ECCF}"/>
              </a:ext>
            </a:extLst>
          </p:cNvPr>
          <p:cNvSpPr>
            <a:spLocks noGrp="1"/>
          </p:cNvSpPr>
          <p:nvPr>
            <p:ph type="ftr" sz="quarter" idx="10"/>
          </p:nvPr>
        </p:nvSpPr>
        <p:spPr>
          <a:xfrm>
            <a:off x="4038600" y="6356350"/>
            <a:ext cx="4114800" cy="365125"/>
          </a:xfrm>
          <a:prstGeom prst="rect">
            <a:avLst/>
          </a:prstGeom>
        </p:spPr>
        <p:txBody>
          <a:bodyPr/>
          <a:lstStyle/>
          <a:p>
            <a:r>
              <a:rPr lang="en-US"/>
              <a:t>Document</a:t>
            </a:r>
          </a:p>
        </p:txBody>
      </p:sp>
    </p:spTree>
    <p:extLst>
      <p:ext uri="{BB962C8B-B14F-4D97-AF65-F5344CB8AC3E}">
        <p14:creationId xmlns:p14="http://schemas.microsoft.com/office/powerpoint/2010/main" val="1326934638"/>
      </p:ext>
    </p:extLst>
  </p:cSld>
  <p:clrMapOvr>
    <a:masterClrMapping/>
  </p:clrMapOvr>
  <p:transition spd="slow">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noAutofit/>
          </a:bodyPr>
          <a:lstStyle>
            <a:lvl1pPr marL="304792" indent="-304792">
              <a:buFont typeface="Wingdings" pitchFamily="2" charset="2"/>
              <a:buChar cha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576071" y="350520"/>
            <a:ext cx="11039858" cy="1356360"/>
          </a:xfrm>
        </p:spPr>
        <p:txBody>
          <a:bodyPr lIns="0" anchor="ctr" anchorCtr="0">
            <a:noAutofit/>
          </a:bodyPr>
          <a:lstStyle>
            <a:lvl1pPr>
              <a:defRPr sz="4400"/>
            </a:lvl1pPr>
          </a:lstStyle>
          <a:p>
            <a:r>
              <a:rPr lang="en-US"/>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7554" y="6527178"/>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0957" y="6527178"/>
            <a:ext cx="6217920" cy="366183"/>
          </a:xfrm>
          <a:prstGeom prst="rect">
            <a:avLst/>
          </a:prstGeom>
        </p:spPr>
        <p:txBody>
          <a:bodyPr anchor="ctr" anchorCtr="0"/>
          <a:lstStyle>
            <a:lvl1pPr algn="r">
              <a:defRPr sz="1200" b="1">
                <a:solidFill>
                  <a:schemeClr val="bg2"/>
                </a:solidFill>
              </a:defRPr>
            </a:lvl1pPr>
          </a:lstStyle>
          <a:p>
            <a:r>
              <a:rPr lang="en-US"/>
              <a:t>Document</a:t>
            </a:r>
          </a:p>
        </p:txBody>
      </p:sp>
    </p:spTree>
    <p:extLst>
      <p:ext uri="{BB962C8B-B14F-4D97-AF65-F5344CB8AC3E}">
        <p14:creationId xmlns:p14="http://schemas.microsoft.com/office/powerpoint/2010/main" val="172786771"/>
      </p:ext>
    </p:extLst>
  </p:cSld>
  <p:clrMapOvr>
    <a:masterClrMapping/>
  </p:clrMapOvr>
  <p:transition spd="slow">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eft Image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3238" y="1576131"/>
            <a:ext cx="8932689" cy="4362873"/>
          </a:xfrm>
        </p:spPr>
        <p:txBody>
          <a:bodyPr>
            <a:noAutofit/>
          </a:bodyPr>
          <a:lstStyle>
            <a:lvl1pPr marL="304792" indent="-304792">
              <a:buFont typeface="Wingdings" pitchFamily="2" charset="2"/>
              <a:buChar char="§"/>
              <a:defRPr sz="2800" b="1"/>
            </a:lvl1pPr>
            <a:lvl2pPr marL="609585" indent="0">
              <a:buNone/>
              <a:defRPr sz="2800" b="1">
                <a:solidFill>
                  <a:schemeClr val="bg2"/>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2683238" y="13415"/>
            <a:ext cx="9508761" cy="1143000"/>
          </a:xfrm>
        </p:spPr>
        <p:txBody>
          <a:bodyPr lIns="0" rIns="137160" anchor="t" anchorCtr="0">
            <a:noAutofit/>
          </a:bodyPr>
          <a:lstStyle>
            <a:lvl1pPr>
              <a:defRPr sz="3600"/>
            </a:lvl1pPr>
          </a:lstStyle>
          <a:p>
            <a:r>
              <a:rPr lang="en-US"/>
              <a:t>Click to edit Master title style</a:t>
            </a:r>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5" y="654966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2238" y="6549662"/>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6" name="Rectangle 5">
            <a:extLst>
              <a:ext uri="{FF2B5EF4-FFF2-40B4-BE49-F238E27FC236}">
                <a16:creationId xmlns:a16="http://schemas.microsoft.com/office/drawing/2014/main" id="{0BFF9D95-CEE2-8962-DECA-93603AB8D9CB}"/>
              </a:ext>
            </a:extLst>
          </p:cNvPr>
          <p:cNvSpPr/>
          <p:nvPr userDrawn="1"/>
        </p:nvSpPr>
        <p:spPr>
          <a:xfrm>
            <a:off x="10916006" y="6604754"/>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7">
            <a:extLst>
              <a:ext uri="{FF2B5EF4-FFF2-40B4-BE49-F238E27FC236}">
                <a16:creationId xmlns:a16="http://schemas.microsoft.com/office/drawing/2014/main" id="{8707892D-4775-83F8-DE05-0C2F4E962D53}"/>
              </a:ext>
            </a:extLst>
          </p:cNvPr>
          <p:cNvSpPr>
            <a:spLocks noGrp="1"/>
          </p:cNvSpPr>
          <p:nvPr>
            <p:ph type="pic" sz="quarter" idx="13"/>
          </p:nvPr>
        </p:nvSpPr>
        <p:spPr>
          <a:xfrm>
            <a:off x="0" y="0"/>
            <a:ext cx="2286000" cy="68580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vert="horz" lIns="91440" tIns="45720" rIns="91440" bIns="45720" rtlCol="0">
            <a:normAutofit/>
          </a:bodyPr>
          <a:lstStyle>
            <a:lvl1pPr>
              <a:defRPr lang="en-US"/>
            </a:lvl1pPr>
          </a:lstStyle>
          <a:p>
            <a:pPr lvl="0"/>
            <a:endParaRPr lang="en-US"/>
          </a:p>
        </p:txBody>
      </p:sp>
    </p:spTree>
    <p:extLst>
      <p:ext uri="{BB962C8B-B14F-4D97-AF65-F5344CB8AC3E}">
        <p14:creationId xmlns:p14="http://schemas.microsoft.com/office/powerpoint/2010/main" val="3927829445"/>
      </p:ext>
    </p:extLst>
  </p:cSld>
  <p:clrMapOvr>
    <a:masterClrMapping/>
  </p:clrMapOvr>
  <p:transition spd="slow">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16:9">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8" name="Footer Placeholder 4"/>
          <p:cNvSpPr>
            <a:spLocks noGrp="1"/>
          </p:cNvSpPr>
          <p:nvPr>
            <p:ph type="ftr" sz="quarter" idx="3"/>
          </p:nvPr>
        </p:nvSpPr>
        <p:spPr>
          <a:xfrm>
            <a:off x="5532238"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3467252" y="1248481"/>
            <a:ext cx="5281879" cy="29718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356616" y="4429376"/>
            <a:ext cx="11503152" cy="1216152"/>
          </a:xfrm>
        </p:spPr>
        <p:txBody>
          <a:bodyPr>
            <a:noAutofit/>
          </a:bodyPr>
          <a:lstStyle>
            <a:lvl1pPr marL="304792" indent="-304792">
              <a:buFont typeface="Wingdings" pitchFamily="2" charset="2"/>
              <a:buChar char="§"/>
              <a:defRPr sz="2800" b="1" spc="-70" baseline="0"/>
            </a:lvl1pPr>
            <a:lvl2pPr marL="609585" indent="0">
              <a:buFontTx/>
              <a:buNone/>
              <a:defRPr sz="2800" b="1" spc="-70" baseline="0">
                <a:solidFill>
                  <a:schemeClr val="bg2"/>
                </a:solidFill>
              </a:defRPr>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FF2B5EF4-FFF2-40B4-BE49-F238E27FC236}">
                <a16:creationId xmlns:a16="http://schemas.microsoft.com/office/drawing/2014/main" id="{6B957768-840A-259E-3F99-A7236BFDF299}"/>
              </a:ext>
            </a:extLst>
          </p:cNvPr>
          <p:cNvSpPr/>
          <p:nvPr userDrawn="1"/>
        </p:nvSpPr>
        <p:spPr>
          <a:xfrm>
            <a:off x="10916006" y="656082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5"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Tree>
    <p:extLst>
      <p:ext uri="{BB962C8B-B14F-4D97-AF65-F5344CB8AC3E}">
        <p14:creationId xmlns:p14="http://schemas.microsoft.com/office/powerpoint/2010/main" val="228136248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Content two images 16:9">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8" name="Footer Placeholder 4"/>
          <p:cNvSpPr>
            <a:spLocks noGrp="1"/>
          </p:cNvSpPr>
          <p:nvPr>
            <p:ph type="ftr" sz="quarter" idx="3"/>
          </p:nvPr>
        </p:nvSpPr>
        <p:spPr>
          <a:xfrm>
            <a:off x="5532238"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654978" y="1248481"/>
            <a:ext cx="5281879" cy="29718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356616" y="4429376"/>
            <a:ext cx="11503152" cy="1216152"/>
          </a:xfrm>
        </p:spPr>
        <p:txBody>
          <a:bodyPr>
            <a:noAutofit/>
          </a:bodyPr>
          <a:lstStyle>
            <a:lvl1pPr marL="304792" indent="-304792">
              <a:buFont typeface="Wingdings" pitchFamily="2" charset="2"/>
              <a:buChar char="§"/>
              <a:defRPr sz="2800" b="1" spc="-70" baseline="0"/>
            </a:lvl1pPr>
            <a:lvl2pPr marL="609585" indent="0">
              <a:buFontTx/>
              <a:buNone/>
              <a:defRPr sz="2800" b="1" spc="-70" baseline="0">
                <a:solidFill>
                  <a:schemeClr val="bg2"/>
                </a:solidFill>
              </a:defRPr>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FF2B5EF4-FFF2-40B4-BE49-F238E27FC236}">
                <a16:creationId xmlns:a16="http://schemas.microsoft.com/office/drawing/2014/main" id="{6B957768-840A-259E-3F99-A7236BFDF299}"/>
              </a:ext>
            </a:extLst>
          </p:cNvPr>
          <p:cNvSpPr/>
          <p:nvPr userDrawn="1"/>
        </p:nvSpPr>
        <p:spPr>
          <a:xfrm>
            <a:off x="10916006" y="656082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5"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3" name="Picture Placeholder 5">
            <a:extLst>
              <a:ext uri="{FF2B5EF4-FFF2-40B4-BE49-F238E27FC236}">
                <a16:creationId xmlns:a16="http://schemas.microsoft.com/office/drawing/2014/main" id="{1E5983C0-C1CD-4679-D883-10BCC35B2FE5}"/>
              </a:ext>
            </a:extLst>
          </p:cNvPr>
          <p:cNvSpPr>
            <a:spLocks noGrp="1" noChangeAspect="1"/>
          </p:cNvSpPr>
          <p:nvPr>
            <p:ph type="pic" sz="quarter" idx="14"/>
          </p:nvPr>
        </p:nvSpPr>
        <p:spPr>
          <a:xfrm>
            <a:off x="6255143" y="1248481"/>
            <a:ext cx="5281879" cy="29718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Tree>
    <p:extLst>
      <p:ext uri="{BB962C8B-B14F-4D97-AF65-F5344CB8AC3E}">
        <p14:creationId xmlns:p14="http://schemas.microsoft.com/office/powerpoint/2010/main" val="174911954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2.35:1">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5"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2238"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2483889" y="1272293"/>
            <a:ext cx="7224222" cy="3074137"/>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356616" y="4429376"/>
            <a:ext cx="11503152" cy="1216152"/>
          </a:xfrm>
        </p:spPr>
        <p:txBody>
          <a:bodyPr>
            <a:noAutofit/>
          </a:bodyPr>
          <a:lstStyle>
            <a:lvl1pPr marL="304792" indent="-304792">
              <a:buFont typeface="Wingdings" pitchFamily="2" charset="2"/>
              <a:buChar char="§"/>
              <a:defRPr sz="2800" b="1" spc="-70" baseline="0"/>
            </a:lvl1pPr>
            <a:lvl2pPr marL="609585" indent="0">
              <a:buFontTx/>
              <a:buNone/>
              <a:defRPr sz="2800" b="1" spc="-70" baseline="0">
                <a:solidFill>
                  <a:schemeClr val="bg2"/>
                </a:solidFill>
              </a:defRPr>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6B339075-819A-7B5C-553B-8D9E7CAD1F52}"/>
              </a:ext>
            </a:extLst>
          </p:cNvPr>
          <p:cNvSpPr/>
          <p:nvPr userDrawn="1"/>
        </p:nvSpPr>
        <p:spPr>
          <a:xfrm>
            <a:off x="10916006" y="656082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936060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PROFILE IMAGES horizontal">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356616" y="5702869"/>
            <a:ext cx="11503152" cy="901131"/>
          </a:xfrm>
        </p:spPr>
        <p:txBody>
          <a:bodyPr>
            <a:noAutofit/>
          </a:bodyPr>
          <a:lstStyle>
            <a:lvl1pPr marL="0" indent="0" algn="ctr">
              <a:buFontTx/>
              <a:buNone/>
              <a:defRPr sz="2800" b="1" spc="-70" baseline="0"/>
            </a:lvl1pPr>
            <a:lvl2pPr marL="914377" indent="-304792">
              <a:buFont typeface="Wingdings" pitchFamily="2" charset="2"/>
              <a:buChar char="§"/>
              <a:defRPr spc="-70" baseline="0"/>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4"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2237"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2907792" y="1323108"/>
            <a:ext cx="6400800" cy="42672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Tree>
    <p:extLst>
      <p:ext uri="{BB962C8B-B14F-4D97-AF65-F5344CB8AC3E}">
        <p14:creationId xmlns:p14="http://schemas.microsoft.com/office/powerpoint/2010/main" val="223779434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PROFILE IMAGES vertical">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4344175" y="1239219"/>
            <a:ext cx="3503650" cy="4379562"/>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356615" y="5702868"/>
            <a:ext cx="11428985" cy="975249"/>
          </a:xfrm>
        </p:spPr>
        <p:txBody>
          <a:bodyPr>
            <a:noAutofit/>
          </a:bodyPr>
          <a:lstStyle>
            <a:lvl1pPr marL="0" indent="0" algn="ctr">
              <a:buFontTx/>
              <a:buNone/>
              <a:defRPr sz="2800" b="1" spc="-70" baseline="0"/>
            </a:lvl1pPr>
            <a:lvl2pPr marL="914377" indent="-304792">
              <a:buFont typeface="Wingdings" pitchFamily="2" charset="2"/>
              <a:buChar char="§"/>
              <a:defRPr spc="-70" baseline="0"/>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6271491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WO PROFILE IMAGES">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4"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2236"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1739346" y="1261636"/>
            <a:ext cx="3502152" cy="4379976"/>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884845" y="5769544"/>
            <a:ext cx="5211155" cy="911149"/>
          </a:xfrm>
        </p:spPr>
        <p:txBody>
          <a:bodyPr>
            <a:noAutofit/>
          </a:bodyPr>
          <a:lstStyle>
            <a:lvl1pPr marL="0" indent="0" algn="ctr">
              <a:buFontTx/>
              <a:buNone/>
              <a:defRPr sz="2800" b="1" spc="-70" baseline="0"/>
            </a:lvl1pPr>
            <a:lvl2pPr marL="609585" indent="0">
              <a:buFontTx/>
              <a:buNone/>
              <a:defRPr spc="-70" baseline="0"/>
            </a:lvl2pPr>
            <a:lvl3pPr marL="1219170" indent="0">
              <a:buFontTx/>
              <a:buNone/>
              <a:defRPr spc="-70" baseline="0"/>
            </a:lvl3pPr>
            <a:lvl4pPr marL="1828755" indent="0">
              <a:buFontTx/>
              <a:buNone/>
              <a:defRPr spc="-70" baseline="0"/>
            </a:lvl4pPr>
            <a:lvl5pPr marL="2438339" indent="0">
              <a:buFontTx/>
              <a:buNone/>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5">
            <a:extLst>
              <a:ext uri="{FF2B5EF4-FFF2-40B4-BE49-F238E27FC236}">
                <a16:creationId xmlns:a16="http://schemas.microsoft.com/office/drawing/2014/main" id="{230AD4DF-10C4-C268-B03C-7BE86F5BECD6}"/>
              </a:ext>
            </a:extLst>
          </p:cNvPr>
          <p:cNvSpPr>
            <a:spLocks noGrp="1" noChangeAspect="1"/>
          </p:cNvSpPr>
          <p:nvPr>
            <p:ph type="pic" sz="quarter" idx="14"/>
          </p:nvPr>
        </p:nvSpPr>
        <p:spPr>
          <a:xfrm>
            <a:off x="6780601" y="1289312"/>
            <a:ext cx="3502152" cy="4379976"/>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5" name="Text Placeholder 4">
            <a:extLst>
              <a:ext uri="{FF2B5EF4-FFF2-40B4-BE49-F238E27FC236}">
                <a16:creationId xmlns:a16="http://schemas.microsoft.com/office/drawing/2014/main" id="{3AC05C22-168C-51FF-E7CB-E441598A094C}"/>
              </a:ext>
            </a:extLst>
          </p:cNvPr>
          <p:cNvSpPr>
            <a:spLocks noGrp="1"/>
          </p:cNvSpPr>
          <p:nvPr>
            <p:ph type="body" sz="quarter" idx="15"/>
          </p:nvPr>
        </p:nvSpPr>
        <p:spPr>
          <a:xfrm>
            <a:off x="6125150" y="5766293"/>
            <a:ext cx="5267836" cy="844444"/>
          </a:xfrm>
        </p:spPr>
        <p:txBody>
          <a:bodyPr/>
          <a:lstStyle>
            <a:lvl1pPr marL="0" indent="0" algn="ctr">
              <a:buFontTx/>
              <a:buNone/>
              <a:defRPr sz="2800" b="1"/>
            </a:lvl1pPr>
            <a:lvl2pPr marL="609585" indent="0">
              <a:buFontTx/>
              <a:buNone/>
              <a:defRPr/>
            </a:lvl2pPr>
            <a:lvl3pPr marL="1219170" indent="0">
              <a:buFontTx/>
              <a:buNone/>
              <a:defRPr/>
            </a:lvl3pPr>
            <a:lvl4pPr marL="1828755" indent="0">
              <a:buFontTx/>
              <a:buNone/>
              <a:defRPr/>
            </a:lvl4pPr>
            <a:lvl5pPr marL="2438339"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B7F9F3CC-1D9D-1ABB-65B3-64AA47E30200}"/>
              </a:ext>
            </a:extLst>
          </p:cNvPr>
          <p:cNvSpPr/>
          <p:nvPr userDrawn="1"/>
        </p:nvSpPr>
        <p:spPr>
          <a:xfrm>
            <a:off x="10916006" y="656082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124674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PROFILE IMAGES with logo">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5"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2237"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2026972" y="1275635"/>
            <a:ext cx="3657600" cy="45720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905869" y="5953027"/>
            <a:ext cx="5899805" cy="1216152"/>
          </a:xfrm>
        </p:spPr>
        <p:txBody>
          <a:bodyPr>
            <a:noAutofit/>
          </a:bodyPr>
          <a:lstStyle>
            <a:lvl1pPr marL="0" indent="0" algn="ctr">
              <a:buFontTx/>
              <a:buNone/>
              <a:defRPr sz="2800" b="1" spc="-70" baseline="0"/>
            </a:lvl1pPr>
            <a:lvl2pPr marL="914377" indent="-304792">
              <a:buFont typeface="Wingdings" pitchFamily="2" charset="2"/>
              <a:buChar char="§"/>
              <a:defRPr spc="-70" baseline="0"/>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5">
            <a:extLst>
              <a:ext uri="{FF2B5EF4-FFF2-40B4-BE49-F238E27FC236}">
                <a16:creationId xmlns:a16="http://schemas.microsoft.com/office/drawing/2014/main" id="{B13B6DFB-7B7B-82D0-49FA-EE2426B7F091}"/>
              </a:ext>
            </a:extLst>
          </p:cNvPr>
          <p:cNvSpPr>
            <a:spLocks noGrp="1"/>
          </p:cNvSpPr>
          <p:nvPr>
            <p:ph type="pic" sz="quarter" idx="14" hasCustomPrompt="1"/>
          </p:nvPr>
        </p:nvSpPr>
        <p:spPr>
          <a:xfrm>
            <a:off x="7075055" y="2633238"/>
            <a:ext cx="3856784" cy="1764434"/>
          </a:xfrm>
        </p:spPr>
        <p:txBody>
          <a:bodyPr/>
          <a:lstStyle/>
          <a:p>
            <a:r>
              <a:rPr lang="en-US"/>
              <a:t>logo</a:t>
            </a:r>
          </a:p>
        </p:txBody>
      </p:sp>
      <p:sp>
        <p:nvSpPr>
          <p:cNvPr id="13" name="Rectangle 12">
            <a:extLst>
              <a:ext uri="{FF2B5EF4-FFF2-40B4-BE49-F238E27FC236}">
                <a16:creationId xmlns:a16="http://schemas.microsoft.com/office/drawing/2014/main" id="{95D24A3F-71E5-91BC-E65E-43DF219C6C8D}"/>
              </a:ext>
            </a:extLst>
          </p:cNvPr>
          <p:cNvSpPr/>
          <p:nvPr userDrawn="1"/>
        </p:nvSpPr>
        <p:spPr>
          <a:xfrm>
            <a:off x="10916006" y="656082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324595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Tree>
    <p:extLst>
      <p:ext uri="{BB962C8B-B14F-4D97-AF65-F5344CB8AC3E}">
        <p14:creationId xmlns:p14="http://schemas.microsoft.com/office/powerpoint/2010/main" val="629369453"/>
      </p:ext>
    </p:extLst>
  </p:cSld>
  <p:clrMapOvr>
    <a:masterClrMapping/>
  </p:clrMapOvr>
  <p:transition spd="slow">
    <p:wipe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455435096"/>
      </p:ext>
    </p:extLst>
  </p:cSld>
  <p:clrMapOvr>
    <a:masterClrMapping/>
  </p:clrMapOvr>
  <p:transition spd="slow">
    <p:wipe dir="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58919142"/>
      </p:ext>
    </p:extLst>
  </p:cSld>
  <p:clrMapOvr>
    <a:masterClrMapping/>
  </p:clrMapOvr>
  <p:transition spd="slow">
    <p:wipe dir="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673830593"/>
      </p:ext>
    </p:extLst>
  </p:cSld>
  <p:clrMapOvr>
    <a:masterClrMapping/>
  </p:clrMapOvr>
  <p:transition spd="slow">
    <p:wipe dir="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one large image horizontal">
    <p:spTree>
      <p:nvGrpSpPr>
        <p:cNvPr id="1" name=""/>
        <p:cNvGrpSpPr/>
        <p:nvPr/>
      </p:nvGrpSpPr>
      <p:grpSpPr>
        <a:xfrm>
          <a:off x="0" y="0"/>
          <a:ext cx="0" cy="0"/>
          <a:chOff x="0" y="0"/>
          <a:chExt cx="0" cy="0"/>
        </a:xfrm>
      </p:grpSpPr>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521440" y="6400800"/>
            <a:ext cx="457200" cy="365125"/>
          </a:xfrm>
          <a:prstGeom prst="rect">
            <a:avLst/>
          </a:prstGeom>
        </p:spPr>
        <p:txBody>
          <a:bodyPr anchor="ctr" anchorCtr="0"/>
          <a:lstStyle>
            <a:lvl1pPr marL="0" marR="0" indent="0" algn="l" defTabSz="1219170" rtl="0" eaLnBrk="1" fontAlgn="auto" latinLnBrk="0" hangingPunct="1">
              <a:lnSpc>
                <a:spcPct val="100000"/>
              </a:lnSpc>
              <a:spcBef>
                <a:spcPts val="0"/>
              </a:spcBef>
              <a:spcAft>
                <a:spcPts val="0"/>
              </a:spcAft>
              <a:buClrTx/>
              <a:buSzTx/>
              <a:buFontTx/>
              <a:buNone/>
              <a:tabLst/>
              <a:defRPr sz="1200" b="1">
                <a:solidFill>
                  <a:schemeClr val="bg2"/>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376672" y="6400800"/>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6" name="Title 1"/>
          <p:cNvSpPr>
            <a:spLocks noGrp="1"/>
          </p:cNvSpPr>
          <p:nvPr>
            <p:ph type="title"/>
          </p:nvPr>
        </p:nvSpPr>
        <p:spPr>
          <a:xfrm>
            <a:off x="0" y="0"/>
            <a:ext cx="12192000" cy="1143000"/>
          </a:xfrm>
        </p:spPr>
        <p:txBody>
          <a:bodyPr lIns="0" tIns="137160" anchor="t" anchorCtr="0">
            <a:noAutofit/>
          </a:bodyPr>
          <a:lstStyle>
            <a:lvl1pPr algn="ctr">
              <a:defRPr sz="3600"/>
            </a:lvl1pPr>
          </a:lstStyle>
          <a:p>
            <a:r>
              <a:rPr lang="en-US"/>
              <a:t>Click to edit Master title style</a:t>
            </a:r>
          </a:p>
        </p:txBody>
      </p:sp>
      <p:sp>
        <p:nvSpPr>
          <p:cNvPr id="2" name="Rectangle 1">
            <a:extLst>
              <a:ext uri="{FF2B5EF4-FFF2-40B4-BE49-F238E27FC236}">
                <a16:creationId xmlns:a16="http://schemas.microsoft.com/office/drawing/2014/main" id="{356A5A15-D467-F253-E0FA-A6584639DEFB}"/>
              </a:ext>
            </a:extLst>
          </p:cNvPr>
          <p:cNvSpPr/>
          <p:nvPr userDrawn="1"/>
        </p:nvSpPr>
        <p:spPr>
          <a:xfrm>
            <a:off x="10758611" y="645589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3A659E3-B307-8CF6-8162-1104C048A0BA}"/>
              </a:ext>
            </a:extLst>
          </p:cNvPr>
          <p:cNvPicPr>
            <a:picLocks noChangeAspect="1"/>
          </p:cNvPicPr>
          <p:nvPr userDrawn="1"/>
        </p:nvPicPr>
        <p:blipFill rotWithShape="1">
          <a:blip r:embed="rId2" cstate="print">
            <a:alphaModFix amt="81000"/>
            <a:extLst>
              <a:ext uri="{28A0092B-C50C-407E-A947-70E740481C1C}">
                <a14:useLocalDpi xmlns:a14="http://schemas.microsoft.com/office/drawing/2010/main" val="0"/>
              </a:ext>
            </a:extLst>
          </a:blip>
          <a:srcRect r="44306" b="78763"/>
          <a:stretch/>
        </p:blipFill>
        <p:spPr>
          <a:xfrm>
            <a:off x="8531677" y="6229509"/>
            <a:ext cx="3930733" cy="844444"/>
          </a:xfrm>
          <a:prstGeom prst="rect">
            <a:avLst/>
          </a:prstGeom>
          <a:effectLst>
            <a:outerShdw blurRad="50800" dist="50800" dir="5400000" algn="ctr" rotWithShape="0">
              <a:srgbClr val="000000"/>
            </a:outerShdw>
          </a:effectLst>
        </p:spPr>
      </p:pic>
      <p:sp>
        <p:nvSpPr>
          <p:cNvPr id="7" name="Picture Placeholder 6">
            <a:extLst>
              <a:ext uri="{FF2B5EF4-FFF2-40B4-BE49-F238E27FC236}">
                <a16:creationId xmlns:a16="http://schemas.microsoft.com/office/drawing/2014/main" id="{73A91759-2FB3-7670-04B5-372F5E1BFF45}"/>
              </a:ext>
            </a:extLst>
          </p:cNvPr>
          <p:cNvSpPr>
            <a:spLocks noGrp="1" noChangeAspect="1"/>
          </p:cNvSpPr>
          <p:nvPr>
            <p:ph type="pic" sz="quarter" idx="13"/>
          </p:nvPr>
        </p:nvSpPr>
        <p:spPr>
          <a:xfrm>
            <a:off x="1841688" y="1265232"/>
            <a:ext cx="8912596" cy="5013335"/>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vert="horz" lIns="91440" tIns="45720" rIns="91440" bIns="45720" rtlCol="0">
            <a:normAutofit/>
          </a:bodyPr>
          <a:lstStyle>
            <a:lvl1pPr>
              <a:defRPr lang="en-US"/>
            </a:lvl1pPr>
          </a:lstStyle>
          <a:p>
            <a:pPr lvl="0"/>
            <a:endParaRPr lang="en-US"/>
          </a:p>
        </p:txBody>
      </p:sp>
    </p:spTree>
    <p:extLst>
      <p:ext uri="{BB962C8B-B14F-4D97-AF65-F5344CB8AC3E}">
        <p14:creationId xmlns:p14="http://schemas.microsoft.com/office/powerpoint/2010/main" val="3240637176"/>
      </p:ext>
    </p:extLst>
  </p:cSld>
  <p:clrMapOvr>
    <a:masterClrMapping/>
  </p:clrMapOvr>
  <p:transition spd="slow">
    <p:wipe dir="d"/>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one large image Vertical">
    <p:spTree>
      <p:nvGrpSpPr>
        <p:cNvPr id="1" name=""/>
        <p:cNvGrpSpPr/>
        <p:nvPr/>
      </p:nvGrpSpPr>
      <p:grpSpPr>
        <a:xfrm>
          <a:off x="0" y="0"/>
          <a:ext cx="0" cy="0"/>
          <a:chOff x="0" y="0"/>
          <a:chExt cx="0" cy="0"/>
        </a:xfrm>
      </p:grpSpPr>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521440" y="6400800"/>
            <a:ext cx="457200" cy="365125"/>
          </a:xfrm>
          <a:prstGeom prst="rect">
            <a:avLst/>
          </a:prstGeom>
        </p:spPr>
        <p:txBody>
          <a:bodyPr anchor="ctr" anchorCtr="0"/>
          <a:lstStyle>
            <a:lvl1pPr marL="0" marR="0" indent="0" algn="l" defTabSz="1219170" rtl="0" eaLnBrk="1" fontAlgn="auto" latinLnBrk="0" hangingPunct="1">
              <a:lnSpc>
                <a:spcPct val="100000"/>
              </a:lnSpc>
              <a:spcBef>
                <a:spcPts val="0"/>
              </a:spcBef>
              <a:spcAft>
                <a:spcPts val="0"/>
              </a:spcAft>
              <a:buClrTx/>
              <a:buSzTx/>
              <a:buFontTx/>
              <a:buNone/>
              <a:tabLst/>
              <a:defRPr sz="1200" b="1">
                <a:solidFill>
                  <a:schemeClr val="bg2"/>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376672" y="6400800"/>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6" name="Title 1"/>
          <p:cNvSpPr>
            <a:spLocks noGrp="1"/>
          </p:cNvSpPr>
          <p:nvPr>
            <p:ph type="title"/>
          </p:nvPr>
        </p:nvSpPr>
        <p:spPr>
          <a:xfrm>
            <a:off x="0" y="0"/>
            <a:ext cx="12192000" cy="1143000"/>
          </a:xfrm>
        </p:spPr>
        <p:txBody>
          <a:bodyPr lIns="0" tIns="137160" anchor="t" anchorCtr="0">
            <a:noAutofit/>
          </a:bodyPr>
          <a:lstStyle>
            <a:lvl1pPr algn="ctr">
              <a:defRPr sz="3600"/>
            </a:lvl1pPr>
          </a:lstStyle>
          <a:p>
            <a:r>
              <a:rPr lang="en-US"/>
              <a:t>Click to edit Master title style</a:t>
            </a:r>
          </a:p>
        </p:txBody>
      </p:sp>
      <p:sp>
        <p:nvSpPr>
          <p:cNvPr id="2" name="Rectangle 1">
            <a:extLst>
              <a:ext uri="{FF2B5EF4-FFF2-40B4-BE49-F238E27FC236}">
                <a16:creationId xmlns:a16="http://schemas.microsoft.com/office/drawing/2014/main" id="{356A5A15-D467-F253-E0FA-A6584639DEFB}"/>
              </a:ext>
            </a:extLst>
          </p:cNvPr>
          <p:cNvSpPr/>
          <p:nvPr userDrawn="1"/>
        </p:nvSpPr>
        <p:spPr>
          <a:xfrm>
            <a:off x="10758611" y="645589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3A659E3-B307-8CF6-8162-1104C048A0BA}"/>
              </a:ext>
            </a:extLst>
          </p:cNvPr>
          <p:cNvPicPr>
            <a:picLocks noChangeAspect="1"/>
          </p:cNvPicPr>
          <p:nvPr userDrawn="1"/>
        </p:nvPicPr>
        <p:blipFill rotWithShape="1">
          <a:blip r:embed="rId2" cstate="print">
            <a:alphaModFix amt="81000"/>
            <a:extLst>
              <a:ext uri="{28A0092B-C50C-407E-A947-70E740481C1C}">
                <a14:useLocalDpi xmlns:a14="http://schemas.microsoft.com/office/drawing/2010/main" val="0"/>
              </a:ext>
            </a:extLst>
          </a:blip>
          <a:srcRect r="44306" b="78763"/>
          <a:stretch/>
        </p:blipFill>
        <p:spPr>
          <a:xfrm>
            <a:off x="8531677" y="6229509"/>
            <a:ext cx="3930733" cy="844444"/>
          </a:xfrm>
          <a:prstGeom prst="rect">
            <a:avLst/>
          </a:prstGeom>
          <a:effectLst>
            <a:outerShdw blurRad="50800" dist="50800" dir="5400000" algn="ctr" rotWithShape="0">
              <a:srgbClr val="000000"/>
            </a:outerShdw>
          </a:effectLst>
        </p:spPr>
      </p:pic>
      <p:sp>
        <p:nvSpPr>
          <p:cNvPr id="7" name="Picture Placeholder 6">
            <a:extLst>
              <a:ext uri="{FF2B5EF4-FFF2-40B4-BE49-F238E27FC236}">
                <a16:creationId xmlns:a16="http://schemas.microsoft.com/office/drawing/2014/main" id="{73A91759-2FB3-7670-04B5-372F5E1BFF45}"/>
              </a:ext>
            </a:extLst>
          </p:cNvPr>
          <p:cNvSpPr>
            <a:spLocks noGrp="1" noChangeAspect="1"/>
          </p:cNvSpPr>
          <p:nvPr>
            <p:ph type="pic" sz="quarter" idx="13"/>
          </p:nvPr>
        </p:nvSpPr>
        <p:spPr>
          <a:xfrm>
            <a:off x="3960702" y="1239978"/>
            <a:ext cx="4270596" cy="5338245"/>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vert="horz" lIns="91440" tIns="45720" rIns="91440" bIns="45720" rtlCol="0">
            <a:normAutofit/>
          </a:bodyPr>
          <a:lstStyle>
            <a:lvl1pPr>
              <a:defRPr lang="en-US"/>
            </a:lvl1pPr>
          </a:lstStyle>
          <a:p>
            <a:pPr lvl="0"/>
            <a:endParaRPr lang="en-US"/>
          </a:p>
        </p:txBody>
      </p:sp>
    </p:spTree>
    <p:extLst>
      <p:ext uri="{BB962C8B-B14F-4D97-AF65-F5344CB8AC3E}">
        <p14:creationId xmlns:p14="http://schemas.microsoft.com/office/powerpoint/2010/main" val="3701793464"/>
      </p:ext>
    </p:extLst>
  </p:cSld>
  <p:clrMapOvr>
    <a:masterClrMapping/>
  </p:clrMapOvr>
  <p:transition spd="slow">
    <p:wipe dir="d"/>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1"/>
            <a:ext cx="2743200" cy="366183"/>
          </a:xfrm>
          <a:prstGeom prst="rect">
            <a:avLst/>
          </a:prstGeom>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Tree>
    <p:extLst>
      <p:ext uri="{BB962C8B-B14F-4D97-AF65-F5344CB8AC3E}">
        <p14:creationId xmlns:p14="http://schemas.microsoft.com/office/powerpoint/2010/main" val="1389505920"/>
      </p:ext>
    </p:extLst>
  </p:cSld>
  <p:clrMapOvr>
    <a:masterClrMapping/>
  </p:clrMapOvr>
  <p:transition spd="slow">
    <p:wipe dir="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Tree>
  </p:cSld>
  <p:clrMapOvr>
    <a:masterClrMapping/>
  </p:clrMapOvr>
  <p:transition spd="slow">
    <p:wipe dir="d"/>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1310017"/>
      </p:ext>
    </p:extLst>
  </p:cSld>
  <p:clrMapOvr>
    <a:masterClrMapping/>
  </p:clrMapOvr>
  <p:transition spd="slow">
    <p:wipe dir="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cSld>
  <p:clrMapOvr>
    <a:masterClrMapping/>
  </p:clrMapOvr>
  <p:transition spd="slow">
    <p:wipe dir="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FE5438-BBFB-7B45-A0F3-FFE108319B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325090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11" name="Picture 10" descr="A computer screen capture&#10;&#10;Description automatically generated with low confidence">
            <a:extLst>
              <a:ext uri="{FF2B5EF4-FFF2-40B4-BE49-F238E27FC236}">
                <a16:creationId xmlns:a16="http://schemas.microsoft.com/office/drawing/2014/main" id="{30F905C3-41F7-F74A-84C5-620223F990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87795" y="1043608"/>
            <a:ext cx="5304205" cy="2839425"/>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22110253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5_Section Header">
    <p:spTree>
      <p:nvGrpSpPr>
        <p:cNvPr id="1" name=""/>
        <p:cNvGrpSpPr/>
        <p:nvPr/>
      </p:nvGrpSpPr>
      <p:grpSpPr>
        <a:xfrm>
          <a:off x="0" y="0"/>
          <a:ext cx="0" cy="0"/>
          <a:chOff x="0" y="0"/>
          <a:chExt cx="0" cy="0"/>
        </a:xfrm>
      </p:grpSpPr>
      <p:pic>
        <p:nvPicPr>
          <p:cNvPr id="11" name="Picture 10" descr="A computer screen capture&#10;&#10;Description automatically generated with low confidence">
            <a:extLst>
              <a:ext uri="{FF2B5EF4-FFF2-40B4-BE49-F238E27FC236}">
                <a16:creationId xmlns:a16="http://schemas.microsoft.com/office/drawing/2014/main" id="{30F905C3-41F7-F74A-84C5-620223F990C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9617"/>
          <a:stretch/>
        </p:blipFill>
        <p:spPr>
          <a:xfrm>
            <a:off x="4248920" y="496093"/>
            <a:ext cx="7943080" cy="5289743"/>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25349523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pic>
        <p:nvPicPr>
          <p:cNvPr id="11" name="Picture 10" descr="A computer screen capture&#10;&#10;Description automatically generated with low confidence">
            <a:extLst>
              <a:ext uri="{FF2B5EF4-FFF2-40B4-BE49-F238E27FC236}">
                <a16:creationId xmlns:a16="http://schemas.microsoft.com/office/drawing/2014/main" id="{30F905C3-41F7-F74A-84C5-620223F990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87795" y="1043608"/>
            <a:ext cx="5304205" cy="2839425"/>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10351307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pic>
        <p:nvPicPr>
          <p:cNvPr id="11" name="Picture 10" descr="A computer screen capture&#10;&#10;Description automatically generated with low confidence">
            <a:extLst>
              <a:ext uri="{FF2B5EF4-FFF2-40B4-BE49-F238E27FC236}">
                <a16:creationId xmlns:a16="http://schemas.microsoft.com/office/drawing/2014/main" id="{30F905C3-41F7-F74A-84C5-620223F990C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20013"/>
          <a:stretch/>
        </p:blipFill>
        <p:spPr>
          <a:xfrm>
            <a:off x="7591989" y="1043608"/>
            <a:ext cx="4242660" cy="2839425"/>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17396953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8" name="Picture 7">
            <a:extLst>
              <a:ext uri="{FF2B5EF4-FFF2-40B4-BE49-F238E27FC236}">
                <a16:creationId xmlns:a16="http://schemas.microsoft.com/office/drawing/2014/main" id="{0DBED16A-0CCD-5344-9ED0-D2D0514261E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0770367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pic>
        <p:nvPicPr>
          <p:cNvPr id="7" name="Picture 6" descr="A computer screen capture&#10;&#10;Description automatically generated with low confidence">
            <a:extLst>
              <a:ext uri="{FF2B5EF4-FFF2-40B4-BE49-F238E27FC236}">
                <a16:creationId xmlns:a16="http://schemas.microsoft.com/office/drawing/2014/main" id="{33D6BD6D-271E-FC4F-9E0E-F2AEDE818F4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9639"/>
          <a:stretch/>
        </p:blipFill>
        <p:spPr>
          <a:xfrm>
            <a:off x="8961120" y="0"/>
            <a:ext cx="3230880" cy="2152224"/>
          </a:xfrm>
          <a:prstGeom prst="rect">
            <a:avLst/>
          </a:prstGeom>
        </p:spPr>
      </p:pic>
      <p:sp>
        <p:nvSpPr>
          <p:cNvPr id="3" name="Content Placeholder 2"/>
          <p:cNvSpPr>
            <a:spLocks noGrp="1"/>
          </p:cNvSpPr>
          <p:nvPr>
            <p:ph idx="1"/>
          </p:nvPr>
        </p:nvSpPr>
        <p:spPr>
          <a:xfrm>
            <a:off x="576071" y="1813560"/>
            <a:ext cx="11039858" cy="4362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8" name="Picture 7">
            <a:extLst>
              <a:ext uri="{FF2B5EF4-FFF2-40B4-BE49-F238E27FC236}">
                <a16:creationId xmlns:a16="http://schemas.microsoft.com/office/drawing/2014/main" id="{69A37050-DA0C-FF4E-B214-0F540DA2CAE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8137106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A computer screen capture&#10;&#10;Description automatically generated with low confidence">
            <a:extLst>
              <a:ext uri="{FF2B5EF4-FFF2-40B4-BE49-F238E27FC236}">
                <a16:creationId xmlns:a16="http://schemas.microsoft.com/office/drawing/2014/main" id="{435CBAF2-A8F8-EE41-9EC8-5094B7E017E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9639"/>
          <a:stretch/>
        </p:blipFill>
        <p:spPr>
          <a:xfrm>
            <a:off x="8961120" y="0"/>
            <a:ext cx="3230880" cy="2152224"/>
          </a:xfrm>
          <a:prstGeom prst="rect">
            <a:avLst/>
          </a:prstGeom>
        </p:spPr>
      </p:pic>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8" name="Picture 7">
            <a:extLst>
              <a:ext uri="{FF2B5EF4-FFF2-40B4-BE49-F238E27FC236}">
                <a16:creationId xmlns:a16="http://schemas.microsoft.com/office/drawing/2014/main" id="{B9BB1C73-9D43-9242-AE47-6EB58FEDCB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4792759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pic>
        <p:nvPicPr>
          <p:cNvPr id="9" name="Picture 8">
            <a:extLst>
              <a:ext uri="{FF2B5EF4-FFF2-40B4-BE49-F238E27FC236}">
                <a16:creationId xmlns:a16="http://schemas.microsoft.com/office/drawing/2014/main" id="{B4DF18F6-4767-DA40-A2CF-8839EB2B22D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9868358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a:extLst>
              <a:ext uri="{FF2B5EF4-FFF2-40B4-BE49-F238E27FC236}">
                <a16:creationId xmlns:a16="http://schemas.microsoft.com/office/drawing/2014/main" id="{A7B4DE4B-7454-BE49-9DCA-89918D53979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1577054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pic>
        <p:nvPicPr>
          <p:cNvPr id="7" name="Picture 6" descr="A computer screen capture&#10;&#10;Description automatically generated with low confidence">
            <a:extLst>
              <a:ext uri="{FF2B5EF4-FFF2-40B4-BE49-F238E27FC236}">
                <a16:creationId xmlns:a16="http://schemas.microsoft.com/office/drawing/2014/main" id="{2C00A10F-6C23-404F-92AB-56391B008B8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9639"/>
          <a:stretch/>
        </p:blipFill>
        <p:spPr>
          <a:xfrm>
            <a:off x="8961120" y="0"/>
            <a:ext cx="3230880" cy="2152224"/>
          </a:xfrm>
          <a:prstGeom prst="rect">
            <a:avLst/>
          </a:prstGeom>
        </p:spPr>
      </p:pic>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pic>
        <p:nvPicPr>
          <p:cNvPr id="8" name="Picture 7">
            <a:extLst>
              <a:ext uri="{FF2B5EF4-FFF2-40B4-BE49-F238E27FC236}">
                <a16:creationId xmlns:a16="http://schemas.microsoft.com/office/drawing/2014/main" id="{F98D1A1E-E40C-4B40-B558-48F608637B6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6147045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5" name="Picture 4">
            <a:extLst>
              <a:ext uri="{FF2B5EF4-FFF2-40B4-BE49-F238E27FC236}">
                <a16:creationId xmlns:a16="http://schemas.microsoft.com/office/drawing/2014/main" id="{3A481776-9F37-E04B-8D56-80FF79CF4E1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pic>
        <p:nvPicPr>
          <p:cNvPr id="6" name="Picture 5" descr="A computer screen capture&#10;&#10;Description automatically generated with low confidence">
            <a:extLst>
              <a:ext uri="{FF2B5EF4-FFF2-40B4-BE49-F238E27FC236}">
                <a16:creationId xmlns:a16="http://schemas.microsoft.com/office/drawing/2014/main" id="{A9E7FF8A-2580-EF4E-97DC-C2F2D5839CE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43509" y="221136"/>
            <a:ext cx="4674223" cy="2502186"/>
          </a:xfrm>
          <a:prstGeom prst="rect">
            <a:avLst/>
          </a:prstGeom>
        </p:spPr>
      </p:pic>
    </p:spTree>
    <p:extLst>
      <p:ext uri="{BB962C8B-B14F-4D97-AF65-F5344CB8AC3E}">
        <p14:creationId xmlns:p14="http://schemas.microsoft.com/office/powerpoint/2010/main" val="70941961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5" name="Picture 4">
            <a:extLst>
              <a:ext uri="{FF2B5EF4-FFF2-40B4-BE49-F238E27FC236}">
                <a16:creationId xmlns:a16="http://schemas.microsoft.com/office/drawing/2014/main" id="{3A481776-9F37-E04B-8D56-80FF79CF4E1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pic>
        <p:nvPicPr>
          <p:cNvPr id="7" name="Picture 6" descr="A computer screen capture&#10;&#10;Description automatically generated with low confidence">
            <a:extLst>
              <a:ext uri="{FF2B5EF4-FFF2-40B4-BE49-F238E27FC236}">
                <a16:creationId xmlns:a16="http://schemas.microsoft.com/office/drawing/2014/main" id="{76B6E753-1392-5248-B879-0EC8EFBB7C1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19639"/>
          <a:stretch/>
        </p:blipFill>
        <p:spPr>
          <a:xfrm>
            <a:off x="8961120" y="0"/>
            <a:ext cx="3230880" cy="2152224"/>
          </a:xfrm>
          <a:prstGeom prst="rect">
            <a:avLst/>
          </a:prstGeom>
        </p:spPr>
      </p:pic>
    </p:spTree>
    <p:extLst>
      <p:ext uri="{BB962C8B-B14F-4D97-AF65-F5344CB8AC3E}">
        <p14:creationId xmlns:p14="http://schemas.microsoft.com/office/powerpoint/2010/main" val="40377000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39774997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7" name="Picture 6">
            <a:extLst>
              <a:ext uri="{FF2B5EF4-FFF2-40B4-BE49-F238E27FC236}">
                <a16:creationId xmlns:a16="http://schemas.microsoft.com/office/drawing/2014/main" id="{D6034717-5383-044B-9D8E-0C05BC99454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3616092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2_Section Header">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7385" cy="6858000"/>
          </a:xfrm>
          <a:prstGeom prst="rect">
            <a:avLst/>
          </a:prstGeom>
        </p:spPr>
      </p:pic>
    </p:spTree>
    <p:extLst>
      <p:ext uri="{BB962C8B-B14F-4D97-AF65-F5344CB8AC3E}">
        <p14:creationId xmlns:p14="http://schemas.microsoft.com/office/powerpoint/2010/main" val="35954809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1_Divider Slide">
    <p:spTree>
      <p:nvGrpSpPr>
        <p:cNvPr id="1" name=""/>
        <p:cNvGrpSpPr/>
        <p:nvPr/>
      </p:nvGrpSpPr>
      <p:grpSpPr>
        <a:xfrm>
          <a:off x="0" y="0"/>
          <a:ext cx="0" cy="0"/>
          <a:chOff x="0" y="0"/>
          <a:chExt cx="0" cy="0"/>
        </a:xfrm>
      </p:grpSpPr>
      <p:sp>
        <p:nvSpPr>
          <p:cNvPr id="6" name="Rectangle 5"/>
          <p:cNvSpPr/>
          <p:nvPr/>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r>
              <a:rPr lang="en-US"/>
              <a:t>Click to edit Master title style</a:t>
            </a:r>
          </a:p>
        </p:txBody>
      </p:sp>
      <p:sp>
        <p:nvSpPr>
          <p:cNvPr id="16" name="Header Rule">
            <a:extLst>
              <a:ext uri="{FF2B5EF4-FFF2-40B4-BE49-F238E27FC236}">
                <a16:creationId xmlns:a16="http://schemas.microsoft.com/office/drawing/2014/main" id="{DE9188C2-07C2-4519-83C3-BF4F2D6B9662}"/>
              </a:ext>
            </a:extLst>
          </p:cNvPr>
          <p:cNvSpPr/>
          <p:nvPr/>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5142618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2_Divider Slide">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r>
              <a:rPr lang="en-US"/>
              <a:t>Click to edit Master title style</a:t>
            </a:r>
          </a:p>
        </p:txBody>
      </p:sp>
      <p:sp>
        <p:nvSpPr>
          <p:cNvPr id="16" name="Header Rule">
            <a:extLst>
              <a:ext uri="{FF2B5EF4-FFF2-40B4-BE49-F238E27FC236}">
                <a16:creationId xmlns:a16="http://schemas.microsoft.com/office/drawing/2014/main" id="{DE9188C2-07C2-4519-83C3-BF4F2D6B9662}"/>
              </a:ext>
            </a:extLst>
          </p:cNvPr>
          <p:cNvSpPr/>
          <p:nvPr/>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4137152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7976518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63642899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49867730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26039565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25783600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495937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13583162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1"/>
            <a:ext cx="2743200" cy="366183"/>
          </a:xfrm>
          <a:prstGeom prst="rect">
            <a:avLst/>
          </a:prstGeom>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245545528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92484244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28118236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44541218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252158239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44748478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5431199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69789322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877820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72786913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94193962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48803151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61129830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5318875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0247EBA7-B8D8-BA4A-8246-FD7ED856BCB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050" y="0"/>
            <a:ext cx="12153900" cy="6858000"/>
          </a:xfrm>
          <a:prstGeom prst="rect">
            <a:avLst/>
          </a:prstGeom>
        </p:spPr>
      </p:pic>
      <p:sp>
        <p:nvSpPr>
          <p:cNvPr id="8" name="Title 1">
            <a:extLst>
              <a:ext uri="{FF2B5EF4-FFF2-40B4-BE49-F238E27FC236}">
                <a16:creationId xmlns:a16="http://schemas.microsoft.com/office/drawing/2014/main" id="{578D0476-B4B2-47F7-8DEA-6EB28CB4CD86}"/>
              </a:ext>
            </a:extLst>
          </p:cNvPr>
          <p:cNvSpPr>
            <a:spLocks noGrp="1"/>
          </p:cNvSpPr>
          <p:nvPr userDrawn="1"/>
        </p:nvSpPr>
        <p:spPr>
          <a:xfrm>
            <a:off x="576071" y="3036566"/>
            <a:ext cx="11039856" cy="1231626"/>
          </a:xfrm>
          <a:prstGeom prst="rect">
            <a:avLst/>
          </a:prstGeom>
        </p:spPr>
        <p:style>
          <a:lnRef idx="0">
            <a:scrgbClr r="0" g="0" b="0"/>
          </a:lnRef>
          <a:fillRef idx="0">
            <a:scrgbClr r="0" g="0" b="0"/>
          </a:fillRef>
          <a:effectRef idx="0">
            <a:scrgbClr r="0" g="0" b="0"/>
          </a:effectRef>
          <a:fontRef idx="major"/>
        </p:style>
        <p:txBody>
          <a:bodyPr vert="horz" lIns="0" tIns="0" rIns="0" bIns="0" rtlCol="0" anchor="t" anchorCtr="0">
            <a:noAutofit/>
          </a:bodyPr>
          <a:lstStyle>
            <a:lvl1pPr algn="l" defTabSz="914400" rtl="0" eaLnBrk="1" latinLnBrk="0" hangingPunct="1">
              <a:lnSpc>
                <a:spcPct val="100000"/>
              </a:lnSpc>
              <a:spcBef>
                <a:spcPct val="0"/>
              </a:spcBef>
              <a:buNone/>
              <a:defRPr sz="4200" b="1" kern="1200">
                <a:solidFill>
                  <a:schemeClr val="bg2"/>
                </a:solidFill>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US" sz="3700" b="1" i="0" kern="1200">
                <a:solidFill>
                  <a:schemeClr val="tx1"/>
                </a:solidFill>
                <a:effectLst/>
                <a:latin typeface="+mj-lt"/>
                <a:ea typeface="+mj-ea"/>
                <a:cs typeface="+mj-cs"/>
              </a:rPr>
              <a:t>NHGRI 2020 </a:t>
            </a:r>
          </a:p>
          <a:p>
            <a:r>
              <a:rPr lang="en-US" sz="3700" b="1" i="0" kern="1200">
                <a:solidFill>
                  <a:schemeClr val="tx1"/>
                </a:solidFill>
                <a:effectLst/>
                <a:latin typeface="+mj-lt"/>
                <a:ea typeface="+mj-ea"/>
                <a:cs typeface="+mj-cs"/>
              </a:rPr>
              <a:t>Strategic Planning</a:t>
            </a:r>
            <a:endParaRPr lang="en-US" sz="3700" b="1" kern="1200">
              <a:solidFill>
                <a:schemeClr val="tx1"/>
              </a:solidFill>
            </a:endParaRPr>
          </a:p>
        </p:txBody>
      </p:sp>
      <p:sp>
        <p:nvSpPr>
          <p:cNvPr id="9" name="Header Rule">
            <a:extLst>
              <a:ext uri="{FF2B5EF4-FFF2-40B4-BE49-F238E27FC236}">
                <a16:creationId xmlns:a16="http://schemas.microsoft.com/office/drawing/2014/main" id="{DE9188C2-07C2-4519-83C3-BF4F2D6B9662}"/>
              </a:ext>
            </a:extLst>
          </p:cNvPr>
          <p:cNvSpPr/>
          <p:nvPr userDrawn="1"/>
        </p:nvSpPr>
        <p:spPr>
          <a:xfrm>
            <a:off x="578837" y="2811144"/>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10" name="Picture 9">
            <a:extLst>
              <a:ext uri="{FF2B5EF4-FFF2-40B4-BE49-F238E27FC236}">
                <a16:creationId xmlns:a16="http://schemas.microsoft.com/office/drawing/2014/main" id="{1B41DDDA-2300-1744-8CFC-8FF6DF3C337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180264563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1_PROFILE IMAGES horizontal">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356616" y="5702869"/>
            <a:ext cx="11503152" cy="901131"/>
          </a:xfrm>
        </p:spPr>
        <p:txBody>
          <a:bodyPr>
            <a:noAutofit/>
          </a:bodyPr>
          <a:lstStyle>
            <a:lvl1pPr marL="0" indent="0" algn="ctr">
              <a:buFontTx/>
              <a:buNone/>
              <a:defRPr sz="2800" b="1" spc="-70" baseline="0"/>
            </a:lvl1pPr>
            <a:lvl2pPr marL="914377" indent="-304792">
              <a:buFont typeface="Wingdings" pitchFamily="2" charset="2"/>
              <a:buChar char="§"/>
              <a:defRPr spc="-70" baseline="0"/>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4"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2237"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2907792" y="1323108"/>
            <a:ext cx="6400800" cy="42672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Tree>
    <p:extLst>
      <p:ext uri="{BB962C8B-B14F-4D97-AF65-F5344CB8AC3E}">
        <p14:creationId xmlns:p14="http://schemas.microsoft.com/office/powerpoint/2010/main" val="17488555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FE5438-BBFB-7B45-A0F3-FFE108319B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8542395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2DA3F7D-FF11-A348-A026-6F573D9568CC}"/>
              </a:ext>
            </a:extLst>
          </p:cNvPr>
          <p:cNvSpPr/>
          <p:nvPr userDrawn="1"/>
        </p:nvSpPr>
        <p:spPr>
          <a:xfrm>
            <a:off x="0" y="0"/>
            <a:ext cx="12192000" cy="6858000"/>
          </a:xfrm>
          <a:prstGeom prst="rect">
            <a:avLst/>
          </a:prstGeom>
          <a:solidFill>
            <a:srgbClr val="231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379674871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66228960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57956450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83536629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411689657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5418669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883992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412657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412793041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08630629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267593448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1_PROFILE IMAGES horizontal">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356616" y="5702869"/>
            <a:ext cx="11503152" cy="901131"/>
          </a:xfrm>
        </p:spPr>
        <p:txBody>
          <a:bodyPr>
            <a:noAutofit/>
          </a:bodyPr>
          <a:lstStyle>
            <a:lvl1pPr marL="0" indent="0" algn="ctr">
              <a:buFontTx/>
              <a:buNone/>
              <a:defRPr sz="2800" b="1" spc="-70" baseline="0"/>
            </a:lvl1pPr>
            <a:lvl2pPr marL="914377" indent="-304792">
              <a:buFont typeface="Wingdings" pitchFamily="2" charset="2"/>
              <a:buChar char="§"/>
              <a:defRPr spc="-70" baseline="0"/>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4"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2237"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2907792" y="1323108"/>
            <a:ext cx="6400800" cy="42672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Tree>
    <p:extLst>
      <p:ext uri="{BB962C8B-B14F-4D97-AF65-F5344CB8AC3E}">
        <p14:creationId xmlns:p14="http://schemas.microsoft.com/office/powerpoint/2010/main" val="197606911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FE5438-BBFB-7B45-A0F3-FFE108319B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4989339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299823146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326777535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57614451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76002803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330004260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3980985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28313457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1"/>
            <a:ext cx="2743200" cy="366183"/>
          </a:xfrm>
          <a:prstGeom prst="rect">
            <a:avLst/>
          </a:prstGeom>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302538787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237604406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48992039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19933647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
        <p:nvSpPr>
          <p:cNvPr id="6" name="Footer Placeholder 5">
            <a:extLst>
              <a:ext uri="{FF2B5EF4-FFF2-40B4-BE49-F238E27FC236}">
                <a16:creationId xmlns:a16="http://schemas.microsoft.com/office/drawing/2014/main" id="{F0935A8F-D8C4-A62E-32DC-035F50A3D5A6}"/>
              </a:ext>
            </a:extLst>
          </p:cNvPr>
          <p:cNvSpPr>
            <a:spLocks noGrp="1"/>
          </p:cNvSpPr>
          <p:nvPr>
            <p:ph type="ftr" sz="quarter" idx="15"/>
          </p:nvPr>
        </p:nvSpPr>
        <p:spPr>
          <a:xfrm>
            <a:off x="4038600" y="6356350"/>
            <a:ext cx="4114800" cy="365125"/>
          </a:xfrm>
          <a:prstGeom prst="rect">
            <a:avLst/>
          </a:prstGeom>
        </p:spPr>
        <p:txBody>
          <a:bodyPr/>
          <a:lstStyle/>
          <a:p>
            <a:r>
              <a:rPr lang="en-US"/>
              <a:t>Document</a:t>
            </a:r>
          </a:p>
        </p:txBody>
      </p:sp>
    </p:spTree>
    <p:extLst>
      <p:ext uri="{BB962C8B-B14F-4D97-AF65-F5344CB8AC3E}">
        <p14:creationId xmlns:p14="http://schemas.microsoft.com/office/powerpoint/2010/main" val="1667153553"/>
      </p:ext>
    </p:extLst>
  </p:cSld>
  <p:clrMapOvr>
    <a:masterClrMapping/>
  </p:clrMapOvr>
  <p:transition spd="slow">
    <p:wipe dir="d"/>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5" name="Footer Placeholder 4">
            <a:extLst>
              <a:ext uri="{FF2B5EF4-FFF2-40B4-BE49-F238E27FC236}">
                <a16:creationId xmlns:a16="http://schemas.microsoft.com/office/drawing/2014/main" id="{8384C0BC-EC0A-87BB-B2BB-0076B209ECCF}"/>
              </a:ext>
            </a:extLst>
          </p:cNvPr>
          <p:cNvSpPr>
            <a:spLocks noGrp="1"/>
          </p:cNvSpPr>
          <p:nvPr>
            <p:ph type="ftr" sz="quarter" idx="10"/>
          </p:nvPr>
        </p:nvSpPr>
        <p:spPr>
          <a:xfrm>
            <a:off x="4038600" y="6356350"/>
            <a:ext cx="4114800" cy="365125"/>
          </a:xfrm>
          <a:prstGeom prst="rect">
            <a:avLst/>
          </a:prstGeom>
        </p:spPr>
        <p:txBody>
          <a:bodyPr/>
          <a:lstStyle/>
          <a:p>
            <a:r>
              <a:rPr lang="en-US"/>
              <a:t>Document</a:t>
            </a:r>
          </a:p>
        </p:txBody>
      </p:sp>
    </p:spTree>
    <p:extLst>
      <p:ext uri="{BB962C8B-B14F-4D97-AF65-F5344CB8AC3E}">
        <p14:creationId xmlns:p14="http://schemas.microsoft.com/office/powerpoint/2010/main" val="3857913214"/>
      </p:ext>
    </p:extLst>
  </p:cSld>
  <p:clrMapOvr>
    <a:masterClrMapping/>
  </p:clrMapOvr>
  <p:transition spd="slow">
    <p:wipe dir="d"/>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noAutofit/>
          </a:bodyPr>
          <a:lstStyle>
            <a:lvl1pPr marL="304792" indent="-304792">
              <a:buFont typeface="Wingdings" pitchFamily="2" charset="2"/>
              <a:buChar cha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576071" y="350520"/>
            <a:ext cx="11039858" cy="1356360"/>
          </a:xfrm>
        </p:spPr>
        <p:txBody>
          <a:bodyPr lIns="0" anchor="ctr" anchorCtr="0">
            <a:noAutofit/>
          </a:bodyPr>
          <a:lstStyle>
            <a:lvl1pPr>
              <a:defRPr sz="4400"/>
            </a:lvl1pPr>
          </a:lstStyle>
          <a:p>
            <a:r>
              <a:rPr lang="en-US"/>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7554" y="6527178"/>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0957" y="6527178"/>
            <a:ext cx="6217920" cy="366183"/>
          </a:xfrm>
          <a:prstGeom prst="rect">
            <a:avLst/>
          </a:prstGeom>
        </p:spPr>
        <p:txBody>
          <a:bodyPr anchor="ctr" anchorCtr="0"/>
          <a:lstStyle>
            <a:lvl1pPr algn="r">
              <a:defRPr sz="1200" b="1">
                <a:solidFill>
                  <a:schemeClr val="bg2"/>
                </a:solidFill>
              </a:defRPr>
            </a:lvl1pPr>
          </a:lstStyle>
          <a:p>
            <a:r>
              <a:rPr lang="en-US"/>
              <a:t>Document</a:t>
            </a:r>
          </a:p>
        </p:txBody>
      </p:sp>
    </p:spTree>
    <p:extLst>
      <p:ext uri="{BB962C8B-B14F-4D97-AF65-F5344CB8AC3E}">
        <p14:creationId xmlns:p14="http://schemas.microsoft.com/office/powerpoint/2010/main" val="641477222"/>
      </p:ext>
    </p:extLst>
  </p:cSld>
  <p:clrMapOvr>
    <a:masterClrMapping/>
  </p:clrMapOvr>
  <p:transition spd="slow">
    <p:wipe dir="d"/>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Left Image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3238" y="1576131"/>
            <a:ext cx="8932689" cy="4362873"/>
          </a:xfrm>
        </p:spPr>
        <p:txBody>
          <a:bodyPr>
            <a:noAutofit/>
          </a:bodyPr>
          <a:lstStyle>
            <a:lvl1pPr marL="304792" indent="-304792">
              <a:buFont typeface="Wingdings" pitchFamily="2" charset="2"/>
              <a:buChar char="§"/>
              <a:defRPr sz="2800" b="1"/>
            </a:lvl1pPr>
            <a:lvl2pPr marL="609585" indent="0">
              <a:buNone/>
              <a:defRPr sz="2800" b="1">
                <a:solidFill>
                  <a:schemeClr val="bg2"/>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2683238" y="13415"/>
            <a:ext cx="9508761" cy="1143000"/>
          </a:xfrm>
        </p:spPr>
        <p:txBody>
          <a:bodyPr lIns="0" rIns="137160" anchor="t" anchorCtr="0">
            <a:noAutofit/>
          </a:bodyPr>
          <a:lstStyle>
            <a:lvl1pPr>
              <a:defRPr sz="3600"/>
            </a:lvl1pPr>
          </a:lstStyle>
          <a:p>
            <a:r>
              <a:rPr lang="en-US"/>
              <a:t>Click to edit Master title style</a:t>
            </a:r>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5" y="654966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2238" y="6549662"/>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6" name="Rectangle 5">
            <a:extLst>
              <a:ext uri="{FF2B5EF4-FFF2-40B4-BE49-F238E27FC236}">
                <a16:creationId xmlns:a16="http://schemas.microsoft.com/office/drawing/2014/main" id="{0BFF9D95-CEE2-8962-DECA-93603AB8D9CB}"/>
              </a:ext>
            </a:extLst>
          </p:cNvPr>
          <p:cNvSpPr/>
          <p:nvPr userDrawn="1"/>
        </p:nvSpPr>
        <p:spPr>
          <a:xfrm>
            <a:off x="10916006" y="6604754"/>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7">
            <a:extLst>
              <a:ext uri="{FF2B5EF4-FFF2-40B4-BE49-F238E27FC236}">
                <a16:creationId xmlns:a16="http://schemas.microsoft.com/office/drawing/2014/main" id="{8707892D-4775-83F8-DE05-0C2F4E962D53}"/>
              </a:ext>
            </a:extLst>
          </p:cNvPr>
          <p:cNvSpPr>
            <a:spLocks noGrp="1"/>
          </p:cNvSpPr>
          <p:nvPr>
            <p:ph type="pic" sz="quarter" idx="13"/>
          </p:nvPr>
        </p:nvSpPr>
        <p:spPr>
          <a:xfrm>
            <a:off x="0" y="0"/>
            <a:ext cx="2286000" cy="68580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vert="horz" lIns="91440" tIns="45720" rIns="91440" bIns="45720" rtlCol="0">
            <a:normAutofit/>
          </a:bodyPr>
          <a:lstStyle>
            <a:lvl1pPr>
              <a:defRPr lang="en-US"/>
            </a:lvl1pPr>
          </a:lstStyle>
          <a:p>
            <a:pPr lvl="0"/>
            <a:endParaRPr lang="en-US"/>
          </a:p>
        </p:txBody>
      </p:sp>
    </p:spTree>
    <p:extLst>
      <p:ext uri="{BB962C8B-B14F-4D97-AF65-F5344CB8AC3E}">
        <p14:creationId xmlns:p14="http://schemas.microsoft.com/office/powerpoint/2010/main" val="3728531361"/>
      </p:ext>
    </p:extLst>
  </p:cSld>
  <p:clrMapOvr>
    <a:masterClrMapping/>
  </p:clrMapOvr>
  <p:transition spd="slow">
    <p:wipe dir="d"/>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Title and Content 16:9">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8" name="Footer Placeholder 4"/>
          <p:cNvSpPr>
            <a:spLocks noGrp="1"/>
          </p:cNvSpPr>
          <p:nvPr>
            <p:ph type="ftr" sz="quarter" idx="3"/>
          </p:nvPr>
        </p:nvSpPr>
        <p:spPr>
          <a:xfrm>
            <a:off x="5532238"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3467252" y="1248481"/>
            <a:ext cx="5281879" cy="29718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356616" y="4429376"/>
            <a:ext cx="11503152" cy="1216152"/>
          </a:xfrm>
        </p:spPr>
        <p:txBody>
          <a:bodyPr>
            <a:noAutofit/>
          </a:bodyPr>
          <a:lstStyle>
            <a:lvl1pPr marL="304792" indent="-304792">
              <a:buFont typeface="Wingdings" pitchFamily="2" charset="2"/>
              <a:buChar char="§"/>
              <a:defRPr sz="2800" b="1" spc="-70" baseline="0"/>
            </a:lvl1pPr>
            <a:lvl2pPr marL="609585" indent="0">
              <a:buFontTx/>
              <a:buNone/>
              <a:defRPr sz="2800" b="1" spc="-70" baseline="0">
                <a:solidFill>
                  <a:schemeClr val="bg2"/>
                </a:solidFill>
              </a:defRPr>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FF2B5EF4-FFF2-40B4-BE49-F238E27FC236}">
                <a16:creationId xmlns:a16="http://schemas.microsoft.com/office/drawing/2014/main" id="{6B957768-840A-259E-3F99-A7236BFDF299}"/>
              </a:ext>
            </a:extLst>
          </p:cNvPr>
          <p:cNvSpPr/>
          <p:nvPr userDrawn="1"/>
        </p:nvSpPr>
        <p:spPr>
          <a:xfrm>
            <a:off x="10916006" y="656082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5"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Tree>
    <p:extLst>
      <p:ext uri="{BB962C8B-B14F-4D97-AF65-F5344CB8AC3E}">
        <p14:creationId xmlns:p14="http://schemas.microsoft.com/office/powerpoint/2010/main" val="226740409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2_Title and Content two images 16:9">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8" name="Footer Placeholder 4"/>
          <p:cNvSpPr>
            <a:spLocks noGrp="1"/>
          </p:cNvSpPr>
          <p:nvPr>
            <p:ph type="ftr" sz="quarter" idx="3"/>
          </p:nvPr>
        </p:nvSpPr>
        <p:spPr>
          <a:xfrm>
            <a:off x="5532238"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654978" y="1248481"/>
            <a:ext cx="5281879" cy="29718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356616" y="4429376"/>
            <a:ext cx="11503152" cy="1216152"/>
          </a:xfrm>
        </p:spPr>
        <p:txBody>
          <a:bodyPr>
            <a:noAutofit/>
          </a:bodyPr>
          <a:lstStyle>
            <a:lvl1pPr marL="304792" indent="-304792">
              <a:buFont typeface="Wingdings" pitchFamily="2" charset="2"/>
              <a:buChar char="§"/>
              <a:defRPr sz="2800" b="1" spc="-70" baseline="0"/>
            </a:lvl1pPr>
            <a:lvl2pPr marL="609585" indent="0">
              <a:buFontTx/>
              <a:buNone/>
              <a:defRPr sz="2800" b="1" spc="-70" baseline="0">
                <a:solidFill>
                  <a:schemeClr val="bg2"/>
                </a:solidFill>
              </a:defRPr>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FF2B5EF4-FFF2-40B4-BE49-F238E27FC236}">
                <a16:creationId xmlns:a16="http://schemas.microsoft.com/office/drawing/2014/main" id="{6B957768-840A-259E-3F99-A7236BFDF299}"/>
              </a:ext>
            </a:extLst>
          </p:cNvPr>
          <p:cNvSpPr/>
          <p:nvPr userDrawn="1"/>
        </p:nvSpPr>
        <p:spPr>
          <a:xfrm>
            <a:off x="10916006" y="656082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5"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3" name="Picture Placeholder 5">
            <a:extLst>
              <a:ext uri="{FF2B5EF4-FFF2-40B4-BE49-F238E27FC236}">
                <a16:creationId xmlns:a16="http://schemas.microsoft.com/office/drawing/2014/main" id="{1E5983C0-C1CD-4679-D883-10BCC35B2FE5}"/>
              </a:ext>
            </a:extLst>
          </p:cNvPr>
          <p:cNvSpPr>
            <a:spLocks noGrp="1" noChangeAspect="1"/>
          </p:cNvSpPr>
          <p:nvPr>
            <p:ph type="pic" sz="quarter" idx="14"/>
          </p:nvPr>
        </p:nvSpPr>
        <p:spPr>
          <a:xfrm>
            <a:off x="6255143" y="1248481"/>
            <a:ext cx="5281879" cy="29718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Tree>
    <p:extLst>
      <p:ext uri="{BB962C8B-B14F-4D97-AF65-F5344CB8AC3E}">
        <p14:creationId xmlns:p14="http://schemas.microsoft.com/office/powerpoint/2010/main" val="162279326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_Title and Content 2.35:1">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5"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2238"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2483889" y="1272293"/>
            <a:ext cx="7224222" cy="3074137"/>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356616" y="4429376"/>
            <a:ext cx="11503152" cy="1216152"/>
          </a:xfrm>
        </p:spPr>
        <p:txBody>
          <a:bodyPr>
            <a:noAutofit/>
          </a:bodyPr>
          <a:lstStyle>
            <a:lvl1pPr marL="304792" indent="-304792">
              <a:buFont typeface="Wingdings" pitchFamily="2" charset="2"/>
              <a:buChar char="§"/>
              <a:defRPr sz="2800" b="1" spc="-70" baseline="0"/>
            </a:lvl1pPr>
            <a:lvl2pPr marL="609585" indent="0">
              <a:buFontTx/>
              <a:buNone/>
              <a:defRPr sz="2800" b="1" spc="-70" baseline="0">
                <a:solidFill>
                  <a:schemeClr val="bg2"/>
                </a:solidFill>
              </a:defRPr>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6B339075-819A-7B5C-553B-8D9E7CAD1F52}"/>
              </a:ext>
            </a:extLst>
          </p:cNvPr>
          <p:cNvSpPr/>
          <p:nvPr userDrawn="1"/>
        </p:nvSpPr>
        <p:spPr>
          <a:xfrm>
            <a:off x="10916006" y="656082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3392879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PROFILE IMAGES horizontal">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356616" y="5702869"/>
            <a:ext cx="11503152" cy="901131"/>
          </a:xfrm>
        </p:spPr>
        <p:txBody>
          <a:bodyPr>
            <a:noAutofit/>
          </a:bodyPr>
          <a:lstStyle>
            <a:lvl1pPr marL="0" indent="0" algn="ctr">
              <a:buFontTx/>
              <a:buNone/>
              <a:defRPr sz="2800" b="1" spc="-70" baseline="0"/>
            </a:lvl1pPr>
            <a:lvl2pPr marL="914377" indent="-304792">
              <a:buFont typeface="Wingdings" pitchFamily="2" charset="2"/>
              <a:buChar char="§"/>
              <a:defRPr spc="-70" baseline="0"/>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4"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2237"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2907792" y="1323108"/>
            <a:ext cx="6400800" cy="42672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Tree>
    <p:extLst>
      <p:ext uri="{BB962C8B-B14F-4D97-AF65-F5344CB8AC3E}">
        <p14:creationId xmlns:p14="http://schemas.microsoft.com/office/powerpoint/2010/main" val="269422478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2_PROFILE IMAGES vertical">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4344175" y="1239219"/>
            <a:ext cx="3503650" cy="4379562"/>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356615" y="5702868"/>
            <a:ext cx="11428985" cy="975249"/>
          </a:xfrm>
        </p:spPr>
        <p:txBody>
          <a:bodyPr>
            <a:noAutofit/>
          </a:bodyPr>
          <a:lstStyle>
            <a:lvl1pPr marL="0" indent="0" algn="ctr">
              <a:buFontTx/>
              <a:buNone/>
              <a:defRPr sz="2800" b="1" spc="-70" baseline="0"/>
            </a:lvl1pPr>
            <a:lvl2pPr marL="914377" indent="-304792">
              <a:buFont typeface="Wingdings" pitchFamily="2" charset="2"/>
              <a:buChar char="§"/>
              <a:defRPr spc="-70" baseline="0"/>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5216934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3_TWO PROFILE IMAGES">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4"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2236"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1739346" y="1261636"/>
            <a:ext cx="3502152" cy="4379976"/>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884845" y="5769544"/>
            <a:ext cx="5211155" cy="911149"/>
          </a:xfrm>
        </p:spPr>
        <p:txBody>
          <a:bodyPr>
            <a:noAutofit/>
          </a:bodyPr>
          <a:lstStyle>
            <a:lvl1pPr marL="0" indent="0" algn="ctr">
              <a:buFontTx/>
              <a:buNone/>
              <a:defRPr sz="2800" b="1" spc="-70" baseline="0"/>
            </a:lvl1pPr>
            <a:lvl2pPr marL="609585" indent="0">
              <a:buFontTx/>
              <a:buNone/>
              <a:defRPr spc="-70" baseline="0"/>
            </a:lvl2pPr>
            <a:lvl3pPr marL="1219170" indent="0">
              <a:buFontTx/>
              <a:buNone/>
              <a:defRPr spc="-70" baseline="0"/>
            </a:lvl3pPr>
            <a:lvl4pPr marL="1828755" indent="0">
              <a:buFontTx/>
              <a:buNone/>
              <a:defRPr spc="-70" baseline="0"/>
            </a:lvl4pPr>
            <a:lvl5pPr marL="2438339" indent="0">
              <a:buFontTx/>
              <a:buNone/>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5">
            <a:extLst>
              <a:ext uri="{FF2B5EF4-FFF2-40B4-BE49-F238E27FC236}">
                <a16:creationId xmlns:a16="http://schemas.microsoft.com/office/drawing/2014/main" id="{230AD4DF-10C4-C268-B03C-7BE86F5BECD6}"/>
              </a:ext>
            </a:extLst>
          </p:cNvPr>
          <p:cNvSpPr>
            <a:spLocks noGrp="1" noChangeAspect="1"/>
          </p:cNvSpPr>
          <p:nvPr>
            <p:ph type="pic" sz="quarter" idx="14"/>
          </p:nvPr>
        </p:nvSpPr>
        <p:spPr>
          <a:xfrm>
            <a:off x="6780601" y="1289312"/>
            <a:ext cx="3502152" cy="4379976"/>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5" name="Text Placeholder 4">
            <a:extLst>
              <a:ext uri="{FF2B5EF4-FFF2-40B4-BE49-F238E27FC236}">
                <a16:creationId xmlns:a16="http://schemas.microsoft.com/office/drawing/2014/main" id="{3AC05C22-168C-51FF-E7CB-E441598A094C}"/>
              </a:ext>
            </a:extLst>
          </p:cNvPr>
          <p:cNvSpPr>
            <a:spLocks noGrp="1"/>
          </p:cNvSpPr>
          <p:nvPr>
            <p:ph type="body" sz="quarter" idx="15"/>
          </p:nvPr>
        </p:nvSpPr>
        <p:spPr>
          <a:xfrm>
            <a:off x="6125150" y="5766293"/>
            <a:ext cx="5267836" cy="844444"/>
          </a:xfrm>
        </p:spPr>
        <p:txBody>
          <a:bodyPr/>
          <a:lstStyle>
            <a:lvl1pPr marL="0" indent="0" algn="ctr">
              <a:buFontTx/>
              <a:buNone/>
              <a:defRPr sz="2800" b="1"/>
            </a:lvl1pPr>
            <a:lvl2pPr marL="609585" indent="0">
              <a:buFontTx/>
              <a:buNone/>
              <a:defRPr/>
            </a:lvl2pPr>
            <a:lvl3pPr marL="1219170" indent="0">
              <a:buFontTx/>
              <a:buNone/>
              <a:defRPr/>
            </a:lvl3pPr>
            <a:lvl4pPr marL="1828755" indent="0">
              <a:buFontTx/>
              <a:buNone/>
              <a:defRPr/>
            </a:lvl4pPr>
            <a:lvl5pPr marL="2438339"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B7F9F3CC-1D9D-1ABB-65B3-64AA47E30200}"/>
              </a:ext>
            </a:extLst>
          </p:cNvPr>
          <p:cNvSpPr/>
          <p:nvPr userDrawn="1"/>
        </p:nvSpPr>
        <p:spPr>
          <a:xfrm>
            <a:off x="10916006" y="656082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432988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_PROFILE IMAGES with logo">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5"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2237"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2026972" y="1275635"/>
            <a:ext cx="3657600" cy="45720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905869" y="5953027"/>
            <a:ext cx="5899805" cy="1216152"/>
          </a:xfrm>
        </p:spPr>
        <p:txBody>
          <a:bodyPr>
            <a:noAutofit/>
          </a:bodyPr>
          <a:lstStyle>
            <a:lvl1pPr marL="0" indent="0" algn="ctr">
              <a:buFontTx/>
              <a:buNone/>
              <a:defRPr sz="2800" b="1" spc="-70" baseline="0"/>
            </a:lvl1pPr>
            <a:lvl2pPr marL="914377" indent="-304792">
              <a:buFont typeface="Wingdings" pitchFamily="2" charset="2"/>
              <a:buChar char="§"/>
              <a:defRPr spc="-70" baseline="0"/>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5">
            <a:extLst>
              <a:ext uri="{FF2B5EF4-FFF2-40B4-BE49-F238E27FC236}">
                <a16:creationId xmlns:a16="http://schemas.microsoft.com/office/drawing/2014/main" id="{B13B6DFB-7B7B-82D0-49FA-EE2426B7F091}"/>
              </a:ext>
            </a:extLst>
          </p:cNvPr>
          <p:cNvSpPr>
            <a:spLocks noGrp="1"/>
          </p:cNvSpPr>
          <p:nvPr>
            <p:ph type="pic" sz="quarter" idx="14" hasCustomPrompt="1"/>
          </p:nvPr>
        </p:nvSpPr>
        <p:spPr>
          <a:xfrm>
            <a:off x="7075055" y="2633238"/>
            <a:ext cx="3856784" cy="1764434"/>
          </a:xfrm>
        </p:spPr>
        <p:txBody>
          <a:bodyPr/>
          <a:lstStyle/>
          <a:p>
            <a:r>
              <a:rPr lang="en-US"/>
              <a:t>logo</a:t>
            </a:r>
          </a:p>
        </p:txBody>
      </p:sp>
      <p:sp>
        <p:nvSpPr>
          <p:cNvPr id="13" name="Rectangle 12">
            <a:extLst>
              <a:ext uri="{FF2B5EF4-FFF2-40B4-BE49-F238E27FC236}">
                <a16:creationId xmlns:a16="http://schemas.microsoft.com/office/drawing/2014/main" id="{95D24A3F-71E5-91BC-E65E-43DF219C6C8D}"/>
              </a:ext>
            </a:extLst>
          </p:cNvPr>
          <p:cNvSpPr/>
          <p:nvPr userDrawn="1"/>
        </p:nvSpPr>
        <p:spPr>
          <a:xfrm>
            <a:off x="10916006" y="656082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364245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Tree>
    <p:extLst>
      <p:ext uri="{BB962C8B-B14F-4D97-AF65-F5344CB8AC3E}">
        <p14:creationId xmlns:p14="http://schemas.microsoft.com/office/powerpoint/2010/main" val="3093011229"/>
      </p:ext>
    </p:extLst>
  </p:cSld>
  <p:clrMapOvr>
    <a:masterClrMapping/>
  </p:clrMapOvr>
  <p:transition spd="slow">
    <p:wipe dir="d"/>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408479700"/>
      </p:ext>
    </p:extLst>
  </p:cSld>
  <p:clrMapOvr>
    <a:masterClrMapping/>
  </p:clrMapOvr>
  <p:transition spd="slow">
    <p:wipe dir="d"/>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79521299"/>
      </p:ext>
    </p:extLst>
  </p:cSld>
  <p:clrMapOvr>
    <a:masterClrMapping/>
  </p:clrMapOvr>
  <p:transition spd="slow">
    <p:wipe dir="d"/>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162764158"/>
      </p:ext>
    </p:extLst>
  </p:cSld>
  <p:clrMapOvr>
    <a:masterClrMapping/>
  </p:clrMapOvr>
  <p:transition spd="slow">
    <p:wipe dir="d"/>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_Title one large image horizontal">
    <p:spTree>
      <p:nvGrpSpPr>
        <p:cNvPr id="1" name=""/>
        <p:cNvGrpSpPr/>
        <p:nvPr/>
      </p:nvGrpSpPr>
      <p:grpSpPr>
        <a:xfrm>
          <a:off x="0" y="0"/>
          <a:ext cx="0" cy="0"/>
          <a:chOff x="0" y="0"/>
          <a:chExt cx="0" cy="0"/>
        </a:xfrm>
      </p:grpSpPr>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521440" y="6400800"/>
            <a:ext cx="457200" cy="365125"/>
          </a:xfrm>
          <a:prstGeom prst="rect">
            <a:avLst/>
          </a:prstGeom>
        </p:spPr>
        <p:txBody>
          <a:bodyPr anchor="ctr" anchorCtr="0"/>
          <a:lstStyle>
            <a:lvl1pPr marL="0" marR="0" indent="0" algn="l" defTabSz="1219170" rtl="0" eaLnBrk="1" fontAlgn="auto" latinLnBrk="0" hangingPunct="1">
              <a:lnSpc>
                <a:spcPct val="100000"/>
              </a:lnSpc>
              <a:spcBef>
                <a:spcPts val="0"/>
              </a:spcBef>
              <a:spcAft>
                <a:spcPts val="0"/>
              </a:spcAft>
              <a:buClrTx/>
              <a:buSzTx/>
              <a:buFontTx/>
              <a:buNone/>
              <a:tabLst/>
              <a:defRPr sz="1200" b="1">
                <a:solidFill>
                  <a:schemeClr val="bg2"/>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376672" y="6400800"/>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6" name="Title 1"/>
          <p:cNvSpPr>
            <a:spLocks noGrp="1"/>
          </p:cNvSpPr>
          <p:nvPr>
            <p:ph type="title"/>
          </p:nvPr>
        </p:nvSpPr>
        <p:spPr>
          <a:xfrm>
            <a:off x="0" y="0"/>
            <a:ext cx="12192000" cy="1143000"/>
          </a:xfrm>
        </p:spPr>
        <p:txBody>
          <a:bodyPr lIns="0" tIns="137160" anchor="t" anchorCtr="0">
            <a:noAutofit/>
          </a:bodyPr>
          <a:lstStyle>
            <a:lvl1pPr algn="ctr">
              <a:defRPr sz="3600"/>
            </a:lvl1pPr>
          </a:lstStyle>
          <a:p>
            <a:r>
              <a:rPr lang="en-US"/>
              <a:t>Click to edit Master title style</a:t>
            </a:r>
          </a:p>
        </p:txBody>
      </p:sp>
      <p:sp>
        <p:nvSpPr>
          <p:cNvPr id="2" name="Rectangle 1">
            <a:extLst>
              <a:ext uri="{FF2B5EF4-FFF2-40B4-BE49-F238E27FC236}">
                <a16:creationId xmlns:a16="http://schemas.microsoft.com/office/drawing/2014/main" id="{356A5A15-D467-F253-E0FA-A6584639DEFB}"/>
              </a:ext>
            </a:extLst>
          </p:cNvPr>
          <p:cNvSpPr/>
          <p:nvPr userDrawn="1"/>
        </p:nvSpPr>
        <p:spPr>
          <a:xfrm>
            <a:off x="10758611" y="645589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3A659E3-B307-8CF6-8162-1104C048A0BA}"/>
              </a:ext>
            </a:extLst>
          </p:cNvPr>
          <p:cNvPicPr>
            <a:picLocks noChangeAspect="1"/>
          </p:cNvPicPr>
          <p:nvPr userDrawn="1"/>
        </p:nvPicPr>
        <p:blipFill rotWithShape="1">
          <a:blip r:embed="rId2" cstate="print">
            <a:alphaModFix amt="81000"/>
            <a:extLst>
              <a:ext uri="{28A0092B-C50C-407E-A947-70E740481C1C}">
                <a14:useLocalDpi xmlns:a14="http://schemas.microsoft.com/office/drawing/2010/main" val="0"/>
              </a:ext>
            </a:extLst>
          </a:blip>
          <a:srcRect r="44306" b="78763"/>
          <a:stretch/>
        </p:blipFill>
        <p:spPr>
          <a:xfrm>
            <a:off x="8531677" y="6229509"/>
            <a:ext cx="3930733" cy="844444"/>
          </a:xfrm>
          <a:prstGeom prst="rect">
            <a:avLst/>
          </a:prstGeom>
          <a:effectLst>
            <a:outerShdw blurRad="50800" dist="50800" dir="5400000" algn="ctr" rotWithShape="0">
              <a:srgbClr val="000000"/>
            </a:outerShdw>
          </a:effectLst>
        </p:spPr>
      </p:pic>
      <p:sp>
        <p:nvSpPr>
          <p:cNvPr id="7" name="Picture Placeholder 6">
            <a:extLst>
              <a:ext uri="{FF2B5EF4-FFF2-40B4-BE49-F238E27FC236}">
                <a16:creationId xmlns:a16="http://schemas.microsoft.com/office/drawing/2014/main" id="{73A91759-2FB3-7670-04B5-372F5E1BFF45}"/>
              </a:ext>
            </a:extLst>
          </p:cNvPr>
          <p:cNvSpPr>
            <a:spLocks noGrp="1" noChangeAspect="1"/>
          </p:cNvSpPr>
          <p:nvPr>
            <p:ph type="pic" sz="quarter" idx="13"/>
          </p:nvPr>
        </p:nvSpPr>
        <p:spPr>
          <a:xfrm>
            <a:off x="1841688" y="1265232"/>
            <a:ext cx="8912596" cy="5013335"/>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vert="horz" lIns="91440" tIns="45720" rIns="91440" bIns="45720" rtlCol="0">
            <a:normAutofit/>
          </a:bodyPr>
          <a:lstStyle>
            <a:lvl1pPr>
              <a:defRPr lang="en-US"/>
            </a:lvl1pPr>
          </a:lstStyle>
          <a:p>
            <a:pPr lvl="0"/>
            <a:endParaRPr lang="en-US"/>
          </a:p>
        </p:txBody>
      </p:sp>
    </p:spTree>
    <p:extLst>
      <p:ext uri="{BB962C8B-B14F-4D97-AF65-F5344CB8AC3E}">
        <p14:creationId xmlns:p14="http://schemas.microsoft.com/office/powerpoint/2010/main" val="3772181193"/>
      </p:ext>
    </p:extLst>
  </p:cSld>
  <p:clrMapOvr>
    <a:masterClrMapping/>
  </p:clrMapOvr>
  <p:transition spd="slow">
    <p:wipe dir="d"/>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2_Title one large image Vertical">
    <p:spTree>
      <p:nvGrpSpPr>
        <p:cNvPr id="1" name=""/>
        <p:cNvGrpSpPr/>
        <p:nvPr/>
      </p:nvGrpSpPr>
      <p:grpSpPr>
        <a:xfrm>
          <a:off x="0" y="0"/>
          <a:ext cx="0" cy="0"/>
          <a:chOff x="0" y="0"/>
          <a:chExt cx="0" cy="0"/>
        </a:xfrm>
      </p:grpSpPr>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521440" y="6400800"/>
            <a:ext cx="457200" cy="365125"/>
          </a:xfrm>
          <a:prstGeom prst="rect">
            <a:avLst/>
          </a:prstGeom>
        </p:spPr>
        <p:txBody>
          <a:bodyPr anchor="ctr" anchorCtr="0"/>
          <a:lstStyle>
            <a:lvl1pPr marL="0" marR="0" indent="0" algn="l" defTabSz="1219170" rtl="0" eaLnBrk="1" fontAlgn="auto" latinLnBrk="0" hangingPunct="1">
              <a:lnSpc>
                <a:spcPct val="100000"/>
              </a:lnSpc>
              <a:spcBef>
                <a:spcPts val="0"/>
              </a:spcBef>
              <a:spcAft>
                <a:spcPts val="0"/>
              </a:spcAft>
              <a:buClrTx/>
              <a:buSzTx/>
              <a:buFontTx/>
              <a:buNone/>
              <a:tabLst/>
              <a:defRPr sz="1200" b="1">
                <a:solidFill>
                  <a:schemeClr val="bg2"/>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376672" y="6400800"/>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6" name="Title 1"/>
          <p:cNvSpPr>
            <a:spLocks noGrp="1"/>
          </p:cNvSpPr>
          <p:nvPr>
            <p:ph type="title"/>
          </p:nvPr>
        </p:nvSpPr>
        <p:spPr>
          <a:xfrm>
            <a:off x="0" y="0"/>
            <a:ext cx="12192000" cy="1143000"/>
          </a:xfrm>
        </p:spPr>
        <p:txBody>
          <a:bodyPr lIns="0" tIns="137160" anchor="t" anchorCtr="0">
            <a:noAutofit/>
          </a:bodyPr>
          <a:lstStyle>
            <a:lvl1pPr algn="ctr">
              <a:defRPr sz="3600"/>
            </a:lvl1pPr>
          </a:lstStyle>
          <a:p>
            <a:r>
              <a:rPr lang="en-US"/>
              <a:t>Click to edit Master title style</a:t>
            </a:r>
          </a:p>
        </p:txBody>
      </p:sp>
      <p:sp>
        <p:nvSpPr>
          <p:cNvPr id="2" name="Rectangle 1">
            <a:extLst>
              <a:ext uri="{FF2B5EF4-FFF2-40B4-BE49-F238E27FC236}">
                <a16:creationId xmlns:a16="http://schemas.microsoft.com/office/drawing/2014/main" id="{356A5A15-D467-F253-E0FA-A6584639DEFB}"/>
              </a:ext>
            </a:extLst>
          </p:cNvPr>
          <p:cNvSpPr/>
          <p:nvPr userDrawn="1"/>
        </p:nvSpPr>
        <p:spPr>
          <a:xfrm>
            <a:off x="10758611" y="645589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3A659E3-B307-8CF6-8162-1104C048A0BA}"/>
              </a:ext>
            </a:extLst>
          </p:cNvPr>
          <p:cNvPicPr>
            <a:picLocks noChangeAspect="1"/>
          </p:cNvPicPr>
          <p:nvPr userDrawn="1"/>
        </p:nvPicPr>
        <p:blipFill rotWithShape="1">
          <a:blip r:embed="rId2" cstate="print">
            <a:alphaModFix amt="81000"/>
            <a:extLst>
              <a:ext uri="{28A0092B-C50C-407E-A947-70E740481C1C}">
                <a14:useLocalDpi xmlns:a14="http://schemas.microsoft.com/office/drawing/2010/main" val="0"/>
              </a:ext>
            </a:extLst>
          </a:blip>
          <a:srcRect r="44306" b="78763"/>
          <a:stretch/>
        </p:blipFill>
        <p:spPr>
          <a:xfrm>
            <a:off x="8531677" y="6229509"/>
            <a:ext cx="3930733" cy="844444"/>
          </a:xfrm>
          <a:prstGeom prst="rect">
            <a:avLst/>
          </a:prstGeom>
          <a:effectLst>
            <a:outerShdw blurRad="50800" dist="50800" dir="5400000" algn="ctr" rotWithShape="0">
              <a:srgbClr val="000000"/>
            </a:outerShdw>
          </a:effectLst>
        </p:spPr>
      </p:pic>
      <p:sp>
        <p:nvSpPr>
          <p:cNvPr id="7" name="Picture Placeholder 6">
            <a:extLst>
              <a:ext uri="{FF2B5EF4-FFF2-40B4-BE49-F238E27FC236}">
                <a16:creationId xmlns:a16="http://schemas.microsoft.com/office/drawing/2014/main" id="{73A91759-2FB3-7670-04B5-372F5E1BFF45}"/>
              </a:ext>
            </a:extLst>
          </p:cNvPr>
          <p:cNvSpPr>
            <a:spLocks noGrp="1" noChangeAspect="1"/>
          </p:cNvSpPr>
          <p:nvPr>
            <p:ph type="pic" sz="quarter" idx="13"/>
          </p:nvPr>
        </p:nvSpPr>
        <p:spPr>
          <a:xfrm>
            <a:off x="3960702" y="1239978"/>
            <a:ext cx="4270596" cy="5338245"/>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vert="horz" lIns="91440" tIns="45720" rIns="91440" bIns="45720" rtlCol="0">
            <a:normAutofit/>
          </a:bodyPr>
          <a:lstStyle>
            <a:lvl1pPr>
              <a:defRPr lang="en-US"/>
            </a:lvl1pPr>
          </a:lstStyle>
          <a:p>
            <a:pPr lvl="0"/>
            <a:endParaRPr lang="en-US"/>
          </a:p>
        </p:txBody>
      </p:sp>
    </p:spTree>
    <p:extLst>
      <p:ext uri="{BB962C8B-B14F-4D97-AF65-F5344CB8AC3E}">
        <p14:creationId xmlns:p14="http://schemas.microsoft.com/office/powerpoint/2010/main" val="6647319"/>
      </p:ext>
    </p:extLst>
  </p:cSld>
  <p:clrMapOvr>
    <a:masterClrMapping/>
  </p:clrMapOvr>
  <p:transition spd="slow">
    <p:wipe dir="d"/>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1"/>
            <a:ext cx="2743200" cy="366183"/>
          </a:xfrm>
          <a:prstGeom prst="rect">
            <a:avLst/>
          </a:prstGeom>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Tree>
    <p:extLst>
      <p:ext uri="{BB962C8B-B14F-4D97-AF65-F5344CB8AC3E}">
        <p14:creationId xmlns:p14="http://schemas.microsoft.com/office/powerpoint/2010/main" val="3606586843"/>
      </p:ext>
    </p:extLst>
  </p:cSld>
  <p:clrMapOvr>
    <a:masterClrMapping/>
  </p:clrMapOvr>
  <p:transition spd="slow">
    <p:wipe dir="d"/>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Tree>
    <p:extLst>
      <p:ext uri="{BB962C8B-B14F-4D97-AF65-F5344CB8AC3E}">
        <p14:creationId xmlns:p14="http://schemas.microsoft.com/office/powerpoint/2010/main" val="3633338276"/>
      </p:ext>
    </p:extLst>
  </p:cSld>
  <p:clrMapOvr>
    <a:masterClrMapping/>
  </p:clrMapOvr>
  <p:transition spd="slow">
    <p:wipe dir="d"/>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626200336"/>
      </p:ext>
    </p:extLst>
  </p:cSld>
  <p:clrMapOvr>
    <a:masterClrMapping/>
  </p:clrMapOvr>
  <p:transition spd="slow">
    <p:wipe dir="d"/>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374701990"/>
      </p:ext>
    </p:extLst>
  </p:cSld>
  <p:clrMapOvr>
    <a:masterClrMapping/>
  </p:clrMapOvr>
  <p:transition spd="slow">
    <p:wipe dir="d"/>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CF8B4BE7-76A9-1040-A87F-EDD8E2E74C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80033048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F512FB66-D3A5-D347-B26F-70FCDF4B43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226137195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13816825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90432565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283268381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360919810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9110468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33120270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56866165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83945706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11949"/>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93D3E07-1B3C-274C-85F1-93B226BB6F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5" y="-11951"/>
            <a:ext cx="12213244" cy="6869949"/>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00537965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62159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34433790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7749060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3078578478"/>
      </p:ext>
    </p:extLst>
  </p:cSld>
  <p:clrMapOvr>
    <a:overrideClrMapping bg1="lt1" tx1="dk1" bg2="lt2" tx2="dk2" accent1="accent1" accent2="accent2" accent3="accent3" accent4="accent4" accent5="accent5" accent6="accent6" hlink="hlink" folHlink="folHlink"/>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27151174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37688262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4747565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377661960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256286496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309552911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r>
              <a:rPr lang="en-US"/>
              <a:t>Click to edit Master title style</a:t>
            </a:r>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79505336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r>
              <a:rPr lang="en-US"/>
              <a:t>Click to edit Master title style</a:t>
            </a:r>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25162279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11" name="Picture 10" descr="../Image%20examples/DNA_reportFULLnew.jpg">
            <a:extLst>
              <a:ext uri="{FF2B5EF4-FFF2-40B4-BE49-F238E27FC236}">
                <a16:creationId xmlns:a16="http://schemas.microsoft.com/office/drawing/2014/main" id="{D5CFBAC3-08B4-482F-AB48-5796845A64B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56354"/>
          <a:stretch/>
        </p:blipFill>
        <p:spPr bwMode="auto">
          <a:xfrm>
            <a:off x="-7684" y="15400"/>
            <a:ext cx="12192000" cy="6880700"/>
          </a:xfrm>
          <a:prstGeom prst="rect">
            <a:avLst/>
          </a:prstGeom>
          <a:noFill/>
          <a:ln>
            <a:noFill/>
          </a:ln>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815" y="15400"/>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8"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97369175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398589447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232391268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3002923695"/>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460778439"/>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0724095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251021977"/>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38402"/>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285462647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r>
              <a:rPr lang="en-US"/>
              <a:t>Click to edit Master title style</a:t>
            </a:r>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94228077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r>
              <a:rPr lang="en-US"/>
              <a:t>Click to edit Master title style</a:t>
            </a:r>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833009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theme" Target="../theme/theme2.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3.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image" Target="../media/image7.png"/><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4.xml"/><Relationship Id="rId3" Type="http://schemas.openxmlformats.org/officeDocument/2006/relationships/slideLayout" Target="../slideLayouts/slideLayout79.xml"/><Relationship Id="rId7" Type="http://schemas.openxmlformats.org/officeDocument/2006/relationships/slideLayout" Target="../slideLayouts/slideLayout83.xml"/><Relationship Id="rId12" Type="http://schemas.openxmlformats.org/officeDocument/2006/relationships/theme" Target="../theme/theme6.xml"/><Relationship Id="rId2" Type="http://schemas.openxmlformats.org/officeDocument/2006/relationships/slideLayout" Target="../slideLayouts/slideLayout78.xml"/><Relationship Id="rId1" Type="http://schemas.openxmlformats.org/officeDocument/2006/relationships/slideLayout" Target="../slideLayouts/slideLayout77.xml"/><Relationship Id="rId6" Type="http://schemas.openxmlformats.org/officeDocument/2006/relationships/slideLayout" Target="../slideLayouts/slideLayout82.xml"/><Relationship Id="rId11" Type="http://schemas.openxmlformats.org/officeDocument/2006/relationships/slideLayout" Target="../slideLayouts/slideLayout87.xml"/><Relationship Id="rId5" Type="http://schemas.openxmlformats.org/officeDocument/2006/relationships/slideLayout" Target="../slideLayouts/slideLayout81.xml"/><Relationship Id="rId10" Type="http://schemas.openxmlformats.org/officeDocument/2006/relationships/slideLayout" Target="../slideLayouts/slideLayout86.xml"/><Relationship Id="rId4" Type="http://schemas.openxmlformats.org/officeDocument/2006/relationships/slideLayout" Target="../slideLayouts/slideLayout80.xml"/><Relationship Id="rId9" Type="http://schemas.openxmlformats.org/officeDocument/2006/relationships/slideLayout" Target="../slideLayouts/slideLayout8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5.xml"/><Relationship Id="rId13" Type="http://schemas.openxmlformats.org/officeDocument/2006/relationships/slideLayout" Target="../slideLayouts/slideLayout100.xml"/><Relationship Id="rId18" Type="http://schemas.openxmlformats.org/officeDocument/2006/relationships/slideLayout" Target="../slideLayouts/slideLayout105.xml"/><Relationship Id="rId3" Type="http://schemas.openxmlformats.org/officeDocument/2006/relationships/slideLayout" Target="../slideLayouts/slideLayout90.xml"/><Relationship Id="rId21" Type="http://schemas.openxmlformats.org/officeDocument/2006/relationships/slideLayout" Target="../slideLayouts/slideLayout108.xml"/><Relationship Id="rId7" Type="http://schemas.openxmlformats.org/officeDocument/2006/relationships/slideLayout" Target="../slideLayouts/slideLayout94.xml"/><Relationship Id="rId12" Type="http://schemas.openxmlformats.org/officeDocument/2006/relationships/slideLayout" Target="../slideLayouts/slideLayout99.xml"/><Relationship Id="rId17" Type="http://schemas.openxmlformats.org/officeDocument/2006/relationships/slideLayout" Target="../slideLayouts/slideLayout104.xml"/><Relationship Id="rId2" Type="http://schemas.openxmlformats.org/officeDocument/2006/relationships/slideLayout" Target="../slideLayouts/slideLayout89.xml"/><Relationship Id="rId16" Type="http://schemas.openxmlformats.org/officeDocument/2006/relationships/slideLayout" Target="../slideLayouts/slideLayout103.xml"/><Relationship Id="rId20" Type="http://schemas.openxmlformats.org/officeDocument/2006/relationships/slideLayout" Target="../slideLayouts/slideLayout107.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5" Type="http://schemas.openxmlformats.org/officeDocument/2006/relationships/slideLayout" Target="../slideLayouts/slideLayout102.xml"/><Relationship Id="rId23" Type="http://schemas.openxmlformats.org/officeDocument/2006/relationships/image" Target="../media/image1.png"/><Relationship Id="rId10" Type="http://schemas.openxmlformats.org/officeDocument/2006/relationships/slideLayout" Target="../slideLayouts/slideLayout97.xml"/><Relationship Id="rId19" Type="http://schemas.openxmlformats.org/officeDocument/2006/relationships/slideLayout" Target="../slideLayouts/slideLayout106.xml"/><Relationship Id="rId4" Type="http://schemas.openxmlformats.org/officeDocument/2006/relationships/slideLayout" Target="../slideLayouts/slideLayout91.xml"/><Relationship Id="rId9" Type="http://schemas.openxmlformats.org/officeDocument/2006/relationships/slideLayout" Target="../slideLayouts/slideLayout96.xml"/><Relationship Id="rId14" Type="http://schemas.openxmlformats.org/officeDocument/2006/relationships/slideLayout" Target="../slideLayouts/slideLayout101.xml"/><Relationship Id="rId22"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16.xml"/><Relationship Id="rId13" Type="http://schemas.openxmlformats.org/officeDocument/2006/relationships/theme" Target="../theme/theme8.xml"/><Relationship Id="rId3" Type="http://schemas.openxmlformats.org/officeDocument/2006/relationships/slideLayout" Target="../slideLayouts/slideLayout111.xml"/><Relationship Id="rId7" Type="http://schemas.openxmlformats.org/officeDocument/2006/relationships/slideLayout" Target="../slideLayouts/slideLayout115.xml"/><Relationship Id="rId12" Type="http://schemas.openxmlformats.org/officeDocument/2006/relationships/slideLayout" Target="../slideLayouts/slideLayout120.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5" Type="http://schemas.openxmlformats.org/officeDocument/2006/relationships/slideLayout" Target="../slideLayouts/slideLayout113.xml"/><Relationship Id="rId15" Type="http://schemas.openxmlformats.org/officeDocument/2006/relationships/image" Target="../media/image15.png"/><Relationship Id="rId10" Type="http://schemas.openxmlformats.org/officeDocument/2006/relationships/slideLayout" Target="../slideLayouts/slideLayout118.xml"/><Relationship Id="rId4" Type="http://schemas.openxmlformats.org/officeDocument/2006/relationships/slideLayout" Target="../slideLayouts/slideLayout112.xml"/><Relationship Id="rId9" Type="http://schemas.openxmlformats.org/officeDocument/2006/relationships/slideLayout" Target="../slideLayouts/slideLayout117.xml"/><Relationship Id="rId14" Type="http://schemas.openxmlformats.org/officeDocument/2006/relationships/image" Target="../media/image18.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8.xml"/><Relationship Id="rId13" Type="http://schemas.openxmlformats.org/officeDocument/2006/relationships/image" Target="../media/image18.png"/><Relationship Id="rId3" Type="http://schemas.openxmlformats.org/officeDocument/2006/relationships/slideLayout" Target="../slideLayouts/slideLayout123.xml"/><Relationship Id="rId7" Type="http://schemas.openxmlformats.org/officeDocument/2006/relationships/slideLayout" Target="../slideLayouts/slideLayout127.xml"/><Relationship Id="rId12" Type="http://schemas.openxmlformats.org/officeDocument/2006/relationships/theme" Target="../theme/theme9.xml"/><Relationship Id="rId2" Type="http://schemas.openxmlformats.org/officeDocument/2006/relationships/slideLayout" Target="../slideLayouts/slideLayout122.xml"/><Relationship Id="rId1" Type="http://schemas.openxmlformats.org/officeDocument/2006/relationships/slideLayout" Target="../slideLayouts/slideLayout121.xml"/><Relationship Id="rId6" Type="http://schemas.openxmlformats.org/officeDocument/2006/relationships/slideLayout" Target="../slideLayouts/slideLayout126.xml"/><Relationship Id="rId11" Type="http://schemas.openxmlformats.org/officeDocument/2006/relationships/slideLayout" Target="../slideLayouts/slideLayout131.xml"/><Relationship Id="rId5" Type="http://schemas.openxmlformats.org/officeDocument/2006/relationships/slideLayout" Target="../slideLayouts/slideLayout125.xml"/><Relationship Id="rId10" Type="http://schemas.openxmlformats.org/officeDocument/2006/relationships/slideLayout" Target="../slideLayouts/slideLayout130.xml"/><Relationship Id="rId4" Type="http://schemas.openxmlformats.org/officeDocument/2006/relationships/slideLayout" Target="../slideLayouts/slideLayout124.xml"/><Relationship Id="rId9" Type="http://schemas.openxmlformats.org/officeDocument/2006/relationships/slideLayout" Target="../slideLayouts/slideLayout129.xml"/><Relationship Id="rId14" Type="http://schemas.openxmlformats.org/officeDocument/2006/relationships/image" Target="../media/image7.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39.xml"/><Relationship Id="rId3" Type="http://schemas.openxmlformats.org/officeDocument/2006/relationships/slideLayout" Target="../slideLayouts/slideLayout134.xml"/><Relationship Id="rId7" Type="http://schemas.openxmlformats.org/officeDocument/2006/relationships/slideLayout" Target="../slideLayouts/slideLayout138.xml"/><Relationship Id="rId12" Type="http://schemas.openxmlformats.org/officeDocument/2006/relationships/theme" Target="../theme/theme10.xml"/><Relationship Id="rId2" Type="http://schemas.openxmlformats.org/officeDocument/2006/relationships/slideLayout" Target="../slideLayouts/slideLayout133.xml"/><Relationship Id="rId1" Type="http://schemas.openxmlformats.org/officeDocument/2006/relationships/slideLayout" Target="../slideLayouts/slideLayout132.xml"/><Relationship Id="rId6" Type="http://schemas.openxmlformats.org/officeDocument/2006/relationships/slideLayout" Target="../slideLayouts/slideLayout137.xml"/><Relationship Id="rId11" Type="http://schemas.openxmlformats.org/officeDocument/2006/relationships/slideLayout" Target="../slideLayouts/slideLayout142.xml"/><Relationship Id="rId5" Type="http://schemas.openxmlformats.org/officeDocument/2006/relationships/slideLayout" Target="../slideLayouts/slideLayout136.xml"/><Relationship Id="rId10" Type="http://schemas.openxmlformats.org/officeDocument/2006/relationships/slideLayout" Target="../slideLayouts/slideLayout141.xml"/><Relationship Id="rId4" Type="http://schemas.openxmlformats.org/officeDocument/2006/relationships/slideLayout" Target="../slideLayouts/slideLayout135.xml"/><Relationship Id="rId9" Type="http://schemas.openxmlformats.org/officeDocument/2006/relationships/slideLayout" Target="../slideLayouts/slideLayout14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a:extLst>
              <a:ext uri="{FF2B5EF4-FFF2-40B4-BE49-F238E27FC236}">
                <a16:creationId xmlns:a16="http://schemas.microsoft.com/office/drawing/2014/main" id="{ADE23AFE-2FB0-CA5C-00C1-2169E9199894}"/>
              </a:ext>
            </a:extLst>
          </p:cNvPr>
          <p:cNvPicPr>
            <a:picLocks noChangeAspect="1"/>
          </p:cNvPicPr>
          <p:nvPr userDrawn="1"/>
        </p:nvPicPr>
        <p:blipFill rotWithShape="1">
          <a:blip r:embed="rId24" cstate="print">
            <a:alphaModFix amt="81000"/>
            <a:extLst>
              <a:ext uri="{28A0092B-C50C-407E-A947-70E740481C1C}">
                <a14:useLocalDpi xmlns:a14="http://schemas.microsoft.com/office/drawing/2010/main" val="0"/>
              </a:ext>
            </a:extLst>
          </a:blip>
          <a:srcRect r="44306" b="78763"/>
          <a:stretch/>
        </p:blipFill>
        <p:spPr>
          <a:xfrm>
            <a:off x="8350923" y="7101379"/>
            <a:ext cx="3930733" cy="844444"/>
          </a:xfrm>
          <a:prstGeom prst="rect">
            <a:avLst/>
          </a:prstGeom>
          <a:effectLst>
            <a:outerShdw blurRad="50800" dist="50800" dir="5400000" algn="ctr" rotWithShape="0">
              <a:srgbClr val="000000"/>
            </a:outerShdw>
          </a:effectLst>
        </p:spPr>
      </p:pic>
    </p:spTree>
    <p:extLst>
      <p:ext uri="{BB962C8B-B14F-4D97-AF65-F5344CB8AC3E}">
        <p14:creationId xmlns:p14="http://schemas.microsoft.com/office/powerpoint/2010/main" val="320150739"/>
      </p:ext>
    </p:extLst>
  </p:cSld>
  <p:clrMap bg1="lt1" tx1="dk1" bg2="lt2" tx2="dk2" accent1="accent1" accent2="accent2" accent3="accent3" accent4="accent4" accent5="accent5" accent6="accent6" hlink="hlink" folHlink="folHlink"/>
  <p:sldLayoutIdLst>
    <p:sldLayoutId id="2147483771" r:id="rId1"/>
    <p:sldLayoutId id="2147483704" r:id="rId2"/>
    <p:sldLayoutId id="2147483705" r:id="rId3"/>
    <p:sldLayoutId id="2147483786" r:id="rId4"/>
    <p:sldLayoutId id="2147483778" r:id="rId5"/>
    <p:sldLayoutId id="2147483787" r:id="rId6"/>
    <p:sldLayoutId id="2147483783" r:id="rId7"/>
    <p:sldLayoutId id="2147483779" r:id="rId8"/>
    <p:sldLayoutId id="2147483780" r:id="rId9"/>
    <p:sldLayoutId id="2147483781" r:id="rId10"/>
    <p:sldLayoutId id="2147483782" r:id="rId11"/>
    <p:sldLayoutId id="2147483706" r:id="rId12"/>
    <p:sldLayoutId id="2147483707" r:id="rId13"/>
    <p:sldLayoutId id="2147483708" r:id="rId14"/>
    <p:sldLayoutId id="2147483709" r:id="rId15"/>
    <p:sldLayoutId id="2147483784" r:id="rId16"/>
    <p:sldLayoutId id="2147483785" r:id="rId17"/>
    <p:sldLayoutId id="2147483710" r:id="rId18"/>
    <p:sldLayoutId id="2147483764" r:id="rId19"/>
    <p:sldLayoutId id="2147483694" r:id="rId20"/>
    <p:sldLayoutId id="2147483776" r:id="rId21"/>
    <p:sldLayoutId id="2147483788" r:id="rId22"/>
  </p:sldLayoutIdLst>
  <p:transition spd="slow">
    <p:wipe dir="d"/>
  </p:transition>
  <p:hf hd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844947097"/>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 id="2147483801" r:id="rId12"/>
    <p:sldLayoutId id="2147483802" r:id="rId13"/>
    <p:sldLayoutId id="2147483803" r:id="rId14"/>
    <p:sldLayoutId id="2147483804" r:id="rId15"/>
    <p:sldLayoutId id="2147483805" r:id="rId16"/>
    <p:sldLayoutId id="2147483806" r:id="rId17"/>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92399329"/>
      </p:ext>
    </p:extLst>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041452607"/>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 id="2147483843" r:id="rId12"/>
    <p:sldLayoutId id="2147483844" r:id="rId13"/>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54531480"/>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 id="2147483845" r:id="rId12"/>
    <p:sldLayoutId id="2147483846" r:id="rId13"/>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510520"/>
      </p:ext>
    </p:extLst>
  </p:cSld>
  <p:clrMap bg1="lt1" tx1="dk1" bg2="lt2" tx2="dk2" accent1="accent1" accent2="accent2" accent3="accent3" accent4="accent4" accent5="accent5" accent6="accent6" hlink="hlink" folHlink="folHlink"/>
  <p:sldLayoutIdLst>
    <p:sldLayoutId id="2147483848" r:id="rId1"/>
    <p:sldLayoutId id="2147483849" r:id="rId2"/>
    <p:sldLayoutId id="2147483850" r:id="rId3"/>
    <p:sldLayoutId id="2147483851" r:id="rId4"/>
    <p:sldLayoutId id="2147483852" r:id="rId5"/>
    <p:sldLayoutId id="2147483853" r:id="rId6"/>
    <p:sldLayoutId id="2147483854" r:id="rId7"/>
    <p:sldLayoutId id="2147483855" r:id="rId8"/>
    <p:sldLayoutId id="2147483856" r:id="rId9"/>
    <p:sldLayoutId id="2147483857" r:id="rId10"/>
    <p:sldLayoutId id="2147483858"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a:extLst>
              <a:ext uri="{FF2B5EF4-FFF2-40B4-BE49-F238E27FC236}">
                <a16:creationId xmlns:a16="http://schemas.microsoft.com/office/drawing/2014/main" id="{ADE23AFE-2FB0-CA5C-00C1-2169E9199894}"/>
              </a:ext>
            </a:extLst>
          </p:cNvPr>
          <p:cNvPicPr>
            <a:picLocks noChangeAspect="1"/>
          </p:cNvPicPr>
          <p:nvPr userDrawn="1"/>
        </p:nvPicPr>
        <p:blipFill rotWithShape="1">
          <a:blip r:embed="rId23" cstate="print">
            <a:alphaModFix amt="81000"/>
            <a:extLst>
              <a:ext uri="{28A0092B-C50C-407E-A947-70E740481C1C}">
                <a14:useLocalDpi xmlns:a14="http://schemas.microsoft.com/office/drawing/2010/main" val="0"/>
              </a:ext>
            </a:extLst>
          </a:blip>
          <a:srcRect r="44306" b="78763"/>
          <a:stretch/>
        </p:blipFill>
        <p:spPr>
          <a:xfrm>
            <a:off x="8350923" y="7101379"/>
            <a:ext cx="3930733" cy="844444"/>
          </a:xfrm>
          <a:prstGeom prst="rect">
            <a:avLst/>
          </a:prstGeom>
          <a:effectLst>
            <a:outerShdw blurRad="50800" dist="50800" dir="5400000" algn="ctr" rotWithShape="0">
              <a:srgbClr val="000000"/>
            </a:outerShdw>
          </a:effectLst>
        </p:spPr>
      </p:pic>
    </p:spTree>
    <p:extLst>
      <p:ext uri="{BB962C8B-B14F-4D97-AF65-F5344CB8AC3E}">
        <p14:creationId xmlns:p14="http://schemas.microsoft.com/office/powerpoint/2010/main" val="2379433304"/>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65" r:id="rId6"/>
    <p:sldLayoutId id="2147483866" r:id="rId7"/>
    <p:sldLayoutId id="2147483867" r:id="rId8"/>
    <p:sldLayoutId id="2147483868" r:id="rId9"/>
    <p:sldLayoutId id="2147483869" r:id="rId10"/>
    <p:sldLayoutId id="2147483870" r:id="rId11"/>
    <p:sldLayoutId id="2147483871" r:id="rId12"/>
    <p:sldLayoutId id="2147483872" r:id="rId13"/>
    <p:sldLayoutId id="2147483873" r:id="rId14"/>
    <p:sldLayoutId id="2147483874" r:id="rId15"/>
    <p:sldLayoutId id="2147483875" r:id="rId16"/>
    <p:sldLayoutId id="2147483876" r:id="rId17"/>
    <p:sldLayoutId id="2147483877" r:id="rId18"/>
    <p:sldLayoutId id="2147483878" r:id="rId19"/>
    <p:sldLayoutId id="2147483879" r:id="rId20"/>
    <p:sldLayoutId id="2147483880" r:id="rId21"/>
  </p:sldLayoutIdLst>
  <p:transition spd="slow">
    <p:wipe dir="d"/>
  </p:transition>
  <p:hf hd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14">
            <a:extLst>
              <a:ext uri="{28A0092B-C50C-407E-A947-70E740481C1C}">
                <a14:useLocalDpi xmlns:a14="http://schemas.microsoft.com/office/drawing/2010/main" val="0"/>
              </a:ext>
            </a:extLst>
          </a:blip>
          <a:srcRect l="81411" b="73556"/>
          <a:stretch/>
        </p:blipFill>
        <p:spPr>
          <a:xfrm>
            <a:off x="9929191" y="0"/>
            <a:ext cx="2262809" cy="1813560"/>
          </a:xfrm>
          <a:prstGeom prst="rect">
            <a:avLst/>
          </a:prstGeom>
        </p:spPr>
      </p:pic>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3825552795"/>
      </p:ext>
    </p:extLst>
  </p:cSld>
  <p:clrMap bg1="lt1" tx1="dk1" bg2="lt2" tx2="dk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 id="2147483892" r:id="rId11"/>
    <p:sldLayoutId id="2147483893" r:id="rId12"/>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72949" cy="6858000"/>
          </a:xfrm>
          <a:prstGeom prst="rect">
            <a:avLst/>
          </a:prstGeom>
        </p:spPr>
      </p:pic>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3138869660"/>
      </p:ext>
    </p:extLst>
  </p:cSld>
  <p:clrMap bg1="lt1" tx1="dk1" bg2="lt2" tx2="dk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 id="2147483901" r:id="rId7"/>
    <p:sldLayoutId id="2147483902" r:id="rId8"/>
    <p:sldLayoutId id="2147483903" r:id="rId9"/>
    <p:sldLayoutId id="2147483904" r:id="rId10"/>
    <p:sldLayoutId id="2147483905"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36729655"/>
      </p:ext>
    </p:extLst>
  </p:cSld>
  <p:clrMap bg1="lt1" tx1="dk1" bg2="lt2" tx2="dk2" accent1="accent1" accent2="accent2" accent3="accent3" accent4="accent4" accent5="accent5" accent6="accent6" hlink="hlink" folHlink="folHlink"/>
  <p:sldLayoutIdLst>
    <p:sldLayoutId id="2147483907" r:id="rId1"/>
    <p:sldLayoutId id="2147483908" r:id="rId2"/>
    <p:sldLayoutId id="2147483909" r:id="rId3"/>
    <p:sldLayoutId id="2147483910" r:id="rId4"/>
    <p:sldLayoutId id="2147483911" r:id="rId5"/>
    <p:sldLayoutId id="2147483912" r:id="rId6"/>
    <p:sldLayoutId id="2147483913" r:id="rId7"/>
    <p:sldLayoutId id="2147483914" r:id="rId8"/>
    <p:sldLayoutId id="2147483915" r:id="rId9"/>
    <p:sldLayoutId id="2147483916" r:id="rId10"/>
    <p:sldLayoutId id="2147483917"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3.png"/><Relationship Id="rId7" Type="http://schemas.openxmlformats.org/officeDocument/2006/relationships/image" Target="../media/image24.jpeg"/><Relationship Id="rId2" Type="http://schemas.openxmlformats.org/officeDocument/2006/relationships/notesSlide" Target="../notesSlides/notesSlide1.xml"/><Relationship Id="rId1" Type="http://schemas.openxmlformats.org/officeDocument/2006/relationships/slideLayout" Target="../slideLayouts/slideLayout62.xml"/><Relationship Id="rId6" Type="http://schemas.openxmlformats.org/officeDocument/2006/relationships/image" Target="../media/image23.jpeg"/><Relationship Id="rId5" Type="http://schemas.openxmlformats.org/officeDocument/2006/relationships/image" Target="../media/image5.png"/><Relationship Id="rId10" Type="http://schemas.openxmlformats.org/officeDocument/2006/relationships/image" Target="../media/image27.jpeg"/><Relationship Id="rId4" Type="http://schemas.openxmlformats.org/officeDocument/2006/relationships/image" Target="../media/image4.png"/><Relationship Id="rId9" Type="http://schemas.openxmlformats.org/officeDocument/2006/relationships/image" Target="../media/image26.jpeg"/></Relationships>
</file>

<file path=ppt/slides/_rels/slide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57.xml"/><Relationship Id="rId4" Type="http://schemas.openxmlformats.org/officeDocument/2006/relationships/image" Target="../media/image2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2.xml"/></Relationships>
</file>

<file path=ppt/slides/_rels/slide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8.xml"/><Relationship Id="rId1" Type="http://schemas.openxmlformats.org/officeDocument/2006/relationships/slideLayout" Target="../slideLayouts/slideLayout57.xml"/></Relationships>
</file>

<file path=ppt/slides/_rels/slide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9.xml"/><Relationship Id="rId1" Type="http://schemas.openxmlformats.org/officeDocument/2006/relationships/slideLayout" Target="../slideLayouts/slideLayout57.xml"/></Relationships>
</file>

<file path=ppt/slides/_rels/slide1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0.xml"/><Relationship Id="rId1" Type="http://schemas.openxmlformats.org/officeDocument/2006/relationships/slideLayout" Target="../slideLayouts/slideLayout56.xml"/></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56.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57.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1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3.xml"/><Relationship Id="rId1" Type="http://schemas.openxmlformats.org/officeDocument/2006/relationships/slideLayout" Target="../slideLayouts/slideLayout57.xml"/><Relationship Id="rId5" Type="http://schemas.openxmlformats.org/officeDocument/2006/relationships/image" Target="../media/image34.png"/><Relationship Id="rId4" Type="http://schemas.openxmlformats.org/officeDocument/2006/relationships/image" Target="../media/image39.jpeg"/></Relationships>
</file>

<file path=ppt/slides/_rels/slide1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notesSlide" Target="../notesSlides/notesSlide14.xml"/><Relationship Id="rId1" Type="http://schemas.openxmlformats.org/officeDocument/2006/relationships/slideLayout" Target="../slideLayouts/slideLayout57.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2.xml"/></Relationships>
</file>

<file path=ppt/slides/_rels/slide1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6.xml"/><Relationship Id="rId1" Type="http://schemas.openxmlformats.org/officeDocument/2006/relationships/slideLayout" Target="../slideLayouts/slideLayout62.xml"/><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7.xml"/><Relationship Id="rId1" Type="http://schemas.openxmlformats.org/officeDocument/2006/relationships/slideLayout" Target="../slideLayouts/slideLayout62.xml"/><Relationship Id="rId4" Type="http://schemas.openxmlformats.org/officeDocument/2006/relationships/image" Target="../media/image48.png"/></Relationships>
</file>

<file path=ppt/slides/_rels/slide18.xml.rels><?xml version="1.0" encoding="UTF-8" standalone="yes"?>
<Relationships xmlns="http://schemas.openxmlformats.org/package/2006/relationships"><Relationship Id="rId3" Type="http://schemas.openxmlformats.org/officeDocument/2006/relationships/hyperlink" Target="https://www.nlm.nih.gov/" TargetMode="External"/><Relationship Id="rId2" Type="http://schemas.openxmlformats.org/officeDocument/2006/relationships/notesSlide" Target="../notesSlides/notesSlide18.xml"/><Relationship Id="rId1" Type="http://schemas.openxmlformats.org/officeDocument/2006/relationships/slideLayout" Target="../slideLayouts/slideLayout56.xml"/><Relationship Id="rId5" Type="http://schemas.openxmlformats.org/officeDocument/2006/relationships/image" Target="../media/image50.png"/><Relationship Id="rId4" Type="http://schemas.openxmlformats.org/officeDocument/2006/relationships/image" Target="../media/image49.png"/></Relationships>
</file>

<file path=ppt/slides/_rels/slide1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9.xml"/><Relationship Id="rId1" Type="http://schemas.openxmlformats.org/officeDocument/2006/relationships/slideLayout" Target="../slideLayouts/slideLayout62.xml"/><Relationship Id="rId5" Type="http://schemas.openxmlformats.org/officeDocument/2006/relationships/image" Target="../media/image53.jpeg"/><Relationship Id="rId4" Type="http://schemas.openxmlformats.org/officeDocument/2006/relationships/image" Target="../media/image52.png"/></Relationships>
</file>

<file path=ppt/slides/_rels/slide2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0.xml"/><Relationship Id="rId1" Type="http://schemas.openxmlformats.org/officeDocument/2006/relationships/slideLayout" Target="../slideLayouts/slideLayout56.xml"/></Relationships>
</file>

<file path=ppt/slides/_rels/slide2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1.xml"/><Relationship Id="rId1" Type="http://schemas.openxmlformats.org/officeDocument/2006/relationships/slideLayout" Target="../slideLayouts/slideLayout52.xml"/></Relationships>
</file>

<file path=ppt/slides/_rels/slide2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2.xml"/><Relationship Id="rId1" Type="http://schemas.openxmlformats.org/officeDocument/2006/relationships/slideLayout" Target="../slideLayouts/slideLayout5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2.xml"/></Relationships>
</file>

<file path=ppt/slides/_rels/slide2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6.xml"/><Relationship Id="rId1" Type="http://schemas.openxmlformats.org/officeDocument/2006/relationships/slideLayout" Target="../slideLayouts/slideLayout52.xml"/><Relationship Id="rId4" Type="http://schemas.openxmlformats.org/officeDocument/2006/relationships/image" Target="../media/image58.png"/></Relationships>
</file>

<file path=ppt/slides/_rels/slide2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7.xml"/><Relationship Id="rId1" Type="http://schemas.openxmlformats.org/officeDocument/2006/relationships/slideLayout" Target="../slideLayouts/slideLayout52.xml"/><Relationship Id="rId4" Type="http://schemas.openxmlformats.org/officeDocument/2006/relationships/image" Target="../media/image60.jpeg"/></Relationships>
</file>

<file path=ppt/slides/_rels/slide2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8.xml"/><Relationship Id="rId1" Type="http://schemas.openxmlformats.org/officeDocument/2006/relationships/slideLayout" Target="../slideLayouts/slideLayout62.xml"/><Relationship Id="rId4" Type="http://schemas.openxmlformats.org/officeDocument/2006/relationships/image" Target="../media/image62.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56.xml"/><Relationship Id="rId1" Type="http://schemas.openxmlformats.org/officeDocument/2006/relationships/themeOverride" Target="../theme/themeOverride1.xml"/><Relationship Id="rId4" Type="http://schemas.openxmlformats.org/officeDocument/2006/relationships/image" Target="../media/image63.jpg"/></Relationships>
</file>

<file path=ppt/slides/_rels/slide3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0.xml"/><Relationship Id="rId1" Type="http://schemas.openxmlformats.org/officeDocument/2006/relationships/slideLayout" Target="../slideLayouts/slideLayout5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2.xml"/></Relationships>
</file>

<file path=ppt/slides/_rels/slide3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2.xml"/><Relationship Id="rId1" Type="http://schemas.openxmlformats.org/officeDocument/2006/relationships/slideLayout" Target="../slideLayouts/slideLayout56.xml"/><Relationship Id="rId5" Type="http://schemas.microsoft.com/office/2007/relationships/hdphoto" Target="../media/hdphoto1.wdp"/><Relationship Id="rId4" Type="http://schemas.openxmlformats.org/officeDocument/2006/relationships/image" Target="../media/image66.png"/></Relationships>
</file>

<file path=ppt/slides/_rels/slide3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3.xml"/><Relationship Id="rId1" Type="http://schemas.openxmlformats.org/officeDocument/2006/relationships/slideLayout" Target="../slideLayouts/slideLayout56.xml"/></Relationships>
</file>

<file path=ppt/slides/_rels/slide3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34.xml"/><Relationship Id="rId1" Type="http://schemas.openxmlformats.org/officeDocument/2006/relationships/slideLayout" Target="../slideLayouts/slideLayout56.xml"/></Relationships>
</file>

<file path=ppt/slides/_rels/slide3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5.xml"/><Relationship Id="rId1" Type="http://schemas.openxmlformats.org/officeDocument/2006/relationships/slideLayout" Target="../slideLayouts/slideLayout56.xml"/></Relationships>
</file>

<file path=ppt/slides/_rels/slide3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6.xml"/><Relationship Id="rId1" Type="http://schemas.openxmlformats.org/officeDocument/2006/relationships/slideLayout" Target="../slideLayouts/slideLayout56.xml"/><Relationship Id="rId5" Type="http://schemas.openxmlformats.org/officeDocument/2006/relationships/image" Target="../media/image72.png"/><Relationship Id="rId4" Type="http://schemas.openxmlformats.org/officeDocument/2006/relationships/image" Target="../media/image71.png"/></Relationships>
</file>

<file path=ppt/slides/_rels/slide37.xml.rels><?xml version="1.0" encoding="UTF-8" standalone="yes"?>
<Relationships xmlns="http://schemas.openxmlformats.org/package/2006/relationships"><Relationship Id="rId3" Type="http://schemas.openxmlformats.org/officeDocument/2006/relationships/image" Target="../media/image73.png"/><Relationship Id="rId7" Type="http://schemas.openxmlformats.org/officeDocument/2006/relationships/image" Target="../media/image77.jpeg"/><Relationship Id="rId2" Type="http://schemas.openxmlformats.org/officeDocument/2006/relationships/notesSlide" Target="../notesSlides/notesSlide37.xml"/><Relationship Id="rId1" Type="http://schemas.openxmlformats.org/officeDocument/2006/relationships/slideLayout" Target="../slideLayouts/slideLayout57.xml"/><Relationship Id="rId6" Type="http://schemas.openxmlformats.org/officeDocument/2006/relationships/image" Target="../media/image76.jpeg"/><Relationship Id="rId5" Type="http://schemas.openxmlformats.org/officeDocument/2006/relationships/image" Target="../media/image75.png"/><Relationship Id="rId4" Type="http://schemas.openxmlformats.org/officeDocument/2006/relationships/image" Target="../media/image74.png"/></Relationships>
</file>

<file path=ppt/slides/_rels/slide3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8.xml"/><Relationship Id="rId1" Type="http://schemas.openxmlformats.org/officeDocument/2006/relationships/slideLayout" Target="../slideLayouts/slideLayout52.xml"/><Relationship Id="rId5" Type="http://schemas.openxmlformats.org/officeDocument/2006/relationships/image" Target="../media/image80.jpeg"/><Relationship Id="rId4" Type="http://schemas.openxmlformats.org/officeDocument/2006/relationships/image" Target="../media/image79.png"/></Relationships>
</file>

<file path=ppt/slides/_rels/slide3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39.xml"/><Relationship Id="rId1" Type="http://schemas.openxmlformats.org/officeDocument/2006/relationships/slideLayout" Target="../slideLayouts/slideLayout56.xml"/></Relationships>
</file>

<file path=ppt/slides/_rels/slide4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0.xml"/><Relationship Id="rId1" Type="http://schemas.openxmlformats.org/officeDocument/2006/relationships/slideLayout" Target="../slideLayouts/slideLayout56.xml"/><Relationship Id="rId4" Type="http://schemas.openxmlformats.org/officeDocument/2006/relationships/image" Target="../media/image83.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2.xml"/></Relationships>
</file>

<file path=ppt/slides/_rels/slide4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42.xml"/><Relationship Id="rId1" Type="http://schemas.openxmlformats.org/officeDocument/2006/relationships/slideLayout" Target="../slideLayouts/slideLayout56.xml"/><Relationship Id="rId4" Type="http://schemas.openxmlformats.org/officeDocument/2006/relationships/image" Target="../media/image85.jpeg"/></Relationships>
</file>

<file path=ppt/slides/_rels/slide4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43.xml"/><Relationship Id="rId1" Type="http://schemas.openxmlformats.org/officeDocument/2006/relationships/slideLayout" Target="../slideLayouts/slideLayout56.xml"/><Relationship Id="rId4" Type="http://schemas.openxmlformats.org/officeDocument/2006/relationships/image" Target="../media/image87.png"/></Relationships>
</file>

<file path=ppt/slides/_rels/slide4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44.xml"/><Relationship Id="rId1" Type="http://schemas.openxmlformats.org/officeDocument/2006/relationships/slideLayout" Target="../slideLayouts/slideLayout56.xml"/></Relationships>
</file>

<file path=ppt/slides/_rels/slide4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45.xml"/><Relationship Id="rId1" Type="http://schemas.openxmlformats.org/officeDocument/2006/relationships/slideLayout" Target="../slideLayouts/slideLayout56.xml"/><Relationship Id="rId4" Type="http://schemas.openxmlformats.org/officeDocument/2006/relationships/image" Target="../media/image90.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2.xml"/></Relationships>
</file>

<file path=ppt/slides/_rels/slide4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7.xml"/><Relationship Id="rId1" Type="http://schemas.openxmlformats.org/officeDocument/2006/relationships/slideLayout" Target="../slideLayouts/slideLayout56.xml"/><Relationship Id="rId5" Type="http://schemas.openxmlformats.org/officeDocument/2006/relationships/image" Target="../media/image92.png"/><Relationship Id="rId4" Type="http://schemas.openxmlformats.org/officeDocument/2006/relationships/image" Target="../media/image91.png"/></Relationships>
</file>

<file path=ppt/slides/_rels/slide4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48.xml"/><Relationship Id="rId1" Type="http://schemas.openxmlformats.org/officeDocument/2006/relationships/slideLayout" Target="../slideLayouts/slideLayout57.xml"/><Relationship Id="rId4" Type="http://schemas.openxmlformats.org/officeDocument/2006/relationships/image" Target="../media/image94.jpeg"/></Relationships>
</file>

<file path=ppt/slides/_rels/slide49.xml.rels><?xml version="1.0" encoding="UTF-8" standalone="yes"?>
<Relationships xmlns="http://schemas.openxmlformats.org/package/2006/relationships"><Relationship Id="rId3" Type="http://schemas.openxmlformats.org/officeDocument/2006/relationships/image" Target="../media/image95.png"/><Relationship Id="rId7" Type="http://schemas.openxmlformats.org/officeDocument/2006/relationships/image" Target="../media/image99.png"/><Relationship Id="rId2" Type="http://schemas.openxmlformats.org/officeDocument/2006/relationships/notesSlide" Target="../notesSlides/notesSlide49.xml"/><Relationship Id="rId1" Type="http://schemas.openxmlformats.org/officeDocument/2006/relationships/slideLayout" Target="../slideLayouts/slideLayout56.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50.xml.rels><?xml version="1.0" encoding="UTF-8" standalone="yes"?>
<Relationships xmlns="http://schemas.openxmlformats.org/package/2006/relationships"><Relationship Id="rId3" Type="http://schemas.openxmlformats.org/officeDocument/2006/relationships/image" Target="../media/image95.png"/><Relationship Id="rId7" Type="http://schemas.openxmlformats.org/officeDocument/2006/relationships/image" Target="../media/image103.png"/><Relationship Id="rId2" Type="http://schemas.openxmlformats.org/officeDocument/2006/relationships/notesSlide" Target="../notesSlides/notesSlide50.xml"/><Relationship Id="rId1" Type="http://schemas.openxmlformats.org/officeDocument/2006/relationships/slideLayout" Target="../slideLayouts/slideLayout56.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png"/></Relationships>
</file>

<file path=ppt/slides/_rels/slide51.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51.xml"/><Relationship Id="rId1" Type="http://schemas.openxmlformats.org/officeDocument/2006/relationships/slideLayout" Target="../slideLayouts/slideLayout56.xml"/><Relationship Id="rId5" Type="http://schemas.openxmlformats.org/officeDocument/2006/relationships/image" Target="../media/image106.png"/><Relationship Id="rId4" Type="http://schemas.openxmlformats.org/officeDocument/2006/relationships/image" Target="../media/image105.png"/></Relationships>
</file>

<file path=ppt/slides/_rels/slide5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chart" Target="../charts/chart2.xml"/><Relationship Id="rId7" Type="http://schemas.openxmlformats.org/officeDocument/2006/relationships/diagramColors" Target="../diagrams/colors1.xml"/><Relationship Id="rId2" Type="http://schemas.openxmlformats.org/officeDocument/2006/relationships/notesSlide" Target="../notesSlides/notesSlide52.xml"/><Relationship Id="rId1" Type="http://schemas.openxmlformats.org/officeDocument/2006/relationships/slideLayout" Target="../slideLayouts/slideLayout5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2.xml"/></Relationships>
</file>

<file path=ppt/slides/_rels/slide54.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54.xml"/><Relationship Id="rId1" Type="http://schemas.openxmlformats.org/officeDocument/2006/relationships/slideLayout" Target="../slideLayouts/slideLayout56.xml"/></Relationships>
</file>

<file path=ppt/slides/_rels/slide5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55.xml"/><Relationship Id="rId1" Type="http://schemas.openxmlformats.org/officeDocument/2006/relationships/slideLayout" Target="../slideLayouts/slideLayout56.xml"/></Relationships>
</file>

<file path=ppt/slides/_rels/slide56.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56.xml"/><Relationship Id="rId1" Type="http://schemas.openxmlformats.org/officeDocument/2006/relationships/slideLayout" Target="../slideLayouts/slideLayout56.xml"/><Relationship Id="rId4" Type="http://schemas.openxmlformats.org/officeDocument/2006/relationships/image" Target="../media/image110.png"/></Relationships>
</file>

<file path=ppt/slides/_rels/slide57.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57.xml"/><Relationship Id="rId1" Type="http://schemas.openxmlformats.org/officeDocument/2006/relationships/slideLayout" Target="../slideLayouts/slideLayout56.xml"/><Relationship Id="rId4" Type="http://schemas.openxmlformats.org/officeDocument/2006/relationships/image" Target="../media/image112.png"/></Relationships>
</file>

<file path=ppt/slides/_rels/slide58.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58.xml"/><Relationship Id="rId1" Type="http://schemas.openxmlformats.org/officeDocument/2006/relationships/slideLayout" Target="../slideLayouts/slideLayout56.xml"/><Relationship Id="rId6" Type="http://schemas.openxmlformats.org/officeDocument/2006/relationships/image" Target="../media/image116.jpeg"/><Relationship Id="rId5" Type="http://schemas.openxmlformats.org/officeDocument/2006/relationships/image" Target="../media/image115.jpeg"/><Relationship Id="rId4" Type="http://schemas.openxmlformats.org/officeDocument/2006/relationships/image" Target="../media/image114.jpeg"/></Relationships>
</file>

<file path=ppt/slides/_rels/slide5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59.xml"/><Relationship Id="rId1" Type="http://schemas.openxmlformats.org/officeDocument/2006/relationships/slideLayout" Target="../slideLayouts/slideLayout5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62.xml"/></Relationships>
</file>

<file path=ppt/slides/_rels/slide61.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61.xml"/><Relationship Id="rId1" Type="http://schemas.openxmlformats.org/officeDocument/2006/relationships/slideLayout" Target="../slideLayouts/slideLayout62.xml"/><Relationship Id="rId4" Type="http://schemas.openxmlformats.org/officeDocument/2006/relationships/image" Target="../media/image119.png"/></Relationships>
</file>

<file path=ppt/slides/_rels/slide62.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62.xml"/><Relationship Id="rId1" Type="http://schemas.openxmlformats.org/officeDocument/2006/relationships/slideLayout" Target="../slideLayouts/slideLayout62.xml"/><Relationship Id="rId4" Type="http://schemas.openxmlformats.org/officeDocument/2006/relationships/image" Target="../media/image121.jpeg"/></Relationships>
</file>

<file path=ppt/slides/_rels/slide63.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63.xml"/><Relationship Id="rId1" Type="http://schemas.openxmlformats.org/officeDocument/2006/relationships/slideLayout" Target="../slideLayouts/slideLayout62.xml"/><Relationship Id="rId4" Type="http://schemas.openxmlformats.org/officeDocument/2006/relationships/image" Target="../media/image123.png"/></Relationships>
</file>

<file path=ppt/slides/_rels/slide64.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64.xml"/><Relationship Id="rId1" Type="http://schemas.openxmlformats.org/officeDocument/2006/relationships/slideLayout" Target="../slideLayouts/slideLayout56.xml"/><Relationship Id="rId4" Type="http://schemas.openxmlformats.org/officeDocument/2006/relationships/image" Target="../media/image125.jpeg"/></Relationships>
</file>

<file path=ppt/slides/_rels/slide65.xml.rels><?xml version="1.0" encoding="UTF-8" standalone="yes"?>
<Relationships xmlns="http://schemas.openxmlformats.org/package/2006/relationships"><Relationship Id="rId8" Type="http://schemas.openxmlformats.org/officeDocument/2006/relationships/image" Target="../media/image131.png"/><Relationship Id="rId3" Type="http://schemas.openxmlformats.org/officeDocument/2006/relationships/image" Target="../media/image126.jpeg"/><Relationship Id="rId7" Type="http://schemas.openxmlformats.org/officeDocument/2006/relationships/image" Target="../media/image130.jpeg"/><Relationship Id="rId2" Type="http://schemas.openxmlformats.org/officeDocument/2006/relationships/notesSlide" Target="../notesSlides/notesSlide65.xml"/><Relationship Id="rId1" Type="http://schemas.openxmlformats.org/officeDocument/2006/relationships/slideLayout" Target="../slideLayouts/slideLayout56.xml"/><Relationship Id="rId6" Type="http://schemas.openxmlformats.org/officeDocument/2006/relationships/image" Target="../media/image129.png"/><Relationship Id="rId5" Type="http://schemas.openxmlformats.org/officeDocument/2006/relationships/image" Target="../media/image128.jpeg"/><Relationship Id="rId4" Type="http://schemas.openxmlformats.org/officeDocument/2006/relationships/image" Target="../media/image127.png"/></Relationships>
</file>

<file path=ppt/slides/_rels/slide6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32.png"/><Relationship Id="rId7" Type="http://schemas.openxmlformats.org/officeDocument/2006/relationships/image" Target="../media/image136.png"/><Relationship Id="rId2" Type="http://schemas.openxmlformats.org/officeDocument/2006/relationships/notesSlide" Target="../notesSlides/notesSlide66.xml"/><Relationship Id="rId1" Type="http://schemas.openxmlformats.org/officeDocument/2006/relationships/slideLayout" Target="../slideLayouts/slideLayout57.xml"/><Relationship Id="rId6" Type="http://schemas.openxmlformats.org/officeDocument/2006/relationships/image" Target="../media/image135.png"/><Relationship Id="rId5" Type="http://schemas.openxmlformats.org/officeDocument/2006/relationships/image" Target="../media/image134.png"/><Relationship Id="rId4" Type="http://schemas.openxmlformats.org/officeDocument/2006/relationships/image" Target="../media/image133.png"/></Relationships>
</file>

<file path=ppt/slides/_rels/slide67.xml.rels><?xml version="1.0" encoding="UTF-8" standalone="yes"?>
<Relationships xmlns="http://schemas.openxmlformats.org/package/2006/relationships"><Relationship Id="rId8" Type="http://schemas.openxmlformats.org/officeDocument/2006/relationships/image" Target="../media/image142.png"/><Relationship Id="rId3" Type="http://schemas.openxmlformats.org/officeDocument/2006/relationships/image" Target="../media/image137.png"/><Relationship Id="rId7" Type="http://schemas.openxmlformats.org/officeDocument/2006/relationships/image" Target="../media/image141.png"/><Relationship Id="rId2" Type="http://schemas.openxmlformats.org/officeDocument/2006/relationships/notesSlide" Target="../notesSlides/notesSlide67.xml"/><Relationship Id="rId1" Type="http://schemas.openxmlformats.org/officeDocument/2006/relationships/slideLayout" Target="../slideLayouts/slideLayout62.xml"/><Relationship Id="rId6" Type="http://schemas.openxmlformats.org/officeDocument/2006/relationships/image" Target="../media/image140.png"/><Relationship Id="rId5" Type="http://schemas.openxmlformats.org/officeDocument/2006/relationships/image" Target="../media/image139.jpeg"/><Relationship Id="rId4" Type="http://schemas.openxmlformats.org/officeDocument/2006/relationships/image" Target="../media/image138.jpeg"/><Relationship Id="rId9" Type="http://schemas.openxmlformats.org/officeDocument/2006/relationships/image" Target="../media/image143.png"/></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63.xml"/><Relationship Id="rId1" Type="http://schemas.openxmlformats.org/officeDocument/2006/relationships/themeOverride" Target="../theme/themeOverr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s from Strategic Vision">
            <a:extLst>
              <a:ext uri="{FF2B5EF4-FFF2-40B4-BE49-F238E27FC236}">
                <a16:creationId xmlns:a16="http://schemas.microsoft.com/office/drawing/2014/main" id="{13A4BEC1-4C49-4442-BC03-F81A12CE4C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33872" y="306418"/>
            <a:ext cx="1530350" cy="711277"/>
          </a:xfrm>
          <a:prstGeom prst="rect">
            <a:avLst/>
          </a:prstGeom>
        </p:spPr>
      </p:pic>
      <p:pic>
        <p:nvPicPr>
          <p:cNvPr id="3" name="Picture 2">
            <a:extLst>
              <a:ext uri="{FF2B5EF4-FFF2-40B4-BE49-F238E27FC236}">
                <a16:creationId xmlns:a16="http://schemas.microsoft.com/office/drawing/2014/main" id="{C1B96166-C287-4827-8869-03C244F255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660" y="232455"/>
            <a:ext cx="895942" cy="900128"/>
          </a:xfrm>
          <a:prstGeom prst="rect">
            <a:avLst/>
          </a:prstGeom>
        </p:spPr>
      </p:pic>
      <p:pic>
        <p:nvPicPr>
          <p:cNvPr id="4" name="Picture 3">
            <a:extLst>
              <a:ext uri="{FF2B5EF4-FFF2-40B4-BE49-F238E27FC236}">
                <a16:creationId xmlns:a16="http://schemas.microsoft.com/office/drawing/2014/main" id="{BFC4D1A1-0916-4C61-9F01-FC7609879C9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82195" y="437338"/>
            <a:ext cx="2157818" cy="450687"/>
          </a:xfrm>
          <a:prstGeom prst="rect">
            <a:avLst/>
          </a:prstGeom>
        </p:spPr>
      </p:pic>
      <p:grpSp>
        <p:nvGrpSpPr>
          <p:cNvPr id="5" name="Group 4">
            <a:extLst>
              <a:ext uri="{FF2B5EF4-FFF2-40B4-BE49-F238E27FC236}">
                <a16:creationId xmlns:a16="http://schemas.microsoft.com/office/drawing/2014/main" id="{3B0542DE-6565-4AEA-97CE-16542405791A}"/>
              </a:ext>
            </a:extLst>
          </p:cNvPr>
          <p:cNvGrpSpPr/>
          <p:nvPr/>
        </p:nvGrpSpPr>
        <p:grpSpPr>
          <a:xfrm>
            <a:off x="1459" y="4923030"/>
            <a:ext cx="12192000" cy="1942040"/>
            <a:chOff x="576071" y="2473943"/>
            <a:chExt cx="9144000" cy="1455162"/>
          </a:xfrm>
        </p:grpSpPr>
        <p:pic>
          <p:nvPicPr>
            <p:cNvPr id="6" name="Picture 5" descr="NHGRI_Brochure_2015-35.jpg">
              <a:extLst>
                <a:ext uri="{FF2B5EF4-FFF2-40B4-BE49-F238E27FC236}">
                  <a16:creationId xmlns:a16="http://schemas.microsoft.com/office/drawing/2014/main" id="{355908C4-4AA5-4EF2-B322-6916EB410F0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24219"/>
            <a:stretch/>
          </p:blipFill>
          <p:spPr>
            <a:xfrm>
              <a:off x="6149942" y="2473943"/>
              <a:ext cx="1804341" cy="1455162"/>
            </a:xfrm>
            <a:prstGeom prst="rect">
              <a:avLst/>
            </a:prstGeom>
          </p:spPr>
        </p:pic>
        <p:pic>
          <p:nvPicPr>
            <p:cNvPr id="7" name="Picture 6" descr="NHGRI_Brochure_2015-19.jpg">
              <a:extLst>
                <a:ext uri="{FF2B5EF4-FFF2-40B4-BE49-F238E27FC236}">
                  <a16:creationId xmlns:a16="http://schemas.microsoft.com/office/drawing/2014/main" id="{CA9B0B42-3209-4F03-A054-4049B4CB128B}"/>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24220"/>
            <a:stretch/>
          </p:blipFill>
          <p:spPr>
            <a:xfrm>
              <a:off x="576071" y="2473943"/>
              <a:ext cx="1833594" cy="1455162"/>
            </a:xfrm>
            <a:prstGeom prst="rect">
              <a:avLst/>
            </a:prstGeom>
          </p:spPr>
        </p:pic>
        <p:pic>
          <p:nvPicPr>
            <p:cNvPr id="8" name="Picture 7" descr="NHGRI_Brochure_2015-20.jpg">
              <a:extLst>
                <a:ext uri="{FF2B5EF4-FFF2-40B4-BE49-F238E27FC236}">
                  <a16:creationId xmlns:a16="http://schemas.microsoft.com/office/drawing/2014/main" id="{5BBA30F3-2F5E-447C-9CBF-F90259E79DA6}"/>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b="24220"/>
            <a:stretch/>
          </p:blipFill>
          <p:spPr>
            <a:xfrm>
              <a:off x="3796112" y="2473943"/>
              <a:ext cx="2392383" cy="1455162"/>
            </a:xfrm>
            <a:prstGeom prst="rect">
              <a:avLst/>
            </a:prstGeom>
          </p:spPr>
        </p:pic>
        <p:pic>
          <p:nvPicPr>
            <p:cNvPr id="9" name="Picture 8" descr="DISEASE TREE FINAL4-01.jpg">
              <a:extLst>
                <a:ext uri="{FF2B5EF4-FFF2-40B4-BE49-F238E27FC236}">
                  <a16:creationId xmlns:a16="http://schemas.microsoft.com/office/drawing/2014/main" id="{387B8CDE-36BF-4C5B-8FBD-E9B3FCF8FE21}"/>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3057" t="20055" r="13057" b="23953"/>
            <a:stretch/>
          </p:blipFill>
          <p:spPr>
            <a:xfrm>
              <a:off x="2371112" y="2473943"/>
              <a:ext cx="1463553" cy="1455162"/>
            </a:xfrm>
            <a:prstGeom prst="rect">
              <a:avLst/>
            </a:prstGeom>
          </p:spPr>
        </p:pic>
        <p:pic>
          <p:nvPicPr>
            <p:cNvPr id="10" name="Picture 9" descr="NHGRI_Brochure_2015-45.jpg">
              <a:extLst>
                <a:ext uri="{FF2B5EF4-FFF2-40B4-BE49-F238E27FC236}">
                  <a16:creationId xmlns:a16="http://schemas.microsoft.com/office/drawing/2014/main" id="{B4198F26-526F-4710-9525-9A0BBAE4DB66}"/>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137" t="9979" r="2137" b="14240"/>
            <a:stretch/>
          </p:blipFill>
          <p:spPr>
            <a:xfrm>
              <a:off x="7915730" y="2473943"/>
              <a:ext cx="1804341" cy="1455162"/>
            </a:xfrm>
            <a:prstGeom prst="rect">
              <a:avLst/>
            </a:prstGeom>
          </p:spPr>
        </p:pic>
      </p:grpSp>
      <p:sp>
        <p:nvSpPr>
          <p:cNvPr id="11" name="Text Placeholder 30">
            <a:extLst>
              <a:ext uri="{FF2B5EF4-FFF2-40B4-BE49-F238E27FC236}">
                <a16:creationId xmlns:a16="http://schemas.microsoft.com/office/drawing/2014/main" id="{C581D436-184F-442B-B22E-BE887E7E560E}"/>
              </a:ext>
            </a:extLst>
          </p:cNvPr>
          <p:cNvSpPr txBox="1">
            <a:spLocks/>
          </p:cNvSpPr>
          <p:nvPr/>
        </p:nvSpPr>
        <p:spPr>
          <a:xfrm>
            <a:off x="576232" y="4030662"/>
            <a:ext cx="11023600" cy="640739"/>
          </a:xfrm>
          <a:prstGeom prst="rect">
            <a:avLst/>
          </a:prstGeom>
        </p:spPr>
        <p:txBody>
          <a:bodyPr vert="horz" lIns="0" tIns="45720" rIns="91440" bIns="45720" rtlCol="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a:buNone/>
              <a:tabLst/>
              <a:defRPr/>
            </a:pPr>
            <a:r>
              <a:rPr lang="en-US" sz="2800" b="1">
                <a:solidFill>
                  <a:srgbClr val="5FE0D3"/>
                </a:solidFill>
                <a:latin typeface="Arial"/>
                <a:cs typeface="Arial"/>
              </a:rPr>
              <a:t>May</a:t>
            </a:r>
            <a:r>
              <a:rPr kumimoji="0" lang="en-US" sz="2800" b="1" i="0" u="none" strike="noStrike" kern="1200" cap="none" spc="0" normalizeH="0" baseline="0" noProof="0">
                <a:ln>
                  <a:noFill/>
                </a:ln>
                <a:solidFill>
                  <a:srgbClr val="5FE0D3"/>
                </a:solidFill>
                <a:effectLst/>
                <a:uLnTx/>
                <a:uFillTx/>
                <a:latin typeface="Arial"/>
                <a:cs typeface="Arial"/>
              </a:rPr>
              <a:t> 2024</a:t>
            </a:r>
          </a:p>
        </p:txBody>
      </p:sp>
      <p:sp>
        <p:nvSpPr>
          <p:cNvPr id="12" name="Text Placeholder 29">
            <a:extLst>
              <a:ext uri="{FF2B5EF4-FFF2-40B4-BE49-F238E27FC236}">
                <a16:creationId xmlns:a16="http://schemas.microsoft.com/office/drawing/2014/main" id="{30A28FD9-5D21-4271-AA52-83E912C44E08}"/>
              </a:ext>
            </a:extLst>
          </p:cNvPr>
          <p:cNvSpPr txBox="1">
            <a:spLocks/>
          </p:cNvSpPr>
          <p:nvPr/>
        </p:nvSpPr>
        <p:spPr>
          <a:xfrm>
            <a:off x="576232" y="3281130"/>
            <a:ext cx="11023600" cy="333243"/>
          </a:xfrm>
          <a:prstGeom prst="rect">
            <a:avLst/>
          </a:prstGeom>
        </p:spPr>
        <p:txBody>
          <a:bodyPr vert="horz" lIns="0" tIns="45720" rIns="91440" bIns="45720" rtlCol="0">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a:buNone/>
              <a:tabLst/>
              <a:defRPr/>
            </a:pPr>
            <a:r>
              <a:rPr kumimoji="0" lang="en-US" sz="2800" b="1" i="0" u="none" strike="noStrike" kern="1200" cap="none" spc="0" normalizeH="0" baseline="0" noProof="0">
                <a:ln>
                  <a:noFill/>
                </a:ln>
                <a:solidFill>
                  <a:srgbClr val="FFFFFF"/>
                </a:solidFill>
                <a:effectLst/>
                <a:uLnTx/>
                <a:uFillTx/>
                <a:latin typeface="Arial" pitchFamily="34" charset="0"/>
                <a:ea typeface="+mn-ea"/>
                <a:cs typeface="Arial" pitchFamily="34" charset="0"/>
              </a:rPr>
              <a:t>Director, NHGRI</a:t>
            </a:r>
            <a:endParaRPr kumimoji="0" lang="en-US" sz="28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 name="Text Placeholder 28">
            <a:extLst>
              <a:ext uri="{FF2B5EF4-FFF2-40B4-BE49-F238E27FC236}">
                <a16:creationId xmlns:a16="http://schemas.microsoft.com/office/drawing/2014/main" id="{BBEB36E7-8364-4625-83C1-636C1435EDB6}"/>
              </a:ext>
            </a:extLst>
          </p:cNvPr>
          <p:cNvSpPr txBox="1">
            <a:spLocks/>
          </p:cNvSpPr>
          <p:nvPr/>
        </p:nvSpPr>
        <p:spPr>
          <a:xfrm>
            <a:off x="576232" y="2725738"/>
            <a:ext cx="11023600" cy="688975"/>
          </a:xfrm>
          <a:prstGeom prst="rect">
            <a:avLst/>
          </a:prstGeom>
        </p:spPr>
        <p:txBody>
          <a:bodyPr vert="horz" lIns="0" tIns="45720" rIns="91440" bIns="45720" rtlCol="0">
            <a:norm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a:buNone/>
              <a:tabLst/>
              <a:defRPr/>
            </a:pPr>
            <a:r>
              <a:rPr kumimoji="0" lang="en-US" sz="4000" b="1" i="0" u="none" strike="noStrike" kern="1200" cap="none" spc="0" normalizeH="0" baseline="0" noProof="0">
                <a:ln>
                  <a:noFill/>
                </a:ln>
                <a:solidFill>
                  <a:srgbClr val="FFFFFF"/>
                </a:solidFill>
                <a:effectLst/>
                <a:uLnTx/>
                <a:uFillTx/>
                <a:latin typeface="Arial" pitchFamily="34" charset="0"/>
                <a:ea typeface="+mn-ea"/>
                <a:cs typeface="Arial" pitchFamily="34" charset="0"/>
              </a:rPr>
              <a:t>Eric Green, M.D., Ph.D.</a:t>
            </a:r>
            <a:endParaRPr kumimoji="0" lang="en-US" sz="40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 name="Title 27">
            <a:extLst>
              <a:ext uri="{FF2B5EF4-FFF2-40B4-BE49-F238E27FC236}">
                <a16:creationId xmlns:a16="http://schemas.microsoft.com/office/drawing/2014/main" id="{35FA02DB-F75C-4D21-BBBE-2B17B13A54DC}"/>
              </a:ext>
            </a:extLst>
          </p:cNvPr>
          <p:cNvSpPr txBox="1">
            <a:spLocks/>
          </p:cNvSpPr>
          <p:nvPr/>
        </p:nvSpPr>
        <p:spPr>
          <a:xfrm>
            <a:off x="576232" y="1611968"/>
            <a:ext cx="11039475" cy="1030288"/>
          </a:xfrm>
          <a:prstGeom prst="rect">
            <a:avLst/>
          </a:prstGeom>
        </p:spPr>
        <p:txBody>
          <a:bodyPr vert="horz" lIns="0" tIns="45720" rIns="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l" defTabSz="121917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0">
                <a:ln>
                  <a:noFill/>
                </a:ln>
                <a:solidFill>
                  <a:srgbClr val="5FE0D4"/>
                </a:solidFill>
                <a:effectLst/>
                <a:uLnTx/>
                <a:uFillTx/>
                <a:latin typeface="Arial" panose="020B0604020202020204"/>
                <a:ea typeface="+mj-ea"/>
                <a:cs typeface="Arial" pitchFamily="34" charset="0"/>
              </a:rPr>
              <a:t>DIRECTOR’S</a:t>
            </a:r>
            <a:r>
              <a:rPr kumimoji="0" lang="en-US" sz="6000" b="1" i="0" u="none" strike="noStrike" kern="1200" cap="none" spc="0" normalizeH="0" baseline="0" noProof="0">
                <a:ln>
                  <a:noFill/>
                </a:ln>
                <a:solidFill>
                  <a:srgbClr val="5FE0D3"/>
                </a:solidFill>
                <a:effectLst/>
                <a:uLnTx/>
                <a:uFillTx/>
                <a:latin typeface="Arial" panose="020B0604020202020204"/>
                <a:ea typeface="+mj-ea"/>
                <a:cs typeface="Arial" pitchFamily="34" charset="0"/>
              </a:rPr>
              <a:t> REPORT</a:t>
            </a:r>
            <a:endParaRPr kumimoji="0" lang="en-US" sz="4400" b="1" i="0" u="none" strike="noStrike" kern="1200" cap="none" spc="0" normalizeH="0" baseline="0" noProof="0">
              <a:ln>
                <a:noFill/>
              </a:ln>
              <a:solidFill>
                <a:srgbClr val="5FE0D3"/>
              </a:solidFill>
              <a:effectLst/>
              <a:uLnTx/>
              <a:uFillTx/>
              <a:latin typeface="Arial" panose="020B0604020202020204"/>
              <a:ea typeface="+mj-ea"/>
              <a:cs typeface="+mj-cs"/>
            </a:endParaRPr>
          </a:p>
        </p:txBody>
      </p:sp>
    </p:spTree>
    <p:extLst>
      <p:ext uri="{BB962C8B-B14F-4D97-AF65-F5344CB8AC3E}">
        <p14:creationId xmlns:p14="http://schemas.microsoft.com/office/powerpoint/2010/main" val="1953407445"/>
      </p:ext>
    </p:extLst>
  </p:cSld>
  <p:clrMapOvr>
    <a:masterClrMapping/>
  </p:clrMapOvr>
  <p:transition spd="slow">
    <p:wipe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ADDB2EA-3F43-4362-9AA0-8927F815BB72}"/>
              </a:ext>
            </a:extLst>
          </p:cNvPr>
          <p:cNvSpPr txBox="1">
            <a:spLocks/>
          </p:cNvSpPr>
          <p:nvPr/>
        </p:nvSpPr>
        <p:spPr bwMode="auto">
          <a:xfrm>
            <a:off x="0" y="5799552"/>
            <a:ext cx="12192000" cy="736600"/>
          </a:xfrm>
          <a:prstGeom prst="rect">
            <a:avLst/>
          </a:prstGeom>
          <a:noFill/>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srgbClr val="FFFFFF"/>
                </a:solidFill>
                <a:effectLst/>
                <a:uLnTx/>
                <a:uFillTx/>
                <a:latin typeface="Arial" charset="0"/>
                <a:ea typeface="+mj-ea"/>
                <a:cs typeface="Arial" charset="0"/>
              </a:rPr>
              <a:t>genome.gov/</a:t>
            </a:r>
            <a:r>
              <a:rPr kumimoji="0" lang="en-US" sz="3600" b="1" i="0" u="none" strike="noStrike" kern="1200" cap="none" spc="0" normalizeH="0" baseline="0" noProof="0" err="1">
                <a:ln>
                  <a:noFill/>
                </a:ln>
                <a:solidFill>
                  <a:srgbClr val="FFFFFF"/>
                </a:solidFill>
                <a:effectLst/>
                <a:uLnTx/>
                <a:uFillTx/>
                <a:latin typeface="Arial" charset="0"/>
                <a:ea typeface="+mj-ea"/>
                <a:cs typeface="Arial" charset="0"/>
              </a:rPr>
              <a:t>DirectorsReport</a:t>
            </a:r>
            <a:r>
              <a:rPr kumimoji="0" lang="en-US" sz="3600" b="1" i="0" u="none" strike="noStrike" kern="1200" cap="none" spc="0" normalizeH="0" baseline="0" noProof="0">
                <a:ln>
                  <a:noFill/>
                </a:ln>
                <a:solidFill>
                  <a:srgbClr val="FFFFFF"/>
                </a:solidFill>
                <a:effectLst/>
                <a:uLnTx/>
                <a:uFillTx/>
                <a:latin typeface="Arial" charset="0"/>
                <a:ea typeface="+mj-ea"/>
                <a:cs typeface="Arial" charset="0"/>
              </a:rPr>
              <a:t> </a:t>
            </a:r>
          </a:p>
        </p:txBody>
      </p:sp>
      <p:sp>
        <p:nvSpPr>
          <p:cNvPr id="7" name="Down Arrow 6">
            <a:extLst>
              <a:ext uri="{FF2B5EF4-FFF2-40B4-BE49-F238E27FC236}">
                <a16:creationId xmlns:a16="http://schemas.microsoft.com/office/drawing/2014/main" id="{B35B734B-E625-466E-98D2-4062587739E5}"/>
              </a:ext>
            </a:extLst>
          </p:cNvPr>
          <p:cNvSpPr/>
          <p:nvPr/>
        </p:nvSpPr>
        <p:spPr>
          <a:xfrm>
            <a:off x="11667033" y="5669046"/>
            <a:ext cx="365982" cy="784272"/>
          </a:xfrm>
          <a:prstGeom prst="downArrow">
            <a:avLst/>
          </a:prstGeom>
          <a:solidFill>
            <a:srgbClr val="5FE0D4"/>
          </a:solidFill>
          <a:ln>
            <a:solidFill>
              <a:srgbClr val="5FE0D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0CA397BC-9915-42CA-9BF1-B487912CD365}"/>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a:t>
            </a:r>
          </a:p>
        </p:txBody>
      </p:sp>
      <p:grpSp>
        <p:nvGrpSpPr>
          <p:cNvPr id="2" name="Group 1">
            <a:extLst>
              <a:ext uri="{FF2B5EF4-FFF2-40B4-BE49-F238E27FC236}">
                <a16:creationId xmlns:a16="http://schemas.microsoft.com/office/drawing/2014/main" id="{2C9E3FB5-C53E-A8E6-1980-E7F526C31EAF}"/>
              </a:ext>
            </a:extLst>
          </p:cNvPr>
          <p:cNvGrpSpPr/>
          <p:nvPr/>
        </p:nvGrpSpPr>
        <p:grpSpPr>
          <a:xfrm>
            <a:off x="1627512" y="480196"/>
            <a:ext cx="8936976" cy="5163911"/>
            <a:chOff x="7148151" y="1028837"/>
            <a:chExt cx="6848991" cy="3932112"/>
          </a:xfrm>
        </p:grpSpPr>
        <p:pic>
          <p:nvPicPr>
            <p:cNvPr id="4" name="Picture 3">
              <a:extLst>
                <a:ext uri="{FF2B5EF4-FFF2-40B4-BE49-F238E27FC236}">
                  <a16:creationId xmlns:a16="http://schemas.microsoft.com/office/drawing/2014/main" id="{FDE7E324-0986-0735-F7E1-3893885D52EC}"/>
                </a:ext>
              </a:extLst>
            </p:cNvPr>
            <p:cNvPicPr>
              <a:picLocks noChangeAspect="1"/>
            </p:cNvPicPr>
            <p:nvPr/>
          </p:nvPicPr>
          <p:blipFill>
            <a:blip r:embed="rId3"/>
            <a:stretch>
              <a:fillRect/>
            </a:stretch>
          </p:blipFill>
          <p:spPr>
            <a:xfrm>
              <a:off x="7148151" y="1028837"/>
              <a:ext cx="6848991" cy="3932112"/>
            </a:xfrm>
            <a:prstGeom prst="rect">
              <a:avLst/>
            </a:prstGeom>
            <a:effectLst>
              <a:glow rad="228600">
                <a:schemeClr val="accent3">
                  <a:satMod val="175000"/>
                  <a:alpha val="40000"/>
                </a:schemeClr>
              </a:glow>
            </a:effectLst>
          </p:spPr>
        </p:pic>
        <p:pic>
          <p:nvPicPr>
            <p:cNvPr id="8" name="Picture 7">
              <a:extLst>
                <a:ext uri="{FF2B5EF4-FFF2-40B4-BE49-F238E27FC236}">
                  <a16:creationId xmlns:a16="http://schemas.microsoft.com/office/drawing/2014/main" id="{6C8BCE41-2F55-7BB3-FA08-0CD2D343919C}"/>
                </a:ext>
              </a:extLst>
            </p:cNvPr>
            <p:cNvPicPr>
              <a:picLocks noChangeAspect="1"/>
            </p:cNvPicPr>
            <p:nvPr/>
          </p:nvPicPr>
          <p:blipFill>
            <a:blip r:embed="rId4"/>
            <a:stretch>
              <a:fillRect/>
            </a:stretch>
          </p:blipFill>
          <p:spPr>
            <a:xfrm>
              <a:off x="10556020" y="1972857"/>
              <a:ext cx="985469" cy="644337"/>
            </a:xfrm>
            <a:prstGeom prst="rect">
              <a:avLst/>
            </a:prstGeom>
          </p:spPr>
        </p:pic>
      </p:grpSp>
      <p:sp>
        <p:nvSpPr>
          <p:cNvPr id="9" name="Oval 8">
            <a:extLst>
              <a:ext uri="{FF2B5EF4-FFF2-40B4-BE49-F238E27FC236}">
                <a16:creationId xmlns:a16="http://schemas.microsoft.com/office/drawing/2014/main" id="{899DBEC7-0BBC-762A-D41F-A4934F4AC407}"/>
              </a:ext>
            </a:extLst>
          </p:cNvPr>
          <p:cNvSpPr/>
          <p:nvPr/>
        </p:nvSpPr>
        <p:spPr>
          <a:xfrm>
            <a:off x="4372496" y="1721564"/>
            <a:ext cx="2019992" cy="880909"/>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spTree>
    <p:extLst>
      <p:ext uri="{BB962C8B-B14F-4D97-AF65-F5344CB8AC3E}">
        <p14:creationId xmlns:p14="http://schemas.microsoft.com/office/powerpoint/2010/main" val="244297470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2230D-3AD4-4B3C-8186-9DB2025BCEA5}"/>
              </a:ext>
            </a:extLst>
          </p:cNvPr>
          <p:cNvSpPr txBox="1">
            <a:spLocks/>
          </p:cNvSpPr>
          <p:nvPr/>
        </p:nvSpPr>
        <p:spPr>
          <a:xfrm>
            <a:off x="0" y="5216"/>
            <a:ext cx="12195175" cy="661987"/>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pitchFamily="34" charset="0"/>
                <a:ea typeface="+mj-ea"/>
                <a:cs typeface="Arial" pitchFamily="34" charset="0"/>
              </a:rPr>
              <a:t>Open Session Agenda</a:t>
            </a:r>
          </a:p>
        </p:txBody>
      </p:sp>
      <p:sp>
        <p:nvSpPr>
          <p:cNvPr id="3" name="Title 1">
            <a:extLst>
              <a:ext uri="{FF2B5EF4-FFF2-40B4-BE49-F238E27FC236}">
                <a16:creationId xmlns:a16="http://schemas.microsoft.com/office/drawing/2014/main" id="{C43962E3-12BA-4BD4-B850-62C68EF2CB63}"/>
              </a:ext>
            </a:extLst>
          </p:cNvPr>
          <p:cNvSpPr txBox="1">
            <a:spLocks/>
          </p:cNvSpPr>
          <p:nvPr/>
        </p:nvSpPr>
        <p:spPr bwMode="auto">
          <a:xfrm>
            <a:off x="234949" y="629103"/>
            <a:ext cx="12195175" cy="6223681"/>
          </a:xfrm>
          <a:prstGeom prst="rect">
            <a:avLst/>
          </a:prstGeom>
          <a:noFill/>
          <a:ln w="9525" algn="ctr">
            <a:noFill/>
            <a:miter lim="800000"/>
            <a:headEnd/>
            <a:tailEnd/>
          </a:ln>
        </p:spPr>
        <p:txBody>
          <a:bodyPr lIns="91440" tIns="45720" rIns="91440" bIns="45720" anchor="t"/>
          <a:lstStyle/>
          <a:p>
            <a:pPr marL="0" marR="0" lvl="1" algn="l" defTabSz="685800" rtl="0" eaLnBrk="0" fontAlgn="auto" latinLnBrk="0" hangingPunct="0">
              <a:lnSpc>
                <a:spcPct val="100000"/>
              </a:lnSpc>
              <a:spcBef>
                <a:spcPts val="0"/>
              </a:spcBef>
              <a:buClr>
                <a:prstClr val="white"/>
              </a:buClr>
              <a:buSzPct val="95000"/>
              <a:buFontTx/>
              <a:buNone/>
              <a:tabLst>
                <a:tab pos="238125" algn="l"/>
                <a:tab pos="457200" algn="l"/>
                <a:tab pos="695325" algn="l"/>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mn-cs"/>
              </a:rPr>
              <a:t>Presentation:</a:t>
            </a:r>
          </a:p>
          <a:p>
            <a:pPr marL="0" marR="0" lvl="1" algn="l" defTabSz="685800" rtl="0" eaLnBrk="0" fontAlgn="auto" latinLnBrk="0" hangingPunct="0">
              <a:lnSpc>
                <a:spcPct val="100000"/>
              </a:lnSpc>
              <a:spcBef>
                <a:spcPts val="0"/>
              </a:spcBef>
              <a:buClr>
                <a:prstClr val="white"/>
              </a:buClr>
              <a:buSzPct val="95000"/>
              <a:buFontTx/>
              <a:buNone/>
              <a:tabLst>
                <a:tab pos="238125" algn="l"/>
                <a:tab pos="457200" algn="l"/>
                <a:tab pos="695325" algn="l"/>
              </a:tabLst>
              <a:defRPr/>
            </a:pPr>
            <a:endParaRPr kumimoji="0" lang="en-US" sz="1000" b="1" i="0" u="none" strike="noStrike" kern="1200" cap="none" spc="0" normalizeH="0" baseline="0" noProof="0" dirty="0">
              <a:ln>
                <a:noFill/>
              </a:ln>
              <a:solidFill>
                <a:srgbClr val="E57200"/>
              </a:solidFill>
              <a:effectLst/>
              <a:uLnTx/>
              <a:uFillTx/>
              <a:latin typeface="Arial" panose="020B0604020202020204"/>
              <a:ea typeface="+mn-ea"/>
              <a:cs typeface="Arial"/>
            </a:endParaRPr>
          </a:p>
          <a:p>
            <a:pPr marL="0" marR="0" lvl="2" algn="l" defTabSz="457200" rtl="0" eaLnBrk="0" fontAlgn="auto" latinLnBrk="0" hangingPunct="0">
              <a:lnSpc>
                <a:spcPct val="100000"/>
              </a:lnSpc>
              <a:spcBef>
                <a:spcPts val="0"/>
              </a:spcBef>
              <a:buClr>
                <a:prstClr val="white"/>
              </a:buClr>
              <a:buSzPct val="95000"/>
              <a:buFontTx/>
              <a:buNone/>
              <a:tabLst>
                <a:tab pos="238125" algn="l"/>
                <a:tab pos="457200" algn="l"/>
                <a:tab pos="695325" algn="l"/>
              </a:tabLst>
              <a:defRPr/>
            </a:pPr>
            <a:r>
              <a:rPr lang="en-US" sz="2800" b="1" dirty="0">
                <a:solidFill>
                  <a:srgbClr val="FFFFFF"/>
                </a:solidFill>
                <a:latin typeface="Arial" panose="020B0604020202020204"/>
              </a:rPr>
              <a:t>	The NIAID Mission: Infectious Diseases and Beyond</a:t>
            </a: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Arial"/>
            </a:endParaRPr>
          </a:p>
          <a:p>
            <a:pPr marL="0" marR="0" lvl="1" algn="l" defTabSz="685800" rtl="0" eaLnBrk="0" fontAlgn="auto" latinLnBrk="0" hangingPunct="0">
              <a:lnSpc>
                <a:spcPct val="100000"/>
              </a:lnSpc>
              <a:spcBef>
                <a:spcPts val="0"/>
              </a:spcBef>
              <a:buClr>
                <a:prstClr val="white"/>
              </a:buClr>
              <a:buSzPct val="95000"/>
              <a:buFontTx/>
              <a:buNone/>
              <a:tabLst>
                <a:tab pos="238125" algn="l"/>
                <a:tab pos="457200" algn="l"/>
                <a:tab pos="695325" algn="l"/>
              </a:tabLst>
              <a:defRPr/>
            </a:pPr>
            <a:r>
              <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rPr>
              <a:t>			</a:t>
            </a:r>
            <a:r>
              <a:rPr lang="en-US" sz="2800" b="1" dirty="0">
                <a:solidFill>
                  <a:srgbClr val="E57200"/>
                </a:solidFill>
                <a:latin typeface="Arial" panose="020B0604020202020204"/>
              </a:rPr>
              <a:t>Jeanne Marrazzo</a:t>
            </a:r>
          </a:p>
          <a:p>
            <a:pPr marL="0" marR="0" lvl="1" algn="l" defTabSz="685800" rtl="0" eaLnBrk="0" fontAlgn="auto" latinLnBrk="0" hangingPunct="0">
              <a:lnSpc>
                <a:spcPct val="100000"/>
              </a:lnSpc>
              <a:spcBef>
                <a:spcPts val="0"/>
              </a:spcBef>
              <a:buClr>
                <a:prstClr val="white"/>
              </a:buClr>
              <a:buSzPct val="95000"/>
              <a:buFontTx/>
              <a:buNone/>
              <a:tabLst>
                <a:tab pos="238125" algn="l"/>
                <a:tab pos="457200" algn="l"/>
                <a:tab pos="695325" algn="l"/>
              </a:tabLst>
              <a:defRPr/>
            </a:pPr>
            <a:endParaRPr kumimoji="0" lang="en-US" sz="2000" b="1" i="0" u="none" strike="noStrike" kern="1200" cap="none" spc="0" normalizeH="0" baseline="0" noProof="0" dirty="0">
              <a:ln>
                <a:noFill/>
              </a:ln>
              <a:solidFill>
                <a:srgbClr val="FFFFFF"/>
              </a:solidFill>
              <a:effectLst/>
              <a:uLnTx/>
              <a:uFillTx/>
              <a:latin typeface="Arial" panose="020B0604020202020204"/>
              <a:ea typeface="+mn-ea"/>
              <a:cs typeface="+mn-cs"/>
            </a:endParaRPr>
          </a:p>
          <a:p>
            <a:pPr marL="0" marR="0" lvl="1" algn="l" defTabSz="685800" rtl="0" eaLnBrk="0" fontAlgn="auto" latinLnBrk="0" hangingPunct="0">
              <a:lnSpc>
                <a:spcPct val="100000"/>
              </a:lnSpc>
              <a:spcBef>
                <a:spcPts val="0"/>
              </a:spcBef>
              <a:buClr>
                <a:prstClr val="white"/>
              </a:buClr>
              <a:buSzPct val="95000"/>
              <a:buFontTx/>
              <a:buNone/>
              <a:tabLst>
                <a:tab pos="238125" algn="l"/>
                <a:tab pos="457200" algn="l"/>
                <a:tab pos="695325" algn="l"/>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mn-cs"/>
              </a:rPr>
              <a:t>Concept Clearances:</a:t>
            </a:r>
          </a:p>
          <a:p>
            <a:pPr marL="0" marR="0" lvl="1" algn="l" defTabSz="685800" rtl="0" eaLnBrk="0" fontAlgn="auto" latinLnBrk="0" hangingPunct="0">
              <a:lnSpc>
                <a:spcPct val="100000"/>
              </a:lnSpc>
              <a:spcBef>
                <a:spcPts val="0"/>
              </a:spcBef>
              <a:buClr>
                <a:prstClr val="white"/>
              </a:buClr>
              <a:buSzPct val="95000"/>
              <a:buFontTx/>
              <a:buNone/>
              <a:tabLst>
                <a:tab pos="238125" algn="l"/>
                <a:tab pos="457200" algn="l"/>
                <a:tab pos="695325" algn="l"/>
              </a:tabLst>
              <a:defRPr/>
            </a:pPr>
            <a:endParaRPr kumimoji="0" lang="en-US" sz="1000" b="1" i="0" u="none" strike="noStrike" kern="1200" cap="none" spc="0" normalizeH="0" baseline="0" noProof="0" dirty="0">
              <a:ln>
                <a:noFill/>
              </a:ln>
              <a:solidFill>
                <a:srgbClr val="FFFFFF"/>
              </a:solidFill>
              <a:effectLst/>
              <a:uLnTx/>
              <a:uFillTx/>
              <a:latin typeface="Arial" panose="020B0604020202020204"/>
              <a:ea typeface="+mn-ea"/>
              <a:cs typeface="Arial"/>
            </a:endParaRPr>
          </a:p>
          <a:p>
            <a:pPr marL="0" lvl="3" defTabSz="457200" eaLnBrk="0" hangingPunct="0">
              <a:buClr>
                <a:prstClr val="white"/>
              </a:buClr>
              <a:buSzPct val="95000"/>
              <a:tabLst>
                <a:tab pos="238125" algn="l"/>
                <a:tab pos="457200" algn="l"/>
                <a:tab pos="695325" algn="l"/>
              </a:tabLst>
              <a:defRPr/>
            </a:pPr>
            <a:r>
              <a:rPr lang="en-US" sz="2800" b="1" dirty="0">
                <a:solidFill>
                  <a:srgbClr val="FFFFFF"/>
                </a:solidFill>
              </a:rPr>
              <a:t>	Supporting Talented Early Career Researchers in Genomics</a:t>
            </a:r>
            <a:r>
              <a:rPr lang="en-US" sz="2800" b="1" dirty="0">
                <a:solidFill>
                  <a:srgbClr val="E57200"/>
                </a:solidFill>
              </a:rPr>
              <a:t>		</a:t>
            </a:r>
          </a:p>
          <a:p>
            <a:pPr marL="0" lvl="3" defTabSz="457200" eaLnBrk="0" hangingPunct="0">
              <a:buClr>
                <a:prstClr val="white"/>
              </a:buClr>
              <a:buSzPct val="95000"/>
              <a:tabLst>
                <a:tab pos="238125" algn="l"/>
                <a:tab pos="457200" algn="l"/>
                <a:tab pos="695325" algn="l"/>
              </a:tabLst>
              <a:defRPr/>
            </a:pPr>
            <a:r>
              <a:rPr lang="en-US" sz="2800" b="1" dirty="0">
                <a:solidFill>
                  <a:srgbClr val="E57200"/>
                </a:solidFill>
              </a:rPr>
              <a:t>			Lisa Chadwick</a:t>
            </a:r>
            <a:endParaRPr lang="en-US" sz="2800" b="1" dirty="0">
              <a:solidFill>
                <a:srgbClr val="E57200"/>
              </a:solidFill>
              <a:cs typeface="Arial"/>
            </a:endParaRPr>
          </a:p>
          <a:p>
            <a:pPr marL="0" lvl="2" defTabSz="457200" eaLnBrk="0" hangingPunct="0">
              <a:buClr>
                <a:prstClr val="white"/>
              </a:buClr>
              <a:buSzPct val="95000"/>
              <a:tabLst>
                <a:tab pos="238125" algn="l"/>
                <a:tab pos="457200" algn="l"/>
                <a:tab pos="695325" algn="l"/>
              </a:tabLst>
              <a:defRPr/>
            </a:pPr>
            <a:endParaRPr lang="en-US" sz="800" b="1" dirty="0">
              <a:solidFill>
                <a:srgbClr val="FFFFFF"/>
              </a:solidFill>
            </a:endParaRPr>
          </a:p>
          <a:p>
            <a:pPr marL="0" lvl="2" defTabSz="312738" eaLnBrk="0" hangingPunct="0">
              <a:buClr>
                <a:prstClr val="white"/>
              </a:buClr>
              <a:buSzPct val="95000"/>
              <a:tabLst>
                <a:tab pos="238125" algn="l"/>
                <a:tab pos="457200" algn="l"/>
                <a:tab pos="695325" algn="l"/>
              </a:tabLst>
              <a:defRPr/>
            </a:pPr>
            <a:r>
              <a:rPr lang="en-US" sz="2800" b="1" dirty="0">
                <a:solidFill>
                  <a:srgbClr val="FFFFFF"/>
                </a:solidFill>
              </a:rPr>
              <a:t>	Genome Research Experiences to Attract Talented Undergraduates 			into Genomic Fields to Enhance Diversity (GREAT)</a:t>
            </a:r>
          </a:p>
          <a:p>
            <a:pPr marL="0" lvl="2" defTabSz="312738" eaLnBrk="0" hangingPunct="0">
              <a:buClr>
                <a:prstClr val="white"/>
              </a:buClr>
              <a:buSzPct val="95000"/>
              <a:tabLst>
                <a:tab pos="238125" algn="l"/>
                <a:tab pos="457200" algn="l"/>
                <a:tab pos="695325" algn="l"/>
              </a:tabLst>
              <a:defRPr/>
            </a:pPr>
            <a:r>
              <a:rPr lang="en-US" sz="2800" b="1" dirty="0">
                <a:solidFill>
                  <a:srgbClr val="E57200"/>
                </a:solidFill>
              </a:rPr>
              <a:t>			Ebony Madden</a:t>
            </a:r>
          </a:p>
          <a:p>
            <a:pPr marL="0" lvl="2" defTabSz="312738" eaLnBrk="0" hangingPunct="0">
              <a:buClr>
                <a:prstClr val="white"/>
              </a:buClr>
              <a:buSzPct val="95000"/>
              <a:tabLst>
                <a:tab pos="238125" algn="l"/>
                <a:tab pos="457200" algn="l"/>
                <a:tab pos="695325" algn="l"/>
              </a:tabLst>
              <a:defRPr/>
            </a:pPr>
            <a:endParaRPr lang="en-US" sz="800" b="1" dirty="0">
              <a:solidFill>
                <a:srgbClr val="E57200"/>
              </a:solidFill>
            </a:endParaRPr>
          </a:p>
          <a:p>
            <a:pPr marL="0" lvl="2" defTabSz="312738" eaLnBrk="0" hangingPunct="0">
              <a:buClr>
                <a:prstClr val="white"/>
              </a:buClr>
              <a:buSzPct val="95000"/>
              <a:tabLst>
                <a:tab pos="238125" algn="l"/>
                <a:tab pos="457200" algn="l"/>
                <a:tab pos="695325" algn="l"/>
              </a:tabLst>
              <a:defRPr/>
            </a:pPr>
            <a:r>
              <a:rPr lang="en-US" sz="2800" b="1" dirty="0">
                <a:solidFill>
                  <a:srgbClr val="FFFFFF"/>
                </a:solidFill>
              </a:rPr>
              <a:t> NHGRI Predoctoral to Postdoctoral Transition Award for a Diverse 		Genomics Workforce</a:t>
            </a:r>
            <a:r>
              <a:rPr lang="en-US" sz="2800" b="1" dirty="0">
                <a:solidFill>
                  <a:srgbClr val="E57200"/>
                </a:solidFill>
              </a:rPr>
              <a:t>		</a:t>
            </a:r>
          </a:p>
          <a:p>
            <a:pPr marL="0" lvl="2" defTabSz="312738" eaLnBrk="0" hangingPunct="0">
              <a:buClr>
                <a:prstClr val="white"/>
              </a:buClr>
              <a:buSzPct val="95000"/>
              <a:tabLst>
                <a:tab pos="238125" algn="l"/>
                <a:tab pos="457200" algn="l"/>
                <a:tab pos="695325" algn="l"/>
              </a:tabLst>
              <a:defRPr/>
            </a:pPr>
            <a:r>
              <a:rPr lang="en-US" sz="2800" b="1" dirty="0">
                <a:solidFill>
                  <a:srgbClr val="E57200"/>
                </a:solidFill>
              </a:rPr>
              <a:t>			Lucia Hindorff</a:t>
            </a:r>
          </a:p>
          <a:p>
            <a:pPr marL="0" lvl="2" defTabSz="312738" eaLnBrk="0" hangingPunct="0">
              <a:buClr>
                <a:prstClr val="white"/>
              </a:buClr>
              <a:buSzPct val="95000"/>
              <a:tabLst>
                <a:tab pos="238125" algn="l"/>
                <a:tab pos="457200" algn="l"/>
                <a:tab pos="695325" algn="l"/>
              </a:tabLst>
              <a:defRPr/>
            </a:pPr>
            <a:r>
              <a:rPr lang="en-US" sz="2800" b="1" dirty="0">
                <a:solidFill>
                  <a:srgbClr val="E57200"/>
                </a:solidFill>
              </a:rPr>
              <a:t>	</a:t>
            </a:r>
          </a:p>
          <a:p>
            <a:pPr marL="0" marR="0" lvl="2" algn="l" defTabSz="550863" rtl="0" eaLnBrk="0" fontAlgn="auto" latinLnBrk="0" hangingPunct="0">
              <a:lnSpc>
                <a:spcPct val="100000"/>
              </a:lnSpc>
              <a:spcBef>
                <a:spcPts val="0"/>
              </a:spcBef>
              <a:spcAft>
                <a:spcPts val="0"/>
              </a:spcAft>
              <a:buClr>
                <a:prstClr val="white"/>
              </a:buClr>
              <a:buSzPct val="95000"/>
              <a:buFontTx/>
              <a:buNone/>
              <a:tabLst>
                <a:tab pos="238125" algn="l"/>
                <a:tab pos="457200" algn="l"/>
                <a:tab pos="695325" algn="l"/>
              </a:tabLst>
              <a:defRPr/>
            </a:pPr>
            <a:endPar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457200" marR="0" lvl="1" indent="0" algn="l" defTabSz="685800" rtl="0" eaLnBrk="0" fontAlgn="auto" latinLnBrk="0" hangingPunct="0">
              <a:lnSpc>
                <a:spcPct val="100000"/>
              </a:lnSpc>
              <a:spcBef>
                <a:spcPts val="0"/>
              </a:spcBef>
              <a:spcAft>
                <a:spcPts val="600"/>
              </a:spcAft>
              <a:buClr>
                <a:prstClr val="white"/>
              </a:buClr>
              <a:buSzPct val="95000"/>
              <a:buFontTx/>
              <a:buNone/>
              <a:tabLst/>
              <a:defRPr/>
            </a:pPr>
            <a:endPar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189313667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4" end="1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BAC6E92A-DBF5-46C8-AA8A-21FF5F8FD836}"/>
              </a:ext>
            </a:extLst>
          </p:cNvPr>
          <p:cNvSpPr txBox="1">
            <a:spLocks/>
          </p:cNvSpPr>
          <p:nvPr/>
        </p:nvSpPr>
        <p:spPr>
          <a:xfrm>
            <a:off x="0" y="5216"/>
            <a:ext cx="12195175" cy="661987"/>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srgbClr val="5FE0D4"/>
                </a:solidFill>
                <a:effectLst/>
                <a:uLnTx/>
                <a:uFillTx/>
                <a:latin typeface="Arial" pitchFamily="34" charset="0"/>
                <a:ea typeface="+mj-ea"/>
                <a:cs typeface="Arial" pitchFamily="34" charset="0"/>
              </a:rPr>
              <a:t>Open Session Agenda</a:t>
            </a:r>
          </a:p>
        </p:txBody>
      </p:sp>
      <p:sp>
        <p:nvSpPr>
          <p:cNvPr id="2" name="Title 1">
            <a:extLst>
              <a:ext uri="{FF2B5EF4-FFF2-40B4-BE49-F238E27FC236}">
                <a16:creationId xmlns:a16="http://schemas.microsoft.com/office/drawing/2014/main" id="{6725F254-A12F-7CBA-6F2F-C4D5DD1B52F7}"/>
              </a:ext>
            </a:extLst>
          </p:cNvPr>
          <p:cNvSpPr txBox="1">
            <a:spLocks/>
          </p:cNvSpPr>
          <p:nvPr/>
        </p:nvSpPr>
        <p:spPr bwMode="auto">
          <a:xfrm>
            <a:off x="215900" y="845681"/>
            <a:ext cx="12090400" cy="5841162"/>
          </a:xfrm>
          <a:prstGeom prst="rect">
            <a:avLst/>
          </a:prstGeom>
          <a:noFill/>
          <a:ln w="9525" algn="ctr">
            <a:noFill/>
            <a:miter lim="800000"/>
            <a:headEnd/>
            <a:tailEnd/>
          </a:ln>
        </p:spPr>
        <p:txBody>
          <a:bodyPr lIns="91440" tIns="45720" rIns="91440" bIns="45720" anchor="t"/>
          <a:lstStyle/>
          <a:p>
            <a:pPr marL="0" lvl="1" defTabSz="685800" eaLnBrk="0" hangingPunct="0">
              <a:spcAft>
                <a:spcPts val="600"/>
              </a:spcAft>
              <a:buClr>
                <a:prstClr val="white"/>
              </a:buClr>
              <a:buSzPct val="95000"/>
              <a:tabLst>
                <a:tab pos="238125" algn="l"/>
                <a:tab pos="457200" algn="l"/>
                <a:tab pos="695325" algn="l"/>
                <a:tab pos="1033463" algn="l"/>
              </a:tabLst>
              <a:defRPr/>
            </a:pPr>
            <a:r>
              <a:rPr lang="en-US" sz="3200" b="1" dirty="0">
                <a:solidFill>
                  <a:srgbClr val="FFFFFF"/>
                </a:solidFill>
              </a:rPr>
              <a:t>Presentations:</a:t>
            </a:r>
          </a:p>
          <a:p>
            <a:pPr marL="0" lvl="1" defTabSz="685800" eaLnBrk="0" hangingPunct="0">
              <a:spcAft>
                <a:spcPts val="600"/>
              </a:spcAft>
              <a:buClr>
                <a:prstClr val="white"/>
              </a:buClr>
              <a:buSzPct val="95000"/>
              <a:tabLst>
                <a:tab pos="238125" algn="l"/>
                <a:tab pos="457200" algn="l"/>
                <a:tab pos="695325" algn="l"/>
                <a:tab pos="1033463" algn="l"/>
              </a:tabLst>
              <a:defRPr/>
            </a:pPr>
            <a:endParaRPr lang="en-US" sz="1000" b="1" dirty="0">
              <a:solidFill>
                <a:srgbClr val="FFFFFF"/>
              </a:solidFill>
            </a:endParaRPr>
          </a:p>
          <a:p>
            <a:pPr marL="0" lvl="2" defTabSz="312738" eaLnBrk="0" hangingPunct="0">
              <a:buClr>
                <a:prstClr val="white"/>
              </a:buClr>
              <a:buSzPct val="95000"/>
              <a:tabLst>
                <a:tab pos="238125" algn="l"/>
                <a:tab pos="457200" algn="l"/>
                <a:tab pos="695325" algn="l"/>
              </a:tabLst>
              <a:defRPr/>
            </a:pPr>
            <a:r>
              <a:rPr lang="en-US" sz="2800" b="1" dirty="0">
                <a:solidFill>
                  <a:srgbClr val="FFFFFF"/>
                </a:solidFill>
              </a:rPr>
              <a:t>	Bettie J. Graham Leadership Awards for Enhancing Diversity, 						Equity, Inclusion, and Accessibility in the Genomics Workforce</a:t>
            </a:r>
            <a:r>
              <a:rPr lang="en-US" sz="2800" b="1" dirty="0">
                <a:solidFill>
                  <a:srgbClr val="E57200"/>
                </a:solidFill>
              </a:rPr>
              <a:t>		</a:t>
            </a:r>
          </a:p>
          <a:p>
            <a:pPr marL="0" lvl="2" defTabSz="312738" eaLnBrk="0" hangingPunct="0">
              <a:buClr>
                <a:prstClr val="white"/>
              </a:buClr>
              <a:buSzPct val="95000"/>
              <a:tabLst>
                <a:tab pos="238125" algn="l"/>
                <a:tab pos="457200" algn="l"/>
                <a:tab pos="695325" algn="l"/>
              </a:tabLst>
              <a:defRPr/>
            </a:pPr>
            <a:r>
              <a:rPr lang="en-US" sz="2800" b="1" dirty="0">
                <a:solidFill>
                  <a:srgbClr val="E57200"/>
                </a:solidFill>
              </a:rPr>
              <a:t>			Lucia Hindorff &amp; Eric Green</a:t>
            </a:r>
          </a:p>
          <a:p>
            <a:pPr marL="0" marR="0" lvl="1" algn="l" defTabSz="685800" rtl="0" eaLnBrk="0" fontAlgn="auto" latinLnBrk="0" hangingPunct="0">
              <a:lnSpc>
                <a:spcPct val="100000"/>
              </a:lnSpc>
              <a:spcBef>
                <a:spcPts val="0"/>
              </a:spcBef>
              <a:spcAft>
                <a:spcPts val="600"/>
              </a:spcAft>
              <a:buClr>
                <a:prstClr val="white"/>
              </a:buClr>
              <a:buSzPct val="95000"/>
              <a:buFontTx/>
              <a:buNone/>
              <a:tabLst>
                <a:tab pos="238125" algn="l"/>
                <a:tab pos="457200" algn="l"/>
                <a:tab pos="695325" algn="l"/>
                <a:tab pos="1033463" algn="l"/>
              </a:tabLst>
              <a:defRPr/>
            </a:pPr>
            <a:endParaRPr kumimoji="0" lang="en-US" sz="8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0325" lvl="2" defTabSz="517525" eaLnBrk="0" hangingPunct="0">
              <a:buClr>
                <a:prstClr val="white"/>
              </a:buClr>
              <a:buSzPct val="95000"/>
              <a:tabLst>
                <a:tab pos="238125" algn="l"/>
                <a:tab pos="457200" algn="l"/>
                <a:tab pos="695325" algn="l"/>
              </a:tabLst>
              <a:defRPr/>
            </a:pPr>
            <a:r>
              <a:rPr lang="en-US" sz="2800" b="1" dirty="0">
                <a:solidFill>
                  <a:srgbClr val="FFFFFF"/>
                </a:solidFill>
              </a:rPr>
              <a:t>Impact of Genomic Variation on Function (IGVF) Consortium Update</a:t>
            </a:r>
            <a:r>
              <a:rPr lang="en-US" sz="2800" b="1" dirty="0">
                <a:solidFill>
                  <a:srgbClr val="E57200"/>
                </a:solidFill>
              </a:rPr>
              <a:t>				Karen </a:t>
            </a:r>
            <a:r>
              <a:rPr lang="en-US" sz="2800" b="1" dirty="0" err="1">
                <a:solidFill>
                  <a:srgbClr val="E57200"/>
                </a:solidFill>
              </a:rPr>
              <a:t>Mohlke</a:t>
            </a:r>
            <a:r>
              <a:rPr lang="en-US" sz="2800" b="1" dirty="0">
                <a:solidFill>
                  <a:srgbClr val="E57200"/>
                </a:solidFill>
              </a:rPr>
              <a:t> &amp; Jesse </a:t>
            </a:r>
            <a:r>
              <a:rPr lang="en-US" sz="2800" b="1" dirty="0" err="1">
                <a:solidFill>
                  <a:srgbClr val="E57200"/>
                </a:solidFill>
              </a:rPr>
              <a:t>Engreitz</a:t>
            </a:r>
            <a:endParaRPr lang="en-US" sz="2800" b="1" dirty="0">
              <a:solidFill>
                <a:srgbClr val="E57200"/>
              </a:solidFill>
            </a:endParaRPr>
          </a:p>
          <a:p>
            <a:pPr marL="60325" lvl="2" defTabSz="517525" eaLnBrk="0" hangingPunct="0">
              <a:buClr>
                <a:prstClr val="white"/>
              </a:buClr>
              <a:buSzPct val="95000"/>
              <a:tabLst>
                <a:tab pos="238125" algn="l"/>
                <a:tab pos="457200" algn="l"/>
                <a:tab pos="695325" algn="l"/>
              </a:tabLst>
              <a:defRPr/>
            </a:pPr>
            <a:endParaRPr lang="en-US" sz="1000" b="1" dirty="0">
              <a:solidFill>
                <a:srgbClr val="E57200"/>
              </a:solidFill>
              <a:cs typeface="Arial"/>
            </a:endParaRPr>
          </a:p>
          <a:p>
            <a:pPr marL="60325" lvl="2" defTabSz="517525" eaLnBrk="0" hangingPunct="0">
              <a:buClr>
                <a:prstClr val="white"/>
              </a:buClr>
              <a:buSzPct val="95000"/>
              <a:tabLst>
                <a:tab pos="238125" algn="l"/>
                <a:tab pos="457200" algn="l"/>
                <a:tab pos="695325" algn="l"/>
              </a:tabLst>
              <a:defRPr/>
            </a:pPr>
            <a:r>
              <a:rPr lang="en-US" sz="2800" b="1" dirty="0">
                <a:solidFill>
                  <a:srgbClr val="FFFFFF"/>
                </a:solidFill>
              </a:rPr>
              <a:t>	Genomics Research to Elucidate the Genetics of Rare Disease 				(</a:t>
            </a:r>
            <a:r>
              <a:rPr lang="en-US" sz="2800" b="1" dirty="0" err="1">
                <a:solidFill>
                  <a:srgbClr val="FFFFFF"/>
                </a:solidFill>
              </a:rPr>
              <a:t>GREGoR</a:t>
            </a:r>
            <a:r>
              <a:rPr lang="en-US" sz="2800" b="1" dirty="0">
                <a:solidFill>
                  <a:srgbClr val="FFFFFF"/>
                </a:solidFill>
              </a:rPr>
              <a:t>) Consortium Update</a:t>
            </a:r>
            <a:r>
              <a:rPr lang="en-US" sz="2800" b="1" dirty="0">
                <a:solidFill>
                  <a:srgbClr val="E57200"/>
                </a:solidFill>
              </a:rPr>
              <a:t>			</a:t>
            </a:r>
          </a:p>
          <a:p>
            <a:pPr marL="60325" lvl="2" defTabSz="517525" eaLnBrk="0" hangingPunct="0">
              <a:buClr>
                <a:prstClr val="white"/>
              </a:buClr>
              <a:buSzPct val="95000"/>
              <a:tabLst>
                <a:tab pos="238125" algn="l"/>
                <a:tab pos="457200" algn="l"/>
                <a:tab pos="695325" algn="l"/>
              </a:tabLst>
              <a:defRPr/>
            </a:pPr>
            <a:r>
              <a:rPr lang="en-US" sz="2800" b="1" dirty="0">
                <a:solidFill>
                  <a:srgbClr val="E57200"/>
                </a:solidFill>
              </a:rPr>
              <a:t>			Jennifer Posey</a:t>
            </a:r>
          </a:p>
          <a:p>
            <a:pPr marL="0" marR="0" lvl="2" algn="l" defTabSz="655638" rtl="0" eaLnBrk="0" fontAlgn="auto" latinLnBrk="0" hangingPunct="0">
              <a:lnSpc>
                <a:spcPct val="100000"/>
              </a:lnSpc>
              <a:spcBef>
                <a:spcPts val="0"/>
              </a:spcBef>
              <a:spcAft>
                <a:spcPts val="0"/>
              </a:spcAft>
              <a:buClr>
                <a:prstClr val="white"/>
              </a:buClr>
              <a:buSzPct val="95000"/>
              <a:buFontTx/>
              <a:buNone/>
              <a:tabLst>
                <a:tab pos="238125" algn="l"/>
                <a:tab pos="457200" algn="l"/>
                <a:tab pos="695325" algn="l"/>
                <a:tab pos="1033463" algn="l"/>
              </a:tabLst>
              <a:defRPr/>
            </a:pPr>
            <a:endPar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388226471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BAC6E92A-DBF5-46C8-AA8A-21FF5F8FD836}"/>
              </a:ext>
            </a:extLst>
          </p:cNvPr>
          <p:cNvSpPr txBox="1">
            <a:spLocks/>
          </p:cNvSpPr>
          <p:nvPr/>
        </p:nvSpPr>
        <p:spPr>
          <a:xfrm>
            <a:off x="0" y="5216"/>
            <a:ext cx="12195175" cy="661987"/>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pitchFamily="34" charset="0"/>
                <a:ea typeface="+mj-ea"/>
                <a:cs typeface="Arial" pitchFamily="34" charset="0"/>
              </a:rPr>
              <a:t>Open Session Agenda</a:t>
            </a:r>
          </a:p>
        </p:txBody>
      </p:sp>
      <p:sp>
        <p:nvSpPr>
          <p:cNvPr id="2" name="Title 1">
            <a:extLst>
              <a:ext uri="{FF2B5EF4-FFF2-40B4-BE49-F238E27FC236}">
                <a16:creationId xmlns:a16="http://schemas.microsoft.com/office/drawing/2014/main" id="{3DCA546E-A6EE-860A-BEC7-C827027CCE3D}"/>
              </a:ext>
            </a:extLst>
          </p:cNvPr>
          <p:cNvSpPr txBox="1">
            <a:spLocks/>
          </p:cNvSpPr>
          <p:nvPr/>
        </p:nvSpPr>
        <p:spPr bwMode="auto">
          <a:xfrm>
            <a:off x="171450" y="667203"/>
            <a:ext cx="11629171" cy="5841162"/>
          </a:xfrm>
          <a:prstGeom prst="rect">
            <a:avLst/>
          </a:prstGeom>
          <a:noFill/>
          <a:ln w="9525" algn="ctr">
            <a:noFill/>
            <a:miter lim="800000"/>
            <a:headEnd/>
            <a:tailEnd/>
          </a:ln>
        </p:spPr>
        <p:txBody>
          <a:bodyPr lIns="91440" tIns="45720" rIns="91440" bIns="45720" anchor="t"/>
          <a:lstStyle/>
          <a:p>
            <a:pPr marL="60325" lvl="2" defTabSz="457200" eaLnBrk="0" hangingPunct="0">
              <a:spcAft>
                <a:spcPts val="600"/>
              </a:spcAft>
              <a:buClr>
                <a:prstClr val="white"/>
              </a:buClr>
              <a:buSzPct val="95000"/>
              <a:tabLst>
                <a:tab pos="231775" algn="l"/>
                <a:tab pos="465138" algn="l"/>
                <a:tab pos="682625" algn="l"/>
              </a:tabLst>
              <a:defRPr/>
            </a:pPr>
            <a:r>
              <a:rPr lang="en-US" sz="3200" b="1" dirty="0"/>
              <a:t>Reports: </a:t>
            </a:r>
            <a:r>
              <a:rPr lang="en-US" sz="2800" b="1" dirty="0">
                <a:solidFill>
                  <a:srgbClr val="E57200"/>
                </a:solidFill>
              </a:rPr>
              <a:t>	</a:t>
            </a:r>
          </a:p>
          <a:p>
            <a:pPr marL="60325" lvl="2" defTabSz="457200" eaLnBrk="0" hangingPunct="0">
              <a:buClr>
                <a:prstClr val="white"/>
              </a:buClr>
              <a:buSzPct val="95000"/>
              <a:tabLst>
                <a:tab pos="231775" algn="l"/>
                <a:tab pos="465138" algn="l"/>
                <a:tab pos="682625" algn="l"/>
              </a:tabLst>
              <a:defRPr/>
            </a:pPr>
            <a:r>
              <a:rPr lang="en-US" sz="2800" b="1" dirty="0">
                <a:solidFill>
                  <a:srgbClr val="FFFFFF"/>
                </a:solidFill>
              </a:rPr>
              <a:t>	Workshop Report: Advances in the Genetic Architecture of 					Complex Human Traits </a:t>
            </a:r>
          </a:p>
          <a:p>
            <a:pPr marL="60325" lvl="2" defTabSz="457200" eaLnBrk="0" hangingPunct="0">
              <a:buClr>
                <a:prstClr val="white"/>
              </a:buClr>
              <a:buSzPct val="95000"/>
              <a:tabLst>
                <a:tab pos="231775" algn="l"/>
                <a:tab pos="465138" algn="l"/>
                <a:tab pos="682625" algn="l"/>
              </a:tabLst>
              <a:defRPr/>
            </a:pPr>
            <a:r>
              <a:rPr lang="en-US" sz="2800" b="1" dirty="0">
                <a:solidFill>
                  <a:srgbClr val="FFFFFF"/>
                </a:solidFill>
                <a:cs typeface="Arial"/>
              </a:rPr>
              <a:t>	</a:t>
            </a:r>
            <a:r>
              <a:rPr lang="en-US" sz="2800" b="1" dirty="0">
                <a:solidFill>
                  <a:srgbClr val="E57200"/>
                </a:solidFill>
              </a:rPr>
              <a:t>		Alexander Arguello &amp; Nancy Cox</a:t>
            </a:r>
            <a:endParaRPr lang="en-US" sz="1000" b="1" dirty="0">
              <a:solidFill>
                <a:srgbClr val="E57200"/>
              </a:solidFill>
              <a:cs typeface="Arial"/>
            </a:endParaRPr>
          </a:p>
          <a:p>
            <a:pPr marL="60325" lvl="2" defTabSz="457200" eaLnBrk="0" hangingPunct="0">
              <a:buClr>
                <a:prstClr val="white"/>
              </a:buClr>
              <a:buSzPct val="95000"/>
              <a:tabLst>
                <a:tab pos="231775" algn="l"/>
                <a:tab pos="465138" algn="l"/>
                <a:tab pos="682625" algn="l"/>
              </a:tabLst>
              <a:defRPr/>
            </a:pPr>
            <a:endParaRPr lang="en-US" sz="1000" b="1" dirty="0">
              <a:solidFill>
                <a:srgbClr val="E57200"/>
              </a:solidFill>
              <a:cs typeface="Arial"/>
            </a:endParaRPr>
          </a:p>
          <a:p>
            <a:pPr marL="60325" lvl="2" defTabSz="457200" eaLnBrk="0" hangingPunct="0">
              <a:buClr>
                <a:prstClr val="white"/>
              </a:buClr>
              <a:buSzPct val="95000"/>
              <a:tabLst>
                <a:tab pos="231775" algn="l"/>
                <a:tab pos="465138" algn="l"/>
                <a:tab pos="682625" algn="l"/>
              </a:tabLst>
              <a:defRPr/>
            </a:pPr>
            <a:r>
              <a:rPr lang="en-US" sz="2800" b="1" dirty="0">
                <a:solidFill>
                  <a:srgbClr val="FFFFFF"/>
                </a:solidFill>
              </a:rPr>
              <a:t>	Overview of the NHGRI Small Business Program </a:t>
            </a:r>
          </a:p>
          <a:p>
            <a:pPr marL="60325" lvl="2" defTabSz="457200" eaLnBrk="0" hangingPunct="0">
              <a:buClr>
                <a:prstClr val="white"/>
              </a:buClr>
              <a:buSzPct val="95000"/>
              <a:tabLst>
                <a:tab pos="231775" algn="l"/>
                <a:tab pos="465138" algn="l"/>
                <a:tab pos="682625" algn="l"/>
              </a:tabLst>
              <a:defRPr/>
            </a:pPr>
            <a:r>
              <a:rPr lang="en-US" sz="2800" b="1" dirty="0">
                <a:solidFill>
                  <a:srgbClr val="E57200"/>
                </a:solidFill>
              </a:rPr>
              <a:t>			Renee Rider &amp; Ian Nova</a:t>
            </a:r>
            <a:endParaRPr lang="en-US" sz="1000" b="1" dirty="0">
              <a:solidFill>
                <a:srgbClr val="E57200"/>
              </a:solidFill>
              <a:cs typeface="Arial"/>
            </a:endParaRPr>
          </a:p>
          <a:p>
            <a:pPr marL="60325" marR="0" lvl="2" algn="l" defTabSz="457200" rtl="0" eaLnBrk="0" fontAlgn="auto" latinLnBrk="0" hangingPunct="0">
              <a:lnSpc>
                <a:spcPct val="100000"/>
              </a:lnSpc>
              <a:spcBef>
                <a:spcPts val="0"/>
              </a:spcBef>
              <a:spcAft>
                <a:spcPts val="0"/>
              </a:spcAft>
              <a:buClr>
                <a:prstClr val="white"/>
              </a:buClr>
              <a:buSzPct val="95000"/>
              <a:buFontTx/>
              <a:buNone/>
              <a:tabLst>
                <a:tab pos="277813" algn="l"/>
                <a:tab pos="517525" algn="l"/>
              </a:tabLst>
              <a:defRPr/>
            </a:pPr>
            <a:endParaRPr kumimoji="0" lang="en-US" sz="2800" b="1" i="0" u="none" strike="noStrike" kern="1200" cap="none" spc="0" normalizeH="0" baseline="0" noProof="0" dirty="0">
              <a:ln>
                <a:noFill/>
              </a:ln>
              <a:solidFill>
                <a:srgbClr val="E57200"/>
              </a:solidFill>
              <a:effectLst/>
              <a:uLnTx/>
              <a:uFillTx/>
              <a:latin typeface="Arial" panose="020B0604020202020204"/>
              <a:ea typeface="+mn-ea"/>
              <a:cs typeface="Arial"/>
            </a:endParaRPr>
          </a:p>
          <a:p>
            <a:pPr marL="60325" lvl="1" defTabSz="685800" eaLnBrk="0" hangingPunct="0">
              <a:spcAft>
                <a:spcPts val="600"/>
              </a:spcAft>
              <a:buClr>
                <a:prstClr val="white"/>
              </a:buClr>
              <a:buSzPct val="95000"/>
              <a:tabLst>
                <a:tab pos="277813" algn="l"/>
                <a:tab pos="517525" algn="l"/>
              </a:tabLst>
              <a:defRPr/>
            </a:pPr>
            <a:r>
              <a:rPr lang="en-US" sz="3200" b="1" dirty="0">
                <a:solidFill>
                  <a:srgbClr val="FFFFFF"/>
                </a:solidFill>
              </a:rPr>
              <a:t>Presentation:</a:t>
            </a:r>
          </a:p>
          <a:p>
            <a:pPr marL="60325" lvl="1" defTabSz="685800" eaLnBrk="0" hangingPunct="0">
              <a:buClr>
                <a:prstClr val="white"/>
              </a:buClr>
              <a:buSzPct val="95000"/>
              <a:tabLst>
                <a:tab pos="277813" algn="l"/>
                <a:tab pos="517525" algn="l"/>
              </a:tabLst>
              <a:defRPr/>
            </a:pPr>
            <a:r>
              <a:rPr lang="en-US" sz="2800" b="1" noProof="0" dirty="0">
                <a:solidFill>
                  <a:srgbClr val="FFFFFF"/>
                </a:solidFill>
              </a:rPr>
              <a:t>	Revisions for Fellowship Applications and Simplified Review 			Framework for Research Applications</a:t>
            </a:r>
            <a:endPar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0325" lvl="2" defTabSz="655638" eaLnBrk="0" hangingPunct="0">
              <a:buClr>
                <a:prstClr val="white"/>
              </a:buClr>
              <a:buSzPct val="95000"/>
              <a:tabLst>
                <a:tab pos="277813" algn="l"/>
                <a:tab pos="517525" algn="l"/>
              </a:tabLst>
              <a:defRPr/>
            </a:pPr>
            <a:r>
              <a:rPr lang="en-US" sz="2800" b="1" dirty="0">
                <a:solidFill>
                  <a:srgbClr val="E57200"/>
                </a:solidFill>
              </a:rPr>
              <a:t>			Sarah Wheelan</a:t>
            </a:r>
            <a:endParaRPr lang="en-US" sz="1000" b="1" dirty="0">
              <a:solidFill>
                <a:srgbClr val="E57200"/>
              </a:solidFill>
              <a:cs typeface="Arial"/>
            </a:endParaRPr>
          </a:p>
          <a:p>
            <a:pPr marL="60325" marR="0" lvl="2" algn="l" defTabSz="655638" rtl="0" eaLnBrk="0" fontAlgn="auto" latinLnBrk="0" hangingPunct="0">
              <a:lnSpc>
                <a:spcPct val="100000"/>
              </a:lnSpc>
              <a:spcBef>
                <a:spcPts val="0"/>
              </a:spcBef>
              <a:spcAft>
                <a:spcPts val="0"/>
              </a:spcAft>
              <a:buClr>
                <a:prstClr val="white"/>
              </a:buClr>
              <a:buSzPct val="95000"/>
              <a:buFontTx/>
              <a:buNone/>
              <a:tabLst>
                <a:tab pos="277813" algn="l"/>
                <a:tab pos="517525" algn="l"/>
              </a:tabLst>
              <a:defRPr/>
            </a:pPr>
            <a:endPar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0325" marR="0" lvl="2" algn="l" defTabSz="550863" rtl="0" eaLnBrk="0" fontAlgn="auto" latinLnBrk="0" hangingPunct="0">
              <a:lnSpc>
                <a:spcPct val="100000"/>
              </a:lnSpc>
              <a:spcBef>
                <a:spcPts val="0"/>
              </a:spcBef>
              <a:spcAft>
                <a:spcPts val="0"/>
              </a:spcAft>
              <a:buClr>
                <a:prstClr val="white"/>
              </a:buClr>
              <a:buSzPct val="95000"/>
              <a:buFontTx/>
              <a:buNone/>
              <a:tabLst>
                <a:tab pos="277813" algn="l"/>
                <a:tab pos="517525" algn="l"/>
              </a:tabLst>
              <a:defRPr/>
            </a:pPr>
            <a:endPar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381120111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1ACE8-7647-468B-A516-FCB372D1D265}"/>
              </a:ext>
            </a:extLst>
          </p:cNvPr>
          <p:cNvSpPr txBox="1">
            <a:spLocks/>
          </p:cNvSpPr>
          <p:nvPr/>
        </p:nvSpPr>
        <p:spPr>
          <a:xfrm>
            <a:off x="0" y="0"/>
            <a:ext cx="12192000" cy="66992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pitchFamily="34" charset="0"/>
                <a:cs typeface="Arial" pitchFamily="34" charset="0"/>
              </a:rPr>
              <a:t>Director’s Report Outline</a:t>
            </a:r>
          </a:p>
        </p:txBody>
      </p:sp>
      <p:sp>
        <p:nvSpPr>
          <p:cNvPr id="3" name="Rectangle 4">
            <a:extLst>
              <a:ext uri="{FF2B5EF4-FFF2-40B4-BE49-F238E27FC236}">
                <a16:creationId xmlns:a16="http://schemas.microsoft.com/office/drawing/2014/main" id="{A9E4A18E-3C70-4CC4-9A57-16B5834865A9}"/>
              </a:ext>
            </a:extLst>
          </p:cNvPr>
          <p:cNvSpPr>
            <a:spLocks noChangeArrowheads="1"/>
          </p:cNvSpPr>
          <p:nvPr/>
        </p:nvSpPr>
        <p:spPr bwMode="auto">
          <a:xfrm>
            <a:off x="269240" y="1067160"/>
            <a:ext cx="1175985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Communications, </a:t>
            </a:r>
            <a:r>
              <a:rPr lang="en-US" sz="3400" b="1">
                <a:solidFill>
                  <a:srgbClr val="FFFFFF">
                    <a:lumMod val="75000"/>
                  </a:srgbClr>
                </a:solidFill>
              </a:rPr>
              <a:t>Policy, and</a:t>
            </a: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42574060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50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50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nodeType="afterEffect">
                                  <p:stCondLst>
                                    <p:cond delay="50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par>
                          <p:cTn id="16" fill="hold">
                            <p:stCondLst>
                              <p:cond delay="2000"/>
                            </p:stCondLst>
                            <p:childTnLst>
                              <p:par>
                                <p:cTn id="17" presetID="1" presetClass="entr" presetSubtype="0" fill="hold" nodeType="afterEffect">
                                  <p:stCondLst>
                                    <p:cond delay="50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par>
                          <p:cTn id="19" fill="hold">
                            <p:stCondLst>
                              <p:cond delay="2500"/>
                            </p:stCondLst>
                            <p:childTnLst>
                              <p:par>
                                <p:cTn id="20" presetID="1" presetClass="entr" presetSubtype="0" fill="hold" nodeType="afterEffect">
                                  <p:stCondLst>
                                    <p:cond delay="500"/>
                                  </p:stCondLst>
                                  <p:childTnLst>
                                    <p:set>
                                      <p:cBhvr>
                                        <p:cTn id="21" dur="1" fill="hold">
                                          <p:stCondLst>
                                            <p:cond delay="0"/>
                                          </p:stCondLst>
                                        </p:cTn>
                                        <p:tgtEl>
                                          <p:spTgt spid="3">
                                            <p:txEl>
                                              <p:pRg st="5" end="5"/>
                                            </p:txEl>
                                          </p:spTgt>
                                        </p:tgtEl>
                                        <p:attrNameLst>
                                          <p:attrName>style.visibility</p:attrName>
                                        </p:attrNameLst>
                                      </p:cBhvr>
                                      <p:to>
                                        <p:strVal val="visible"/>
                                      </p:to>
                                    </p:set>
                                  </p:childTnLst>
                                </p:cTn>
                              </p:par>
                            </p:childTnLst>
                          </p:cTn>
                        </p:par>
                        <p:par>
                          <p:cTn id="22" fill="hold">
                            <p:stCondLst>
                              <p:cond delay="3000"/>
                            </p:stCondLst>
                            <p:childTnLst>
                              <p:par>
                                <p:cTn id="23" presetID="1" presetClass="entr" presetSubtype="0" fill="hold" nodeType="afterEffect">
                                  <p:stCondLst>
                                    <p:cond delay="50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21AC9-308D-46AA-90E8-B2F0C2D39211}"/>
              </a:ext>
            </a:extLst>
          </p:cNvPr>
          <p:cNvSpPr txBox="1">
            <a:spLocks/>
          </p:cNvSpPr>
          <p:nvPr/>
        </p:nvSpPr>
        <p:spPr>
          <a:xfrm>
            <a:off x="0" y="0"/>
            <a:ext cx="12192000" cy="66992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a:solidFill>
                  <a:srgbClr val="5FE0D4"/>
                </a:solidFill>
                <a:latin typeface="Arial" pitchFamily="34" charset="0"/>
                <a:cs typeface="Arial" pitchFamily="34" charset="0"/>
              </a:rPr>
              <a:t>Director’s Report Outline</a:t>
            </a:r>
          </a:p>
        </p:txBody>
      </p:sp>
      <p:sp>
        <p:nvSpPr>
          <p:cNvPr id="3" name="Rectangle 4">
            <a:extLst>
              <a:ext uri="{FF2B5EF4-FFF2-40B4-BE49-F238E27FC236}">
                <a16:creationId xmlns:a16="http://schemas.microsoft.com/office/drawing/2014/main" id="{F540748E-205D-410E-A7CB-CE7CED7C3621}"/>
              </a:ext>
            </a:extLst>
          </p:cNvPr>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E57200"/>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Communications, </a:t>
            </a:r>
            <a:r>
              <a:rPr lang="en-US" sz="3400" b="1">
                <a:solidFill>
                  <a:srgbClr val="FFFFFF">
                    <a:lumMod val="75000"/>
                  </a:srgbClr>
                </a:solidFill>
              </a:rPr>
              <a:t>Policy, and</a:t>
            </a: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	 Education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563528882"/>
      </p:ext>
    </p:extLst>
  </p:cSld>
  <p:clrMapOvr>
    <a:masterClrMapping/>
  </p:clrMapOvr>
  <p:transition spd="slow">
    <p:wipe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5441FD6-3373-DA11-6DD3-D8EB667B52B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606" t="11282" r="10498" b="17700"/>
          <a:stretch/>
        </p:blipFill>
        <p:spPr>
          <a:xfrm>
            <a:off x="4527770" y="1447743"/>
            <a:ext cx="3186832" cy="3958656"/>
          </a:xfrm>
          <a:prstGeom prst="rect">
            <a:avLst/>
          </a:prstGeom>
          <a:ln w="38100" cap="rnd">
            <a:solidFill>
              <a:srgbClr val="5FE0D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0" name="Title 3">
            <a:extLst>
              <a:ext uri="{FF2B5EF4-FFF2-40B4-BE49-F238E27FC236}">
                <a16:creationId xmlns:a16="http://schemas.microsoft.com/office/drawing/2014/main" id="{7CA3B446-8F2E-AEBB-6262-63ED75E3D09E}"/>
              </a:ext>
            </a:extLst>
          </p:cNvPr>
          <p:cNvSpPr txBox="1">
            <a:spLocks/>
          </p:cNvSpPr>
          <p:nvPr/>
        </p:nvSpPr>
        <p:spPr>
          <a:xfrm>
            <a:off x="-2" y="40313"/>
            <a:ext cx="12192000" cy="639763"/>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charset="0"/>
                <a:cs typeface="Arial" charset="0"/>
              </a:rPr>
              <a:t>New Deputy Director, </a:t>
            </a:r>
          </a:p>
          <a:p>
            <a:pPr algn="ctr">
              <a:defRPr/>
            </a:pPr>
            <a:r>
              <a:rPr lang="en-US" sz="3600" dirty="0">
                <a:solidFill>
                  <a:srgbClr val="5FE0D4"/>
                </a:solidFill>
                <a:latin typeface="Arial" charset="0"/>
                <a:cs typeface="Arial" charset="0"/>
              </a:rPr>
              <a:t>Division of Extramural Operations</a:t>
            </a:r>
            <a:endParaRPr lang="en-US" sz="3600" dirty="0">
              <a:solidFill>
                <a:srgbClr val="5FE0D4"/>
              </a:solidFill>
              <a:latin typeface="Arial" pitchFamily="34" charset="0"/>
              <a:cs typeface="Arial" pitchFamily="34" charset="0"/>
            </a:endParaRPr>
          </a:p>
        </p:txBody>
      </p:sp>
      <p:sp>
        <p:nvSpPr>
          <p:cNvPr id="12" name="Title 1">
            <a:extLst>
              <a:ext uri="{FF2B5EF4-FFF2-40B4-BE49-F238E27FC236}">
                <a16:creationId xmlns:a16="http://schemas.microsoft.com/office/drawing/2014/main" id="{68B0C076-190D-2D74-E720-E0E85D4043E6}"/>
              </a:ext>
            </a:extLst>
          </p:cNvPr>
          <p:cNvSpPr txBox="1">
            <a:spLocks/>
          </p:cNvSpPr>
          <p:nvPr/>
        </p:nvSpPr>
        <p:spPr>
          <a:xfrm>
            <a:off x="3502659" y="5431799"/>
            <a:ext cx="5242555"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Issel Anne Lim, Ph.D.</a:t>
            </a:r>
          </a:p>
        </p:txBody>
      </p:sp>
    </p:spTree>
    <p:extLst>
      <p:ext uri="{BB962C8B-B14F-4D97-AF65-F5344CB8AC3E}">
        <p14:creationId xmlns:p14="http://schemas.microsoft.com/office/powerpoint/2010/main" val="693367905"/>
      </p:ext>
    </p:extLst>
  </p:cSld>
  <p:clrMapOvr>
    <a:masterClrMapping/>
  </p:clrMapOvr>
  <p:transition spd="slow">
    <p:wipe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erson smiling at the camera&#10;&#10;Description automatically generated with medium confidence">
            <a:extLst>
              <a:ext uri="{FF2B5EF4-FFF2-40B4-BE49-F238E27FC236}">
                <a16:creationId xmlns:a16="http://schemas.microsoft.com/office/drawing/2014/main" id="{82DF1D82-A763-C708-4BB4-2D8DDC4A81C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577" r="22728"/>
          <a:stretch/>
        </p:blipFill>
        <p:spPr>
          <a:xfrm>
            <a:off x="4527769" y="1447742"/>
            <a:ext cx="3186831" cy="3958654"/>
          </a:xfrm>
          <a:prstGeom prst="rect">
            <a:avLst/>
          </a:prstGeom>
          <a:ln w="38100">
            <a:solidFill>
              <a:schemeClr val="bg2"/>
            </a:solidFill>
          </a:ln>
        </p:spPr>
      </p:pic>
      <p:sp>
        <p:nvSpPr>
          <p:cNvPr id="12" name="Title 1">
            <a:extLst>
              <a:ext uri="{FF2B5EF4-FFF2-40B4-BE49-F238E27FC236}">
                <a16:creationId xmlns:a16="http://schemas.microsoft.com/office/drawing/2014/main" id="{68B0C076-190D-2D74-E720-E0E85D4043E6}"/>
              </a:ext>
            </a:extLst>
          </p:cNvPr>
          <p:cNvSpPr txBox="1">
            <a:spLocks/>
          </p:cNvSpPr>
          <p:nvPr/>
        </p:nvSpPr>
        <p:spPr>
          <a:xfrm>
            <a:off x="0" y="5462546"/>
            <a:ext cx="12191999"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Kris Wetterstrand, M.S.</a:t>
            </a:r>
          </a:p>
        </p:txBody>
      </p:sp>
      <p:sp>
        <p:nvSpPr>
          <p:cNvPr id="10" name="Title 3">
            <a:extLst>
              <a:ext uri="{FF2B5EF4-FFF2-40B4-BE49-F238E27FC236}">
                <a16:creationId xmlns:a16="http://schemas.microsoft.com/office/drawing/2014/main" id="{7CA3B446-8F2E-AEBB-6262-63ED75E3D09E}"/>
              </a:ext>
            </a:extLst>
          </p:cNvPr>
          <p:cNvSpPr txBox="1">
            <a:spLocks/>
          </p:cNvSpPr>
          <p:nvPr/>
        </p:nvSpPr>
        <p:spPr>
          <a:xfrm>
            <a:off x="-2" y="40314"/>
            <a:ext cx="12192000" cy="562028"/>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New Extramural Program Director,</a:t>
            </a:r>
          </a:p>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Divisions of Extramural Operations &amp; Genome Science</a:t>
            </a:r>
            <a:endParaRPr kumimoji="0" lang="en-US" sz="3600" b="1" i="0" u="none" strike="noStrike" kern="1200" cap="none" spc="0" normalizeH="0" baseline="0" noProof="0" dirty="0">
              <a:ln>
                <a:noFill/>
              </a:ln>
              <a:solidFill>
                <a:srgbClr val="5FE0D4"/>
              </a:solidFill>
              <a:effectLst/>
              <a:uLnTx/>
              <a:uFillTx/>
              <a:latin typeface="Arial" pitchFamily="34" charset="0"/>
              <a:ea typeface="+mj-ea"/>
              <a:cs typeface="Arial" pitchFamily="34" charset="0"/>
            </a:endParaRPr>
          </a:p>
        </p:txBody>
      </p:sp>
    </p:spTree>
    <p:extLst>
      <p:ext uri="{BB962C8B-B14F-4D97-AF65-F5344CB8AC3E}">
        <p14:creationId xmlns:p14="http://schemas.microsoft.com/office/powerpoint/2010/main" val="365631496"/>
      </p:ext>
    </p:extLst>
  </p:cSld>
  <p:clrMapOvr>
    <a:masterClrMapping/>
  </p:clrMapOvr>
  <p:transition spd="slow">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7CE198-EFF5-2939-0121-5837A0A2BF41}"/>
              </a:ext>
            </a:extLst>
          </p:cNvPr>
          <p:cNvPicPr>
            <a:picLocks noChangeAspect="1"/>
          </p:cNvPicPr>
          <p:nvPr/>
        </p:nvPicPr>
        <p:blipFill>
          <a:blip r:embed="rId3">
            <a:extLst>
              <a:ext uri="{28A0092B-C50C-407E-A947-70E740481C1C}">
                <a14:useLocalDpi xmlns:a14="http://schemas.microsoft.com/office/drawing/2010/main" val="0"/>
              </a:ext>
            </a:extLst>
          </a:blip>
          <a:srcRect t="2524" b="2524"/>
          <a:stretch/>
        </p:blipFill>
        <p:spPr>
          <a:xfrm>
            <a:off x="4527770" y="1447743"/>
            <a:ext cx="3186832" cy="3958656"/>
          </a:xfrm>
          <a:prstGeom prst="rect">
            <a:avLst/>
          </a:prstGeom>
          <a:ln w="38100" cap="rnd">
            <a:solidFill>
              <a:srgbClr val="5FE0D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074" name="Title 3"/>
          <p:cNvSpPr>
            <a:spLocks noGrp="1"/>
          </p:cNvSpPr>
          <p:nvPr>
            <p:ph type="title"/>
          </p:nvPr>
        </p:nvSpPr>
        <p:spPr>
          <a:xfrm>
            <a:off x="-2" y="78410"/>
            <a:ext cx="12192000" cy="995390"/>
          </a:xfrm>
        </p:spPr>
        <p:txBody>
          <a:bodyPr>
            <a:noAutofit/>
          </a:bodyPr>
          <a:lstStyle/>
          <a:p>
            <a:pPr algn="ctr">
              <a:defRPr/>
            </a:pPr>
            <a:r>
              <a:rPr lang="en-US" sz="3600" dirty="0">
                <a:solidFill>
                  <a:srgbClr val="5FE0D4"/>
                </a:solidFill>
                <a:latin typeface="Arial" charset="0"/>
                <a:cs typeface="Arial" charset="0"/>
              </a:rPr>
              <a:t>New Extramural Program Director, </a:t>
            </a:r>
            <a:br>
              <a:rPr lang="en-US" sz="3600" dirty="0">
                <a:solidFill>
                  <a:srgbClr val="5FE0D4"/>
                </a:solidFill>
                <a:latin typeface="Arial" charset="0"/>
                <a:cs typeface="Arial" charset="0"/>
              </a:rPr>
            </a:br>
            <a:r>
              <a:rPr lang="en-US" sz="3600" dirty="0">
                <a:solidFill>
                  <a:srgbClr val="5FE0D4"/>
                </a:solidFill>
                <a:latin typeface="Arial" charset="0"/>
                <a:cs typeface="Arial" charset="0"/>
              </a:rPr>
              <a:t>Division of Genomic Medicine</a:t>
            </a:r>
            <a:endParaRPr lang="en-US" sz="3600" dirty="0">
              <a:solidFill>
                <a:srgbClr val="5FE0D4"/>
              </a:solidFill>
              <a:latin typeface="Arial" pitchFamily="34" charset="0"/>
              <a:cs typeface="Arial" pitchFamily="34" charset="0"/>
            </a:endParaRPr>
          </a:p>
        </p:txBody>
      </p:sp>
      <p:sp>
        <p:nvSpPr>
          <p:cNvPr id="4" name="Title 1">
            <a:extLst>
              <a:ext uri="{FF2B5EF4-FFF2-40B4-BE49-F238E27FC236}">
                <a16:creationId xmlns:a16="http://schemas.microsoft.com/office/drawing/2014/main" id="{AAD6D548-A373-4933-82EF-87325D157A5A}"/>
              </a:ext>
            </a:extLst>
          </p:cNvPr>
          <p:cNvSpPr txBox="1">
            <a:spLocks/>
          </p:cNvSpPr>
          <p:nvPr/>
        </p:nvSpPr>
        <p:spPr>
          <a:xfrm>
            <a:off x="3502659" y="5469899"/>
            <a:ext cx="5242555"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Nephi Walton, M.D., M.S.</a:t>
            </a:r>
          </a:p>
        </p:txBody>
      </p:sp>
    </p:spTree>
    <p:extLst>
      <p:ext uri="{BB962C8B-B14F-4D97-AF65-F5344CB8AC3E}">
        <p14:creationId xmlns:p14="http://schemas.microsoft.com/office/powerpoint/2010/main" val="153834143"/>
      </p:ext>
    </p:extLst>
  </p:cSld>
  <p:clrMapOvr>
    <a:masterClrMapping/>
  </p:clrMapOvr>
  <p:transition spd="slow">
    <p:wipe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25186" y="71961"/>
            <a:ext cx="12192000" cy="1010305"/>
          </a:xfrm>
        </p:spPr>
        <p:txBody>
          <a:bodyPr>
            <a:noAutofit/>
          </a:bodyPr>
          <a:lstStyle/>
          <a:p>
            <a:pPr algn="ctr">
              <a:defRPr/>
            </a:pPr>
            <a:r>
              <a:rPr lang="en-US" sz="3600" dirty="0">
                <a:solidFill>
                  <a:srgbClr val="5FE0D4"/>
                </a:solidFill>
                <a:latin typeface="Arial"/>
                <a:cs typeface="Arial"/>
              </a:rPr>
              <a:t>New Extramural Program Director, </a:t>
            </a:r>
            <a:br>
              <a:rPr lang="en-US" sz="3600" dirty="0">
                <a:solidFill>
                  <a:srgbClr val="5FE0D4"/>
                </a:solidFill>
                <a:latin typeface="Arial"/>
                <a:cs typeface="Arial"/>
              </a:rPr>
            </a:br>
            <a:r>
              <a:rPr lang="en-US" sz="3600" dirty="0">
                <a:solidFill>
                  <a:srgbClr val="5FE0D4"/>
                </a:solidFill>
                <a:latin typeface="Arial"/>
                <a:cs typeface="Arial"/>
              </a:rPr>
              <a:t>Office of Genomic Data Science</a:t>
            </a:r>
            <a:endParaRPr lang="en-US" sz="3600" dirty="0">
              <a:solidFill>
                <a:srgbClr val="5FE0D4"/>
              </a:solidFill>
              <a:latin typeface="Arial" pitchFamily="34" charset="0"/>
              <a:cs typeface="Arial" pitchFamily="34" charset="0"/>
            </a:endParaRPr>
          </a:p>
        </p:txBody>
      </p:sp>
      <p:sp>
        <p:nvSpPr>
          <p:cNvPr id="4" name="Title 1">
            <a:extLst>
              <a:ext uri="{FF2B5EF4-FFF2-40B4-BE49-F238E27FC236}">
                <a16:creationId xmlns:a16="http://schemas.microsoft.com/office/drawing/2014/main" id="{AAD6D548-A373-4933-82EF-87325D157A5A}"/>
              </a:ext>
            </a:extLst>
          </p:cNvPr>
          <p:cNvSpPr txBox="1">
            <a:spLocks/>
          </p:cNvSpPr>
          <p:nvPr/>
        </p:nvSpPr>
        <p:spPr>
          <a:xfrm>
            <a:off x="3502659" y="5431799"/>
            <a:ext cx="5242555" cy="653567"/>
          </a:xfrm>
          <a:prstGeom prst="rect">
            <a:avLst/>
          </a:prstGeom>
        </p:spPr>
        <p:txBody>
          <a:bodyPr lIns="91440" tIns="45720" rIns="91440" bIns="45720" anchor="t"/>
          <a:lstStyle/>
          <a:p>
            <a:pPr algn="ctr" eaLnBrk="0" hangingPunct="0">
              <a:defRPr/>
            </a:pPr>
            <a:r>
              <a:rPr lang="en-US" sz="3200" b="1" spc="-100" dirty="0">
                <a:solidFill>
                  <a:srgbClr val="FFFFFF"/>
                </a:solidFill>
                <a:latin typeface="Arial" panose="020B0604020202020204"/>
                <a:cs typeface="Arial"/>
              </a:rPr>
              <a:t>Jean Gao</a:t>
            </a: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a:rPr>
              <a:t>, Ph.D.</a:t>
            </a:r>
          </a:p>
        </p:txBody>
      </p:sp>
      <p:pic>
        <p:nvPicPr>
          <p:cNvPr id="3" name="Picture 2">
            <a:extLst>
              <a:ext uri="{FF2B5EF4-FFF2-40B4-BE49-F238E27FC236}">
                <a16:creationId xmlns:a16="http://schemas.microsoft.com/office/drawing/2014/main" id="{C781E31F-E615-AE0A-77F7-BDDD675E1221}"/>
              </a:ext>
            </a:extLst>
          </p:cNvPr>
          <p:cNvPicPr>
            <a:picLocks noChangeAspect="1"/>
          </p:cNvPicPr>
          <p:nvPr/>
        </p:nvPicPr>
        <p:blipFill>
          <a:blip r:embed="rId3">
            <a:extLst>
              <a:ext uri="{28A0092B-C50C-407E-A947-70E740481C1C}">
                <a14:useLocalDpi xmlns:a14="http://schemas.microsoft.com/office/drawing/2010/main" val="0"/>
              </a:ext>
            </a:extLst>
          </a:blip>
          <a:srcRect t="3507" b="3507"/>
          <a:stretch/>
        </p:blipFill>
        <p:spPr>
          <a:xfrm>
            <a:off x="4527770" y="1447743"/>
            <a:ext cx="3186832" cy="3958656"/>
          </a:xfrm>
          <a:prstGeom prst="rect">
            <a:avLst/>
          </a:prstGeom>
          <a:ln w="38100" cap="rnd">
            <a:solidFill>
              <a:srgbClr val="5FE0D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015657706"/>
      </p:ext>
    </p:extLst>
  </p:cSld>
  <p:clrMapOvr>
    <a:masterClrMapping/>
  </p:clrMapOvr>
  <p:transition spd="slow">
    <p:wipe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83685"/>
            <a:ext cx="12191999" cy="990118"/>
          </a:xfrm>
        </p:spPr>
        <p:txBody>
          <a:bodyPr vert="horz" wrap="square" lIns="91440" tIns="45720" rIns="91440" bIns="45720" numCol="1" rtlCol="0" anchor="ctr" anchorCtr="0" compatLnSpc="1">
            <a:prstTxWarp prst="textNoShape">
              <a:avLst/>
            </a:prstTxWarp>
            <a:noAutofit/>
          </a:bodyPr>
          <a:lstStyle/>
          <a:p>
            <a:pPr algn="ctr">
              <a:defRPr/>
            </a:pPr>
            <a:r>
              <a:rPr lang="en-US" sz="3600" dirty="0">
                <a:solidFill>
                  <a:srgbClr val="FFFF00"/>
                </a:solidFill>
                <a:latin typeface="Arial" charset="0"/>
                <a:cs typeface="Arial" charset="0"/>
              </a:rPr>
              <a:t> </a:t>
            </a:r>
            <a:r>
              <a:rPr lang="en-US" sz="3600" dirty="0">
                <a:solidFill>
                  <a:srgbClr val="5FE0D4"/>
                </a:solidFill>
                <a:latin typeface="Arial" charset="0"/>
                <a:cs typeface="Arial" charset="0"/>
              </a:rPr>
              <a:t>ASHG-NHGRI 2024 Genomics and </a:t>
            </a:r>
            <a:br>
              <a:rPr lang="en-US" sz="3600" dirty="0">
                <a:solidFill>
                  <a:srgbClr val="5FE0D4"/>
                </a:solidFill>
                <a:latin typeface="Arial" charset="0"/>
                <a:cs typeface="Arial" charset="0"/>
              </a:rPr>
            </a:br>
            <a:r>
              <a:rPr lang="en-US" sz="3600" dirty="0">
                <a:solidFill>
                  <a:srgbClr val="5FE0D4"/>
                </a:solidFill>
                <a:latin typeface="Arial" charset="0"/>
                <a:cs typeface="Arial" charset="0"/>
              </a:rPr>
              <a:t>Public Service Fellows</a:t>
            </a:r>
          </a:p>
        </p:txBody>
      </p:sp>
      <p:sp>
        <p:nvSpPr>
          <p:cNvPr id="9" name="Title 1"/>
          <p:cNvSpPr txBox="1">
            <a:spLocks/>
          </p:cNvSpPr>
          <p:nvPr/>
        </p:nvSpPr>
        <p:spPr bwMode="auto">
          <a:xfrm>
            <a:off x="61326" y="3144328"/>
            <a:ext cx="11793774" cy="3550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numCol="2"/>
          <a:lstStyle>
            <a:lvl1pPr marL="411163" indent="-342900"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endParaRPr lang="en-US" sz="3200">
              <a:cs typeface="Arial" panose="020B0604020202020204" pitchFamily="34" charset="0"/>
            </a:endParaRPr>
          </a:p>
          <a:p>
            <a:endParaRPr lang="en-US" sz="3200">
              <a:cs typeface="Arial" panose="020B0604020202020204" pitchFamily="34" charset="0"/>
            </a:endParaRPr>
          </a:p>
        </p:txBody>
      </p:sp>
      <p:sp>
        <p:nvSpPr>
          <p:cNvPr id="4" name="AutoShape 2" descr="Image result for National Academy of Scienc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defRPr/>
            </a:pPr>
            <a:endParaRPr lang="en-US" sz="1800" kern="0">
              <a:solidFill>
                <a:sysClr val="windowText" lastClr="000000"/>
              </a:solidFill>
            </a:endParaRPr>
          </a:p>
        </p:txBody>
      </p:sp>
      <p:sp>
        <p:nvSpPr>
          <p:cNvPr id="5" name="AutoShape 4" descr="Image result for National Academy of Science"/>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defRPr/>
            </a:pPr>
            <a:endParaRPr lang="en-US" sz="1800" kern="0">
              <a:solidFill>
                <a:sysClr val="windowText" lastClr="000000"/>
              </a:solidFill>
            </a:endParaRPr>
          </a:p>
        </p:txBody>
      </p:sp>
      <p:pic>
        <p:nvPicPr>
          <p:cNvPr id="7" name="Picture 2">
            <a:extLst>
              <a:ext uri="{FF2B5EF4-FFF2-40B4-BE49-F238E27FC236}">
                <a16:creationId xmlns:a16="http://schemas.microsoft.com/office/drawing/2014/main" id="{77622CE8-8164-1FAE-79D4-11E3443205A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10654" y="1188900"/>
            <a:ext cx="4916250" cy="1075552"/>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descr="A person smiling for the camera&#10;&#10;Description automatically generated">
            <a:extLst>
              <a:ext uri="{FF2B5EF4-FFF2-40B4-BE49-F238E27FC236}">
                <a16:creationId xmlns:a16="http://schemas.microsoft.com/office/drawing/2014/main" id="{0BF8873E-B3C2-0327-B03C-BBE60CA9203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7021" r="9411" b="4293"/>
          <a:stretch/>
        </p:blipFill>
        <p:spPr>
          <a:xfrm>
            <a:off x="1315668" y="3256459"/>
            <a:ext cx="2267405" cy="2560320"/>
          </a:xfrm>
          <a:prstGeom prst="rect">
            <a:avLst/>
          </a:prstGeom>
          <a:ln w="38100" cap="rnd">
            <a:solidFill>
              <a:srgbClr val="5FE0D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3" name="TextBox 32">
            <a:extLst>
              <a:ext uri="{FF2B5EF4-FFF2-40B4-BE49-F238E27FC236}">
                <a16:creationId xmlns:a16="http://schemas.microsoft.com/office/drawing/2014/main" id="{97CF0B92-1E01-686F-4B92-EECA6FA456A8}"/>
              </a:ext>
            </a:extLst>
          </p:cNvPr>
          <p:cNvSpPr txBox="1"/>
          <p:nvPr/>
        </p:nvSpPr>
        <p:spPr>
          <a:xfrm>
            <a:off x="450554" y="5928911"/>
            <a:ext cx="3997633" cy="646331"/>
          </a:xfrm>
          <a:prstGeom prst="rect">
            <a:avLst/>
          </a:prstGeom>
          <a:noFill/>
        </p:spPr>
        <p:txBody>
          <a:bodyPr wrap="none" rtlCol="0">
            <a:spAutoFit/>
          </a:bodyPr>
          <a:lstStyle/>
          <a:p>
            <a:pPr algn="ctr"/>
            <a:r>
              <a:rPr lang="en-US" sz="1800" b="1" dirty="0" err="1"/>
              <a:t>Camerun</a:t>
            </a:r>
            <a:r>
              <a:rPr lang="en-US" sz="1800" b="1" dirty="0"/>
              <a:t> Washington, M.S., C.G.C.</a:t>
            </a:r>
          </a:p>
          <a:p>
            <a:pPr algn="ctr"/>
            <a:r>
              <a:rPr lang="en-US" sz="1800" b="1" dirty="0"/>
              <a:t>Greenwood Genetic Center</a:t>
            </a:r>
          </a:p>
        </p:txBody>
      </p:sp>
      <p:sp>
        <p:nvSpPr>
          <p:cNvPr id="34" name="TextBox 33">
            <a:extLst>
              <a:ext uri="{FF2B5EF4-FFF2-40B4-BE49-F238E27FC236}">
                <a16:creationId xmlns:a16="http://schemas.microsoft.com/office/drawing/2014/main" id="{4D47F94E-67BB-AC88-9B08-D93839CAFA25}"/>
              </a:ext>
            </a:extLst>
          </p:cNvPr>
          <p:cNvSpPr txBox="1"/>
          <p:nvPr/>
        </p:nvSpPr>
        <p:spPr>
          <a:xfrm>
            <a:off x="996890" y="2428505"/>
            <a:ext cx="2904961" cy="646331"/>
          </a:xfrm>
          <a:prstGeom prst="rect">
            <a:avLst/>
          </a:prstGeom>
          <a:noFill/>
        </p:spPr>
        <p:txBody>
          <a:bodyPr wrap="none" rtlCol="0">
            <a:spAutoFit/>
          </a:bodyPr>
          <a:lstStyle/>
          <a:p>
            <a:pPr algn="ctr">
              <a:lnSpc>
                <a:spcPct val="90000"/>
              </a:lnSpc>
            </a:pPr>
            <a:r>
              <a:rPr lang="en-US" sz="2000" b="1" dirty="0"/>
              <a:t>Genetics Education &amp; </a:t>
            </a:r>
          </a:p>
          <a:p>
            <a:pPr algn="ctr">
              <a:lnSpc>
                <a:spcPct val="90000"/>
              </a:lnSpc>
            </a:pPr>
            <a:r>
              <a:rPr lang="en-US" sz="2000" b="1" dirty="0"/>
              <a:t>Engagement Fellow</a:t>
            </a:r>
          </a:p>
        </p:txBody>
      </p:sp>
      <p:sp>
        <p:nvSpPr>
          <p:cNvPr id="35" name="TextBox 34">
            <a:extLst>
              <a:ext uri="{FF2B5EF4-FFF2-40B4-BE49-F238E27FC236}">
                <a16:creationId xmlns:a16="http://schemas.microsoft.com/office/drawing/2014/main" id="{FE17B9BD-0068-C01A-47B4-31E93A2EE614}"/>
              </a:ext>
            </a:extLst>
          </p:cNvPr>
          <p:cNvSpPr txBox="1"/>
          <p:nvPr/>
        </p:nvSpPr>
        <p:spPr>
          <a:xfrm>
            <a:off x="4451549" y="2428505"/>
            <a:ext cx="3188693" cy="646331"/>
          </a:xfrm>
          <a:prstGeom prst="rect">
            <a:avLst/>
          </a:prstGeom>
          <a:noFill/>
        </p:spPr>
        <p:txBody>
          <a:bodyPr wrap="none" rtlCol="0">
            <a:spAutoFit/>
          </a:bodyPr>
          <a:lstStyle/>
          <a:p>
            <a:pPr algn="ctr">
              <a:lnSpc>
                <a:spcPct val="90000"/>
              </a:lnSpc>
            </a:pPr>
            <a:r>
              <a:rPr lang="en-US" sz="2000" b="1" dirty="0"/>
              <a:t>Genetics &amp; Public Policy</a:t>
            </a:r>
          </a:p>
          <a:p>
            <a:pPr algn="ctr">
              <a:lnSpc>
                <a:spcPct val="90000"/>
              </a:lnSpc>
            </a:pPr>
            <a:r>
              <a:rPr lang="en-US" sz="2000" b="1" dirty="0"/>
              <a:t> Fellow</a:t>
            </a:r>
          </a:p>
        </p:txBody>
      </p:sp>
      <p:sp>
        <p:nvSpPr>
          <p:cNvPr id="36" name="TextBox 35">
            <a:extLst>
              <a:ext uri="{FF2B5EF4-FFF2-40B4-BE49-F238E27FC236}">
                <a16:creationId xmlns:a16="http://schemas.microsoft.com/office/drawing/2014/main" id="{DB124647-46BE-4993-FC46-EF900786A423}"/>
              </a:ext>
            </a:extLst>
          </p:cNvPr>
          <p:cNvSpPr txBox="1"/>
          <p:nvPr/>
        </p:nvSpPr>
        <p:spPr>
          <a:xfrm>
            <a:off x="4593395" y="5928911"/>
            <a:ext cx="2905002" cy="646331"/>
          </a:xfrm>
          <a:prstGeom prst="rect">
            <a:avLst/>
          </a:prstGeom>
          <a:noFill/>
        </p:spPr>
        <p:txBody>
          <a:bodyPr wrap="square" rtlCol="0">
            <a:spAutoFit/>
          </a:bodyPr>
          <a:lstStyle/>
          <a:p>
            <a:pPr algn="ctr"/>
            <a:r>
              <a:rPr lang="en-US" sz="1800" b="1" dirty="0"/>
              <a:t>Elizabeth Roy, M.P.H.</a:t>
            </a:r>
          </a:p>
          <a:p>
            <a:pPr algn="ctr"/>
            <a:r>
              <a:rPr lang="en-US" sz="1800" b="1" dirty="0"/>
              <a:t>University of Pittsburgh</a:t>
            </a:r>
          </a:p>
        </p:txBody>
      </p:sp>
      <p:sp>
        <p:nvSpPr>
          <p:cNvPr id="37" name="TextBox 36">
            <a:extLst>
              <a:ext uri="{FF2B5EF4-FFF2-40B4-BE49-F238E27FC236}">
                <a16:creationId xmlns:a16="http://schemas.microsoft.com/office/drawing/2014/main" id="{F5A6EE8D-2200-5DAE-A361-D685A0D87288}"/>
              </a:ext>
            </a:extLst>
          </p:cNvPr>
          <p:cNvSpPr txBox="1"/>
          <p:nvPr/>
        </p:nvSpPr>
        <p:spPr>
          <a:xfrm>
            <a:off x="7886270" y="2428505"/>
            <a:ext cx="3645549" cy="646331"/>
          </a:xfrm>
          <a:prstGeom prst="rect">
            <a:avLst/>
          </a:prstGeom>
          <a:noFill/>
        </p:spPr>
        <p:txBody>
          <a:bodyPr wrap="none" rtlCol="0">
            <a:spAutoFit/>
          </a:bodyPr>
          <a:lstStyle/>
          <a:p>
            <a:pPr algn="ctr">
              <a:lnSpc>
                <a:spcPct val="90000"/>
              </a:lnSpc>
            </a:pPr>
            <a:r>
              <a:rPr lang="en-US" sz="2000" b="1" dirty="0"/>
              <a:t>Genomics Communications </a:t>
            </a:r>
          </a:p>
          <a:p>
            <a:pPr algn="ctr">
              <a:lnSpc>
                <a:spcPct val="90000"/>
              </a:lnSpc>
            </a:pPr>
            <a:r>
              <a:rPr lang="en-US" sz="2000" b="1" dirty="0"/>
              <a:t>Fellow</a:t>
            </a:r>
          </a:p>
        </p:txBody>
      </p:sp>
      <p:sp>
        <p:nvSpPr>
          <p:cNvPr id="38" name="TextBox 37">
            <a:extLst>
              <a:ext uri="{FF2B5EF4-FFF2-40B4-BE49-F238E27FC236}">
                <a16:creationId xmlns:a16="http://schemas.microsoft.com/office/drawing/2014/main" id="{0360B24A-B254-4DB3-2441-E8F49F47C2D8}"/>
              </a:ext>
            </a:extLst>
          </p:cNvPr>
          <p:cNvSpPr txBox="1"/>
          <p:nvPr/>
        </p:nvSpPr>
        <p:spPr>
          <a:xfrm>
            <a:off x="8227358" y="5928911"/>
            <a:ext cx="2963375" cy="646331"/>
          </a:xfrm>
          <a:prstGeom prst="rect">
            <a:avLst/>
          </a:prstGeom>
          <a:noFill/>
        </p:spPr>
        <p:txBody>
          <a:bodyPr wrap="none" rtlCol="0">
            <a:spAutoFit/>
          </a:bodyPr>
          <a:lstStyle/>
          <a:p>
            <a:pPr marL="0" marR="0" algn="ctr">
              <a:spcBef>
                <a:spcPts val="0"/>
              </a:spcBef>
              <a:spcAft>
                <a:spcPts val="0"/>
              </a:spcAft>
            </a:pPr>
            <a:r>
              <a:rPr lang="en-US" sz="1800" b="1" dirty="0">
                <a:effectLst/>
                <a:ea typeface="Times New Roman" panose="02020603050405020304" pitchFamily="18" charset="0"/>
                <a:cs typeface="Times New Roman" panose="02020603050405020304" pitchFamily="18" charset="0"/>
              </a:rPr>
              <a:t>Jacqueline Cohen, M.P.H.</a:t>
            </a:r>
            <a:endParaRPr lang="en-US" sz="1800" b="1" dirty="0">
              <a:effectLst/>
              <a:ea typeface="Calibri" panose="020F0502020204030204" pitchFamily="34" charset="0"/>
              <a:cs typeface="Times New Roman" panose="02020603050405020304" pitchFamily="18" charset="0"/>
            </a:endParaRPr>
          </a:p>
          <a:p>
            <a:pPr algn="ctr"/>
            <a:r>
              <a:rPr lang="en-US" sz="1800" b="1" dirty="0">
                <a:effectLst/>
                <a:ea typeface="Times New Roman" panose="02020603050405020304" pitchFamily="18" charset="0"/>
                <a:cs typeface="Times New Roman" panose="02020603050405020304" pitchFamily="18" charset="0"/>
              </a:rPr>
              <a:t>University of Pittsburgh</a:t>
            </a:r>
            <a:endParaRPr lang="en-US" b="1" dirty="0"/>
          </a:p>
        </p:txBody>
      </p:sp>
      <p:pic>
        <p:nvPicPr>
          <p:cNvPr id="39" name="Picture 38" descr="A person in a blue sweater&#10;&#10;Description automatically generated">
            <a:extLst>
              <a:ext uri="{FF2B5EF4-FFF2-40B4-BE49-F238E27FC236}">
                <a16:creationId xmlns:a16="http://schemas.microsoft.com/office/drawing/2014/main" id="{E6C8BC29-0747-5BE9-B346-795F4175401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58950" y="3256459"/>
            <a:ext cx="2300190" cy="2560320"/>
          </a:xfrm>
          <a:prstGeom prst="rect">
            <a:avLst/>
          </a:prstGeom>
          <a:ln w="38100" cap="rnd">
            <a:solidFill>
              <a:srgbClr val="5FE0D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0" name="Picture 2" descr="Profile photo of Elizabeth Roy">
            <a:extLst>
              <a:ext uri="{FF2B5EF4-FFF2-40B4-BE49-F238E27FC236}">
                <a16:creationId xmlns:a16="http://schemas.microsoft.com/office/drawing/2014/main" id="{1BBB09E4-4127-C247-40ED-A1F8D90C511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65736" y="3256459"/>
            <a:ext cx="2560320" cy="2560320"/>
          </a:xfrm>
          <a:prstGeom prst="rect">
            <a:avLst/>
          </a:prstGeom>
          <a:ln w="38100" cap="rnd">
            <a:solidFill>
              <a:srgbClr val="5FE0D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20E20162-E2C9-1842-60E9-B28CF600E4FA}"/>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1</a:t>
            </a:r>
          </a:p>
        </p:txBody>
      </p:sp>
    </p:spTree>
    <p:extLst>
      <p:ext uri="{BB962C8B-B14F-4D97-AF65-F5344CB8AC3E}">
        <p14:creationId xmlns:p14="http://schemas.microsoft.com/office/powerpoint/2010/main" val="13175413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37" grpId="0"/>
      <p:bldP spid="3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Image result for National Academy of Scienc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defRPr/>
            </a:pPr>
            <a:endParaRPr lang="en-US" sz="1800" kern="0">
              <a:solidFill>
                <a:sysClr val="windowText" lastClr="000000"/>
              </a:solidFill>
            </a:endParaRPr>
          </a:p>
        </p:txBody>
      </p:sp>
      <p:sp>
        <p:nvSpPr>
          <p:cNvPr id="5" name="AutoShape 4" descr="Image result for National Academy of Science"/>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defRPr/>
            </a:pPr>
            <a:endParaRPr lang="en-US" sz="1800" kern="0">
              <a:solidFill>
                <a:sysClr val="windowText" lastClr="000000"/>
              </a:solidFill>
            </a:endParaRPr>
          </a:p>
        </p:txBody>
      </p:sp>
      <p:sp>
        <p:nvSpPr>
          <p:cNvPr id="6" name="AutoShape 6" descr="Image result for National Academy of Science"/>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defRPr/>
            </a:pPr>
            <a:endParaRPr lang="en-US" sz="1800" kern="0">
              <a:solidFill>
                <a:sysClr val="windowText" lastClr="000000"/>
              </a:solidFill>
            </a:endParaRPr>
          </a:p>
        </p:txBody>
      </p:sp>
      <p:sp>
        <p:nvSpPr>
          <p:cNvPr id="8" name="TextBox 7">
            <a:extLst>
              <a:ext uri="{FF2B5EF4-FFF2-40B4-BE49-F238E27FC236}">
                <a16:creationId xmlns:a16="http://schemas.microsoft.com/office/drawing/2014/main" id="{915FA65D-CFEE-A55E-4156-15D14594DD35}"/>
              </a:ext>
            </a:extLst>
          </p:cNvPr>
          <p:cNvSpPr txBox="1"/>
          <p:nvPr/>
        </p:nvSpPr>
        <p:spPr>
          <a:xfrm>
            <a:off x="10379998" y="6457890"/>
            <a:ext cx="1653017"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1</a:t>
            </a:r>
            <a:endParaRPr kumimoji="0" lang="en-US" sz="2000" b="1" i="0" u="none" strike="noStrike" kern="1200" cap="none" spc="0" normalizeH="0" baseline="0" noProof="0" dirty="0">
              <a:ln>
                <a:noFill/>
              </a:ln>
              <a:solidFill>
                <a:srgbClr val="5FE0D4"/>
              </a:solidFill>
              <a:effectLst/>
              <a:uLnTx/>
              <a:uFillTx/>
              <a:latin typeface="Arial" charset="0"/>
              <a:ea typeface="+mn-ea"/>
              <a:cs typeface="+mn-cs"/>
            </a:endParaRPr>
          </a:p>
        </p:txBody>
      </p:sp>
      <p:sp>
        <p:nvSpPr>
          <p:cNvPr id="11" name="Title 1">
            <a:extLst>
              <a:ext uri="{FF2B5EF4-FFF2-40B4-BE49-F238E27FC236}">
                <a16:creationId xmlns:a16="http://schemas.microsoft.com/office/drawing/2014/main" id="{501E7C71-7236-2364-86F6-8036DBE2217D}"/>
              </a:ext>
            </a:extLst>
          </p:cNvPr>
          <p:cNvSpPr txBox="1">
            <a:spLocks/>
          </p:cNvSpPr>
          <p:nvPr/>
        </p:nvSpPr>
        <p:spPr>
          <a:xfrm>
            <a:off x="455273" y="2422113"/>
            <a:ext cx="11281452" cy="665436"/>
          </a:xfrm>
          <a:prstGeom prst="rect">
            <a:avLst/>
          </a:prstGeom>
        </p:spPr>
        <p:txBody>
          <a:bodyPr>
            <a:no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r>
              <a:rPr lang="en-US" sz="2800" dirty="0">
                <a:solidFill>
                  <a:schemeClr val="tx1"/>
                </a:solidFill>
                <a:latin typeface="+mn-lt"/>
                <a:cs typeface="Arial" panose="020B0604020202020204" pitchFamily="34" charset="0"/>
              </a:rPr>
              <a:t>Post-Baccalaureate Genomics Analyst Fellows – ASHG-based</a:t>
            </a:r>
          </a:p>
        </p:txBody>
      </p:sp>
      <p:pic>
        <p:nvPicPr>
          <p:cNvPr id="12" name="Picture 11" descr="A person smiling at camera&#10;&#10;Description automatically generated">
            <a:extLst>
              <a:ext uri="{FF2B5EF4-FFF2-40B4-BE49-F238E27FC236}">
                <a16:creationId xmlns:a16="http://schemas.microsoft.com/office/drawing/2014/main" id="{8477BF20-3EF7-EDFE-B131-D45CF2AFA78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2456" t="4948" r="12606" b="15052"/>
          <a:stretch/>
        </p:blipFill>
        <p:spPr>
          <a:xfrm rot="16200000">
            <a:off x="3084121" y="3454526"/>
            <a:ext cx="2737707" cy="2194560"/>
          </a:xfrm>
          <a:prstGeom prst="rect">
            <a:avLst/>
          </a:prstGeom>
          <a:ln w="38100" cap="rnd">
            <a:solidFill>
              <a:srgbClr val="5FE0D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3" name="Picture 12" descr="A person smiling at camera&#10;&#10;Description automatically generated">
            <a:extLst>
              <a:ext uri="{FF2B5EF4-FFF2-40B4-BE49-F238E27FC236}">
                <a16:creationId xmlns:a16="http://schemas.microsoft.com/office/drawing/2014/main" id="{987DF73E-E9B0-89CC-D1C7-222DD29F47F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006" r="6904" b="10909"/>
          <a:stretch/>
        </p:blipFill>
        <p:spPr>
          <a:xfrm>
            <a:off x="6627591" y="3177460"/>
            <a:ext cx="2194560" cy="2743200"/>
          </a:xfrm>
          <a:prstGeom prst="rect">
            <a:avLst/>
          </a:prstGeom>
          <a:ln w="38100" cap="rnd">
            <a:solidFill>
              <a:srgbClr val="5FE0D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4" name="TextBox 13">
            <a:extLst>
              <a:ext uri="{FF2B5EF4-FFF2-40B4-BE49-F238E27FC236}">
                <a16:creationId xmlns:a16="http://schemas.microsoft.com/office/drawing/2014/main" id="{E4369FFE-E005-E2EB-46A5-1368BB71D855}"/>
              </a:ext>
            </a:extLst>
          </p:cNvPr>
          <p:cNvSpPr txBox="1"/>
          <p:nvPr/>
        </p:nvSpPr>
        <p:spPr>
          <a:xfrm>
            <a:off x="3347543" y="5991448"/>
            <a:ext cx="2210862" cy="646331"/>
          </a:xfrm>
          <a:prstGeom prst="rect">
            <a:avLst/>
          </a:prstGeom>
          <a:noFill/>
        </p:spPr>
        <p:txBody>
          <a:bodyPr wrap="none" rtlCol="0">
            <a:spAutoFit/>
          </a:bodyPr>
          <a:lstStyle/>
          <a:p>
            <a:pPr algn="ctr"/>
            <a:r>
              <a:rPr lang="en-US" sz="1800" b="1" dirty="0"/>
              <a:t>Maya Montgomery</a:t>
            </a:r>
          </a:p>
          <a:p>
            <a:pPr algn="ctr"/>
            <a:r>
              <a:rPr lang="en-US" sz="1800" b="1" dirty="0"/>
              <a:t>Duke University</a:t>
            </a:r>
          </a:p>
        </p:txBody>
      </p:sp>
      <p:sp>
        <p:nvSpPr>
          <p:cNvPr id="15" name="TextBox 14">
            <a:extLst>
              <a:ext uri="{FF2B5EF4-FFF2-40B4-BE49-F238E27FC236}">
                <a16:creationId xmlns:a16="http://schemas.microsoft.com/office/drawing/2014/main" id="{15EF1454-CAAE-8362-BFE1-9CB1EFF0781C}"/>
              </a:ext>
            </a:extLst>
          </p:cNvPr>
          <p:cNvSpPr txBox="1"/>
          <p:nvPr/>
        </p:nvSpPr>
        <p:spPr>
          <a:xfrm>
            <a:off x="6779740" y="5991448"/>
            <a:ext cx="1890262" cy="646331"/>
          </a:xfrm>
          <a:prstGeom prst="rect">
            <a:avLst/>
          </a:prstGeom>
          <a:noFill/>
        </p:spPr>
        <p:txBody>
          <a:bodyPr wrap="none" rtlCol="0">
            <a:spAutoFit/>
          </a:bodyPr>
          <a:lstStyle/>
          <a:p>
            <a:pPr algn="ctr"/>
            <a:r>
              <a:rPr lang="en-US" sz="1800" b="1"/>
              <a:t>Alison Wilcox</a:t>
            </a:r>
          </a:p>
          <a:p>
            <a:pPr algn="ctr"/>
            <a:r>
              <a:rPr lang="en-US" sz="1800" b="1"/>
              <a:t>St. Olaf College</a:t>
            </a:r>
          </a:p>
        </p:txBody>
      </p:sp>
      <p:sp>
        <p:nvSpPr>
          <p:cNvPr id="2" name="Title 1">
            <a:extLst>
              <a:ext uri="{FF2B5EF4-FFF2-40B4-BE49-F238E27FC236}">
                <a16:creationId xmlns:a16="http://schemas.microsoft.com/office/drawing/2014/main" id="{C4C1CAE3-91C8-98D6-7389-7D9F274709EB}"/>
              </a:ext>
            </a:extLst>
          </p:cNvPr>
          <p:cNvSpPr txBox="1">
            <a:spLocks/>
          </p:cNvSpPr>
          <p:nvPr/>
        </p:nvSpPr>
        <p:spPr>
          <a:xfrm>
            <a:off x="0" y="83685"/>
            <a:ext cx="12191999" cy="990118"/>
          </a:xfrm>
          <a:prstGeom prst="rect">
            <a:avLst/>
          </a:prstGeom>
        </p:spPr>
        <p:txBody>
          <a:bodyPr vert="horz" wrap="square" lIns="91440" tIns="45720" rIns="91440" bIns="45720" numCol="1" rtlCol="0" anchor="ctr" anchorCtr="0" compatLnSpc="1">
            <a:prstTxWarp prst="textNoShape">
              <a:avLst/>
            </a:prstTxWarp>
            <a:no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a:solidFill>
                  <a:srgbClr val="FFFF00"/>
                </a:solidFill>
                <a:latin typeface="Arial" charset="0"/>
                <a:cs typeface="Arial" charset="0"/>
              </a:rPr>
              <a:t> </a:t>
            </a:r>
            <a:r>
              <a:rPr lang="en-US" sz="3600">
                <a:solidFill>
                  <a:srgbClr val="5FE0D4"/>
                </a:solidFill>
                <a:latin typeface="Arial" charset="0"/>
                <a:cs typeface="Arial" charset="0"/>
              </a:rPr>
              <a:t>ASHG-NHGRI 2024 Genomics and </a:t>
            </a:r>
            <a:br>
              <a:rPr lang="en-US" sz="3600">
                <a:solidFill>
                  <a:srgbClr val="5FE0D4"/>
                </a:solidFill>
                <a:latin typeface="Arial" charset="0"/>
                <a:cs typeface="Arial" charset="0"/>
              </a:rPr>
            </a:br>
            <a:r>
              <a:rPr lang="en-US" sz="3600">
                <a:solidFill>
                  <a:srgbClr val="5FE0D4"/>
                </a:solidFill>
                <a:latin typeface="Arial" charset="0"/>
                <a:cs typeface="Arial" charset="0"/>
              </a:rPr>
              <a:t>Public Service Fellows</a:t>
            </a:r>
            <a:endParaRPr lang="en-US" sz="3600" dirty="0">
              <a:solidFill>
                <a:srgbClr val="5FE0D4"/>
              </a:solidFill>
              <a:latin typeface="Arial" charset="0"/>
              <a:cs typeface="Arial" charset="0"/>
            </a:endParaRPr>
          </a:p>
        </p:txBody>
      </p:sp>
      <p:pic>
        <p:nvPicPr>
          <p:cNvPr id="9" name="Picture 2">
            <a:extLst>
              <a:ext uri="{FF2B5EF4-FFF2-40B4-BE49-F238E27FC236}">
                <a16:creationId xmlns:a16="http://schemas.microsoft.com/office/drawing/2014/main" id="{39AE7D47-F8B5-9FA1-603A-2DC566FCF22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10654" y="1188900"/>
            <a:ext cx="4916250" cy="1075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1454403"/>
      </p:ext>
    </p:extLst>
  </p:cSld>
  <p:clrMapOvr>
    <a:masterClrMapping/>
  </p:clrMapOvr>
  <p:transition spd="slow">
    <p:wipe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Image result for National Academy of Scienc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defRPr/>
            </a:pPr>
            <a:endParaRPr lang="en-US" sz="1800" kern="0">
              <a:solidFill>
                <a:sysClr val="windowText" lastClr="000000"/>
              </a:solidFill>
            </a:endParaRPr>
          </a:p>
        </p:txBody>
      </p:sp>
      <p:sp>
        <p:nvSpPr>
          <p:cNvPr id="5" name="AutoShape 4" descr="Image result for National Academy of Science"/>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defRPr/>
            </a:pPr>
            <a:endParaRPr lang="en-US" sz="1800" kern="0">
              <a:solidFill>
                <a:sysClr val="windowText" lastClr="000000"/>
              </a:solidFill>
            </a:endParaRPr>
          </a:p>
        </p:txBody>
      </p:sp>
      <p:sp>
        <p:nvSpPr>
          <p:cNvPr id="6" name="AutoShape 6" descr="Image result for National Academy of Science"/>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defRPr/>
            </a:pPr>
            <a:endParaRPr lang="en-US" sz="1800" kern="0">
              <a:solidFill>
                <a:sysClr val="windowText" lastClr="000000"/>
              </a:solidFill>
            </a:endParaRPr>
          </a:p>
        </p:txBody>
      </p:sp>
      <p:sp>
        <p:nvSpPr>
          <p:cNvPr id="11" name="Title 1">
            <a:extLst>
              <a:ext uri="{FF2B5EF4-FFF2-40B4-BE49-F238E27FC236}">
                <a16:creationId xmlns:a16="http://schemas.microsoft.com/office/drawing/2014/main" id="{1256B06C-642D-A47E-26BD-85A2099A1B62}"/>
              </a:ext>
            </a:extLst>
          </p:cNvPr>
          <p:cNvSpPr txBox="1">
            <a:spLocks/>
          </p:cNvSpPr>
          <p:nvPr/>
        </p:nvSpPr>
        <p:spPr>
          <a:xfrm>
            <a:off x="1" y="2429855"/>
            <a:ext cx="12190324" cy="665436"/>
          </a:xfrm>
          <a:prstGeom prst="rect">
            <a:avLst/>
          </a:prstGeom>
        </p:spPr>
        <p:txBody>
          <a:bodyPr>
            <a:no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r>
              <a:rPr lang="en-US" sz="2800" dirty="0">
                <a:solidFill>
                  <a:schemeClr val="tx1"/>
                </a:solidFill>
                <a:latin typeface="+mn-lt"/>
                <a:cs typeface="Arial" panose="020B0604020202020204" pitchFamily="34" charset="0"/>
              </a:rPr>
              <a:t>Post-Baccalaureate Genomics Analyst Fellows – NHGRI-based</a:t>
            </a:r>
          </a:p>
        </p:txBody>
      </p:sp>
      <p:sp>
        <p:nvSpPr>
          <p:cNvPr id="12" name="TextBox 11">
            <a:extLst>
              <a:ext uri="{FF2B5EF4-FFF2-40B4-BE49-F238E27FC236}">
                <a16:creationId xmlns:a16="http://schemas.microsoft.com/office/drawing/2014/main" id="{FC2ACF9E-8247-88B5-C438-31D55A7BD897}"/>
              </a:ext>
            </a:extLst>
          </p:cNvPr>
          <p:cNvSpPr txBox="1"/>
          <p:nvPr/>
        </p:nvSpPr>
        <p:spPr>
          <a:xfrm>
            <a:off x="618105" y="5372184"/>
            <a:ext cx="1838966" cy="646331"/>
          </a:xfrm>
          <a:prstGeom prst="rect">
            <a:avLst/>
          </a:prstGeom>
          <a:noFill/>
        </p:spPr>
        <p:txBody>
          <a:bodyPr wrap="none" rtlCol="0">
            <a:spAutoFit/>
          </a:bodyPr>
          <a:lstStyle/>
          <a:p>
            <a:pPr algn="ctr"/>
            <a:r>
              <a:rPr lang="en-US" sz="1800" b="1" dirty="0"/>
              <a:t>Malia Jennings</a:t>
            </a:r>
          </a:p>
          <a:p>
            <a:pPr algn="ctr"/>
            <a:r>
              <a:rPr lang="en-US" sz="1800" b="1" dirty="0"/>
              <a:t>Fisk University</a:t>
            </a:r>
          </a:p>
        </p:txBody>
      </p:sp>
      <p:sp>
        <p:nvSpPr>
          <p:cNvPr id="13" name="TextBox 12">
            <a:extLst>
              <a:ext uri="{FF2B5EF4-FFF2-40B4-BE49-F238E27FC236}">
                <a16:creationId xmlns:a16="http://schemas.microsoft.com/office/drawing/2014/main" id="{AF640A2C-AF1B-139E-4537-AD97A11BAC4E}"/>
              </a:ext>
            </a:extLst>
          </p:cNvPr>
          <p:cNvSpPr txBox="1"/>
          <p:nvPr/>
        </p:nvSpPr>
        <p:spPr>
          <a:xfrm>
            <a:off x="2836120" y="5366720"/>
            <a:ext cx="1928734" cy="923330"/>
          </a:xfrm>
          <a:prstGeom prst="rect">
            <a:avLst/>
          </a:prstGeom>
          <a:noFill/>
        </p:spPr>
        <p:txBody>
          <a:bodyPr wrap="none" rtlCol="0">
            <a:spAutoFit/>
          </a:bodyPr>
          <a:lstStyle/>
          <a:p>
            <a:pPr algn="ctr"/>
            <a:r>
              <a:rPr lang="en-US" sz="1800" b="1"/>
              <a:t>Mike Lopez</a:t>
            </a:r>
          </a:p>
          <a:p>
            <a:pPr algn="ctr"/>
            <a:r>
              <a:rPr lang="en-US" sz="1800" b="1"/>
              <a:t>New Mexico</a:t>
            </a:r>
          </a:p>
          <a:p>
            <a:pPr algn="ctr"/>
            <a:r>
              <a:rPr lang="en-US" sz="1800" b="1"/>
              <a:t>State University</a:t>
            </a:r>
          </a:p>
        </p:txBody>
      </p:sp>
      <p:sp>
        <p:nvSpPr>
          <p:cNvPr id="14" name="TextBox 13">
            <a:extLst>
              <a:ext uri="{FF2B5EF4-FFF2-40B4-BE49-F238E27FC236}">
                <a16:creationId xmlns:a16="http://schemas.microsoft.com/office/drawing/2014/main" id="{8A928F2C-3484-4720-A863-282BFCCD5B0C}"/>
              </a:ext>
            </a:extLst>
          </p:cNvPr>
          <p:cNvSpPr txBox="1"/>
          <p:nvPr/>
        </p:nvSpPr>
        <p:spPr>
          <a:xfrm>
            <a:off x="5318640" y="5372184"/>
            <a:ext cx="1625188" cy="923330"/>
          </a:xfrm>
          <a:prstGeom prst="rect">
            <a:avLst/>
          </a:prstGeom>
          <a:noFill/>
        </p:spPr>
        <p:txBody>
          <a:bodyPr wrap="none" rtlCol="0">
            <a:spAutoFit/>
          </a:bodyPr>
          <a:lstStyle/>
          <a:p>
            <a:pPr algn="ctr"/>
            <a:r>
              <a:rPr lang="en-US" sz="1800" b="1"/>
              <a:t>Sofia Martin</a:t>
            </a:r>
          </a:p>
          <a:p>
            <a:pPr algn="ctr"/>
            <a:r>
              <a:rPr lang="en-US" sz="1800" b="1"/>
              <a:t>St. Edward’s </a:t>
            </a:r>
          </a:p>
          <a:p>
            <a:pPr algn="ctr"/>
            <a:r>
              <a:rPr lang="en-US" sz="1800" b="1"/>
              <a:t>University</a:t>
            </a:r>
          </a:p>
        </p:txBody>
      </p:sp>
      <p:sp>
        <p:nvSpPr>
          <p:cNvPr id="15" name="TextBox 14">
            <a:extLst>
              <a:ext uri="{FF2B5EF4-FFF2-40B4-BE49-F238E27FC236}">
                <a16:creationId xmlns:a16="http://schemas.microsoft.com/office/drawing/2014/main" id="{F7056451-8AF3-47B4-3976-92C3A071D2BA}"/>
              </a:ext>
            </a:extLst>
          </p:cNvPr>
          <p:cNvSpPr txBox="1"/>
          <p:nvPr/>
        </p:nvSpPr>
        <p:spPr>
          <a:xfrm>
            <a:off x="7375851" y="5372184"/>
            <a:ext cx="1980029" cy="923330"/>
          </a:xfrm>
          <a:prstGeom prst="rect">
            <a:avLst/>
          </a:prstGeom>
          <a:noFill/>
        </p:spPr>
        <p:txBody>
          <a:bodyPr wrap="none" rtlCol="0">
            <a:spAutoFit/>
          </a:bodyPr>
          <a:lstStyle/>
          <a:p>
            <a:pPr algn="ctr"/>
            <a:r>
              <a:rPr lang="en-US" sz="1800" b="1"/>
              <a:t>Jessica </a:t>
            </a:r>
            <a:r>
              <a:rPr lang="en-US" sz="1800" b="1" err="1"/>
              <a:t>Reinach</a:t>
            </a:r>
            <a:endParaRPr lang="en-US" sz="1800" b="1"/>
          </a:p>
          <a:p>
            <a:pPr algn="ctr"/>
            <a:r>
              <a:rPr lang="en-US" sz="1800" b="1"/>
              <a:t>University of</a:t>
            </a:r>
          </a:p>
          <a:p>
            <a:pPr algn="ctr"/>
            <a:r>
              <a:rPr lang="en-US" sz="1800" b="1"/>
              <a:t>Michigan</a:t>
            </a:r>
          </a:p>
        </p:txBody>
      </p:sp>
      <p:sp>
        <p:nvSpPr>
          <p:cNvPr id="16" name="TextBox 15">
            <a:extLst>
              <a:ext uri="{FF2B5EF4-FFF2-40B4-BE49-F238E27FC236}">
                <a16:creationId xmlns:a16="http://schemas.microsoft.com/office/drawing/2014/main" id="{FE1CE704-7C6A-698A-8D3D-4F408CA67831}"/>
              </a:ext>
            </a:extLst>
          </p:cNvPr>
          <p:cNvSpPr txBox="1"/>
          <p:nvPr/>
        </p:nvSpPr>
        <p:spPr>
          <a:xfrm>
            <a:off x="9342558" y="5372184"/>
            <a:ext cx="2847767" cy="923330"/>
          </a:xfrm>
          <a:prstGeom prst="rect">
            <a:avLst/>
          </a:prstGeom>
          <a:noFill/>
        </p:spPr>
        <p:txBody>
          <a:bodyPr wrap="none" rtlCol="0">
            <a:spAutoFit/>
          </a:bodyPr>
          <a:lstStyle/>
          <a:p>
            <a:pPr algn="ctr"/>
            <a:r>
              <a:rPr lang="en-US" sz="1800" b="1"/>
              <a:t>Gabrielle Villard</a:t>
            </a:r>
          </a:p>
          <a:p>
            <a:pPr algn="ctr"/>
            <a:r>
              <a:rPr lang="en-US" sz="1800" b="1" i="0" u="none" strike="noStrike" baseline="0"/>
              <a:t>Southern California </a:t>
            </a:r>
          </a:p>
          <a:p>
            <a:pPr algn="ctr"/>
            <a:r>
              <a:rPr lang="en-US" sz="1800" b="1" i="0" u="none" strike="noStrike" baseline="0"/>
              <a:t>Univ. of Health Sciences</a:t>
            </a:r>
            <a:endParaRPr lang="en-US" sz="1800" b="1"/>
          </a:p>
        </p:txBody>
      </p:sp>
      <p:pic>
        <p:nvPicPr>
          <p:cNvPr id="17" name="Picture 16" descr="A person with dreadlocks smiling&#10;&#10;Description automatically generated">
            <a:extLst>
              <a:ext uri="{FF2B5EF4-FFF2-40B4-BE49-F238E27FC236}">
                <a16:creationId xmlns:a16="http://schemas.microsoft.com/office/drawing/2014/main" id="{288C957E-5E24-2F0A-0D49-35C93E399638}"/>
              </a:ext>
            </a:extLst>
          </p:cNvPr>
          <p:cNvPicPr preferRelativeResize="0">
            <a:picLocks noChangeAspect="1"/>
          </p:cNvPicPr>
          <p:nvPr/>
        </p:nvPicPr>
        <p:blipFill rotWithShape="1">
          <a:blip r:embed="rId3" cstate="print">
            <a:extLst>
              <a:ext uri="{28A0092B-C50C-407E-A947-70E740481C1C}">
                <a14:useLocalDpi xmlns:a14="http://schemas.microsoft.com/office/drawing/2010/main" val="0"/>
              </a:ext>
            </a:extLst>
          </a:blip>
          <a:srcRect l="16854" t="7381" r="455" b="11357"/>
          <a:stretch/>
        </p:blipFill>
        <p:spPr>
          <a:xfrm rot="5400000">
            <a:off x="535998" y="3552134"/>
            <a:ext cx="2103119" cy="1536980"/>
          </a:xfrm>
          <a:prstGeom prst="rect">
            <a:avLst/>
          </a:prstGeom>
          <a:ln w="38100" cap="rnd">
            <a:solidFill>
              <a:srgbClr val="5FE0D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8" name="Picture 17" descr="A person in a blue shirt&#10;&#10;Description automatically generated">
            <a:extLst>
              <a:ext uri="{FF2B5EF4-FFF2-40B4-BE49-F238E27FC236}">
                <a16:creationId xmlns:a16="http://schemas.microsoft.com/office/drawing/2014/main" id="{A96B3E39-EBCC-55D3-4801-E0A99C9AA1A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509" t="193" r="4045" b="-193"/>
          <a:stretch/>
        </p:blipFill>
        <p:spPr>
          <a:xfrm>
            <a:off x="3090905" y="3269064"/>
            <a:ext cx="1536982" cy="2103120"/>
          </a:xfrm>
          <a:prstGeom prst="rect">
            <a:avLst/>
          </a:prstGeom>
          <a:ln w="38100" cap="rnd">
            <a:solidFill>
              <a:srgbClr val="5FE0D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9" name="Picture 18" descr="A person standing in front of a red door&#10;&#10;Description automatically generated">
            <a:extLst>
              <a:ext uri="{FF2B5EF4-FFF2-40B4-BE49-F238E27FC236}">
                <a16:creationId xmlns:a16="http://schemas.microsoft.com/office/drawing/2014/main" id="{B4E6424F-6A9A-0D2F-B208-445FE7A8DED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2543" t="31253" r="25954" b="15892"/>
          <a:stretch/>
        </p:blipFill>
        <p:spPr>
          <a:xfrm>
            <a:off x="5362744" y="3269064"/>
            <a:ext cx="1536981" cy="2103120"/>
          </a:xfrm>
          <a:prstGeom prst="rect">
            <a:avLst/>
          </a:prstGeom>
          <a:ln w="38100" cap="rnd">
            <a:solidFill>
              <a:srgbClr val="5FE0D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0" name="Picture 19" descr="A person smiling for a picture&#10;&#10;Description automatically generated">
            <a:extLst>
              <a:ext uri="{FF2B5EF4-FFF2-40B4-BE49-F238E27FC236}">
                <a16:creationId xmlns:a16="http://schemas.microsoft.com/office/drawing/2014/main" id="{79807FBD-02E9-920A-FBB6-C68C1482063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6875" b="19896"/>
          <a:stretch/>
        </p:blipFill>
        <p:spPr>
          <a:xfrm>
            <a:off x="7634582" y="3269064"/>
            <a:ext cx="1536981" cy="2103120"/>
          </a:xfrm>
          <a:prstGeom prst="rect">
            <a:avLst/>
          </a:prstGeom>
          <a:ln w="38100" cap="rnd">
            <a:solidFill>
              <a:srgbClr val="5FE0D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1" name="Picture 20" descr="A person in a graduation cap and gown&#10;&#10;Description automatically generated">
            <a:extLst>
              <a:ext uri="{FF2B5EF4-FFF2-40B4-BE49-F238E27FC236}">
                <a16:creationId xmlns:a16="http://schemas.microsoft.com/office/drawing/2014/main" id="{7DAFAFEA-FC62-F57F-03DC-F3487C63CCA9}"/>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1304" t="37452" r="18725" b="342"/>
          <a:stretch/>
        </p:blipFill>
        <p:spPr>
          <a:xfrm>
            <a:off x="9906419" y="3269064"/>
            <a:ext cx="1536981" cy="2103120"/>
          </a:xfrm>
          <a:prstGeom prst="rect">
            <a:avLst/>
          </a:prstGeom>
          <a:ln w="38100" cap="rnd">
            <a:solidFill>
              <a:srgbClr val="5FE0D4"/>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2" name="TextBox 21">
            <a:extLst>
              <a:ext uri="{FF2B5EF4-FFF2-40B4-BE49-F238E27FC236}">
                <a16:creationId xmlns:a16="http://schemas.microsoft.com/office/drawing/2014/main" id="{E74BD022-89DC-727F-A1A1-FE89917D0008}"/>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1</a:t>
            </a:r>
          </a:p>
        </p:txBody>
      </p:sp>
      <p:sp>
        <p:nvSpPr>
          <p:cNvPr id="2" name="Title 1">
            <a:extLst>
              <a:ext uri="{FF2B5EF4-FFF2-40B4-BE49-F238E27FC236}">
                <a16:creationId xmlns:a16="http://schemas.microsoft.com/office/drawing/2014/main" id="{C5621406-375E-531B-25EC-3624F55C6AC0}"/>
              </a:ext>
            </a:extLst>
          </p:cNvPr>
          <p:cNvSpPr txBox="1">
            <a:spLocks/>
          </p:cNvSpPr>
          <p:nvPr/>
        </p:nvSpPr>
        <p:spPr>
          <a:xfrm>
            <a:off x="0" y="83685"/>
            <a:ext cx="12191999" cy="990118"/>
          </a:xfrm>
          <a:prstGeom prst="rect">
            <a:avLst/>
          </a:prstGeom>
        </p:spPr>
        <p:txBody>
          <a:bodyPr vert="horz" wrap="square" lIns="91440" tIns="45720" rIns="91440" bIns="45720" numCol="1" rtlCol="0" anchor="ctr" anchorCtr="0" compatLnSpc="1">
            <a:prstTxWarp prst="textNoShape">
              <a:avLst/>
            </a:prstTxWarp>
            <a:no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a:solidFill>
                  <a:srgbClr val="FFFF00"/>
                </a:solidFill>
                <a:latin typeface="Arial" charset="0"/>
                <a:cs typeface="Arial" charset="0"/>
              </a:rPr>
              <a:t> </a:t>
            </a:r>
            <a:r>
              <a:rPr lang="en-US" sz="3600">
                <a:solidFill>
                  <a:srgbClr val="5FE0D4"/>
                </a:solidFill>
                <a:latin typeface="Arial" charset="0"/>
                <a:cs typeface="Arial" charset="0"/>
              </a:rPr>
              <a:t>ASHG-NHGRI 2024 Genomics and </a:t>
            </a:r>
            <a:br>
              <a:rPr lang="en-US" sz="3600">
                <a:solidFill>
                  <a:srgbClr val="5FE0D4"/>
                </a:solidFill>
                <a:latin typeface="Arial" charset="0"/>
                <a:cs typeface="Arial" charset="0"/>
              </a:rPr>
            </a:br>
            <a:r>
              <a:rPr lang="en-US" sz="3600">
                <a:solidFill>
                  <a:srgbClr val="5FE0D4"/>
                </a:solidFill>
                <a:latin typeface="Arial" charset="0"/>
                <a:cs typeface="Arial" charset="0"/>
              </a:rPr>
              <a:t>Public Service Fellows</a:t>
            </a:r>
            <a:endParaRPr lang="en-US" sz="3600" dirty="0">
              <a:solidFill>
                <a:srgbClr val="5FE0D4"/>
              </a:solidFill>
              <a:latin typeface="Arial" charset="0"/>
              <a:cs typeface="Arial" charset="0"/>
            </a:endParaRPr>
          </a:p>
        </p:txBody>
      </p:sp>
      <p:pic>
        <p:nvPicPr>
          <p:cNvPr id="8" name="Picture 2">
            <a:extLst>
              <a:ext uri="{FF2B5EF4-FFF2-40B4-BE49-F238E27FC236}">
                <a16:creationId xmlns:a16="http://schemas.microsoft.com/office/drawing/2014/main" id="{F636AF07-E78F-9A44-ADF2-0786E240722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610654" y="1188900"/>
            <a:ext cx="4916250" cy="1075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2897909"/>
      </p:ext>
    </p:extLst>
  </p:cSld>
  <p:clrMapOvr>
    <a:masterClrMapping/>
  </p:clrMapOvr>
  <p:transition spd="slow">
    <p:wipe di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3AC7B61-A1AD-4CF0-BB98-6656732F08B5}"/>
              </a:ext>
            </a:extLst>
          </p:cNvPr>
          <p:cNvSpPr txBox="1">
            <a:spLocks/>
          </p:cNvSpPr>
          <p:nvPr/>
        </p:nvSpPr>
        <p:spPr>
          <a:xfrm>
            <a:off x="0" y="0"/>
            <a:ext cx="12192000" cy="66992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a:solidFill>
                  <a:srgbClr val="5FE0D4"/>
                </a:solidFill>
                <a:latin typeface="Arial" pitchFamily="34" charset="0"/>
                <a:cs typeface="Arial" pitchFamily="34" charset="0"/>
              </a:rPr>
              <a:t>Director’s Report Outline</a:t>
            </a:r>
          </a:p>
        </p:txBody>
      </p:sp>
      <p:sp>
        <p:nvSpPr>
          <p:cNvPr id="7" name="Rectangle 4">
            <a:extLst>
              <a:ext uri="{FF2B5EF4-FFF2-40B4-BE49-F238E27FC236}">
                <a16:creationId xmlns:a16="http://schemas.microsoft.com/office/drawing/2014/main" id="{ECE56405-02D1-4246-BADE-0414D994C7F0}"/>
              </a:ext>
            </a:extLst>
          </p:cNvPr>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E57200"/>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Communications, </a:t>
            </a:r>
            <a:r>
              <a:rPr lang="en-US" sz="3400" b="1">
                <a:solidFill>
                  <a:srgbClr val="FFFFFF">
                    <a:lumMod val="75000"/>
                  </a:srgbClr>
                </a:solidFill>
              </a:rPr>
              <a:t>Policy, and </a:t>
            </a: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Education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516244233"/>
      </p:ext>
    </p:extLst>
  </p:cSld>
  <p:clrMapOvr>
    <a:masterClrMapping/>
  </p:clrMapOvr>
  <p:transition spd="slow">
    <p:wipe di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2D102039-3425-3C23-2892-334F5E544EC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5850" t="17996" r="15229" b="24945"/>
          <a:stretch/>
        </p:blipFill>
        <p:spPr>
          <a:xfrm>
            <a:off x="2029928" y="1422795"/>
            <a:ext cx="3186832" cy="3958656"/>
          </a:xfrm>
          <a:prstGeom prst="rect">
            <a:avLst/>
          </a:prstGeom>
          <a:ln w="38100">
            <a:solidFill>
              <a:schemeClr val="bg2"/>
            </a:solidFill>
          </a:ln>
        </p:spPr>
      </p:pic>
      <p:sp>
        <p:nvSpPr>
          <p:cNvPr id="3" name="AutoShape 2" descr="Image result for National Academy of Science">
            <a:extLst>
              <a:ext uri="{FF2B5EF4-FFF2-40B4-BE49-F238E27FC236}">
                <a16:creationId xmlns:a16="http://schemas.microsoft.com/office/drawing/2014/main" id="{C94140D2-A6A1-37E1-059E-DD5C5F7C017A}"/>
              </a:ext>
            </a:extLst>
          </p:cNvPr>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4" name="AutoShape 4" descr="Image result for National Academy of Science">
            <a:extLst>
              <a:ext uri="{FF2B5EF4-FFF2-40B4-BE49-F238E27FC236}">
                <a16:creationId xmlns:a16="http://schemas.microsoft.com/office/drawing/2014/main" id="{42C19057-AD2F-5675-4288-31DD09D4E53A}"/>
              </a:ext>
            </a:extLst>
          </p:cNvPr>
          <p:cNvSpPr>
            <a:spLocks noChangeAspect="1" noChangeArrowheads="1"/>
          </p:cNvSpPr>
          <p:nvPr/>
        </p:nvSpPr>
        <p:spPr bwMode="auto">
          <a:xfrm>
            <a:off x="3359149" y="2747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5" name="AutoShape 6" descr="Image result for National Academy of Science">
            <a:extLst>
              <a:ext uri="{FF2B5EF4-FFF2-40B4-BE49-F238E27FC236}">
                <a16:creationId xmlns:a16="http://schemas.microsoft.com/office/drawing/2014/main" id="{9F84C473-71D0-3223-0DCE-4EDA50B5413C}"/>
              </a:ext>
            </a:extLst>
          </p:cNvPr>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7" name="Title 1">
            <a:extLst>
              <a:ext uri="{FF2B5EF4-FFF2-40B4-BE49-F238E27FC236}">
                <a16:creationId xmlns:a16="http://schemas.microsoft.com/office/drawing/2014/main" id="{BAF31E34-0EAB-13D2-D226-FC6F2CFE2C80}"/>
              </a:ext>
            </a:extLst>
          </p:cNvPr>
          <p:cNvSpPr txBox="1">
            <a:spLocks/>
          </p:cNvSpPr>
          <p:nvPr/>
        </p:nvSpPr>
        <p:spPr>
          <a:xfrm>
            <a:off x="1456728" y="5437355"/>
            <a:ext cx="4281713" cy="1256449"/>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Kathleen </a:t>
            </a:r>
            <a:r>
              <a:rPr kumimoji="0" lang="en-US" sz="3200" b="1" i="0" u="none" strike="noStrike" kern="1200" cap="none" spc="-100" normalizeH="0" baseline="0" noProof="0" dirty="0" err="1">
                <a:ln>
                  <a:noFill/>
                </a:ln>
                <a:solidFill>
                  <a:srgbClr val="FFFFFF"/>
                </a:solidFill>
                <a:effectLst/>
                <a:uLnTx/>
                <a:uFillTx/>
                <a:latin typeface="Arial" panose="020B0604020202020204"/>
                <a:ea typeface="+mn-ea"/>
                <a:cs typeface="Arial" charset="0"/>
              </a:rPr>
              <a:t>Neuzil</a:t>
            </a: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 M.D.</a:t>
            </a:r>
          </a:p>
        </p:txBody>
      </p:sp>
      <p:sp>
        <p:nvSpPr>
          <p:cNvPr id="8" name="Title 3">
            <a:extLst>
              <a:ext uri="{FF2B5EF4-FFF2-40B4-BE49-F238E27FC236}">
                <a16:creationId xmlns:a16="http://schemas.microsoft.com/office/drawing/2014/main" id="{AEC690F2-212D-90E0-FDB7-6E81C2D2D68A}"/>
              </a:ext>
            </a:extLst>
          </p:cNvPr>
          <p:cNvSpPr txBox="1">
            <a:spLocks/>
          </p:cNvSpPr>
          <p:nvPr/>
        </p:nvSpPr>
        <p:spPr>
          <a:xfrm>
            <a:off x="0" y="41417"/>
            <a:ext cx="12192000" cy="1408255"/>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a:solidFill>
                  <a:srgbClr val="5FE0D4"/>
                </a:solidFill>
                <a:latin typeface="Arial" charset="0"/>
                <a:cs typeface="Arial" charset="0"/>
              </a:rPr>
              <a:t>New Director, Fogarty International Center</a:t>
            </a:r>
          </a:p>
        </p:txBody>
      </p:sp>
      <p:sp>
        <p:nvSpPr>
          <p:cNvPr id="12" name="TextBox 11">
            <a:extLst>
              <a:ext uri="{FF2B5EF4-FFF2-40B4-BE49-F238E27FC236}">
                <a16:creationId xmlns:a16="http://schemas.microsoft.com/office/drawing/2014/main" id="{259674AE-147F-98FD-9DF6-7EFCEE116B72}"/>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2</a:t>
            </a:r>
          </a:p>
        </p:txBody>
      </p:sp>
      <p:pic>
        <p:nvPicPr>
          <p:cNvPr id="6" name="Picture 5" descr="A black and white sign with white text&#10;&#10;Description automatically generated">
            <a:extLst>
              <a:ext uri="{FF2B5EF4-FFF2-40B4-BE49-F238E27FC236}">
                <a16:creationId xmlns:a16="http://schemas.microsoft.com/office/drawing/2014/main" id="{92FC8A13-7697-CA43-E9CA-63EF811F716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52382" y="2927314"/>
            <a:ext cx="5397500" cy="927100"/>
          </a:xfrm>
          <a:prstGeom prst="rect">
            <a:avLst/>
          </a:prstGeom>
        </p:spPr>
      </p:pic>
    </p:spTree>
    <p:extLst>
      <p:ext uri="{BB962C8B-B14F-4D97-AF65-F5344CB8AC3E}">
        <p14:creationId xmlns:p14="http://schemas.microsoft.com/office/powerpoint/2010/main" val="3227694759"/>
      </p:ext>
    </p:extLst>
  </p:cSld>
  <p:clrMapOvr>
    <a:masterClrMapping/>
  </p:clrMapOvr>
  <p:transition spd="slow">
    <p:wipe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2D102039-3425-3C23-2892-334F5E544EC6}"/>
              </a:ext>
            </a:extLst>
          </p:cNvPr>
          <p:cNvPicPr>
            <a:picLocks noChangeAspect="1"/>
          </p:cNvPicPr>
          <p:nvPr/>
        </p:nvPicPr>
        <p:blipFill rotWithShape="1">
          <a:blip r:embed="rId3">
            <a:extLst>
              <a:ext uri="{28A0092B-C50C-407E-A947-70E740481C1C}">
                <a14:useLocalDpi xmlns:a14="http://schemas.microsoft.com/office/drawing/2010/main" val="0"/>
              </a:ext>
            </a:extLst>
          </a:blip>
          <a:srcRect l="23177" r="23177"/>
          <a:stretch/>
        </p:blipFill>
        <p:spPr>
          <a:xfrm>
            <a:off x="2029928" y="1422795"/>
            <a:ext cx="3186832" cy="3958656"/>
          </a:xfrm>
          <a:prstGeom prst="rect">
            <a:avLst/>
          </a:prstGeom>
          <a:ln w="38100">
            <a:solidFill>
              <a:schemeClr val="bg2"/>
            </a:solidFill>
          </a:ln>
        </p:spPr>
      </p:pic>
      <p:sp>
        <p:nvSpPr>
          <p:cNvPr id="3" name="AutoShape 2" descr="Image result for National Academy of Science">
            <a:extLst>
              <a:ext uri="{FF2B5EF4-FFF2-40B4-BE49-F238E27FC236}">
                <a16:creationId xmlns:a16="http://schemas.microsoft.com/office/drawing/2014/main" id="{C94140D2-A6A1-37E1-059E-DD5C5F7C017A}"/>
              </a:ext>
            </a:extLst>
          </p:cNvPr>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4" name="AutoShape 4" descr="Image result for National Academy of Science">
            <a:extLst>
              <a:ext uri="{FF2B5EF4-FFF2-40B4-BE49-F238E27FC236}">
                <a16:creationId xmlns:a16="http://schemas.microsoft.com/office/drawing/2014/main" id="{42C19057-AD2F-5675-4288-31DD09D4E53A}"/>
              </a:ext>
            </a:extLst>
          </p:cNvPr>
          <p:cNvSpPr>
            <a:spLocks noChangeAspect="1" noChangeArrowheads="1"/>
          </p:cNvSpPr>
          <p:nvPr/>
        </p:nvSpPr>
        <p:spPr bwMode="auto">
          <a:xfrm>
            <a:off x="3359149" y="2747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5" name="AutoShape 6" descr="Image result for National Academy of Science">
            <a:extLst>
              <a:ext uri="{FF2B5EF4-FFF2-40B4-BE49-F238E27FC236}">
                <a16:creationId xmlns:a16="http://schemas.microsoft.com/office/drawing/2014/main" id="{9F84C473-71D0-3223-0DCE-4EDA50B5413C}"/>
              </a:ext>
            </a:extLst>
          </p:cNvPr>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7" name="Title 1">
            <a:extLst>
              <a:ext uri="{FF2B5EF4-FFF2-40B4-BE49-F238E27FC236}">
                <a16:creationId xmlns:a16="http://schemas.microsoft.com/office/drawing/2014/main" id="{BAF31E34-0EAB-13D2-D226-FC6F2CFE2C80}"/>
              </a:ext>
            </a:extLst>
          </p:cNvPr>
          <p:cNvSpPr txBox="1">
            <a:spLocks/>
          </p:cNvSpPr>
          <p:nvPr/>
        </p:nvSpPr>
        <p:spPr>
          <a:xfrm>
            <a:off x="1456728" y="5437355"/>
            <a:ext cx="4281713" cy="1256449"/>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a:ln>
                  <a:noFill/>
                </a:ln>
                <a:solidFill>
                  <a:srgbClr val="FFFFFF"/>
                </a:solidFill>
                <a:effectLst/>
                <a:uLnTx/>
                <a:uFillTx/>
                <a:latin typeface="Arial" panose="020B0604020202020204"/>
                <a:ea typeface="+mn-ea"/>
                <a:cs typeface="Arial" charset="0"/>
              </a:rPr>
              <a:t>Sean Mooney, Ph.D.</a:t>
            </a:r>
          </a:p>
        </p:txBody>
      </p:sp>
      <p:sp>
        <p:nvSpPr>
          <p:cNvPr id="8" name="Title 3">
            <a:extLst>
              <a:ext uri="{FF2B5EF4-FFF2-40B4-BE49-F238E27FC236}">
                <a16:creationId xmlns:a16="http://schemas.microsoft.com/office/drawing/2014/main" id="{AEC690F2-212D-90E0-FDB7-6E81C2D2D68A}"/>
              </a:ext>
            </a:extLst>
          </p:cNvPr>
          <p:cNvSpPr txBox="1">
            <a:spLocks/>
          </p:cNvSpPr>
          <p:nvPr/>
        </p:nvSpPr>
        <p:spPr>
          <a:xfrm>
            <a:off x="0" y="32951"/>
            <a:ext cx="12192000" cy="1408255"/>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charset="0"/>
                <a:cs typeface="Arial" charset="0"/>
              </a:rPr>
              <a:t>New Director, Center for Information Technology</a:t>
            </a:r>
          </a:p>
        </p:txBody>
      </p:sp>
      <p:sp>
        <p:nvSpPr>
          <p:cNvPr id="9" name="TextBox 8">
            <a:extLst>
              <a:ext uri="{FF2B5EF4-FFF2-40B4-BE49-F238E27FC236}">
                <a16:creationId xmlns:a16="http://schemas.microsoft.com/office/drawing/2014/main" id="{05B00540-E579-35F4-2C81-9E06D56969CF}"/>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a:t>
            </a:r>
            <a:r>
              <a:rPr lang="en-US" sz="2000" b="1" dirty="0">
                <a:solidFill>
                  <a:srgbClr val="5FE0D4"/>
                </a:solidFill>
                <a:latin typeface="Arial" charset="0"/>
              </a:rPr>
              <a:t>3</a:t>
            </a:r>
            <a:endParaRPr kumimoji="0" lang="en-US" sz="2000" b="1" i="0" u="none" strike="noStrike" kern="1200" cap="none" spc="0" normalizeH="0" baseline="0" noProof="0" dirty="0">
              <a:ln>
                <a:noFill/>
              </a:ln>
              <a:solidFill>
                <a:srgbClr val="5FE0D4"/>
              </a:solidFill>
              <a:effectLst/>
              <a:uLnTx/>
              <a:uFillTx/>
              <a:latin typeface="Arial" charset="0"/>
              <a:ea typeface="+mn-ea"/>
              <a:cs typeface="+mn-cs"/>
            </a:endParaRPr>
          </a:p>
        </p:txBody>
      </p:sp>
      <p:pic>
        <p:nvPicPr>
          <p:cNvPr id="6" name="Picture 5" descr="A black and white logo&#10;&#10;Description automatically generated">
            <a:extLst>
              <a:ext uri="{FF2B5EF4-FFF2-40B4-BE49-F238E27FC236}">
                <a16:creationId xmlns:a16="http://schemas.microsoft.com/office/drawing/2014/main" id="{02278D85-42B5-46A3-24F5-2FEB9D575E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55970" y="2798811"/>
            <a:ext cx="3521530" cy="1095587"/>
          </a:xfrm>
          <a:prstGeom prst="rect">
            <a:avLst/>
          </a:prstGeom>
        </p:spPr>
      </p:pic>
    </p:spTree>
    <p:extLst>
      <p:ext uri="{BB962C8B-B14F-4D97-AF65-F5344CB8AC3E}">
        <p14:creationId xmlns:p14="http://schemas.microsoft.com/office/powerpoint/2010/main" val="363091522"/>
      </p:ext>
    </p:extLst>
  </p:cSld>
  <p:clrMapOvr>
    <a:masterClrMapping/>
  </p:clrMapOvr>
  <p:transition spd="slow">
    <p:wipe dir="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271811" y="2354651"/>
            <a:ext cx="11648377" cy="3169663"/>
          </a:xfrm>
          <a:prstGeom prst="rect">
            <a:avLst/>
          </a:prstGeom>
        </p:spPr>
        <p:txBody>
          <a:bodyPr lIns="91440" tIns="45720" rIns="91440" bIns="4572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effectLst/>
                <a:uLnTx/>
                <a:uFillTx/>
                <a:latin typeface="Arial"/>
                <a:cs typeface="Arial"/>
              </a:rPr>
              <a:t>Search launched May 1 </a:t>
            </a:r>
          </a:p>
          <a:p>
            <a:pPr marL="387350" lvl="2" indent="-228600" defTabSz="627063" eaLnBrk="0" hangingPunct="0">
              <a:spcBef>
                <a:spcPts val="1800"/>
              </a:spcBef>
              <a:buClr>
                <a:srgbClr val="FFFFFF"/>
              </a:buClr>
              <a:buSzPct val="95000"/>
              <a:buFont typeface="Wingdings" pitchFamily="2" charset="2"/>
              <a:buChar char=""/>
              <a:defRPr/>
            </a:pPr>
            <a:r>
              <a:rPr lang="en-US" sz="2800" b="1" dirty="0">
                <a:latin typeface="Arial"/>
                <a:cs typeface="Arial"/>
              </a:rPr>
              <a:t>Search committee co-chairs: Eric Green &amp; Nora Volkow</a:t>
            </a:r>
          </a:p>
          <a:p>
            <a:pPr marL="387350" lvl="2" indent="-228600" defTabSz="627063" eaLnBrk="0" hangingPunct="0">
              <a:spcBef>
                <a:spcPts val="1800"/>
              </a:spcBef>
              <a:buClr>
                <a:srgbClr val="FFFFFF"/>
              </a:buClr>
              <a:buSzPct val="95000"/>
              <a:buFont typeface="Wingdings" pitchFamily="2" charset="2"/>
              <a:buChar char=""/>
              <a:defRPr/>
            </a:pPr>
            <a:r>
              <a:rPr kumimoji="0" lang="en-US" sz="2800" b="1" i="0" u="none" strike="noStrike" kern="1200" cap="none" spc="0" normalizeH="0" baseline="0" noProof="0" dirty="0">
                <a:ln>
                  <a:noFill/>
                </a:ln>
                <a:effectLst/>
                <a:uLnTx/>
                <a:uFillTx/>
                <a:latin typeface="Arial"/>
                <a:cs typeface="Arial"/>
              </a:rPr>
              <a:t>Applications due July 1</a:t>
            </a:r>
            <a:endParaRPr lang="en-US" sz="2800" b="1" i="0" u="none" strike="noStrike" kern="1200" cap="none" spc="0" normalizeH="0" baseline="0" noProof="0" dirty="0">
              <a:ln>
                <a:noFill/>
              </a:ln>
              <a:effectLst/>
              <a:uLnTx/>
              <a:uFillTx/>
              <a:latin typeface="Arial"/>
              <a:cs typeface="Arial"/>
            </a:endParaRP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endParaRPr kumimoji="0" lang="en-US" sz="2800" b="1" i="0" u="none" strike="noStrike" kern="1200" cap="none" spc="0" normalizeH="0" baseline="0" noProof="0" dirty="0">
              <a:ln>
                <a:noFill/>
              </a:ln>
              <a:solidFill>
                <a:prstClr val="white"/>
              </a:solidFill>
              <a:effectLst/>
              <a:uLnTx/>
              <a:uFillTx/>
              <a:latin typeface="Arial" charset="0"/>
              <a:ea typeface="+mn-ea"/>
              <a:cs typeface="+mn-cs"/>
            </a:endParaRPr>
          </a:p>
          <a:p>
            <a:pPr marL="609585" marR="0" lvl="1" indent="0" algn="l" defTabSz="1219170" rtl="0" eaLnBrk="1" fontAlgn="auto" latinLnBrk="0" hangingPunct="1">
              <a:lnSpc>
                <a:spcPct val="90000"/>
              </a:lnSpc>
              <a:spcBef>
                <a:spcPts val="667"/>
              </a:spcBef>
              <a:spcAft>
                <a:spcPts val="0"/>
              </a:spcAft>
              <a:buClrTx/>
              <a:buSzTx/>
              <a:buFont typeface="Arial"/>
              <a:buNone/>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Rectangle 1">
            <a:extLst>
              <a:ext uri="{FF2B5EF4-FFF2-40B4-BE49-F238E27FC236}">
                <a16:creationId xmlns:a16="http://schemas.microsoft.com/office/drawing/2014/main" id="{BE8B9FA7-E65D-4A00-A529-081D35D2EB74}"/>
              </a:ext>
            </a:extLst>
          </p:cNvPr>
          <p:cNvSpPr/>
          <p:nvPr/>
        </p:nvSpPr>
        <p:spPr>
          <a:xfrm>
            <a:off x="0" y="-12702"/>
            <a:ext cx="12192000" cy="646331"/>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lang="en-US" sz="3600" b="1">
                <a:solidFill>
                  <a:srgbClr val="5FE0D4"/>
                </a:solidFill>
                <a:latin typeface="Arial" charset="0"/>
                <a:cs typeface="Arial" charset="0"/>
              </a:rPr>
              <a:t>National Library of Medicine Director Search</a:t>
            </a:r>
            <a:endParaRPr kumimoji="0" lang="en-US" sz="3600" b="1" i="0" u="none" strike="noStrike" kern="1200" cap="none" spc="0" normalizeH="0" baseline="0" noProof="0">
              <a:ln>
                <a:noFill/>
              </a:ln>
              <a:solidFill>
                <a:prstClr val="white"/>
              </a:solidFill>
              <a:effectLst/>
              <a:uLnTx/>
              <a:uFillTx/>
              <a:latin typeface="Arial" charset="0"/>
              <a:ea typeface="+mn-ea"/>
              <a:cs typeface="+mn-cs"/>
            </a:endParaRPr>
          </a:p>
        </p:txBody>
      </p:sp>
      <p:sp>
        <p:nvSpPr>
          <p:cNvPr id="3" name="TextBox 2">
            <a:extLst>
              <a:ext uri="{FF2B5EF4-FFF2-40B4-BE49-F238E27FC236}">
                <a16:creationId xmlns:a16="http://schemas.microsoft.com/office/drawing/2014/main" id="{13E25BBA-D6F0-A9F9-FD31-70AA1B8D341D}"/>
              </a:ext>
            </a:extLst>
          </p:cNvPr>
          <p:cNvSpPr txBox="1"/>
          <p:nvPr/>
        </p:nvSpPr>
        <p:spPr>
          <a:xfrm>
            <a:off x="10379998" y="6457890"/>
            <a:ext cx="1653017"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4</a:t>
            </a:r>
          </a:p>
        </p:txBody>
      </p:sp>
      <p:pic>
        <p:nvPicPr>
          <p:cNvPr id="1028" name="Picture 4" descr="NLM logo">
            <a:hlinkClick r:id="rId3"/>
            <a:extLst>
              <a:ext uri="{FF2B5EF4-FFF2-40B4-BE49-F238E27FC236}">
                <a16:creationId xmlns:a16="http://schemas.microsoft.com/office/drawing/2014/main" id="{0E171D0A-35E5-79D6-F109-D1CFC04DAE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72070" y="903288"/>
            <a:ext cx="8007928" cy="109379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close-up of a sign&#10;&#10;Description automatically generated">
            <a:extLst>
              <a:ext uri="{FF2B5EF4-FFF2-40B4-BE49-F238E27FC236}">
                <a16:creationId xmlns:a16="http://schemas.microsoft.com/office/drawing/2014/main" id="{AEFAB601-2D0F-B623-E1CD-6B854DB4F95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1340" y="4636562"/>
            <a:ext cx="11809316" cy="1775504"/>
          </a:xfrm>
          <a:prstGeom prst="rect">
            <a:avLst/>
          </a:prstGeom>
        </p:spPr>
      </p:pic>
    </p:spTree>
    <p:extLst>
      <p:ext uri="{BB962C8B-B14F-4D97-AF65-F5344CB8AC3E}">
        <p14:creationId xmlns:p14="http://schemas.microsoft.com/office/powerpoint/2010/main" val="1514028695"/>
      </p:ext>
    </p:extLst>
  </p:cSld>
  <p:clrMapOvr>
    <a:masterClrMapping/>
  </p:clrMapOvr>
  <p:transition spd="slow">
    <p:wipe dir="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oshua Gordon Appointed Chair of Psychiatry at Columbia University |  Columbia University Irving Medical Center">
            <a:extLst>
              <a:ext uri="{FF2B5EF4-FFF2-40B4-BE49-F238E27FC236}">
                <a16:creationId xmlns:a16="http://schemas.microsoft.com/office/drawing/2014/main" id="{50F8844B-2E2D-55DA-CD7D-1E6E3698771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927" r="33791"/>
          <a:stretch/>
        </p:blipFill>
        <p:spPr bwMode="auto">
          <a:xfrm>
            <a:off x="1963814" y="1573107"/>
            <a:ext cx="3186832" cy="3958655"/>
          </a:xfrm>
          <a:prstGeom prst="rect">
            <a:avLst/>
          </a:prstGeom>
          <a:ln w="38100">
            <a:solidFill>
              <a:schemeClr val="bg2"/>
            </a:solidFill>
          </a:ln>
          <a:extLst>
            <a:ext uri="{909E8E84-426E-40DD-AFC4-6F175D3DCCD1}">
              <a14:hiddenFill xmlns:a14="http://schemas.microsoft.com/office/drawing/2010/main">
                <a:solidFill>
                  <a:srgbClr val="FFFFFF"/>
                </a:solidFill>
              </a14:hiddenFill>
            </a:ext>
          </a:extLst>
        </p:spPr>
      </p:pic>
      <p:sp>
        <p:nvSpPr>
          <p:cNvPr id="3" name="AutoShape 2" descr="Image result for National Academy of Science">
            <a:extLst>
              <a:ext uri="{FF2B5EF4-FFF2-40B4-BE49-F238E27FC236}">
                <a16:creationId xmlns:a16="http://schemas.microsoft.com/office/drawing/2014/main" id="{C94140D2-A6A1-37E1-059E-DD5C5F7C017A}"/>
              </a:ext>
            </a:extLst>
          </p:cNvPr>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4" name="AutoShape 4" descr="Image result for National Academy of Science">
            <a:extLst>
              <a:ext uri="{FF2B5EF4-FFF2-40B4-BE49-F238E27FC236}">
                <a16:creationId xmlns:a16="http://schemas.microsoft.com/office/drawing/2014/main" id="{42C19057-AD2F-5675-4288-31DD09D4E53A}"/>
              </a:ext>
            </a:extLst>
          </p:cNvPr>
          <p:cNvSpPr>
            <a:spLocks noChangeAspect="1" noChangeArrowheads="1"/>
          </p:cNvSpPr>
          <p:nvPr/>
        </p:nvSpPr>
        <p:spPr bwMode="auto">
          <a:xfrm>
            <a:off x="3359149" y="2747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5" name="AutoShape 6" descr="Image result for National Academy of Science">
            <a:extLst>
              <a:ext uri="{FF2B5EF4-FFF2-40B4-BE49-F238E27FC236}">
                <a16:creationId xmlns:a16="http://schemas.microsoft.com/office/drawing/2014/main" id="{9F84C473-71D0-3223-0DCE-4EDA50B5413C}"/>
              </a:ext>
            </a:extLst>
          </p:cNvPr>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7" name="Title 1">
            <a:extLst>
              <a:ext uri="{FF2B5EF4-FFF2-40B4-BE49-F238E27FC236}">
                <a16:creationId xmlns:a16="http://schemas.microsoft.com/office/drawing/2014/main" id="{BAF31E34-0EAB-13D2-D226-FC6F2CFE2C80}"/>
              </a:ext>
            </a:extLst>
          </p:cNvPr>
          <p:cNvSpPr txBox="1">
            <a:spLocks/>
          </p:cNvSpPr>
          <p:nvPr/>
        </p:nvSpPr>
        <p:spPr>
          <a:xfrm>
            <a:off x="1390614" y="5587667"/>
            <a:ext cx="4281713" cy="1256449"/>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Joshua Gordon, </a:t>
            </a:r>
          </a:p>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M.D., Ph.D.</a:t>
            </a:r>
          </a:p>
        </p:txBody>
      </p:sp>
      <p:sp>
        <p:nvSpPr>
          <p:cNvPr id="8" name="Title 3">
            <a:extLst>
              <a:ext uri="{FF2B5EF4-FFF2-40B4-BE49-F238E27FC236}">
                <a16:creationId xmlns:a16="http://schemas.microsoft.com/office/drawing/2014/main" id="{AEC690F2-212D-90E0-FDB7-6E81C2D2D68A}"/>
              </a:ext>
            </a:extLst>
          </p:cNvPr>
          <p:cNvSpPr txBox="1">
            <a:spLocks/>
          </p:cNvSpPr>
          <p:nvPr/>
        </p:nvSpPr>
        <p:spPr>
          <a:xfrm>
            <a:off x="0" y="28718"/>
            <a:ext cx="12192000" cy="1408255"/>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charset="0"/>
                <a:cs typeface="Arial" charset="0"/>
              </a:rPr>
              <a:t>Departure of Director, </a:t>
            </a:r>
          </a:p>
          <a:p>
            <a:pPr algn="ctr">
              <a:defRPr/>
            </a:pPr>
            <a:r>
              <a:rPr lang="en-US" sz="3600" dirty="0">
                <a:solidFill>
                  <a:srgbClr val="5FE0D4"/>
                </a:solidFill>
                <a:latin typeface="Arial" charset="0"/>
                <a:cs typeface="Arial" charset="0"/>
              </a:rPr>
              <a:t>National Institute of Mental Health</a:t>
            </a:r>
          </a:p>
        </p:txBody>
      </p:sp>
      <p:sp>
        <p:nvSpPr>
          <p:cNvPr id="12" name="TextBox 11">
            <a:extLst>
              <a:ext uri="{FF2B5EF4-FFF2-40B4-BE49-F238E27FC236}">
                <a16:creationId xmlns:a16="http://schemas.microsoft.com/office/drawing/2014/main" id="{BA6ABA00-74C1-39BB-0E9D-950B78B9D20D}"/>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5</a:t>
            </a:r>
          </a:p>
        </p:txBody>
      </p:sp>
      <p:pic>
        <p:nvPicPr>
          <p:cNvPr id="2" name="Picture 1" descr="A black and white sign with white text&#10;&#10;Description automatically generated">
            <a:extLst>
              <a:ext uri="{FF2B5EF4-FFF2-40B4-BE49-F238E27FC236}">
                <a16:creationId xmlns:a16="http://schemas.microsoft.com/office/drawing/2014/main" id="{A0CEF263-FB57-71BC-BD14-121B973E6A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76980" y="3004640"/>
            <a:ext cx="4274587" cy="1095587"/>
          </a:xfrm>
          <a:prstGeom prst="rect">
            <a:avLst/>
          </a:prstGeom>
        </p:spPr>
      </p:pic>
      <p:grpSp>
        <p:nvGrpSpPr>
          <p:cNvPr id="13" name="Group 12">
            <a:extLst>
              <a:ext uri="{FF2B5EF4-FFF2-40B4-BE49-F238E27FC236}">
                <a16:creationId xmlns:a16="http://schemas.microsoft.com/office/drawing/2014/main" id="{9DB9B3A2-B8B7-1F00-F9FA-64E7C41FCABC}"/>
              </a:ext>
            </a:extLst>
          </p:cNvPr>
          <p:cNvGrpSpPr/>
          <p:nvPr/>
        </p:nvGrpSpPr>
        <p:grpSpPr>
          <a:xfrm>
            <a:off x="6469854" y="1632544"/>
            <a:ext cx="4281713" cy="5271008"/>
            <a:chOff x="6711815" y="1422795"/>
            <a:chExt cx="4281713" cy="5271008"/>
          </a:xfrm>
        </p:grpSpPr>
        <p:sp>
          <p:nvSpPr>
            <p:cNvPr id="11" name="Title 1">
              <a:extLst>
                <a:ext uri="{FF2B5EF4-FFF2-40B4-BE49-F238E27FC236}">
                  <a16:creationId xmlns:a16="http://schemas.microsoft.com/office/drawing/2014/main" id="{99AB6727-FA5D-606C-EE73-958FEFAFDE7C}"/>
                </a:ext>
              </a:extLst>
            </p:cNvPr>
            <p:cNvSpPr txBox="1">
              <a:spLocks/>
            </p:cNvSpPr>
            <p:nvPr/>
          </p:nvSpPr>
          <p:spPr>
            <a:xfrm>
              <a:off x="6711815" y="5437354"/>
              <a:ext cx="4281713" cy="1256449"/>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Shelli Avenevoli, </a:t>
              </a:r>
            </a:p>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Ph.D.</a:t>
              </a:r>
            </a:p>
          </p:txBody>
        </p:sp>
        <p:pic>
          <p:nvPicPr>
            <p:cNvPr id="2050" name="Picture 2" descr="Leadership and Momentum in Advancing Health Equity">
              <a:extLst>
                <a:ext uri="{FF2B5EF4-FFF2-40B4-BE49-F238E27FC236}">
                  <a16:creationId xmlns:a16="http://schemas.microsoft.com/office/drawing/2014/main" id="{12DA05CF-293C-D572-888B-48100D290AC1}"/>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2173" r="10825" b="303"/>
            <a:stretch/>
          </p:blipFill>
          <p:spPr bwMode="auto">
            <a:xfrm>
              <a:off x="7259255" y="1422795"/>
              <a:ext cx="3186832" cy="3958655"/>
            </a:xfrm>
            <a:prstGeom prst="rect">
              <a:avLst/>
            </a:prstGeom>
            <a:ln w="38100">
              <a:solidFill>
                <a:schemeClr val="bg2"/>
              </a:solidFill>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73505292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1" presetClass="exit" presetSubtype="0" fill="hold" nodeType="withEffect">
                                  <p:stCondLst>
                                    <p:cond delay="0"/>
                                  </p:stCondLst>
                                  <p:childTnLst>
                                    <p:set>
                                      <p:cBhvr>
                                        <p:cTn id="10"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50573-42B4-738B-CF38-A8656952AEBC}"/>
            </a:ext>
          </a:extLst>
        </p:cNvPr>
        <p:cNvGrpSpPr/>
        <p:nvPr/>
      </p:nvGrpSpPr>
      <p:grpSpPr>
        <a:xfrm>
          <a:off x="0" y="0"/>
          <a:ext cx="0" cy="0"/>
          <a:chOff x="0" y="0"/>
          <a:chExt cx="0" cy="0"/>
        </a:xfrm>
      </p:grpSpPr>
      <p:sp>
        <p:nvSpPr>
          <p:cNvPr id="3074" name="Title 3">
            <a:extLst>
              <a:ext uri="{FF2B5EF4-FFF2-40B4-BE49-F238E27FC236}">
                <a16:creationId xmlns:a16="http://schemas.microsoft.com/office/drawing/2014/main" id="{24FB52A6-4235-E367-905D-7C3220AB7103}"/>
              </a:ext>
            </a:extLst>
          </p:cNvPr>
          <p:cNvSpPr>
            <a:spLocks noGrp="1"/>
          </p:cNvSpPr>
          <p:nvPr>
            <p:ph type="title"/>
          </p:nvPr>
        </p:nvSpPr>
        <p:spPr>
          <a:xfrm>
            <a:off x="-2" y="8466"/>
            <a:ext cx="12192000" cy="642257"/>
          </a:xfrm>
        </p:spPr>
        <p:txBody>
          <a:bodyPr>
            <a:normAutofit/>
          </a:bodyPr>
          <a:lstStyle/>
          <a:p>
            <a:pPr algn="ctr">
              <a:defRPr/>
            </a:pPr>
            <a:r>
              <a:rPr lang="en-US" sz="3600" dirty="0">
                <a:solidFill>
                  <a:srgbClr val="5FE0D4"/>
                </a:solidFill>
                <a:latin typeface="Arial"/>
                <a:cs typeface="Arial"/>
              </a:rPr>
              <a:t>Executive Order on Women’s Health Research</a:t>
            </a:r>
          </a:p>
        </p:txBody>
      </p:sp>
      <p:pic>
        <p:nvPicPr>
          <p:cNvPr id="2050" name="Picture 2">
            <a:extLst>
              <a:ext uri="{FF2B5EF4-FFF2-40B4-BE49-F238E27FC236}">
                <a16:creationId xmlns:a16="http://schemas.microsoft.com/office/drawing/2014/main" id="{6A09EF3F-E933-CC13-13BA-11FA366645C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2270411" y="999682"/>
            <a:ext cx="7651173" cy="5100782"/>
          </a:xfrm>
          <a:prstGeom prst="rect">
            <a:avLst/>
          </a:prstGeom>
          <a:noFill/>
          <a:ln w="38100">
            <a:solidFill>
              <a:srgbClr val="5FE0D4"/>
            </a:solidFill>
          </a:ln>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16D2140-3AEE-D077-01E4-CF423CE78440}"/>
              </a:ext>
            </a:extLst>
          </p:cNvPr>
          <p:cNvSpPr txBox="1"/>
          <p:nvPr/>
        </p:nvSpPr>
        <p:spPr>
          <a:xfrm>
            <a:off x="10379998" y="6457890"/>
            <a:ext cx="1653017"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6</a:t>
            </a:r>
          </a:p>
        </p:txBody>
      </p:sp>
    </p:spTree>
    <p:extLst>
      <p:ext uri="{BB962C8B-B14F-4D97-AF65-F5344CB8AC3E}">
        <p14:creationId xmlns:p14="http://schemas.microsoft.com/office/powerpoint/2010/main" val="1472632296"/>
      </p:ext>
    </p:extLst>
  </p:cSld>
  <p:clrMapOvr>
    <a:masterClrMapping/>
  </p:clrMapOvr>
  <p:transition spd="slow">
    <p:wipe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1269B-AF5E-0022-C8AA-9E0A7273C6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B474F5-1CD0-2D2D-6D9A-6AE53C3C9DF0}"/>
              </a:ext>
            </a:extLst>
          </p:cNvPr>
          <p:cNvSpPr>
            <a:spLocks noGrp="1"/>
          </p:cNvSpPr>
          <p:nvPr>
            <p:ph type="title"/>
          </p:nvPr>
        </p:nvSpPr>
        <p:spPr>
          <a:xfrm>
            <a:off x="20349" y="-59262"/>
            <a:ext cx="12192000" cy="772160"/>
          </a:xfrm>
        </p:spPr>
        <p:txBody>
          <a:bodyPr/>
          <a:lstStyle/>
          <a:p>
            <a:pPr algn="ctr"/>
            <a:r>
              <a:rPr lang="en-US" sz="3600" dirty="0">
                <a:solidFill>
                  <a:srgbClr val="5FE0D4"/>
                </a:solidFill>
                <a:latin typeface="Arial"/>
                <a:cs typeface="Arial"/>
              </a:rPr>
              <a:t>FDA Finalizes Rule for LDT Oversight and Regulation</a:t>
            </a:r>
            <a:endParaRPr lang="en-US" dirty="0"/>
          </a:p>
        </p:txBody>
      </p:sp>
      <p:sp>
        <p:nvSpPr>
          <p:cNvPr id="8" name="TextBox 7">
            <a:extLst>
              <a:ext uri="{FF2B5EF4-FFF2-40B4-BE49-F238E27FC236}">
                <a16:creationId xmlns:a16="http://schemas.microsoft.com/office/drawing/2014/main" id="{61F3C53F-6D99-88F7-12F3-304390C3131D}"/>
              </a:ext>
            </a:extLst>
          </p:cNvPr>
          <p:cNvSpPr txBox="1"/>
          <p:nvPr/>
        </p:nvSpPr>
        <p:spPr>
          <a:xfrm>
            <a:off x="2667000" y="1761332"/>
            <a:ext cx="6858000" cy="46166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Arial" pitchFamily="34" charset="0"/>
              <a:ea typeface="+mn-ea"/>
              <a:cs typeface="+mn-cs"/>
            </a:endParaRPr>
          </a:p>
        </p:txBody>
      </p:sp>
      <p:sp>
        <p:nvSpPr>
          <p:cNvPr id="3" name="Rectangle 2">
            <a:extLst>
              <a:ext uri="{FF2B5EF4-FFF2-40B4-BE49-F238E27FC236}">
                <a16:creationId xmlns:a16="http://schemas.microsoft.com/office/drawing/2014/main" id="{F971FA1F-A7A5-6935-9B28-1BCAC35D053D}"/>
              </a:ext>
            </a:extLst>
          </p:cNvPr>
          <p:cNvSpPr/>
          <p:nvPr/>
        </p:nvSpPr>
        <p:spPr>
          <a:xfrm>
            <a:off x="158985" y="1010245"/>
            <a:ext cx="7780180" cy="5647700"/>
          </a:xfrm>
          <a:prstGeom prst="rect">
            <a:avLst/>
          </a:prstGeom>
        </p:spPr>
        <p:txBody>
          <a:bodyPr wrap="square" lIns="91440" tIns="45720" rIns="91440" bIns="45720" anchor="t">
            <a:spAutoFit/>
          </a:bodyPr>
          <a:lstStyle/>
          <a:p>
            <a:pPr marL="387350" lvl="2" indent="-228600" defTabSz="627063">
              <a:spcBef>
                <a:spcPts val="600"/>
              </a:spcBef>
              <a:buClr>
                <a:srgbClr val="FFFFFF"/>
              </a:buClr>
              <a:buSzPct val="95000"/>
              <a:buFont typeface="Wingdings" pitchFamily="2" charset="2"/>
              <a:buChar char=""/>
              <a:defRPr/>
            </a:pPr>
            <a:r>
              <a:rPr lang="en-US" sz="2800" b="1" dirty="0">
                <a:solidFill>
                  <a:srgbClr val="FFFFFF"/>
                </a:solidFill>
                <a:cs typeface="Arial"/>
              </a:rPr>
              <a:t>Medical devices to include LDTs </a:t>
            </a:r>
          </a:p>
          <a:p>
            <a:pPr marL="387350" lvl="2" indent="-228600" defTabSz="627063">
              <a:spcBef>
                <a:spcPts val="600"/>
              </a:spcBef>
              <a:buClr>
                <a:srgbClr val="FFFFFF"/>
              </a:buClr>
              <a:buSzPct val="95000"/>
              <a:buFont typeface="Wingdings" pitchFamily="2" charset="2"/>
              <a:buChar char=""/>
              <a:defRPr/>
            </a:pPr>
            <a:r>
              <a:rPr lang="en-US" sz="2800" b="1" dirty="0">
                <a:solidFill>
                  <a:srgbClr val="FFFFFF"/>
                </a:solidFill>
                <a:cs typeface="Arial"/>
              </a:rPr>
              <a:t>Same oversight as other diagnostic 	products manufactured by industry</a:t>
            </a:r>
          </a:p>
          <a:p>
            <a:pPr marL="387350" lvl="2" indent="-228600" defTabSz="627063">
              <a:spcBef>
                <a:spcPts val="600"/>
              </a:spcBef>
              <a:buClr>
                <a:srgbClr val="FFFFFF"/>
              </a:buClr>
              <a:buSzPct val="95000"/>
              <a:buFont typeface="Wingdings" pitchFamily="2" charset="2"/>
              <a:buChar char=""/>
              <a:defRPr/>
            </a:pPr>
            <a:r>
              <a:rPr lang="en-US" sz="2800" b="1" dirty="0">
                <a:solidFill>
                  <a:srgbClr val="FFFFFF"/>
                </a:solidFill>
                <a:cs typeface="Arial"/>
              </a:rPr>
              <a:t>Four-year phaseout of general 	enforcement discretion </a:t>
            </a:r>
          </a:p>
          <a:p>
            <a:pPr marL="387350" lvl="2" indent="-228600" defTabSz="627063">
              <a:spcBef>
                <a:spcPts val="600"/>
              </a:spcBef>
              <a:buClr>
                <a:srgbClr val="FFFFFF"/>
              </a:buClr>
              <a:buSzPct val="95000"/>
              <a:buFont typeface="Wingdings" pitchFamily="2" charset="2"/>
              <a:buChar char=""/>
              <a:defRPr/>
            </a:pPr>
            <a:r>
              <a:rPr lang="en-US" sz="2800" b="1" dirty="0">
                <a:solidFill>
                  <a:srgbClr val="FFFFFF"/>
                </a:solidFill>
                <a:cs typeface="Arial"/>
              </a:rPr>
              <a:t>Implementation of targeted enforcement 	discretion of certain LDTs</a:t>
            </a:r>
          </a:p>
          <a:p>
            <a:pPr marL="387350" lvl="2" indent="-228600" defTabSz="627063">
              <a:spcBef>
                <a:spcPts val="600"/>
              </a:spcBef>
              <a:buClr>
                <a:srgbClr val="FFFFFF"/>
              </a:buClr>
              <a:buSzPct val="95000"/>
              <a:buFont typeface="Wingdings" pitchFamily="2" charset="2"/>
              <a:buChar char=""/>
              <a:defRPr/>
            </a:pPr>
            <a:r>
              <a:rPr lang="en-US" sz="2800" b="1" dirty="0">
                <a:solidFill>
                  <a:srgbClr val="FFFFFF"/>
                </a:solidFill>
                <a:cs typeface="Arial"/>
              </a:rPr>
              <a:t>Some tests will be considered legacies 	and will not undergo the full FDA 	regulatory process</a:t>
            </a:r>
          </a:p>
          <a:p>
            <a:pPr marL="387350" lvl="2" indent="-228600" defTabSz="627063">
              <a:spcBef>
                <a:spcPts val="600"/>
              </a:spcBef>
              <a:buClr>
                <a:srgbClr val="FFFFFF"/>
              </a:buClr>
              <a:buSzPct val="95000"/>
              <a:buFont typeface="Wingdings" pitchFamily="2" charset="2"/>
              <a:buChar char=""/>
              <a:defRPr/>
            </a:pPr>
            <a:r>
              <a:rPr lang="en-US" sz="2800" b="1" dirty="0">
                <a:solidFill>
                  <a:srgbClr val="FFFFFF"/>
                </a:solidFill>
                <a:cs typeface="Arial"/>
              </a:rPr>
              <a:t>LDTs offered prior to May 6, 2024, with no 	further modifications</a:t>
            </a:r>
          </a:p>
        </p:txBody>
      </p:sp>
      <p:sp>
        <p:nvSpPr>
          <p:cNvPr id="4" name="TextBox 3">
            <a:extLst>
              <a:ext uri="{FF2B5EF4-FFF2-40B4-BE49-F238E27FC236}">
                <a16:creationId xmlns:a16="http://schemas.microsoft.com/office/drawing/2014/main" id="{1CDD76E1-B872-524D-9441-A5609244AF50}"/>
              </a:ext>
            </a:extLst>
          </p:cNvPr>
          <p:cNvSpPr txBox="1"/>
          <p:nvPr/>
        </p:nvSpPr>
        <p:spPr>
          <a:xfrm>
            <a:off x="10379998" y="6457890"/>
            <a:ext cx="1653017"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7</a:t>
            </a:r>
          </a:p>
        </p:txBody>
      </p:sp>
      <p:pic>
        <p:nvPicPr>
          <p:cNvPr id="6" name="Picture 5">
            <a:extLst>
              <a:ext uri="{FF2B5EF4-FFF2-40B4-BE49-F238E27FC236}">
                <a16:creationId xmlns:a16="http://schemas.microsoft.com/office/drawing/2014/main" id="{F9288150-C89D-873A-4411-3637E46A02EA}"/>
              </a:ext>
            </a:extLst>
          </p:cNvPr>
          <p:cNvPicPr>
            <a:picLocks noChangeAspect="1"/>
          </p:cNvPicPr>
          <p:nvPr/>
        </p:nvPicPr>
        <p:blipFill rotWithShape="1">
          <a:blip r:embed="rId3">
            <a:extLst>
              <a:ext uri="{28A0092B-C50C-407E-A947-70E740481C1C}">
                <a14:useLocalDpi xmlns:a14="http://schemas.microsoft.com/office/drawing/2010/main" val="0"/>
              </a:ext>
            </a:extLst>
          </a:blip>
          <a:srcRect l="4723" r="4723"/>
          <a:stretch/>
        </p:blipFill>
        <p:spPr>
          <a:xfrm>
            <a:off x="8331524" y="954652"/>
            <a:ext cx="3429647" cy="5254591"/>
          </a:xfrm>
          <a:prstGeom prst="rect">
            <a:avLst/>
          </a:prstGeom>
          <a:ln w="38100">
            <a:solidFill>
              <a:schemeClr val="bg2"/>
            </a:solidFill>
          </a:ln>
        </p:spPr>
      </p:pic>
    </p:spTree>
    <p:extLst>
      <p:ext uri="{BB962C8B-B14F-4D97-AF65-F5344CB8AC3E}">
        <p14:creationId xmlns:p14="http://schemas.microsoft.com/office/powerpoint/2010/main" val="229479190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and orange cover with images of people&#10;&#10;Description automatically generated">
            <a:extLst>
              <a:ext uri="{FF2B5EF4-FFF2-40B4-BE49-F238E27FC236}">
                <a16:creationId xmlns:a16="http://schemas.microsoft.com/office/drawing/2014/main" id="{B7850818-87F2-BE9D-DAEE-3C84ABC319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70599" y="927902"/>
            <a:ext cx="3450801" cy="4465742"/>
          </a:xfrm>
          <a:prstGeom prst="rect">
            <a:avLst/>
          </a:prstGeom>
          <a:noFill/>
          <a:ln w="38100">
            <a:solidFill>
              <a:schemeClr val="bg2"/>
            </a:solidFill>
          </a:ln>
        </p:spPr>
      </p:pic>
      <p:sp>
        <p:nvSpPr>
          <p:cNvPr id="2" name="Content Placeholder 1">
            <a:extLst>
              <a:ext uri="{FF2B5EF4-FFF2-40B4-BE49-F238E27FC236}">
                <a16:creationId xmlns:a16="http://schemas.microsoft.com/office/drawing/2014/main" id="{36343942-D209-3A9F-F904-DB8262F0B0F3}"/>
              </a:ext>
            </a:extLst>
          </p:cNvPr>
          <p:cNvSpPr>
            <a:spLocks noGrp="1"/>
          </p:cNvSpPr>
          <p:nvPr>
            <p:ph idx="1"/>
          </p:nvPr>
        </p:nvSpPr>
        <p:spPr>
          <a:xfrm>
            <a:off x="952547" y="5661761"/>
            <a:ext cx="10286904" cy="659785"/>
          </a:xfrm>
        </p:spPr>
        <p:txBody>
          <a:bodyPr vert="horz" lIns="91440" tIns="45720" rIns="91440" bIns="45720" rtlCol="0" anchor="t">
            <a:normAutofit/>
          </a:bodyPr>
          <a:lstStyle/>
          <a:p>
            <a:pPr marL="0" indent="0">
              <a:buNone/>
            </a:pPr>
            <a:r>
              <a:rPr lang="en-US" sz="3200" b="1" dirty="0">
                <a:cs typeface="Arial"/>
              </a:rPr>
              <a:t>$1 NIH funded research = $2.46 economic activity</a:t>
            </a:r>
          </a:p>
        </p:txBody>
      </p:sp>
      <p:sp>
        <p:nvSpPr>
          <p:cNvPr id="3" name="Title 2">
            <a:extLst>
              <a:ext uri="{FF2B5EF4-FFF2-40B4-BE49-F238E27FC236}">
                <a16:creationId xmlns:a16="http://schemas.microsoft.com/office/drawing/2014/main" id="{708416DC-BDF7-D44A-D62A-FAA5F190205E}"/>
              </a:ext>
            </a:extLst>
          </p:cNvPr>
          <p:cNvSpPr>
            <a:spLocks noGrp="1"/>
          </p:cNvSpPr>
          <p:nvPr>
            <p:ph type="title"/>
          </p:nvPr>
        </p:nvSpPr>
        <p:spPr>
          <a:xfrm>
            <a:off x="0" y="0"/>
            <a:ext cx="12192000" cy="659785"/>
          </a:xfrm>
        </p:spPr>
        <p:txBody>
          <a:bodyPr>
            <a:normAutofit/>
          </a:bodyPr>
          <a:lstStyle/>
          <a:p>
            <a:pPr algn="ctr"/>
            <a:r>
              <a:rPr lang="en-US" sz="3600">
                <a:cs typeface="Arial"/>
              </a:rPr>
              <a:t>NIH’s Role in Sustaining the U.S. Economy</a:t>
            </a:r>
            <a:endParaRPr lang="en-US" sz="3600"/>
          </a:p>
        </p:txBody>
      </p:sp>
      <p:sp>
        <p:nvSpPr>
          <p:cNvPr id="7" name="TextBox 6">
            <a:extLst>
              <a:ext uri="{FF2B5EF4-FFF2-40B4-BE49-F238E27FC236}">
                <a16:creationId xmlns:a16="http://schemas.microsoft.com/office/drawing/2014/main" id="{24D3C7F6-8AC4-4C3B-74F2-37DF26DBA348}"/>
              </a:ext>
            </a:extLst>
          </p:cNvPr>
          <p:cNvSpPr txBox="1"/>
          <p:nvPr/>
        </p:nvSpPr>
        <p:spPr>
          <a:xfrm>
            <a:off x="10379998" y="6457890"/>
            <a:ext cx="1653017"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8</a:t>
            </a:r>
          </a:p>
        </p:txBody>
      </p:sp>
    </p:spTree>
    <p:extLst>
      <p:ext uri="{BB962C8B-B14F-4D97-AF65-F5344CB8AC3E}">
        <p14:creationId xmlns:p14="http://schemas.microsoft.com/office/powerpoint/2010/main" val="3838532861"/>
      </p:ext>
    </p:extLst>
  </p:cSld>
  <p:clrMapOvr>
    <a:masterClrMapping/>
  </p:clrMapOvr>
  <p:transition spd="slow">
    <p:wipe dir="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8" y="-50796"/>
            <a:ext cx="12192000" cy="772160"/>
          </a:xfrm>
        </p:spPr>
        <p:txBody>
          <a:bodyPr/>
          <a:lstStyle/>
          <a:p>
            <a:pPr algn="ctr"/>
            <a:r>
              <a:rPr lang="en-US" sz="3600" dirty="0">
                <a:solidFill>
                  <a:srgbClr val="5FE0D4"/>
                </a:solidFill>
                <a:latin typeface="Arial"/>
                <a:cs typeface="Arial"/>
              </a:rPr>
              <a:t>Fiscal</a:t>
            </a:r>
            <a:r>
              <a:rPr lang="en-US" sz="3600" b="1" dirty="0">
                <a:solidFill>
                  <a:srgbClr val="5FE0D4"/>
                </a:solidFill>
                <a:latin typeface="Arial"/>
                <a:cs typeface="Arial"/>
              </a:rPr>
              <a:t> Year </a:t>
            </a:r>
            <a:r>
              <a:rPr lang="en-US" sz="3600" dirty="0">
                <a:solidFill>
                  <a:srgbClr val="5FE0D4"/>
                </a:solidFill>
                <a:latin typeface="Arial"/>
                <a:cs typeface="Arial"/>
              </a:rPr>
              <a:t>2024 </a:t>
            </a:r>
            <a:r>
              <a:rPr lang="en-US" sz="3600" b="1" dirty="0">
                <a:solidFill>
                  <a:srgbClr val="5FE0D4"/>
                </a:solidFill>
                <a:latin typeface="Arial"/>
                <a:cs typeface="Arial"/>
              </a:rPr>
              <a:t>Appropriations</a:t>
            </a:r>
            <a:endParaRPr lang="en-US" sz="3600" b="1" dirty="0">
              <a:latin typeface="Arial"/>
              <a:cs typeface="Arial"/>
            </a:endParaRPr>
          </a:p>
        </p:txBody>
      </p:sp>
      <p:graphicFrame>
        <p:nvGraphicFramePr>
          <p:cNvPr id="11" name="Table 10"/>
          <p:cNvGraphicFramePr>
            <a:graphicFrameLocks noGrp="1"/>
          </p:cNvGraphicFramePr>
          <p:nvPr>
            <p:extLst>
              <p:ext uri="{D42A27DB-BD31-4B8C-83A1-F6EECF244321}">
                <p14:modId xmlns:p14="http://schemas.microsoft.com/office/powerpoint/2010/main" val="1828096143"/>
              </p:ext>
            </p:extLst>
          </p:nvPr>
        </p:nvGraphicFramePr>
        <p:xfrm>
          <a:off x="877941" y="1631373"/>
          <a:ext cx="10487440" cy="4127775"/>
        </p:xfrm>
        <a:graphic>
          <a:graphicData uri="http://schemas.openxmlformats.org/drawingml/2006/table">
            <a:tbl>
              <a:tblPr firstRow="1" firstCol="1" bandRow="1">
                <a:tableStyleId>{F5AB1C69-6EDB-4FF4-983F-18BD219EF322}</a:tableStyleId>
              </a:tblPr>
              <a:tblGrid>
                <a:gridCol w="2346896">
                  <a:extLst>
                    <a:ext uri="{9D8B030D-6E8A-4147-A177-3AD203B41FA5}">
                      <a16:colId xmlns:a16="http://schemas.microsoft.com/office/drawing/2014/main" val="20000"/>
                    </a:ext>
                  </a:extLst>
                </a:gridCol>
                <a:gridCol w="2185572">
                  <a:extLst>
                    <a:ext uri="{9D8B030D-6E8A-4147-A177-3AD203B41FA5}">
                      <a16:colId xmlns:a16="http://schemas.microsoft.com/office/drawing/2014/main" val="20003"/>
                    </a:ext>
                  </a:extLst>
                </a:gridCol>
                <a:gridCol w="2145974">
                  <a:extLst>
                    <a:ext uri="{9D8B030D-6E8A-4147-A177-3AD203B41FA5}">
                      <a16:colId xmlns:a16="http://schemas.microsoft.com/office/drawing/2014/main" val="1708371507"/>
                    </a:ext>
                  </a:extLst>
                </a:gridCol>
                <a:gridCol w="1975984">
                  <a:extLst>
                    <a:ext uri="{9D8B030D-6E8A-4147-A177-3AD203B41FA5}">
                      <a16:colId xmlns:a16="http://schemas.microsoft.com/office/drawing/2014/main" val="2599717032"/>
                    </a:ext>
                  </a:extLst>
                </a:gridCol>
                <a:gridCol w="1833014">
                  <a:extLst>
                    <a:ext uri="{9D8B030D-6E8A-4147-A177-3AD203B41FA5}">
                      <a16:colId xmlns:a16="http://schemas.microsoft.com/office/drawing/2014/main" val="2591348643"/>
                    </a:ext>
                  </a:extLst>
                </a:gridCol>
              </a:tblGrid>
              <a:tr h="1600200">
                <a:tc>
                  <a:txBody>
                    <a:bodyPr/>
                    <a:lstStyle/>
                    <a:p>
                      <a:pPr algn="ctr"/>
                      <a:r>
                        <a:rPr lang="en-US" sz="2400" b="1" dirty="0">
                          <a:solidFill>
                            <a:schemeClr val="tx1"/>
                          </a:solidFill>
                          <a:latin typeface="Arial"/>
                          <a:cs typeface="Arial"/>
                        </a:rPr>
                        <a:t>Portion</a:t>
                      </a:r>
                      <a:endParaRPr lang="en-US" sz="2400" b="1" dirty="0">
                        <a:solidFill>
                          <a:schemeClr val="tx1"/>
                        </a:solidFill>
                        <a:latin typeface="Arial" panose="020B0604020202020204" pitchFamily="34" charset="0"/>
                        <a:cs typeface="Arial" panose="020B0604020202020204" pitchFamily="34" charset="0"/>
                      </a:endParaRPr>
                    </a:p>
                  </a:txBody>
                  <a:tcPr marL="68580" marR="68580" marT="34290" marB="34290" anchor="ctr">
                    <a:noFill/>
                  </a:tcPr>
                </a:tc>
                <a:tc>
                  <a:txBody>
                    <a:bodyPr/>
                    <a:lstStyle/>
                    <a:p>
                      <a:pPr lvl="0" algn="ctr">
                        <a:buNone/>
                      </a:pPr>
                      <a:r>
                        <a:rPr lang="en-US" sz="2000" b="1" i="0" dirty="0">
                          <a:solidFill>
                            <a:schemeClr val="tx1"/>
                          </a:solidFill>
                          <a:latin typeface="Arial"/>
                          <a:cs typeface="Arial"/>
                        </a:rPr>
                        <a:t>FY 2024</a:t>
                      </a:r>
                      <a:endParaRPr lang="en-US" dirty="0">
                        <a:solidFill>
                          <a:schemeClr val="tx1"/>
                        </a:solidFill>
                      </a:endParaRPr>
                    </a:p>
                    <a:p>
                      <a:pPr lvl="0" algn="ctr">
                        <a:buNone/>
                      </a:pPr>
                      <a:r>
                        <a:rPr lang="en-US" sz="2000" b="1" i="0" dirty="0">
                          <a:solidFill>
                            <a:schemeClr val="tx1"/>
                          </a:solidFill>
                          <a:latin typeface="Arial"/>
                          <a:cs typeface="Arial"/>
                        </a:rPr>
                        <a:t>Enacted Appropriation </a:t>
                      </a:r>
                    </a:p>
                  </a:txBody>
                  <a:tcPr marL="68580" marR="68580" marT="34290" marB="34290" anchor="ctr">
                    <a:noFill/>
                  </a:tcPr>
                </a:tc>
                <a:tc>
                  <a:txBody>
                    <a:bodyPr/>
                    <a:lstStyle/>
                    <a:p>
                      <a:pPr lvl="0" algn="ctr">
                        <a:buNone/>
                      </a:pPr>
                      <a:r>
                        <a:rPr lang="en-US" sz="2000" b="1" i="0" u="none" strike="noStrike" noProof="0" dirty="0">
                          <a:solidFill>
                            <a:schemeClr val="tx1"/>
                          </a:solidFill>
                          <a:latin typeface="Arial"/>
                        </a:rPr>
                        <a:t> FY 2023 </a:t>
                      </a:r>
                    </a:p>
                    <a:p>
                      <a:pPr lvl="0" algn="ctr">
                        <a:buNone/>
                      </a:pPr>
                      <a:r>
                        <a:rPr lang="en-US" sz="2000" b="1" i="0" u="none" strike="noStrike" noProof="0" dirty="0">
                          <a:solidFill>
                            <a:schemeClr val="tx1"/>
                          </a:solidFill>
                          <a:latin typeface="Arial"/>
                        </a:rPr>
                        <a:t> Enacted </a:t>
                      </a:r>
                    </a:p>
                    <a:p>
                      <a:pPr lvl="0" algn="ctr">
                        <a:buNone/>
                      </a:pPr>
                      <a:r>
                        <a:rPr lang="en-US" sz="2000" b="1" i="0" u="none" strike="noStrike" noProof="0" dirty="0">
                          <a:solidFill>
                            <a:schemeClr val="tx1"/>
                          </a:solidFill>
                          <a:latin typeface="Arial"/>
                        </a:rPr>
                        <a:t> Appropriation</a:t>
                      </a:r>
                      <a:endParaRPr lang="en-US" sz="2000" dirty="0">
                        <a:solidFill>
                          <a:schemeClr val="tx1"/>
                        </a:solidFill>
                      </a:endParaRPr>
                    </a:p>
                  </a:txBody>
                  <a:tcPr marL="68580" marR="68580" marT="34290" marB="34290" anchor="ctr">
                    <a:noFill/>
                  </a:tcPr>
                </a:tc>
                <a:tc>
                  <a:txBody>
                    <a:bodyPr/>
                    <a:lstStyle/>
                    <a:p>
                      <a:pPr lvl="0" algn="ctr">
                        <a:buNone/>
                      </a:pPr>
                      <a:endParaRPr lang="en-US" sz="2000" b="1" i="0" dirty="0">
                        <a:solidFill>
                          <a:schemeClr val="bg1"/>
                        </a:solidFill>
                        <a:latin typeface="Arial"/>
                        <a:cs typeface="Arial"/>
                      </a:endParaRPr>
                    </a:p>
                    <a:p>
                      <a:pPr lvl="0" algn="ctr">
                        <a:buNone/>
                      </a:pPr>
                      <a:r>
                        <a:rPr lang="en-US" sz="2000" b="1" i="0" u="none" strike="noStrike" noProof="0" dirty="0">
                          <a:solidFill>
                            <a:schemeClr val="tx1"/>
                          </a:solidFill>
                        </a:rPr>
                        <a:t>FY 24-23 Difference $</a:t>
                      </a:r>
                      <a:endParaRPr lang="en-US" b="1" u="none" strike="noStrike" noProof="0" dirty="0">
                        <a:solidFill>
                          <a:schemeClr val="tx1"/>
                        </a:solidFill>
                      </a:endParaRPr>
                    </a:p>
                  </a:txBody>
                  <a:tcPr marL="68580" marR="68580" marT="34290" marB="34290" anchor="ctr">
                    <a:noFill/>
                  </a:tcPr>
                </a:tc>
                <a:tc>
                  <a:txBody>
                    <a:bodyPr/>
                    <a:lstStyle/>
                    <a:p>
                      <a:pPr algn="ctr"/>
                      <a:endParaRPr lang="en-US" sz="2000" b="1" i="0" dirty="0">
                        <a:solidFill>
                          <a:schemeClr val="bg1"/>
                        </a:solidFill>
                        <a:latin typeface="Arial"/>
                        <a:cs typeface="Arial"/>
                      </a:endParaRPr>
                    </a:p>
                    <a:p>
                      <a:pPr lvl="0" algn="ctr">
                        <a:buNone/>
                      </a:pPr>
                      <a:r>
                        <a:rPr lang="en-US" sz="2000" b="1" i="0" u="none" strike="noStrike" noProof="0" dirty="0">
                          <a:solidFill>
                            <a:schemeClr val="tx1"/>
                          </a:solidFill>
                        </a:rPr>
                        <a:t>FY 24-23 Difference %</a:t>
                      </a:r>
                      <a:endParaRPr lang="en-US" b="1" u="none" strike="noStrike" noProof="0" dirty="0">
                        <a:solidFill>
                          <a:schemeClr val="tx1"/>
                        </a:solidFill>
                      </a:endParaRPr>
                    </a:p>
                  </a:txBody>
                  <a:tcPr marL="68580" marR="68580" marT="34290" marB="34290" anchor="ctr">
                    <a:noFill/>
                  </a:tcPr>
                </a:tc>
                <a:extLst>
                  <a:ext uri="{0D108BD9-81ED-4DB2-BD59-A6C34878D82A}">
                    <a16:rowId xmlns:a16="http://schemas.microsoft.com/office/drawing/2014/main" val="10000"/>
                  </a:ext>
                </a:extLst>
              </a:tr>
              <a:tr h="1032512">
                <a:tc>
                  <a:txBody>
                    <a:bodyPr/>
                    <a:lstStyle/>
                    <a:p>
                      <a:pPr lvl="0" algn="ctr">
                        <a:buNone/>
                      </a:pPr>
                      <a:r>
                        <a:rPr lang="en-US" sz="2400" b="1" i="0" u="none" strike="noStrike" noProof="0">
                          <a:solidFill>
                            <a:schemeClr val="bg1"/>
                          </a:solidFill>
                          <a:latin typeface="Arial"/>
                        </a:rPr>
                        <a:t>NIH </a:t>
                      </a:r>
                      <a:endParaRPr lang="en-US" sz="2400"/>
                    </a:p>
                    <a:p>
                      <a:pPr lvl="0" algn="ctr">
                        <a:buNone/>
                      </a:pPr>
                      <a:r>
                        <a:rPr lang="en-US" sz="1800" b="1" i="0" u="none" strike="noStrike" noProof="0">
                          <a:solidFill>
                            <a:schemeClr val="bg1"/>
                          </a:solidFill>
                          <a:latin typeface="Arial"/>
                        </a:rPr>
                        <a:t>(excluding ARPA-H)</a:t>
                      </a:r>
                      <a:endParaRPr lang="en-US" sz="1800"/>
                    </a:p>
                  </a:txBody>
                  <a:tcPr marL="68580" marR="68580" marT="34290" marB="34290" anchor="ctr">
                    <a:solidFill>
                      <a:schemeClr val="bg2">
                        <a:lumMod val="60000"/>
                        <a:lumOff val="40000"/>
                      </a:schemeClr>
                    </a:solidFill>
                  </a:tcPr>
                </a:tc>
                <a:tc>
                  <a:txBody>
                    <a:bodyPr/>
                    <a:lstStyle/>
                    <a:p>
                      <a:pPr lvl="0" algn="ctr">
                        <a:buNone/>
                      </a:pPr>
                      <a:r>
                        <a:rPr lang="en-US" sz="2400" b="0" i="0" u="none" strike="noStrike" noProof="0">
                          <a:solidFill>
                            <a:schemeClr val="bg1"/>
                          </a:solidFill>
                          <a:latin typeface="Arial"/>
                        </a:rPr>
                        <a:t>$47.08 B</a:t>
                      </a:r>
                      <a:endParaRPr lang="en-US"/>
                    </a:p>
                  </a:txBody>
                  <a:tcPr marL="68580" marR="68580" marT="34290" marB="34290" anchor="ctr">
                    <a:solidFill>
                      <a:schemeClr val="bg2">
                        <a:lumMod val="60000"/>
                        <a:lumOff val="40000"/>
                      </a:schemeClr>
                    </a:solidFill>
                  </a:tcPr>
                </a:tc>
                <a:tc>
                  <a:txBody>
                    <a:bodyPr/>
                    <a:lstStyle/>
                    <a:p>
                      <a:pPr lvl="0" algn="ctr">
                        <a:buNone/>
                      </a:pPr>
                      <a:r>
                        <a:rPr lang="en-US" sz="2400" b="0" i="0" u="none" strike="noStrike" noProof="0" dirty="0">
                          <a:solidFill>
                            <a:schemeClr val="bg1"/>
                          </a:solidFill>
                          <a:latin typeface="Arial"/>
                        </a:rPr>
                        <a:t>$47.68 B</a:t>
                      </a:r>
                      <a:endParaRPr lang="en-US" sz="2400" dirty="0"/>
                    </a:p>
                  </a:txBody>
                  <a:tcPr marL="68580" marR="68580" marT="34290" marB="34290" anchor="ctr">
                    <a:solidFill>
                      <a:schemeClr val="bg2">
                        <a:lumMod val="60000"/>
                        <a:lumOff val="40000"/>
                      </a:schemeClr>
                    </a:solidFill>
                  </a:tcPr>
                </a:tc>
                <a:tc>
                  <a:txBody>
                    <a:bodyPr/>
                    <a:lstStyle/>
                    <a:p>
                      <a:pPr marL="0" lvl="0" indent="0" algn="ctr">
                        <a:buNone/>
                      </a:pPr>
                      <a:r>
                        <a:rPr lang="en-US" sz="2400" b="0" i="0" u="none" strike="noStrike" noProof="0">
                          <a:solidFill>
                            <a:srgbClr val="002060"/>
                          </a:solidFill>
                        </a:rPr>
                        <a:t>-$380 M</a:t>
                      </a:r>
                    </a:p>
                  </a:txBody>
                  <a:tcPr marL="68580" marR="68580" marT="34290" marB="34290" anchor="ctr">
                    <a:solidFill>
                      <a:schemeClr val="bg2">
                        <a:lumMod val="60000"/>
                        <a:lumOff val="40000"/>
                      </a:schemeClr>
                    </a:solidFill>
                  </a:tcPr>
                </a:tc>
                <a:tc>
                  <a:txBody>
                    <a:bodyPr/>
                    <a:lstStyle/>
                    <a:p>
                      <a:pPr algn="ctr"/>
                      <a:r>
                        <a:rPr lang="en-US" sz="2400" b="0">
                          <a:solidFill>
                            <a:schemeClr val="bg1"/>
                          </a:solidFill>
                          <a:latin typeface="Arial"/>
                          <a:cs typeface="Arial"/>
                        </a:rPr>
                        <a:t>-0.8%</a:t>
                      </a:r>
                    </a:p>
                  </a:txBody>
                  <a:tcPr marL="68580" marR="68580" marT="34290" marB="34290" anchor="ctr">
                    <a:solidFill>
                      <a:schemeClr val="bg2">
                        <a:lumMod val="60000"/>
                        <a:lumOff val="40000"/>
                      </a:schemeClr>
                    </a:solidFill>
                  </a:tcPr>
                </a:tc>
                <a:extLst>
                  <a:ext uri="{0D108BD9-81ED-4DB2-BD59-A6C34878D82A}">
                    <a16:rowId xmlns:a16="http://schemas.microsoft.com/office/drawing/2014/main" val="3935094876"/>
                  </a:ext>
                </a:extLst>
              </a:tr>
              <a:tr h="921615">
                <a:tc>
                  <a:txBody>
                    <a:bodyPr/>
                    <a:lstStyle/>
                    <a:p>
                      <a:pPr algn="ctr"/>
                      <a:r>
                        <a:rPr lang="en-US" sz="2400" b="1">
                          <a:solidFill>
                            <a:schemeClr val="bg1"/>
                          </a:solidFill>
                          <a:latin typeface="Arial"/>
                          <a:cs typeface="Arial"/>
                        </a:rPr>
                        <a:t>NHGRI</a:t>
                      </a:r>
                    </a:p>
                  </a:txBody>
                  <a:tcPr marL="68580" marR="68580" marT="34290" marB="34290" anchor="ctr">
                    <a:solidFill>
                      <a:schemeClr val="bg2">
                        <a:lumMod val="20000"/>
                        <a:lumOff val="80000"/>
                      </a:schemeClr>
                    </a:solidFill>
                  </a:tcPr>
                </a:tc>
                <a:tc>
                  <a:txBody>
                    <a:bodyPr/>
                    <a:lstStyle/>
                    <a:p>
                      <a:pPr lvl="0" algn="ctr">
                        <a:buNone/>
                      </a:pPr>
                      <a:r>
                        <a:rPr lang="en-US" sz="2400" b="0">
                          <a:solidFill>
                            <a:schemeClr val="bg1"/>
                          </a:solidFill>
                          <a:latin typeface="Arial"/>
                          <a:cs typeface="Arial"/>
                        </a:rPr>
                        <a:t>$663.2 M</a:t>
                      </a:r>
                      <a:endParaRPr lang="en-US"/>
                    </a:p>
                  </a:txBody>
                  <a:tcPr marL="68580" marR="68580" marT="34290" marB="34290" anchor="ctr">
                    <a:solidFill>
                      <a:schemeClr val="bg2">
                        <a:lumMod val="20000"/>
                        <a:lumOff val="80000"/>
                      </a:schemeClr>
                    </a:solidFill>
                  </a:tcPr>
                </a:tc>
                <a:tc>
                  <a:txBody>
                    <a:bodyPr/>
                    <a:lstStyle/>
                    <a:p>
                      <a:pPr lvl="0" algn="ctr">
                        <a:buNone/>
                      </a:pPr>
                      <a:r>
                        <a:rPr lang="en-US" sz="2400" b="0" i="0" u="none" strike="noStrike" noProof="0">
                          <a:solidFill>
                            <a:schemeClr val="bg1"/>
                          </a:solidFill>
                          <a:latin typeface="Arial"/>
                        </a:rPr>
                        <a:t>$663.2 M</a:t>
                      </a:r>
                      <a:endParaRPr lang="en-US" sz="2400"/>
                    </a:p>
                  </a:txBody>
                  <a:tcPr marL="68580" marR="68580" marT="34290" marB="34290" anchor="ctr">
                    <a:solidFill>
                      <a:schemeClr val="bg2">
                        <a:lumMod val="20000"/>
                        <a:lumOff val="80000"/>
                      </a:schemeClr>
                    </a:solidFill>
                  </a:tcPr>
                </a:tc>
                <a:tc>
                  <a:txBody>
                    <a:bodyPr/>
                    <a:lstStyle/>
                    <a:p>
                      <a:pPr lvl="0" algn="ctr">
                        <a:buNone/>
                      </a:pPr>
                      <a:r>
                        <a:rPr lang="en-US" sz="2400" b="0">
                          <a:solidFill>
                            <a:schemeClr val="bg1"/>
                          </a:solidFill>
                          <a:latin typeface="Arial"/>
                          <a:cs typeface="Arial"/>
                        </a:rPr>
                        <a:t>$0</a:t>
                      </a:r>
                    </a:p>
                  </a:txBody>
                  <a:tcPr marL="68580" marR="68580" marT="34290" marB="34290" anchor="ctr">
                    <a:solidFill>
                      <a:schemeClr val="bg2">
                        <a:lumMod val="20000"/>
                        <a:lumOff val="80000"/>
                      </a:schemeClr>
                    </a:solidFill>
                  </a:tcPr>
                </a:tc>
                <a:tc>
                  <a:txBody>
                    <a:bodyPr/>
                    <a:lstStyle/>
                    <a:p>
                      <a:pPr algn="ctr"/>
                      <a:r>
                        <a:rPr lang="en-US" sz="2400" b="0">
                          <a:solidFill>
                            <a:schemeClr val="bg1"/>
                          </a:solidFill>
                          <a:latin typeface="Arial"/>
                          <a:cs typeface="Arial"/>
                        </a:rPr>
                        <a:t>0%</a:t>
                      </a:r>
                    </a:p>
                  </a:txBody>
                  <a:tcPr marL="68580" marR="68580" marT="34290" marB="34290" anchor="ctr">
                    <a:solidFill>
                      <a:schemeClr val="bg2">
                        <a:lumMod val="20000"/>
                        <a:lumOff val="80000"/>
                      </a:schemeClr>
                    </a:solidFill>
                  </a:tcPr>
                </a:tc>
                <a:extLst>
                  <a:ext uri="{0D108BD9-81ED-4DB2-BD59-A6C34878D82A}">
                    <a16:rowId xmlns:a16="http://schemas.microsoft.com/office/drawing/2014/main" val="1964697310"/>
                  </a:ext>
                </a:extLst>
              </a:tr>
              <a:tr h="573448">
                <a:tc>
                  <a:txBody>
                    <a:bodyPr/>
                    <a:lstStyle/>
                    <a:p>
                      <a:pPr lvl="0" algn="ctr">
                        <a:buNone/>
                      </a:pPr>
                      <a:endParaRPr lang="en-US" sz="2400" b="1">
                        <a:solidFill>
                          <a:schemeClr val="bg1"/>
                        </a:solidFill>
                        <a:latin typeface="Arial"/>
                        <a:cs typeface="Arial"/>
                      </a:endParaRPr>
                    </a:p>
                  </a:txBody>
                  <a:tcPr marL="68580" marR="68580" marT="34290" marB="34290" anchor="ctr">
                    <a:noFill/>
                  </a:tcPr>
                </a:tc>
                <a:tc>
                  <a:txBody>
                    <a:bodyPr/>
                    <a:lstStyle/>
                    <a:p>
                      <a:pPr lvl="0" algn="ctr">
                        <a:buNone/>
                      </a:pPr>
                      <a:endParaRPr lang="en-US" sz="2400" b="0">
                        <a:solidFill>
                          <a:schemeClr val="bg1"/>
                        </a:solidFill>
                        <a:latin typeface="Arial"/>
                        <a:cs typeface="Arial"/>
                      </a:endParaRPr>
                    </a:p>
                  </a:txBody>
                  <a:tcPr marL="68580" marR="68580" marT="34290" marB="34290" anchor="ctr">
                    <a:noFill/>
                  </a:tcPr>
                </a:tc>
                <a:tc>
                  <a:txBody>
                    <a:bodyPr/>
                    <a:lstStyle/>
                    <a:p>
                      <a:pPr lvl="0" algn="ctr">
                        <a:buNone/>
                      </a:pPr>
                      <a:endParaRPr lang="en-US" sz="2400" b="0">
                        <a:solidFill>
                          <a:schemeClr val="bg1"/>
                        </a:solidFill>
                        <a:latin typeface="Arial"/>
                        <a:cs typeface="Arial"/>
                      </a:endParaRPr>
                    </a:p>
                  </a:txBody>
                  <a:tcPr marL="68580" marR="68580" marT="34290" marB="34290" anchor="ctr">
                    <a:noFill/>
                  </a:tcPr>
                </a:tc>
                <a:tc>
                  <a:txBody>
                    <a:bodyPr/>
                    <a:lstStyle/>
                    <a:p>
                      <a:pPr lvl="0" algn="ctr">
                        <a:buNone/>
                      </a:pPr>
                      <a:endParaRPr lang="en-US" sz="2400" b="0">
                        <a:solidFill>
                          <a:schemeClr val="bg1"/>
                        </a:solidFill>
                        <a:latin typeface="Arial"/>
                        <a:cs typeface="Arial"/>
                      </a:endParaRPr>
                    </a:p>
                  </a:txBody>
                  <a:tcPr marL="68580" marR="68580" marT="34290" marB="34290" anchor="ctr">
                    <a:noFill/>
                  </a:tcPr>
                </a:tc>
                <a:tc>
                  <a:txBody>
                    <a:bodyPr/>
                    <a:lstStyle/>
                    <a:p>
                      <a:pPr lvl="0" algn="ctr">
                        <a:buNone/>
                      </a:pPr>
                      <a:endParaRPr lang="en-US" sz="2400" b="0" dirty="0">
                        <a:solidFill>
                          <a:schemeClr val="bg1"/>
                        </a:solidFill>
                        <a:latin typeface="Arial"/>
                        <a:cs typeface="Arial"/>
                      </a:endParaRPr>
                    </a:p>
                  </a:txBody>
                  <a:tcPr marL="68580" marR="68580" marT="34290" marB="34290" anchor="ctr">
                    <a:noFill/>
                  </a:tcPr>
                </a:tc>
                <a:extLst>
                  <a:ext uri="{0D108BD9-81ED-4DB2-BD59-A6C34878D82A}">
                    <a16:rowId xmlns:a16="http://schemas.microsoft.com/office/drawing/2014/main" val="721347956"/>
                  </a:ext>
                </a:extLst>
              </a:tr>
            </a:tbl>
          </a:graphicData>
        </a:graphic>
      </p:graphicFrame>
      <p:sp>
        <p:nvSpPr>
          <p:cNvPr id="4" name="Oval 3">
            <a:extLst>
              <a:ext uri="{FF2B5EF4-FFF2-40B4-BE49-F238E27FC236}">
                <a16:creationId xmlns:a16="http://schemas.microsoft.com/office/drawing/2014/main" id="{7B53FB93-EDF6-5F88-0BB8-56934713F94C}"/>
              </a:ext>
            </a:extLst>
          </p:cNvPr>
          <p:cNvSpPr/>
          <p:nvPr/>
        </p:nvSpPr>
        <p:spPr>
          <a:xfrm>
            <a:off x="3509318" y="3487946"/>
            <a:ext cx="1600200" cy="570522"/>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B3CAEC01-B7CB-3D8B-DB9D-879191C06BE6}"/>
              </a:ext>
            </a:extLst>
          </p:cNvPr>
          <p:cNvSpPr/>
          <p:nvPr/>
        </p:nvSpPr>
        <p:spPr>
          <a:xfrm>
            <a:off x="3509318" y="4487478"/>
            <a:ext cx="1600200" cy="570522"/>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9A61396F-1998-CF35-A6ED-8CD97BC42BE8}"/>
              </a:ext>
            </a:extLst>
          </p:cNvPr>
          <p:cNvSpPr/>
          <p:nvPr/>
        </p:nvSpPr>
        <p:spPr>
          <a:xfrm>
            <a:off x="9665785" y="3487946"/>
            <a:ext cx="1600200" cy="570522"/>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4C1E1DBC-2BE2-B4CD-D35C-E782D87448F8}"/>
              </a:ext>
            </a:extLst>
          </p:cNvPr>
          <p:cNvSpPr/>
          <p:nvPr/>
        </p:nvSpPr>
        <p:spPr>
          <a:xfrm>
            <a:off x="9657472" y="4437600"/>
            <a:ext cx="1600200" cy="570522"/>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85307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1B4AC-36D5-A347-FE21-5E7D5E987D68}"/>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F19A242E-4AB7-4FB2-9323-60B18D1FB342}"/>
              </a:ext>
            </a:extLst>
          </p:cNvPr>
          <p:cNvGraphicFramePr>
            <a:graphicFrameLocks noGrp="1"/>
          </p:cNvGraphicFramePr>
          <p:nvPr>
            <p:extLst>
              <p:ext uri="{D42A27DB-BD31-4B8C-83A1-F6EECF244321}">
                <p14:modId xmlns:p14="http://schemas.microsoft.com/office/powerpoint/2010/main" val="2661780124"/>
              </p:ext>
            </p:extLst>
          </p:nvPr>
        </p:nvGraphicFramePr>
        <p:xfrm>
          <a:off x="260569" y="1102841"/>
          <a:ext cx="11670861" cy="4570586"/>
        </p:xfrm>
        <a:graphic>
          <a:graphicData uri="http://schemas.openxmlformats.org/drawingml/2006/table">
            <a:tbl>
              <a:tblPr firstRow="1" firstCol="1" bandRow="1">
                <a:tableStyleId>{F5AB1C69-6EDB-4FF4-983F-18BD219EF322}</a:tableStyleId>
              </a:tblPr>
              <a:tblGrid>
                <a:gridCol w="1298618">
                  <a:extLst>
                    <a:ext uri="{9D8B030D-6E8A-4147-A177-3AD203B41FA5}">
                      <a16:colId xmlns:a16="http://schemas.microsoft.com/office/drawing/2014/main" val="20000"/>
                    </a:ext>
                  </a:extLst>
                </a:gridCol>
                <a:gridCol w="1631322">
                  <a:extLst>
                    <a:ext uri="{9D8B030D-6E8A-4147-A177-3AD203B41FA5}">
                      <a16:colId xmlns:a16="http://schemas.microsoft.com/office/drawing/2014/main" val="2234240037"/>
                    </a:ext>
                  </a:extLst>
                </a:gridCol>
                <a:gridCol w="2049706">
                  <a:extLst>
                    <a:ext uri="{9D8B030D-6E8A-4147-A177-3AD203B41FA5}">
                      <a16:colId xmlns:a16="http://schemas.microsoft.com/office/drawing/2014/main" val="20003"/>
                    </a:ext>
                  </a:extLst>
                </a:gridCol>
                <a:gridCol w="1824685">
                  <a:extLst>
                    <a:ext uri="{9D8B030D-6E8A-4147-A177-3AD203B41FA5}">
                      <a16:colId xmlns:a16="http://schemas.microsoft.com/office/drawing/2014/main" val="1708371507"/>
                    </a:ext>
                  </a:extLst>
                </a:gridCol>
                <a:gridCol w="2404056">
                  <a:extLst>
                    <a:ext uri="{9D8B030D-6E8A-4147-A177-3AD203B41FA5}">
                      <a16:colId xmlns:a16="http://schemas.microsoft.com/office/drawing/2014/main" val="2599717032"/>
                    </a:ext>
                  </a:extLst>
                </a:gridCol>
                <a:gridCol w="2462474">
                  <a:extLst>
                    <a:ext uri="{9D8B030D-6E8A-4147-A177-3AD203B41FA5}">
                      <a16:colId xmlns:a16="http://schemas.microsoft.com/office/drawing/2014/main" val="2591348643"/>
                    </a:ext>
                  </a:extLst>
                </a:gridCol>
              </a:tblGrid>
              <a:tr h="2164264">
                <a:tc>
                  <a:txBody>
                    <a:bodyPr/>
                    <a:lstStyle/>
                    <a:p>
                      <a:pPr algn="ctr"/>
                      <a:r>
                        <a:rPr lang="en-US" sz="2400" b="1">
                          <a:solidFill>
                            <a:schemeClr val="tx1"/>
                          </a:solidFill>
                          <a:latin typeface="Arial"/>
                          <a:cs typeface="Arial"/>
                        </a:rPr>
                        <a:t>Portion</a:t>
                      </a:r>
                      <a:endParaRPr lang="en-US" sz="2400" b="1">
                        <a:solidFill>
                          <a:schemeClr val="tx1"/>
                        </a:solidFill>
                        <a:latin typeface="Arial" panose="020B0604020202020204" pitchFamily="34" charset="0"/>
                        <a:cs typeface="Arial" panose="020B0604020202020204" pitchFamily="34" charset="0"/>
                      </a:endParaRPr>
                    </a:p>
                  </a:txBody>
                  <a:tcPr marL="68580" marR="68580" marT="34290" marB="34290" anchor="ctr">
                    <a:noFill/>
                  </a:tcPr>
                </a:tc>
                <a:tc>
                  <a:txBody>
                    <a:bodyPr/>
                    <a:lstStyle/>
                    <a:p>
                      <a:pPr lvl="0" algn="ctr">
                        <a:buNone/>
                      </a:pPr>
                      <a:r>
                        <a:rPr lang="en-US" sz="2000" b="1" i="0" dirty="0">
                          <a:solidFill>
                            <a:schemeClr val="tx1"/>
                          </a:solidFill>
                          <a:latin typeface="Arial"/>
                          <a:cs typeface="Arial"/>
                        </a:rPr>
                        <a:t>FY 2025 President's Budget</a:t>
                      </a:r>
                    </a:p>
                  </a:txBody>
                  <a:tcPr marL="68580" marR="68580" marT="34290" marB="34290" anchor="ctr">
                    <a:noFill/>
                  </a:tcPr>
                </a:tc>
                <a:tc>
                  <a:txBody>
                    <a:bodyPr/>
                    <a:lstStyle/>
                    <a:p>
                      <a:pPr lvl="0" algn="ctr">
                        <a:buNone/>
                      </a:pPr>
                      <a:r>
                        <a:rPr lang="en-US" sz="2000" b="1" i="0">
                          <a:solidFill>
                            <a:schemeClr val="tx1"/>
                          </a:solidFill>
                          <a:latin typeface="Arial"/>
                          <a:cs typeface="Arial"/>
                        </a:rPr>
                        <a:t>FY 2024</a:t>
                      </a:r>
                      <a:endParaRPr lang="en-US">
                        <a:solidFill>
                          <a:schemeClr val="tx1"/>
                        </a:solidFill>
                      </a:endParaRPr>
                    </a:p>
                    <a:p>
                      <a:pPr lvl="0" algn="ctr">
                        <a:buNone/>
                      </a:pPr>
                      <a:r>
                        <a:rPr lang="en-US" sz="2000" b="1" i="0">
                          <a:solidFill>
                            <a:schemeClr val="tx1"/>
                          </a:solidFill>
                          <a:latin typeface="Arial"/>
                          <a:cs typeface="Arial"/>
                        </a:rPr>
                        <a:t>Enacted L-HHS Appropriation </a:t>
                      </a:r>
                    </a:p>
                  </a:txBody>
                  <a:tcPr marL="68580" marR="68580" marT="34290" marB="34290" anchor="ctr">
                    <a:noFill/>
                  </a:tcPr>
                </a:tc>
                <a:tc>
                  <a:txBody>
                    <a:bodyPr/>
                    <a:lstStyle/>
                    <a:p>
                      <a:pPr lvl="0" algn="ctr">
                        <a:buNone/>
                      </a:pPr>
                      <a:r>
                        <a:rPr lang="en-US" sz="2000" b="1" i="0" u="none" strike="noStrike" noProof="0" dirty="0">
                          <a:solidFill>
                            <a:schemeClr val="tx1"/>
                          </a:solidFill>
                          <a:latin typeface="Arial"/>
                        </a:rPr>
                        <a:t>FY 2024 President's Budget</a:t>
                      </a:r>
                    </a:p>
                  </a:txBody>
                  <a:tcPr marL="68580" marR="68580" marT="34290" marB="34290" anchor="ctr">
                    <a:noFill/>
                  </a:tcPr>
                </a:tc>
                <a:tc>
                  <a:txBody>
                    <a:bodyPr/>
                    <a:lstStyle/>
                    <a:p>
                      <a:pPr lvl="0" algn="ctr">
                        <a:buNone/>
                      </a:pPr>
                      <a:endParaRPr lang="en-US" sz="2000" b="1" i="0" dirty="0">
                        <a:solidFill>
                          <a:schemeClr val="tx1"/>
                        </a:solidFill>
                        <a:latin typeface="Arial"/>
                        <a:cs typeface="Arial"/>
                      </a:endParaRPr>
                    </a:p>
                    <a:p>
                      <a:pPr lvl="0" algn="ctr">
                        <a:buNone/>
                      </a:pPr>
                      <a:r>
                        <a:rPr lang="en-US" sz="2000" b="1" i="0" u="none" strike="noStrike" noProof="0" dirty="0">
                          <a:solidFill>
                            <a:schemeClr val="tx1"/>
                          </a:solidFill>
                        </a:rPr>
                        <a:t>FY24 Enacted – FY24 President's Budget </a:t>
                      </a:r>
                      <a:endParaRPr lang="en-US" b="1" u="none" strike="noStrike" noProof="0" dirty="0">
                        <a:solidFill>
                          <a:schemeClr val="tx1"/>
                        </a:solidFill>
                      </a:endParaRPr>
                    </a:p>
                    <a:p>
                      <a:pPr lvl="0" algn="ctr">
                        <a:buNone/>
                      </a:pPr>
                      <a:r>
                        <a:rPr lang="en-US" sz="2000" b="1" i="0" u="none" strike="noStrike" noProof="0" dirty="0">
                          <a:solidFill>
                            <a:schemeClr val="tx1"/>
                          </a:solidFill>
                        </a:rPr>
                        <a:t>Difference </a:t>
                      </a:r>
                      <a:endParaRPr lang="en-US" b="1" u="none" strike="noStrike" noProof="0" dirty="0">
                        <a:solidFill>
                          <a:schemeClr val="tx1"/>
                        </a:solidFill>
                      </a:endParaRPr>
                    </a:p>
                    <a:p>
                      <a:pPr lvl="0" algn="ctr">
                        <a:buNone/>
                      </a:pPr>
                      <a:r>
                        <a:rPr lang="en-US" sz="2000" b="1" i="0" u="none" strike="noStrike" noProof="0" dirty="0">
                          <a:solidFill>
                            <a:schemeClr val="tx1"/>
                          </a:solidFill>
                        </a:rPr>
                        <a:t>$</a:t>
                      </a:r>
                      <a:endParaRPr lang="en-US" b="1" u="none" strike="noStrike" noProof="0" dirty="0">
                        <a:solidFill>
                          <a:schemeClr val="tx1"/>
                        </a:solidFill>
                      </a:endParaRPr>
                    </a:p>
                  </a:txBody>
                  <a:tcPr marL="68580" marR="68580" marT="34290" marB="34290" anchor="ctr">
                    <a:noFill/>
                  </a:tcPr>
                </a:tc>
                <a:tc>
                  <a:txBody>
                    <a:bodyPr/>
                    <a:lstStyle/>
                    <a:p>
                      <a:pPr algn="ctr"/>
                      <a:endParaRPr lang="en-US" sz="2000" b="1" i="0" dirty="0">
                        <a:solidFill>
                          <a:schemeClr val="tx1"/>
                        </a:solidFill>
                        <a:latin typeface="Arial"/>
                        <a:cs typeface="Arial"/>
                      </a:endParaRPr>
                    </a:p>
                    <a:p>
                      <a:pPr lvl="0" algn="ctr">
                        <a:buNone/>
                      </a:pPr>
                      <a:r>
                        <a:rPr lang="en-US" sz="2000" b="1" i="0" u="none" strike="noStrike" noProof="0" dirty="0">
                          <a:solidFill>
                            <a:schemeClr val="tx1"/>
                          </a:solidFill>
                          <a:latin typeface="Arial"/>
                        </a:rPr>
                        <a:t>FY24 Enacted – FY24 President's Budget </a:t>
                      </a:r>
                    </a:p>
                    <a:p>
                      <a:pPr lvl="0" algn="ctr">
                        <a:buNone/>
                      </a:pPr>
                      <a:r>
                        <a:rPr lang="en-US" sz="2000" b="1" i="0" u="none" strike="noStrike" noProof="0" dirty="0">
                          <a:solidFill>
                            <a:schemeClr val="tx1"/>
                          </a:solidFill>
                          <a:latin typeface="Arial"/>
                        </a:rPr>
                        <a:t>Difference</a:t>
                      </a:r>
                      <a:r>
                        <a:rPr lang="en-US" sz="2000" b="1" i="0" u="none" strike="noStrike" noProof="0" dirty="0">
                          <a:solidFill>
                            <a:schemeClr val="tx1"/>
                          </a:solidFill>
                        </a:rPr>
                        <a:t> </a:t>
                      </a:r>
                      <a:endParaRPr lang="en-US" b="1" u="none" strike="noStrike" noProof="0" dirty="0">
                        <a:solidFill>
                          <a:schemeClr val="tx1"/>
                        </a:solidFill>
                      </a:endParaRPr>
                    </a:p>
                    <a:p>
                      <a:pPr lvl="0" algn="ctr">
                        <a:buNone/>
                      </a:pPr>
                      <a:r>
                        <a:rPr lang="en-US" sz="2000" b="1" i="0" u="none" strike="noStrike" noProof="0" dirty="0">
                          <a:solidFill>
                            <a:schemeClr val="tx1"/>
                          </a:solidFill>
                        </a:rPr>
                        <a:t>%</a:t>
                      </a:r>
                      <a:endParaRPr lang="en-US" b="1" u="none" strike="noStrike" noProof="0" dirty="0">
                        <a:solidFill>
                          <a:schemeClr val="tx1"/>
                        </a:solidFill>
                      </a:endParaRPr>
                    </a:p>
                  </a:txBody>
                  <a:tcPr marL="68580" marR="68580" marT="34290" marB="34290" anchor="ctr">
                    <a:noFill/>
                  </a:tcPr>
                </a:tc>
                <a:extLst>
                  <a:ext uri="{0D108BD9-81ED-4DB2-BD59-A6C34878D82A}">
                    <a16:rowId xmlns:a16="http://schemas.microsoft.com/office/drawing/2014/main" val="10000"/>
                  </a:ext>
                </a:extLst>
              </a:tr>
              <a:tr h="877403">
                <a:tc>
                  <a:txBody>
                    <a:bodyPr/>
                    <a:lstStyle/>
                    <a:p>
                      <a:pPr algn="ctr"/>
                      <a:r>
                        <a:rPr lang="en-US" sz="2400">
                          <a:solidFill>
                            <a:schemeClr val="bg1"/>
                          </a:solidFill>
                        </a:rPr>
                        <a:t>NIH </a:t>
                      </a:r>
                      <a:r>
                        <a:rPr lang="en-US" sz="1800">
                          <a:solidFill>
                            <a:schemeClr val="bg1"/>
                          </a:solidFill>
                        </a:rPr>
                        <a:t>(excluding ARPA-H)</a:t>
                      </a:r>
                      <a:endParaRPr lang="en-US" sz="1800" b="1">
                        <a:solidFill>
                          <a:schemeClr val="bg1"/>
                        </a:solidFill>
                        <a:latin typeface="Arial" panose="020B0604020202020204" pitchFamily="34" charset="0"/>
                        <a:cs typeface="Arial" panose="020B0604020202020204" pitchFamily="34" charset="0"/>
                      </a:endParaRPr>
                    </a:p>
                  </a:txBody>
                  <a:tcPr marL="68580" marR="68580" marT="34290" marB="34290" anchor="ctr">
                    <a:solidFill>
                      <a:schemeClr val="bg2">
                        <a:lumMod val="60000"/>
                        <a:lumOff val="40000"/>
                      </a:schemeClr>
                    </a:solidFill>
                  </a:tcPr>
                </a:tc>
                <a:tc>
                  <a:txBody>
                    <a:bodyPr/>
                    <a:lstStyle/>
                    <a:p>
                      <a:pPr lvl="0" algn="ctr">
                        <a:buNone/>
                      </a:pPr>
                      <a:r>
                        <a:rPr lang="en-US" sz="2400" b="0" i="0" u="none" strike="noStrike" noProof="0">
                          <a:solidFill>
                            <a:schemeClr val="bg1"/>
                          </a:solidFill>
                          <a:latin typeface="Arial"/>
                        </a:rPr>
                        <a:t>$50.1 B</a:t>
                      </a:r>
                    </a:p>
                  </a:txBody>
                  <a:tcPr marL="68580" marR="68580" marT="34290" marB="34290" anchor="ctr">
                    <a:solidFill>
                      <a:schemeClr val="bg2">
                        <a:lumMod val="60000"/>
                        <a:lumOff val="40000"/>
                      </a:schemeClr>
                    </a:solidFill>
                  </a:tcPr>
                </a:tc>
                <a:tc>
                  <a:txBody>
                    <a:bodyPr/>
                    <a:lstStyle/>
                    <a:p>
                      <a:pPr lvl="0" algn="ctr">
                        <a:buNone/>
                      </a:pPr>
                      <a:r>
                        <a:rPr lang="en-US" sz="2400" b="0" i="0" u="none" strike="noStrike" noProof="0">
                          <a:solidFill>
                            <a:schemeClr val="bg1"/>
                          </a:solidFill>
                          <a:latin typeface="Arial"/>
                        </a:rPr>
                        <a:t>$47.08 B</a:t>
                      </a:r>
                      <a:endParaRPr lang="en-US"/>
                    </a:p>
                  </a:txBody>
                  <a:tcPr marL="68580" marR="68580" marT="34290" marB="34290" anchor="ctr">
                    <a:solidFill>
                      <a:schemeClr val="bg2">
                        <a:lumMod val="60000"/>
                        <a:lumOff val="40000"/>
                      </a:schemeClr>
                    </a:solidFill>
                  </a:tcPr>
                </a:tc>
                <a:tc>
                  <a:txBody>
                    <a:bodyPr/>
                    <a:lstStyle/>
                    <a:p>
                      <a:pPr lvl="0" algn="ctr">
                        <a:buNone/>
                      </a:pPr>
                      <a:r>
                        <a:rPr lang="en-US" sz="2400" b="0" i="0" u="none" strike="noStrike" noProof="0" dirty="0">
                          <a:solidFill>
                            <a:schemeClr val="bg1"/>
                          </a:solidFill>
                          <a:latin typeface="Arial"/>
                        </a:rPr>
                        <a:t>$48.68 B</a:t>
                      </a:r>
                      <a:endParaRPr lang="en-US" sz="2400" dirty="0"/>
                    </a:p>
                  </a:txBody>
                  <a:tcPr marL="68580" marR="68580" marT="34290" marB="34290" anchor="ctr">
                    <a:solidFill>
                      <a:schemeClr val="bg2">
                        <a:lumMod val="60000"/>
                        <a:lumOff val="40000"/>
                      </a:schemeClr>
                    </a:solidFill>
                  </a:tcPr>
                </a:tc>
                <a:tc>
                  <a:txBody>
                    <a:bodyPr/>
                    <a:lstStyle/>
                    <a:p>
                      <a:pPr marL="0" lvl="0" indent="0" algn="ctr">
                        <a:buNone/>
                      </a:pPr>
                      <a:r>
                        <a:rPr lang="en-US" sz="2400" b="0" i="0" u="none" strike="noStrike" noProof="0" dirty="0">
                          <a:solidFill>
                            <a:srgbClr val="002060"/>
                          </a:solidFill>
                        </a:rPr>
                        <a:t>-$1.4 B</a:t>
                      </a:r>
                    </a:p>
                  </a:txBody>
                  <a:tcPr marL="68580" marR="68580" marT="34290" marB="34290" anchor="ctr">
                    <a:solidFill>
                      <a:schemeClr val="bg2">
                        <a:lumMod val="60000"/>
                        <a:lumOff val="40000"/>
                      </a:schemeClr>
                    </a:solidFill>
                  </a:tcPr>
                </a:tc>
                <a:tc>
                  <a:txBody>
                    <a:bodyPr/>
                    <a:lstStyle/>
                    <a:p>
                      <a:pPr algn="ctr"/>
                      <a:r>
                        <a:rPr lang="en-US" sz="2400" b="0" dirty="0">
                          <a:solidFill>
                            <a:schemeClr val="bg1"/>
                          </a:solidFill>
                          <a:latin typeface="Arial"/>
                          <a:cs typeface="Arial"/>
                        </a:rPr>
                        <a:t>-3%</a:t>
                      </a:r>
                    </a:p>
                  </a:txBody>
                  <a:tcPr marL="68580" marR="68580" marT="34290" marB="34290" anchor="ctr">
                    <a:solidFill>
                      <a:schemeClr val="bg2">
                        <a:lumMod val="60000"/>
                        <a:lumOff val="40000"/>
                      </a:schemeClr>
                    </a:solidFill>
                  </a:tcPr>
                </a:tc>
                <a:extLst>
                  <a:ext uri="{0D108BD9-81ED-4DB2-BD59-A6C34878D82A}">
                    <a16:rowId xmlns:a16="http://schemas.microsoft.com/office/drawing/2014/main" val="3935094876"/>
                  </a:ext>
                </a:extLst>
              </a:tr>
              <a:tr h="877403">
                <a:tc>
                  <a:txBody>
                    <a:bodyPr/>
                    <a:lstStyle/>
                    <a:p>
                      <a:pPr algn="ctr"/>
                      <a:r>
                        <a:rPr lang="en-US" sz="2400" b="1">
                          <a:solidFill>
                            <a:schemeClr val="bg1"/>
                          </a:solidFill>
                          <a:latin typeface="Arial"/>
                          <a:cs typeface="Arial"/>
                        </a:rPr>
                        <a:t>NHGRI</a:t>
                      </a:r>
                    </a:p>
                  </a:txBody>
                  <a:tcPr marL="68580" marR="68580" marT="34290" marB="34290" anchor="ctr">
                    <a:solidFill>
                      <a:schemeClr val="bg2">
                        <a:lumMod val="20000"/>
                        <a:lumOff val="80000"/>
                      </a:schemeClr>
                    </a:solidFill>
                  </a:tcPr>
                </a:tc>
                <a:tc>
                  <a:txBody>
                    <a:bodyPr/>
                    <a:lstStyle/>
                    <a:p>
                      <a:pPr lvl="0" algn="ctr">
                        <a:buNone/>
                      </a:pPr>
                      <a:r>
                        <a:rPr lang="en-US" sz="2400" b="0">
                          <a:solidFill>
                            <a:schemeClr val="bg1"/>
                          </a:solidFill>
                          <a:latin typeface="Arial"/>
                          <a:cs typeface="Arial"/>
                        </a:rPr>
                        <a:t>$664 M</a:t>
                      </a:r>
                    </a:p>
                  </a:txBody>
                  <a:tcPr marL="68580" marR="68580" marT="34290" marB="34290" anchor="ctr"/>
                </a:tc>
                <a:tc>
                  <a:txBody>
                    <a:bodyPr/>
                    <a:lstStyle/>
                    <a:p>
                      <a:pPr lvl="0" algn="ctr">
                        <a:buNone/>
                      </a:pPr>
                      <a:r>
                        <a:rPr lang="en-US" sz="2400" b="0">
                          <a:solidFill>
                            <a:schemeClr val="bg1"/>
                          </a:solidFill>
                          <a:latin typeface="Arial"/>
                          <a:cs typeface="Arial"/>
                        </a:rPr>
                        <a:t>$663.2 M</a:t>
                      </a:r>
                      <a:endParaRPr lang="en-US"/>
                    </a:p>
                  </a:txBody>
                  <a:tcPr marL="68580" marR="68580" marT="34290" marB="34290" anchor="ctr"/>
                </a:tc>
                <a:tc>
                  <a:txBody>
                    <a:bodyPr/>
                    <a:lstStyle/>
                    <a:p>
                      <a:pPr lvl="0" algn="ctr">
                        <a:buNone/>
                      </a:pPr>
                      <a:r>
                        <a:rPr lang="en-US" sz="2400" b="0" i="0" u="none" strike="noStrike" noProof="0" dirty="0">
                          <a:solidFill>
                            <a:schemeClr val="bg1"/>
                          </a:solidFill>
                          <a:latin typeface="Arial"/>
                        </a:rPr>
                        <a:t>$663 M</a:t>
                      </a:r>
                      <a:endParaRPr lang="en-US" sz="2400" dirty="0"/>
                    </a:p>
                  </a:txBody>
                  <a:tcPr marL="68580" marR="68580" marT="34290" marB="34290" anchor="ctr"/>
                </a:tc>
                <a:tc>
                  <a:txBody>
                    <a:bodyPr/>
                    <a:lstStyle/>
                    <a:p>
                      <a:pPr lvl="0" algn="ctr">
                        <a:buNone/>
                      </a:pPr>
                      <a:r>
                        <a:rPr lang="en-US" sz="2400" b="0" dirty="0">
                          <a:solidFill>
                            <a:schemeClr val="bg1"/>
                          </a:solidFill>
                          <a:latin typeface="Arial"/>
                          <a:cs typeface="Arial"/>
                        </a:rPr>
                        <a:t>+$200,000</a:t>
                      </a:r>
                      <a:endParaRPr lang="en-US" dirty="0"/>
                    </a:p>
                  </a:txBody>
                  <a:tcPr marL="68580" marR="68580" marT="34290" marB="34290" anchor="ctr"/>
                </a:tc>
                <a:tc>
                  <a:txBody>
                    <a:bodyPr/>
                    <a:lstStyle/>
                    <a:p>
                      <a:pPr algn="ctr"/>
                      <a:r>
                        <a:rPr lang="en-US" sz="2400" b="0">
                          <a:solidFill>
                            <a:schemeClr val="bg1"/>
                          </a:solidFill>
                          <a:latin typeface="Arial"/>
                          <a:cs typeface="Arial"/>
                        </a:rPr>
                        <a:t>+0.03%</a:t>
                      </a:r>
                    </a:p>
                  </a:txBody>
                  <a:tcPr marL="68580" marR="68580" marT="34290" marB="34290" anchor="ctr"/>
                </a:tc>
                <a:extLst>
                  <a:ext uri="{0D108BD9-81ED-4DB2-BD59-A6C34878D82A}">
                    <a16:rowId xmlns:a16="http://schemas.microsoft.com/office/drawing/2014/main" val="1964697310"/>
                  </a:ext>
                </a:extLst>
              </a:tr>
              <a:tr h="545939">
                <a:tc>
                  <a:txBody>
                    <a:bodyPr/>
                    <a:lstStyle/>
                    <a:p>
                      <a:pPr lvl="0" algn="ctr">
                        <a:buNone/>
                      </a:pPr>
                      <a:endParaRPr lang="en-US" sz="2400" b="1">
                        <a:solidFill>
                          <a:schemeClr val="bg1"/>
                        </a:solidFill>
                        <a:latin typeface="Arial"/>
                        <a:cs typeface="Arial"/>
                      </a:endParaRPr>
                    </a:p>
                  </a:txBody>
                  <a:tcPr marL="68580" marR="68580" marT="34290" marB="34290" anchor="ctr">
                    <a:noFill/>
                  </a:tcPr>
                </a:tc>
                <a:tc>
                  <a:txBody>
                    <a:bodyPr/>
                    <a:lstStyle/>
                    <a:p>
                      <a:pPr lvl="0" algn="ctr">
                        <a:buNone/>
                      </a:pPr>
                      <a:endParaRPr lang="en-US" sz="2400" b="0">
                        <a:solidFill>
                          <a:schemeClr val="bg1"/>
                        </a:solidFill>
                        <a:latin typeface="Arial"/>
                        <a:cs typeface="Arial"/>
                      </a:endParaRPr>
                    </a:p>
                  </a:txBody>
                  <a:tcPr marL="68580" marR="68580" marT="34290" marB="34290" anchor="ctr">
                    <a:noFill/>
                  </a:tcPr>
                </a:tc>
                <a:tc>
                  <a:txBody>
                    <a:bodyPr/>
                    <a:lstStyle/>
                    <a:p>
                      <a:pPr lvl="0" algn="ctr">
                        <a:buNone/>
                      </a:pPr>
                      <a:endParaRPr lang="en-US" sz="2400" b="0">
                        <a:solidFill>
                          <a:schemeClr val="bg1"/>
                        </a:solidFill>
                        <a:latin typeface="Arial"/>
                        <a:cs typeface="Arial"/>
                      </a:endParaRPr>
                    </a:p>
                  </a:txBody>
                  <a:tcPr marL="68580" marR="68580" marT="34290" marB="34290" anchor="ctr">
                    <a:noFill/>
                  </a:tcPr>
                </a:tc>
                <a:tc>
                  <a:txBody>
                    <a:bodyPr/>
                    <a:lstStyle/>
                    <a:p>
                      <a:pPr lvl="0" algn="ctr">
                        <a:buNone/>
                      </a:pPr>
                      <a:endParaRPr lang="en-US" sz="2400" b="0" dirty="0">
                        <a:solidFill>
                          <a:schemeClr val="bg1"/>
                        </a:solidFill>
                        <a:latin typeface="Arial"/>
                        <a:cs typeface="Arial"/>
                      </a:endParaRPr>
                    </a:p>
                  </a:txBody>
                  <a:tcPr marL="68580" marR="68580" marT="34290" marB="34290" anchor="ctr">
                    <a:noFill/>
                  </a:tcPr>
                </a:tc>
                <a:tc>
                  <a:txBody>
                    <a:bodyPr/>
                    <a:lstStyle/>
                    <a:p>
                      <a:pPr lvl="0" algn="ctr">
                        <a:buNone/>
                      </a:pPr>
                      <a:endParaRPr lang="en-US" sz="2400" b="0" dirty="0">
                        <a:solidFill>
                          <a:schemeClr val="bg1"/>
                        </a:solidFill>
                        <a:latin typeface="Arial"/>
                        <a:cs typeface="Arial"/>
                      </a:endParaRPr>
                    </a:p>
                  </a:txBody>
                  <a:tcPr marL="68580" marR="68580" marT="34290" marB="34290" anchor="ctr">
                    <a:noFill/>
                  </a:tcPr>
                </a:tc>
                <a:tc>
                  <a:txBody>
                    <a:bodyPr/>
                    <a:lstStyle/>
                    <a:p>
                      <a:pPr lvl="0" algn="ctr">
                        <a:buNone/>
                      </a:pPr>
                      <a:endParaRPr lang="en-US" sz="2400" b="0" dirty="0">
                        <a:solidFill>
                          <a:schemeClr val="bg1"/>
                        </a:solidFill>
                        <a:latin typeface="Arial"/>
                        <a:cs typeface="Arial"/>
                      </a:endParaRPr>
                    </a:p>
                  </a:txBody>
                  <a:tcPr marL="68580" marR="68580" marT="34290" marB="34290" anchor="ctr">
                    <a:noFill/>
                  </a:tcPr>
                </a:tc>
                <a:extLst>
                  <a:ext uri="{0D108BD9-81ED-4DB2-BD59-A6C34878D82A}">
                    <a16:rowId xmlns:a16="http://schemas.microsoft.com/office/drawing/2014/main" val="721347956"/>
                  </a:ext>
                </a:extLst>
              </a:tr>
            </a:tbl>
          </a:graphicData>
        </a:graphic>
      </p:graphicFrame>
      <p:sp>
        <p:nvSpPr>
          <p:cNvPr id="2" name="Title 1">
            <a:extLst>
              <a:ext uri="{FF2B5EF4-FFF2-40B4-BE49-F238E27FC236}">
                <a16:creationId xmlns:a16="http://schemas.microsoft.com/office/drawing/2014/main" id="{429DCC9A-671D-7E11-0C1A-5A6515F8CE5E}"/>
              </a:ext>
            </a:extLst>
          </p:cNvPr>
          <p:cNvSpPr>
            <a:spLocks noGrp="1"/>
          </p:cNvSpPr>
          <p:nvPr>
            <p:ph type="title"/>
          </p:nvPr>
        </p:nvSpPr>
        <p:spPr>
          <a:xfrm>
            <a:off x="0" y="-50796"/>
            <a:ext cx="12192000" cy="772160"/>
          </a:xfrm>
        </p:spPr>
        <p:txBody>
          <a:bodyPr/>
          <a:lstStyle/>
          <a:p>
            <a:pPr algn="ctr"/>
            <a:r>
              <a:rPr lang="en-US" sz="3600" b="1" dirty="0">
                <a:solidFill>
                  <a:srgbClr val="5FE0D4"/>
                </a:solidFill>
                <a:latin typeface="Arial"/>
                <a:cs typeface="Arial"/>
              </a:rPr>
              <a:t>Fiscal Year </a:t>
            </a:r>
            <a:r>
              <a:rPr lang="en-US" sz="3600" dirty="0">
                <a:solidFill>
                  <a:srgbClr val="5FE0D4"/>
                </a:solidFill>
                <a:latin typeface="Arial"/>
                <a:cs typeface="Arial"/>
              </a:rPr>
              <a:t>2025</a:t>
            </a:r>
            <a:r>
              <a:rPr lang="en-US" sz="3600" b="1" dirty="0">
                <a:solidFill>
                  <a:srgbClr val="5FE0D4"/>
                </a:solidFill>
                <a:latin typeface="Arial"/>
                <a:cs typeface="Arial"/>
              </a:rPr>
              <a:t> Appropriations</a:t>
            </a:r>
            <a:endParaRPr lang="en-US" sz="3600" b="1" dirty="0">
              <a:latin typeface="Arial"/>
              <a:cs typeface="Arial"/>
            </a:endParaRPr>
          </a:p>
        </p:txBody>
      </p:sp>
      <p:sp>
        <p:nvSpPr>
          <p:cNvPr id="3" name="TextBox 2">
            <a:extLst>
              <a:ext uri="{FF2B5EF4-FFF2-40B4-BE49-F238E27FC236}">
                <a16:creationId xmlns:a16="http://schemas.microsoft.com/office/drawing/2014/main" id="{E92BFC5A-0B7E-5C65-6515-3AF96DB08FD5}"/>
              </a:ext>
            </a:extLst>
          </p:cNvPr>
          <p:cNvSpPr txBox="1"/>
          <p:nvPr/>
        </p:nvSpPr>
        <p:spPr>
          <a:xfrm>
            <a:off x="2667000" y="1344772"/>
            <a:ext cx="6858000" cy="46166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Arial" pitchFamily="34" charset="0"/>
              <a:ea typeface="+mn-ea"/>
              <a:cs typeface="+mn-cs"/>
            </a:endParaRPr>
          </a:p>
        </p:txBody>
      </p:sp>
      <p:sp>
        <p:nvSpPr>
          <p:cNvPr id="6" name="Oval 5">
            <a:extLst>
              <a:ext uri="{FF2B5EF4-FFF2-40B4-BE49-F238E27FC236}">
                <a16:creationId xmlns:a16="http://schemas.microsoft.com/office/drawing/2014/main" id="{034FC942-BAA4-AB3B-55F1-407403B610D9}"/>
              </a:ext>
            </a:extLst>
          </p:cNvPr>
          <p:cNvSpPr/>
          <p:nvPr/>
        </p:nvSpPr>
        <p:spPr>
          <a:xfrm>
            <a:off x="1589314" y="3472255"/>
            <a:ext cx="1600200" cy="570522"/>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0F971ED3-B3E1-6BE6-67C5-D2881090D8D0}"/>
              </a:ext>
            </a:extLst>
          </p:cNvPr>
          <p:cNvSpPr/>
          <p:nvPr/>
        </p:nvSpPr>
        <p:spPr>
          <a:xfrm>
            <a:off x="1589314" y="4404272"/>
            <a:ext cx="1600200" cy="570522"/>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5BAD0D8-618A-8FBE-7054-0D6E222892CC}"/>
              </a:ext>
            </a:extLst>
          </p:cNvPr>
          <p:cNvSpPr/>
          <p:nvPr/>
        </p:nvSpPr>
        <p:spPr>
          <a:xfrm>
            <a:off x="9920262" y="4404272"/>
            <a:ext cx="1600200" cy="570522"/>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CB49EA13-823C-4866-F56F-12FF531E6012}"/>
              </a:ext>
            </a:extLst>
          </p:cNvPr>
          <p:cNvSpPr/>
          <p:nvPr/>
        </p:nvSpPr>
        <p:spPr>
          <a:xfrm>
            <a:off x="9920262" y="3503069"/>
            <a:ext cx="1600200" cy="570522"/>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 </a:t>
            </a:r>
          </a:p>
        </p:txBody>
      </p:sp>
    </p:spTree>
    <p:extLst>
      <p:ext uri="{BB962C8B-B14F-4D97-AF65-F5344CB8AC3E}">
        <p14:creationId xmlns:p14="http://schemas.microsoft.com/office/powerpoint/2010/main" val="284686961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animBg="1"/>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7B6D5-1693-4945-9469-554D7915EC44}"/>
              </a:ext>
            </a:extLst>
          </p:cNvPr>
          <p:cNvSpPr txBox="1">
            <a:spLocks/>
          </p:cNvSpPr>
          <p:nvPr/>
        </p:nvSpPr>
        <p:spPr>
          <a:xfrm>
            <a:off x="0" y="0"/>
            <a:ext cx="12192000" cy="66992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a:solidFill>
                  <a:srgbClr val="5FE0D4"/>
                </a:solidFill>
                <a:latin typeface="Arial" pitchFamily="34" charset="0"/>
                <a:cs typeface="Arial" pitchFamily="34" charset="0"/>
              </a:rPr>
              <a:t>Director’s Report Outline</a:t>
            </a:r>
          </a:p>
        </p:txBody>
      </p:sp>
      <p:sp>
        <p:nvSpPr>
          <p:cNvPr id="3" name="Rectangle 4">
            <a:extLst>
              <a:ext uri="{FF2B5EF4-FFF2-40B4-BE49-F238E27FC236}">
                <a16:creationId xmlns:a16="http://schemas.microsoft.com/office/drawing/2014/main" id="{B4186C0F-81D3-402F-8D3F-6CC28A8BEEDA}"/>
              </a:ext>
            </a:extLst>
          </p:cNvPr>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E57200"/>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Communications, </a:t>
            </a:r>
            <a:r>
              <a:rPr lang="en-US" sz="3400" b="1">
                <a:solidFill>
                  <a:srgbClr val="FFFFFF">
                    <a:lumMod val="75000"/>
                  </a:srgbClr>
                </a:solidFill>
              </a:rPr>
              <a:t>Policy, and </a:t>
            </a: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4220408444"/>
      </p:ext>
    </p:extLst>
  </p:cSld>
  <p:clrMapOvr>
    <a:masterClrMapping/>
  </p:clrMapOvr>
  <p:transition spd="slow">
    <p:wipe dir="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660"/>
            <a:ext cx="12192000" cy="602673"/>
          </a:xfrm>
        </p:spPr>
        <p:txBody>
          <a:bodyPr/>
          <a:lstStyle/>
          <a:p>
            <a:pPr algn="ctr"/>
            <a:r>
              <a:rPr lang="en-US" sz="3600">
                <a:solidFill>
                  <a:srgbClr val="5FE0D4"/>
                </a:solidFill>
                <a:latin typeface="Arial" charset="0"/>
                <a:cs typeface="Arial" charset="0"/>
              </a:rPr>
              <a:t>Mourning the Loss of Gary Felsenfeld</a:t>
            </a:r>
            <a:endParaRPr lang="en-US" sz="3600" b="1">
              <a:solidFill>
                <a:srgbClr val="5FE0D4"/>
              </a:solidFill>
            </a:endParaRPr>
          </a:p>
        </p:txBody>
      </p:sp>
      <p:sp>
        <p:nvSpPr>
          <p:cNvPr id="4" name="TextBox 3">
            <a:extLst>
              <a:ext uri="{FF2B5EF4-FFF2-40B4-BE49-F238E27FC236}">
                <a16:creationId xmlns:a16="http://schemas.microsoft.com/office/drawing/2014/main" id="{9FAB34A1-5353-4E6B-B18F-9AC1592C71EE}"/>
              </a:ext>
            </a:extLst>
          </p:cNvPr>
          <p:cNvSpPr txBox="1"/>
          <p:nvPr/>
        </p:nvSpPr>
        <p:spPr>
          <a:xfrm>
            <a:off x="10379998" y="6457890"/>
            <a:ext cx="1653017"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9</a:t>
            </a:r>
          </a:p>
        </p:txBody>
      </p:sp>
      <p:pic>
        <p:nvPicPr>
          <p:cNvPr id="1026" name="Picture 2">
            <a:extLst>
              <a:ext uri="{FF2B5EF4-FFF2-40B4-BE49-F238E27FC236}">
                <a16:creationId xmlns:a16="http://schemas.microsoft.com/office/drawing/2014/main" id="{296D1A64-8EB4-A8B1-834A-B97B844B23E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08" t="5437" r="354" b="21989"/>
          <a:stretch/>
        </p:blipFill>
        <p:spPr bwMode="auto">
          <a:xfrm>
            <a:off x="1129553" y="1536532"/>
            <a:ext cx="3654641" cy="4021159"/>
          </a:xfrm>
          <a:prstGeom prst="rect">
            <a:avLst/>
          </a:prstGeom>
          <a:noFill/>
          <a:ln w="38100">
            <a:solidFill>
              <a:schemeClr val="bg2"/>
            </a:solidFill>
          </a:ln>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B989D7C5-0405-1BE9-A1B0-8E384C0930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5689683" y="1844301"/>
            <a:ext cx="5102052" cy="3405620"/>
          </a:xfrm>
          <a:prstGeom prst="rect">
            <a:avLst/>
          </a:prstGeom>
          <a:noFill/>
          <a:ln w="38100">
            <a:solidFill>
              <a:schemeClr val="bg2"/>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8562583"/>
      </p:ext>
    </p:extLst>
  </p:cSld>
  <p:clrMapOvr>
    <a:masterClrMapping/>
  </p:clrMapOvr>
  <p:transition spd="slow">
    <p:wipe dir="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erson in a suit and tie&#10;&#10;Description automatically generated">
            <a:extLst>
              <a:ext uri="{FF2B5EF4-FFF2-40B4-BE49-F238E27FC236}">
                <a16:creationId xmlns:a16="http://schemas.microsoft.com/office/drawing/2014/main" id="{78B8B9BD-B543-7912-7FFE-A0907D021D40}"/>
              </a:ext>
            </a:extLst>
          </p:cNvPr>
          <p:cNvPicPr>
            <a:picLocks noChangeAspect="1"/>
          </p:cNvPicPr>
          <p:nvPr/>
        </p:nvPicPr>
        <p:blipFill rotWithShape="1">
          <a:blip r:embed="rId3">
            <a:extLst>
              <a:ext uri="{28A0092B-C50C-407E-A947-70E740481C1C}">
                <a14:useLocalDpi xmlns:a14="http://schemas.microsoft.com/office/drawing/2010/main" val="0"/>
              </a:ext>
            </a:extLst>
          </a:blip>
          <a:srcRect l="4676" t="2593" r="5052" b="5677"/>
          <a:stretch/>
        </p:blipFill>
        <p:spPr>
          <a:xfrm>
            <a:off x="1409245" y="1271502"/>
            <a:ext cx="3679095" cy="4551218"/>
          </a:xfrm>
          <a:prstGeom prst="rect">
            <a:avLst/>
          </a:prstGeom>
          <a:ln w="38100">
            <a:solidFill>
              <a:schemeClr val="bg2"/>
            </a:solidFill>
          </a:ln>
        </p:spPr>
      </p:pic>
      <p:sp>
        <p:nvSpPr>
          <p:cNvPr id="2" name="Title 1"/>
          <p:cNvSpPr>
            <a:spLocks noGrp="1"/>
          </p:cNvSpPr>
          <p:nvPr>
            <p:ph type="title"/>
          </p:nvPr>
        </p:nvSpPr>
        <p:spPr>
          <a:xfrm>
            <a:off x="0" y="33660"/>
            <a:ext cx="12192000" cy="602673"/>
          </a:xfrm>
        </p:spPr>
        <p:txBody>
          <a:bodyPr/>
          <a:lstStyle/>
          <a:p>
            <a:pPr algn="ctr"/>
            <a:r>
              <a:rPr lang="en-US" sz="3600">
                <a:solidFill>
                  <a:srgbClr val="5FE0D4"/>
                </a:solidFill>
                <a:latin typeface="Arial" charset="0"/>
                <a:cs typeface="Arial" charset="0"/>
              </a:rPr>
              <a:t>Mourning the Loss of Richard Cooper</a:t>
            </a:r>
            <a:endParaRPr lang="en-US" sz="3600" b="1">
              <a:solidFill>
                <a:srgbClr val="5FE0D4"/>
              </a:solidFill>
            </a:endParaRPr>
          </a:p>
        </p:txBody>
      </p:sp>
      <p:sp>
        <p:nvSpPr>
          <p:cNvPr id="4" name="TextBox 3">
            <a:extLst>
              <a:ext uri="{FF2B5EF4-FFF2-40B4-BE49-F238E27FC236}">
                <a16:creationId xmlns:a16="http://schemas.microsoft.com/office/drawing/2014/main" id="{9FAB34A1-5353-4E6B-B18F-9AC1592C71EE}"/>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10</a:t>
            </a:r>
          </a:p>
        </p:txBody>
      </p:sp>
      <p:pic>
        <p:nvPicPr>
          <p:cNvPr id="1028" name="Picture 4">
            <a:extLst>
              <a:ext uri="{FF2B5EF4-FFF2-40B4-BE49-F238E27FC236}">
                <a16:creationId xmlns:a16="http://schemas.microsoft.com/office/drawing/2014/main" id="{B989D7C5-0405-1BE9-A1B0-8E384C093029}"/>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292" t="9441" r="11015" b="5867"/>
          <a:stretch/>
        </p:blipFill>
        <p:spPr bwMode="auto">
          <a:xfrm>
            <a:off x="6241929" y="1726190"/>
            <a:ext cx="4540826" cy="3405620"/>
          </a:xfrm>
          <a:prstGeom prst="rect">
            <a:avLst/>
          </a:prstGeom>
          <a:noFill/>
          <a:ln w="38100">
            <a:solidFill>
              <a:schemeClr val="bg2"/>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5331514"/>
      </p:ext>
    </p:extLst>
  </p:cSld>
  <p:clrMapOvr>
    <a:masterClrMapping/>
  </p:clrMapOvr>
  <p:transition spd="slow">
    <p:wipe dir="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2D102039-3425-3C23-2892-334F5E544EC6}"/>
              </a:ext>
            </a:extLst>
          </p:cNvPr>
          <p:cNvPicPr>
            <a:picLocks noChangeAspect="1"/>
          </p:cNvPicPr>
          <p:nvPr/>
        </p:nvPicPr>
        <p:blipFill rotWithShape="1">
          <a:blip r:embed="rId3">
            <a:extLst>
              <a:ext uri="{28A0092B-C50C-407E-A947-70E740481C1C}">
                <a14:useLocalDpi xmlns:a14="http://schemas.microsoft.com/office/drawing/2010/main" val="0"/>
              </a:ext>
            </a:extLst>
          </a:blip>
          <a:srcRect t="1645" b="1645"/>
          <a:stretch/>
        </p:blipFill>
        <p:spPr>
          <a:xfrm>
            <a:off x="1894001" y="1463616"/>
            <a:ext cx="3186832" cy="3958656"/>
          </a:xfrm>
          <a:prstGeom prst="rect">
            <a:avLst/>
          </a:prstGeom>
          <a:ln w="38100">
            <a:solidFill>
              <a:schemeClr val="bg2"/>
            </a:solidFill>
          </a:ln>
        </p:spPr>
      </p:pic>
      <p:sp>
        <p:nvSpPr>
          <p:cNvPr id="3" name="AutoShape 2" descr="Image result for National Academy of Science">
            <a:extLst>
              <a:ext uri="{FF2B5EF4-FFF2-40B4-BE49-F238E27FC236}">
                <a16:creationId xmlns:a16="http://schemas.microsoft.com/office/drawing/2014/main" id="{C94140D2-A6A1-37E1-059E-DD5C5F7C017A}"/>
              </a:ext>
            </a:extLst>
          </p:cNvPr>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4" name="AutoShape 4" descr="Image result for National Academy of Science">
            <a:extLst>
              <a:ext uri="{FF2B5EF4-FFF2-40B4-BE49-F238E27FC236}">
                <a16:creationId xmlns:a16="http://schemas.microsoft.com/office/drawing/2014/main" id="{42C19057-AD2F-5675-4288-31DD09D4E53A}"/>
              </a:ext>
            </a:extLst>
          </p:cNvPr>
          <p:cNvSpPr>
            <a:spLocks noChangeAspect="1" noChangeArrowheads="1"/>
          </p:cNvSpPr>
          <p:nvPr/>
        </p:nvSpPr>
        <p:spPr bwMode="auto">
          <a:xfrm>
            <a:off x="3359149" y="2747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5" name="AutoShape 6" descr="Image result for National Academy of Science">
            <a:extLst>
              <a:ext uri="{FF2B5EF4-FFF2-40B4-BE49-F238E27FC236}">
                <a16:creationId xmlns:a16="http://schemas.microsoft.com/office/drawing/2014/main" id="{9F84C473-71D0-3223-0DCE-4EDA50B5413C}"/>
              </a:ext>
            </a:extLst>
          </p:cNvPr>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7" name="Title 1">
            <a:extLst>
              <a:ext uri="{FF2B5EF4-FFF2-40B4-BE49-F238E27FC236}">
                <a16:creationId xmlns:a16="http://schemas.microsoft.com/office/drawing/2014/main" id="{BAF31E34-0EAB-13D2-D226-FC6F2CFE2C80}"/>
              </a:ext>
            </a:extLst>
          </p:cNvPr>
          <p:cNvSpPr txBox="1">
            <a:spLocks/>
          </p:cNvSpPr>
          <p:nvPr/>
        </p:nvSpPr>
        <p:spPr>
          <a:xfrm>
            <a:off x="868768" y="5457098"/>
            <a:ext cx="5224525" cy="88190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Amanda Perl</a:t>
            </a:r>
          </a:p>
        </p:txBody>
      </p:sp>
      <p:sp>
        <p:nvSpPr>
          <p:cNvPr id="8" name="Title 3">
            <a:extLst>
              <a:ext uri="{FF2B5EF4-FFF2-40B4-BE49-F238E27FC236}">
                <a16:creationId xmlns:a16="http://schemas.microsoft.com/office/drawing/2014/main" id="{AEC690F2-212D-90E0-FDB7-6E81C2D2D68A}"/>
              </a:ext>
            </a:extLst>
          </p:cNvPr>
          <p:cNvSpPr txBox="1">
            <a:spLocks/>
          </p:cNvSpPr>
          <p:nvPr/>
        </p:nvSpPr>
        <p:spPr>
          <a:xfrm>
            <a:off x="0" y="41417"/>
            <a:ext cx="12192000" cy="1408255"/>
          </a:xfrm>
          <a:prstGeom prst="rect">
            <a:avLst/>
          </a:prstGeom>
        </p:spPr>
        <p:txBody>
          <a:bodyPr lIns="91440" tIns="45720" rIns="91440" bIns="45720" anchor="t"/>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kumimoji="0" lang="en-US" sz="3600" b="1" i="0" u="none" strike="noStrike" kern="1200" cap="none" spc="0" normalizeH="0" baseline="0" noProof="0" dirty="0">
                <a:ln>
                  <a:noFill/>
                </a:ln>
                <a:solidFill>
                  <a:srgbClr val="5FE0D4"/>
                </a:solidFill>
                <a:effectLst/>
                <a:uLnTx/>
                <a:uFillTx/>
                <a:latin typeface="Arial"/>
                <a:cs typeface="Arial"/>
              </a:rPr>
              <a:t>New Chief Executive Officer, </a:t>
            </a:r>
          </a:p>
          <a:p>
            <a:pPr algn="ctr">
              <a:defRPr/>
            </a:pPr>
            <a:r>
              <a:rPr kumimoji="0" lang="en-US" sz="3600" b="1" i="0" u="none" strike="noStrike" kern="1200" cap="none" spc="0" normalizeH="0" baseline="0" noProof="0" dirty="0">
                <a:ln>
                  <a:noFill/>
                </a:ln>
                <a:solidFill>
                  <a:srgbClr val="5FE0D4"/>
                </a:solidFill>
                <a:effectLst/>
                <a:uLnTx/>
                <a:uFillTx/>
                <a:latin typeface="Arial"/>
                <a:cs typeface="Arial"/>
              </a:rPr>
              <a:t>American Society of Human Genetics</a:t>
            </a:r>
            <a:endParaRPr kumimoji="0" lang="en-US" sz="3600" b="1" i="0" u="none" strike="noStrike" kern="1200" cap="none" spc="0" normalizeH="0" baseline="0" noProof="0" dirty="0">
              <a:ln>
                <a:noFill/>
              </a:ln>
              <a:solidFill>
                <a:srgbClr val="5FE0D4"/>
              </a:solidFill>
              <a:effectLst/>
              <a:uLnTx/>
              <a:uFillTx/>
              <a:latin typeface="Arial" charset="0"/>
              <a:ea typeface="+mj-ea"/>
              <a:cs typeface="Arial" charset="0"/>
            </a:endParaRPr>
          </a:p>
        </p:txBody>
      </p:sp>
      <p:sp>
        <p:nvSpPr>
          <p:cNvPr id="9" name="TextBox 8">
            <a:extLst>
              <a:ext uri="{FF2B5EF4-FFF2-40B4-BE49-F238E27FC236}">
                <a16:creationId xmlns:a16="http://schemas.microsoft.com/office/drawing/2014/main" id="{79A258F8-DCD7-61FB-BD14-E70679BA6E57}"/>
              </a:ext>
            </a:extLst>
          </p:cNvPr>
          <p:cNvSpPr txBox="1"/>
          <p:nvPr/>
        </p:nvSpPr>
        <p:spPr>
          <a:xfrm>
            <a:off x="10379998" y="6457890"/>
            <a:ext cx="1781513"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11</a:t>
            </a:r>
          </a:p>
        </p:txBody>
      </p:sp>
      <p:pic>
        <p:nvPicPr>
          <p:cNvPr id="6" name="Picture 5" descr="A black and white logo with white text&#10;&#10;Description automatically generated">
            <a:extLst>
              <a:ext uri="{FF2B5EF4-FFF2-40B4-BE49-F238E27FC236}">
                <a16:creationId xmlns:a16="http://schemas.microsoft.com/office/drawing/2014/main" id="{1846C08B-DC27-619A-C24E-5CCDD255F6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71027" y="2724872"/>
            <a:ext cx="4361048" cy="1408255"/>
          </a:xfrm>
          <a:prstGeom prst="rect">
            <a:avLst/>
          </a:prstGeom>
        </p:spPr>
      </p:pic>
    </p:spTree>
    <p:extLst>
      <p:ext uri="{BB962C8B-B14F-4D97-AF65-F5344CB8AC3E}">
        <p14:creationId xmlns:p14="http://schemas.microsoft.com/office/powerpoint/2010/main" val="3802114178"/>
      </p:ext>
    </p:extLst>
  </p:cSld>
  <p:clrMapOvr>
    <a:masterClrMapping/>
  </p:clrMapOvr>
  <p:transition spd="slow">
    <p:wipe dir="d"/>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074" name="Title 3"/>
          <p:cNvSpPr>
            <a:spLocks noGrp="1"/>
          </p:cNvSpPr>
          <p:nvPr>
            <p:ph type="title"/>
          </p:nvPr>
        </p:nvSpPr>
        <p:spPr>
          <a:xfrm>
            <a:off x="0" y="38097"/>
            <a:ext cx="12192000" cy="1086476"/>
          </a:xfrm>
        </p:spPr>
        <p:txBody>
          <a:bodyPr>
            <a:normAutofit/>
          </a:bodyPr>
          <a:lstStyle/>
          <a:p>
            <a:pPr algn="ctr">
              <a:defRPr/>
            </a:pPr>
            <a:r>
              <a:rPr lang="en-US" sz="3600" b="1" dirty="0">
                <a:solidFill>
                  <a:srgbClr val="5FE0D4"/>
                </a:solidFill>
                <a:latin typeface="Arial" charset="0"/>
                <a:cs typeface="Arial" charset="0"/>
              </a:rPr>
              <a:t>NASEM Report: Charting a Future for </a:t>
            </a:r>
            <a:br>
              <a:rPr lang="en-US" sz="3600" b="1" dirty="0">
                <a:solidFill>
                  <a:srgbClr val="5FE0D4"/>
                </a:solidFill>
                <a:latin typeface="Arial" charset="0"/>
                <a:cs typeface="Arial" charset="0"/>
              </a:rPr>
            </a:br>
            <a:r>
              <a:rPr lang="en-US" sz="3600" b="1" dirty="0">
                <a:solidFill>
                  <a:srgbClr val="5FE0D4"/>
                </a:solidFill>
                <a:latin typeface="Arial" charset="0"/>
                <a:cs typeface="Arial" charset="0"/>
              </a:rPr>
              <a:t>Sequencing RNA and Its Modifications</a:t>
            </a:r>
            <a:endParaRPr lang="en-US" sz="3600" b="1" dirty="0">
              <a:solidFill>
                <a:srgbClr val="5FE0D4"/>
              </a:solidFill>
              <a:latin typeface="Arial" pitchFamily="34" charset="0"/>
              <a:cs typeface="Arial" pitchFamily="34" charset="0"/>
            </a:endParaRPr>
          </a:p>
        </p:txBody>
      </p:sp>
      <p:sp>
        <p:nvSpPr>
          <p:cNvPr id="7" name="Rectangle 6">
            <a:extLst>
              <a:ext uri="{FF2B5EF4-FFF2-40B4-BE49-F238E27FC236}">
                <a16:creationId xmlns:a16="http://schemas.microsoft.com/office/drawing/2014/main" id="{52F18AF3-C0B4-4D27-9F65-4AC4AC65F607}"/>
              </a:ext>
            </a:extLst>
          </p:cNvPr>
          <p:cNvSpPr/>
          <p:nvPr/>
        </p:nvSpPr>
        <p:spPr>
          <a:xfrm>
            <a:off x="0" y="1873922"/>
            <a:ext cx="8187599" cy="4001095"/>
          </a:xfrm>
          <a:prstGeom prst="rect">
            <a:avLst/>
          </a:prstGeom>
        </p:spPr>
        <p:txBody>
          <a:bodyPr wrap="square" lIns="91440" tIns="45720" rIns="91440" bIns="45720" anchor="t">
            <a:spAutoFit/>
          </a:bodyPr>
          <a:lstStyle/>
          <a:p>
            <a:pPr marL="387350" marR="0" lvl="2" indent="-228600" algn="l" defTabSz="627063" rtl="0" eaLnBrk="1" fontAlgn="auto" latinLnBrk="0" hangingPunct="1">
              <a:lnSpc>
                <a:spcPct val="100000"/>
              </a:lnSpc>
              <a:spcAft>
                <a:spcPts val="120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a:ea typeface="+mn-ea"/>
                <a:cs typeface="Arial"/>
              </a:rPr>
              <a:t>Reviews the impact of RNA base</a:t>
            </a:r>
            <a:r>
              <a:rPr kumimoji="0" lang="en-US" sz="2800" b="1" i="0" u="none" strike="noStrike" kern="1200" cap="none" spc="0" normalizeH="0" noProof="0" dirty="0">
                <a:ln>
                  <a:noFill/>
                </a:ln>
                <a:solidFill>
                  <a:srgbClr val="FFFFFF"/>
                </a:solidFill>
                <a:effectLst/>
                <a:uLnTx/>
                <a:uFillTx/>
                <a:latin typeface="Arial"/>
                <a:ea typeface="+mn-ea"/>
                <a:cs typeface="Arial"/>
              </a:rPr>
              <a:t> 	</a:t>
            </a:r>
            <a:r>
              <a:rPr kumimoji="0" lang="en-US" sz="2800" b="1" i="0" u="none" strike="noStrike" kern="1200" cap="none" spc="0" normalizeH="0" baseline="0" noProof="0" dirty="0">
                <a:ln>
                  <a:noFill/>
                </a:ln>
                <a:solidFill>
                  <a:srgbClr val="FFFFFF"/>
                </a:solidFill>
                <a:effectLst/>
                <a:uLnTx/>
                <a:uFillTx/>
                <a:latin typeface="Arial"/>
                <a:ea typeface="+mn-ea"/>
                <a:cs typeface="Arial"/>
              </a:rPr>
              <a:t>modifications</a:t>
            </a:r>
            <a:endParaRPr kumimoji="0" lang="en-US" sz="2800" b="1" i="0" u="none" strike="noStrike" kern="1200" cap="none" spc="0" normalizeH="0" baseline="0" noProof="0" dirty="0">
              <a:ln>
                <a:noFill/>
              </a:ln>
              <a:solidFill>
                <a:srgbClr val="FFFFFF"/>
              </a:solidFill>
              <a:effectLst/>
              <a:uLnTx/>
              <a:uFillTx/>
              <a:latin typeface="Arial"/>
              <a:cs typeface="Arial"/>
            </a:endParaRPr>
          </a:p>
          <a:p>
            <a:pPr marL="387350" lvl="2" indent="-228600" defTabSz="627063">
              <a:spcAft>
                <a:spcPts val="1200"/>
              </a:spcAft>
              <a:buClr>
                <a:srgbClr val="FFFFFF"/>
              </a:buClr>
              <a:buSzPct val="95000"/>
              <a:buFont typeface="Wingdings" pitchFamily="2" charset="2"/>
              <a:buChar char=""/>
              <a:defRPr/>
            </a:pPr>
            <a:r>
              <a:rPr kumimoji="0" lang="en-US" sz="2800" b="1" i="0" u="none" strike="noStrike" kern="1200" cap="none" spc="0" normalizeH="0" baseline="0" noProof="0" dirty="0">
                <a:ln>
                  <a:noFill/>
                </a:ln>
                <a:solidFill>
                  <a:srgbClr val="FFFFFF"/>
                </a:solidFill>
                <a:effectLst/>
                <a:uLnTx/>
                <a:uFillTx/>
                <a:latin typeface="Arial"/>
                <a:ea typeface="+mn-ea"/>
                <a:cs typeface="Arial"/>
              </a:rPr>
              <a:t>Highlights </a:t>
            </a:r>
            <a:r>
              <a:rPr lang="en-US" sz="2800" b="1" dirty="0">
                <a:solidFill>
                  <a:srgbClr val="FFFFFF"/>
                </a:solidFill>
                <a:latin typeface="Arial"/>
                <a:cs typeface="Arial"/>
              </a:rPr>
              <a:t>critical gaps in existing RNA 	sequencing</a:t>
            </a:r>
            <a:r>
              <a:rPr kumimoji="0" lang="en-US" sz="2800" b="1" i="0" u="none" strike="noStrike" kern="1200" cap="none" spc="0" normalizeH="0" baseline="0" noProof="0" dirty="0">
                <a:ln>
                  <a:noFill/>
                </a:ln>
                <a:solidFill>
                  <a:srgbClr val="FFFFFF"/>
                </a:solidFill>
                <a:effectLst/>
                <a:uLnTx/>
                <a:uFillTx/>
                <a:latin typeface="Arial"/>
                <a:ea typeface="+mn-ea"/>
                <a:cs typeface="Arial"/>
              </a:rPr>
              <a:t> technologies </a:t>
            </a:r>
            <a:endParaRPr lang="en-US" sz="2800" b="1" i="0" u="none" strike="noStrike" kern="1200" cap="none" spc="0" normalizeH="0" baseline="0" noProof="0" dirty="0">
              <a:ln>
                <a:noFill/>
              </a:ln>
              <a:solidFill>
                <a:srgbClr val="FFFFFF"/>
              </a:solidFill>
              <a:effectLst/>
              <a:uLnTx/>
              <a:uFillTx/>
              <a:latin typeface="Arial"/>
              <a:cs typeface="Arial"/>
            </a:endParaRPr>
          </a:p>
          <a:p>
            <a:pPr marL="387350" lvl="2" indent="-228600" defTabSz="627063" eaLnBrk="0" hangingPunct="0">
              <a:spcAft>
                <a:spcPts val="1200"/>
              </a:spcAft>
              <a:buClr>
                <a:srgbClr val="FFFFFF"/>
              </a:buClr>
              <a:buSzPct val="95000"/>
              <a:buFont typeface="Wingdings" pitchFamily="2" charset="2"/>
              <a:buChar char=""/>
              <a:defRPr/>
            </a:pPr>
            <a:r>
              <a:rPr kumimoji="0" lang="en-US" sz="2800" b="1" i="0" u="none" strike="noStrike" kern="1200" cap="none" spc="0" normalizeH="0" baseline="0" noProof="0" dirty="0">
                <a:ln>
                  <a:noFill/>
                </a:ln>
                <a:solidFill>
                  <a:srgbClr val="FFFFFF"/>
                </a:solidFill>
                <a:effectLst/>
                <a:uLnTx/>
                <a:uFillTx/>
                <a:latin typeface="Arial"/>
                <a:ea typeface="+mn-ea"/>
                <a:cs typeface="Arial"/>
              </a:rPr>
              <a:t>Provides recommendations </a:t>
            </a:r>
            <a:r>
              <a:rPr lang="en-US" sz="2800" b="1" dirty="0">
                <a:solidFill>
                  <a:srgbClr val="FFFFFF"/>
                </a:solidFill>
                <a:latin typeface="Arial"/>
                <a:cs typeface="Arial"/>
              </a:rPr>
              <a:t>for standards, 	technologies, and regulatory agency tasks</a:t>
            </a:r>
          </a:p>
          <a:p>
            <a:pPr marL="387350" lvl="2" indent="-228600" defTabSz="627063" eaLnBrk="0" hangingPunct="0">
              <a:spcAft>
                <a:spcPts val="1200"/>
              </a:spcAft>
              <a:buClr>
                <a:srgbClr val="FFFFFF"/>
              </a:buClr>
              <a:buSzPct val="95000"/>
              <a:buFont typeface="Wingdings" pitchFamily="2" charset="2"/>
              <a:buChar char=""/>
              <a:defRPr/>
            </a:pPr>
            <a:r>
              <a:rPr lang="en-US" sz="2800" b="1" dirty="0">
                <a:solidFill>
                  <a:srgbClr val="FFFFFF"/>
                </a:solidFill>
                <a:latin typeface="Arial"/>
                <a:cs typeface="Arial"/>
              </a:rPr>
              <a:t>Sets </a:t>
            </a:r>
            <a:r>
              <a:rPr kumimoji="0" lang="en-US" sz="2800" b="1" i="0" u="none" strike="noStrike" kern="1200" cap="none" spc="0" normalizeH="0" baseline="0" noProof="0" dirty="0">
                <a:ln>
                  <a:noFill/>
                </a:ln>
                <a:solidFill>
                  <a:srgbClr val="FFFFFF"/>
                </a:solidFill>
                <a:effectLst/>
                <a:uLnTx/>
                <a:uFillTx/>
                <a:latin typeface="Arial"/>
                <a:ea typeface="+mn-ea"/>
                <a:cs typeface="Arial"/>
              </a:rPr>
              <a:t>5, 10, and 15-year priorities and 	milestones</a:t>
            </a:r>
            <a:endParaRPr kumimoji="0" lang="en-US" sz="28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pic>
        <p:nvPicPr>
          <p:cNvPr id="3" name="object 5">
            <a:extLst>
              <a:ext uri="{FF2B5EF4-FFF2-40B4-BE49-F238E27FC236}">
                <a16:creationId xmlns:a16="http://schemas.microsoft.com/office/drawing/2014/main" id="{F98881A4-6825-20C6-98C9-726DC8E9852F}"/>
              </a:ext>
            </a:extLst>
          </p:cNvPr>
          <p:cNvPicPr/>
          <p:nvPr/>
        </p:nvPicPr>
        <p:blipFill>
          <a:blip r:embed="rId4" cstate="print"/>
          <a:stretch>
            <a:fillRect/>
          </a:stretch>
        </p:blipFill>
        <p:spPr>
          <a:xfrm>
            <a:off x="8187600" y="1361156"/>
            <a:ext cx="3661606" cy="4638812"/>
          </a:xfrm>
          <a:prstGeom prst="rect">
            <a:avLst/>
          </a:prstGeom>
          <a:noFill/>
          <a:ln w="38100">
            <a:solidFill>
              <a:schemeClr val="bg2"/>
            </a:solidFill>
          </a:ln>
          <a:effectLst/>
        </p:spPr>
      </p:pic>
      <p:sp>
        <p:nvSpPr>
          <p:cNvPr id="5" name="TextBox 4">
            <a:extLst>
              <a:ext uri="{FF2B5EF4-FFF2-40B4-BE49-F238E27FC236}">
                <a16:creationId xmlns:a16="http://schemas.microsoft.com/office/drawing/2014/main" id="{F909F33F-7DE0-FD10-9597-8C169412231B}"/>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12</a:t>
            </a:r>
          </a:p>
        </p:txBody>
      </p:sp>
    </p:spTree>
    <p:extLst>
      <p:ext uri="{BB962C8B-B14F-4D97-AF65-F5344CB8AC3E}">
        <p14:creationId xmlns:p14="http://schemas.microsoft.com/office/powerpoint/2010/main" val="3405001872"/>
      </p:ext>
    </p:extLst>
  </p:cSld>
  <p:clrMapOvr>
    <a:overrideClrMapping bg1="lt1" tx1="dk1" bg2="lt2" tx2="dk2" accent1="accent1" accent2="accent2" accent3="accent3" accent4="accent4" accent5="accent5" accent6="accent6" hlink="hlink" folHlink="folHlink"/>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7869"/>
            <a:ext cx="12191999" cy="642578"/>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FFFF00"/>
                </a:solidFill>
                <a:latin typeface="Arial" charset="0"/>
                <a:cs typeface="Arial" charset="0"/>
              </a:rPr>
              <a:t> </a:t>
            </a:r>
            <a:r>
              <a:rPr lang="en-US" sz="3600" dirty="0">
                <a:solidFill>
                  <a:srgbClr val="5FE0D4"/>
                </a:solidFill>
                <a:latin typeface="Arial" charset="0"/>
                <a:cs typeface="Arial" charset="0"/>
              </a:rPr>
              <a:t>Elected to National Academy of Sciences</a:t>
            </a:r>
          </a:p>
        </p:txBody>
      </p:sp>
      <p:sp>
        <p:nvSpPr>
          <p:cNvPr id="9" name="Title 1"/>
          <p:cNvSpPr txBox="1">
            <a:spLocks/>
          </p:cNvSpPr>
          <p:nvPr/>
        </p:nvSpPr>
        <p:spPr bwMode="auto">
          <a:xfrm>
            <a:off x="1454108" y="3429000"/>
            <a:ext cx="9572924" cy="2110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numCol="2"/>
          <a:lstStyle>
            <a:lvl1pPr marL="411163" indent="-342900"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3300" dirty="0">
                <a:cs typeface="Arial" panose="020B0604020202020204" pitchFamily="34" charset="0"/>
              </a:rPr>
              <a:t>David J. Glass</a:t>
            </a:r>
          </a:p>
          <a:p>
            <a:r>
              <a:rPr lang="en-US" sz="3300" dirty="0">
                <a:cs typeface="Arial" panose="020B0604020202020204" pitchFamily="34" charset="0"/>
              </a:rPr>
              <a:t>Todd R. Golub </a:t>
            </a:r>
          </a:p>
          <a:p>
            <a:r>
              <a:rPr lang="en-US" sz="3300" dirty="0">
                <a:cs typeface="Arial" panose="020B0604020202020204" pitchFamily="34" charset="0"/>
              </a:rPr>
              <a:t>Thomas A. Kunkel</a:t>
            </a:r>
          </a:p>
          <a:p>
            <a:r>
              <a:rPr lang="en-US" sz="3300" dirty="0" err="1">
                <a:cs typeface="Arial" panose="020B0604020202020204" pitchFamily="34" charset="0"/>
              </a:rPr>
              <a:t>Nipam</a:t>
            </a:r>
            <a:r>
              <a:rPr lang="en-US" sz="3300" dirty="0">
                <a:cs typeface="Arial" panose="020B0604020202020204" pitchFamily="34" charset="0"/>
              </a:rPr>
              <a:t> H. Patel </a:t>
            </a:r>
          </a:p>
          <a:p>
            <a:r>
              <a:rPr lang="en-US" sz="3300" dirty="0">
                <a:cs typeface="Arial" panose="020B0604020202020204" pitchFamily="34" charset="0"/>
              </a:rPr>
              <a:t>Steven A. Rosenberg </a:t>
            </a:r>
          </a:p>
          <a:p>
            <a:r>
              <a:rPr lang="en-US" sz="3300" dirty="0">
                <a:cs typeface="Arial" panose="020B0604020202020204" pitchFamily="34" charset="0"/>
              </a:rPr>
              <a:t>Jenny Tung</a:t>
            </a:r>
          </a:p>
          <a:p>
            <a:r>
              <a:rPr lang="en-US" sz="3300" dirty="0">
                <a:cs typeface="Arial" panose="020B0604020202020204" pitchFamily="34" charset="0"/>
              </a:rPr>
              <a:t>Joana </a:t>
            </a:r>
            <a:r>
              <a:rPr lang="en-US" sz="3300" dirty="0" err="1">
                <a:cs typeface="Arial" panose="020B0604020202020204" pitchFamily="34" charset="0"/>
              </a:rPr>
              <a:t>Wysocka</a:t>
            </a:r>
            <a:endParaRPr lang="en-US" sz="3300" dirty="0">
              <a:cs typeface="Arial" panose="020B0604020202020204" pitchFamily="34" charset="0"/>
            </a:endParaRPr>
          </a:p>
        </p:txBody>
      </p:sp>
      <p:sp>
        <p:nvSpPr>
          <p:cNvPr id="4" name="AutoShape 2" descr="Image result for National Academy of Scienc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defRPr/>
            </a:pPr>
            <a:endParaRPr lang="en-US" sz="1800" kern="0">
              <a:solidFill>
                <a:sysClr val="windowText" lastClr="000000"/>
              </a:solidFill>
            </a:endParaRPr>
          </a:p>
        </p:txBody>
      </p:sp>
      <p:sp>
        <p:nvSpPr>
          <p:cNvPr id="5" name="AutoShape 4" descr="Image result for National Academy of Science"/>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defRPr/>
            </a:pPr>
            <a:endParaRPr lang="en-US" sz="1800" kern="0">
              <a:solidFill>
                <a:sysClr val="windowText" lastClr="000000"/>
              </a:solidFill>
            </a:endParaRPr>
          </a:p>
        </p:txBody>
      </p:sp>
      <p:sp>
        <p:nvSpPr>
          <p:cNvPr id="6" name="AutoShape 6" descr="Image result for National Academy of Science"/>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defRPr/>
            </a:pPr>
            <a:endParaRPr lang="en-US" sz="1800" kern="0">
              <a:solidFill>
                <a:sysClr val="windowText" lastClr="000000"/>
              </a:solidFill>
            </a:endParaRPr>
          </a:p>
        </p:txBody>
      </p:sp>
      <p:sp>
        <p:nvSpPr>
          <p:cNvPr id="10" name="TextBox 9">
            <a:extLst>
              <a:ext uri="{FF2B5EF4-FFF2-40B4-BE49-F238E27FC236}">
                <a16:creationId xmlns:a16="http://schemas.microsoft.com/office/drawing/2014/main" id="{19FBC705-37E7-1BAD-853B-91F37EF5F263}"/>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13</a:t>
            </a:r>
          </a:p>
        </p:txBody>
      </p:sp>
      <p:pic>
        <p:nvPicPr>
          <p:cNvPr id="8" name="Picture 7" descr="A white text on a black background&#10;&#10;Description automatically generated">
            <a:extLst>
              <a:ext uri="{FF2B5EF4-FFF2-40B4-BE49-F238E27FC236}">
                <a16:creationId xmlns:a16="http://schemas.microsoft.com/office/drawing/2014/main" id="{12B52DFA-89DF-3F1A-59BA-5F70E459CD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761" y="1586473"/>
            <a:ext cx="8760237" cy="1086147"/>
          </a:xfrm>
          <a:prstGeom prst="rect">
            <a:avLst/>
          </a:prstGeom>
        </p:spPr>
      </p:pic>
    </p:spTree>
    <p:extLst>
      <p:ext uri="{BB962C8B-B14F-4D97-AF65-F5344CB8AC3E}">
        <p14:creationId xmlns:p14="http://schemas.microsoft.com/office/powerpoint/2010/main" val="1535364830"/>
      </p:ext>
    </p:extLst>
  </p:cSld>
  <p:clrMapOvr>
    <a:masterClrMapping/>
  </p:clrMapOvr>
  <p:transition spd="slow">
    <p:wipe dir="d"/>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3B2D5-995B-4CCD-8F9C-651129635FFC}"/>
              </a:ext>
            </a:extLst>
          </p:cNvPr>
          <p:cNvSpPr txBox="1">
            <a:spLocks/>
          </p:cNvSpPr>
          <p:nvPr/>
        </p:nvSpPr>
        <p:spPr>
          <a:xfrm>
            <a:off x="0" y="0"/>
            <a:ext cx="12192000" cy="66992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a:solidFill>
                  <a:srgbClr val="5FE0D4"/>
                </a:solidFill>
                <a:latin typeface="Arial" pitchFamily="34" charset="0"/>
                <a:cs typeface="Arial" pitchFamily="34" charset="0"/>
              </a:rPr>
              <a:t>Director’s Report Outline</a:t>
            </a:r>
          </a:p>
        </p:txBody>
      </p:sp>
      <p:sp>
        <p:nvSpPr>
          <p:cNvPr id="3" name="Rectangle 4">
            <a:extLst>
              <a:ext uri="{FF2B5EF4-FFF2-40B4-BE49-F238E27FC236}">
                <a16:creationId xmlns:a16="http://schemas.microsoft.com/office/drawing/2014/main" id="{D53A8D63-7458-4C61-A9C8-9420E59D976E}"/>
              </a:ext>
            </a:extLst>
          </p:cNvPr>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E57200"/>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NIH Common Fund/Trans-NIH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Communications, Policy, and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1198509207"/>
      </p:ext>
    </p:extLst>
  </p:cSld>
  <p:clrMapOvr>
    <a:masterClrMapping/>
  </p:clrMapOvr>
  <p:transition spd="slow">
    <p:wipe dir="d"/>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8B9FA7-E65D-4A00-A529-081D35D2EB74}"/>
              </a:ext>
            </a:extLst>
          </p:cNvPr>
          <p:cNvSpPr/>
          <p:nvPr/>
        </p:nvSpPr>
        <p:spPr>
          <a:xfrm>
            <a:off x="0" y="-15041"/>
            <a:ext cx="12192000" cy="1200329"/>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Molecular Phenotypes of Null Alleles in Cells (</a:t>
            </a:r>
            <a:r>
              <a:rPr kumimoji="0" lang="en-US" sz="3600" b="1" i="0" u="none" strike="noStrike" kern="1200" cap="none" spc="0" normalizeH="0" baseline="0" noProof="0" dirty="0" err="1">
                <a:ln>
                  <a:noFill/>
                </a:ln>
                <a:solidFill>
                  <a:srgbClr val="5FE0D4"/>
                </a:solidFill>
                <a:effectLst/>
                <a:uLnTx/>
                <a:uFillTx/>
                <a:latin typeface="Arial" charset="0"/>
                <a:ea typeface="+mn-ea"/>
                <a:cs typeface="Arial" charset="0"/>
              </a:rPr>
              <a:t>MorPhiC</a:t>
            </a: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 Phase 1</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34" name="TextBox 33">
            <a:extLst>
              <a:ext uri="{FF2B5EF4-FFF2-40B4-BE49-F238E27FC236}">
                <a16:creationId xmlns:a16="http://schemas.microsoft.com/office/drawing/2014/main" id="{6578B367-175D-8ACD-EB2D-55A07E289F68}"/>
              </a:ext>
            </a:extLst>
          </p:cNvPr>
          <p:cNvSpPr txBox="1"/>
          <p:nvPr/>
        </p:nvSpPr>
        <p:spPr>
          <a:xfrm>
            <a:off x="329475" y="4557432"/>
            <a:ext cx="11533048" cy="1692771"/>
          </a:xfrm>
          <a:prstGeom prst="rect">
            <a:avLst/>
          </a:prstGeom>
          <a:noFill/>
        </p:spPr>
        <p:txBody>
          <a:bodyPr wrap="square" lIns="91440" tIns="45720" rIns="91440" bIns="45720" rtlCol="0" anchor="t">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US" sz="2600" b="1" i="0" u="none" strike="noStrike" kern="1200" cap="none" spc="0" normalizeH="0" baseline="0" noProof="0">
                <a:ln>
                  <a:noFill/>
                </a:ln>
                <a:solidFill>
                  <a:srgbClr val="FFFFFF"/>
                </a:solidFill>
                <a:effectLst/>
                <a:uLnTx/>
                <a:uFillTx/>
                <a:latin typeface="Arial" panose="020B0604020202020204"/>
                <a:ea typeface="Helvetica Neue" charset="0"/>
                <a:cs typeface="Arial"/>
              </a:rPr>
              <a:t>Consortium Meeting in February</a:t>
            </a:r>
            <a:r>
              <a:rPr kumimoji="0" lang="en-AF" sz="2600" b="1" i="0" u="none" strike="noStrike" kern="1200" cap="none" spc="0" normalizeH="0" baseline="0" noProof="0">
                <a:ln>
                  <a:noFill/>
                </a:ln>
                <a:solidFill>
                  <a:srgbClr val="FFFFFF"/>
                </a:solidFill>
                <a:effectLst/>
                <a:uLnTx/>
                <a:uFillTx/>
                <a:latin typeface="Arial" panose="020B0604020202020204"/>
                <a:ea typeface="Helvetica Neue" charset="0"/>
                <a:cs typeface="Arial"/>
              </a:rPr>
              <a:t> 202</a:t>
            </a:r>
            <a:r>
              <a:rPr kumimoji="0" lang="en-US" sz="2600" b="1" i="0" u="none" strike="noStrike" kern="1200" cap="none" spc="0" normalizeH="0" baseline="0" noProof="0">
                <a:ln>
                  <a:noFill/>
                </a:ln>
                <a:solidFill>
                  <a:srgbClr val="FFFFFF"/>
                </a:solidFill>
                <a:effectLst/>
                <a:uLnTx/>
                <a:uFillTx/>
                <a:latin typeface="Arial" panose="020B0604020202020204"/>
                <a:ea typeface="Helvetica Neue" charset="0"/>
                <a:cs typeface="Arial"/>
              </a:rPr>
              <a:t>4</a:t>
            </a:r>
            <a:r>
              <a:rPr kumimoji="0" lang="en-AF" sz="2600" b="1" i="0" u="none" strike="noStrike" kern="1200" cap="none" spc="0" normalizeH="0" baseline="0" noProof="0">
                <a:ln>
                  <a:noFill/>
                </a:ln>
                <a:solidFill>
                  <a:srgbClr val="FFFFFF"/>
                </a:solidFill>
                <a:effectLst/>
                <a:uLnTx/>
                <a:uFillTx/>
                <a:latin typeface="Arial" panose="020B0604020202020204"/>
                <a:ea typeface="Helvetica Neue" charset="0"/>
                <a:cs typeface="Arial"/>
              </a:rPr>
              <a:t> </a:t>
            </a:r>
            <a:endParaRPr kumimoji="0" lang="en-US" sz="2600" b="1" i="0" u="none" strike="noStrike" kern="1200" cap="none" spc="0" normalizeH="0" baseline="0" noProof="0">
              <a:ln>
                <a:noFill/>
              </a:ln>
              <a:solidFill>
                <a:srgbClr val="FFFFFF"/>
              </a:solidFill>
              <a:effectLst/>
              <a:uLnTx/>
              <a:uFillTx/>
              <a:latin typeface="Arial"/>
              <a:ea typeface="Helvetica Neue" charset="0"/>
              <a:cs typeface="Arial"/>
            </a:endParaRPr>
          </a:p>
          <a:p>
            <a:pPr marL="342900" marR="0" lvl="0" indent="-342900" algn="l" defTabSz="623888" rtl="0" eaLnBrk="1" fontAlgn="auto" latinLnBrk="0" hangingPunct="1">
              <a:lnSpc>
                <a:spcPct val="100000"/>
              </a:lnSpc>
              <a:spcBef>
                <a:spcPts val="0"/>
              </a:spcBef>
              <a:spcAft>
                <a:spcPts val="0"/>
              </a:spcAft>
              <a:buClrTx/>
              <a:buSzTx/>
              <a:buFont typeface="Wingdings" pitchFamily="2" charset="2"/>
              <a:buChar char="§"/>
              <a:tabLst/>
              <a:defRPr/>
            </a:pPr>
            <a:r>
              <a:rPr kumimoji="0" lang="en-US" sz="2600" b="1" i="0" u="none" strike="noStrike" kern="1200" cap="none" spc="0" normalizeH="0" baseline="0" noProof="0">
                <a:ln>
                  <a:noFill/>
                </a:ln>
                <a:solidFill>
                  <a:srgbClr val="FFFFFF"/>
                </a:solidFill>
                <a:effectLst/>
                <a:uLnTx/>
                <a:uFillTx/>
                <a:latin typeface="Arial"/>
                <a:ea typeface="Helvetica Neue" charset="0"/>
                <a:cs typeface="Arial"/>
              </a:rPr>
              <a:t>Focus on experimental design, data pipelines, individual scientific 	results, and progress updates</a:t>
            </a:r>
          </a:p>
          <a:p>
            <a:pPr marL="342900" marR="0" lvl="0" indent="-34290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US" sz="2600" b="1" i="0" u="none" strike="noStrike" kern="1200" cap="none" spc="0" normalizeH="0" baseline="0" noProof="0">
                <a:ln>
                  <a:noFill/>
                </a:ln>
                <a:solidFill>
                  <a:srgbClr val="FFFFFF"/>
                </a:solidFill>
                <a:effectLst/>
                <a:uLnTx/>
                <a:uFillTx/>
                <a:latin typeface="Arial"/>
                <a:ea typeface="Helvetica Neue" charset="0"/>
                <a:cs typeface="Arial"/>
              </a:rPr>
              <a:t>Hackathon led by early career investigators</a:t>
            </a:r>
          </a:p>
        </p:txBody>
      </p:sp>
      <p:grpSp>
        <p:nvGrpSpPr>
          <p:cNvPr id="31" name="Graphic 29">
            <a:extLst>
              <a:ext uri="{FF2B5EF4-FFF2-40B4-BE49-F238E27FC236}">
                <a16:creationId xmlns:a16="http://schemas.microsoft.com/office/drawing/2014/main" id="{2771CF7E-7C49-1A01-B62E-DD2FBD082146}"/>
              </a:ext>
            </a:extLst>
          </p:cNvPr>
          <p:cNvGrpSpPr/>
          <p:nvPr/>
        </p:nvGrpSpPr>
        <p:grpSpPr>
          <a:xfrm>
            <a:off x="8669665" y="1011940"/>
            <a:ext cx="3615670" cy="658690"/>
            <a:chOff x="4498110" y="1955883"/>
            <a:chExt cx="2734522" cy="463438"/>
          </a:xfrm>
          <a:solidFill>
            <a:srgbClr val="FFFFFF"/>
          </a:solidFill>
        </p:grpSpPr>
        <p:sp>
          <p:nvSpPr>
            <p:cNvPr id="32" name="Freeform: Shape 31">
              <a:extLst>
                <a:ext uri="{FF2B5EF4-FFF2-40B4-BE49-F238E27FC236}">
                  <a16:creationId xmlns:a16="http://schemas.microsoft.com/office/drawing/2014/main" id="{61372887-261E-6365-2197-80F04D5F1BCA}"/>
                </a:ext>
              </a:extLst>
            </p:cNvPr>
            <p:cNvSpPr/>
            <p:nvPr/>
          </p:nvSpPr>
          <p:spPr>
            <a:xfrm>
              <a:off x="5068534" y="1964960"/>
              <a:ext cx="306533" cy="308238"/>
            </a:xfrm>
            <a:custGeom>
              <a:avLst/>
              <a:gdLst>
                <a:gd name="connsiteX0" fmla="*/ 260535 w 306533"/>
                <a:gd name="connsiteY0" fmla="*/ 113 h 308238"/>
                <a:gd name="connsiteX1" fmla="*/ 306265 w 306533"/>
                <a:gd name="connsiteY1" fmla="*/ 113 h 308238"/>
                <a:gd name="connsiteX2" fmla="*/ 306265 w 306533"/>
                <a:gd name="connsiteY2" fmla="*/ 308352 h 308238"/>
                <a:gd name="connsiteX3" fmla="*/ 260906 w 306533"/>
                <a:gd name="connsiteY3" fmla="*/ 308352 h 308238"/>
                <a:gd name="connsiteX4" fmla="*/ 260906 w 306533"/>
                <a:gd name="connsiteY4" fmla="*/ 71922 h 308238"/>
                <a:gd name="connsiteX5" fmla="*/ 170953 w 306533"/>
                <a:gd name="connsiteY5" fmla="*/ 195709 h 308238"/>
                <a:gd name="connsiteX6" fmla="*/ 135796 w 306533"/>
                <a:gd name="connsiteY6" fmla="*/ 195709 h 308238"/>
                <a:gd name="connsiteX7" fmla="*/ 45461 w 306533"/>
                <a:gd name="connsiteY7" fmla="*/ 71922 h 308238"/>
                <a:gd name="connsiteX8" fmla="*/ 45461 w 306533"/>
                <a:gd name="connsiteY8" fmla="*/ 308352 h 308238"/>
                <a:gd name="connsiteX9" fmla="*/ -269 w 306533"/>
                <a:gd name="connsiteY9" fmla="*/ 308352 h 308238"/>
                <a:gd name="connsiteX10" fmla="*/ -269 w 306533"/>
                <a:gd name="connsiteY10" fmla="*/ 113 h 308238"/>
                <a:gd name="connsiteX11" fmla="*/ 45461 w 306533"/>
                <a:gd name="connsiteY11" fmla="*/ 113 h 308238"/>
                <a:gd name="connsiteX12" fmla="*/ 153189 w 306533"/>
                <a:gd name="connsiteY12" fmla="*/ 148465 h 308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06533" h="308238">
                  <a:moveTo>
                    <a:pt x="260535" y="113"/>
                  </a:moveTo>
                  <a:lnTo>
                    <a:pt x="306265" y="113"/>
                  </a:lnTo>
                  <a:lnTo>
                    <a:pt x="306265" y="308352"/>
                  </a:lnTo>
                  <a:lnTo>
                    <a:pt x="260906" y="308352"/>
                  </a:lnTo>
                  <a:lnTo>
                    <a:pt x="260906" y="71922"/>
                  </a:lnTo>
                  <a:lnTo>
                    <a:pt x="170953" y="195709"/>
                  </a:lnTo>
                  <a:lnTo>
                    <a:pt x="135796" y="195709"/>
                  </a:lnTo>
                  <a:lnTo>
                    <a:pt x="45461" y="71922"/>
                  </a:lnTo>
                  <a:lnTo>
                    <a:pt x="45461" y="308352"/>
                  </a:lnTo>
                  <a:lnTo>
                    <a:pt x="-269" y="308352"/>
                  </a:lnTo>
                  <a:lnTo>
                    <a:pt x="-269" y="113"/>
                  </a:lnTo>
                  <a:lnTo>
                    <a:pt x="45461" y="113"/>
                  </a:lnTo>
                  <a:lnTo>
                    <a:pt x="153189" y="148465"/>
                  </a:ln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3" name="Freeform: Shape 32">
              <a:extLst>
                <a:ext uri="{FF2B5EF4-FFF2-40B4-BE49-F238E27FC236}">
                  <a16:creationId xmlns:a16="http://schemas.microsoft.com/office/drawing/2014/main" id="{5F313C23-EBD8-49C1-FBCB-8CF446072134}"/>
                </a:ext>
              </a:extLst>
            </p:cNvPr>
            <p:cNvSpPr/>
            <p:nvPr/>
          </p:nvSpPr>
          <p:spPr>
            <a:xfrm>
              <a:off x="5656531" y="2060210"/>
              <a:ext cx="132102" cy="212988"/>
            </a:xfrm>
            <a:custGeom>
              <a:avLst/>
              <a:gdLst>
                <a:gd name="connsiteX0" fmla="*/ 121061 w 132102"/>
                <a:gd name="connsiteY0" fmla="*/ 43576 h 212988"/>
                <a:gd name="connsiteX1" fmla="*/ 114822 w 132102"/>
                <a:gd name="connsiteY1" fmla="*/ 40928 h 212988"/>
                <a:gd name="connsiteX2" fmla="*/ 108773 w 132102"/>
                <a:gd name="connsiteY2" fmla="*/ 39232 h 212988"/>
                <a:gd name="connsiteX3" fmla="*/ 101401 w 132102"/>
                <a:gd name="connsiteY3" fmla="*/ 38280 h 212988"/>
                <a:gd name="connsiteX4" fmla="*/ 77779 w 132102"/>
                <a:gd name="connsiteY4" fmla="*/ 42442 h 212988"/>
                <a:gd name="connsiteX5" fmla="*/ 59262 w 132102"/>
                <a:gd name="connsiteY5" fmla="*/ 53596 h 212988"/>
                <a:gd name="connsiteX6" fmla="*/ 46785 w 132102"/>
                <a:gd name="connsiteY6" fmla="*/ 70036 h 212988"/>
                <a:gd name="connsiteX7" fmla="*/ 42250 w 132102"/>
                <a:gd name="connsiteY7" fmla="*/ 89686 h 212988"/>
                <a:gd name="connsiteX8" fmla="*/ 41870 w 132102"/>
                <a:gd name="connsiteY8" fmla="*/ 213102 h 212988"/>
                <a:gd name="connsiteX9" fmla="*/ -269 w 132102"/>
                <a:gd name="connsiteY9" fmla="*/ 213102 h 212988"/>
                <a:gd name="connsiteX10" fmla="*/ -269 w 132102"/>
                <a:gd name="connsiteY10" fmla="*/ 4837 h 212988"/>
                <a:gd name="connsiteX11" fmla="*/ 33183 w 132102"/>
                <a:gd name="connsiteY11" fmla="*/ 4837 h 212988"/>
                <a:gd name="connsiteX12" fmla="*/ 41870 w 132102"/>
                <a:gd name="connsiteY12" fmla="*/ 27888 h 212988"/>
                <a:gd name="connsiteX13" fmla="*/ 64549 w 132102"/>
                <a:gd name="connsiteY13" fmla="*/ 7666 h 212988"/>
                <a:gd name="connsiteX14" fmla="*/ 100077 w 132102"/>
                <a:gd name="connsiteY14" fmla="*/ 113 h 212988"/>
                <a:gd name="connsiteX15" fmla="*/ 131833 w 132102"/>
                <a:gd name="connsiteY15" fmla="*/ 4075 h 212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2102" h="212988">
                  <a:moveTo>
                    <a:pt x="121061" y="43576"/>
                  </a:moveTo>
                  <a:cubicBezTo>
                    <a:pt x="118889" y="42728"/>
                    <a:pt x="116803" y="41823"/>
                    <a:pt x="114822" y="40928"/>
                  </a:cubicBezTo>
                  <a:cubicBezTo>
                    <a:pt x="113164" y="40461"/>
                    <a:pt x="111136" y="39889"/>
                    <a:pt x="108773" y="39232"/>
                  </a:cubicBezTo>
                  <a:cubicBezTo>
                    <a:pt x="106506" y="38613"/>
                    <a:pt x="104049" y="38280"/>
                    <a:pt x="101401" y="38280"/>
                  </a:cubicBezTo>
                  <a:cubicBezTo>
                    <a:pt x="92943" y="38280"/>
                    <a:pt x="85056" y="39699"/>
                    <a:pt x="77779" y="42442"/>
                  </a:cubicBezTo>
                  <a:cubicBezTo>
                    <a:pt x="70597" y="45233"/>
                    <a:pt x="64406" y="48967"/>
                    <a:pt x="59262" y="53596"/>
                  </a:cubicBezTo>
                  <a:cubicBezTo>
                    <a:pt x="54062" y="58273"/>
                    <a:pt x="49909" y="63750"/>
                    <a:pt x="46785" y="70036"/>
                  </a:cubicBezTo>
                  <a:cubicBezTo>
                    <a:pt x="43765" y="76227"/>
                    <a:pt x="42250" y="82790"/>
                    <a:pt x="42250" y="89686"/>
                  </a:cubicBezTo>
                  <a:lnTo>
                    <a:pt x="41870" y="213102"/>
                  </a:lnTo>
                  <a:lnTo>
                    <a:pt x="-269" y="213102"/>
                  </a:lnTo>
                  <a:lnTo>
                    <a:pt x="-269" y="4837"/>
                  </a:lnTo>
                  <a:lnTo>
                    <a:pt x="33183" y="4837"/>
                  </a:lnTo>
                  <a:lnTo>
                    <a:pt x="41870" y="27888"/>
                  </a:lnTo>
                  <a:cubicBezTo>
                    <a:pt x="47632" y="19477"/>
                    <a:pt x="55195" y="12724"/>
                    <a:pt x="64549" y="7666"/>
                  </a:cubicBezTo>
                  <a:cubicBezTo>
                    <a:pt x="73997" y="2656"/>
                    <a:pt x="85808" y="113"/>
                    <a:pt x="100077" y="113"/>
                  </a:cubicBezTo>
                  <a:cubicBezTo>
                    <a:pt x="109383" y="113"/>
                    <a:pt x="119975" y="1427"/>
                    <a:pt x="131833" y="4075"/>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5" name="Freeform: Shape 34">
              <a:extLst>
                <a:ext uri="{FF2B5EF4-FFF2-40B4-BE49-F238E27FC236}">
                  <a16:creationId xmlns:a16="http://schemas.microsoft.com/office/drawing/2014/main" id="{1B4B0B3F-8009-4AED-A0DF-8A7950F9DF3D}"/>
                </a:ext>
              </a:extLst>
            </p:cNvPr>
            <p:cNvSpPr/>
            <p:nvPr/>
          </p:nvSpPr>
          <p:spPr>
            <a:xfrm>
              <a:off x="5815542" y="1964960"/>
              <a:ext cx="213550" cy="308238"/>
            </a:xfrm>
            <a:custGeom>
              <a:avLst/>
              <a:gdLst>
                <a:gd name="connsiteX0" fmla="*/ 125023 w 213550"/>
                <a:gd name="connsiteY0" fmla="*/ 113 h 308238"/>
                <a:gd name="connsiteX1" fmla="*/ 159236 w 213550"/>
                <a:gd name="connsiteY1" fmla="*/ 7104 h 308238"/>
                <a:gd name="connsiteX2" fmla="*/ 187202 w 213550"/>
                <a:gd name="connsiteY2" fmla="*/ 25812 h 308238"/>
                <a:gd name="connsiteX3" fmla="*/ 206290 w 213550"/>
                <a:gd name="connsiteY3" fmla="*/ 53405 h 308238"/>
                <a:gd name="connsiteX4" fmla="*/ 213281 w 213550"/>
                <a:gd name="connsiteY4" fmla="*/ 87610 h 308238"/>
                <a:gd name="connsiteX5" fmla="*/ 206290 w 213550"/>
                <a:gd name="connsiteY5" fmla="*/ 121814 h 308238"/>
                <a:gd name="connsiteX6" fmla="*/ 187202 w 213550"/>
                <a:gd name="connsiteY6" fmla="*/ 149789 h 308238"/>
                <a:gd name="connsiteX7" fmla="*/ 159236 w 213550"/>
                <a:gd name="connsiteY7" fmla="*/ 168306 h 308238"/>
                <a:gd name="connsiteX8" fmla="*/ 125023 w 213550"/>
                <a:gd name="connsiteY8" fmla="*/ 174925 h 308238"/>
                <a:gd name="connsiteX9" fmla="*/ 44899 w 213550"/>
                <a:gd name="connsiteY9" fmla="*/ 175297 h 308238"/>
                <a:gd name="connsiteX10" fmla="*/ 44899 w 213550"/>
                <a:gd name="connsiteY10" fmla="*/ 308352 h 308238"/>
                <a:gd name="connsiteX11" fmla="*/ -269 w 213550"/>
                <a:gd name="connsiteY11" fmla="*/ 308352 h 308238"/>
                <a:gd name="connsiteX12" fmla="*/ -269 w 213550"/>
                <a:gd name="connsiteY12" fmla="*/ 113 h 308238"/>
                <a:gd name="connsiteX13" fmla="*/ 125023 w 213550"/>
                <a:gd name="connsiteY13" fmla="*/ 132777 h 308238"/>
                <a:gd name="connsiteX14" fmla="*/ 142035 w 213550"/>
                <a:gd name="connsiteY14" fmla="*/ 129186 h 308238"/>
                <a:gd name="connsiteX15" fmla="*/ 156208 w 213550"/>
                <a:gd name="connsiteY15" fmla="*/ 119357 h 308238"/>
                <a:gd name="connsiteX16" fmla="*/ 165656 w 213550"/>
                <a:gd name="connsiteY16" fmla="*/ 104812 h 308238"/>
                <a:gd name="connsiteX17" fmla="*/ 169247 w 213550"/>
                <a:gd name="connsiteY17" fmla="*/ 86667 h 308238"/>
                <a:gd name="connsiteX18" fmla="*/ 165656 w 213550"/>
                <a:gd name="connsiteY18" fmla="*/ 68903 h 308238"/>
                <a:gd name="connsiteX19" fmla="*/ 156208 w 213550"/>
                <a:gd name="connsiteY19" fmla="*/ 54348 h 308238"/>
                <a:gd name="connsiteX20" fmla="*/ 142035 w 213550"/>
                <a:gd name="connsiteY20" fmla="*/ 44328 h 308238"/>
                <a:gd name="connsiteX21" fmla="*/ 125023 w 213550"/>
                <a:gd name="connsiteY21" fmla="*/ 40556 h 308238"/>
                <a:gd name="connsiteX22" fmla="*/ 44899 w 213550"/>
                <a:gd name="connsiteY22" fmla="*/ 40556 h 308238"/>
                <a:gd name="connsiteX23" fmla="*/ 44899 w 213550"/>
                <a:gd name="connsiteY23" fmla="*/ 132777 h 308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3550" h="308238">
                  <a:moveTo>
                    <a:pt x="125023" y="113"/>
                  </a:moveTo>
                  <a:cubicBezTo>
                    <a:pt x="137120" y="113"/>
                    <a:pt x="148511" y="2475"/>
                    <a:pt x="159236" y="7104"/>
                  </a:cubicBezTo>
                  <a:cubicBezTo>
                    <a:pt x="169914" y="11781"/>
                    <a:pt x="179268" y="18011"/>
                    <a:pt x="187202" y="25812"/>
                  </a:cubicBezTo>
                  <a:cubicBezTo>
                    <a:pt x="195231" y="33651"/>
                    <a:pt x="201613" y="42823"/>
                    <a:pt x="206290" y="53405"/>
                  </a:cubicBezTo>
                  <a:cubicBezTo>
                    <a:pt x="210919" y="63988"/>
                    <a:pt x="213281" y="75418"/>
                    <a:pt x="213281" y="87610"/>
                  </a:cubicBezTo>
                  <a:cubicBezTo>
                    <a:pt x="213281" y="99706"/>
                    <a:pt x="210919" y="111136"/>
                    <a:pt x="206290" y="121814"/>
                  </a:cubicBezTo>
                  <a:cubicBezTo>
                    <a:pt x="201613" y="132539"/>
                    <a:pt x="195231" y="141845"/>
                    <a:pt x="187202" y="149789"/>
                  </a:cubicBezTo>
                  <a:cubicBezTo>
                    <a:pt x="179268" y="157628"/>
                    <a:pt x="169914" y="163772"/>
                    <a:pt x="159236" y="168306"/>
                  </a:cubicBezTo>
                  <a:cubicBezTo>
                    <a:pt x="148511" y="172754"/>
                    <a:pt x="137120" y="174925"/>
                    <a:pt x="125023" y="174925"/>
                  </a:cubicBezTo>
                  <a:lnTo>
                    <a:pt x="44899" y="175297"/>
                  </a:lnTo>
                  <a:lnTo>
                    <a:pt x="44899" y="308352"/>
                  </a:lnTo>
                  <a:lnTo>
                    <a:pt x="-269" y="308352"/>
                  </a:lnTo>
                  <a:lnTo>
                    <a:pt x="-269" y="113"/>
                  </a:lnTo>
                  <a:close/>
                  <a:moveTo>
                    <a:pt x="125023" y="132777"/>
                  </a:moveTo>
                  <a:cubicBezTo>
                    <a:pt x="131071" y="132777"/>
                    <a:pt x="136748" y="131596"/>
                    <a:pt x="142035" y="129186"/>
                  </a:cubicBezTo>
                  <a:cubicBezTo>
                    <a:pt x="147425" y="126681"/>
                    <a:pt x="152150" y="123424"/>
                    <a:pt x="156208" y="119357"/>
                  </a:cubicBezTo>
                  <a:cubicBezTo>
                    <a:pt x="160227" y="115204"/>
                    <a:pt x="163390" y="110384"/>
                    <a:pt x="165656" y="104812"/>
                  </a:cubicBezTo>
                  <a:cubicBezTo>
                    <a:pt x="168018" y="99135"/>
                    <a:pt x="169247" y="93087"/>
                    <a:pt x="169247" y="86667"/>
                  </a:cubicBezTo>
                  <a:cubicBezTo>
                    <a:pt x="169247" y="80237"/>
                    <a:pt x="168018" y="74332"/>
                    <a:pt x="165656" y="68903"/>
                  </a:cubicBezTo>
                  <a:cubicBezTo>
                    <a:pt x="163390" y="63369"/>
                    <a:pt x="160227" y="58501"/>
                    <a:pt x="156208" y="54348"/>
                  </a:cubicBezTo>
                  <a:cubicBezTo>
                    <a:pt x="152150" y="50100"/>
                    <a:pt x="147425" y="46738"/>
                    <a:pt x="142035" y="44328"/>
                  </a:cubicBezTo>
                  <a:cubicBezTo>
                    <a:pt x="136748" y="41823"/>
                    <a:pt x="131071" y="40556"/>
                    <a:pt x="125023" y="40556"/>
                  </a:cubicBezTo>
                  <a:lnTo>
                    <a:pt x="44899" y="40556"/>
                  </a:lnTo>
                  <a:lnTo>
                    <a:pt x="44899" y="132777"/>
                  </a:ln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6" name="Freeform: Shape 35">
              <a:extLst>
                <a:ext uri="{FF2B5EF4-FFF2-40B4-BE49-F238E27FC236}">
                  <a16:creationId xmlns:a16="http://schemas.microsoft.com/office/drawing/2014/main" id="{8B2D9A82-6E11-8DD4-CC48-9ED3197DBEA4}"/>
                </a:ext>
              </a:extLst>
            </p:cNvPr>
            <p:cNvSpPr/>
            <p:nvPr/>
          </p:nvSpPr>
          <p:spPr>
            <a:xfrm>
              <a:off x="6069459" y="1955883"/>
              <a:ext cx="189557" cy="317315"/>
            </a:xfrm>
            <a:custGeom>
              <a:avLst/>
              <a:gdLst>
                <a:gd name="connsiteX0" fmla="*/ 41870 w 189557"/>
                <a:gd name="connsiteY0" fmla="*/ 317429 h 317315"/>
                <a:gd name="connsiteX1" fmla="*/ -269 w 189557"/>
                <a:gd name="connsiteY1" fmla="*/ 317429 h 317315"/>
                <a:gd name="connsiteX2" fmla="*/ -269 w 189557"/>
                <a:gd name="connsiteY2" fmla="*/ 113 h 317315"/>
                <a:gd name="connsiteX3" fmla="*/ 41870 w 189557"/>
                <a:gd name="connsiteY3" fmla="*/ 113 h 317315"/>
                <a:gd name="connsiteX4" fmla="*/ 41870 w 189557"/>
                <a:gd name="connsiteY4" fmla="*/ 128253 h 317315"/>
                <a:gd name="connsiteX5" fmla="*/ 66444 w 189557"/>
                <a:gd name="connsiteY5" fmla="*/ 109917 h 317315"/>
                <a:gd name="connsiteX6" fmla="*/ 96115 w 189557"/>
                <a:gd name="connsiteY6" fmla="*/ 104440 h 317315"/>
                <a:gd name="connsiteX7" fmla="*/ 135044 w 189557"/>
                <a:gd name="connsiteY7" fmla="*/ 112937 h 317315"/>
                <a:gd name="connsiteX8" fmla="*/ 164342 w 189557"/>
                <a:gd name="connsiteY8" fmla="*/ 136187 h 317315"/>
                <a:gd name="connsiteX9" fmla="*/ 182859 w 189557"/>
                <a:gd name="connsiteY9" fmla="*/ 170963 h 317315"/>
                <a:gd name="connsiteX10" fmla="*/ 189288 w 189557"/>
                <a:gd name="connsiteY10" fmla="*/ 213483 h 317315"/>
                <a:gd name="connsiteX11" fmla="*/ 189288 w 189557"/>
                <a:gd name="connsiteY11" fmla="*/ 317429 h 317315"/>
                <a:gd name="connsiteX12" fmla="*/ 146569 w 189557"/>
                <a:gd name="connsiteY12" fmla="*/ 317429 h 317315"/>
                <a:gd name="connsiteX13" fmla="*/ 146569 w 189557"/>
                <a:gd name="connsiteY13" fmla="*/ 213483 h 317315"/>
                <a:gd name="connsiteX14" fmla="*/ 142416 w 189557"/>
                <a:gd name="connsiteY14" fmla="*/ 185698 h 317315"/>
                <a:gd name="connsiteX15" fmla="*/ 131262 w 189557"/>
                <a:gd name="connsiteY15" fmla="*/ 163210 h 317315"/>
                <a:gd name="connsiteX16" fmla="*/ 114632 w 189557"/>
                <a:gd name="connsiteY16" fmla="*/ 148093 h 317315"/>
                <a:gd name="connsiteX17" fmla="*/ 94410 w 189557"/>
                <a:gd name="connsiteY17" fmla="*/ 142607 h 317315"/>
                <a:gd name="connsiteX18" fmla="*/ 76084 w 189557"/>
                <a:gd name="connsiteY18" fmla="*/ 146388 h 317315"/>
                <a:gd name="connsiteX19" fmla="*/ 59453 w 189557"/>
                <a:gd name="connsiteY19" fmla="*/ 158295 h 317315"/>
                <a:gd name="connsiteX20" fmla="*/ 46785 w 189557"/>
                <a:gd name="connsiteY20" fmla="*/ 180031 h 317315"/>
                <a:gd name="connsiteX21" fmla="*/ 41870 w 189557"/>
                <a:gd name="connsiteY21" fmla="*/ 212730 h 317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9557" h="317315">
                  <a:moveTo>
                    <a:pt x="41870" y="317429"/>
                  </a:moveTo>
                  <a:lnTo>
                    <a:pt x="-269" y="317429"/>
                  </a:lnTo>
                  <a:lnTo>
                    <a:pt x="-269" y="113"/>
                  </a:lnTo>
                  <a:lnTo>
                    <a:pt x="41870" y="113"/>
                  </a:lnTo>
                  <a:lnTo>
                    <a:pt x="41870" y="128253"/>
                  </a:lnTo>
                  <a:cubicBezTo>
                    <a:pt x="49671" y="119556"/>
                    <a:pt x="57843" y="113460"/>
                    <a:pt x="66444" y="109917"/>
                  </a:cubicBezTo>
                  <a:cubicBezTo>
                    <a:pt x="74998" y="106279"/>
                    <a:pt x="84866" y="104440"/>
                    <a:pt x="96115" y="104440"/>
                  </a:cubicBezTo>
                  <a:cubicBezTo>
                    <a:pt x="110574" y="104440"/>
                    <a:pt x="123566" y="107269"/>
                    <a:pt x="135044" y="112937"/>
                  </a:cubicBezTo>
                  <a:cubicBezTo>
                    <a:pt x="146483" y="118613"/>
                    <a:pt x="156256" y="126357"/>
                    <a:pt x="164342" y="136187"/>
                  </a:cubicBezTo>
                  <a:cubicBezTo>
                    <a:pt x="172515" y="146017"/>
                    <a:pt x="178696" y="157637"/>
                    <a:pt x="182859" y="170963"/>
                  </a:cubicBezTo>
                  <a:cubicBezTo>
                    <a:pt x="187107" y="184326"/>
                    <a:pt x="189288" y="198509"/>
                    <a:pt x="189288" y="213483"/>
                  </a:cubicBezTo>
                  <a:lnTo>
                    <a:pt x="189288" y="317429"/>
                  </a:lnTo>
                  <a:lnTo>
                    <a:pt x="146569" y="317429"/>
                  </a:lnTo>
                  <a:lnTo>
                    <a:pt x="146569" y="213483"/>
                  </a:lnTo>
                  <a:cubicBezTo>
                    <a:pt x="146569" y="203653"/>
                    <a:pt x="145159" y="194394"/>
                    <a:pt x="142416" y="185698"/>
                  </a:cubicBezTo>
                  <a:cubicBezTo>
                    <a:pt x="139768" y="177011"/>
                    <a:pt x="136034" y="169544"/>
                    <a:pt x="131262" y="163210"/>
                  </a:cubicBezTo>
                  <a:cubicBezTo>
                    <a:pt x="126442" y="156790"/>
                    <a:pt x="120918" y="151779"/>
                    <a:pt x="114632" y="148093"/>
                  </a:cubicBezTo>
                  <a:cubicBezTo>
                    <a:pt x="108440" y="144455"/>
                    <a:pt x="101687" y="142607"/>
                    <a:pt x="94410" y="142607"/>
                  </a:cubicBezTo>
                  <a:cubicBezTo>
                    <a:pt x="88362" y="142607"/>
                    <a:pt x="82218" y="143883"/>
                    <a:pt x="76084" y="146388"/>
                  </a:cubicBezTo>
                  <a:cubicBezTo>
                    <a:pt x="70035" y="148798"/>
                    <a:pt x="64454" y="152770"/>
                    <a:pt x="59453" y="158295"/>
                  </a:cubicBezTo>
                  <a:cubicBezTo>
                    <a:pt x="54395" y="163876"/>
                    <a:pt x="50185" y="171106"/>
                    <a:pt x="46785" y="180031"/>
                  </a:cubicBezTo>
                  <a:cubicBezTo>
                    <a:pt x="43479" y="189013"/>
                    <a:pt x="41870" y="199871"/>
                    <a:pt x="41870" y="212730"/>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7" name="Freeform: Shape 36">
              <a:extLst>
                <a:ext uri="{FF2B5EF4-FFF2-40B4-BE49-F238E27FC236}">
                  <a16:creationId xmlns:a16="http://schemas.microsoft.com/office/drawing/2014/main" id="{E1C1C475-39DC-96CD-E8F0-DC7EDB60476A}"/>
                </a:ext>
              </a:extLst>
            </p:cNvPr>
            <p:cNvSpPr/>
            <p:nvPr/>
          </p:nvSpPr>
          <p:spPr>
            <a:xfrm>
              <a:off x="6300698" y="1965522"/>
              <a:ext cx="53863" cy="307676"/>
            </a:xfrm>
            <a:custGeom>
              <a:avLst/>
              <a:gdLst>
                <a:gd name="connsiteX0" fmla="*/ 47927 w 53863"/>
                <a:gd name="connsiteY0" fmla="*/ 307790 h 307676"/>
                <a:gd name="connsiteX1" fmla="*/ 5779 w 53863"/>
                <a:gd name="connsiteY1" fmla="*/ 307790 h 307676"/>
                <a:gd name="connsiteX2" fmla="*/ 5779 w 53863"/>
                <a:gd name="connsiteY2" fmla="*/ 99525 h 307676"/>
                <a:gd name="connsiteX3" fmla="*/ 47546 w 53863"/>
                <a:gd name="connsiteY3" fmla="*/ 99525 h 307676"/>
                <a:gd name="connsiteX4" fmla="*/ 26572 w 53863"/>
                <a:gd name="connsiteY4" fmla="*/ 54358 h 307676"/>
                <a:gd name="connsiteX5" fmla="*/ 7484 w 53863"/>
                <a:gd name="connsiteY5" fmla="*/ 46414 h 307676"/>
                <a:gd name="connsiteX6" fmla="*/ -269 w 53863"/>
                <a:gd name="connsiteY6" fmla="*/ 26955 h 307676"/>
                <a:gd name="connsiteX7" fmla="*/ 7484 w 53863"/>
                <a:gd name="connsiteY7" fmla="*/ 7866 h 307676"/>
                <a:gd name="connsiteX8" fmla="*/ 26572 w 53863"/>
                <a:gd name="connsiteY8" fmla="*/ 113 h 307676"/>
                <a:gd name="connsiteX9" fmla="*/ 45651 w 53863"/>
                <a:gd name="connsiteY9" fmla="*/ 7866 h 307676"/>
                <a:gd name="connsiteX10" fmla="*/ 53595 w 53863"/>
                <a:gd name="connsiteY10" fmla="*/ 26955 h 307676"/>
                <a:gd name="connsiteX11" fmla="*/ 45651 w 53863"/>
                <a:gd name="connsiteY11" fmla="*/ 46414 h 307676"/>
                <a:gd name="connsiteX12" fmla="*/ 26572 w 53863"/>
                <a:gd name="connsiteY12" fmla="*/ 54358 h 307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863" h="307676">
                  <a:moveTo>
                    <a:pt x="47927" y="307790"/>
                  </a:moveTo>
                  <a:lnTo>
                    <a:pt x="5779" y="307790"/>
                  </a:lnTo>
                  <a:lnTo>
                    <a:pt x="5779" y="99525"/>
                  </a:lnTo>
                  <a:lnTo>
                    <a:pt x="47546" y="99525"/>
                  </a:lnTo>
                  <a:close/>
                  <a:moveTo>
                    <a:pt x="26572" y="54358"/>
                  </a:moveTo>
                  <a:cubicBezTo>
                    <a:pt x="19105" y="54358"/>
                    <a:pt x="12770" y="51710"/>
                    <a:pt x="7484" y="46414"/>
                  </a:cubicBezTo>
                  <a:cubicBezTo>
                    <a:pt x="2284" y="41032"/>
                    <a:pt x="-269" y="34508"/>
                    <a:pt x="-269" y="26955"/>
                  </a:cubicBezTo>
                  <a:cubicBezTo>
                    <a:pt x="-269" y="19392"/>
                    <a:pt x="2284" y="13058"/>
                    <a:pt x="7484" y="7866"/>
                  </a:cubicBezTo>
                  <a:cubicBezTo>
                    <a:pt x="12770" y="2713"/>
                    <a:pt x="19105" y="113"/>
                    <a:pt x="26572" y="113"/>
                  </a:cubicBezTo>
                  <a:cubicBezTo>
                    <a:pt x="34125" y="113"/>
                    <a:pt x="40460" y="2713"/>
                    <a:pt x="45651" y="7866"/>
                  </a:cubicBezTo>
                  <a:cubicBezTo>
                    <a:pt x="50947" y="13058"/>
                    <a:pt x="53595" y="19392"/>
                    <a:pt x="53595" y="26955"/>
                  </a:cubicBezTo>
                  <a:cubicBezTo>
                    <a:pt x="53595" y="34508"/>
                    <a:pt x="50947" y="41032"/>
                    <a:pt x="45651" y="46414"/>
                  </a:cubicBezTo>
                  <a:cubicBezTo>
                    <a:pt x="40460" y="51710"/>
                    <a:pt x="34125" y="54358"/>
                    <a:pt x="26572" y="54358"/>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8" name="Freeform: Shape 37">
              <a:extLst>
                <a:ext uri="{FF2B5EF4-FFF2-40B4-BE49-F238E27FC236}">
                  <a16:creationId xmlns:a16="http://schemas.microsoft.com/office/drawing/2014/main" id="{01E553E0-E5B3-00A6-E85A-0B275D8036E7}"/>
                </a:ext>
              </a:extLst>
            </p:cNvPr>
            <p:cNvSpPr/>
            <p:nvPr/>
          </p:nvSpPr>
          <p:spPr>
            <a:xfrm>
              <a:off x="6389709" y="1961179"/>
              <a:ext cx="266471" cy="316363"/>
            </a:xfrm>
            <a:custGeom>
              <a:avLst/>
              <a:gdLst>
                <a:gd name="connsiteX0" fmla="*/ 151493 w 266471"/>
                <a:gd name="connsiteY0" fmla="*/ 274328 h 316363"/>
                <a:gd name="connsiteX1" fmla="*/ 198165 w 266471"/>
                <a:gd name="connsiteY1" fmla="*/ 262241 h 316363"/>
                <a:gd name="connsiteX2" fmla="*/ 234456 w 266471"/>
                <a:gd name="connsiteY2" fmla="*/ 229923 h 316363"/>
                <a:gd name="connsiteX3" fmla="*/ 266203 w 266471"/>
                <a:gd name="connsiteY3" fmla="*/ 260346 h 316363"/>
                <a:gd name="connsiteX4" fmla="*/ 215558 w 266471"/>
                <a:gd name="connsiteY4" fmla="*/ 300789 h 316363"/>
                <a:gd name="connsiteX5" fmla="*/ 151493 w 266471"/>
                <a:gd name="connsiteY5" fmla="*/ 316476 h 316363"/>
                <a:gd name="connsiteX6" fmla="*/ 92333 w 266471"/>
                <a:gd name="connsiteY6" fmla="*/ 303999 h 316363"/>
                <a:gd name="connsiteX7" fmla="*/ 44146 w 266471"/>
                <a:gd name="connsiteY7" fmla="*/ 269794 h 316363"/>
                <a:gd name="connsiteX8" fmla="*/ 11637 w 266471"/>
                <a:gd name="connsiteY8" fmla="*/ 219340 h 316363"/>
                <a:gd name="connsiteX9" fmla="*/ -269 w 266471"/>
                <a:gd name="connsiteY9" fmla="*/ 158295 h 316363"/>
                <a:gd name="connsiteX10" fmla="*/ 11637 w 266471"/>
                <a:gd name="connsiteY10" fmla="*/ 97058 h 316363"/>
                <a:gd name="connsiteX11" fmla="*/ 44146 w 266471"/>
                <a:gd name="connsiteY11" fmla="*/ 46795 h 316363"/>
                <a:gd name="connsiteX12" fmla="*/ 92333 w 266471"/>
                <a:gd name="connsiteY12" fmla="*/ 12772 h 316363"/>
                <a:gd name="connsiteX13" fmla="*/ 151493 w 266471"/>
                <a:gd name="connsiteY13" fmla="*/ 113 h 316363"/>
                <a:gd name="connsiteX14" fmla="*/ 206481 w 266471"/>
                <a:gd name="connsiteY14" fmla="*/ 11638 h 316363"/>
                <a:gd name="connsiteX15" fmla="*/ 252791 w 266471"/>
                <a:gd name="connsiteY15" fmla="*/ 41690 h 316363"/>
                <a:gd name="connsiteX16" fmla="*/ 225760 w 266471"/>
                <a:gd name="connsiteY16" fmla="*/ 76084 h 316363"/>
                <a:gd name="connsiteX17" fmla="*/ 192308 w 266471"/>
                <a:gd name="connsiteY17" fmla="*/ 51138 h 316363"/>
                <a:gd name="connsiteX18" fmla="*/ 151493 w 266471"/>
                <a:gd name="connsiteY18" fmla="*/ 41309 h 316363"/>
                <a:gd name="connsiteX19" fmla="*/ 109916 w 266471"/>
                <a:gd name="connsiteY19" fmla="*/ 50757 h 316363"/>
                <a:gd name="connsiteX20" fmla="*/ 76274 w 266471"/>
                <a:gd name="connsiteY20" fmla="*/ 76084 h 316363"/>
                <a:gd name="connsiteX21" fmla="*/ 53404 w 266471"/>
                <a:gd name="connsiteY21" fmla="*/ 113318 h 316363"/>
                <a:gd name="connsiteX22" fmla="*/ 45089 w 266471"/>
                <a:gd name="connsiteY22" fmla="*/ 158295 h 316363"/>
                <a:gd name="connsiteX23" fmla="*/ 53404 w 266471"/>
                <a:gd name="connsiteY23" fmla="*/ 203272 h 316363"/>
                <a:gd name="connsiteX24" fmla="*/ 76274 w 266471"/>
                <a:gd name="connsiteY24" fmla="*/ 240124 h 316363"/>
                <a:gd name="connsiteX25" fmla="*/ 109916 w 266471"/>
                <a:gd name="connsiteY25" fmla="*/ 265260 h 316363"/>
                <a:gd name="connsiteX26" fmla="*/ 151493 w 266471"/>
                <a:gd name="connsiteY26" fmla="*/ 274328 h 316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66471" h="316363">
                  <a:moveTo>
                    <a:pt x="151493" y="274328"/>
                  </a:moveTo>
                  <a:cubicBezTo>
                    <a:pt x="168219" y="274328"/>
                    <a:pt x="183802" y="270318"/>
                    <a:pt x="198165" y="262241"/>
                  </a:cubicBezTo>
                  <a:cubicBezTo>
                    <a:pt x="212529" y="254059"/>
                    <a:pt x="224626" y="243286"/>
                    <a:pt x="234456" y="229923"/>
                  </a:cubicBezTo>
                  <a:lnTo>
                    <a:pt x="266203" y="260346"/>
                  </a:lnTo>
                  <a:cubicBezTo>
                    <a:pt x="252315" y="276881"/>
                    <a:pt x="235446" y="290349"/>
                    <a:pt x="215558" y="300789"/>
                  </a:cubicBezTo>
                  <a:cubicBezTo>
                    <a:pt x="195756" y="311276"/>
                    <a:pt x="174401" y="316476"/>
                    <a:pt x="151493" y="316476"/>
                  </a:cubicBezTo>
                  <a:cubicBezTo>
                    <a:pt x="130557" y="316476"/>
                    <a:pt x="110859" y="312314"/>
                    <a:pt x="92333" y="303999"/>
                  </a:cubicBezTo>
                  <a:cubicBezTo>
                    <a:pt x="73817" y="295597"/>
                    <a:pt x="57748" y="284158"/>
                    <a:pt x="44146" y="269794"/>
                  </a:cubicBezTo>
                  <a:cubicBezTo>
                    <a:pt x="30535" y="255431"/>
                    <a:pt x="19667" y="238609"/>
                    <a:pt x="11637" y="219340"/>
                  </a:cubicBezTo>
                  <a:cubicBezTo>
                    <a:pt x="3703" y="200062"/>
                    <a:pt x="-269" y="179745"/>
                    <a:pt x="-269" y="158295"/>
                  </a:cubicBezTo>
                  <a:cubicBezTo>
                    <a:pt x="-269" y="136511"/>
                    <a:pt x="3703" y="116099"/>
                    <a:pt x="11637" y="97058"/>
                  </a:cubicBezTo>
                  <a:cubicBezTo>
                    <a:pt x="19667" y="77923"/>
                    <a:pt x="30535" y="61149"/>
                    <a:pt x="44146" y="46795"/>
                  </a:cubicBezTo>
                  <a:cubicBezTo>
                    <a:pt x="57748" y="32431"/>
                    <a:pt x="73817" y="21087"/>
                    <a:pt x="92333" y="12772"/>
                  </a:cubicBezTo>
                  <a:cubicBezTo>
                    <a:pt x="110859" y="4361"/>
                    <a:pt x="130557" y="113"/>
                    <a:pt x="151493" y="113"/>
                  </a:cubicBezTo>
                  <a:cubicBezTo>
                    <a:pt x="170857" y="113"/>
                    <a:pt x="189193" y="3980"/>
                    <a:pt x="206481" y="11638"/>
                  </a:cubicBezTo>
                  <a:cubicBezTo>
                    <a:pt x="223731" y="19201"/>
                    <a:pt x="239180" y="29212"/>
                    <a:pt x="252791" y="41690"/>
                  </a:cubicBezTo>
                  <a:lnTo>
                    <a:pt x="225760" y="76084"/>
                  </a:lnTo>
                  <a:cubicBezTo>
                    <a:pt x="216168" y="66016"/>
                    <a:pt x="205024" y="57701"/>
                    <a:pt x="192308" y="51138"/>
                  </a:cubicBezTo>
                  <a:cubicBezTo>
                    <a:pt x="179554" y="44614"/>
                    <a:pt x="165942" y="41309"/>
                    <a:pt x="151493" y="41309"/>
                  </a:cubicBezTo>
                  <a:cubicBezTo>
                    <a:pt x="136748" y="41309"/>
                    <a:pt x="122861" y="44471"/>
                    <a:pt x="109916" y="50757"/>
                  </a:cubicBezTo>
                  <a:cubicBezTo>
                    <a:pt x="97058" y="56949"/>
                    <a:pt x="85818" y="65407"/>
                    <a:pt x="76274" y="76084"/>
                  </a:cubicBezTo>
                  <a:cubicBezTo>
                    <a:pt x="66682" y="86809"/>
                    <a:pt x="59072" y="99230"/>
                    <a:pt x="53404" y="113318"/>
                  </a:cubicBezTo>
                  <a:cubicBezTo>
                    <a:pt x="47832" y="127300"/>
                    <a:pt x="45089" y="142321"/>
                    <a:pt x="45089" y="158295"/>
                  </a:cubicBezTo>
                  <a:cubicBezTo>
                    <a:pt x="45089" y="174173"/>
                    <a:pt x="47832" y="189194"/>
                    <a:pt x="53404" y="203272"/>
                  </a:cubicBezTo>
                  <a:cubicBezTo>
                    <a:pt x="59072" y="217254"/>
                    <a:pt x="66682" y="229542"/>
                    <a:pt x="76274" y="240124"/>
                  </a:cubicBezTo>
                  <a:cubicBezTo>
                    <a:pt x="85818" y="250706"/>
                    <a:pt x="97058" y="259117"/>
                    <a:pt x="109916" y="265260"/>
                  </a:cubicBezTo>
                  <a:cubicBezTo>
                    <a:pt x="122861" y="271309"/>
                    <a:pt x="136748" y="274328"/>
                    <a:pt x="151493" y="274328"/>
                  </a:cubicBez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9" name="Freeform: Shape 38">
              <a:extLst>
                <a:ext uri="{FF2B5EF4-FFF2-40B4-BE49-F238E27FC236}">
                  <a16:creationId xmlns:a16="http://schemas.microsoft.com/office/drawing/2014/main" id="{03B47232-1A83-1213-4077-4D27C8B61E5E}"/>
                </a:ext>
              </a:extLst>
            </p:cNvPr>
            <p:cNvSpPr/>
            <p:nvPr/>
          </p:nvSpPr>
          <p:spPr>
            <a:xfrm>
              <a:off x="4498110" y="2411435"/>
              <a:ext cx="2734522" cy="7886"/>
            </a:xfrm>
            <a:custGeom>
              <a:avLst/>
              <a:gdLst>
                <a:gd name="connsiteX0" fmla="*/ 2734254 w 2734522"/>
                <a:gd name="connsiteY0" fmla="*/ 8000 h 7886"/>
                <a:gd name="connsiteX1" fmla="*/ -269 w 2734522"/>
                <a:gd name="connsiteY1" fmla="*/ 8000 h 7886"/>
                <a:gd name="connsiteX2" fmla="*/ 1371455 w 2734522"/>
                <a:gd name="connsiteY2" fmla="*/ 113 h 7886"/>
              </a:gdLst>
              <a:ahLst/>
              <a:cxnLst>
                <a:cxn ang="0">
                  <a:pos x="connsiteX0" y="connsiteY0"/>
                </a:cxn>
                <a:cxn ang="0">
                  <a:pos x="connsiteX1" y="connsiteY1"/>
                </a:cxn>
                <a:cxn ang="0">
                  <a:pos x="connsiteX2" y="connsiteY2"/>
                </a:cxn>
              </a:cxnLst>
              <a:rect l="l" t="t" r="r" b="b"/>
              <a:pathLst>
                <a:path w="2734522" h="7886">
                  <a:moveTo>
                    <a:pt x="2734254" y="8000"/>
                  </a:moveTo>
                  <a:lnTo>
                    <a:pt x="-269" y="8000"/>
                  </a:lnTo>
                  <a:lnTo>
                    <a:pt x="1371455" y="113"/>
                  </a:lnTo>
                  <a:close/>
                </a:path>
              </a:pathLst>
            </a:custGeom>
            <a:solidFill>
              <a:srgbClr val="FFFFFF"/>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40" name="Picture 39">
              <a:extLst>
                <a:ext uri="{FF2B5EF4-FFF2-40B4-BE49-F238E27FC236}">
                  <a16:creationId xmlns:a16="http://schemas.microsoft.com/office/drawing/2014/main" id="{86A0D08B-DE91-EED4-B13D-D4F57CDA0695}"/>
                </a:ext>
              </a:extLst>
            </p:cNvPr>
            <p:cNvPicPr>
              <a:picLocks noChangeAspect="1"/>
            </p:cNvPicPr>
            <p:nvPr/>
          </p:nvPicPr>
          <p:blipFill>
            <a:blip r:embed="rId3"/>
            <a:stretch>
              <a:fillRect/>
            </a:stretch>
          </p:blipFill>
          <p:spPr>
            <a:xfrm>
              <a:off x="5398433" y="2052543"/>
              <a:ext cx="228600" cy="228600"/>
            </a:xfrm>
            <a:custGeom>
              <a:avLst/>
              <a:gdLst>
                <a:gd name="connsiteX0" fmla="*/ 316 w 228600"/>
                <a:gd name="connsiteY0" fmla="*/ 335 h 228600"/>
                <a:gd name="connsiteX1" fmla="*/ 228916 w 228600"/>
                <a:gd name="connsiteY1" fmla="*/ 335 h 228600"/>
                <a:gd name="connsiteX2" fmla="*/ 228916 w 228600"/>
                <a:gd name="connsiteY2" fmla="*/ 228935 h 228600"/>
                <a:gd name="connsiteX3" fmla="*/ 316 w 228600"/>
                <a:gd name="connsiteY3" fmla="*/ 228935 h 228600"/>
              </a:gdLst>
              <a:ahLst/>
              <a:cxnLst>
                <a:cxn ang="0">
                  <a:pos x="connsiteX0" y="connsiteY0"/>
                </a:cxn>
                <a:cxn ang="0">
                  <a:pos x="connsiteX1" y="connsiteY1"/>
                </a:cxn>
                <a:cxn ang="0">
                  <a:pos x="connsiteX2" y="connsiteY2"/>
                </a:cxn>
                <a:cxn ang="0">
                  <a:pos x="connsiteX3" y="connsiteY3"/>
                </a:cxn>
              </a:cxnLst>
              <a:rect l="l" t="t" r="r" b="b"/>
              <a:pathLst>
                <a:path w="228600" h="228600">
                  <a:moveTo>
                    <a:pt x="316" y="335"/>
                  </a:moveTo>
                  <a:lnTo>
                    <a:pt x="228916" y="335"/>
                  </a:lnTo>
                  <a:lnTo>
                    <a:pt x="228916" y="228935"/>
                  </a:lnTo>
                  <a:lnTo>
                    <a:pt x="316" y="228935"/>
                  </a:lnTo>
                  <a:close/>
                </a:path>
              </a:pathLst>
            </a:custGeom>
          </p:spPr>
        </p:pic>
      </p:grpSp>
      <p:pic>
        <p:nvPicPr>
          <p:cNvPr id="12" name="Picture 11" descr="A group of people posing for a photo&#10;&#10;Description automatically generated">
            <a:extLst>
              <a:ext uri="{FF2B5EF4-FFF2-40B4-BE49-F238E27FC236}">
                <a16:creationId xmlns:a16="http://schemas.microsoft.com/office/drawing/2014/main" id="{0F0DF89C-BF9B-756C-0097-DC8D25CF095C}"/>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11000"/>
                    </a14:imgEffect>
                  </a14:imgLayer>
                </a14:imgProps>
              </a:ext>
            </a:extLst>
          </a:blip>
          <a:srcRect l="3554" t="27662" r="2904"/>
          <a:stretch/>
        </p:blipFill>
        <p:spPr>
          <a:xfrm>
            <a:off x="214909" y="1774473"/>
            <a:ext cx="11762180" cy="2449670"/>
          </a:xfrm>
          <a:prstGeom prst="rect">
            <a:avLst/>
          </a:prstGeom>
          <a:ln w="28575">
            <a:solidFill>
              <a:schemeClr val="bg2"/>
            </a:solidFill>
          </a:ln>
        </p:spPr>
      </p:pic>
      <p:sp>
        <p:nvSpPr>
          <p:cNvPr id="6" name="TextBox 5">
            <a:extLst>
              <a:ext uri="{FF2B5EF4-FFF2-40B4-BE49-F238E27FC236}">
                <a16:creationId xmlns:a16="http://schemas.microsoft.com/office/drawing/2014/main" id="{F99C799B-FCA7-E3A5-5EEB-22CAF3BDD748}"/>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14</a:t>
            </a:r>
          </a:p>
        </p:txBody>
      </p:sp>
    </p:spTree>
    <p:extLst>
      <p:ext uri="{BB962C8B-B14F-4D97-AF65-F5344CB8AC3E}">
        <p14:creationId xmlns:p14="http://schemas.microsoft.com/office/powerpoint/2010/main" val="3221686990"/>
      </p:ext>
    </p:extLst>
  </p:cSld>
  <p:clrMapOvr>
    <a:masterClrMapping/>
  </p:clrMapOvr>
  <p:transition spd="slow">
    <p:wipe dir="d"/>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164440" y="1982901"/>
            <a:ext cx="8065160" cy="3742773"/>
          </a:xfrm>
          <a:prstGeom prst="rect">
            <a:avLst/>
          </a:prstGeom>
        </p:spPr>
        <p:txBody>
          <a:bodyPr lIns="91440" tIns="45720" rIns="91440" bIns="4572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3200" b="1" i="0" u="none" strike="noStrike" kern="1200" cap="none" spc="0" normalizeH="0" baseline="0" noProof="0" dirty="0">
                <a:ln>
                  <a:noFill/>
                </a:ln>
                <a:solidFill>
                  <a:srgbClr val="FFFFFF"/>
                </a:solidFill>
                <a:effectLst/>
                <a:uLnTx/>
                <a:uFillTx/>
                <a:latin typeface="Arial"/>
                <a:ea typeface="+mn-ea"/>
                <a:cs typeface="Arial"/>
              </a:rPr>
              <a:t>Challenges, gaps, and opportunities:</a:t>
            </a:r>
          </a:p>
          <a:p>
            <a:pPr marL="768335" lvl="3" indent="0" defTabSz="627063" eaLnBrk="0" hangingPunct="0">
              <a:spcBef>
                <a:spcPts val="1800"/>
              </a:spcBef>
              <a:buClr>
                <a:srgbClr val="FFFFFF"/>
              </a:buClr>
              <a:buSzPct val="95000"/>
              <a:buNone/>
              <a:defRPr/>
            </a:pPr>
            <a:r>
              <a:rPr lang="en-US" sz="2533" b="1" dirty="0">
                <a:solidFill>
                  <a:schemeClr val="bg2">
                    <a:lumMod val="40000"/>
                    <a:lumOff val="60000"/>
                  </a:schemeClr>
                </a:solidFill>
                <a:latin typeface="Arial"/>
                <a:cs typeface="Arial"/>
              </a:rPr>
              <a:t>Advance understanding of the genetic causes 	of Mendelian conditions</a:t>
            </a:r>
          </a:p>
          <a:p>
            <a:pPr marL="768335" lvl="3" indent="0" defTabSz="627063" eaLnBrk="0" hangingPunct="0">
              <a:spcBef>
                <a:spcPts val="1800"/>
              </a:spcBef>
              <a:buClr>
                <a:srgbClr val="FFFFFF"/>
              </a:buClr>
              <a:buSzPct val="95000"/>
              <a:buNone/>
              <a:defRPr/>
            </a:pPr>
            <a:r>
              <a:rPr kumimoji="0" lang="en-US" sz="2533" b="1" i="0" u="none" strike="noStrike" kern="1200" cap="none" spc="0" normalizeH="0" baseline="0" noProof="0" dirty="0" err="1">
                <a:ln>
                  <a:noFill/>
                </a:ln>
                <a:solidFill>
                  <a:schemeClr val="bg2">
                    <a:lumMod val="40000"/>
                    <a:lumOff val="60000"/>
                  </a:schemeClr>
                </a:solidFill>
                <a:effectLst/>
                <a:uLnTx/>
                <a:uFillTx/>
                <a:latin typeface="Arial"/>
                <a:ea typeface="+mn-ea"/>
                <a:cs typeface="Arial"/>
              </a:rPr>
              <a:t>Incre</a:t>
            </a:r>
            <a:r>
              <a:rPr lang="en-US" sz="2533" b="1" dirty="0" err="1">
                <a:solidFill>
                  <a:schemeClr val="bg2">
                    <a:lumMod val="40000"/>
                    <a:lumOff val="60000"/>
                  </a:schemeClr>
                </a:solidFill>
                <a:latin typeface="Arial"/>
                <a:cs typeface="Arial"/>
              </a:rPr>
              <a:t>ase</a:t>
            </a:r>
            <a:r>
              <a:rPr lang="en-US" sz="2533" b="1" dirty="0">
                <a:solidFill>
                  <a:schemeClr val="bg2">
                    <a:lumMod val="40000"/>
                    <a:lumOff val="60000"/>
                  </a:schemeClr>
                </a:solidFill>
                <a:latin typeface="Arial"/>
                <a:cs typeface="Arial"/>
              </a:rPr>
              <a:t> rate of identifying genetic causes of 	rare genetic diseases</a:t>
            </a:r>
            <a:endParaRPr kumimoji="0" lang="en-US" sz="2533" b="1" i="0" u="none" strike="noStrike" kern="1200" cap="none" spc="0" normalizeH="0" baseline="0" noProof="0" dirty="0">
              <a:ln>
                <a:noFill/>
              </a:ln>
              <a:solidFill>
                <a:schemeClr val="bg2">
                  <a:lumMod val="40000"/>
                  <a:lumOff val="60000"/>
                </a:schemeClr>
              </a:solidFill>
              <a:effectLst/>
              <a:uLnTx/>
              <a:uFillTx/>
              <a:latin typeface="Arial"/>
              <a:ea typeface="+mn-ea"/>
              <a:cs typeface="Arial"/>
            </a:endParaRP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lang="en-US" sz="3200" b="1" dirty="0">
                <a:solidFill>
                  <a:srgbClr val="FFFFFF"/>
                </a:solidFill>
                <a:latin typeface="Arial"/>
                <a:cs typeface="Arial"/>
              </a:rPr>
              <a:t>Workshop recording and report will be 	available soon</a:t>
            </a:r>
            <a:endParaRPr kumimoji="0" lang="en-US" sz="3200" b="1" i="0" u="none" strike="noStrike" kern="1200" cap="none" spc="0" normalizeH="0" baseline="0" noProof="0" dirty="0">
              <a:ln>
                <a:noFill/>
              </a:ln>
              <a:solidFill>
                <a:srgbClr val="FFFFFF"/>
              </a:solidFill>
              <a:effectLst/>
              <a:uLnTx/>
              <a:uFillTx/>
              <a:latin typeface="Arial"/>
              <a:ea typeface="+mn-ea"/>
              <a:cs typeface="Arial"/>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914377" marR="0" lvl="1" indent="-304792" algn="l" defTabSz="1219170" rtl="0" eaLnBrk="1" fontAlgn="auto" latinLnBrk="0" hangingPunct="1">
              <a:lnSpc>
                <a:spcPct val="90000"/>
              </a:lnSpc>
              <a:spcBef>
                <a:spcPts val="667"/>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609585" marR="0" lvl="1" indent="0" algn="l" defTabSz="1219170" rtl="0" eaLnBrk="1" fontAlgn="auto" latinLnBrk="0" hangingPunct="1">
              <a:lnSpc>
                <a:spcPct val="90000"/>
              </a:lnSpc>
              <a:spcBef>
                <a:spcPts val="667"/>
              </a:spcBef>
              <a:spcAft>
                <a:spcPts val="0"/>
              </a:spcAft>
              <a:buClrTx/>
              <a:buSzTx/>
              <a:buFont typeface="Arial"/>
              <a:buNone/>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TextBox 2">
            <a:extLst>
              <a:ext uri="{FF2B5EF4-FFF2-40B4-BE49-F238E27FC236}">
                <a16:creationId xmlns:a16="http://schemas.microsoft.com/office/drawing/2014/main" id="{13E25BBA-D6F0-A9F9-FD31-70AA1B8D341D}"/>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15</a:t>
            </a:r>
          </a:p>
        </p:txBody>
      </p:sp>
      <p:pic>
        <p:nvPicPr>
          <p:cNvPr id="12" name="Picture 11" descr="A blue and orange flyer with text&#10;&#10;Description automatically generated with medium confidence">
            <a:extLst>
              <a:ext uri="{FF2B5EF4-FFF2-40B4-BE49-F238E27FC236}">
                <a16:creationId xmlns:a16="http://schemas.microsoft.com/office/drawing/2014/main" id="{B2FCEB3E-6B29-8DE1-A6B6-2F26E2560F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93702" y="1726204"/>
            <a:ext cx="3305816" cy="4207401"/>
          </a:xfrm>
          <a:prstGeom prst="rect">
            <a:avLst/>
          </a:prstGeom>
          <a:noFill/>
          <a:ln w="38100">
            <a:solidFill>
              <a:schemeClr val="bg2"/>
            </a:solidFill>
          </a:ln>
          <a:effectLst/>
        </p:spPr>
      </p:pic>
      <p:sp>
        <p:nvSpPr>
          <p:cNvPr id="4" name="Rectangle 3">
            <a:extLst>
              <a:ext uri="{FF2B5EF4-FFF2-40B4-BE49-F238E27FC236}">
                <a16:creationId xmlns:a16="http://schemas.microsoft.com/office/drawing/2014/main" id="{3B8084FD-FDAE-2B0A-DCC5-9E3B0DFAABF6}"/>
              </a:ext>
            </a:extLst>
          </p:cNvPr>
          <p:cNvSpPr/>
          <p:nvPr/>
        </p:nvSpPr>
        <p:spPr>
          <a:xfrm>
            <a:off x="0" y="38396"/>
            <a:ext cx="12192000" cy="1089529"/>
          </a:xfrm>
          <a:prstGeom prst="rect">
            <a:avLst/>
          </a:prstGeom>
        </p:spPr>
        <p:txBody>
          <a:bodyPr wrap="square">
            <a:spAutoFit/>
          </a:bodyPr>
          <a:lstStyle/>
          <a:p>
            <a:pPr marL="158750" lvl="2" algn="ctr" defTabSz="627063" eaLnBrk="0" hangingPunct="0">
              <a:lnSpc>
                <a:spcPct val="90000"/>
              </a:lnSpc>
              <a:buClr>
                <a:srgbClr val="FFFFFF"/>
              </a:buClr>
              <a:buSzPct val="95000"/>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Identifying Research </a:t>
            </a:r>
            <a:r>
              <a:rPr lang="en-US" sz="3600" b="1" dirty="0">
                <a:solidFill>
                  <a:srgbClr val="5FE0D4"/>
                </a:solidFill>
                <a:latin typeface="Arial" charset="0"/>
                <a:cs typeface="Arial" charset="0"/>
              </a:rPr>
              <a:t>Priorities to Accelerate </a:t>
            </a:r>
            <a:endParaRPr kumimoji="0" lang="en-US" sz="3600" b="1" i="0" u="none" strike="noStrike" kern="1200" cap="none" spc="0" normalizeH="0" baseline="0" noProof="0" dirty="0">
              <a:ln>
                <a:noFill/>
              </a:ln>
              <a:solidFill>
                <a:srgbClr val="5FE0D4"/>
              </a:solidFill>
              <a:effectLst/>
              <a:uLnTx/>
              <a:uFillTx/>
              <a:latin typeface="Arial" charset="0"/>
              <a:ea typeface="+mn-ea"/>
              <a:cs typeface="Arial" charset="0"/>
            </a:endParaRPr>
          </a:p>
          <a:p>
            <a:pPr marL="158750" marR="0" lvl="2" indent="0" algn="ctr" defTabSz="627063" rtl="0" eaLnBrk="0" fontAlgn="auto" latinLnBrk="0" hangingPunct="0">
              <a:lnSpc>
                <a:spcPct val="90000"/>
              </a:lnSpc>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Genetic Diagnosis Meeting</a:t>
            </a:r>
          </a:p>
        </p:txBody>
      </p:sp>
    </p:spTree>
    <p:extLst>
      <p:ext uri="{BB962C8B-B14F-4D97-AF65-F5344CB8AC3E}">
        <p14:creationId xmlns:p14="http://schemas.microsoft.com/office/powerpoint/2010/main" val="1622812243"/>
      </p:ext>
    </p:extLst>
  </p:cSld>
  <p:clrMapOvr>
    <a:masterClrMapping/>
  </p:clrMapOvr>
  <p:transition spd="slow">
    <p:wipe dir="d"/>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16932"/>
            <a:ext cx="12192000" cy="623024"/>
          </a:xfrm>
        </p:spPr>
        <p:txBody>
          <a:bodyPr>
            <a:noAutofit/>
          </a:bodyPr>
          <a:lstStyle/>
          <a:p>
            <a:pPr algn="ctr">
              <a:defRPr/>
            </a:pPr>
            <a:r>
              <a:rPr lang="en-US" sz="3600" dirty="0">
                <a:solidFill>
                  <a:srgbClr val="5FE0D4"/>
                </a:solidFill>
                <a:latin typeface="Arial" pitchFamily="34" charset="0"/>
                <a:cs typeface="Arial" pitchFamily="34" charset="0"/>
              </a:rPr>
              <a:t>Community Input on Genomic Variant Interpretation</a:t>
            </a:r>
          </a:p>
        </p:txBody>
      </p:sp>
      <p:sp>
        <p:nvSpPr>
          <p:cNvPr id="4" name="AutoShape 4" descr="CSER">
            <a:extLst>
              <a:ext uri="{FF2B5EF4-FFF2-40B4-BE49-F238E27FC236}">
                <a16:creationId xmlns:a16="http://schemas.microsoft.com/office/drawing/2014/main" id="{1E6B1FE0-82DC-2BCD-B22C-97500A3B236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 name="Content Placeholder 1">
            <a:extLst>
              <a:ext uri="{FF2B5EF4-FFF2-40B4-BE49-F238E27FC236}">
                <a16:creationId xmlns:a16="http://schemas.microsoft.com/office/drawing/2014/main" id="{12DD476B-0E43-4F85-B6CA-2DF2EEFC57BE}"/>
              </a:ext>
            </a:extLst>
          </p:cNvPr>
          <p:cNvSpPr txBox="1">
            <a:spLocks/>
          </p:cNvSpPr>
          <p:nvPr/>
        </p:nvSpPr>
        <p:spPr>
          <a:xfrm>
            <a:off x="4319337" y="1401551"/>
            <a:ext cx="7872663" cy="5064545"/>
          </a:xfrm>
          <a:prstGeom prst="rect">
            <a:avLst/>
          </a:prstGeom>
        </p:spPr>
        <p:txBody>
          <a:bodyPr lIns="91440" tIns="45720" rIns="91440" bIns="45720" anchor="t">
            <a:no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501650" marR="0" lvl="2" indent="-342900" algn="l" defTabSz="803275" rtl="0" eaLnBrk="0" fontAlgn="auto" latinLnBrk="0" hangingPunct="0">
              <a:lnSpc>
                <a:spcPct val="100000"/>
              </a:lnSpc>
              <a:spcBef>
                <a:spcPts val="1800"/>
              </a:spcBef>
              <a:spcAft>
                <a:spcPts val="0"/>
              </a:spcAft>
              <a:buClr>
                <a:srgbClr val="FFFFFF"/>
              </a:buClr>
              <a:buSzPct val="95000"/>
              <a:buFont typeface="Wingdings" pitchFamily="2" charset="2"/>
              <a:buChar char="§"/>
              <a:tabLst/>
              <a:defRPr/>
            </a:pPr>
            <a:r>
              <a:rPr kumimoji="0" lang="en-US" sz="3200" b="1" i="0" u="none" strike="noStrike" kern="1200" cap="none" spc="0" normalizeH="0" baseline="0" noProof="0" dirty="0">
                <a:ln>
                  <a:noFill/>
                </a:ln>
                <a:effectLst/>
                <a:uLnTx/>
                <a:uFillTx/>
                <a:latin typeface="Arial"/>
                <a:ea typeface="+mn-ea"/>
                <a:cs typeface="Arial"/>
              </a:rPr>
              <a:t>Testing and assessing function of 	individual genomic variants</a:t>
            </a:r>
          </a:p>
          <a:p>
            <a:pPr marL="501650" marR="0" lvl="2" indent="-342900" algn="l" defTabSz="401638" rtl="0" eaLnBrk="0" fontAlgn="auto" latinLnBrk="0" hangingPunct="0">
              <a:lnSpc>
                <a:spcPct val="100000"/>
              </a:lnSpc>
              <a:spcBef>
                <a:spcPts val="1800"/>
              </a:spcBef>
              <a:spcAft>
                <a:spcPts val="0"/>
              </a:spcAft>
              <a:buClr>
                <a:srgbClr val="FFFFFF"/>
              </a:buClr>
              <a:buSzPct val="95000"/>
              <a:buFont typeface="Wingdings" pitchFamily="2" charset="2"/>
              <a:buChar char="§"/>
              <a:tabLst/>
              <a:defRPr/>
            </a:pPr>
            <a:r>
              <a:rPr kumimoji="0" lang="en-US" sz="3200" b="1" i="0" u="none" strike="noStrike" kern="1200" cap="none" spc="0" normalizeH="0" baseline="0" noProof="0" dirty="0">
                <a:ln>
                  <a:noFill/>
                </a:ln>
                <a:effectLst/>
                <a:uLnTx/>
                <a:uFillTx/>
                <a:latin typeface="Arial"/>
                <a:ea typeface="+mn-ea"/>
                <a:cs typeface="Arial"/>
              </a:rPr>
              <a:t>Testing and assessing function of 			genomic variants in context</a:t>
            </a:r>
          </a:p>
          <a:p>
            <a:pPr marL="501650" marR="0" lvl="2" indent="-342900" algn="l" defTabSz="627063" rtl="0" eaLnBrk="0" fontAlgn="auto" latinLnBrk="0" hangingPunct="0">
              <a:lnSpc>
                <a:spcPct val="100000"/>
              </a:lnSpc>
              <a:spcBef>
                <a:spcPts val="1800"/>
              </a:spcBef>
              <a:spcAft>
                <a:spcPts val="0"/>
              </a:spcAft>
              <a:buClr>
                <a:srgbClr val="FFFFFF"/>
              </a:buClr>
              <a:buSzPct val="95000"/>
              <a:buFont typeface="Wingdings" pitchFamily="2" charset="2"/>
              <a:buChar char="§"/>
              <a:tabLst/>
              <a:defRPr/>
            </a:pPr>
            <a:r>
              <a:rPr kumimoji="0" lang="en-US" sz="3200" b="1" i="0" u="none" strike="noStrike" kern="1200" cap="none" spc="0" normalizeH="0" baseline="0" noProof="0" dirty="0">
                <a:ln>
                  <a:noFill/>
                </a:ln>
                <a:effectLst/>
                <a:uLnTx/>
                <a:uFillTx/>
                <a:latin typeface="Arial"/>
                <a:ea typeface="+mn-ea"/>
                <a:cs typeface="Arial"/>
              </a:rPr>
              <a:t>Technology development needs</a:t>
            </a:r>
          </a:p>
          <a:p>
            <a:pPr marL="501650" marR="0" lvl="2" indent="-342900" algn="l" defTabSz="627063" rtl="0" eaLnBrk="0" fontAlgn="auto" latinLnBrk="0" hangingPunct="0">
              <a:lnSpc>
                <a:spcPct val="100000"/>
              </a:lnSpc>
              <a:spcBef>
                <a:spcPts val="1800"/>
              </a:spcBef>
              <a:spcAft>
                <a:spcPts val="0"/>
              </a:spcAft>
              <a:buClr>
                <a:srgbClr val="FFFFFF"/>
              </a:buClr>
              <a:buSzPct val="95000"/>
              <a:buFont typeface="Wingdings" pitchFamily="2" charset="2"/>
              <a:buChar char="§"/>
              <a:tabLst/>
              <a:defRPr/>
            </a:pPr>
            <a:r>
              <a:rPr kumimoji="0" lang="en-US" sz="3200" b="1" i="0" u="none" strike="noStrike" kern="1200" cap="none" spc="0" normalizeH="0" baseline="0" noProof="0" dirty="0">
                <a:ln>
                  <a:noFill/>
                </a:ln>
                <a:effectLst/>
                <a:uLnTx/>
                <a:uFillTx/>
                <a:latin typeface="Arial"/>
                <a:ea typeface="+mn-ea"/>
                <a:cs typeface="Arial"/>
              </a:rPr>
              <a:t>Predictive </a:t>
            </a:r>
            <a:r>
              <a:rPr lang="en-US" sz="3200" b="1" dirty="0">
                <a:latin typeface="Arial"/>
                <a:cs typeface="Arial"/>
              </a:rPr>
              <a:t>modeling</a:t>
            </a:r>
            <a:endParaRPr kumimoji="0" lang="en-US" sz="3200" b="1" i="0" u="none" strike="noStrike" kern="1200" cap="none" spc="0" normalizeH="0" baseline="0" noProof="0" dirty="0">
              <a:ln>
                <a:noFill/>
              </a:ln>
              <a:effectLst/>
              <a:uLnTx/>
              <a:uFillTx/>
              <a:latin typeface="Arial"/>
              <a:ea typeface="+mn-ea"/>
              <a:cs typeface="Arial"/>
            </a:endParaRPr>
          </a:p>
          <a:p>
            <a:pPr marL="501650" marR="0" lvl="2" indent="-342900" algn="l" defTabSz="627063" rtl="0" eaLnBrk="0" fontAlgn="auto" latinLnBrk="0" hangingPunct="0">
              <a:lnSpc>
                <a:spcPct val="100000"/>
              </a:lnSpc>
              <a:spcBef>
                <a:spcPts val="1800"/>
              </a:spcBef>
              <a:spcAft>
                <a:spcPts val="0"/>
              </a:spcAft>
              <a:buClr>
                <a:srgbClr val="FFFFFF"/>
              </a:buClr>
              <a:buSzPct val="95000"/>
              <a:buFont typeface="Wingdings" pitchFamily="2" charset="2"/>
              <a:buChar char="§"/>
              <a:tabLst/>
              <a:defRPr/>
            </a:pPr>
            <a:r>
              <a:rPr kumimoji="0" lang="en-US" sz="3200" b="1" i="0" u="none" strike="noStrike" kern="1200" cap="none" spc="0" normalizeH="0" baseline="0" noProof="0" dirty="0">
                <a:ln>
                  <a:noFill/>
                </a:ln>
                <a:effectLst/>
                <a:uLnTx/>
                <a:uFillTx/>
                <a:latin typeface="Arial"/>
                <a:ea typeface="+mn-ea"/>
                <a:cs typeface="Arial"/>
              </a:rPr>
              <a:t>Resource </a:t>
            </a:r>
            <a:r>
              <a:rPr lang="en-US" sz="3200" b="1" dirty="0">
                <a:latin typeface="Arial"/>
                <a:cs typeface="Arial"/>
              </a:rPr>
              <a:t>building</a:t>
            </a:r>
            <a:endParaRPr kumimoji="0" lang="en-US" sz="3200" b="1" i="0" u="none" strike="noStrike" kern="1200" cap="none" spc="0" normalizeH="0" baseline="0" noProof="0" dirty="0">
              <a:ln>
                <a:noFill/>
              </a:ln>
              <a:effectLst/>
              <a:uLnTx/>
              <a:uFillTx/>
              <a:latin typeface="Arial"/>
              <a:ea typeface="+mn-ea"/>
              <a:cs typeface="Arial"/>
            </a:endParaRPr>
          </a:p>
        </p:txBody>
      </p:sp>
      <p:pic>
        <p:nvPicPr>
          <p:cNvPr id="9" name="Picture 8" descr="A blue dna molecule with dots&#10;&#10;Description automatically generated with medium confidence">
            <a:extLst>
              <a:ext uri="{FF2B5EF4-FFF2-40B4-BE49-F238E27FC236}">
                <a16:creationId xmlns:a16="http://schemas.microsoft.com/office/drawing/2014/main" id="{4759240F-0D63-7AB6-46FF-20E934D41D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9992" y="1269139"/>
            <a:ext cx="3641918" cy="4883709"/>
          </a:xfrm>
          <a:prstGeom prst="rect">
            <a:avLst/>
          </a:prstGeom>
          <a:noFill/>
          <a:ln w="38100">
            <a:solidFill>
              <a:schemeClr val="bg2"/>
            </a:solidFill>
          </a:ln>
          <a:effectLst/>
        </p:spPr>
      </p:pic>
    </p:spTree>
    <p:extLst>
      <p:ext uri="{BB962C8B-B14F-4D97-AF65-F5344CB8AC3E}">
        <p14:creationId xmlns:p14="http://schemas.microsoft.com/office/powerpoint/2010/main" val="230960575"/>
      </p:ext>
    </p:extLst>
  </p:cSld>
  <p:clrMapOvr>
    <a:masterClrMapping/>
  </p:clrMapOvr>
  <p:transition spd="slow">
    <p:wipe dir="d"/>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group of people working in a lab&#10;&#10;Description automatically generated">
            <a:extLst>
              <a:ext uri="{FF2B5EF4-FFF2-40B4-BE49-F238E27FC236}">
                <a16:creationId xmlns:a16="http://schemas.microsoft.com/office/drawing/2014/main" id="{71B51CCB-E9E4-3789-1840-4F332B1C3AE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714" y="2230202"/>
            <a:ext cx="4491196" cy="2654849"/>
          </a:xfrm>
          <a:prstGeom prst="rect">
            <a:avLst/>
          </a:prstGeom>
          <a:noFill/>
          <a:ln w="38100">
            <a:solidFill>
              <a:schemeClr val="bg2"/>
            </a:solidFill>
          </a:ln>
          <a:effectLst/>
        </p:spPr>
      </p:pic>
      <p:sp>
        <p:nvSpPr>
          <p:cNvPr id="2" name="Rectangle 1">
            <a:extLst>
              <a:ext uri="{FF2B5EF4-FFF2-40B4-BE49-F238E27FC236}">
                <a16:creationId xmlns:a16="http://schemas.microsoft.com/office/drawing/2014/main" id="{BE8B9FA7-E65D-4A00-A529-081D35D2EB74}"/>
              </a:ext>
            </a:extLst>
          </p:cNvPr>
          <p:cNvSpPr/>
          <p:nvPr/>
        </p:nvSpPr>
        <p:spPr>
          <a:xfrm>
            <a:off x="0" y="40076"/>
            <a:ext cx="12192000" cy="1089529"/>
          </a:xfrm>
          <a:prstGeom prst="rect">
            <a:avLst/>
          </a:prstGeom>
        </p:spPr>
        <p:txBody>
          <a:bodyPr wrap="square" lIns="91440" tIns="45720" rIns="91440" bIns="45720" anchor="t">
            <a:spAutoFit/>
          </a:bodyPr>
          <a:lstStyle/>
          <a:p>
            <a:pPr marL="158750" marR="0" lvl="2" indent="0" algn="ctr" defTabSz="627063" rtl="0" eaLnBrk="1" fontAlgn="auto" latinLnBrk="0" hangingPunct="1">
              <a:lnSpc>
                <a:spcPct val="90000"/>
              </a:lnSpc>
              <a:spcBef>
                <a:spcPts val="60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a:ea typeface="+mn-ea"/>
                <a:cs typeface="Arial"/>
              </a:rPr>
              <a:t>Educational Hub &amp; Sites for Enhancing Diversity in Computational Genomics and Data Science</a:t>
            </a: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Rectangle 2">
            <a:extLst>
              <a:ext uri="{FF2B5EF4-FFF2-40B4-BE49-F238E27FC236}">
                <a16:creationId xmlns:a16="http://schemas.microsoft.com/office/drawing/2014/main" id="{1A6479EF-D501-2CE4-E248-D26C61F00D49}"/>
              </a:ext>
            </a:extLst>
          </p:cNvPr>
          <p:cNvSpPr/>
          <p:nvPr/>
        </p:nvSpPr>
        <p:spPr>
          <a:xfrm>
            <a:off x="5010411" y="1914878"/>
            <a:ext cx="7181589" cy="1384995"/>
          </a:xfrm>
          <a:prstGeom prst="rect">
            <a:avLst/>
          </a:prstGeom>
          <a:ln>
            <a:noFill/>
          </a:ln>
        </p:spPr>
        <p:txBody>
          <a:bodyPr wrap="square" lIns="91440" tIns="45720" rIns="91440" bIns="45720" anchor="t">
            <a:spAutoFit/>
          </a:bodyPr>
          <a:lstStyle/>
          <a:p>
            <a:pPr marL="457200" marR="0" lvl="0" indent="-227013" algn="l" defTabSz="739775" rtl="0" eaLnBrk="1" fontAlgn="auto" latinLnBrk="0" hangingPunct="1">
              <a:lnSpc>
                <a:spcPct val="100000"/>
              </a:lnSpc>
              <a:spcBef>
                <a:spcPts val="1200"/>
              </a:spcBef>
              <a:spcAft>
                <a:spcPts val="0"/>
              </a:spcAft>
              <a:buClrTx/>
              <a:buSzTx/>
              <a:buFont typeface="Wingdings" panose="05000000000000000000" pitchFamily="2" charset="2"/>
              <a:buChar char="§"/>
              <a:tabLst>
                <a:tab pos="228600" algn="l"/>
              </a:tabLst>
              <a:defRPr/>
            </a:pPr>
            <a:r>
              <a:rPr kumimoji="0" lang="en-US" sz="28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The Hub will leverage cloud platforms 	to increase access to educational 	and research opportunities</a:t>
            </a:r>
          </a:p>
        </p:txBody>
      </p:sp>
      <p:sp>
        <p:nvSpPr>
          <p:cNvPr id="4" name="TextBox 3">
            <a:extLst>
              <a:ext uri="{FF2B5EF4-FFF2-40B4-BE49-F238E27FC236}">
                <a16:creationId xmlns:a16="http://schemas.microsoft.com/office/drawing/2014/main" id="{4702C229-40DF-C294-2AF8-867597B3DEC6}"/>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16</a:t>
            </a:r>
          </a:p>
        </p:txBody>
      </p:sp>
      <p:sp>
        <p:nvSpPr>
          <p:cNvPr id="6" name="Rectangle 5">
            <a:extLst>
              <a:ext uri="{FF2B5EF4-FFF2-40B4-BE49-F238E27FC236}">
                <a16:creationId xmlns:a16="http://schemas.microsoft.com/office/drawing/2014/main" id="{F2E97FDB-C7CA-49FB-BFCD-4EC0157504D1}"/>
              </a:ext>
            </a:extLst>
          </p:cNvPr>
          <p:cNvSpPr/>
          <p:nvPr/>
        </p:nvSpPr>
        <p:spPr>
          <a:xfrm>
            <a:off x="5010411" y="3502149"/>
            <a:ext cx="7181589" cy="1951303"/>
          </a:xfrm>
          <a:prstGeom prst="rect">
            <a:avLst/>
          </a:prstGeom>
          <a:ln>
            <a:noFill/>
          </a:ln>
        </p:spPr>
        <p:txBody>
          <a:bodyPr wrap="square" lIns="91440" tIns="45720" rIns="91440" bIns="45720" anchor="t">
            <a:spAutoFit/>
          </a:bodyPr>
          <a:lstStyle/>
          <a:p>
            <a:pPr marL="457200" marR="0" lvl="0" indent="-227013" algn="l" defTabSz="228600" rtl="0" eaLnBrk="1" fontAlgn="auto" latinLnBrk="0" hangingPunct="1">
              <a:lnSpc>
                <a:spcPct val="90000"/>
              </a:lnSpc>
              <a:spcBef>
                <a:spcPts val="2400"/>
              </a:spcBef>
              <a:spcAft>
                <a:spcPts val="0"/>
              </a:spcAft>
              <a:buClrTx/>
              <a:buSzTx/>
              <a:buFont typeface="Wingdings" panose="05000000000000000000" pitchFamily="2" charset="2"/>
              <a:buChar char="§"/>
              <a:tabLst/>
              <a:defRPr/>
            </a:pPr>
            <a:r>
              <a:rPr kumimoji="0" lang="en-US" sz="28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Partner </a:t>
            </a:r>
            <a:r>
              <a:rPr lang="en-US" sz="2800" b="1" dirty="0">
                <a:latin typeface="Arial" panose="020B0604020202020204" pitchFamily="34" charset="0"/>
                <a:cs typeface="Arial" panose="020B0604020202020204" pitchFamily="34" charset="0"/>
              </a:rPr>
              <a:t>S</a:t>
            </a:r>
            <a:r>
              <a:rPr kumimoji="0" lang="en-US" sz="2800" b="1" i="0" u="none" strike="noStrike" kern="1200" cap="none" spc="0" normalizeH="0" baseline="0" noProof="0" dirty="0" err="1">
                <a:ln>
                  <a:noFill/>
                </a:ln>
                <a:effectLst/>
                <a:uLnTx/>
                <a:uFillTx/>
                <a:latin typeface="Arial" panose="020B0604020202020204" pitchFamily="34" charset="0"/>
                <a:ea typeface="+mn-ea"/>
                <a:cs typeface="Arial" panose="020B0604020202020204" pitchFamily="34" charset="0"/>
              </a:rPr>
              <a:t>ites</a:t>
            </a:r>
            <a:r>
              <a:rPr kumimoji="0" lang="en-US" sz="28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will develop educational 	content that makes uses cloud-	computing resources</a:t>
            </a:r>
          </a:p>
          <a:p>
            <a:pPr marL="457200" marR="0" lvl="0" indent="-227013" algn="l" defTabSz="228600" rtl="0" eaLnBrk="1" fontAlgn="auto" latinLnBrk="0" hangingPunct="1">
              <a:lnSpc>
                <a:spcPct val="90000"/>
              </a:lnSpc>
              <a:spcBef>
                <a:spcPts val="2400"/>
              </a:spcBef>
              <a:spcAft>
                <a:spcPts val="0"/>
              </a:spcAft>
              <a:buClrTx/>
              <a:buSzTx/>
              <a:buFont typeface="Wingdings" panose="05000000000000000000" pitchFamily="2" charset="2"/>
              <a:buChar char="§"/>
              <a:tabLst/>
              <a:defRPr/>
            </a:pPr>
            <a:r>
              <a:rPr kumimoji="0" lang="en-US" sz="2800" b="1" i="0" u="none" strike="noStrike" kern="1200" cap="none" spc="-100" normalizeH="0" baseline="0" noProof="0" dirty="0">
                <a:ln>
                  <a:noFill/>
                </a:ln>
                <a:effectLst/>
                <a:uLnTx/>
                <a:uFillTx/>
                <a:latin typeface="Arial" panose="020B0604020202020204" pitchFamily="34" charset="0"/>
                <a:ea typeface="+mn-ea"/>
                <a:cs typeface="Arial" panose="020B0604020202020204" pitchFamily="34" charset="0"/>
              </a:rPr>
              <a:t>Applications are due on June 10</a:t>
            </a:r>
          </a:p>
        </p:txBody>
      </p:sp>
    </p:spTree>
    <p:extLst>
      <p:ext uri="{BB962C8B-B14F-4D97-AF65-F5344CB8AC3E}">
        <p14:creationId xmlns:p14="http://schemas.microsoft.com/office/powerpoint/2010/main" val="221961996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2856E-EDF6-ADE4-4CF0-DC79A5F0309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012454E-90B1-E7EE-FC76-3B249D7CD3A7}"/>
              </a:ext>
            </a:extLst>
          </p:cNvPr>
          <p:cNvSpPr/>
          <p:nvPr/>
        </p:nvSpPr>
        <p:spPr>
          <a:xfrm>
            <a:off x="0" y="39686"/>
            <a:ext cx="12182475" cy="1089529"/>
          </a:xfrm>
          <a:prstGeom prst="rect">
            <a:avLst/>
          </a:prstGeom>
        </p:spPr>
        <p:txBody>
          <a:bodyPr wrap="square" lIns="91440" tIns="45720" rIns="91440" bIns="45720" anchor="t">
            <a:spAutoFit/>
          </a:bodyPr>
          <a:lstStyle/>
          <a:p>
            <a:pPr marL="158750" lvl="2" algn="ctr" defTabSz="627063">
              <a:lnSpc>
                <a:spcPct val="90000"/>
              </a:lnSpc>
              <a:defRPr/>
            </a:pPr>
            <a:r>
              <a:rPr lang="en-US" sz="3600" b="1" dirty="0">
                <a:solidFill>
                  <a:srgbClr val="5FE0D4"/>
                </a:solidFill>
                <a:latin typeface="Arial"/>
                <a:cs typeface="Arial"/>
              </a:rPr>
              <a:t>NHGRI Analysis, Visualization, and Informatics </a:t>
            </a:r>
          </a:p>
          <a:p>
            <a:pPr marL="158750" lvl="2" algn="ctr" defTabSz="627063">
              <a:lnSpc>
                <a:spcPct val="90000"/>
              </a:lnSpc>
              <a:defRPr/>
            </a:pPr>
            <a:r>
              <a:rPr lang="en-US" sz="3600" b="1" dirty="0">
                <a:solidFill>
                  <a:srgbClr val="5FE0D4"/>
                </a:solidFill>
                <a:latin typeface="Arial"/>
                <a:cs typeface="Arial"/>
              </a:rPr>
              <a:t>Lab-space (</a:t>
            </a:r>
            <a:r>
              <a:rPr lang="en-US" sz="3600" b="1" dirty="0" err="1">
                <a:solidFill>
                  <a:srgbClr val="5FE0D4"/>
                </a:solidFill>
                <a:latin typeface="Arial"/>
                <a:cs typeface="Arial"/>
              </a:rPr>
              <a:t>AnVIL</a:t>
            </a:r>
            <a:r>
              <a:rPr lang="en-US" sz="3600" b="1" dirty="0">
                <a:solidFill>
                  <a:srgbClr val="5FE0D4"/>
                </a:solidFill>
                <a:latin typeface="Arial"/>
                <a:cs typeface="Arial"/>
              </a:rPr>
              <a:t>) </a:t>
            </a:r>
            <a:endParaRPr lang="en-US" sz="3600" b="1" dirty="0">
              <a:solidFill>
                <a:srgbClr val="5FE0D4"/>
              </a:solidFill>
              <a:cs typeface="Arial"/>
            </a:endParaRPr>
          </a:p>
        </p:txBody>
      </p:sp>
      <p:sp>
        <p:nvSpPr>
          <p:cNvPr id="6" name="TextBox 5">
            <a:extLst>
              <a:ext uri="{FF2B5EF4-FFF2-40B4-BE49-F238E27FC236}">
                <a16:creationId xmlns:a16="http://schemas.microsoft.com/office/drawing/2014/main" id="{84633E61-8536-3103-1AED-C91D9A2892D0}"/>
              </a:ext>
            </a:extLst>
          </p:cNvPr>
          <p:cNvSpPr txBox="1"/>
          <p:nvPr/>
        </p:nvSpPr>
        <p:spPr>
          <a:xfrm>
            <a:off x="1522458" y="3989519"/>
            <a:ext cx="9265959" cy="8679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58750" lvl="2" algn="ctr" defTabSz="342900">
              <a:lnSpc>
                <a:spcPct val="90000"/>
              </a:lnSpc>
              <a:spcBef>
                <a:spcPts val="1800"/>
              </a:spcBef>
            </a:pPr>
            <a:r>
              <a:rPr lang="en-US" sz="2800" b="1" dirty="0" err="1">
                <a:solidFill>
                  <a:srgbClr val="FFFFFF"/>
                </a:solidFill>
                <a:latin typeface="+mj-lt"/>
                <a:cs typeface="Arial"/>
              </a:rPr>
              <a:t>AnVIL</a:t>
            </a:r>
            <a:r>
              <a:rPr lang="en-US" sz="2800" b="1" dirty="0">
                <a:solidFill>
                  <a:srgbClr val="FFFFFF"/>
                </a:solidFill>
                <a:latin typeface="+mj-lt"/>
                <a:cs typeface="Arial"/>
              </a:rPr>
              <a:t> collaborating with the NIH Cloud Platform 	Interoperability Program (NCPI) on four projects: </a:t>
            </a:r>
          </a:p>
        </p:txBody>
      </p:sp>
      <p:pic>
        <p:nvPicPr>
          <p:cNvPr id="3" name="Picture 2" descr="/var/folders/lr/b9gzh9694ps537nvvmlysw84g1d5zy/T/com.microsoft.Powerpoint/WebArchiveCopyPasteTempFiles/fY8AAAAASUVORK5CYII=">
            <a:extLst>
              <a:ext uri="{FF2B5EF4-FFF2-40B4-BE49-F238E27FC236}">
                <a16:creationId xmlns:a16="http://schemas.microsoft.com/office/drawing/2014/main" id="{FB40F777-FD96-02AE-1458-0801CB1125F2}"/>
              </a:ext>
            </a:extLst>
          </p:cNvPr>
          <p:cNvPicPr>
            <a:picLocks noChangeAspect="1"/>
          </p:cNvPicPr>
          <p:nvPr/>
        </p:nvPicPr>
        <p:blipFill>
          <a:blip r:embed="rId3"/>
          <a:stretch>
            <a:fillRect/>
          </a:stretch>
        </p:blipFill>
        <p:spPr>
          <a:xfrm>
            <a:off x="1943524" y="964090"/>
            <a:ext cx="2998905" cy="2456165"/>
          </a:xfrm>
          <a:prstGeom prst="rect">
            <a:avLst/>
          </a:prstGeom>
        </p:spPr>
      </p:pic>
      <p:pic>
        <p:nvPicPr>
          <p:cNvPr id="4" name="Picture 2" descr="NCPI">
            <a:extLst>
              <a:ext uri="{FF2B5EF4-FFF2-40B4-BE49-F238E27FC236}">
                <a16:creationId xmlns:a16="http://schemas.microsoft.com/office/drawing/2014/main" id="{A99A223D-2FE1-DA84-1362-E64F0F44CC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52967" y="1224765"/>
            <a:ext cx="4260161" cy="218035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87C15818-0678-DA5C-1884-FC17D8D6F03D}"/>
              </a:ext>
            </a:extLst>
          </p:cNvPr>
          <p:cNvPicPr>
            <a:picLocks noChangeAspect="1"/>
          </p:cNvPicPr>
          <p:nvPr/>
        </p:nvPicPr>
        <p:blipFill rotWithShape="1">
          <a:blip r:embed="rId5"/>
          <a:srcRect l="19902" r="60486"/>
          <a:stretch/>
        </p:blipFill>
        <p:spPr>
          <a:xfrm>
            <a:off x="584577" y="5139909"/>
            <a:ext cx="2744440" cy="1047105"/>
          </a:xfrm>
          <a:prstGeom prst="rect">
            <a:avLst/>
          </a:prstGeom>
          <a:ln w="38100">
            <a:solidFill>
              <a:schemeClr val="bg2"/>
            </a:solidFill>
          </a:ln>
        </p:spPr>
      </p:pic>
      <p:pic>
        <p:nvPicPr>
          <p:cNvPr id="7" name="Picture 6">
            <a:extLst>
              <a:ext uri="{FF2B5EF4-FFF2-40B4-BE49-F238E27FC236}">
                <a16:creationId xmlns:a16="http://schemas.microsoft.com/office/drawing/2014/main" id="{97D76E84-E7D8-B410-C556-F855823E9F74}"/>
              </a:ext>
            </a:extLst>
          </p:cNvPr>
          <p:cNvPicPr>
            <a:picLocks noChangeAspect="1"/>
          </p:cNvPicPr>
          <p:nvPr/>
        </p:nvPicPr>
        <p:blipFill rotWithShape="1">
          <a:blip r:embed="rId5"/>
          <a:srcRect l="40579" r="40431"/>
          <a:stretch/>
        </p:blipFill>
        <p:spPr>
          <a:xfrm>
            <a:off x="3497963" y="5134117"/>
            <a:ext cx="2657475" cy="1047105"/>
          </a:xfrm>
          <a:prstGeom prst="rect">
            <a:avLst/>
          </a:prstGeom>
          <a:ln w="38100">
            <a:solidFill>
              <a:schemeClr val="bg2"/>
            </a:solidFill>
          </a:ln>
        </p:spPr>
      </p:pic>
      <p:pic>
        <p:nvPicPr>
          <p:cNvPr id="8" name="Picture 7">
            <a:extLst>
              <a:ext uri="{FF2B5EF4-FFF2-40B4-BE49-F238E27FC236}">
                <a16:creationId xmlns:a16="http://schemas.microsoft.com/office/drawing/2014/main" id="{A0B617F5-23BC-CD34-2B0E-C41054948920}"/>
              </a:ext>
            </a:extLst>
          </p:cNvPr>
          <p:cNvPicPr>
            <a:picLocks noChangeAspect="1"/>
          </p:cNvPicPr>
          <p:nvPr/>
        </p:nvPicPr>
        <p:blipFill rotWithShape="1">
          <a:blip r:embed="rId5"/>
          <a:srcRect l="60556" r="20454"/>
          <a:stretch/>
        </p:blipFill>
        <p:spPr>
          <a:xfrm>
            <a:off x="9150805" y="5134117"/>
            <a:ext cx="2657475" cy="1047105"/>
          </a:xfrm>
          <a:prstGeom prst="rect">
            <a:avLst/>
          </a:prstGeom>
          <a:ln w="38100">
            <a:solidFill>
              <a:schemeClr val="bg2"/>
            </a:solidFill>
          </a:ln>
        </p:spPr>
      </p:pic>
      <p:pic>
        <p:nvPicPr>
          <p:cNvPr id="9" name="Picture 8">
            <a:extLst>
              <a:ext uri="{FF2B5EF4-FFF2-40B4-BE49-F238E27FC236}">
                <a16:creationId xmlns:a16="http://schemas.microsoft.com/office/drawing/2014/main" id="{C4B39C4D-FD25-DB5E-0F2B-DFB90835BE0E}"/>
              </a:ext>
            </a:extLst>
          </p:cNvPr>
          <p:cNvPicPr>
            <a:picLocks noChangeAspect="1"/>
          </p:cNvPicPr>
          <p:nvPr/>
        </p:nvPicPr>
        <p:blipFill rotWithShape="1">
          <a:blip r:embed="rId5"/>
          <a:srcRect l="81010"/>
          <a:stretch/>
        </p:blipFill>
        <p:spPr>
          <a:xfrm>
            <a:off x="6324384" y="5134118"/>
            <a:ext cx="2657475" cy="1047105"/>
          </a:xfrm>
          <a:prstGeom prst="rect">
            <a:avLst/>
          </a:prstGeom>
          <a:ln w="38100">
            <a:solidFill>
              <a:schemeClr val="bg2"/>
            </a:solidFill>
          </a:ln>
        </p:spPr>
      </p:pic>
      <p:sp>
        <p:nvSpPr>
          <p:cNvPr id="12" name="TextBox 11">
            <a:extLst>
              <a:ext uri="{FF2B5EF4-FFF2-40B4-BE49-F238E27FC236}">
                <a16:creationId xmlns:a16="http://schemas.microsoft.com/office/drawing/2014/main" id="{C575F44E-57E3-9825-A11D-74D0FFFA66C3}"/>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17</a:t>
            </a:r>
          </a:p>
        </p:txBody>
      </p:sp>
    </p:spTree>
    <p:extLst>
      <p:ext uri="{BB962C8B-B14F-4D97-AF65-F5344CB8AC3E}">
        <p14:creationId xmlns:p14="http://schemas.microsoft.com/office/powerpoint/2010/main" val="14274710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5F7E06F-1C14-3D1A-1DDE-3C26932385CF}"/>
              </a:ext>
            </a:extLst>
          </p:cNvPr>
          <p:cNvSpPr/>
          <p:nvPr/>
        </p:nvSpPr>
        <p:spPr>
          <a:xfrm>
            <a:off x="0" y="-18170"/>
            <a:ext cx="12192000" cy="646331"/>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Clinical Genome Resource (</a:t>
            </a:r>
            <a:r>
              <a:rPr kumimoji="0" lang="en-US" sz="3600" b="1" i="0" u="none" strike="noStrike" kern="1200" cap="none" spc="0" normalizeH="0" baseline="0" noProof="0" dirty="0" err="1">
                <a:ln>
                  <a:noFill/>
                </a:ln>
                <a:solidFill>
                  <a:srgbClr val="5FE0D4"/>
                </a:solidFill>
                <a:effectLst/>
                <a:uLnTx/>
                <a:uFillTx/>
                <a:latin typeface="Arial" charset="0"/>
                <a:ea typeface="+mn-ea"/>
                <a:cs typeface="Arial" charset="0"/>
              </a:rPr>
              <a:t>ClinGen</a:t>
            </a: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11" name="Rectangle 10">
            <a:extLst>
              <a:ext uri="{FF2B5EF4-FFF2-40B4-BE49-F238E27FC236}">
                <a16:creationId xmlns:a16="http://schemas.microsoft.com/office/drawing/2014/main" id="{7220A5AC-3807-B08B-C29B-334ABB7FB4BD}"/>
              </a:ext>
            </a:extLst>
          </p:cNvPr>
          <p:cNvSpPr/>
          <p:nvPr/>
        </p:nvSpPr>
        <p:spPr>
          <a:xfrm>
            <a:off x="2126125" y="714051"/>
            <a:ext cx="8076227" cy="584775"/>
          </a:xfrm>
          <a:prstGeom prst="rect">
            <a:avLst/>
          </a:prstGeom>
        </p:spPr>
        <p:txBody>
          <a:bodyPr wrap="square" lIns="91440" tIns="45720" rIns="91440" bIns="45720" anchor="t">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Arial"/>
              </a:rPr>
              <a:t>10</a:t>
            </a:r>
            <a:r>
              <a:rPr kumimoji="0" lang="en-US" sz="3200" b="1" i="0" u="none" strike="noStrike" kern="1200" cap="none" spc="0" normalizeH="0" baseline="30000" noProof="0" dirty="0">
                <a:ln>
                  <a:noFill/>
                </a:ln>
                <a:solidFill>
                  <a:srgbClr val="FFFFFF"/>
                </a:solidFill>
                <a:effectLst/>
                <a:uLnTx/>
                <a:uFillTx/>
                <a:latin typeface="Arial" panose="020B0604020202020204"/>
                <a:ea typeface="+mn-ea"/>
                <a:cs typeface="Arial"/>
              </a:rPr>
              <a:t>th</a:t>
            </a: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Arial"/>
              </a:rPr>
              <a:t> Anniversary</a:t>
            </a:r>
          </a:p>
        </p:txBody>
      </p:sp>
      <p:sp>
        <p:nvSpPr>
          <p:cNvPr id="8" name="TextBox 7">
            <a:extLst>
              <a:ext uri="{FF2B5EF4-FFF2-40B4-BE49-F238E27FC236}">
                <a16:creationId xmlns:a16="http://schemas.microsoft.com/office/drawing/2014/main" id="{B98819FF-078D-AB02-E502-FFA4E7AA63E6}"/>
              </a:ext>
            </a:extLst>
          </p:cNvPr>
          <p:cNvSpPr txBox="1"/>
          <p:nvPr/>
        </p:nvSpPr>
        <p:spPr>
          <a:xfrm>
            <a:off x="10300172" y="6457890"/>
            <a:ext cx="1945415" cy="400110"/>
          </a:xfrm>
          <a:prstGeom prst="rect">
            <a:avLst/>
          </a:prstGeom>
          <a:noFill/>
        </p:spPr>
        <p:txBody>
          <a:bodyPr wrap="square" lIns="91440" tIns="45720" rIns="91440" bIns="45720" rtlCol="0" anchor="t">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EDFD3"/>
                </a:solidFill>
                <a:effectLst/>
                <a:uLnTx/>
                <a:uFillTx/>
                <a:latin typeface="Arial" panose="020B0604020202020204"/>
                <a:ea typeface="Helvetica Neue" charset="0"/>
                <a:cs typeface="Helvetica Neue" charset="0"/>
              </a:rPr>
              <a:t>Document 18</a:t>
            </a:r>
          </a:p>
        </p:txBody>
      </p:sp>
      <p:sp>
        <p:nvSpPr>
          <p:cNvPr id="2" name="TextBox 15">
            <a:extLst>
              <a:ext uri="{FF2B5EF4-FFF2-40B4-BE49-F238E27FC236}">
                <a16:creationId xmlns:a16="http://schemas.microsoft.com/office/drawing/2014/main" id="{50A2A7F8-DEA9-A8D1-3D01-CB88718A3AC8}"/>
              </a:ext>
            </a:extLst>
          </p:cNvPr>
          <p:cNvSpPr txBox="1"/>
          <p:nvPr/>
        </p:nvSpPr>
        <p:spPr>
          <a:xfrm>
            <a:off x="764807" y="5645586"/>
            <a:ext cx="5515042" cy="923330"/>
          </a:xfrm>
          <a:prstGeom prst="rect">
            <a:avLst/>
          </a:prstGeom>
          <a:noFill/>
        </p:spPr>
        <p:txBody>
          <a:bodyPr wrap="square" lIns="91440" tIns="45720" rIns="91440" bIns="45720" anchor="t">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1219170" rtl="0" eaLnBrk="1" fontAlgn="auto" latinLnBrk="0" hangingPunct="1">
              <a:lnSpc>
                <a:spcPct val="9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rPr>
              <a:t>American College of </a:t>
            </a:r>
          </a:p>
          <a:p>
            <a:pPr marL="0" marR="0" lvl="0" indent="0" algn="ctr" defTabSz="1219170" rtl="0" eaLnBrk="1" fontAlgn="auto" latinLnBrk="0" hangingPunct="1">
              <a:lnSpc>
                <a:spcPct val="9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rPr>
              <a:t>Medical Genetics and Genomics </a:t>
            </a:r>
          </a:p>
          <a:p>
            <a:pPr marL="0" marR="0" lvl="0" indent="0" algn="ctr" defTabSz="1219170" rtl="0" eaLnBrk="1" fontAlgn="auto" latinLnBrk="0" hangingPunct="1">
              <a:lnSpc>
                <a:spcPct val="9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rPr>
              <a:t>(ACMG)</a:t>
            </a:r>
            <a:endParaRPr kumimoji="0" lang="en-US" sz="2000" b="0"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endParaRPr>
          </a:p>
        </p:txBody>
      </p:sp>
      <p:pic>
        <p:nvPicPr>
          <p:cNvPr id="3" name="Picture 2">
            <a:extLst>
              <a:ext uri="{FF2B5EF4-FFF2-40B4-BE49-F238E27FC236}">
                <a16:creationId xmlns:a16="http://schemas.microsoft.com/office/drawing/2014/main" id="{FCF02677-3452-B37F-87E4-EC3D0AE62904}"/>
              </a:ext>
            </a:extLst>
          </p:cNvPr>
          <p:cNvPicPr>
            <a:picLocks noChangeAspect="1"/>
          </p:cNvPicPr>
          <p:nvPr/>
        </p:nvPicPr>
        <p:blipFill>
          <a:blip r:embed="rId3"/>
          <a:stretch>
            <a:fillRect/>
          </a:stretch>
        </p:blipFill>
        <p:spPr>
          <a:xfrm>
            <a:off x="10427648" y="952904"/>
            <a:ext cx="1574339" cy="537858"/>
          </a:xfrm>
          <a:prstGeom prst="rect">
            <a:avLst/>
          </a:prstGeom>
          <a:ln w="28575">
            <a:noFill/>
          </a:ln>
          <a:effectLst>
            <a:glow rad="101600">
              <a:schemeClr val="accent3">
                <a:satMod val="175000"/>
                <a:alpha val="40000"/>
              </a:schemeClr>
            </a:glow>
          </a:effectLst>
        </p:spPr>
      </p:pic>
      <p:sp>
        <p:nvSpPr>
          <p:cNvPr id="18" name="TextBox 15">
            <a:extLst>
              <a:ext uri="{FF2B5EF4-FFF2-40B4-BE49-F238E27FC236}">
                <a16:creationId xmlns:a16="http://schemas.microsoft.com/office/drawing/2014/main" id="{DC9CADA2-9EA1-6529-C812-E4D4978C8575}"/>
              </a:ext>
            </a:extLst>
          </p:cNvPr>
          <p:cNvSpPr txBox="1"/>
          <p:nvPr/>
        </p:nvSpPr>
        <p:spPr>
          <a:xfrm>
            <a:off x="6203496" y="5645586"/>
            <a:ext cx="4384884" cy="646331"/>
          </a:xfrm>
          <a:prstGeom prst="rect">
            <a:avLst/>
          </a:prstGeom>
          <a:noFill/>
        </p:spPr>
        <p:txBody>
          <a:bodyPr wrap="square" lIns="91440" tIns="45720" rIns="91440" bIns="45720" anchor="t">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1219170" rtl="0" eaLnBrk="1" fontAlgn="auto" latinLnBrk="0" hangingPunct="1">
              <a:lnSpc>
                <a:spcPct val="9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rPr>
              <a:t>Curating the Clinical Genome (CCG)</a:t>
            </a:r>
            <a:endParaRPr kumimoji="0" lang="en-US" sz="2000" b="0"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endParaRPr>
          </a:p>
        </p:txBody>
      </p:sp>
      <p:pic>
        <p:nvPicPr>
          <p:cNvPr id="19" name="Picture 18" descr="Genomenon | ACMG Annual Clinical Genetics Meeting | March 15-17">
            <a:extLst>
              <a:ext uri="{FF2B5EF4-FFF2-40B4-BE49-F238E27FC236}">
                <a16:creationId xmlns:a16="http://schemas.microsoft.com/office/drawing/2014/main" id="{BB6C3602-2E30-C377-08BE-C414BBC68C97}"/>
              </a:ext>
            </a:extLst>
          </p:cNvPr>
          <p:cNvPicPr>
            <a:picLocks noChangeAspect="1"/>
          </p:cNvPicPr>
          <p:nvPr/>
        </p:nvPicPr>
        <p:blipFill rotWithShape="1">
          <a:blip r:embed="rId4"/>
          <a:srcRect t="20192" r="312" b="19231"/>
          <a:stretch/>
        </p:blipFill>
        <p:spPr>
          <a:xfrm>
            <a:off x="10426556" y="167045"/>
            <a:ext cx="1578813" cy="633467"/>
          </a:xfrm>
          <a:prstGeom prst="rect">
            <a:avLst/>
          </a:prstGeom>
          <a:ln w="28575">
            <a:noFill/>
          </a:ln>
          <a:effectLst>
            <a:glow rad="101600">
              <a:schemeClr val="accent3">
                <a:satMod val="175000"/>
                <a:alpha val="40000"/>
              </a:schemeClr>
            </a:glow>
          </a:effectLst>
        </p:spPr>
      </p:pic>
      <p:pic>
        <p:nvPicPr>
          <p:cNvPr id="16" name="Picture 15" descr="A logo for a clinical genome resource&#10;&#10;Description automatically generated">
            <a:extLst>
              <a:ext uri="{FF2B5EF4-FFF2-40B4-BE49-F238E27FC236}">
                <a16:creationId xmlns:a16="http://schemas.microsoft.com/office/drawing/2014/main" id="{1C80181D-168E-3827-67A1-96B68BD3BA7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2668" y="141735"/>
            <a:ext cx="1446659" cy="1456148"/>
          </a:xfrm>
          <a:prstGeom prst="rect">
            <a:avLst/>
          </a:prstGeom>
          <a:ln w="28575">
            <a:noFill/>
          </a:ln>
          <a:effectLst>
            <a:glow rad="101600">
              <a:schemeClr val="accent3">
                <a:satMod val="175000"/>
                <a:alpha val="40000"/>
              </a:schemeClr>
            </a:glow>
          </a:effectLst>
        </p:spPr>
      </p:pic>
      <p:pic>
        <p:nvPicPr>
          <p:cNvPr id="14" name="Picture 13" descr="No alt text provided for this image">
            <a:extLst>
              <a:ext uri="{FF2B5EF4-FFF2-40B4-BE49-F238E27FC236}">
                <a16:creationId xmlns:a16="http://schemas.microsoft.com/office/drawing/2014/main" id="{87B9A80F-17E7-96F4-8646-1185C6FDFC6A}"/>
              </a:ext>
            </a:extLst>
          </p:cNvPr>
          <p:cNvPicPr>
            <a:picLocks noChangeAspect="1"/>
          </p:cNvPicPr>
          <p:nvPr/>
        </p:nvPicPr>
        <p:blipFill rotWithShape="1">
          <a:blip r:embed="rId6"/>
          <a:srcRect l="677" t="20245" r="5813" b="11350"/>
          <a:stretch/>
        </p:blipFill>
        <p:spPr>
          <a:xfrm>
            <a:off x="1663867" y="1894033"/>
            <a:ext cx="3716922" cy="3657600"/>
          </a:xfrm>
          <a:prstGeom prst="rect">
            <a:avLst/>
          </a:prstGeom>
          <a:ln w="38100">
            <a:solidFill>
              <a:schemeClr val="bg2"/>
            </a:solidFill>
          </a:ln>
        </p:spPr>
      </p:pic>
      <p:pic>
        <p:nvPicPr>
          <p:cNvPr id="10" name="Picture 2" descr="No alternative text description for this image">
            <a:extLst>
              <a:ext uri="{FF2B5EF4-FFF2-40B4-BE49-F238E27FC236}">
                <a16:creationId xmlns:a16="http://schemas.microsoft.com/office/drawing/2014/main" id="{6FBAA70F-71CD-0B43-8DCB-4D14DD2334B9}"/>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5846" r="22951"/>
          <a:stretch/>
        </p:blipFill>
        <p:spPr bwMode="auto">
          <a:xfrm>
            <a:off x="6478536" y="1894033"/>
            <a:ext cx="3834804" cy="3657600"/>
          </a:xfrm>
          <a:prstGeom prst="rect">
            <a:avLst/>
          </a:prstGeom>
          <a:noFill/>
          <a:ln w="38100">
            <a:solidFill>
              <a:schemeClr val="bg2"/>
            </a:solid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1490416"/>
      </p:ext>
    </p:extLst>
  </p:cSld>
  <p:clrMapOvr>
    <a:masterClrMapping/>
  </p:clrMapOvr>
  <p:transition spd="slow">
    <p:wipe dir="d"/>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white and black logo&#10;&#10;Description automatically generated">
            <a:extLst>
              <a:ext uri="{FF2B5EF4-FFF2-40B4-BE49-F238E27FC236}">
                <a16:creationId xmlns:a16="http://schemas.microsoft.com/office/drawing/2014/main" id="{F0883146-F8E3-B655-1B5C-1734E7407F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5164" y="1424408"/>
            <a:ext cx="5475878" cy="1131083"/>
          </a:xfrm>
          <a:prstGeom prst="rect">
            <a:avLst/>
          </a:prstGeom>
        </p:spPr>
      </p:pic>
      <p:sp>
        <p:nvSpPr>
          <p:cNvPr id="3" name="Title 2">
            <a:extLst>
              <a:ext uri="{FF2B5EF4-FFF2-40B4-BE49-F238E27FC236}">
                <a16:creationId xmlns:a16="http://schemas.microsoft.com/office/drawing/2014/main" id="{02F36731-4DB3-93B7-0B40-A37D6A5A779E}"/>
              </a:ext>
            </a:extLst>
          </p:cNvPr>
          <p:cNvSpPr>
            <a:spLocks noGrp="1"/>
          </p:cNvSpPr>
          <p:nvPr>
            <p:ph type="title"/>
          </p:nvPr>
        </p:nvSpPr>
        <p:spPr>
          <a:xfrm>
            <a:off x="0" y="-90547"/>
            <a:ext cx="12191999" cy="706841"/>
          </a:xfrm>
        </p:spPr>
        <p:txBody>
          <a:bodyPr vert="horz" lIns="91440" tIns="45720" rIns="91440" bIns="45720" rtlCol="0" anchor="b">
            <a:normAutofit fontScale="90000"/>
          </a:bodyPr>
          <a:lstStyle/>
          <a:p>
            <a:pPr algn="ctr" defTabSz="914400"/>
            <a:r>
              <a:rPr lang="en-US" sz="4000" dirty="0" err="1"/>
              <a:t>PhenX</a:t>
            </a:r>
            <a:r>
              <a:rPr lang="en-US" sz="4000" dirty="0"/>
              <a:t> Toolkit: Social Determinants of Health (SDOH)</a:t>
            </a:r>
          </a:p>
        </p:txBody>
      </p:sp>
      <p:pic>
        <p:nvPicPr>
          <p:cNvPr id="15" name="Content Placeholder 14" descr="A black text on a white background&#10;&#10;Description automatically generated">
            <a:extLst>
              <a:ext uri="{FF2B5EF4-FFF2-40B4-BE49-F238E27FC236}">
                <a16:creationId xmlns:a16="http://schemas.microsoft.com/office/drawing/2014/main" id="{3180EF7D-3581-952D-65EB-C0C7A0BF999A}"/>
              </a:ext>
            </a:extLst>
          </p:cNvPr>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303735" y="1387911"/>
            <a:ext cx="5160208" cy="2218889"/>
          </a:xfrm>
          <a:prstGeom prst="rect">
            <a:avLst/>
          </a:prstGeom>
          <a:ln w="38100">
            <a:solidFill>
              <a:schemeClr val="bg2"/>
            </a:solidFill>
          </a:ln>
        </p:spPr>
      </p:pic>
      <p:sp>
        <p:nvSpPr>
          <p:cNvPr id="18" name="TextBox 17">
            <a:extLst>
              <a:ext uri="{FF2B5EF4-FFF2-40B4-BE49-F238E27FC236}">
                <a16:creationId xmlns:a16="http://schemas.microsoft.com/office/drawing/2014/main" id="{D0631113-4C93-CABA-A111-F7B44E1E97F4}"/>
              </a:ext>
            </a:extLst>
          </p:cNvPr>
          <p:cNvSpPr txBox="1"/>
          <p:nvPr/>
        </p:nvSpPr>
        <p:spPr>
          <a:xfrm>
            <a:off x="10383571"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19</a:t>
            </a:r>
          </a:p>
        </p:txBody>
      </p:sp>
      <p:sp>
        <p:nvSpPr>
          <p:cNvPr id="19" name="Content Placeholder 2">
            <a:extLst>
              <a:ext uri="{FF2B5EF4-FFF2-40B4-BE49-F238E27FC236}">
                <a16:creationId xmlns:a16="http://schemas.microsoft.com/office/drawing/2014/main" id="{B74D865E-4DF4-3CB3-8912-98411E3E8A67}"/>
              </a:ext>
            </a:extLst>
          </p:cNvPr>
          <p:cNvSpPr txBox="1">
            <a:spLocks/>
          </p:cNvSpPr>
          <p:nvPr/>
        </p:nvSpPr>
        <p:spPr>
          <a:xfrm>
            <a:off x="0" y="3720935"/>
            <a:ext cx="5943759" cy="3137065"/>
          </a:xfrm>
          <a:prstGeom prst="rect">
            <a:avLst/>
          </a:prstGeom>
        </p:spPr>
        <p:txBody>
          <a:bodyPr lIns="91440" tIns="45720" rIns="91440" bIns="45720" numCol="1"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03213" marR="0" lvl="0" indent="-182563" algn="l" defTabSz="571500" rtl="0" eaLnBrk="1" fontAlgn="auto" latinLnBrk="0" hangingPunct="1">
              <a:lnSpc>
                <a:spcPct val="100000"/>
              </a:lnSpc>
              <a:spcBef>
                <a:spcPts val="1333"/>
              </a:spcBef>
              <a:spcAft>
                <a:spcPts val="0"/>
              </a:spcAft>
              <a:buClrTx/>
              <a:buSzTx/>
              <a:buFont typeface="Wingdings" panose="05000000000000000000" pitchFamily="2" charset="2"/>
              <a:buChar char="§"/>
              <a:tabLst/>
              <a:defRPr/>
            </a:pPr>
            <a:r>
              <a:rPr kumimoji="0" lang="en-US" sz="2200" b="1" i="0" u="none" strike="noStrike" kern="1200" cap="none" spc="0" normalizeH="0" baseline="0" noProof="0" dirty="0">
                <a:ln>
                  <a:noFill/>
                </a:ln>
                <a:solidFill>
                  <a:srgbClr val="FFFFFF"/>
                </a:solidFill>
                <a:effectLst/>
                <a:uLnTx/>
                <a:uFillTx/>
                <a:latin typeface="Arial" panose="020B0604020202020204"/>
                <a:ea typeface="+mn-ea"/>
                <a:cs typeface="+mn-cs"/>
              </a:rPr>
              <a:t>15 new protocols added to the </a:t>
            </a:r>
            <a:r>
              <a:rPr kumimoji="0" lang="en-US" sz="2200" b="1" i="0" u="none" strike="noStrike" kern="1200" cap="none" spc="0" normalizeH="0" baseline="0" noProof="0" dirty="0" err="1">
                <a:ln>
                  <a:noFill/>
                </a:ln>
                <a:solidFill>
                  <a:srgbClr val="FFFFFF"/>
                </a:solidFill>
                <a:effectLst/>
                <a:uLnTx/>
                <a:uFillTx/>
                <a:latin typeface="Arial" panose="020B0604020202020204"/>
                <a:ea typeface="+mn-ea"/>
                <a:cs typeface="+mn-cs"/>
              </a:rPr>
              <a:t>PhenX</a:t>
            </a:r>
            <a:r>
              <a:rPr kumimoji="0" lang="en-US" sz="2200" b="1" i="0" u="none" strike="noStrike" kern="1200" cap="none" spc="0" normalizeH="0" baseline="0" noProof="0" dirty="0">
                <a:ln>
                  <a:noFill/>
                </a:ln>
                <a:solidFill>
                  <a:srgbClr val="FFFFFF"/>
                </a:solidFill>
                <a:effectLst/>
                <a:uLnTx/>
                <a:uFillTx/>
                <a:latin typeface="Arial" panose="020B0604020202020204"/>
                <a:ea typeface="+mn-ea"/>
                <a:cs typeface="+mn-cs"/>
              </a:rPr>
              <a:t> 	SDOH collections </a:t>
            </a:r>
            <a:endParaRPr kumimoji="0" lang="en-US" sz="22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3213" lvl="0" indent="-182563" defTabSz="571500">
              <a:lnSpc>
                <a:spcPct val="100000"/>
              </a:lnSpc>
              <a:buFont typeface="Wingdings" panose="05000000000000000000" pitchFamily="2" charset="2"/>
              <a:buChar char="§"/>
              <a:defRPr/>
            </a:pPr>
            <a:r>
              <a:rPr kumimoji="0" lang="en-US" sz="2200" b="1" i="0" u="none" strike="noStrike" kern="1200" cap="none" spc="0" normalizeH="0" baseline="0" noProof="0" dirty="0">
                <a:ln>
                  <a:noFill/>
                </a:ln>
                <a:solidFill>
                  <a:srgbClr val="FFFFFF"/>
                </a:solidFill>
                <a:effectLst/>
                <a:uLnTx/>
                <a:uFillTx/>
                <a:latin typeface="Arial" panose="020B0604020202020204"/>
                <a:ea typeface="+mn-ea"/>
                <a:cs typeface="+mn-cs"/>
              </a:rPr>
              <a:t>Examples of new </a:t>
            </a:r>
            <a:r>
              <a:rPr kumimoji="0" lang="en-US" sz="2200" b="1" i="0" u="none"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mn-cs"/>
              </a:rPr>
              <a:t>individual</a:t>
            </a:r>
            <a:r>
              <a:rPr kumimoji="0" lang="en-US" sz="2200" b="1" i="0" u="none" strike="noStrike" kern="1200" cap="none" spc="0" normalizeH="0" baseline="0" noProof="0" dirty="0">
                <a:ln>
                  <a:noFill/>
                </a:ln>
                <a:solidFill>
                  <a:srgbClr val="FFFFFF"/>
                </a:solidFill>
                <a:effectLst/>
                <a:uLnTx/>
                <a:uFillTx/>
                <a:latin typeface="Arial" panose="020B0604020202020204"/>
                <a:ea typeface="+mn-ea"/>
                <a:cs typeface="+mn-cs"/>
              </a:rPr>
              <a:t> measures: 	Discrimination in Healthcare &amp;</a:t>
            </a:r>
            <a:r>
              <a:rPr lang="en-US" sz="2200" b="1" dirty="0">
                <a:solidFill>
                  <a:srgbClr val="FFFFFF"/>
                </a:solidFill>
              </a:rPr>
              <a:t>	Internet Access</a:t>
            </a:r>
            <a:endParaRPr kumimoji="0" lang="en-US" sz="2200" b="1"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3213" lvl="0" indent="-182563" defTabSz="571500">
              <a:lnSpc>
                <a:spcPct val="100000"/>
              </a:lnSpc>
              <a:buFont typeface="Wingdings" panose="05000000000000000000" pitchFamily="2" charset="2"/>
              <a:buChar char="§"/>
              <a:defRPr/>
            </a:pPr>
            <a:r>
              <a:rPr lang="en-US" sz="2200" b="1" dirty="0">
                <a:solidFill>
                  <a:srgbClr val="FFFFFF"/>
                </a:solidFill>
                <a:latin typeface="Arial" panose="020B0604020202020204"/>
              </a:rPr>
              <a:t>Examples of new </a:t>
            </a:r>
            <a:r>
              <a:rPr lang="en-US" sz="2200" b="1" dirty="0">
                <a:solidFill>
                  <a:schemeClr val="bg2">
                    <a:lumMod val="40000"/>
                    <a:lumOff val="60000"/>
                  </a:schemeClr>
                </a:solidFill>
                <a:latin typeface="Arial" panose="020B0604020202020204"/>
              </a:rPr>
              <a:t>s</a:t>
            </a:r>
            <a:r>
              <a:rPr kumimoji="0" lang="en-US" sz="2200" b="1" i="0" u="none" strike="noStrike" kern="1200" cap="none" spc="0" normalizeH="0" baseline="0" noProof="0" dirty="0" err="1">
                <a:ln>
                  <a:noFill/>
                </a:ln>
                <a:solidFill>
                  <a:schemeClr val="bg2">
                    <a:lumMod val="40000"/>
                    <a:lumOff val="60000"/>
                  </a:schemeClr>
                </a:solidFill>
                <a:effectLst/>
                <a:uLnTx/>
                <a:uFillTx/>
                <a:latin typeface="Arial" panose="020B0604020202020204"/>
                <a:ea typeface="+mn-ea"/>
                <a:cs typeface="+mn-cs"/>
              </a:rPr>
              <a:t>tructural</a:t>
            </a:r>
            <a:r>
              <a:rPr kumimoji="0" lang="en-US" sz="2200" b="1" i="0" u="none" strike="noStrike" kern="1200" cap="none" spc="0" normalizeH="0" baseline="0" noProof="0" dirty="0">
                <a:ln>
                  <a:noFill/>
                </a:ln>
                <a:solidFill>
                  <a:srgbClr val="FFFFFF"/>
                </a:solidFill>
                <a:effectLst/>
                <a:uLnTx/>
                <a:uFillTx/>
                <a:latin typeface="Arial" panose="020B0604020202020204"/>
                <a:ea typeface="+mn-ea"/>
                <a:cs typeface="+mn-cs"/>
              </a:rPr>
              <a:t> measures: 	Water Access, </a:t>
            </a:r>
            <a:r>
              <a:rPr lang="en-US" sz="2200" b="1" dirty="0">
                <a:solidFill>
                  <a:srgbClr val="FFFFFF"/>
                </a:solidFill>
              </a:rPr>
              <a:t>Sanitation, &amp; 	Minimum Wage</a:t>
            </a:r>
            <a:endParaRPr kumimoji="0" lang="en-US" sz="2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11" name="Picture 10" descr="A group of people in safety vests&#10;&#10;Description automatically generated">
            <a:extLst>
              <a:ext uri="{FF2B5EF4-FFF2-40B4-BE49-F238E27FC236}">
                <a16:creationId xmlns:a16="http://schemas.microsoft.com/office/drawing/2014/main" id="{46FD95FC-6902-0B8D-B550-AC6B0F0D706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73500" y="2984243"/>
            <a:ext cx="5734842" cy="3223359"/>
          </a:xfrm>
          <a:prstGeom prst="rect">
            <a:avLst/>
          </a:prstGeom>
          <a:ln w="38100">
            <a:solidFill>
              <a:schemeClr val="bg2"/>
            </a:solidFill>
          </a:ln>
        </p:spPr>
      </p:pic>
    </p:spTree>
    <p:extLst>
      <p:ext uri="{BB962C8B-B14F-4D97-AF65-F5344CB8AC3E}">
        <p14:creationId xmlns:p14="http://schemas.microsoft.com/office/powerpoint/2010/main" val="240904345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up)">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microscope&#10;&#10;Description automatically generated">
            <a:extLst>
              <a:ext uri="{FF2B5EF4-FFF2-40B4-BE49-F238E27FC236}">
                <a16:creationId xmlns:a16="http://schemas.microsoft.com/office/drawing/2014/main" id="{9B960F14-8C8E-5F2B-8E7F-AB7998EC34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99109" y="1261107"/>
            <a:ext cx="4977737" cy="2483890"/>
          </a:xfrm>
          <a:prstGeom prst="rect">
            <a:avLst/>
          </a:prstGeom>
          <a:ln w="38100">
            <a:solidFill>
              <a:schemeClr val="bg2"/>
            </a:solidFill>
          </a:ln>
        </p:spPr>
      </p:pic>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182054" y="3950789"/>
            <a:ext cx="11648377" cy="2602411"/>
          </a:xfrm>
          <a:prstGeom prst="rect">
            <a:avLst/>
          </a:prstGeom>
        </p:spPr>
        <p:txBody>
          <a:bodyPr lIns="91440" tIns="45720" rIns="91440" bIns="4572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400" b="1" i="0" u="none" strike="noStrike" kern="1200" cap="none" spc="0" normalizeH="0" baseline="0" noProof="0" dirty="0">
                <a:ln>
                  <a:noFill/>
                </a:ln>
                <a:solidFill>
                  <a:srgbClr val="FFFFFF"/>
                </a:solidFill>
                <a:effectLst/>
                <a:uLnTx/>
                <a:uFillTx/>
                <a:latin typeface="Arial"/>
                <a:ea typeface="+mn-ea"/>
                <a:cs typeface="Arial"/>
              </a:rPr>
              <a:t>Define a data ecosystem, outlining paths of genomic data from laboratory to 	electronic health records to patient/clinician and across health systems</a:t>
            </a:r>
          </a:p>
          <a:p>
            <a:pPr marL="387350" marR="0" lvl="2" indent="-228600" algn="l" defTabSz="627063" rtl="0" eaLnBrk="1" fontAlgn="auto" latinLnBrk="0" hangingPunct="1">
              <a:lnSpc>
                <a:spcPct val="90000"/>
              </a:lnSpc>
              <a:spcBef>
                <a:spcPts val="1800"/>
              </a:spcBef>
              <a:spcAft>
                <a:spcPts val="0"/>
              </a:spcAft>
              <a:buClr>
                <a:srgbClr val="FFFFFF"/>
              </a:buClr>
              <a:buSzPct val="95000"/>
              <a:buFont typeface="Wingdings" pitchFamily="2" charset="2"/>
              <a:buChar char=""/>
              <a:tabLst/>
              <a:defRPr/>
            </a:pPr>
            <a:r>
              <a:rPr kumimoji="0" lang="en-US" sz="2400" b="1" i="0" u="none" strike="noStrike" kern="1200" cap="none" spc="0" normalizeH="0" baseline="0" noProof="0" dirty="0">
                <a:ln>
                  <a:noFill/>
                </a:ln>
                <a:solidFill>
                  <a:srgbClr val="FFFFFF"/>
                </a:solidFill>
                <a:effectLst/>
                <a:uLnTx/>
                <a:uFillTx/>
                <a:latin typeface="Arial"/>
                <a:ea typeface="+mn-lt"/>
                <a:cs typeface="Arial"/>
              </a:rPr>
              <a:t>Determine informatics standards to be adopted, systems to be built, and 	policies to be developed</a:t>
            </a:r>
            <a:endPar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Calibri"/>
            </a:endParaRPr>
          </a:p>
          <a:p>
            <a:pPr marL="387350" marR="0" lvl="2" indent="-228600" algn="l" defTabSz="627063" rtl="0" eaLnBrk="1" fontAlgn="auto" latinLnBrk="0" hangingPunct="1">
              <a:lnSpc>
                <a:spcPct val="90000"/>
              </a:lnSpc>
              <a:spcBef>
                <a:spcPts val="1800"/>
              </a:spcBef>
              <a:spcAft>
                <a:spcPts val="0"/>
              </a:spcAft>
              <a:buClr>
                <a:srgbClr val="FFFFFF"/>
              </a:buClr>
              <a:buSzPct val="95000"/>
              <a:buFont typeface="Wingdings" pitchFamily="2" charset="2"/>
              <a:buChar char=""/>
              <a:tabLst/>
              <a:defRPr/>
            </a:pPr>
            <a:r>
              <a:rPr kumimoji="0" lang="en-US" sz="2400" b="1" i="0" u="none" strike="noStrike" kern="1200" cap="none" spc="0" normalizeH="0" baseline="0" noProof="0" dirty="0">
                <a:ln>
                  <a:noFill/>
                </a:ln>
                <a:solidFill>
                  <a:srgbClr val="FFFFFF"/>
                </a:solidFill>
                <a:effectLst/>
                <a:uLnTx/>
                <a:uFillTx/>
                <a:latin typeface="Arial"/>
                <a:ea typeface="+mn-ea"/>
                <a:cs typeface="Arial"/>
              </a:rPr>
              <a:t>Identify research directions for optimizing genomic data integration and 	utilization in delivery of healthcare</a:t>
            </a: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endParaRPr kumimoji="0" lang="en-US" sz="2400" b="1" i="0" u="none" strike="noStrike" kern="1200" cap="none" spc="0" normalizeH="0" baseline="0" noProof="0" dirty="0">
              <a:ln>
                <a:noFill/>
              </a:ln>
              <a:solidFill>
                <a:prstClr val="white"/>
              </a:solidFill>
              <a:effectLst/>
              <a:uLnTx/>
              <a:uFillTx/>
              <a:latin typeface="Arial" charset="0"/>
              <a:ea typeface="+mn-ea"/>
              <a:cs typeface="+mn-cs"/>
            </a:endParaRPr>
          </a:p>
          <a:p>
            <a:pPr marL="304165" marR="0" lvl="0" indent="-304165" algn="l" defTabSz="1219170" rtl="0" eaLnBrk="1" fontAlgn="auto" latinLnBrk="0" hangingPunct="1">
              <a:lnSpc>
                <a:spcPct val="90000"/>
              </a:lnSpc>
              <a:spcBef>
                <a:spcPts val="1333"/>
              </a:spcBef>
              <a:spcAft>
                <a:spcPts val="0"/>
              </a:spcAft>
              <a:buClrTx/>
              <a:buSzTx/>
              <a:buFont typeface="Arial"/>
              <a:buChar char="•"/>
              <a:tabLst/>
              <a:defRPr/>
            </a:pP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endParaRPr>
          </a:p>
          <a:p>
            <a:pPr marL="913765" marR="0" lvl="1" indent="-304165" algn="l" defTabSz="1219170" rtl="0" eaLnBrk="1" fontAlgn="auto" latinLnBrk="0" hangingPunct="1">
              <a:lnSpc>
                <a:spcPct val="90000"/>
              </a:lnSpc>
              <a:spcBef>
                <a:spcPts val="667"/>
              </a:spcBef>
              <a:spcAft>
                <a:spcPts val="0"/>
              </a:spcAft>
              <a:buClrTx/>
              <a:buSzTx/>
              <a:buFont typeface="Arial"/>
              <a:buChar char="•"/>
              <a:tabLst/>
              <a:defRPr/>
            </a:pP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endParaRPr>
          </a:p>
          <a:p>
            <a:pPr marL="304165" marR="0" lvl="0" indent="-304165" algn="l" defTabSz="1219170" rtl="0" eaLnBrk="1" fontAlgn="auto" latinLnBrk="0" hangingPunct="1">
              <a:lnSpc>
                <a:spcPct val="90000"/>
              </a:lnSpc>
              <a:spcBef>
                <a:spcPts val="1333"/>
              </a:spcBef>
              <a:spcAft>
                <a:spcPts val="0"/>
              </a:spcAft>
              <a:buClrTx/>
              <a:buSzTx/>
              <a:buFont typeface="Arial"/>
              <a:buChar char="•"/>
              <a:tabLst/>
              <a:defRPr/>
            </a:pP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endParaRPr>
          </a:p>
          <a:p>
            <a:pPr marL="304165" marR="0" lvl="0" indent="-304165" algn="l" defTabSz="1219170" rtl="0" eaLnBrk="1" fontAlgn="auto" latinLnBrk="0" hangingPunct="1">
              <a:lnSpc>
                <a:spcPct val="90000"/>
              </a:lnSpc>
              <a:spcBef>
                <a:spcPts val="1333"/>
              </a:spcBef>
              <a:spcAft>
                <a:spcPts val="0"/>
              </a:spcAft>
              <a:buClrTx/>
              <a:buSzTx/>
              <a:buFont typeface="Arial"/>
              <a:buChar char="•"/>
              <a:tabLst/>
              <a:defRPr/>
            </a:pP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endParaRPr>
          </a:p>
          <a:p>
            <a:pPr marL="608965" marR="0" lvl="1" indent="0" algn="l" defTabSz="1219170" rtl="0" eaLnBrk="1" fontAlgn="auto" latinLnBrk="0" hangingPunct="1">
              <a:lnSpc>
                <a:spcPct val="90000"/>
              </a:lnSpc>
              <a:spcBef>
                <a:spcPts val="667"/>
              </a:spcBef>
              <a:spcAft>
                <a:spcPts val="0"/>
              </a:spcAft>
              <a:buClrTx/>
              <a:buSzTx/>
              <a:buFont typeface="Arial"/>
              <a:buNone/>
              <a:tabLst/>
              <a:defRPr/>
            </a:pP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endParaRPr>
          </a:p>
        </p:txBody>
      </p:sp>
      <p:sp>
        <p:nvSpPr>
          <p:cNvPr id="2" name="Rectangle 1">
            <a:extLst>
              <a:ext uri="{FF2B5EF4-FFF2-40B4-BE49-F238E27FC236}">
                <a16:creationId xmlns:a16="http://schemas.microsoft.com/office/drawing/2014/main" id="{BE8B9FA7-E65D-4A00-A529-081D35D2EB74}"/>
              </a:ext>
            </a:extLst>
          </p:cNvPr>
          <p:cNvSpPr/>
          <p:nvPr/>
        </p:nvSpPr>
        <p:spPr>
          <a:xfrm>
            <a:off x="1070810" y="38094"/>
            <a:ext cx="10034337" cy="1089529"/>
          </a:xfrm>
          <a:prstGeom prst="rect">
            <a:avLst/>
          </a:prstGeom>
        </p:spPr>
        <p:txBody>
          <a:bodyPr wrap="square" lIns="91440" tIns="45720" rIns="91440" bIns="45720" anchor="t">
            <a:spAutoFit/>
          </a:bodyPr>
          <a:lstStyle/>
          <a:p>
            <a:pPr marL="158750" marR="0" lvl="2" indent="0" algn="ctr" defTabSz="627063" rtl="0" eaLnBrk="0" fontAlgn="auto" latinLnBrk="0" hangingPunct="0">
              <a:lnSpc>
                <a:spcPct val="9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a:ea typeface="+mn-ea"/>
                <a:cs typeface="Arial"/>
              </a:rPr>
              <a:t>Defining a Clinical Data Ecosystem for Genomic Health Workshop</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5" name="TextBox 4">
            <a:extLst>
              <a:ext uri="{FF2B5EF4-FFF2-40B4-BE49-F238E27FC236}">
                <a16:creationId xmlns:a16="http://schemas.microsoft.com/office/drawing/2014/main" id="{29FA4CCB-B96D-6B2D-FA1A-89B4F033F62C}"/>
              </a:ext>
            </a:extLst>
          </p:cNvPr>
          <p:cNvSpPr txBox="1"/>
          <p:nvPr/>
        </p:nvSpPr>
        <p:spPr>
          <a:xfrm>
            <a:off x="10383571"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20</a:t>
            </a:r>
          </a:p>
        </p:txBody>
      </p:sp>
    </p:spTree>
    <p:extLst>
      <p:ext uri="{BB962C8B-B14F-4D97-AF65-F5344CB8AC3E}">
        <p14:creationId xmlns:p14="http://schemas.microsoft.com/office/powerpoint/2010/main" val="117586483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2926329" y="1678078"/>
            <a:ext cx="8814105" cy="644044"/>
          </a:xfrm>
          <a:prstGeom prst="rect">
            <a:avLst/>
          </a:prstGeom>
        </p:spPr>
        <p:txBody>
          <a:bodyPr lIns="91440" tIns="45720" rIns="91440" bIns="4572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158750" marR="0" lvl="2" indent="0" algn="ctr" defTabSz="627063" rtl="0" eaLnBrk="0" fontAlgn="auto" latinLnBrk="0" hangingPunct="0">
              <a:lnSpc>
                <a:spcPct val="90000"/>
              </a:lnSpc>
              <a:spcBef>
                <a:spcPts val="1800"/>
              </a:spcBef>
              <a:spcAft>
                <a:spcPts val="0"/>
              </a:spcAft>
              <a:buClr>
                <a:srgbClr val="FFFFFF"/>
              </a:buClr>
              <a:buSzPct val="95000"/>
              <a:buNone/>
              <a:tabLst/>
              <a:defRPr/>
            </a:pPr>
            <a:r>
              <a:rPr kumimoji="0" lang="en-US" sz="3800" b="1" i="0" u="none" strike="noStrike" kern="1200" cap="none" spc="0" normalizeH="0" baseline="0" noProof="0" dirty="0">
                <a:ln>
                  <a:noFill/>
                </a:ln>
                <a:solidFill>
                  <a:srgbClr val="FFFFFF"/>
                </a:solidFill>
                <a:effectLst/>
                <a:uLnTx/>
                <a:uFillTx/>
                <a:latin typeface="Arial"/>
                <a:cs typeface="Arial"/>
              </a:rPr>
              <a:t>ELSIcon2024: The 6</a:t>
            </a:r>
            <a:r>
              <a:rPr kumimoji="0" lang="en-US" sz="3800" b="1" i="0" u="none" strike="noStrike" kern="1200" cap="none" spc="0" normalizeH="0" baseline="30000" noProof="0" dirty="0">
                <a:ln>
                  <a:noFill/>
                </a:ln>
                <a:solidFill>
                  <a:srgbClr val="FFFFFF"/>
                </a:solidFill>
                <a:effectLst/>
                <a:uLnTx/>
                <a:uFillTx/>
                <a:latin typeface="Arial"/>
                <a:cs typeface="Arial"/>
              </a:rPr>
              <a:t>th</a:t>
            </a:r>
            <a:r>
              <a:rPr kumimoji="0" lang="en-US" sz="3800" b="1" i="0" u="none" strike="noStrike" kern="1200" cap="none" spc="0" normalizeH="0" baseline="0" noProof="0" dirty="0">
                <a:ln>
                  <a:noFill/>
                </a:ln>
                <a:solidFill>
                  <a:srgbClr val="FFFFFF"/>
                </a:solidFill>
                <a:effectLst/>
                <a:uLnTx/>
                <a:uFillTx/>
                <a:latin typeface="Arial"/>
                <a:cs typeface="Arial"/>
              </a:rPr>
              <a:t> ELSI Congress </a:t>
            </a:r>
            <a:endParaRPr kumimoji="0" lang="en-US" sz="3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Rectangle 1">
            <a:extLst>
              <a:ext uri="{FF2B5EF4-FFF2-40B4-BE49-F238E27FC236}">
                <a16:creationId xmlns:a16="http://schemas.microsoft.com/office/drawing/2014/main" id="{BE8B9FA7-E65D-4A00-A529-081D35D2EB74}"/>
              </a:ext>
            </a:extLst>
          </p:cNvPr>
          <p:cNvSpPr/>
          <p:nvPr/>
        </p:nvSpPr>
        <p:spPr>
          <a:xfrm>
            <a:off x="0" y="33864"/>
            <a:ext cx="12192000" cy="1089529"/>
          </a:xfrm>
          <a:prstGeom prst="rect">
            <a:avLst/>
          </a:prstGeom>
        </p:spPr>
        <p:txBody>
          <a:bodyPr wrap="square">
            <a:spAutoFit/>
          </a:bodyPr>
          <a:lstStyle/>
          <a:p>
            <a:pPr marL="158750" marR="0" lvl="2" indent="0" algn="ctr" defTabSz="627063" rtl="0" eaLnBrk="0" fontAlgn="auto" latinLnBrk="0" hangingPunct="0">
              <a:lnSpc>
                <a:spcPct val="90000"/>
              </a:lnSpc>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Ethical, Legal, and Social Implications (ELSI) Research Program</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3" name="TextBox 2">
            <a:extLst>
              <a:ext uri="{FF2B5EF4-FFF2-40B4-BE49-F238E27FC236}">
                <a16:creationId xmlns:a16="http://schemas.microsoft.com/office/drawing/2014/main" id="{13E25BBA-D6F0-A9F9-FD31-70AA1B8D341D}"/>
              </a:ext>
            </a:extLst>
          </p:cNvPr>
          <p:cNvSpPr txBox="1"/>
          <p:nvPr/>
        </p:nvSpPr>
        <p:spPr>
          <a:xfrm>
            <a:off x="10383571"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21</a:t>
            </a:r>
          </a:p>
        </p:txBody>
      </p:sp>
      <p:sp>
        <p:nvSpPr>
          <p:cNvPr id="4" name="TextBox 3">
            <a:extLst>
              <a:ext uri="{FF2B5EF4-FFF2-40B4-BE49-F238E27FC236}">
                <a16:creationId xmlns:a16="http://schemas.microsoft.com/office/drawing/2014/main" id="{9229E7E8-FC51-54B2-56A5-31E5657D92DD}"/>
              </a:ext>
            </a:extLst>
          </p:cNvPr>
          <p:cNvSpPr txBox="1"/>
          <p:nvPr/>
        </p:nvSpPr>
        <p:spPr>
          <a:xfrm>
            <a:off x="2767868" y="2343276"/>
            <a:ext cx="9131026" cy="584775"/>
          </a:xfrm>
          <a:prstGeom prst="rect">
            <a:avLst/>
          </a:prstGeom>
          <a:noFill/>
        </p:spPr>
        <p:txBody>
          <a:bodyPr wrap="none" rtlCol="0">
            <a:spAutoFit/>
          </a:bodyPr>
          <a:lstStyle/>
          <a:p>
            <a:r>
              <a:rPr lang="en-US" sz="3200" b="1" i="1" kern="1200" baseline="0" dirty="0">
                <a:solidFill>
                  <a:schemeClr val="bg2">
                    <a:lumMod val="40000"/>
                    <a:lumOff val="60000"/>
                  </a:schemeClr>
                </a:solidFill>
                <a:effectLst/>
                <a:latin typeface="+mj-lt"/>
                <a:ea typeface="Helvetica Neue" charset="0"/>
                <a:cs typeface="Helvetica Neue" charset="0"/>
              </a:rPr>
              <a:t>Reimagining the Benefits of Genomic Science</a:t>
            </a:r>
          </a:p>
        </p:txBody>
      </p:sp>
      <p:sp>
        <p:nvSpPr>
          <p:cNvPr id="8" name="Content Placeholder 1">
            <a:extLst>
              <a:ext uri="{FF2B5EF4-FFF2-40B4-BE49-F238E27FC236}">
                <a16:creationId xmlns:a16="http://schemas.microsoft.com/office/drawing/2014/main" id="{B3417245-2999-7605-E586-1E353A39ED95}"/>
              </a:ext>
            </a:extLst>
          </p:cNvPr>
          <p:cNvSpPr txBox="1">
            <a:spLocks/>
          </p:cNvSpPr>
          <p:nvPr/>
        </p:nvSpPr>
        <p:spPr>
          <a:xfrm>
            <a:off x="2767868" y="3318130"/>
            <a:ext cx="5686319" cy="2497703"/>
          </a:xfrm>
          <a:prstGeom prst="rect">
            <a:avLst/>
          </a:prstGeom>
        </p:spPr>
        <p:txBody>
          <a:bodyPr lIns="91440" tIns="45720" rIns="91440" bIns="45720" anchor="ct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158750" marR="0" lvl="2" indent="0" algn="r" defTabSz="627063" rtl="0" eaLnBrk="0" fontAlgn="auto" latinLnBrk="0" hangingPunct="0">
              <a:lnSpc>
                <a:spcPct val="90000"/>
              </a:lnSpc>
              <a:spcBef>
                <a:spcPts val="1800"/>
              </a:spcBef>
              <a:spcAft>
                <a:spcPts val="0"/>
              </a:spcAft>
              <a:buClr>
                <a:srgbClr val="FFFFFF"/>
              </a:buClr>
              <a:buSzPct val="95000"/>
              <a:buNone/>
              <a:tabLst/>
              <a:defRPr/>
            </a:pPr>
            <a:r>
              <a:rPr kumimoji="0" lang="en-US" sz="3600" b="1" i="0" u="none" strike="noStrike" kern="1200" cap="none" spc="0" normalizeH="0" baseline="0" noProof="0" dirty="0">
                <a:ln>
                  <a:noFill/>
                </a:ln>
                <a:solidFill>
                  <a:srgbClr val="FFFFFF"/>
                </a:solidFill>
                <a:effectLst/>
                <a:uLnTx/>
                <a:uFillTx/>
                <a:latin typeface="Arial"/>
                <a:cs typeface="Arial"/>
              </a:rPr>
              <a:t>SAVE THE DATE</a:t>
            </a:r>
          </a:p>
          <a:p>
            <a:pPr marL="158750" marR="0" lvl="2" indent="0" algn="r" defTabSz="627063" rtl="0" eaLnBrk="0" fontAlgn="auto" latinLnBrk="0" hangingPunct="0">
              <a:lnSpc>
                <a:spcPct val="90000"/>
              </a:lnSpc>
              <a:spcBef>
                <a:spcPts val="1800"/>
              </a:spcBef>
              <a:spcAft>
                <a:spcPts val="0"/>
              </a:spcAft>
              <a:buClr>
                <a:srgbClr val="FFFFFF"/>
              </a:buClr>
              <a:buSzPct val="95000"/>
              <a:buNone/>
              <a:tabLst/>
              <a:defRPr/>
            </a:pPr>
            <a:r>
              <a:rPr lang="en-US" sz="3200" b="1" dirty="0">
                <a:solidFill>
                  <a:schemeClr val="bg2">
                    <a:lumMod val="40000"/>
                    <a:lumOff val="60000"/>
                  </a:schemeClr>
                </a:solidFill>
                <a:latin typeface="Arial"/>
                <a:ea typeface="+mn-ea"/>
                <a:cs typeface="Arial"/>
              </a:rPr>
              <a:t>June 10-12, 2024</a:t>
            </a:r>
          </a:p>
          <a:p>
            <a:pPr marL="158750" marR="0" lvl="2" indent="0" algn="r" defTabSz="627063" rtl="0" eaLnBrk="0" fontAlgn="auto" latinLnBrk="0" hangingPunct="0">
              <a:lnSpc>
                <a:spcPct val="90000"/>
              </a:lnSpc>
              <a:spcBef>
                <a:spcPts val="1800"/>
              </a:spcBef>
              <a:spcAft>
                <a:spcPts val="0"/>
              </a:spcAft>
              <a:buClr>
                <a:srgbClr val="FFFFFF"/>
              </a:buClr>
              <a:buSzPct val="95000"/>
              <a:buNone/>
              <a:tabLst/>
              <a:defRPr/>
            </a:pPr>
            <a:r>
              <a:rPr kumimoji="0" lang="en-US" sz="3200" b="1" i="0" u="none" strike="noStrike" kern="1200" cap="none" spc="0" normalizeH="0" baseline="0" noProof="0" dirty="0">
                <a:ln>
                  <a:noFill/>
                </a:ln>
                <a:solidFill>
                  <a:schemeClr val="bg2">
                    <a:lumMod val="40000"/>
                    <a:lumOff val="60000"/>
                  </a:schemeClr>
                </a:solidFill>
                <a:effectLst/>
                <a:uLnTx/>
                <a:uFillTx/>
                <a:latin typeface="Arial"/>
                <a:cs typeface="Arial"/>
              </a:rPr>
              <a:t>New York City</a:t>
            </a:r>
            <a:endParaRPr kumimoji="0" lang="en-US" sz="3200" b="0" i="0" u="none"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mn-cs"/>
            </a:endParaRPr>
          </a:p>
        </p:txBody>
      </p:sp>
      <p:sp>
        <p:nvSpPr>
          <p:cNvPr id="11" name="TextBox 10">
            <a:extLst>
              <a:ext uri="{FF2B5EF4-FFF2-40B4-BE49-F238E27FC236}">
                <a16:creationId xmlns:a16="http://schemas.microsoft.com/office/drawing/2014/main" id="{A5B2E65E-A460-BDDB-9CCA-CA931AE43D0F}"/>
              </a:ext>
            </a:extLst>
          </p:cNvPr>
          <p:cNvSpPr txBox="1"/>
          <p:nvPr/>
        </p:nvSpPr>
        <p:spPr>
          <a:xfrm>
            <a:off x="8610624" y="5815832"/>
            <a:ext cx="2561920" cy="52322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sz="2800" b="1">
                <a:latin typeface="Arial"/>
                <a:cs typeface="Arial"/>
              </a:rPr>
              <a:t>Register now!</a:t>
            </a:r>
            <a:endParaRPr kumimoji="0" lang="en-US" sz="2800" b="1" i="0" u="none" strike="noStrike" kern="1200" cap="none" spc="0" normalizeH="0" baseline="0" noProof="0">
              <a:ln>
                <a:noFill/>
              </a:ln>
              <a:effectLst/>
              <a:uLnTx/>
              <a:uFillTx/>
              <a:latin typeface="Arial"/>
              <a:cs typeface="Arial"/>
            </a:endParaRPr>
          </a:p>
        </p:txBody>
      </p:sp>
      <p:pic>
        <p:nvPicPr>
          <p:cNvPr id="6" name="Picture 5">
            <a:extLst>
              <a:ext uri="{FF2B5EF4-FFF2-40B4-BE49-F238E27FC236}">
                <a16:creationId xmlns:a16="http://schemas.microsoft.com/office/drawing/2014/main" id="{2755415C-C153-AFD7-DAC4-2E43D534EB11}"/>
              </a:ext>
            </a:extLst>
          </p:cNvPr>
          <p:cNvPicPr>
            <a:picLocks noChangeAspect="1"/>
          </p:cNvPicPr>
          <p:nvPr/>
        </p:nvPicPr>
        <p:blipFill>
          <a:blip r:embed="rId3"/>
          <a:stretch>
            <a:fillRect/>
          </a:stretch>
        </p:blipFill>
        <p:spPr>
          <a:xfrm>
            <a:off x="8664397" y="3318130"/>
            <a:ext cx="2454375" cy="2447967"/>
          </a:xfrm>
          <a:prstGeom prst="rect">
            <a:avLst/>
          </a:prstGeom>
        </p:spPr>
      </p:pic>
      <p:pic>
        <p:nvPicPr>
          <p:cNvPr id="16" name="Picture 15" descr="A white and orange logo&#10;&#10;Description automatically generated">
            <a:extLst>
              <a:ext uri="{FF2B5EF4-FFF2-40B4-BE49-F238E27FC236}">
                <a16:creationId xmlns:a16="http://schemas.microsoft.com/office/drawing/2014/main" id="{E0EF915B-2EC0-78AC-0FFF-05E1A83A49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96" y="1806316"/>
            <a:ext cx="1365901" cy="3800006"/>
          </a:xfrm>
          <a:prstGeom prst="rect">
            <a:avLst/>
          </a:prstGeom>
        </p:spPr>
      </p:pic>
    </p:spTree>
    <p:extLst>
      <p:ext uri="{BB962C8B-B14F-4D97-AF65-F5344CB8AC3E}">
        <p14:creationId xmlns:p14="http://schemas.microsoft.com/office/powerpoint/2010/main" val="342007794"/>
      </p:ext>
    </p:extLst>
  </p:cSld>
  <p:clrMapOvr>
    <a:masterClrMapping/>
  </p:clrMapOvr>
  <p:transition spd="slow">
    <p:wipe dir="d"/>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192513" y="1174175"/>
            <a:ext cx="12192000" cy="1462576"/>
          </a:xfrm>
        </p:spPr>
        <p:txBody>
          <a:bodyPr>
            <a:noAutofit/>
          </a:bodyPr>
          <a:lstStyle/>
          <a:p>
            <a:pPr marL="457200" indent="-171450" defTabSz="349250">
              <a:lnSpc>
                <a:spcPct val="100000"/>
              </a:lnSpc>
              <a:buFont typeface="Wingdings" panose="05000000000000000000" pitchFamily="2" charset="2"/>
              <a:buChar char="§"/>
              <a:defRPr/>
            </a:pPr>
            <a:r>
              <a:rPr lang="en-US" sz="2500" dirty="0">
                <a:solidFill>
                  <a:schemeClr val="tx1"/>
                </a:solidFill>
                <a:latin typeface="Arial"/>
                <a:cs typeface="Arial"/>
              </a:rPr>
              <a:t> NOT-HG-24-027:</a:t>
            </a:r>
            <a:r>
              <a:rPr lang="en-US" sz="2500" dirty="0">
                <a:solidFill>
                  <a:schemeClr val="tx1"/>
                </a:solidFill>
                <a:latin typeface="Arial" charset="0"/>
                <a:cs typeface="Arial" charset="0"/>
              </a:rPr>
              <a:t> </a:t>
            </a:r>
            <a:r>
              <a:rPr lang="en-US" sz="2500" dirty="0">
                <a:solidFill>
                  <a:schemeClr val="tx1"/>
                </a:solidFill>
                <a:latin typeface="Arial"/>
                <a:cs typeface="Arial"/>
              </a:rPr>
              <a:t>Building Partnerships and Broadening Perspectives to 	Advance Ethical, Legal and Social Implications (ELSI) Research (BBAER)</a:t>
            </a:r>
            <a:endParaRPr lang="en-US" sz="2500" strike="sngStrike" dirty="0">
              <a:solidFill>
                <a:schemeClr val="tx1"/>
              </a:solidFill>
              <a:latin typeface="Arial"/>
              <a:cs typeface="Arial"/>
            </a:endParaRPr>
          </a:p>
        </p:txBody>
      </p:sp>
      <p:grpSp>
        <p:nvGrpSpPr>
          <p:cNvPr id="2" name="Group 1">
            <a:extLst>
              <a:ext uri="{FF2B5EF4-FFF2-40B4-BE49-F238E27FC236}">
                <a16:creationId xmlns:a16="http://schemas.microsoft.com/office/drawing/2014/main" id="{B885F456-70C0-5E84-31E4-CD71DFDE8A65}"/>
              </a:ext>
            </a:extLst>
          </p:cNvPr>
          <p:cNvGrpSpPr/>
          <p:nvPr/>
        </p:nvGrpSpPr>
        <p:grpSpPr>
          <a:xfrm>
            <a:off x="1536185" y="2313335"/>
            <a:ext cx="9119630" cy="3622438"/>
            <a:chOff x="2111432" y="3186300"/>
            <a:chExt cx="9119630" cy="3353507"/>
          </a:xfrm>
        </p:grpSpPr>
        <p:sp>
          <p:nvSpPr>
            <p:cNvPr id="4" name="AutoShape 4" descr="CSER">
              <a:extLst>
                <a:ext uri="{FF2B5EF4-FFF2-40B4-BE49-F238E27FC236}">
                  <a16:creationId xmlns:a16="http://schemas.microsoft.com/office/drawing/2014/main" id="{1E6B1FE0-82DC-2BCD-B22C-97500A3B2360}"/>
                </a:ext>
              </a:extLst>
            </p:cNvPr>
            <p:cNvSpPr>
              <a:spLocks noChangeAspect="1" noChangeArrowheads="1"/>
            </p:cNvSpPr>
            <p:nvPr/>
          </p:nvSpPr>
          <p:spPr bwMode="auto">
            <a:xfrm>
              <a:off x="6106296" y="4164783"/>
              <a:ext cx="1300344" cy="146304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Freeform: Shape 9">
              <a:extLst>
                <a:ext uri="{FF2B5EF4-FFF2-40B4-BE49-F238E27FC236}">
                  <a16:creationId xmlns:a16="http://schemas.microsoft.com/office/drawing/2014/main" id="{6A9CBA20-F0BB-6643-CC36-D2CF997BEE25}"/>
                </a:ext>
              </a:extLst>
            </p:cNvPr>
            <p:cNvSpPr/>
            <p:nvPr/>
          </p:nvSpPr>
          <p:spPr>
            <a:xfrm>
              <a:off x="2111432" y="3186300"/>
              <a:ext cx="9119629" cy="1463040"/>
            </a:xfrm>
            <a:custGeom>
              <a:avLst/>
              <a:gdLst>
                <a:gd name="connsiteX0" fmla="*/ 0 w 10484283"/>
                <a:gd name="connsiteY0" fmla="*/ 415930 h 1663719"/>
                <a:gd name="connsiteX1" fmla="*/ 9652424 w 10484283"/>
                <a:gd name="connsiteY1" fmla="*/ 415930 h 1663719"/>
                <a:gd name="connsiteX2" fmla="*/ 9652424 w 10484283"/>
                <a:gd name="connsiteY2" fmla="*/ 0 h 1663719"/>
                <a:gd name="connsiteX3" fmla="*/ 10484283 w 10484283"/>
                <a:gd name="connsiteY3" fmla="*/ 831860 h 1663719"/>
                <a:gd name="connsiteX4" fmla="*/ 9652424 w 10484283"/>
                <a:gd name="connsiteY4" fmla="*/ 1663719 h 1663719"/>
                <a:gd name="connsiteX5" fmla="*/ 9652424 w 10484283"/>
                <a:gd name="connsiteY5" fmla="*/ 1247789 h 1663719"/>
                <a:gd name="connsiteX6" fmla="*/ 0 w 10484283"/>
                <a:gd name="connsiteY6" fmla="*/ 1247789 h 1663719"/>
                <a:gd name="connsiteX7" fmla="*/ 0 w 10484283"/>
                <a:gd name="connsiteY7" fmla="*/ 415930 h 1663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84283" h="1663719">
                  <a:moveTo>
                    <a:pt x="0" y="415930"/>
                  </a:moveTo>
                  <a:lnTo>
                    <a:pt x="9652424" y="415930"/>
                  </a:lnTo>
                  <a:lnTo>
                    <a:pt x="9652424" y="0"/>
                  </a:lnTo>
                  <a:lnTo>
                    <a:pt x="10484283" y="831860"/>
                  </a:lnTo>
                  <a:lnTo>
                    <a:pt x="9652424" y="1663719"/>
                  </a:lnTo>
                  <a:lnTo>
                    <a:pt x="9652424" y="1247789"/>
                  </a:lnTo>
                  <a:lnTo>
                    <a:pt x="0" y="1247789"/>
                  </a:lnTo>
                  <a:lnTo>
                    <a:pt x="0" y="415930"/>
                  </a:lnTo>
                  <a:close/>
                </a:path>
              </a:pathLst>
            </a:custGeom>
            <a:solidFill>
              <a:schemeClr val="accent4">
                <a:lumMod val="50000"/>
              </a:schemeClr>
            </a:solidFill>
            <a:ln w="12700" cap="flat" cmpd="sng" algn="ctr">
              <a:noFill/>
              <a:prstDash val="solid"/>
              <a:miter lim="800000"/>
            </a:ln>
            <a:effectLst/>
          </p:spPr>
          <p:txBody>
            <a:bodyPr spcFirstLastPara="0" vert="horz" wrap="square" lIns="106680" tIns="522610" rIns="669930" bIns="680045" numCol="1" spcCol="1270" anchor="ctr" anchorCtr="0">
              <a:noAutofit/>
            </a:bodyPr>
            <a:lstStyle/>
            <a:p>
              <a:pPr marL="0" marR="0" lvl="0" indent="0" defTabSz="1244600" eaLnBrk="1" fontAlgn="auto" latinLnBrk="0" hangingPunct="1">
                <a:lnSpc>
                  <a:spcPct val="90000"/>
                </a:lnSpc>
                <a:spcBef>
                  <a:spcPct val="0"/>
                </a:spcBef>
                <a:spcAft>
                  <a:spcPct val="35000"/>
                </a:spcAft>
                <a:buClrTx/>
                <a:buSzTx/>
                <a:buFontTx/>
                <a:buNone/>
                <a:tabLst/>
                <a:defRPr/>
              </a:pPr>
              <a:r>
                <a:rPr kumimoji="0" lang="en-US" sz="2700" b="1" i="0" u="none" strike="noStrike" kern="0" cap="none" spc="0" normalizeH="0" baseline="0" noProof="0">
                  <a:ln>
                    <a:noFill/>
                  </a:ln>
                  <a:solidFill>
                    <a:srgbClr val="FFFFFF"/>
                  </a:solidFill>
                  <a:effectLst/>
                  <a:uLnTx/>
                  <a:uFillTx/>
                  <a:latin typeface="Arial" panose="020B0604020202020204"/>
                  <a:ea typeface="+mn-ea"/>
                  <a:cs typeface="+mn-cs"/>
                </a:rPr>
                <a:t>1) Transdisciplinary ELSI Research</a:t>
              </a:r>
            </a:p>
          </p:txBody>
        </p:sp>
        <p:sp>
          <p:nvSpPr>
            <p:cNvPr id="11" name="Freeform: Shape 10">
              <a:extLst>
                <a:ext uri="{FF2B5EF4-FFF2-40B4-BE49-F238E27FC236}">
                  <a16:creationId xmlns:a16="http://schemas.microsoft.com/office/drawing/2014/main" id="{20C65AF2-CE4D-BA00-3127-1834C942BCF3}"/>
                </a:ext>
              </a:extLst>
            </p:cNvPr>
            <p:cNvSpPr/>
            <p:nvPr/>
          </p:nvSpPr>
          <p:spPr>
            <a:xfrm>
              <a:off x="2803254" y="3808541"/>
              <a:ext cx="8418339" cy="1463040"/>
            </a:xfrm>
            <a:custGeom>
              <a:avLst/>
              <a:gdLst>
                <a:gd name="connsiteX0" fmla="*/ 0 w 9067936"/>
                <a:gd name="connsiteY0" fmla="*/ 415930 h 1663719"/>
                <a:gd name="connsiteX1" fmla="*/ 8236077 w 9067936"/>
                <a:gd name="connsiteY1" fmla="*/ 415930 h 1663719"/>
                <a:gd name="connsiteX2" fmla="*/ 8236077 w 9067936"/>
                <a:gd name="connsiteY2" fmla="*/ 0 h 1663719"/>
                <a:gd name="connsiteX3" fmla="*/ 9067936 w 9067936"/>
                <a:gd name="connsiteY3" fmla="*/ 831860 h 1663719"/>
                <a:gd name="connsiteX4" fmla="*/ 8236077 w 9067936"/>
                <a:gd name="connsiteY4" fmla="*/ 1663719 h 1663719"/>
                <a:gd name="connsiteX5" fmla="*/ 8236077 w 9067936"/>
                <a:gd name="connsiteY5" fmla="*/ 1247789 h 1663719"/>
                <a:gd name="connsiteX6" fmla="*/ 0 w 9067936"/>
                <a:gd name="connsiteY6" fmla="*/ 1247789 h 1663719"/>
                <a:gd name="connsiteX7" fmla="*/ 0 w 9067936"/>
                <a:gd name="connsiteY7" fmla="*/ 415930 h 1663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67936" h="1663719">
                  <a:moveTo>
                    <a:pt x="0" y="415930"/>
                  </a:moveTo>
                  <a:lnTo>
                    <a:pt x="8236077" y="415930"/>
                  </a:lnTo>
                  <a:lnTo>
                    <a:pt x="8236077" y="0"/>
                  </a:lnTo>
                  <a:lnTo>
                    <a:pt x="9067936" y="831860"/>
                  </a:lnTo>
                  <a:lnTo>
                    <a:pt x="8236077" y="1663719"/>
                  </a:lnTo>
                  <a:lnTo>
                    <a:pt x="8236077" y="1247789"/>
                  </a:lnTo>
                  <a:lnTo>
                    <a:pt x="0" y="1247789"/>
                  </a:lnTo>
                  <a:lnTo>
                    <a:pt x="0" y="415930"/>
                  </a:lnTo>
                  <a:close/>
                </a:path>
              </a:pathLst>
            </a:custGeom>
            <a:solidFill>
              <a:schemeClr val="accent4">
                <a:lumMod val="75000"/>
              </a:schemeClr>
            </a:solidFill>
            <a:ln w="12700" cap="flat" cmpd="sng" algn="ctr">
              <a:noFill/>
              <a:prstDash val="solid"/>
              <a:miter lim="800000"/>
            </a:ln>
            <a:effectLst/>
          </p:spPr>
          <p:txBody>
            <a:bodyPr spcFirstLastPara="0" vert="horz" wrap="square" lIns="106680" tIns="522610" rIns="669930" bIns="680045" numCol="1" spcCol="1270" anchor="ctr" anchorCtr="0">
              <a:noAutofit/>
            </a:bodyPr>
            <a:lstStyle/>
            <a:p>
              <a:pPr marL="0" marR="0" lvl="0" indent="0" defTabSz="1244600" eaLnBrk="1" fontAlgn="auto" latinLnBrk="0" hangingPunct="1">
                <a:lnSpc>
                  <a:spcPct val="90000"/>
                </a:lnSpc>
                <a:spcBef>
                  <a:spcPct val="0"/>
                </a:spcBef>
                <a:spcAft>
                  <a:spcPct val="35000"/>
                </a:spcAft>
                <a:buClrTx/>
                <a:buSzTx/>
                <a:buFontTx/>
                <a:buNone/>
                <a:tabLst/>
                <a:defRPr/>
              </a:pPr>
              <a:r>
                <a:rPr kumimoji="0" lang="en-US" sz="2700" b="1" i="0" u="none" strike="noStrike" kern="0" cap="none" spc="0" normalizeH="0" baseline="0" noProof="0">
                  <a:ln>
                    <a:noFill/>
                  </a:ln>
                  <a:solidFill>
                    <a:srgbClr val="FFFFFF"/>
                  </a:solidFill>
                  <a:effectLst/>
                  <a:uLnTx/>
                  <a:uFillTx/>
                  <a:latin typeface="Arial" panose="020B0604020202020204"/>
                  <a:ea typeface="+mn-ea"/>
                  <a:cs typeface="+mn-cs"/>
                </a:rPr>
                <a:t>2) Research Teams with Community Experts</a:t>
              </a:r>
            </a:p>
          </p:txBody>
        </p:sp>
        <p:sp>
          <p:nvSpPr>
            <p:cNvPr id="13" name="Freeform: Shape 12">
              <a:extLst>
                <a:ext uri="{FF2B5EF4-FFF2-40B4-BE49-F238E27FC236}">
                  <a16:creationId xmlns:a16="http://schemas.microsoft.com/office/drawing/2014/main" id="{AECFFD32-A6C6-30EB-BB62-4972B11DBB45}"/>
                </a:ext>
              </a:extLst>
            </p:cNvPr>
            <p:cNvSpPr/>
            <p:nvPr/>
          </p:nvSpPr>
          <p:spPr>
            <a:xfrm>
              <a:off x="3476899" y="4454525"/>
              <a:ext cx="7754163" cy="1463040"/>
            </a:xfrm>
            <a:custGeom>
              <a:avLst/>
              <a:gdLst>
                <a:gd name="connsiteX0" fmla="*/ 0 w 9067936"/>
                <a:gd name="connsiteY0" fmla="*/ 415930 h 1663719"/>
                <a:gd name="connsiteX1" fmla="*/ 8236077 w 9067936"/>
                <a:gd name="connsiteY1" fmla="*/ 415930 h 1663719"/>
                <a:gd name="connsiteX2" fmla="*/ 8236077 w 9067936"/>
                <a:gd name="connsiteY2" fmla="*/ 0 h 1663719"/>
                <a:gd name="connsiteX3" fmla="*/ 9067936 w 9067936"/>
                <a:gd name="connsiteY3" fmla="*/ 831860 h 1663719"/>
                <a:gd name="connsiteX4" fmla="*/ 8236077 w 9067936"/>
                <a:gd name="connsiteY4" fmla="*/ 1663719 h 1663719"/>
                <a:gd name="connsiteX5" fmla="*/ 8236077 w 9067936"/>
                <a:gd name="connsiteY5" fmla="*/ 1247789 h 1663719"/>
                <a:gd name="connsiteX6" fmla="*/ 0 w 9067936"/>
                <a:gd name="connsiteY6" fmla="*/ 1247789 h 1663719"/>
                <a:gd name="connsiteX7" fmla="*/ 0 w 9067936"/>
                <a:gd name="connsiteY7" fmla="*/ 415930 h 1663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67936" h="1663719">
                  <a:moveTo>
                    <a:pt x="0" y="415930"/>
                  </a:moveTo>
                  <a:lnTo>
                    <a:pt x="8236077" y="415930"/>
                  </a:lnTo>
                  <a:lnTo>
                    <a:pt x="8236077" y="0"/>
                  </a:lnTo>
                  <a:lnTo>
                    <a:pt x="9067936" y="831860"/>
                  </a:lnTo>
                  <a:lnTo>
                    <a:pt x="8236077" y="1663719"/>
                  </a:lnTo>
                  <a:lnTo>
                    <a:pt x="8236077" y="1247789"/>
                  </a:lnTo>
                  <a:lnTo>
                    <a:pt x="0" y="1247789"/>
                  </a:lnTo>
                  <a:lnTo>
                    <a:pt x="0" y="415930"/>
                  </a:lnTo>
                  <a:close/>
                </a:path>
              </a:pathLst>
            </a:custGeom>
            <a:solidFill>
              <a:schemeClr val="accent4"/>
            </a:solidFill>
            <a:ln w="12700" cap="flat" cmpd="sng" algn="ctr">
              <a:noFill/>
              <a:prstDash val="solid"/>
              <a:miter lim="800000"/>
            </a:ln>
            <a:effectLst/>
          </p:spPr>
          <p:txBody>
            <a:bodyPr spcFirstLastPara="0" vert="horz" wrap="square" lIns="106680" tIns="522610" rIns="669930" bIns="680045" numCol="1" spcCol="1270" anchor="ctr" anchorCtr="0">
              <a:noAutofit/>
            </a:bodyPr>
            <a:lstStyle/>
            <a:p>
              <a:pPr marL="0" marR="0" lvl="0" indent="0" defTabSz="1244600" eaLnBrk="1" fontAlgn="auto" latinLnBrk="0" hangingPunct="1">
                <a:lnSpc>
                  <a:spcPct val="90000"/>
                </a:lnSpc>
                <a:spcBef>
                  <a:spcPct val="0"/>
                </a:spcBef>
                <a:spcAft>
                  <a:spcPts val="600"/>
                </a:spcAft>
                <a:buClrTx/>
                <a:buSzTx/>
                <a:buFontTx/>
                <a:buNone/>
                <a:tabLst/>
                <a:defRPr/>
              </a:pPr>
              <a:r>
                <a:rPr kumimoji="0" lang="en-US" sz="2700" b="1" i="0" u="none" strike="noStrike" kern="0" cap="none" spc="0" normalizeH="0" baseline="0" noProof="0">
                  <a:ln>
                    <a:noFill/>
                  </a:ln>
                  <a:solidFill>
                    <a:srgbClr val="FFFFFF"/>
                  </a:solidFill>
                  <a:effectLst/>
                  <a:uLnTx/>
                  <a:uFillTx/>
                  <a:latin typeface="Arial" panose="020B0604020202020204"/>
                  <a:ea typeface="+mn-ea"/>
                  <a:cs typeface="+mn-cs"/>
                </a:rPr>
                <a:t>3) ELSI Research Capacity Building</a:t>
              </a:r>
            </a:p>
          </p:txBody>
        </p:sp>
        <p:sp>
          <p:nvSpPr>
            <p:cNvPr id="14" name="Freeform: Shape 13">
              <a:extLst>
                <a:ext uri="{FF2B5EF4-FFF2-40B4-BE49-F238E27FC236}">
                  <a16:creationId xmlns:a16="http://schemas.microsoft.com/office/drawing/2014/main" id="{60B68A61-E1C8-C7A0-009E-5F5570329E54}"/>
                </a:ext>
              </a:extLst>
            </p:cNvPr>
            <p:cNvSpPr/>
            <p:nvPr/>
          </p:nvSpPr>
          <p:spPr>
            <a:xfrm>
              <a:off x="4149492" y="5076767"/>
              <a:ext cx="7081570" cy="1463040"/>
            </a:xfrm>
            <a:custGeom>
              <a:avLst/>
              <a:gdLst>
                <a:gd name="connsiteX0" fmla="*/ 0 w 9067936"/>
                <a:gd name="connsiteY0" fmla="*/ 415930 h 1663719"/>
                <a:gd name="connsiteX1" fmla="*/ 8236077 w 9067936"/>
                <a:gd name="connsiteY1" fmla="*/ 415930 h 1663719"/>
                <a:gd name="connsiteX2" fmla="*/ 8236077 w 9067936"/>
                <a:gd name="connsiteY2" fmla="*/ 0 h 1663719"/>
                <a:gd name="connsiteX3" fmla="*/ 9067936 w 9067936"/>
                <a:gd name="connsiteY3" fmla="*/ 831860 h 1663719"/>
                <a:gd name="connsiteX4" fmla="*/ 8236077 w 9067936"/>
                <a:gd name="connsiteY4" fmla="*/ 1663719 h 1663719"/>
                <a:gd name="connsiteX5" fmla="*/ 8236077 w 9067936"/>
                <a:gd name="connsiteY5" fmla="*/ 1247789 h 1663719"/>
                <a:gd name="connsiteX6" fmla="*/ 0 w 9067936"/>
                <a:gd name="connsiteY6" fmla="*/ 1247789 h 1663719"/>
                <a:gd name="connsiteX7" fmla="*/ 0 w 9067936"/>
                <a:gd name="connsiteY7" fmla="*/ 415930 h 1663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67936" h="1663719">
                  <a:moveTo>
                    <a:pt x="0" y="415930"/>
                  </a:moveTo>
                  <a:lnTo>
                    <a:pt x="8236077" y="415930"/>
                  </a:lnTo>
                  <a:lnTo>
                    <a:pt x="8236077" y="0"/>
                  </a:lnTo>
                  <a:lnTo>
                    <a:pt x="9067936" y="831860"/>
                  </a:lnTo>
                  <a:lnTo>
                    <a:pt x="8236077" y="1663719"/>
                  </a:lnTo>
                  <a:lnTo>
                    <a:pt x="8236077" y="1247789"/>
                  </a:lnTo>
                  <a:lnTo>
                    <a:pt x="0" y="1247789"/>
                  </a:lnTo>
                  <a:lnTo>
                    <a:pt x="0" y="415930"/>
                  </a:lnTo>
                  <a:close/>
                </a:path>
              </a:pathLst>
            </a:custGeom>
            <a:solidFill>
              <a:srgbClr val="83C935"/>
            </a:solidFill>
            <a:ln w="12700" cap="flat" cmpd="sng" algn="ctr">
              <a:noFill/>
              <a:prstDash val="solid"/>
              <a:miter lim="800000"/>
            </a:ln>
            <a:effectLst/>
          </p:spPr>
          <p:txBody>
            <a:bodyPr spcFirstLastPara="0" vert="horz" wrap="square" lIns="106680" tIns="522610" rIns="669930" bIns="680045" numCol="1" spcCol="1270" anchor="t" anchorCtr="0">
              <a:noAutofit/>
            </a:bodyPr>
            <a:lstStyle/>
            <a:p>
              <a:pPr marL="0" marR="0" lvl="0" indent="0" defTabSz="1244600" eaLnBrk="1" fontAlgn="auto" latinLnBrk="0" hangingPunct="1">
                <a:lnSpc>
                  <a:spcPct val="90000"/>
                </a:lnSpc>
                <a:spcBef>
                  <a:spcPct val="0"/>
                </a:spcBef>
                <a:spcAft>
                  <a:spcPct val="35000"/>
                </a:spcAft>
                <a:buClrTx/>
                <a:buSzTx/>
                <a:buFontTx/>
                <a:buNone/>
                <a:tabLst/>
                <a:defRPr/>
              </a:pPr>
              <a:r>
                <a:rPr kumimoji="0" lang="en-US" sz="2700" b="1" i="0" u="none" strike="noStrike" kern="0" cap="none" spc="0" normalizeH="0" baseline="0" noProof="0">
                  <a:ln>
                    <a:noFill/>
                  </a:ln>
                  <a:solidFill>
                    <a:srgbClr val="FFFFFF"/>
                  </a:solidFill>
                  <a:effectLst/>
                  <a:uLnTx/>
                  <a:uFillTx/>
                  <a:latin typeface="Arial" panose="020B0604020202020204"/>
                  <a:ea typeface="+mn-ea"/>
                  <a:cs typeface="+mn-cs"/>
                </a:rPr>
                <a:t>4) ELSI Workforce Development</a:t>
              </a:r>
            </a:p>
          </p:txBody>
        </p:sp>
      </p:grpSp>
      <p:sp>
        <p:nvSpPr>
          <p:cNvPr id="3" name="TextBox 2">
            <a:extLst>
              <a:ext uri="{FF2B5EF4-FFF2-40B4-BE49-F238E27FC236}">
                <a16:creationId xmlns:a16="http://schemas.microsoft.com/office/drawing/2014/main" id="{1A2E8BAE-1922-61B8-0A65-8C4636B26FFC}"/>
              </a:ext>
            </a:extLst>
          </p:cNvPr>
          <p:cNvSpPr txBox="1"/>
          <p:nvPr/>
        </p:nvSpPr>
        <p:spPr>
          <a:xfrm>
            <a:off x="141503" y="5854998"/>
            <a:ext cx="10629344" cy="861774"/>
          </a:xfrm>
          <a:prstGeom prst="rect">
            <a:avLst/>
          </a:prstGeom>
          <a:noFill/>
        </p:spPr>
        <p:txBody>
          <a:bodyPr wrap="square" rtlCol="0">
            <a:spAutoFit/>
          </a:bodyPr>
          <a:lstStyle/>
          <a:p>
            <a:pPr marL="398463" indent="-168275" defTabSz="314325">
              <a:buFont typeface="Wingdings" panose="05000000000000000000" pitchFamily="2" charset="2"/>
              <a:buChar char="§"/>
              <a:tabLst>
                <a:tab pos="628650" algn="l"/>
              </a:tabLst>
            </a:pPr>
            <a:r>
              <a:rPr lang="en-US" sz="2500" b="1" i="0" kern="1200" baseline="0" dirty="0">
                <a:effectLst/>
                <a:latin typeface="+mj-lt"/>
                <a:ea typeface="Helvetica Neue" charset="0"/>
                <a:cs typeface="Helvetica Neue" charset="0"/>
              </a:rPr>
              <a:t> Eligible applicants: Domestic organizations in the U.S. receiving 		&lt;$30M per year in total NIH funding for last 3 years</a:t>
            </a:r>
          </a:p>
        </p:txBody>
      </p:sp>
      <p:sp>
        <p:nvSpPr>
          <p:cNvPr id="5" name="TextBox 4">
            <a:extLst>
              <a:ext uri="{FF2B5EF4-FFF2-40B4-BE49-F238E27FC236}">
                <a16:creationId xmlns:a16="http://schemas.microsoft.com/office/drawing/2014/main" id="{04C20B77-0EA6-4FDF-375B-613D9F886A5A}"/>
              </a:ext>
            </a:extLst>
          </p:cNvPr>
          <p:cNvSpPr txBox="1"/>
          <p:nvPr/>
        </p:nvSpPr>
        <p:spPr>
          <a:xfrm>
            <a:off x="10383571"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21</a:t>
            </a:r>
          </a:p>
        </p:txBody>
      </p:sp>
      <p:sp>
        <p:nvSpPr>
          <p:cNvPr id="7" name="Rectangle 6">
            <a:extLst>
              <a:ext uri="{FF2B5EF4-FFF2-40B4-BE49-F238E27FC236}">
                <a16:creationId xmlns:a16="http://schemas.microsoft.com/office/drawing/2014/main" id="{1FDA5AB8-C9BD-73D9-0C99-5D1362EF5510}"/>
              </a:ext>
            </a:extLst>
          </p:cNvPr>
          <p:cNvSpPr/>
          <p:nvPr/>
        </p:nvSpPr>
        <p:spPr>
          <a:xfrm>
            <a:off x="0" y="33864"/>
            <a:ext cx="12192000" cy="1089529"/>
          </a:xfrm>
          <a:prstGeom prst="rect">
            <a:avLst/>
          </a:prstGeom>
        </p:spPr>
        <p:txBody>
          <a:bodyPr wrap="square">
            <a:spAutoFit/>
          </a:bodyPr>
          <a:lstStyle/>
          <a:p>
            <a:pPr marL="158750" marR="0" lvl="2" indent="0" algn="ctr" defTabSz="627063" rtl="0" eaLnBrk="0" fontAlgn="auto" latinLnBrk="0" hangingPunct="0">
              <a:lnSpc>
                <a:spcPct val="90000"/>
              </a:lnSpc>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Ethical, Legal, and Social Implications (ELSI) Research Program</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spTree>
    <p:extLst>
      <p:ext uri="{BB962C8B-B14F-4D97-AF65-F5344CB8AC3E}">
        <p14:creationId xmlns:p14="http://schemas.microsoft.com/office/powerpoint/2010/main" val="1009927179"/>
      </p:ext>
    </p:extLst>
  </p:cSld>
  <p:clrMapOvr>
    <a:masterClrMapping/>
  </p:clrMapOvr>
  <p:transition spd="slow">
    <p:wipe dir="d"/>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3192379" y="4597149"/>
            <a:ext cx="8131608" cy="1860741"/>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lvl="2" indent="-328613" defTabSz="627063" eaLnBrk="0" hangingPunct="0">
              <a:spcBef>
                <a:spcPts val="1800"/>
              </a:spcBef>
              <a:buClr>
                <a:schemeClr val="tx1"/>
              </a:buClr>
              <a:buSzPct val="95000"/>
              <a:buFont typeface="Wingdings" pitchFamily="2" charset="2"/>
              <a:buChar char=""/>
              <a:defRPr/>
            </a:pPr>
            <a:r>
              <a:rPr lang="en-US" sz="3200" b="1" dirty="0">
                <a:solidFill>
                  <a:prstClr val="white"/>
                </a:solidFill>
                <a:latin typeface="Arial" charset="0"/>
              </a:rPr>
              <a:t>Held on April 7-9 in Seattle </a:t>
            </a:r>
          </a:p>
          <a:p>
            <a:pPr marL="387350" lvl="2" indent="-328613" defTabSz="627063" eaLnBrk="0" hangingPunct="0">
              <a:spcBef>
                <a:spcPts val="1800"/>
              </a:spcBef>
              <a:buClr>
                <a:schemeClr val="tx1"/>
              </a:buClr>
              <a:buSzPct val="95000"/>
              <a:buFont typeface="Wingdings" pitchFamily="2" charset="2"/>
              <a:buChar char=""/>
              <a:defRPr/>
            </a:pPr>
            <a:r>
              <a:rPr lang="en-US" sz="3200" b="1" dirty="0">
                <a:solidFill>
                  <a:prstClr val="white"/>
                </a:solidFill>
                <a:latin typeface="Arial" charset="0"/>
              </a:rPr>
              <a:t>Hosted by Duke University</a:t>
            </a:r>
          </a:p>
          <a:p>
            <a:pPr marL="387350" lvl="2" indent="-328613" defTabSz="627063" eaLnBrk="0" hangingPunct="0">
              <a:spcBef>
                <a:spcPts val="1800"/>
              </a:spcBef>
              <a:buClr>
                <a:schemeClr val="tx1"/>
              </a:buClr>
              <a:buSzPct val="95000"/>
              <a:buFont typeface="Wingdings" pitchFamily="2" charset="2"/>
              <a:buChar char=""/>
              <a:defRPr/>
            </a:pPr>
            <a:r>
              <a:rPr lang="en-US" sz="3200" b="1" dirty="0">
                <a:solidFill>
                  <a:prstClr val="white"/>
                </a:solidFill>
                <a:latin typeface="Arial" charset="0"/>
              </a:rPr>
              <a:t>&gt;400 in-person attendees</a:t>
            </a:r>
          </a:p>
          <a:p>
            <a:pPr marL="387350" lvl="2" indent="-228600" defTabSz="627063" eaLnBrk="0" hangingPunct="0">
              <a:spcBef>
                <a:spcPts val="1800"/>
              </a:spcBef>
              <a:buClr>
                <a:schemeClr val="tx1"/>
              </a:buClr>
              <a:buSzPct val="95000"/>
              <a:buFont typeface="Wingdings" pitchFamily="2" charset="2"/>
              <a:buChar char=""/>
              <a:defRPr/>
            </a:pPr>
            <a:endParaRPr lang="en-US" sz="2800" b="1" dirty="0">
              <a:solidFill>
                <a:prstClr val="white"/>
              </a:solidFill>
              <a:latin typeface="Arial" charset="0"/>
            </a:endParaRPr>
          </a:p>
          <a:p>
            <a:endParaRPr lang="en-US" sz="2800" dirty="0"/>
          </a:p>
          <a:p>
            <a:pPr lvl="1"/>
            <a:endParaRPr lang="en-US" sz="2800" dirty="0"/>
          </a:p>
          <a:p>
            <a:endParaRPr lang="en-US" sz="2800" dirty="0"/>
          </a:p>
          <a:p>
            <a:endParaRPr lang="en-US" sz="2800" dirty="0"/>
          </a:p>
          <a:p>
            <a:pPr marL="609585" lvl="1" indent="0">
              <a:buFont typeface="Arial"/>
              <a:buNone/>
            </a:pPr>
            <a:endParaRPr lang="en-US" sz="2800" dirty="0"/>
          </a:p>
        </p:txBody>
      </p:sp>
      <p:sp>
        <p:nvSpPr>
          <p:cNvPr id="2" name="Rectangle 1">
            <a:extLst>
              <a:ext uri="{FF2B5EF4-FFF2-40B4-BE49-F238E27FC236}">
                <a16:creationId xmlns:a16="http://schemas.microsoft.com/office/drawing/2014/main" id="{BE8B9FA7-E65D-4A00-A529-081D35D2EB74}"/>
              </a:ext>
            </a:extLst>
          </p:cNvPr>
          <p:cNvSpPr/>
          <p:nvPr/>
        </p:nvSpPr>
        <p:spPr>
          <a:xfrm>
            <a:off x="620628" y="38100"/>
            <a:ext cx="10950743" cy="1089529"/>
          </a:xfrm>
          <a:prstGeom prst="rect">
            <a:avLst/>
          </a:prstGeom>
        </p:spPr>
        <p:txBody>
          <a:bodyPr wrap="square">
            <a:spAutoFit/>
          </a:bodyPr>
          <a:lstStyle/>
          <a:p>
            <a:pPr marL="158750" lvl="2" algn="ctr" defTabSz="627063" eaLnBrk="0" hangingPunct="0">
              <a:lnSpc>
                <a:spcPct val="90000"/>
              </a:lnSpc>
              <a:buClr>
                <a:schemeClr val="tx1"/>
              </a:buClr>
              <a:buSzPct val="95000"/>
              <a:defRPr/>
            </a:pPr>
            <a:r>
              <a:rPr lang="en-US" sz="3600" b="1" dirty="0">
                <a:solidFill>
                  <a:srgbClr val="5FE0D4"/>
                </a:solidFill>
                <a:latin typeface="Arial" charset="0"/>
                <a:cs typeface="Arial" charset="0"/>
              </a:rPr>
              <a:t>9</a:t>
            </a:r>
            <a:r>
              <a:rPr lang="en-US" sz="3600" b="1" baseline="30000" dirty="0">
                <a:solidFill>
                  <a:srgbClr val="5FE0D4"/>
                </a:solidFill>
                <a:latin typeface="Arial" charset="0"/>
                <a:cs typeface="Arial" charset="0"/>
              </a:rPr>
              <a:t>th</a:t>
            </a:r>
            <a:r>
              <a:rPr lang="en-US" sz="3600" b="1" dirty="0">
                <a:solidFill>
                  <a:srgbClr val="5FE0D4"/>
                </a:solidFill>
                <a:latin typeface="Arial" charset="0"/>
                <a:cs typeface="Arial" charset="0"/>
              </a:rPr>
              <a:t> Annual NHGRI Research Training and </a:t>
            </a:r>
          </a:p>
          <a:p>
            <a:pPr marL="158750" lvl="2" algn="ctr" defTabSz="627063" eaLnBrk="0" hangingPunct="0">
              <a:lnSpc>
                <a:spcPct val="90000"/>
              </a:lnSpc>
              <a:buClr>
                <a:schemeClr val="tx1"/>
              </a:buClr>
              <a:buSzPct val="95000"/>
              <a:defRPr/>
            </a:pPr>
            <a:r>
              <a:rPr lang="en-US" sz="3600" b="1" dirty="0">
                <a:solidFill>
                  <a:srgbClr val="5FE0D4"/>
                </a:solidFill>
                <a:latin typeface="Arial" charset="0"/>
                <a:cs typeface="Arial" charset="0"/>
              </a:rPr>
              <a:t>Career Development Meeting</a:t>
            </a:r>
            <a:endParaRPr lang="en-US" sz="3600" b="1" dirty="0">
              <a:solidFill>
                <a:prstClr val="white"/>
              </a:solidFill>
              <a:latin typeface="Arial" charset="0"/>
            </a:endParaRPr>
          </a:p>
        </p:txBody>
      </p:sp>
      <p:pic>
        <p:nvPicPr>
          <p:cNvPr id="3" name="Picture 2">
            <a:extLst>
              <a:ext uri="{FF2B5EF4-FFF2-40B4-BE49-F238E27FC236}">
                <a16:creationId xmlns:a16="http://schemas.microsoft.com/office/drawing/2014/main" id="{DB9FE3AD-8448-889D-58B9-AADFD72283D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018793" y="1577719"/>
            <a:ext cx="5552578" cy="2573146"/>
          </a:xfrm>
          <a:prstGeom prst="rect">
            <a:avLst/>
          </a:prstGeom>
          <a:ln w="38100">
            <a:solidFill>
              <a:schemeClr val="bg2"/>
            </a:solidFill>
          </a:ln>
          <a:effectLst/>
        </p:spPr>
      </p:pic>
      <p:pic>
        <p:nvPicPr>
          <p:cNvPr id="5" name="Picture 4" descr="A group of people sitting at a table&#10;&#10;Description automatically generated">
            <a:extLst>
              <a:ext uri="{FF2B5EF4-FFF2-40B4-BE49-F238E27FC236}">
                <a16:creationId xmlns:a16="http://schemas.microsoft.com/office/drawing/2014/main" id="{C5C7268F-9D09-5ED1-8DEE-EC6DF1D9424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3091" r="39388"/>
          <a:stretch/>
        </p:blipFill>
        <p:spPr>
          <a:xfrm rot="5400000">
            <a:off x="1905806" y="299469"/>
            <a:ext cx="2573146" cy="5143500"/>
          </a:xfrm>
          <a:prstGeom prst="rect">
            <a:avLst/>
          </a:prstGeom>
          <a:ln w="38100">
            <a:solidFill>
              <a:schemeClr val="bg2"/>
            </a:solidFill>
          </a:ln>
        </p:spPr>
      </p:pic>
      <p:sp>
        <p:nvSpPr>
          <p:cNvPr id="6" name="TextBox 5">
            <a:extLst>
              <a:ext uri="{FF2B5EF4-FFF2-40B4-BE49-F238E27FC236}">
                <a16:creationId xmlns:a16="http://schemas.microsoft.com/office/drawing/2014/main" id="{5D24F01B-554A-2C89-8B81-A80F8586B6CC}"/>
              </a:ext>
            </a:extLst>
          </p:cNvPr>
          <p:cNvSpPr txBox="1"/>
          <p:nvPr/>
        </p:nvSpPr>
        <p:spPr>
          <a:xfrm>
            <a:off x="10383571"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22</a:t>
            </a:r>
          </a:p>
        </p:txBody>
      </p:sp>
    </p:spTree>
    <p:extLst>
      <p:ext uri="{BB962C8B-B14F-4D97-AF65-F5344CB8AC3E}">
        <p14:creationId xmlns:p14="http://schemas.microsoft.com/office/powerpoint/2010/main" val="679466645"/>
      </p:ext>
    </p:extLst>
  </p:cSld>
  <p:clrMapOvr>
    <a:masterClrMapping/>
  </p:clrMapOvr>
  <p:transition spd="slow">
    <p:wipe dir="d"/>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5EB1C0E-4BF0-B9A7-CAEC-89D3B031B67C}"/>
              </a:ext>
            </a:extLst>
          </p:cNvPr>
          <p:cNvSpPr txBox="1"/>
          <p:nvPr/>
        </p:nvSpPr>
        <p:spPr>
          <a:xfrm>
            <a:off x="0" y="-21164"/>
            <a:ext cx="12192000" cy="646331"/>
          </a:xfrm>
          <a:prstGeom prst="rect">
            <a:avLst/>
          </a:prstGeom>
          <a:noFill/>
        </p:spPr>
        <p:txBody>
          <a:bodyPr wrap="square" rtlCol="0">
            <a:spAutoFit/>
          </a:bodyPr>
          <a:lstStyle/>
          <a:p>
            <a:pPr algn="ctr"/>
            <a:r>
              <a:rPr lang="en-US" sz="3600" b="1" dirty="0">
                <a:solidFill>
                  <a:schemeClr val="bg2"/>
                </a:solidFill>
                <a:latin typeface="+mj-lt"/>
                <a:ea typeface="Helvetica Neue" charset="0"/>
                <a:cs typeface="Helvetica Neue" charset="0"/>
              </a:rPr>
              <a:t>Publication of Genomics </a:t>
            </a:r>
            <a:r>
              <a:rPr lang="en-US" sz="3600" b="1" i="0" kern="1200" dirty="0">
                <a:solidFill>
                  <a:schemeClr val="bg2"/>
                </a:solidFill>
                <a:effectLst/>
                <a:latin typeface="+mj-lt"/>
                <a:ea typeface="Helvetica Neue" charset="0"/>
                <a:cs typeface="Helvetica Neue" charset="0"/>
              </a:rPr>
              <a:t>and Health Equity Paper</a:t>
            </a:r>
          </a:p>
        </p:txBody>
      </p:sp>
      <p:pic>
        <p:nvPicPr>
          <p:cNvPr id="11" name="Picture 10">
            <a:extLst>
              <a:ext uri="{FF2B5EF4-FFF2-40B4-BE49-F238E27FC236}">
                <a16:creationId xmlns:a16="http://schemas.microsoft.com/office/drawing/2014/main" id="{80A694A6-FDD8-D0EB-BF63-ED131189F23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020"/>
          <a:stretch/>
        </p:blipFill>
        <p:spPr>
          <a:xfrm>
            <a:off x="5835673" y="2246497"/>
            <a:ext cx="6084798" cy="2627963"/>
          </a:xfrm>
          <a:prstGeom prst="rect">
            <a:avLst/>
          </a:prstGeom>
          <a:ln w="38100">
            <a:solidFill>
              <a:schemeClr val="bg2"/>
            </a:solidFill>
          </a:ln>
          <a:effectLst/>
        </p:spPr>
      </p:pic>
      <p:pic>
        <p:nvPicPr>
          <p:cNvPr id="5" name="Picture 4">
            <a:extLst>
              <a:ext uri="{FF2B5EF4-FFF2-40B4-BE49-F238E27FC236}">
                <a16:creationId xmlns:a16="http://schemas.microsoft.com/office/drawing/2014/main" id="{60E3CCA2-3E45-3682-0FCF-AF65B058174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235433" y="1971560"/>
            <a:ext cx="5311124" cy="3177838"/>
          </a:xfrm>
          <a:prstGeom prst="rect">
            <a:avLst/>
          </a:prstGeom>
          <a:ln w="38100">
            <a:solidFill>
              <a:schemeClr val="bg2"/>
            </a:solidFill>
          </a:ln>
        </p:spPr>
      </p:pic>
      <p:sp>
        <p:nvSpPr>
          <p:cNvPr id="3" name="TextBox 2">
            <a:extLst>
              <a:ext uri="{FF2B5EF4-FFF2-40B4-BE49-F238E27FC236}">
                <a16:creationId xmlns:a16="http://schemas.microsoft.com/office/drawing/2014/main" id="{1B73C85C-BC95-72BA-C524-08494086A5D0}"/>
              </a:ext>
            </a:extLst>
          </p:cNvPr>
          <p:cNvSpPr txBox="1"/>
          <p:nvPr/>
        </p:nvSpPr>
        <p:spPr>
          <a:xfrm>
            <a:off x="10383571"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2"/>
                </a:solidFill>
                <a:effectLst/>
                <a:uLnTx/>
                <a:uFillTx/>
                <a:latin typeface="Arial" charset="0"/>
                <a:ea typeface="+mn-ea"/>
                <a:cs typeface="+mn-cs"/>
              </a:rPr>
              <a:t>Document 23</a:t>
            </a:r>
          </a:p>
        </p:txBody>
      </p:sp>
    </p:spTree>
    <p:extLst>
      <p:ext uri="{BB962C8B-B14F-4D97-AF65-F5344CB8AC3E}">
        <p14:creationId xmlns:p14="http://schemas.microsoft.com/office/powerpoint/2010/main" val="2556444708"/>
      </p:ext>
    </p:extLst>
  </p:cSld>
  <p:clrMapOvr>
    <a:masterClrMapping/>
  </p:clrMapOvr>
  <p:transition spd="slow">
    <p:wipe dir="d"/>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3396475" y="2188052"/>
            <a:ext cx="8782780" cy="4669948"/>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6365" lvl="1" indent="-274638" defTabSz="430213" eaLnBrk="0" hangingPunct="0">
              <a:spcBef>
                <a:spcPts val="1800"/>
              </a:spcBef>
              <a:buClr>
                <a:srgbClr val="FFFFFF"/>
              </a:buClr>
              <a:buSzPct val="95000"/>
              <a:buFont typeface="Wingdings" panose="05000000000000000000" pitchFamily="2" charset="2"/>
              <a:buChar char="§"/>
              <a:defRPr/>
            </a:pPr>
            <a:r>
              <a:rPr lang="en-US" sz="2500" b="1" dirty="0">
                <a:solidFill>
                  <a:prstClr val="white"/>
                </a:solidFill>
                <a:latin typeface="Arial" charset="0"/>
              </a:rPr>
              <a:t>Leaders of genomic data science resources, 	researchers who use legacy data, &amp; other partners</a:t>
            </a:r>
          </a:p>
          <a:p>
            <a:pPr marL="6365" lvl="1" indent="-274638" defTabSz="430213" eaLnBrk="0" hangingPunct="0">
              <a:spcBef>
                <a:spcPts val="1800"/>
              </a:spcBef>
              <a:buClr>
                <a:srgbClr val="FFFFFF"/>
              </a:buClr>
              <a:buSzPct val="95000"/>
              <a:buFont typeface="Wingdings" panose="05000000000000000000" pitchFamily="2" charset="2"/>
              <a:buChar char="§"/>
              <a:defRPr/>
            </a:pPr>
            <a:r>
              <a:rPr lang="en-US" sz="2500" b="1" dirty="0">
                <a:solidFill>
                  <a:prstClr val="white"/>
                </a:solidFill>
                <a:latin typeface="Arial" charset="0"/>
              </a:rPr>
              <a:t>Workshop objectives:</a:t>
            </a:r>
          </a:p>
          <a:p>
            <a:pPr marL="341312" lvl="2" indent="0" defTabSz="430213" eaLnBrk="0" hangingPunct="0">
              <a:spcBef>
                <a:spcPts val="1200"/>
              </a:spcBef>
              <a:buClr>
                <a:srgbClr val="FFFFFF"/>
              </a:buClr>
              <a:buSzPct val="95000"/>
              <a:buNone/>
              <a:defRPr/>
            </a:pPr>
            <a:r>
              <a:rPr kumimoji="0" lang="en-US" sz="2267" b="1" i="0" u="none" strike="noStrike" kern="1200" cap="none" spc="0" normalizeH="0" baseline="0" dirty="0">
                <a:ln>
                  <a:noFill/>
                </a:ln>
                <a:solidFill>
                  <a:schemeClr val="bg2">
                    <a:lumMod val="40000"/>
                    <a:lumOff val="60000"/>
                  </a:schemeClr>
                </a:solidFill>
                <a:effectLst/>
                <a:uLnTx/>
                <a:uFillTx/>
                <a:latin typeface="Arial" charset="0"/>
              </a:rPr>
              <a:t>Summarize</a:t>
            </a:r>
            <a:r>
              <a:rPr kumimoji="0" lang="en-US" sz="2267" b="1" i="0" u="none" strike="noStrike" kern="1200" cap="none" spc="0" normalizeH="0" dirty="0">
                <a:ln>
                  <a:noFill/>
                </a:ln>
                <a:solidFill>
                  <a:schemeClr val="bg2">
                    <a:lumMod val="40000"/>
                    <a:lumOff val="60000"/>
                  </a:schemeClr>
                </a:solidFill>
                <a:effectLst/>
                <a:uLnTx/>
                <a:uFillTx/>
                <a:latin typeface="Arial" charset="0"/>
              </a:rPr>
              <a:t> current approaches to the use of population 	descriptors in/for legacy data</a:t>
            </a:r>
          </a:p>
          <a:p>
            <a:pPr marL="341312" lvl="2" indent="0" defTabSz="430213" eaLnBrk="0" hangingPunct="0">
              <a:spcBef>
                <a:spcPts val="1200"/>
              </a:spcBef>
              <a:buClr>
                <a:srgbClr val="FFFFFF"/>
              </a:buClr>
              <a:buSzPct val="95000"/>
              <a:buNone/>
              <a:defRPr/>
            </a:pPr>
            <a:r>
              <a:rPr lang="en-US" sz="2267" b="1" baseline="0" noProof="0" dirty="0">
                <a:solidFill>
                  <a:schemeClr val="bg2">
                    <a:lumMod val="40000"/>
                    <a:lumOff val="60000"/>
                  </a:schemeClr>
                </a:solidFill>
                <a:latin typeface="Arial" charset="0"/>
              </a:rPr>
              <a:t>Define</a:t>
            </a:r>
            <a:r>
              <a:rPr lang="en-US" sz="2267" b="1" noProof="0" dirty="0">
                <a:solidFill>
                  <a:schemeClr val="bg2">
                    <a:lumMod val="40000"/>
                    <a:lumOff val="60000"/>
                  </a:schemeClr>
                </a:solidFill>
                <a:latin typeface="Arial" charset="0"/>
              </a:rPr>
              <a:t> and address challenges with harmonization, 	interoperability, and analysis</a:t>
            </a:r>
          </a:p>
          <a:p>
            <a:pPr marL="341312" lvl="2" indent="0" defTabSz="430213" eaLnBrk="0" hangingPunct="0">
              <a:spcBef>
                <a:spcPts val="1200"/>
              </a:spcBef>
              <a:buClr>
                <a:srgbClr val="FFFFFF"/>
              </a:buClr>
              <a:buSzPct val="95000"/>
              <a:buNone/>
              <a:defRPr/>
            </a:pPr>
            <a:r>
              <a:rPr lang="en-US" sz="2267" b="1" dirty="0">
                <a:solidFill>
                  <a:schemeClr val="bg2">
                    <a:lumMod val="40000"/>
                    <a:lumOff val="60000"/>
                  </a:schemeClr>
                </a:solidFill>
                <a:latin typeface="Arial" charset="0"/>
              </a:rPr>
              <a:t>Develop recommendations that can be widely adopted</a:t>
            </a:r>
          </a:p>
          <a:p>
            <a:pPr marL="341312" lvl="2" indent="0" defTabSz="430213" eaLnBrk="0" hangingPunct="0">
              <a:spcBef>
                <a:spcPts val="1200"/>
              </a:spcBef>
              <a:buClr>
                <a:srgbClr val="FFFFFF"/>
              </a:buClr>
              <a:buSzPct val="95000"/>
              <a:buNone/>
              <a:defRPr/>
            </a:pPr>
            <a:r>
              <a:rPr lang="en-US" sz="2267" b="1" noProof="0" dirty="0">
                <a:solidFill>
                  <a:schemeClr val="bg2">
                    <a:lumMod val="40000"/>
                    <a:lumOff val="60000"/>
                  </a:schemeClr>
                </a:solidFill>
                <a:latin typeface="Arial" charset="0"/>
              </a:rPr>
              <a:t>Identify opportunities for research and collaboration</a:t>
            </a:r>
          </a:p>
          <a:p>
            <a:pPr marL="6365" lvl="1" indent="-274638" defTabSz="430213" eaLnBrk="0" hangingPunct="0">
              <a:spcBef>
                <a:spcPts val="1800"/>
              </a:spcBef>
              <a:buClr>
                <a:srgbClr val="FFFFFF"/>
              </a:buClr>
              <a:buSzPct val="95000"/>
              <a:buFont typeface="Wingdings" panose="05000000000000000000" pitchFamily="2" charset="2"/>
              <a:buChar char="§"/>
              <a:defRPr/>
            </a:pPr>
            <a:endParaRPr lang="en-US" sz="2800" b="1" noProof="0" dirty="0">
              <a:solidFill>
                <a:prstClr val="white"/>
              </a:solidFill>
              <a:latin typeface="Arial" charset="0"/>
            </a:endParaRPr>
          </a:p>
          <a:p>
            <a:pPr marL="615950" lvl="2" indent="-274638" defTabSz="430213" eaLnBrk="0" hangingPunct="0">
              <a:spcBef>
                <a:spcPts val="1800"/>
              </a:spcBef>
              <a:buClr>
                <a:srgbClr val="FFFFFF"/>
              </a:buClr>
              <a:buSzPct val="95000"/>
              <a:buFont typeface="Wingdings" panose="05000000000000000000" pitchFamily="2" charset="2"/>
              <a:buChar char="§"/>
              <a:defRPr/>
            </a:pPr>
            <a:endParaRPr kumimoji="0" lang="en-US" sz="2267" b="1" i="0" u="none" strike="noStrike" kern="1200" cap="none" spc="0" normalizeH="0" baseline="0" noProof="0" dirty="0">
              <a:ln>
                <a:noFill/>
              </a:ln>
              <a:solidFill>
                <a:prstClr val="white"/>
              </a:solidFill>
              <a:effectLst/>
              <a:uLnTx/>
              <a:uFillTx/>
              <a:latin typeface="Arial" charset="0"/>
            </a:endParaRPr>
          </a:p>
          <a:p>
            <a:pPr marL="609585" marR="0" lvl="1" indent="0" algn="l" defTabSz="1219170" rtl="0" eaLnBrk="1" fontAlgn="auto" latinLnBrk="0" hangingPunct="1">
              <a:lnSpc>
                <a:spcPct val="90000"/>
              </a:lnSpc>
              <a:spcBef>
                <a:spcPts val="667"/>
              </a:spcBef>
              <a:spcAft>
                <a:spcPts val="0"/>
              </a:spcAft>
              <a:buClrTx/>
              <a:buSzTx/>
              <a:buFont typeface="Arial"/>
              <a:buNone/>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Rectangle 1">
            <a:extLst>
              <a:ext uri="{FF2B5EF4-FFF2-40B4-BE49-F238E27FC236}">
                <a16:creationId xmlns:a16="http://schemas.microsoft.com/office/drawing/2014/main" id="{BE8B9FA7-E65D-4A00-A529-081D35D2EB74}"/>
              </a:ext>
            </a:extLst>
          </p:cNvPr>
          <p:cNvSpPr/>
          <p:nvPr/>
        </p:nvSpPr>
        <p:spPr>
          <a:xfrm>
            <a:off x="0" y="36345"/>
            <a:ext cx="12192000" cy="1089529"/>
          </a:xfrm>
          <a:prstGeom prst="rect">
            <a:avLst/>
          </a:prstGeom>
        </p:spPr>
        <p:txBody>
          <a:bodyPr wrap="square">
            <a:spAutoFit/>
          </a:bodyPr>
          <a:lstStyle/>
          <a:p>
            <a:pPr marL="158750" marR="0" lvl="2" indent="0" algn="ctr" defTabSz="627063" rtl="0" eaLnBrk="0" fontAlgn="auto" latinLnBrk="0" hangingPunct="0">
              <a:lnSpc>
                <a:spcPct val="90000"/>
              </a:lnSpc>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Population Descriptors for Legacy Genomic Data: Challenges and Future Directions Workshop</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7" name="TextBox 6">
            <a:extLst>
              <a:ext uri="{FF2B5EF4-FFF2-40B4-BE49-F238E27FC236}">
                <a16:creationId xmlns:a16="http://schemas.microsoft.com/office/drawing/2014/main" id="{985EC7C1-5349-45E9-98AE-5E6ACFD5C3CA}"/>
              </a:ext>
            </a:extLst>
          </p:cNvPr>
          <p:cNvSpPr txBox="1"/>
          <p:nvPr/>
        </p:nvSpPr>
        <p:spPr>
          <a:xfrm>
            <a:off x="10383571"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2"/>
                </a:solidFill>
                <a:effectLst/>
                <a:uLnTx/>
                <a:uFillTx/>
                <a:latin typeface="Arial" charset="0"/>
                <a:ea typeface="+mn-ea"/>
                <a:cs typeface="+mn-cs"/>
              </a:rPr>
              <a:t>Document 24</a:t>
            </a:r>
          </a:p>
        </p:txBody>
      </p:sp>
      <p:pic>
        <p:nvPicPr>
          <p:cNvPr id="3" name="Picture 2">
            <a:extLst>
              <a:ext uri="{FF2B5EF4-FFF2-40B4-BE49-F238E27FC236}">
                <a16:creationId xmlns:a16="http://schemas.microsoft.com/office/drawing/2014/main" id="{29668511-D984-336D-7BF6-8BA3E70CE563}"/>
              </a:ext>
            </a:extLst>
          </p:cNvPr>
          <p:cNvPicPr>
            <a:picLocks noChangeAspect="1"/>
          </p:cNvPicPr>
          <p:nvPr/>
        </p:nvPicPr>
        <p:blipFill>
          <a:blip r:embed="rId3"/>
          <a:srcRect/>
          <a:stretch/>
        </p:blipFill>
        <p:spPr>
          <a:xfrm>
            <a:off x="224246" y="2230613"/>
            <a:ext cx="3031794" cy="3228671"/>
          </a:xfrm>
          <a:prstGeom prst="rect">
            <a:avLst/>
          </a:prstGeom>
          <a:ln w="38100">
            <a:noFill/>
          </a:ln>
          <a:effectLst/>
        </p:spPr>
      </p:pic>
      <p:sp>
        <p:nvSpPr>
          <p:cNvPr id="4" name="TextBox 3">
            <a:extLst>
              <a:ext uri="{FF2B5EF4-FFF2-40B4-BE49-F238E27FC236}">
                <a16:creationId xmlns:a16="http://schemas.microsoft.com/office/drawing/2014/main" id="{A0A279F3-3F01-F772-E729-EB5BA7625E43}"/>
              </a:ext>
            </a:extLst>
          </p:cNvPr>
          <p:cNvSpPr txBox="1"/>
          <p:nvPr/>
        </p:nvSpPr>
        <p:spPr>
          <a:xfrm>
            <a:off x="2912348" y="1080298"/>
            <a:ext cx="6030419" cy="523220"/>
          </a:xfrm>
          <a:prstGeom prst="rect">
            <a:avLst/>
          </a:prstGeom>
          <a:noFill/>
        </p:spPr>
        <p:txBody>
          <a:bodyPr wrap="square" rtlCol="0">
            <a:spAutoFit/>
          </a:bodyPr>
          <a:lstStyle/>
          <a:p>
            <a:pPr algn="ctr"/>
            <a:r>
              <a:rPr lang="en-US" sz="2800" b="0" i="0" kern="1200" baseline="0" dirty="0">
                <a:effectLst/>
                <a:latin typeface="+mj-lt"/>
                <a:ea typeface="Helvetica Neue" charset="0"/>
                <a:cs typeface="Helvetica Neue" charset="0"/>
              </a:rPr>
              <a:t> </a:t>
            </a:r>
            <a:r>
              <a:rPr lang="en-US" sz="2800" b="1" i="0" kern="1200" baseline="0" dirty="0">
                <a:effectLst/>
                <a:latin typeface="+mj-lt"/>
                <a:ea typeface="Helvetica Neue" charset="0"/>
                <a:cs typeface="Arial" charset="0"/>
              </a:rPr>
              <a:t>May </a:t>
            </a:r>
            <a:r>
              <a:rPr lang="en-US" sz="2800" b="1" dirty="0">
                <a:latin typeface="+mj-lt"/>
                <a:ea typeface="Helvetica Neue" charset="0"/>
                <a:cs typeface="Arial" charset="0"/>
              </a:rPr>
              <a:t>28 -</a:t>
            </a:r>
            <a:r>
              <a:rPr lang="en-US" sz="2800" b="1" dirty="0">
                <a:latin typeface="+mj-lt"/>
                <a:cs typeface="Arial" charset="0"/>
              </a:rPr>
              <a:t> 29, 2024 (Virtual)</a:t>
            </a:r>
          </a:p>
        </p:txBody>
      </p:sp>
      <p:sp>
        <p:nvSpPr>
          <p:cNvPr id="5" name="TextBox 4">
            <a:extLst>
              <a:ext uri="{FF2B5EF4-FFF2-40B4-BE49-F238E27FC236}">
                <a16:creationId xmlns:a16="http://schemas.microsoft.com/office/drawing/2014/main" id="{3CC075F4-0E25-64A5-BFB5-4F0E889B3B81}"/>
              </a:ext>
            </a:extLst>
          </p:cNvPr>
          <p:cNvSpPr txBox="1"/>
          <p:nvPr/>
        </p:nvSpPr>
        <p:spPr>
          <a:xfrm>
            <a:off x="370810" y="5585901"/>
            <a:ext cx="2963537" cy="480131"/>
          </a:xfrm>
          <a:prstGeom prst="rect">
            <a:avLst/>
          </a:prstGeom>
          <a:noFill/>
        </p:spPr>
        <p:txBody>
          <a:bodyPr wrap="square" rtlCol="0">
            <a:spAutoFit/>
          </a:bodyPr>
          <a:lstStyle/>
          <a:p>
            <a:pPr marL="0" marR="0" lvl="1" algn="ctr" defTabSz="1219170" rtl="0" eaLnBrk="1" fontAlgn="auto" latinLnBrk="0" hangingPunct="1">
              <a:lnSpc>
                <a:spcPct val="90000"/>
              </a:lnSpc>
              <a:spcBef>
                <a:spcPts val="667"/>
              </a:spcBef>
              <a:spcAft>
                <a:spcPts val="0"/>
              </a:spcAft>
              <a:buClrTx/>
              <a:buSzTx/>
              <a:buFont typeface="Arial"/>
              <a:buNone/>
              <a:tabLst/>
              <a:defRPr/>
            </a:pPr>
            <a:r>
              <a:rPr lang="en-US" sz="2800" b="1" dirty="0">
                <a:latin typeface="Arial" panose="020B0604020202020204"/>
              </a:rPr>
              <a:t>Register now!</a:t>
            </a:r>
            <a:endParaRPr kumimoji="0" lang="en-US" sz="2800" b="1" i="0" u="none" strike="noStrike" kern="1200" cap="none" spc="0" normalizeH="0" baseline="0" noProof="0" dirty="0">
              <a:ln>
                <a:noFill/>
              </a:ln>
              <a:effectLst/>
              <a:uLnTx/>
              <a:uFillTx/>
              <a:latin typeface="Arial" panose="020B0604020202020204"/>
            </a:endParaRPr>
          </a:p>
        </p:txBody>
      </p:sp>
    </p:spTree>
    <p:extLst>
      <p:ext uri="{BB962C8B-B14F-4D97-AF65-F5344CB8AC3E}">
        <p14:creationId xmlns:p14="http://schemas.microsoft.com/office/powerpoint/2010/main" val="100599337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animEffect transition="in" filter="wipe(left)">
                                      <p:cBhvr>
                                        <p:cTn id="23"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FC0CCDB6-3DDB-08A8-2C50-D63F569BA3D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469303" y="1190293"/>
            <a:ext cx="7315200" cy="2060882"/>
          </a:xfrm>
          <a:prstGeom prst="rect">
            <a:avLst/>
          </a:prstGeom>
          <a:ln w="38100">
            <a:solidFill>
              <a:schemeClr val="bg2"/>
            </a:solidFill>
          </a:ln>
        </p:spPr>
      </p:pic>
      <p:sp>
        <p:nvSpPr>
          <p:cNvPr id="2" name="Rectangle 1">
            <a:extLst>
              <a:ext uri="{FF2B5EF4-FFF2-40B4-BE49-F238E27FC236}">
                <a16:creationId xmlns:a16="http://schemas.microsoft.com/office/drawing/2014/main" id="{BE8B9FA7-E65D-4A00-A529-081D35D2EB74}"/>
              </a:ext>
            </a:extLst>
          </p:cNvPr>
          <p:cNvSpPr/>
          <p:nvPr/>
        </p:nvSpPr>
        <p:spPr>
          <a:xfrm>
            <a:off x="0" y="-11449"/>
            <a:ext cx="12192000" cy="646331"/>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Extramural</a:t>
            </a:r>
            <a:r>
              <a:rPr kumimoji="0" lang="en-US" sz="3600" b="0" i="0" u="none" strike="noStrike" kern="1200" cap="none" spc="0" normalizeH="0" baseline="0" noProof="0" dirty="0">
                <a:ln>
                  <a:noFill/>
                </a:ln>
                <a:solidFill>
                  <a:srgbClr val="FFFFFF"/>
                </a:solidFill>
                <a:effectLst/>
                <a:uLnTx/>
                <a:uFillTx/>
                <a:latin typeface="Arial" panose="020B0604020202020204"/>
                <a:ea typeface="+mn-ea"/>
                <a:cs typeface="+mn-cs"/>
              </a:rPr>
              <a:t> </a:t>
            </a: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Investigator-Initiated</a:t>
            </a:r>
            <a:r>
              <a:rPr kumimoji="0" lang="en-US" sz="3600" b="0" i="0" u="none" strike="noStrike" kern="1200" cap="none" spc="0" normalizeH="0" baseline="0" noProof="0" dirty="0">
                <a:ln>
                  <a:noFill/>
                </a:ln>
                <a:solidFill>
                  <a:srgbClr val="FFFFFF"/>
                </a:solidFill>
                <a:effectLst/>
                <a:uLnTx/>
                <a:uFillTx/>
                <a:latin typeface="Arial" panose="020B0604020202020204"/>
                <a:ea typeface="+mn-ea"/>
                <a:cs typeface="+mn-cs"/>
              </a:rPr>
              <a:t> </a:t>
            </a: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Highlights</a:t>
            </a:r>
          </a:p>
        </p:txBody>
      </p:sp>
      <p:pic>
        <p:nvPicPr>
          <p:cNvPr id="7" name="Picture 6">
            <a:extLst>
              <a:ext uri="{FF2B5EF4-FFF2-40B4-BE49-F238E27FC236}">
                <a16:creationId xmlns:a16="http://schemas.microsoft.com/office/drawing/2014/main" id="{E50AAD5C-1B9A-54BD-D951-30115AA35E1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2469303" y="3888319"/>
            <a:ext cx="7315200" cy="2263572"/>
          </a:xfrm>
          <a:prstGeom prst="rect">
            <a:avLst/>
          </a:prstGeom>
          <a:ln w="38100">
            <a:solidFill>
              <a:schemeClr val="bg2"/>
            </a:solidFill>
          </a:ln>
        </p:spPr>
      </p:pic>
      <p:sp>
        <p:nvSpPr>
          <p:cNvPr id="3" name="TextBox 2">
            <a:extLst>
              <a:ext uri="{FF2B5EF4-FFF2-40B4-BE49-F238E27FC236}">
                <a16:creationId xmlns:a16="http://schemas.microsoft.com/office/drawing/2014/main" id="{49A7BE90-D46D-0CF7-B713-FDF1E13D024E}"/>
              </a:ext>
            </a:extLst>
          </p:cNvPr>
          <p:cNvSpPr txBox="1"/>
          <p:nvPr/>
        </p:nvSpPr>
        <p:spPr>
          <a:xfrm>
            <a:off x="10383571"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2"/>
                </a:solidFill>
                <a:effectLst/>
                <a:uLnTx/>
                <a:uFillTx/>
                <a:latin typeface="Arial" charset="0"/>
                <a:ea typeface="+mn-ea"/>
                <a:cs typeface="+mn-cs"/>
              </a:rPr>
              <a:t>Document 25</a:t>
            </a:r>
          </a:p>
        </p:txBody>
      </p:sp>
    </p:spTree>
    <p:extLst>
      <p:ext uri="{BB962C8B-B14F-4D97-AF65-F5344CB8AC3E}">
        <p14:creationId xmlns:p14="http://schemas.microsoft.com/office/powerpoint/2010/main" val="410195325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184AF-C36B-4B3A-B9C8-4253ECA08F6D}"/>
              </a:ext>
            </a:extLst>
          </p:cNvPr>
          <p:cNvSpPr txBox="1">
            <a:spLocks/>
          </p:cNvSpPr>
          <p:nvPr/>
        </p:nvSpPr>
        <p:spPr>
          <a:xfrm>
            <a:off x="0" y="0"/>
            <a:ext cx="12192000" cy="66992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a:solidFill>
                  <a:srgbClr val="5FE0D4"/>
                </a:solidFill>
                <a:latin typeface="Arial" pitchFamily="34" charset="0"/>
                <a:cs typeface="Arial" pitchFamily="34" charset="0"/>
              </a:rPr>
              <a:t>Director’s Report Outline</a:t>
            </a:r>
          </a:p>
        </p:txBody>
      </p:sp>
      <p:sp>
        <p:nvSpPr>
          <p:cNvPr id="3" name="Rectangle 4">
            <a:extLst>
              <a:ext uri="{FF2B5EF4-FFF2-40B4-BE49-F238E27FC236}">
                <a16:creationId xmlns:a16="http://schemas.microsoft.com/office/drawing/2014/main" id="{CC723234-7BC0-4C29-9ACE-BE9F733D1541}"/>
              </a:ext>
            </a:extLst>
          </p:cNvPr>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E57200"/>
                </a:solidFill>
                <a:effectLst/>
                <a:uLnTx/>
                <a:uFillTx/>
                <a:latin typeface="Arial" panose="020B0604020202020204"/>
                <a:ea typeface="+mn-ea"/>
                <a:cs typeface="+mn-cs"/>
              </a:rPr>
              <a:t>NIH Common Fund/Trans-NIH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Communications, Policy, and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1939024673"/>
      </p:ext>
    </p:extLst>
  </p:cSld>
  <p:clrMapOvr>
    <a:masterClrMapping/>
  </p:clrMapOvr>
  <p:transition spd="slow">
    <p:wipe dir="d"/>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4233"/>
            <a:ext cx="12192000" cy="650519"/>
          </a:xfrm>
        </p:spPr>
        <p:txBody>
          <a:bodyPr/>
          <a:lstStyle/>
          <a:p>
            <a:pPr algn="ctr">
              <a:defRPr/>
            </a:pPr>
            <a:r>
              <a:rPr lang="en-US" sz="3600" dirty="0">
                <a:solidFill>
                  <a:srgbClr val="5FE0D4"/>
                </a:solidFill>
                <a:latin typeface="Arial" charset="0"/>
                <a:cs typeface="Arial" charset="0"/>
              </a:rPr>
              <a:t>Knockout Mouse Phenotyping Project (KOMP2)</a:t>
            </a:r>
            <a:endParaRPr lang="en-US" sz="3600" dirty="0">
              <a:solidFill>
                <a:srgbClr val="5FE0D4"/>
              </a:solidFill>
              <a:latin typeface="Arial" pitchFamily="34" charset="0"/>
              <a:cs typeface="Arial" pitchFamily="34" charset="0"/>
            </a:endParaRPr>
          </a:p>
        </p:txBody>
      </p:sp>
      <p:sp>
        <p:nvSpPr>
          <p:cNvPr id="42" name="Rectangle 41"/>
          <p:cNvSpPr/>
          <p:nvPr/>
        </p:nvSpPr>
        <p:spPr>
          <a:xfrm>
            <a:off x="5329123" y="2779766"/>
            <a:ext cx="6776084" cy="2893100"/>
          </a:xfrm>
          <a:prstGeom prst="rect">
            <a:avLst/>
          </a:prstGeom>
        </p:spPr>
        <p:txBody>
          <a:bodyPr wrap="square">
            <a:spAutoFit/>
          </a:bodyPr>
          <a:lstStyle/>
          <a:p>
            <a:pPr marL="228600" marR="0" lvl="0" indent="0" algn="l" defTabSz="627063" rtl="0" eaLnBrk="0" fontAlgn="auto" latinLnBrk="0" hangingPunct="0">
              <a:lnSpc>
                <a:spcPct val="100000"/>
              </a:lnSpc>
              <a:spcBef>
                <a:spcPts val="600"/>
              </a:spcBef>
              <a:spcAft>
                <a:spcPts val="0"/>
              </a:spcAft>
              <a:buClr>
                <a:srgbClr val="FFFFFF"/>
              </a:buClr>
              <a:buSzPct val="95000"/>
              <a:buFontTx/>
              <a:buNone/>
              <a:tabLst/>
              <a:defRPr/>
            </a:pP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Arial" panose="020B0604020202020204" pitchFamily="34" charset="0"/>
            </a:endParaRPr>
          </a:p>
          <a:p>
            <a:pPr marL="457200" marR="0" lvl="0" indent="-228600" algn="l" defTabSz="627063" rtl="0" eaLnBrk="0" fontAlgn="auto" latinLnBrk="0" hangingPunct="0">
              <a:lnSpc>
                <a:spcPct val="100000"/>
              </a:lnSpc>
              <a:spcBef>
                <a:spcPts val="600"/>
              </a:spcBef>
              <a:spcAft>
                <a:spcPts val="0"/>
              </a:spcAft>
              <a:buClr>
                <a:srgbClr val="FFFFFF"/>
              </a:buClr>
              <a:buSzPct val="95000"/>
              <a:buFont typeface="Wingdings" panose="05000000000000000000"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Arial" panose="020B0604020202020204" pitchFamily="34" charset="0"/>
              </a:rPr>
              <a:t>International Mouse Phenotyping 	Consortium (IMPC) Spring Meeting 	– April 2024</a:t>
            </a:r>
          </a:p>
          <a:p>
            <a:pPr marL="457200" marR="0" lvl="0" indent="-228600" algn="l" defTabSz="627063" rtl="0" eaLnBrk="0" fontAlgn="auto" latinLnBrk="0" hangingPunct="0">
              <a:lnSpc>
                <a:spcPct val="100000"/>
              </a:lnSpc>
              <a:spcBef>
                <a:spcPts val="600"/>
              </a:spcBef>
              <a:spcAft>
                <a:spcPts val="0"/>
              </a:spcAft>
              <a:buClr>
                <a:srgbClr val="FFFFFF"/>
              </a:buClr>
              <a:buSzPct val="95000"/>
              <a:buFont typeface="Wingdings" panose="05000000000000000000" pitchFamily="2" charset="2"/>
              <a:buChar char="§"/>
              <a:tabLst/>
              <a:defRPr/>
            </a:pP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Arial" panose="020B0604020202020204" pitchFamily="34" charset="0"/>
            </a:endParaRPr>
          </a:p>
          <a:p>
            <a:pPr marL="457200" marR="0" lvl="0" indent="-228600" algn="l" defTabSz="627063" rtl="0" eaLnBrk="0" fontAlgn="auto" latinLnBrk="0" hangingPunct="0">
              <a:lnSpc>
                <a:spcPct val="100000"/>
              </a:lnSpc>
              <a:spcBef>
                <a:spcPts val="600"/>
              </a:spcBef>
              <a:spcAft>
                <a:spcPts val="0"/>
              </a:spcAft>
              <a:buClr>
                <a:srgbClr val="FFFFFF"/>
              </a:buClr>
              <a:buSzPct val="95000"/>
              <a:buFont typeface="Wingdings" panose="05000000000000000000"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charset="0"/>
                <a:ea typeface="+mn-ea"/>
                <a:cs typeface="+mn-cs"/>
              </a:rPr>
              <a:t>IMPC Virtual Workshop – May 2024 </a:t>
            </a:r>
          </a:p>
        </p:txBody>
      </p:sp>
      <p:sp>
        <p:nvSpPr>
          <p:cNvPr id="8" name="TextBox 7">
            <a:extLst>
              <a:ext uri="{FF2B5EF4-FFF2-40B4-BE49-F238E27FC236}">
                <a16:creationId xmlns:a16="http://schemas.microsoft.com/office/drawing/2014/main" id="{B9D05F6A-6A56-A358-C8ED-7D7A19DE8976}"/>
              </a:ext>
            </a:extLst>
          </p:cNvPr>
          <p:cNvSpPr txBox="1"/>
          <p:nvPr/>
        </p:nvSpPr>
        <p:spPr>
          <a:xfrm>
            <a:off x="0" y="2256546"/>
            <a:ext cx="10947748" cy="523220"/>
          </a:xfrm>
          <a:prstGeom prst="rect">
            <a:avLst/>
          </a:prstGeom>
          <a:noFill/>
        </p:spPr>
        <p:txBody>
          <a:bodyPr wrap="square">
            <a:spAutoFit/>
          </a:bodyPr>
          <a:lstStyle/>
          <a:p>
            <a:pPr marL="457200" marR="0" lvl="0" indent="-228600" algn="l" defTabSz="627063" rtl="0" eaLnBrk="0" fontAlgn="auto" latinLnBrk="0" hangingPunct="0">
              <a:lnSpc>
                <a:spcPct val="100000"/>
              </a:lnSpc>
              <a:spcBef>
                <a:spcPts val="600"/>
              </a:spcBef>
              <a:spcAft>
                <a:spcPts val="0"/>
              </a:spcAft>
              <a:buClr>
                <a:srgbClr val="FFFFFF"/>
              </a:buClr>
              <a:buSzPct val="95000"/>
              <a:buFont typeface="Wingdings" panose="05000000000000000000"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Arial" panose="020B0604020202020204" pitchFamily="34" charset="0"/>
              </a:rPr>
              <a:t>Resource impact demonstrated by &gt;7,000 publications</a:t>
            </a:r>
          </a:p>
        </p:txBody>
      </p:sp>
      <p:graphicFrame>
        <p:nvGraphicFramePr>
          <p:cNvPr id="7" name="Chart 6">
            <a:extLst>
              <a:ext uri="{FF2B5EF4-FFF2-40B4-BE49-F238E27FC236}">
                <a16:creationId xmlns:a16="http://schemas.microsoft.com/office/drawing/2014/main" id="{084534BC-ED4D-299D-CF56-4DF4CEF79E34}"/>
              </a:ext>
            </a:extLst>
          </p:cNvPr>
          <p:cNvGraphicFramePr>
            <a:graphicFrameLocks/>
          </p:cNvGraphicFramePr>
          <p:nvPr>
            <p:extLst>
              <p:ext uri="{D42A27DB-BD31-4B8C-83A1-F6EECF244321}">
                <p14:modId xmlns:p14="http://schemas.microsoft.com/office/powerpoint/2010/main" val="2066554510"/>
              </p:ext>
            </p:extLst>
          </p:nvPr>
        </p:nvGraphicFramePr>
        <p:xfrm>
          <a:off x="234158" y="2923713"/>
          <a:ext cx="5119630" cy="3055984"/>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81E5F8B3-9ED0-9255-8961-58AB48E22C46}"/>
              </a:ext>
            </a:extLst>
          </p:cNvPr>
          <p:cNvSpPr txBox="1"/>
          <p:nvPr/>
        </p:nvSpPr>
        <p:spPr>
          <a:xfrm>
            <a:off x="10382380"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26</a:t>
            </a:r>
          </a:p>
        </p:txBody>
      </p:sp>
      <p:pic>
        <p:nvPicPr>
          <p:cNvPr id="14" name="Picture 13" descr="A white letter on a black background&#10;&#10;Description automatically generated">
            <a:extLst>
              <a:ext uri="{FF2B5EF4-FFF2-40B4-BE49-F238E27FC236}">
                <a16:creationId xmlns:a16="http://schemas.microsoft.com/office/drawing/2014/main" id="{3E648383-EE23-A74F-B268-25DDAD58185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65968" y="950510"/>
            <a:ext cx="3257341" cy="963439"/>
          </a:xfrm>
          <a:prstGeom prst="rect">
            <a:avLst/>
          </a:prstGeom>
        </p:spPr>
      </p:pic>
      <p:pic>
        <p:nvPicPr>
          <p:cNvPr id="18" name="Picture 17" descr="A mouse with a label&#10;&#10;Description automatically generated with medium confidence">
            <a:extLst>
              <a:ext uri="{FF2B5EF4-FFF2-40B4-BE49-F238E27FC236}">
                <a16:creationId xmlns:a16="http://schemas.microsoft.com/office/drawing/2014/main" id="{D87FA16B-C0C6-0CFA-FF29-5EB118D6F40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98607" y="629155"/>
            <a:ext cx="2562896" cy="1509779"/>
          </a:xfrm>
          <a:prstGeom prst="rect">
            <a:avLst/>
          </a:prstGeom>
        </p:spPr>
      </p:pic>
    </p:spTree>
    <p:extLst>
      <p:ext uri="{BB962C8B-B14F-4D97-AF65-F5344CB8AC3E}">
        <p14:creationId xmlns:p14="http://schemas.microsoft.com/office/powerpoint/2010/main" val="203884160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Graphic spid="7" grpId="0">
        <p:bldAsOne/>
      </p:bldGraphic>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98819FF-078D-AB02-E502-FFA4E7AA63E6}"/>
              </a:ext>
            </a:extLst>
          </p:cNvPr>
          <p:cNvSpPr txBox="1"/>
          <p:nvPr/>
        </p:nvSpPr>
        <p:spPr>
          <a:xfrm>
            <a:off x="10300163" y="6457890"/>
            <a:ext cx="1945415" cy="400110"/>
          </a:xfrm>
          <a:prstGeom prst="rect">
            <a:avLst/>
          </a:prstGeom>
          <a:noFill/>
        </p:spPr>
        <p:txBody>
          <a:bodyPr wrap="square" lIns="91440" tIns="45720" rIns="91440" bIns="45720" rtlCol="0" anchor="t">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EDFD3"/>
                </a:solidFill>
                <a:effectLst/>
                <a:uLnTx/>
                <a:uFillTx/>
                <a:latin typeface="Arial" panose="020B0604020202020204"/>
                <a:ea typeface="Helvetica Neue" charset="0"/>
                <a:cs typeface="Helvetica Neue" charset="0"/>
              </a:rPr>
              <a:t>Document 27</a:t>
            </a:r>
          </a:p>
        </p:txBody>
      </p:sp>
      <p:sp>
        <p:nvSpPr>
          <p:cNvPr id="18" name="TextBox 15">
            <a:extLst>
              <a:ext uri="{FF2B5EF4-FFF2-40B4-BE49-F238E27FC236}">
                <a16:creationId xmlns:a16="http://schemas.microsoft.com/office/drawing/2014/main" id="{DC9CADA2-9EA1-6529-C812-E4D4978C8575}"/>
              </a:ext>
            </a:extLst>
          </p:cNvPr>
          <p:cNvSpPr txBox="1"/>
          <p:nvPr/>
        </p:nvSpPr>
        <p:spPr>
          <a:xfrm>
            <a:off x="6705600" y="4671644"/>
            <a:ext cx="5124102" cy="1200329"/>
          </a:xfrm>
          <a:prstGeom prst="rect">
            <a:avLst/>
          </a:prstGeom>
          <a:noFill/>
        </p:spPr>
        <p:txBody>
          <a:bodyPr wrap="square" lIns="91440" tIns="45720" rIns="91440" bIns="45720" anchor="t">
            <a:sp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algn="ctr"/>
            <a:r>
              <a:rPr lang="en-US" b="1" dirty="0">
                <a:cs typeface="Arial" panose="020B0604020202020204"/>
              </a:rPr>
              <a:t>All-Hands Conference and </a:t>
            </a:r>
          </a:p>
          <a:p>
            <a:pPr algn="ctr"/>
            <a:r>
              <a:rPr lang="en-US" b="1" dirty="0">
                <a:cs typeface="Arial" panose="020B0604020202020204"/>
              </a:rPr>
              <a:t>AI-Ready Data Open House</a:t>
            </a:r>
            <a:endParaRPr lang="en-US" dirty="0">
              <a:cs typeface="Arial" panose="020B0604020202020204"/>
            </a:endParaRPr>
          </a:p>
          <a:p>
            <a:pPr algn="ctr"/>
            <a:r>
              <a:rPr lang="en-US" b="1" dirty="0">
                <a:cs typeface="Arial" panose="020B0604020202020204"/>
              </a:rPr>
              <a:t>April 2024</a:t>
            </a:r>
            <a:endParaRPr lang="en-US" sz="2800" b="1" dirty="0">
              <a:cs typeface="Arial" panose="020B0604020202020204"/>
            </a:endParaRPr>
          </a:p>
        </p:txBody>
      </p:sp>
      <p:sp>
        <p:nvSpPr>
          <p:cNvPr id="9" name="Rectangle 8">
            <a:extLst>
              <a:ext uri="{FF2B5EF4-FFF2-40B4-BE49-F238E27FC236}">
                <a16:creationId xmlns:a16="http://schemas.microsoft.com/office/drawing/2014/main" id="{55F7E06F-1C14-3D1A-1DDE-3C26932385CF}"/>
              </a:ext>
            </a:extLst>
          </p:cNvPr>
          <p:cNvSpPr/>
          <p:nvPr/>
        </p:nvSpPr>
        <p:spPr>
          <a:xfrm>
            <a:off x="0" y="-12527"/>
            <a:ext cx="12192000" cy="646331"/>
          </a:xfrm>
          <a:prstGeom prst="rect">
            <a:avLst/>
          </a:prstGeom>
        </p:spPr>
        <p:txBody>
          <a:bodyPr wrap="square">
            <a:spAutoFit/>
          </a:bodyPr>
          <a:lstStyle/>
          <a:p>
            <a:pPr marL="158750" lvl="2" algn="ctr" defTabSz="627063" eaLnBrk="0" hangingPunct="0">
              <a:spcBef>
                <a:spcPts val="1800"/>
              </a:spcBef>
              <a:buClr>
                <a:srgbClr val="FFFFFF"/>
              </a:buClr>
              <a:buSzPct val="95000"/>
              <a:defRPr/>
            </a:pPr>
            <a:r>
              <a:rPr lang="en-US" sz="3600" b="1" dirty="0">
                <a:solidFill>
                  <a:schemeClr val="bg2"/>
                </a:solidFill>
                <a:latin typeface="Arial" charset="0"/>
                <a:cs typeface="Arial" charset="0"/>
              </a:rPr>
              <a:t>Bridge to Artificial Intelligence (Bridge2AI)</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pic>
        <p:nvPicPr>
          <p:cNvPr id="14" name="Picture 13">
            <a:extLst>
              <a:ext uri="{FF2B5EF4-FFF2-40B4-BE49-F238E27FC236}">
                <a16:creationId xmlns:a16="http://schemas.microsoft.com/office/drawing/2014/main" id="{D858CA60-590C-8FFE-17CE-CAFD61FAA8B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62298" y="1347866"/>
            <a:ext cx="6078763" cy="3030030"/>
          </a:xfrm>
          <a:prstGeom prst="rect">
            <a:avLst/>
          </a:prstGeom>
          <a:ln w="38100">
            <a:solidFill>
              <a:schemeClr val="bg2"/>
            </a:solidFill>
          </a:ln>
        </p:spPr>
      </p:pic>
      <p:sp>
        <p:nvSpPr>
          <p:cNvPr id="19" name="TextBox 18">
            <a:extLst>
              <a:ext uri="{FF2B5EF4-FFF2-40B4-BE49-F238E27FC236}">
                <a16:creationId xmlns:a16="http://schemas.microsoft.com/office/drawing/2014/main" id="{87DA168F-F31D-574C-B450-41E6D80C322A}"/>
              </a:ext>
            </a:extLst>
          </p:cNvPr>
          <p:cNvSpPr txBox="1"/>
          <p:nvPr/>
        </p:nvSpPr>
        <p:spPr>
          <a:xfrm>
            <a:off x="362298" y="4671644"/>
            <a:ext cx="6078764" cy="1754326"/>
          </a:xfrm>
          <a:prstGeom prst="rect">
            <a:avLst/>
          </a:prstGeom>
          <a:noFill/>
        </p:spPr>
        <p:txBody>
          <a:bodyPr wrap="square" lIns="91440" tIns="45720" rIns="91440" bIns="45720" anchor="t">
            <a:spAutoFit/>
          </a:bodyPr>
          <a:lstStyle/>
          <a:p>
            <a:pPr algn="ctr"/>
            <a:r>
              <a:rPr lang="en-US" b="1" dirty="0"/>
              <a:t>Goals:</a:t>
            </a:r>
          </a:p>
          <a:p>
            <a:pPr algn="ctr"/>
            <a:endParaRPr lang="en-US" sz="900" b="1" dirty="0"/>
          </a:p>
          <a:p>
            <a:pPr algn="ctr"/>
            <a:r>
              <a:rPr lang="en-US" b="1" dirty="0">
                <a:solidFill>
                  <a:schemeClr val="bg2">
                    <a:lumMod val="40000"/>
                    <a:lumOff val="60000"/>
                  </a:schemeClr>
                </a:solidFill>
              </a:rPr>
              <a:t>Generate AI-ready datasets</a:t>
            </a:r>
          </a:p>
          <a:p>
            <a:pPr algn="ctr"/>
            <a:r>
              <a:rPr lang="en-US" b="1" dirty="0">
                <a:solidFill>
                  <a:schemeClr val="bg2">
                    <a:lumMod val="40000"/>
                    <a:lumOff val="60000"/>
                  </a:schemeClr>
                </a:solidFill>
              </a:rPr>
              <a:t>Create ethical AI best practices</a:t>
            </a:r>
          </a:p>
          <a:p>
            <a:pPr algn="ctr"/>
            <a:r>
              <a:rPr lang="en-US" b="1" dirty="0">
                <a:solidFill>
                  <a:schemeClr val="bg2">
                    <a:lumMod val="40000"/>
                    <a:lumOff val="60000"/>
                  </a:schemeClr>
                </a:solidFill>
              </a:rPr>
              <a:t>Train a future biomedical AI workforce</a:t>
            </a:r>
            <a:endParaRPr lang="en-US" sz="2800" dirty="0">
              <a:solidFill>
                <a:schemeClr val="bg2">
                  <a:lumMod val="40000"/>
                  <a:lumOff val="60000"/>
                </a:schemeClr>
              </a:solidFill>
            </a:endParaRPr>
          </a:p>
        </p:txBody>
      </p:sp>
      <p:pic>
        <p:nvPicPr>
          <p:cNvPr id="12" name="Picture 11">
            <a:extLst>
              <a:ext uri="{FF2B5EF4-FFF2-40B4-BE49-F238E27FC236}">
                <a16:creationId xmlns:a16="http://schemas.microsoft.com/office/drawing/2014/main" id="{1DA0C0B6-128C-5E80-25F3-716BD4C983B6}"/>
              </a:ext>
            </a:extLst>
          </p:cNvPr>
          <p:cNvPicPr>
            <a:picLocks noChangeAspect="1"/>
          </p:cNvPicPr>
          <p:nvPr/>
        </p:nvPicPr>
        <p:blipFill rotWithShape="1">
          <a:blip r:embed="rId4"/>
          <a:srcRect t="11673"/>
          <a:stretch/>
        </p:blipFill>
        <p:spPr>
          <a:xfrm>
            <a:off x="6705600" y="1347866"/>
            <a:ext cx="5124102" cy="3034274"/>
          </a:xfrm>
          <a:prstGeom prst="rect">
            <a:avLst/>
          </a:prstGeom>
          <a:ln w="38100">
            <a:solidFill>
              <a:schemeClr val="bg2"/>
            </a:solidFill>
          </a:ln>
        </p:spPr>
      </p:pic>
    </p:spTree>
    <p:extLst>
      <p:ext uri="{BB962C8B-B14F-4D97-AF65-F5344CB8AC3E}">
        <p14:creationId xmlns:p14="http://schemas.microsoft.com/office/powerpoint/2010/main" val="2588239477"/>
      </p:ext>
    </p:extLst>
  </p:cSld>
  <p:clrMapOvr>
    <a:masterClrMapping/>
  </p:clrMapOvr>
  <p:transition spd="slow">
    <p:wipe dir="d"/>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Logo">
            <a:extLst>
              <a:ext uri="{FF2B5EF4-FFF2-40B4-BE49-F238E27FC236}">
                <a16:creationId xmlns:a16="http://schemas.microsoft.com/office/drawing/2014/main" id="{D45D6ED5-1272-4B91-9836-0F3333269B36}"/>
              </a:ext>
            </a:extLst>
          </p:cNvPr>
          <p:cNvPicPr>
            <a:picLocks noChangeAspect="1"/>
          </p:cNvPicPr>
          <p:nvPr/>
        </p:nvPicPr>
        <p:blipFill>
          <a:blip r:embed="rId3"/>
          <a:stretch>
            <a:fillRect/>
          </a:stretch>
        </p:blipFill>
        <p:spPr>
          <a:xfrm>
            <a:off x="4190833" y="208506"/>
            <a:ext cx="3788675" cy="1133572"/>
          </a:xfrm>
          <a:prstGeom prst="rect">
            <a:avLst/>
          </a:prstGeom>
        </p:spPr>
      </p:pic>
      <p:sp>
        <p:nvSpPr>
          <p:cNvPr id="2" name="TextBox 1">
            <a:extLst>
              <a:ext uri="{FF2B5EF4-FFF2-40B4-BE49-F238E27FC236}">
                <a16:creationId xmlns:a16="http://schemas.microsoft.com/office/drawing/2014/main" id="{9827ABB7-2A2B-FFF7-E3C3-784B4B94C5CB}"/>
              </a:ext>
            </a:extLst>
          </p:cNvPr>
          <p:cNvSpPr txBox="1"/>
          <p:nvPr/>
        </p:nvSpPr>
        <p:spPr>
          <a:xfrm>
            <a:off x="10383571"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28</a:t>
            </a:r>
          </a:p>
        </p:txBody>
      </p:sp>
      <p:pic>
        <p:nvPicPr>
          <p:cNvPr id="8" name="Picture 7">
            <a:extLst>
              <a:ext uri="{FF2B5EF4-FFF2-40B4-BE49-F238E27FC236}">
                <a16:creationId xmlns:a16="http://schemas.microsoft.com/office/drawing/2014/main" id="{60DE4EDF-DE4D-EADC-8A34-F04B2F13F52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6428" r="-16428"/>
          <a:stretch/>
        </p:blipFill>
        <p:spPr>
          <a:xfrm>
            <a:off x="1800225" y="1494389"/>
            <a:ext cx="8609757" cy="2056968"/>
          </a:xfrm>
          <a:prstGeom prst="rect">
            <a:avLst/>
          </a:prstGeom>
          <a:solidFill>
            <a:schemeClr val="tx1"/>
          </a:solidFill>
          <a:ln w="38100">
            <a:solidFill>
              <a:schemeClr val="bg2"/>
            </a:solidFill>
          </a:ln>
        </p:spPr>
      </p:pic>
      <p:pic>
        <p:nvPicPr>
          <p:cNvPr id="11" name="Picture 10">
            <a:extLst>
              <a:ext uri="{FF2B5EF4-FFF2-40B4-BE49-F238E27FC236}">
                <a16:creationId xmlns:a16="http://schemas.microsoft.com/office/drawing/2014/main" id="{C6F07355-E57D-4216-6E79-4BF11BC1C65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490"/>
          <a:stretch/>
        </p:blipFill>
        <p:spPr>
          <a:xfrm>
            <a:off x="1800225" y="3864787"/>
            <a:ext cx="4383812" cy="1998033"/>
          </a:xfrm>
          <a:prstGeom prst="rect">
            <a:avLst/>
          </a:prstGeom>
          <a:solidFill>
            <a:schemeClr val="tx1"/>
          </a:solidFill>
          <a:ln w="38100">
            <a:solidFill>
              <a:schemeClr val="bg2"/>
            </a:solidFill>
          </a:ln>
        </p:spPr>
      </p:pic>
      <p:pic>
        <p:nvPicPr>
          <p:cNvPr id="15" name="Picture 14">
            <a:extLst>
              <a:ext uri="{FF2B5EF4-FFF2-40B4-BE49-F238E27FC236}">
                <a16:creationId xmlns:a16="http://schemas.microsoft.com/office/drawing/2014/main" id="{F5D6B734-38F8-4773-D10A-E5E10CA2FC12}"/>
              </a:ext>
            </a:extLst>
          </p:cNvPr>
          <p:cNvPicPr>
            <a:picLocks noChangeAspect="1"/>
          </p:cNvPicPr>
          <p:nvPr/>
        </p:nvPicPr>
        <p:blipFill rotWithShape="1">
          <a:blip r:embed="rId6"/>
          <a:srcRect t="1538" b="1016"/>
          <a:stretch/>
        </p:blipFill>
        <p:spPr>
          <a:xfrm>
            <a:off x="1800225" y="4622801"/>
            <a:ext cx="4383812" cy="1849120"/>
          </a:xfrm>
          <a:prstGeom prst="rect">
            <a:avLst/>
          </a:prstGeom>
          <a:solidFill>
            <a:schemeClr val="tx1"/>
          </a:solidFill>
          <a:ln w="38100">
            <a:solidFill>
              <a:schemeClr val="bg2"/>
            </a:solidFill>
          </a:ln>
        </p:spPr>
      </p:pic>
      <p:pic>
        <p:nvPicPr>
          <p:cNvPr id="4" name="Picture 3">
            <a:extLst>
              <a:ext uri="{FF2B5EF4-FFF2-40B4-BE49-F238E27FC236}">
                <a16:creationId xmlns:a16="http://schemas.microsoft.com/office/drawing/2014/main" id="{2CA85857-D9C8-C675-0C4F-24F112C1706E}"/>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12799" b="-12433"/>
          <a:stretch/>
        </p:blipFill>
        <p:spPr>
          <a:xfrm>
            <a:off x="6420522" y="3864788"/>
            <a:ext cx="3959476" cy="2606752"/>
          </a:xfrm>
          <a:prstGeom prst="rect">
            <a:avLst/>
          </a:prstGeom>
          <a:solidFill>
            <a:schemeClr val="tx1"/>
          </a:solidFill>
          <a:ln w="38100">
            <a:solidFill>
              <a:schemeClr val="bg2"/>
            </a:solidFill>
          </a:ln>
        </p:spPr>
      </p:pic>
    </p:spTree>
    <p:extLst>
      <p:ext uri="{BB962C8B-B14F-4D97-AF65-F5344CB8AC3E}">
        <p14:creationId xmlns:p14="http://schemas.microsoft.com/office/powerpoint/2010/main" val="406819792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Logo">
            <a:extLst>
              <a:ext uri="{FF2B5EF4-FFF2-40B4-BE49-F238E27FC236}">
                <a16:creationId xmlns:a16="http://schemas.microsoft.com/office/drawing/2014/main" id="{D45D6ED5-1272-4B91-9836-0F3333269B36}"/>
              </a:ext>
            </a:extLst>
          </p:cNvPr>
          <p:cNvPicPr>
            <a:picLocks noChangeAspect="1"/>
          </p:cNvPicPr>
          <p:nvPr/>
        </p:nvPicPr>
        <p:blipFill>
          <a:blip r:embed="rId3"/>
          <a:stretch>
            <a:fillRect/>
          </a:stretch>
        </p:blipFill>
        <p:spPr>
          <a:xfrm>
            <a:off x="4190833" y="208506"/>
            <a:ext cx="3788675" cy="1133572"/>
          </a:xfrm>
          <a:prstGeom prst="rect">
            <a:avLst/>
          </a:prstGeom>
        </p:spPr>
      </p:pic>
      <p:sp>
        <p:nvSpPr>
          <p:cNvPr id="2" name="TextBox 1">
            <a:extLst>
              <a:ext uri="{FF2B5EF4-FFF2-40B4-BE49-F238E27FC236}">
                <a16:creationId xmlns:a16="http://schemas.microsoft.com/office/drawing/2014/main" id="{9827ABB7-2A2B-FFF7-E3C3-784B4B94C5CB}"/>
              </a:ext>
            </a:extLst>
          </p:cNvPr>
          <p:cNvSpPr txBox="1"/>
          <p:nvPr/>
        </p:nvSpPr>
        <p:spPr>
          <a:xfrm>
            <a:off x="10383571"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28</a:t>
            </a:r>
          </a:p>
        </p:txBody>
      </p:sp>
      <p:pic>
        <p:nvPicPr>
          <p:cNvPr id="3" name="Google Shape;3236;g2d0aad500a6_0_0">
            <a:extLst>
              <a:ext uri="{FF2B5EF4-FFF2-40B4-BE49-F238E27FC236}">
                <a16:creationId xmlns:a16="http://schemas.microsoft.com/office/drawing/2014/main" id="{2DEFED1A-692D-49AB-0EF6-080D05BC8819}"/>
              </a:ext>
            </a:extLst>
          </p:cNvPr>
          <p:cNvPicPr preferRelativeResize="0"/>
          <p:nvPr/>
        </p:nvPicPr>
        <p:blipFill>
          <a:blip r:embed="rId4"/>
          <a:stretch>
            <a:fillRect/>
          </a:stretch>
        </p:blipFill>
        <p:spPr>
          <a:xfrm>
            <a:off x="112059" y="2101174"/>
            <a:ext cx="6412324" cy="3650350"/>
          </a:xfrm>
          <a:prstGeom prst="rect">
            <a:avLst/>
          </a:prstGeom>
          <a:ln w="38100">
            <a:solidFill>
              <a:schemeClr val="bg2"/>
            </a:solidFill>
          </a:ln>
        </p:spPr>
      </p:pic>
      <p:sp>
        <p:nvSpPr>
          <p:cNvPr id="11" name="Google Shape;3241;g2d0aad500a6_0_0">
            <a:extLst>
              <a:ext uri="{FF2B5EF4-FFF2-40B4-BE49-F238E27FC236}">
                <a16:creationId xmlns:a16="http://schemas.microsoft.com/office/drawing/2014/main" id="{4E6F23D7-10C1-0739-C86D-0DD62F6FBB5B}"/>
              </a:ext>
            </a:extLst>
          </p:cNvPr>
          <p:cNvSpPr/>
          <p:nvPr/>
        </p:nvSpPr>
        <p:spPr>
          <a:xfrm rot="10800000">
            <a:off x="5016143" y="2527390"/>
            <a:ext cx="155996" cy="764449"/>
          </a:xfrm>
          <a:prstGeom prst="rightBrace">
            <a:avLst>
              <a:gd name="adj1" fmla="val 50000"/>
              <a:gd name="adj2" fmla="val 50000"/>
            </a:avLst>
          </a:prstGeom>
          <a:no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p>
        </p:txBody>
      </p:sp>
      <p:sp>
        <p:nvSpPr>
          <p:cNvPr id="12" name="Google Shape;3242;g2d0aad500a6_0_0">
            <a:extLst>
              <a:ext uri="{FF2B5EF4-FFF2-40B4-BE49-F238E27FC236}">
                <a16:creationId xmlns:a16="http://schemas.microsoft.com/office/drawing/2014/main" id="{9036BCE6-B4CF-2E00-79AC-E93CC24223B4}"/>
              </a:ext>
            </a:extLst>
          </p:cNvPr>
          <p:cNvSpPr txBox="1"/>
          <p:nvPr/>
        </p:nvSpPr>
        <p:spPr>
          <a:xfrm>
            <a:off x="4082754" y="2585516"/>
            <a:ext cx="843179" cy="646384"/>
          </a:xfrm>
          <a:prstGeom prst="rect">
            <a:avLst/>
          </a:prstGeom>
          <a:solidFill>
            <a:schemeClr val="accent1"/>
          </a:solidFill>
          <a:ln w="28575">
            <a:solidFill>
              <a:srgbClr val="00B0F0"/>
            </a:solidFill>
          </a:ln>
        </p:spPr>
        <p:txBody>
          <a:bodyPr spcFirstLastPara="1" wrap="square" lIns="121900" tIns="121900" rIns="121900" bIns="121900" anchor="t" anchorCtr="0">
            <a:spAutoFit/>
          </a:bodyPr>
          <a:lstStyle/>
          <a:p>
            <a:pPr marL="0" lvl="0" indent="0" algn="ctr" rtl="0">
              <a:spcBef>
                <a:spcPts val="0"/>
              </a:spcBef>
              <a:spcAft>
                <a:spcPts val="0"/>
              </a:spcAft>
              <a:buNone/>
            </a:pPr>
            <a:r>
              <a:rPr lang="en-US" sz="1300" b="1">
                <a:solidFill>
                  <a:schemeClr val="lt1"/>
                </a:solidFill>
              </a:rPr>
              <a:t>-$184M</a:t>
            </a:r>
            <a:endParaRPr sz="1300" b="1">
              <a:solidFill>
                <a:schemeClr val="lt1"/>
              </a:solidFill>
            </a:endParaRPr>
          </a:p>
          <a:p>
            <a:pPr marL="0" lvl="0" indent="0" algn="ctr" rtl="0">
              <a:spcBef>
                <a:spcPts val="0"/>
              </a:spcBef>
              <a:spcAft>
                <a:spcPts val="0"/>
              </a:spcAft>
              <a:buNone/>
            </a:pPr>
            <a:r>
              <a:rPr lang="en-US" sz="1300" b="1">
                <a:solidFill>
                  <a:schemeClr val="lt1"/>
                </a:solidFill>
              </a:rPr>
              <a:t>(-34%)</a:t>
            </a:r>
            <a:endParaRPr sz="1300" b="1">
              <a:solidFill>
                <a:schemeClr val="lt1"/>
              </a:solidFill>
            </a:endParaRPr>
          </a:p>
        </p:txBody>
      </p:sp>
      <p:grpSp>
        <p:nvGrpSpPr>
          <p:cNvPr id="9" name="Group 8">
            <a:extLst>
              <a:ext uri="{FF2B5EF4-FFF2-40B4-BE49-F238E27FC236}">
                <a16:creationId xmlns:a16="http://schemas.microsoft.com/office/drawing/2014/main" id="{EC29FFE8-E21B-482A-857B-F9ACC8BD840E}"/>
              </a:ext>
            </a:extLst>
          </p:cNvPr>
          <p:cNvGrpSpPr/>
          <p:nvPr/>
        </p:nvGrpSpPr>
        <p:grpSpPr>
          <a:xfrm>
            <a:off x="6679481" y="1763062"/>
            <a:ext cx="5400460" cy="4641064"/>
            <a:chOff x="6679481" y="1763062"/>
            <a:chExt cx="5400460" cy="4641064"/>
          </a:xfrm>
        </p:grpSpPr>
        <p:pic>
          <p:nvPicPr>
            <p:cNvPr id="4" name="Picture 3">
              <a:extLst>
                <a:ext uri="{FF2B5EF4-FFF2-40B4-BE49-F238E27FC236}">
                  <a16:creationId xmlns:a16="http://schemas.microsoft.com/office/drawing/2014/main" id="{3B552F8C-FD2D-AB0C-0A20-15DA7B4726F7}"/>
                </a:ext>
              </a:extLst>
            </p:cNvPr>
            <p:cNvPicPr>
              <a:picLocks noChangeAspect="1"/>
            </p:cNvPicPr>
            <p:nvPr/>
          </p:nvPicPr>
          <p:blipFill>
            <a:blip r:embed="rId5"/>
            <a:stretch>
              <a:fillRect/>
            </a:stretch>
          </p:blipFill>
          <p:spPr>
            <a:xfrm>
              <a:off x="6679481" y="3196337"/>
              <a:ext cx="5400460" cy="843175"/>
            </a:xfrm>
            <a:prstGeom prst="rect">
              <a:avLst/>
            </a:prstGeom>
            <a:ln w="38100">
              <a:solidFill>
                <a:schemeClr val="bg2"/>
              </a:solidFill>
            </a:ln>
          </p:spPr>
        </p:pic>
        <p:pic>
          <p:nvPicPr>
            <p:cNvPr id="13" name="Picture 12">
              <a:extLst>
                <a:ext uri="{FF2B5EF4-FFF2-40B4-BE49-F238E27FC236}">
                  <a16:creationId xmlns:a16="http://schemas.microsoft.com/office/drawing/2014/main" id="{C6835DD4-9578-43D0-A8A8-5EC333424315}"/>
                </a:ext>
              </a:extLst>
            </p:cNvPr>
            <p:cNvPicPr>
              <a:picLocks noChangeAspect="1"/>
            </p:cNvPicPr>
            <p:nvPr/>
          </p:nvPicPr>
          <p:blipFill>
            <a:blip r:embed="rId6"/>
            <a:stretch>
              <a:fillRect/>
            </a:stretch>
          </p:blipFill>
          <p:spPr>
            <a:xfrm>
              <a:off x="6700739" y="4188143"/>
              <a:ext cx="2242469" cy="2215983"/>
            </a:xfrm>
            <a:prstGeom prst="rect">
              <a:avLst/>
            </a:prstGeom>
            <a:ln w="38100">
              <a:solidFill>
                <a:schemeClr val="bg2"/>
              </a:solidFill>
            </a:ln>
          </p:spPr>
        </p:pic>
        <p:pic>
          <p:nvPicPr>
            <p:cNvPr id="7" name="Picture 6">
              <a:extLst>
                <a:ext uri="{FF2B5EF4-FFF2-40B4-BE49-F238E27FC236}">
                  <a16:creationId xmlns:a16="http://schemas.microsoft.com/office/drawing/2014/main" id="{231FAB2C-0155-2EA7-FD86-71158322852E}"/>
                </a:ext>
              </a:extLst>
            </p:cNvPr>
            <p:cNvPicPr>
              <a:picLocks noChangeAspect="1"/>
            </p:cNvPicPr>
            <p:nvPr/>
          </p:nvPicPr>
          <p:blipFill>
            <a:blip r:embed="rId7"/>
            <a:stretch>
              <a:fillRect/>
            </a:stretch>
          </p:blipFill>
          <p:spPr>
            <a:xfrm>
              <a:off x="6680527" y="1763062"/>
              <a:ext cx="5399414" cy="1284644"/>
            </a:xfrm>
            <a:prstGeom prst="rect">
              <a:avLst/>
            </a:prstGeom>
            <a:ln w="38100">
              <a:solidFill>
                <a:schemeClr val="bg2"/>
              </a:solidFill>
            </a:ln>
          </p:spPr>
        </p:pic>
        <p:sp>
          <p:nvSpPr>
            <p:cNvPr id="5" name="TextBox 4">
              <a:extLst>
                <a:ext uri="{FF2B5EF4-FFF2-40B4-BE49-F238E27FC236}">
                  <a16:creationId xmlns:a16="http://schemas.microsoft.com/office/drawing/2014/main" id="{B87C4AAF-7234-6500-8004-3AE486AED6ED}"/>
                </a:ext>
              </a:extLst>
            </p:cNvPr>
            <p:cNvSpPr txBox="1"/>
            <p:nvPr/>
          </p:nvSpPr>
          <p:spPr>
            <a:xfrm>
              <a:off x="9258763" y="4784319"/>
              <a:ext cx="2223686" cy="523220"/>
            </a:xfrm>
            <a:prstGeom prst="rect">
              <a:avLst/>
            </a:prstGeom>
            <a:noFill/>
          </p:spPr>
          <p:txBody>
            <a:bodyPr wrap="none" rtlCol="0">
              <a:spAutoFit/>
            </a:bodyPr>
            <a:lstStyle/>
            <a:p>
              <a:r>
                <a:rPr lang="en-US" sz="2800" b="1" i="0" kern="1200" baseline="0">
                  <a:effectLst/>
                  <a:latin typeface="+mj-lt"/>
                  <a:ea typeface="12 pt. Helvetica* 76 Bold Itali" charset="0"/>
                  <a:cs typeface="12 pt. Helvetica* 76 Bold Itali" charset="0"/>
                </a:rPr>
                <a:t>Josh Denny</a:t>
              </a:r>
            </a:p>
          </p:txBody>
        </p:sp>
        <p:sp>
          <p:nvSpPr>
            <p:cNvPr id="6" name="TextBox 5">
              <a:extLst>
                <a:ext uri="{FF2B5EF4-FFF2-40B4-BE49-F238E27FC236}">
                  <a16:creationId xmlns:a16="http://schemas.microsoft.com/office/drawing/2014/main" id="{3E257E07-A47A-6F2B-BB38-433260E3EF16}"/>
                </a:ext>
              </a:extLst>
            </p:cNvPr>
            <p:cNvSpPr txBox="1"/>
            <p:nvPr/>
          </p:nvSpPr>
          <p:spPr>
            <a:xfrm>
              <a:off x="9258763" y="5320637"/>
              <a:ext cx="2048959" cy="430887"/>
            </a:xfrm>
            <a:prstGeom prst="rect">
              <a:avLst/>
            </a:prstGeom>
            <a:noFill/>
          </p:spPr>
          <p:txBody>
            <a:bodyPr wrap="none" rtlCol="0">
              <a:spAutoFit/>
            </a:bodyPr>
            <a:lstStyle/>
            <a:p>
              <a:r>
                <a:rPr lang="en-US" sz="1100" b="1" i="1" kern="1200" baseline="0">
                  <a:effectLst/>
                  <a:latin typeface="+mj-lt"/>
                  <a:ea typeface="12 pt. Helvetica* 76 Bold Itali" charset="0"/>
                  <a:cs typeface="12 pt. Helvetica* 76 Bold Itali" charset="0"/>
                </a:rPr>
                <a:t>All of Us </a:t>
              </a:r>
              <a:r>
                <a:rPr lang="en-US" sz="1100" b="1" i="0" kern="1200" baseline="0">
                  <a:effectLst/>
                  <a:latin typeface="+mj-lt"/>
                  <a:ea typeface="12 pt. Helvetica* 76 Bold Itali" charset="0"/>
                  <a:cs typeface="12 pt. Helvetica* 76 Bold Itali" charset="0"/>
                </a:rPr>
                <a:t>Research Program</a:t>
              </a:r>
            </a:p>
            <a:p>
              <a:r>
                <a:rPr lang="en-US" sz="1100" b="1">
                  <a:latin typeface="+mj-lt"/>
                  <a:ea typeface="12 pt. Helvetica* 76 Bold Itali" charset="0"/>
                  <a:cs typeface="12 pt. Helvetica* 76 Bold Itali" charset="0"/>
                </a:rPr>
                <a:t>Chief Executive Officer</a:t>
              </a:r>
              <a:endParaRPr lang="en-US" sz="1100" b="1" i="0" kern="1200" baseline="0">
                <a:effectLst/>
                <a:latin typeface="+mj-lt"/>
                <a:ea typeface="12 pt. Helvetica* 76 Bold Itali" charset="0"/>
                <a:cs typeface="12 pt. Helvetica* 76 Bold Itali" charset="0"/>
              </a:endParaRPr>
            </a:p>
          </p:txBody>
        </p:sp>
      </p:grpSp>
    </p:spTree>
    <p:extLst>
      <p:ext uri="{BB962C8B-B14F-4D97-AF65-F5344CB8AC3E}">
        <p14:creationId xmlns:p14="http://schemas.microsoft.com/office/powerpoint/2010/main" val="247043307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8B9FA7-E65D-4A00-A529-081D35D2EB74}"/>
              </a:ext>
            </a:extLst>
          </p:cNvPr>
          <p:cNvSpPr/>
          <p:nvPr/>
        </p:nvSpPr>
        <p:spPr>
          <a:xfrm>
            <a:off x="0" y="-12702"/>
            <a:ext cx="12192000" cy="646331"/>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a:ln>
                  <a:noFill/>
                </a:ln>
                <a:solidFill>
                  <a:srgbClr val="5FE0D4"/>
                </a:solidFill>
                <a:effectLst/>
                <a:uLnTx/>
                <a:uFillTx/>
                <a:latin typeface="Arial" charset="0"/>
                <a:ea typeface="+mn-ea"/>
                <a:cs typeface="Arial" charset="0"/>
              </a:rPr>
              <a:t>Bespoke Gene Therapy Consortium (BGTC)</a:t>
            </a:r>
            <a:endParaRPr kumimoji="0" lang="en-US" sz="3600" b="1" i="0" u="none" strike="noStrike" kern="1200" cap="none" spc="0" normalizeH="0" baseline="0" noProof="0">
              <a:ln>
                <a:noFill/>
              </a:ln>
              <a:solidFill>
                <a:prstClr val="white"/>
              </a:solidFill>
              <a:effectLst/>
              <a:uLnTx/>
              <a:uFillTx/>
              <a:latin typeface="Arial" charset="0"/>
              <a:ea typeface="+mn-ea"/>
              <a:cs typeface="+mn-cs"/>
            </a:endParaRPr>
          </a:p>
        </p:txBody>
      </p:sp>
      <p:sp>
        <p:nvSpPr>
          <p:cNvPr id="3" name="TextBox 2">
            <a:extLst>
              <a:ext uri="{FF2B5EF4-FFF2-40B4-BE49-F238E27FC236}">
                <a16:creationId xmlns:a16="http://schemas.microsoft.com/office/drawing/2014/main" id="{13E25BBA-D6F0-A9F9-FD31-70AA1B8D341D}"/>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29</a:t>
            </a:r>
          </a:p>
        </p:txBody>
      </p:sp>
      <p:pic>
        <p:nvPicPr>
          <p:cNvPr id="5" name="Picture 4" descr="Diagram&#10;&#10;Description automatically generated">
            <a:extLst>
              <a:ext uri="{FF2B5EF4-FFF2-40B4-BE49-F238E27FC236}">
                <a16:creationId xmlns:a16="http://schemas.microsoft.com/office/drawing/2014/main" id="{66F839A0-D93A-4561-56B5-08D704E994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2665" y="2176953"/>
            <a:ext cx="3421783" cy="3559573"/>
          </a:xfrm>
          <a:prstGeom prst="rect">
            <a:avLst/>
          </a:prstGeom>
          <a:ln w="38100">
            <a:solidFill>
              <a:srgbClr val="5FE0D4"/>
            </a:solidFill>
          </a:ln>
          <a:effectLst/>
        </p:spPr>
      </p:pic>
      <p:graphicFrame>
        <p:nvGraphicFramePr>
          <p:cNvPr id="4" name="Table 6">
            <a:extLst>
              <a:ext uri="{FF2B5EF4-FFF2-40B4-BE49-F238E27FC236}">
                <a16:creationId xmlns:a16="http://schemas.microsoft.com/office/drawing/2014/main" id="{167A69FA-DFE5-62C5-9D6B-29C4D8DA96A5}"/>
              </a:ext>
            </a:extLst>
          </p:cNvPr>
          <p:cNvGraphicFramePr>
            <a:graphicFrameLocks noGrp="1"/>
          </p:cNvGraphicFramePr>
          <p:nvPr/>
        </p:nvGraphicFramePr>
        <p:xfrm>
          <a:off x="158985" y="1401120"/>
          <a:ext cx="7955280" cy="4422165"/>
        </p:xfrm>
        <a:graphic>
          <a:graphicData uri="http://schemas.openxmlformats.org/drawingml/2006/table">
            <a:tbl>
              <a:tblPr firstRow="1" bandRow="1">
                <a:tableStyleId>{D113A9D2-9D6B-4929-AA2D-F23B5EE8CBE7}</a:tableStyleId>
              </a:tblPr>
              <a:tblGrid>
                <a:gridCol w="1280160">
                  <a:extLst>
                    <a:ext uri="{9D8B030D-6E8A-4147-A177-3AD203B41FA5}">
                      <a16:colId xmlns:a16="http://schemas.microsoft.com/office/drawing/2014/main" val="536557440"/>
                    </a:ext>
                  </a:extLst>
                </a:gridCol>
                <a:gridCol w="2651760">
                  <a:extLst>
                    <a:ext uri="{9D8B030D-6E8A-4147-A177-3AD203B41FA5}">
                      <a16:colId xmlns:a16="http://schemas.microsoft.com/office/drawing/2014/main" val="610052759"/>
                    </a:ext>
                  </a:extLst>
                </a:gridCol>
                <a:gridCol w="1005840">
                  <a:extLst>
                    <a:ext uri="{9D8B030D-6E8A-4147-A177-3AD203B41FA5}">
                      <a16:colId xmlns:a16="http://schemas.microsoft.com/office/drawing/2014/main" val="2510934115"/>
                    </a:ext>
                  </a:extLst>
                </a:gridCol>
                <a:gridCol w="3017520">
                  <a:extLst>
                    <a:ext uri="{9D8B030D-6E8A-4147-A177-3AD203B41FA5}">
                      <a16:colId xmlns:a16="http://schemas.microsoft.com/office/drawing/2014/main" val="2444435017"/>
                    </a:ext>
                  </a:extLst>
                </a:gridCol>
              </a:tblGrid>
              <a:tr h="542793">
                <a:tc>
                  <a:txBody>
                    <a:bodyPr/>
                    <a:lstStyle/>
                    <a:p>
                      <a:pPr algn="ctr"/>
                      <a:r>
                        <a:rPr lang="en-US" sz="1400"/>
                        <a:t>Disease Type</a:t>
                      </a:r>
                    </a:p>
                  </a:txBody>
                  <a:tcPr>
                    <a:lnL w="38100" cap="flat" cmpd="sng" algn="ctr">
                      <a:solidFill>
                        <a:schemeClr val="bg2"/>
                      </a:solidFill>
                      <a:prstDash val="solid"/>
                      <a:round/>
                      <a:headEnd type="none" w="med" len="med"/>
                      <a:tailEnd type="none" w="med" len="med"/>
                    </a:lnL>
                    <a:lnT w="38100" cap="flat" cmpd="sng" algn="ctr">
                      <a:solidFill>
                        <a:schemeClr val="bg2"/>
                      </a:solidFill>
                      <a:prstDash val="solid"/>
                      <a:round/>
                      <a:headEnd type="none" w="med" len="med"/>
                      <a:tailEnd type="none" w="med" len="med"/>
                    </a:lnT>
                  </a:tcPr>
                </a:tc>
                <a:tc>
                  <a:txBody>
                    <a:bodyPr/>
                    <a:lstStyle/>
                    <a:p>
                      <a:pPr algn="ctr"/>
                      <a:r>
                        <a:rPr lang="en-US" sz="1400"/>
                        <a:t>Disease Name </a:t>
                      </a:r>
                    </a:p>
                  </a:txBody>
                  <a:tcPr>
                    <a:lnT w="38100" cap="flat" cmpd="sng" algn="ctr">
                      <a:solidFill>
                        <a:schemeClr val="bg2"/>
                      </a:solidFill>
                      <a:prstDash val="solid"/>
                      <a:round/>
                      <a:headEnd type="none" w="med" len="med"/>
                      <a:tailEnd type="none" w="med" len="med"/>
                    </a:lnT>
                  </a:tcPr>
                </a:tc>
                <a:tc>
                  <a:txBody>
                    <a:bodyPr/>
                    <a:lstStyle/>
                    <a:p>
                      <a:pPr algn="ctr"/>
                      <a:r>
                        <a:rPr lang="en-US" sz="1400"/>
                        <a:t>Affected Gene</a:t>
                      </a:r>
                    </a:p>
                  </a:txBody>
                  <a:tcPr>
                    <a:lnT w="38100" cap="flat" cmpd="sng" algn="ctr">
                      <a:solidFill>
                        <a:schemeClr val="bg2"/>
                      </a:solidFill>
                      <a:prstDash val="solid"/>
                      <a:round/>
                      <a:headEnd type="none" w="med" len="med"/>
                      <a:tailEnd type="none" w="med" len="med"/>
                    </a:lnT>
                  </a:tcPr>
                </a:tc>
                <a:tc>
                  <a:txBody>
                    <a:bodyPr/>
                    <a:lstStyle/>
                    <a:p>
                      <a:pPr algn="ctr"/>
                      <a:r>
                        <a:rPr lang="en-US" sz="1400"/>
                        <a:t>Lead Institution Conducting Clinical Trial</a:t>
                      </a:r>
                    </a:p>
                  </a:txBody>
                  <a:tcPr>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tcPr>
                </a:tc>
                <a:extLst>
                  <a:ext uri="{0D108BD9-81ED-4DB2-BD59-A6C34878D82A}">
                    <a16:rowId xmlns:a16="http://schemas.microsoft.com/office/drawing/2014/main" val="2718224400"/>
                  </a:ext>
                </a:extLst>
              </a:tr>
              <a:tr h="542793">
                <a:tc rowSpan="3">
                  <a:txBody>
                    <a:bodyPr/>
                    <a:lstStyle/>
                    <a:p>
                      <a:pPr algn="ctr"/>
                      <a:r>
                        <a:rPr lang="en-US" sz="1400" b="1"/>
                        <a:t>Ocular</a:t>
                      </a:r>
                    </a:p>
                  </a:txBody>
                  <a:tcPr>
                    <a:lnL w="38100" cap="flat" cmpd="sng" algn="ctr">
                      <a:solidFill>
                        <a:schemeClr val="bg2"/>
                      </a:solidFill>
                      <a:prstDash val="solid"/>
                      <a:round/>
                      <a:headEnd type="none" w="med" len="med"/>
                      <a:tailEnd type="none" w="med" len="med"/>
                    </a:lnL>
                  </a:tcPr>
                </a:tc>
                <a:tc>
                  <a:txBody>
                    <a:bodyPr/>
                    <a:lstStyle/>
                    <a:p>
                      <a:pPr algn="ctr"/>
                      <a:r>
                        <a:rPr lang="en-US" sz="1400"/>
                        <a:t>Congenital Hereditary Endothelial Dystrophy </a:t>
                      </a:r>
                    </a:p>
                  </a:txBody>
                  <a:tcPr/>
                </a:tc>
                <a:tc>
                  <a:txBody>
                    <a:bodyPr/>
                    <a:lstStyle/>
                    <a:p>
                      <a:pPr algn="ctr"/>
                      <a:r>
                        <a:rPr lang="en-US" sz="1400" i="1"/>
                        <a:t>SLC4A11</a:t>
                      </a:r>
                    </a:p>
                  </a:txBody>
                  <a:tcPr/>
                </a:tc>
                <a:tc>
                  <a:txBody>
                    <a:bodyPr/>
                    <a:lstStyle/>
                    <a:p>
                      <a:pPr algn="ctr"/>
                      <a:r>
                        <a:rPr lang="en-US" sz="1400"/>
                        <a:t>University of California Los Angeles</a:t>
                      </a:r>
                    </a:p>
                  </a:txBody>
                  <a:tcPr>
                    <a:lnR w="38100" cap="flat" cmpd="sng" algn="ctr">
                      <a:solidFill>
                        <a:schemeClr val="bg2"/>
                      </a:solidFill>
                      <a:prstDash val="solid"/>
                      <a:round/>
                      <a:headEnd type="none" w="med" len="med"/>
                      <a:tailEnd type="none" w="med" len="med"/>
                    </a:lnR>
                  </a:tcPr>
                </a:tc>
                <a:extLst>
                  <a:ext uri="{0D108BD9-81ED-4DB2-BD59-A6C34878D82A}">
                    <a16:rowId xmlns:a16="http://schemas.microsoft.com/office/drawing/2014/main" val="57948888"/>
                  </a:ext>
                </a:extLst>
              </a:tr>
              <a:tr h="388469">
                <a:tc vMerge="1">
                  <a:txBody>
                    <a:bodyPr/>
                    <a:lstStyle/>
                    <a:p>
                      <a:endParaRPr lang="en-US" sz="1600"/>
                    </a:p>
                  </a:txBody>
                  <a:tcPr/>
                </a:tc>
                <a:tc>
                  <a:txBody>
                    <a:bodyPr/>
                    <a:lstStyle/>
                    <a:p>
                      <a:pPr algn="ctr"/>
                      <a:r>
                        <a:rPr lang="en-US" sz="1400"/>
                        <a:t>Retinal Degeneration </a:t>
                      </a:r>
                    </a:p>
                  </a:txBody>
                  <a:tcPr>
                    <a:lnB w="12700" cap="flat" cmpd="sng" algn="ctr">
                      <a:solidFill>
                        <a:schemeClr val="tx1"/>
                      </a:solidFill>
                      <a:prstDash val="solid"/>
                      <a:round/>
                      <a:headEnd type="none" w="med" len="med"/>
                      <a:tailEnd type="none" w="med" len="med"/>
                    </a:lnB>
                  </a:tcPr>
                </a:tc>
                <a:tc>
                  <a:txBody>
                    <a:bodyPr/>
                    <a:lstStyle/>
                    <a:p>
                      <a:pPr algn="ctr"/>
                      <a:r>
                        <a:rPr lang="en-US" sz="1400" i="1"/>
                        <a:t>NPHP5</a:t>
                      </a:r>
                    </a:p>
                  </a:txBody>
                  <a:tcPr/>
                </a:tc>
                <a:tc>
                  <a:txBody>
                    <a:bodyPr/>
                    <a:lstStyle/>
                    <a:p>
                      <a:pPr algn="ctr"/>
                      <a:r>
                        <a:rPr lang="en-US" sz="1400"/>
                        <a:t>University of Pennsylvania</a:t>
                      </a:r>
                    </a:p>
                  </a:txBody>
                  <a:tcPr>
                    <a:lnR w="38100" cap="flat" cmpd="sng" algn="ctr">
                      <a:solidFill>
                        <a:schemeClr val="bg2"/>
                      </a:solidFill>
                      <a:prstDash val="solid"/>
                      <a:round/>
                      <a:headEnd type="none" w="med" len="med"/>
                      <a:tailEnd type="none" w="med" len="med"/>
                    </a:lnR>
                  </a:tcPr>
                </a:tc>
                <a:extLst>
                  <a:ext uri="{0D108BD9-81ED-4DB2-BD59-A6C34878D82A}">
                    <a16:rowId xmlns:a16="http://schemas.microsoft.com/office/drawing/2014/main" val="1070849018"/>
                  </a:ext>
                </a:extLst>
              </a:tr>
              <a:tr h="388469">
                <a:tc vMerge="1">
                  <a:txBody>
                    <a:bodyPr/>
                    <a:lstStyle/>
                    <a:p>
                      <a:endParaRPr lang="en-US" sz="1600"/>
                    </a:p>
                  </a:txBody>
                  <a:tcPr/>
                </a:tc>
                <a:tc>
                  <a:txBody>
                    <a:bodyPr/>
                    <a:lstStyle/>
                    <a:p>
                      <a:pPr algn="ctr"/>
                      <a:r>
                        <a:rPr lang="en-US" sz="1400"/>
                        <a:t>Retinitis pigmentosa 45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i="1"/>
                        <a:t>CNGB1</a:t>
                      </a:r>
                    </a:p>
                  </a:txBody>
                  <a:tcPr>
                    <a:lnL w="12700" cap="flat" cmpd="sng" algn="ctr">
                      <a:solidFill>
                        <a:schemeClr val="tx1"/>
                      </a:solidFill>
                      <a:prstDash val="solid"/>
                      <a:round/>
                      <a:headEnd type="none" w="med" len="med"/>
                      <a:tailEnd type="none" w="med" len="med"/>
                    </a:lnL>
                  </a:tcPr>
                </a:tc>
                <a:tc>
                  <a:txBody>
                    <a:bodyPr/>
                    <a:lstStyle/>
                    <a:p>
                      <a:pPr algn="ctr"/>
                      <a:r>
                        <a:rPr lang="en-US" sz="1400"/>
                        <a:t>Columbia University</a:t>
                      </a:r>
                    </a:p>
                  </a:txBody>
                  <a:tcPr>
                    <a:lnR w="38100" cap="flat" cmpd="sng" algn="ctr">
                      <a:solidFill>
                        <a:schemeClr val="bg2"/>
                      </a:solidFill>
                      <a:prstDash val="solid"/>
                      <a:round/>
                      <a:headEnd type="none" w="med" len="med"/>
                      <a:tailEnd type="none" w="med" len="med"/>
                    </a:lnR>
                  </a:tcPr>
                </a:tc>
                <a:extLst>
                  <a:ext uri="{0D108BD9-81ED-4DB2-BD59-A6C34878D82A}">
                    <a16:rowId xmlns:a16="http://schemas.microsoft.com/office/drawing/2014/main" val="4019432561"/>
                  </a:ext>
                </a:extLst>
              </a:tr>
              <a:tr h="388469">
                <a:tc rowSpan="3">
                  <a:txBody>
                    <a:bodyPr/>
                    <a:lstStyle/>
                    <a:p>
                      <a:pPr algn="ctr"/>
                      <a:r>
                        <a:rPr lang="en-US" sz="1400" b="1"/>
                        <a:t>Neurological</a:t>
                      </a:r>
                    </a:p>
                  </a:txBody>
                  <a:tcPr>
                    <a:lnL w="38100" cap="flat" cmpd="sng" algn="ctr">
                      <a:solidFill>
                        <a:schemeClr val="bg2"/>
                      </a:solidFill>
                      <a:prstDash val="solid"/>
                      <a:round/>
                      <a:headEnd type="none" w="med" len="med"/>
                      <a:tailEnd type="none" w="med" len="med"/>
                    </a:lnL>
                  </a:tcPr>
                </a:tc>
                <a:tc>
                  <a:txBody>
                    <a:bodyPr/>
                    <a:lstStyle/>
                    <a:p>
                      <a:pPr algn="ctr"/>
                      <a:r>
                        <a:rPr lang="en-US" sz="1400"/>
                        <a:t>Multiple Sulfatase Deficiency</a:t>
                      </a:r>
                    </a:p>
                  </a:txBody>
                  <a:tcPr>
                    <a:lnT w="12700" cap="flat" cmpd="sng" algn="ctr">
                      <a:solidFill>
                        <a:schemeClr val="tx1"/>
                      </a:solidFill>
                      <a:prstDash val="solid"/>
                      <a:round/>
                      <a:headEnd type="none" w="med" len="med"/>
                      <a:tailEnd type="none" w="med" len="med"/>
                    </a:lnT>
                  </a:tcPr>
                </a:tc>
                <a:tc>
                  <a:txBody>
                    <a:bodyPr/>
                    <a:lstStyle/>
                    <a:p>
                      <a:pPr algn="ctr"/>
                      <a:r>
                        <a:rPr lang="en-US" sz="1400" i="1"/>
                        <a:t>SUMF1</a:t>
                      </a:r>
                    </a:p>
                  </a:txBody>
                  <a:tcPr/>
                </a:tc>
                <a:tc>
                  <a:txBody>
                    <a:bodyPr/>
                    <a:lstStyle/>
                    <a:p>
                      <a:pPr algn="ctr"/>
                      <a:r>
                        <a:rPr lang="en-US" sz="1400"/>
                        <a:t>Children’s Hospital of Philadelphia</a:t>
                      </a:r>
                    </a:p>
                  </a:txBody>
                  <a:tcPr>
                    <a:lnR w="38100" cap="flat" cmpd="sng" algn="ctr">
                      <a:solidFill>
                        <a:schemeClr val="bg2"/>
                      </a:solidFill>
                      <a:prstDash val="solid"/>
                      <a:round/>
                      <a:headEnd type="none" w="med" len="med"/>
                      <a:tailEnd type="none" w="med" len="med"/>
                    </a:lnR>
                  </a:tcPr>
                </a:tc>
                <a:extLst>
                  <a:ext uri="{0D108BD9-81ED-4DB2-BD59-A6C34878D82A}">
                    <a16:rowId xmlns:a16="http://schemas.microsoft.com/office/drawing/2014/main" val="2444833467"/>
                  </a:ext>
                </a:extLst>
              </a:tr>
              <a:tr h="542793">
                <a:tc vMerge="1">
                  <a:txBody>
                    <a:bodyPr/>
                    <a:lstStyle/>
                    <a:p>
                      <a:endParaRPr lang="en-US" sz="1600"/>
                    </a:p>
                  </a:txBody>
                  <a:tcPr/>
                </a:tc>
                <a:tc>
                  <a:txBody>
                    <a:bodyPr/>
                    <a:lstStyle/>
                    <a:p>
                      <a:pPr algn="ctr"/>
                      <a:r>
                        <a:rPr lang="en-US" sz="1400"/>
                        <a:t>Charcot-Marie-Tooth Disease Type 4J</a:t>
                      </a:r>
                    </a:p>
                  </a:txBody>
                  <a:tcPr/>
                </a:tc>
                <a:tc>
                  <a:txBody>
                    <a:bodyPr/>
                    <a:lstStyle/>
                    <a:p>
                      <a:pPr algn="ctr"/>
                      <a:r>
                        <a:rPr lang="en-US" sz="1400" i="1"/>
                        <a:t>FIG4</a:t>
                      </a:r>
                    </a:p>
                  </a:txBody>
                  <a:tcPr/>
                </a:tc>
                <a:tc>
                  <a:txBody>
                    <a:bodyPr/>
                    <a:lstStyle/>
                    <a:p>
                      <a:pPr algn="ctr"/>
                      <a:r>
                        <a:rPr lang="en-US" sz="1400" err="1"/>
                        <a:t>Elpida</a:t>
                      </a:r>
                      <a:r>
                        <a:rPr lang="en-US" sz="1400"/>
                        <a:t> Therapeutics &amp; University of Texas Southwestern</a:t>
                      </a:r>
                    </a:p>
                  </a:txBody>
                  <a:tcPr>
                    <a:lnR w="38100" cap="flat" cmpd="sng" algn="ctr">
                      <a:solidFill>
                        <a:schemeClr val="bg2"/>
                      </a:solidFill>
                      <a:prstDash val="solid"/>
                      <a:round/>
                      <a:headEnd type="none" w="med" len="med"/>
                      <a:tailEnd type="none" w="med" len="med"/>
                    </a:lnR>
                  </a:tcPr>
                </a:tc>
                <a:extLst>
                  <a:ext uri="{0D108BD9-81ED-4DB2-BD59-A6C34878D82A}">
                    <a16:rowId xmlns:a16="http://schemas.microsoft.com/office/drawing/2014/main" val="877642900"/>
                  </a:ext>
                </a:extLst>
              </a:tr>
              <a:tr h="542793">
                <a:tc vMerge="1">
                  <a:txBody>
                    <a:bodyPr/>
                    <a:lstStyle/>
                    <a:p>
                      <a:endParaRPr lang="en-US" sz="1600"/>
                    </a:p>
                  </a:txBody>
                  <a:tcPr/>
                </a:tc>
                <a:tc>
                  <a:txBody>
                    <a:bodyPr/>
                    <a:lstStyle/>
                    <a:p>
                      <a:pPr algn="ctr"/>
                      <a:r>
                        <a:rPr lang="en-US" sz="1400"/>
                        <a:t>Spastic Paraplegia 50</a:t>
                      </a:r>
                    </a:p>
                  </a:txBody>
                  <a:tcPr/>
                </a:tc>
                <a:tc>
                  <a:txBody>
                    <a:bodyPr/>
                    <a:lstStyle/>
                    <a:p>
                      <a:pPr algn="ctr"/>
                      <a:r>
                        <a:rPr lang="en-US" sz="1400" i="1"/>
                        <a:t>AP4M1</a:t>
                      </a:r>
                    </a:p>
                  </a:txBody>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1400" err="1"/>
                        <a:t>Elpida</a:t>
                      </a:r>
                      <a:r>
                        <a:rPr lang="en-US" sz="1400"/>
                        <a:t> Therapeutics &amp; University of Texas Southwestern</a:t>
                      </a:r>
                    </a:p>
                  </a:txBody>
                  <a:tcPr>
                    <a:lnR w="38100" cap="flat" cmpd="sng" algn="ctr">
                      <a:solidFill>
                        <a:schemeClr val="bg2"/>
                      </a:solidFill>
                      <a:prstDash val="solid"/>
                      <a:round/>
                      <a:headEnd type="none" w="med" len="med"/>
                      <a:tailEnd type="none" w="med" len="med"/>
                    </a:lnR>
                  </a:tcPr>
                </a:tc>
                <a:extLst>
                  <a:ext uri="{0D108BD9-81ED-4DB2-BD59-A6C34878D82A}">
                    <a16:rowId xmlns:a16="http://schemas.microsoft.com/office/drawing/2014/main" val="2011559655"/>
                  </a:ext>
                </a:extLst>
              </a:tr>
              <a:tr h="542793">
                <a:tc rowSpan="2">
                  <a:txBody>
                    <a:bodyPr/>
                    <a:lstStyle/>
                    <a:p>
                      <a:pPr algn="ctr"/>
                      <a:r>
                        <a:rPr lang="en-US" sz="1400" b="1"/>
                        <a:t>Systemic</a:t>
                      </a:r>
                    </a:p>
                  </a:txBody>
                  <a:tcPr>
                    <a:lnL w="38100" cap="flat" cmpd="sng" algn="ctr">
                      <a:solidFill>
                        <a:schemeClr val="bg2"/>
                      </a:solidFill>
                      <a:prstDash val="solid"/>
                      <a:round/>
                      <a:headEnd type="none" w="med" len="med"/>
                      <a:tailEnd type="none" w="med" len="med"/>
                    </a:lnL>
                    <a:lnB w="38100" cap="flat" cmpd="sng" algn="ctr">
                      <a:solidFill>
                        <a:schemeClr val="bg2"/>
                      </a:solidFill>
                      <a:prstDash val="solid"/>
                      <a:round/>
                      <a:headEnd type="none" w="med" len="med"/>
                      <a:tailEnd type="none" w="med" len="med"/>
                    </a:lnB>
                  </a:tcPr>
                </a:tc>
                <a:tc>
                  <a:txBody>
                    <a:bodyPr/>
                    <a:lstStyle/>
                    <a:p>
                      <a:pPr algn="ctr"/>
                      <a:r>
                        <a:rPr lang="en-US" sz="1400"/>
                        <a:t>Propionic Acidemia</a:t>
                      </a:r>
                    </a:p>
                  </a:txBody>
                  <a:tcPr/>
                </a:tc>
                <a:tc>
                  <a:txBody>
                    <a:bodyPr/>
                    <a:lstStyle/>
                    <a:p>
                      <a:pPr algn="ctr"/>
                      <a:r>
                        <a:rPr lang="en-US" sz="1400" i="1"/>
                        <a:t>PCCB</a:t>
                      </a:r>
                    </a:p>
                  </a:txBody>
                  <a:tcPr/>
                </a:tc>
                <a:tc>
                  <a:txBody>
                    <a:bodyPr/>
                    <a:lstStyle/>
                    <a:p>
                      <a:pPr algn="ctr"/>
                      <a:r>
                        <a:rPr lang="en-US" sz="1400"/>
                        <a:t>National Human Genome Research Institute</a:t>
                      </a:r>
                    </a:p>
                  </a:txBody>
                  <a:tcPr>
                    <a:lnR w="38100" cap="flat" cmpd="sng" algn="ctr">
                      <a:solidFill>
                        <a:schemeClr val="bg2"/>
                      </a:solidFill>
                      <a:prstDash val="solid"/>
                      <a:round/>
                      <a:headEnd type="none" w="med" len="med"/>
                      <a:tailEnd type="none" w="med" len="med"/>
                    </a:lnR>
                  </a:tcPr>
                </a:tc>
                <a:extLst>
                  <a:ext uri="{0D108BD9-81ED-4DB2-BD59-A6C34878D82A}">
                    <a16:rowId xmlns:a16="http://schemas.microsoft.com/office/drawing/2014/main" val="3999405229"/>
                  </a:ext>
                </a:extLst>
              </a:tr>
              <a:tr h="542793">
                <a:tc vMerge="1">
                  <a:txBody>
                    <a:bodyPr/>
                    <a:lstStyle/>
                    <a:p>
                      <a:endParaRPr lang="en-US" sz="1600"/>
                    </a:p>
                  </a:txBody>
                  <a:tcPr/>
                </a:tc>
                <a:tc>
                  <a:txBody>
                    <a:bodyPr/>
                    <a:lstStyle/>
                    <a:p>
                      <a:pPr algn="ctr"/>
                      <a:r>
                        <a:rPr lang="en-US" sz="1400"/>
                        <a:t>Mucopolysaccharidosis IVA (</a:t>
                      </a:r>
                      <a:r>
                        <a:rPr lang="en-US" sz="1400" err="1"/>
                        <a:t>Morquio</a:t>
                      </a:r>
                      <a:r>
                        <a:rPr lang="en-US" sz="1400"/>
                        <a:t> A Syndrome)</a:t>
                      </a:r>
                    </a:p>
                  </a:txBody>
                  <a:tcPr>
                    <a:lnB w="38100" cap="flat" cmpd="sng" algn="ctr">
                      <a:solidFill>
                        <a:schemeClr val="bg2"/>
                      </a:solidFill>
                      <a:prstDash val="solid"/>
                      <a:round/>
                      <a:headEnd type="none" w="med" len="med"/>
                      <a:tailEnd type="none" w="med" len="med"/>
                    </a:lnB>
                  </a:tcPr>
                </a:tc>
                <a:tc>
                  <a:txBody>
                    <a:bodyPr/>
                    <a:lstStyle/>
                    <a:p>
                      <a:pPr algn="ctr"/>
                      <a:r>
                        <a:rPr lang="en-US" sz="1400" i="1"/>
                        <a:t>GALNS</a:t>
                      </a:r>
                    </a:p>
                  </a:txBody>
                  <a:tcPr>
                    <a:lnB w="38100" cap="flat" cmpd="sng" algn="ctr">
                      <a:solidFill>
                        <a:schemeClr val="bg2"/>
                      </a:solidFill>
                      <a:prstDash val="solid"/>
                      <a:round/>
                      <a:headEnd type="none" w="med" len="med"/>
                      <a:tailEnd type="none" w="med" len="med"/>
                    </a:lnB>
                  </a:tcPr>
                </a:tc>
                <a:tc>
                  <a:txBody>
                    <a:bodyPr/>
                    <a:lstStyle/>
                    <a:p>
                      <a:pPr algn="ctr"/>
                      <a:r>
                        <a:rPr lang="en-US" sz="1400"/>
                        <a:t>Nemours Children’s Health</a:t>
                      </a:r>
                    </a:p>
                  </a:txBody>
                  <a:tcPr>
                    <a:lnR w="38100" cap="flat" cmpd="sng" algn="ctr">
                      <a:solidFill>
                        <a:schemeClr val="bg2"/>
                      </a:solidFill>
                      <a:prstDash val="solid"/>
                      <a:round/>
                      <a:headEnd type="none" w="med" len="med"/>
                      <a:tailEnd type="none" w="med" len="med"/>
                    </a:lnR>
                    <a:lnB w="381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345911191"/>
                  </a:ext>
                </a:extLst>
              </a:tr>
            </a:tbl>
          </a:graphicData>
        </a:graphic>
      </p:graphicFrame>
      <p:pic>
        <p:nvPicPr>
          <p:cNvPr id="6" name="Picture 5" descr="Text&#10;&#10;Description automatically generated">
            <a:extLst>
              <a:ext uri="{FF2B5EF4-FFF2-40B4-BE49-F238E27FC236}">
                <a16:creationId xmlns:a16="http://schemas.microsoft.com/office/drawing/2014/main" id="{EF9FF6DE-798B-14B3-AE98-BD8650B0CF2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 b="1228"/>
          <a:stretch/>
        </p:blipFill>
        <p:spPr>
          <a:xfrm>
            <a:off x="5758891" y="1013997"/>
            <a:ext cx="4323944" cy="3515862"/>
          </a:xfrm>
          <a:prstGeom prst="rect">
            <a:avLst/>
          </a:prstGeom>
          <a:ln w="38100">
            <a:solidFill>
              <a:srgbClr val="5FE0D4"/>
            </a:solidFill>
          </a:ln>
          <a:effectLst/>
        </p:spPr>
      </p:pic>
      <p:pic>
        <p:nvPicPr>
          <p:cNvPr id="12" name="Picture 11" descr="Table&#10;&#10;Description automatically generated">
            <a:extLst>
              <a:ext uri="{FF2B5EF4-FFF2-40B4-BE49-F238E27FC236}">
                <a16:creationId xmlns:a16="http://schemas.microsoft.com/office/drawing/2014/main" id="{2446EF94-8C4D-B903-320D-02E89910B42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08252" y="2145021"/>
            <a:ext cx="3124763" cy="4172760"/>
          </a:xfrm>
          <a:prstGeom prst="rect">
            <a:avLst/>
          </a:prstGeom>
          <a:ln w="38100">
            <a:solidFill>
              <a:srgbClr val="5FE0D4"/>
            </a:solidFill>
          </a:ln>
          <a:effectLst/>
        </p:spPr>
      </p:pic>
    </p:spTree>
    <p:extLst>
      <p:ext uri="{BB962C8B-B14F-4D97-AF65-F5344CB8AC3E}">
        <p14:creationId xmlns:p14="http://schemas.microsoft.com/office/powerpoint/2010/main" val="82987097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1B4AC-36D5-A347-FE21-5E7D5E987D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9DCC9A-671D-7E11-0C1A-5A6515F8CE5E}"/>
              </a:ext>
            </a:extLst>
          </p:cNvPr>
          <p:cNvSpPr>
            <a:spLocks noGrp="1"/>
          </p:cNvSpPr>
          <p:nvPr>
            <p:ph type="title"/>
          </p:nvPr>
        </p:nvSpPr>
        <p:spPr>
          <a:xfrm>
            <a:off x="0" y="25397"/>
            <a:ext cx="12192000" cy="1094067"/>
          </a:xfrm>
        </p:spPr>
        <p:txBody>
          <a:bodyPr>
            <a:normAutofit/>
          </a:bodyPr>
          <a:lstStyle/>
          <a:p>
            <a:pPr algn="ctr"/>
            <a:r>
              <a:rPr lang="en-US" sz="3600" b="1" dirty="0">
                <a:solidFill>
                  <a:srgbClr val="5FE0D4"/>
                </a:solidFill>
                <a:latin typeface="Arial"/>
                <a:cs typeface="Arial"/>
              </a:rPr>
              <a:t>NIH Common Fund Program to Support </a:t>
            </a:r>
            <a:br>
              <a:rPr lang="en-US" sz="3600" b="1" dirty="0">
                <a:solidFill>
                  <a:srgbClr val="5FE0D4"/>
                </a:solidFill>
                <a:latin typeface="Arial"/>
                <a:cs typeface="Arial"/>
              </a:rPr>
            </a:br>
            <a:r>
              <a:rPr lang="en-US" sz="3600" b="1" dirty="0">
                <a:solidFill>
                  <a:srgbClr val="5FE0D4"/>
                </a:solidFill>
                <a:latin typeface="Arial"/>
                <a:cs typeface="Arial"/>
              </a:rPr>
              <a:t>Clinical Research in Primary Care Settings</a:t>
            </a:r>
            <a:endParaRPr lang="en-US" sz="3600" b="1" dirty="0">
              <a:latin typeface="Arial"/>
              <a:cs typeface="Arial"/>
            </a:endParaRPr>
          </a:p>
        </p:txBody>
      </p:sp>
      <p:sp>
        <p:nvSpPr>
          <p:cNvPr id="5" name="Rectangle 4">
            <a:extLst>
              <a:ext uri="{FF2B5EF4-FFF2-40B4-BE49-F238E27FC236}">
                <a16:creationId xmlns:a16="http://schemas.microsoft.com/office/drawing/2014/main" id="{72DD6AA7-EB3C-D3A3-D449-7ACA37396C12}"/>
              </a:ext>
            </a:extLst>
          </p:cNvPr>
          <p:cNvSpPr/>
          <p:nvPr/>
        </p:nvSpPr>
        <p:spPr>
          <a:xfrm>
            <a:off x="200565" y="1448307"/>
            <a:ext cx="11790869" cy="2382191"/>
          </a:xfrm>
          <a:prstGeom prst="rect">
            <a:avLst/>
          </a:prstGeom>
        </p:spPr>
        <p:txBody>
          <a:bodyPr wrap="square" lIns="91440" tIns="45720" rIns="91440" bIns="45720" anchor="t">
            <a:spAutoFit/>
          </a:bodyPr>
          <a:lstStyle/>
          <a:p>
            <a:pPr marL="457200" marR="0" lvl="0" indent="-225425" algn="l" defTabSz="1219170" rtl="0" eaLnBrk="1" fontAlgn="auto" latinLnBrk="0" hangingPunct="1">
              <a:lnSpc>
                <a:spcPct val="130000"/>
              </a:lnSpc>
              <a:spcBef>
                <a:spcPts val="0"/>
              </a:spcBef>
              <a:spcAft>
                <a:spcPts val="0"/>
              </a:spcAft>
              <a:buClrTx/>
              <a:buSzTx/>
              <a:buFont typeface="Wingdings" panose="05000000000000000000" pitchFamily="2" charset="2"/>
              <a:buChar char="§"/>
              <a:tabLst>
                <a:tab pos="514350" algn="l"/>
              </a:tabLst>
              <a:defRPr/>
            </a:pPr>
            <a:r>
              <a:rPr lang="en-US" b="1" dirty="0">
                <a:latin typeface="Arial" panose="020B0604020202020204"/>
                <a:cs typeface="Arial" panose="020B0604020202020204"/>
              </a:rPr>
              <a:t>Establish clinical research network </a:t>
            </a:r>
            <a:r>
              <a:rPr lang="en-US" b="1" dirty="0">
                <a:cs typeface="Arial" panose="020B0604020202020204"/>
              </a:rPr>
              <a:t>focused on primary care </a:t>
            </a:r>
            <a:endParaRPr lang="en-US" b="1" dirty="0">
              <a:latin typeface="Arial" panose="020B0604020202020204"/>
              <a:cs typeface="Arial" panose="020B0604020202020204"/>
            </a:endParaRPr>
          </a:p>
          <a:p>
            <a:pPr marL="457200" marR="0" lvl="0" indent="-225425" algn="l" defTabSz="1219170" rtl="0" eaLnBrk="1" fontAlgn="auto" latinLnBrk="0" hangingPunct="1">
              <a:lnSpc>
                <a:spcPct val="130000"/>
              </a:lnSpc>
              <a:spcBef>
                <a:spcPts val="0"/>
              </a:spcBef>
              <a:spcAft>
                <a:spcPts val="0"/>
              </a:spcAft>
              <a:buClrTx/>
              <a:buSzTx/>
              <a:buFont typeface="Wingdings" panose="05000000000000000000" pitchFamily="2" charset="2"/>
              <a:buChar char="§"/>
              <a:tabLst>
                <a:tab pos="514350" algn="l"/>
              </a:tabLst>
              <a:defRPr/>
            </a:pPr>
            <a:r>
              <a:rPr lang="en-US" b="1" dirty="0">
                <a:latin typeface="Arial" panose="020B0604020202020204"/>
                <a:cs typeface="Arial" panose="020B0604020202020204"/>
              </a:rPr>
              <a:t>All institute/center mission areas but also disease agnostic</a:t>
            </a:r>
          </a:p>
          <a:p>
            <a:pPr marL="457200" marR="0" lvl="0" indent="-225425" algn="l" defTabSz="1219170" rtl="0" eaLnBrk="1" fontAlgn="auto" latinLnBrk="0" hangingPunct="1">
              <a:lnSpc>
                <a:spcPct val="130000"/>
              </a:lnSpc>
              <a:spcBef>
                <a:spcPts val="0"/>
              </a:spcBef>
              <a:spcAft>
                <a:spcPts val="0"/>
              </a:spcAft>
              <a:buClrTx/>
              <a:buSzTx/>
              <a:buFont typeface="Wingdings" panose="05000000000000000000" pitchFamily="2" charset="2"/>
              <a:buChar char="§"/>
              <a:tabLst>
                <a:tab pos="514350" algn="l"/>
              </a:tabLst>
              <a:defRPr/>
            </a:pPr>
            <a:r>
              <a:rPr lang="en-US" b="1" dirty="0">
                <a:latin typeface="Arial" panose="020B0604020202020204"/>
                <a:cs typeface="Arial" panose="020B0604020202020204"/>
              </a:rPr>
              <a:t>Integrate innovative research with routine clinical care in real-world settings</a:t>
            </a:r>
          </a:p>
          <a:p>
            <a:pPr marL="457200" marR="0" lvl="0" indent="-225425" algn="l" defTabSz="1219170" rtl="0" eaLnBrk="1" fontAlgn="auto" latinLnBrk="0" hangingPunct="1">
              <a:lnSpc>
                <a:spcPct val="130000"/>
              </a:lnSpc>
              <a:spcBef>
                <a:spcPts val="0"/>
              </a:spcBef>
              <a:spcAft>
                <a:spcPts val="0"/>
              </a:spcAft>
              <a:buClrTx/>
              <a:buSzTx/>
              <a:buFont typeface="Wingdings" panose="05000000000000000000" pitchFamily="2" charset="2"/>
              <a:buChar char="§"/>
              <a:tabLst>
                <a:tab pos="514350" algn="l"/>
              </a:tabLst>
              <a:defRPr/>
            </a:pPr>
            <a:r>
              <a:rPr lang="en-US" b="1" dirty="0">
                <a:latin typeface="Arial" panose="020B0604020202020204"/>
                <a:cs typeface="Arial" panose="020B0604020202020204"/>
              </a:rPr>
              <a:t>Create foundation for engagement with underrepresented communities</a:t>
            </a:r>
          </a:p>
          <a:p>
            <a:pPr marL="1066785" lvl="1" indent="-225425">
              <a:buFont typeface="Wingdings" panose="05000000000000000000" pitchFamily="2" charset="2"/>
              <a:buChar char="§"/>
              <a:tabLst>
                <a:tab pos="514350" algn="l"/>
              </a:tabLst>
              <a:defRPr/>
            </a:pPr>
            <a:endParaRPr kumimoji="0" lang="en-US" b="1" i="0" strike="noStrike" kern="1200" cap="none" spc="0" normalizeH="0" baseline="0" noProof="0" dirty="0">
              <a:ln>
                <a:noFill/>
              </a:ln>
              <a:effectLst/>
              <a:uLnTx/>
              <a:uFillTx/>
              <a:latin typeface="Arial" panose="020B0604020202020204"/>
              <a:cs typeface="Arial" panose="020B0604020202020204"/>
            </a:endParaRPr>
          </a:p>
        </p:txBody>
      </p:sp>
      <p:graphicFrame>
        <p:nvGraphicFramePr>
          <p:cNvPr id="7" name="Chart 6">
            <a:extLst>
              <a:ext uri="{FF2B5EF4-FFF2-40B4-BE49-F238E27FC236}">
                <a16:creationId xmlns:a16="http://schemas.microsoft.com/office/drawing/2014/main" id="{9F721E89-EE17-4F42-8955-39FA3A6B4069}"/>
              </a:ext>
            </a:extLst>
          </p:cNvPr>
          <p:cNvGraphicFramePr>
            <a:graphicFrameLocks/>
          </p:cNvGraphicFramePr>
          <p:nvPr>
            <p:extLst>
              <p:ext uri="{D42A27DB-BD31-4B8C-83A1-F6EECF244321}">
                <p14:modId xmlns:p14="http://schemas.microsoft.com/office/powerpoint/2010/main" val="1300090439"/>
              </p:ext>
            </p:extLst>
          </p:nvPr>
        </p:nvGraphicFramePr>
        <p:xfrm>
          <a:off x="381000" y="3790949"/>
          <a:ext cx="4572000" cy="245511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Diagram 8">
            <a:extLst>
              <a:ext uri="{FF2B5EF4-FFF2-40B4-BE49-F238E27FC236}">
                <a16:creationId xmlns:a16="http://schemas.microsoft.com/office/drawing/2014/main" id="{1BCD9AAB-1024-90D1-4105-9EF75EAFF9EA}"/>
              </a:ext>
            </a:extLst>
          </p:cNvPr>
          <p:cNvGraphicFramePr/>
          <p:nvPr/>
        </p:nvGraphicFramePr>
        <p:xfrm>
          <a:off x="5150727" y="3790948"/>
          <a:ext cx="6660273" cy="26326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Box 7">
            <a:extLst>
              <a:ext uri="{FF2B5EF4-FFF2-40B4-BE49-F238E27FC236}">
                <a16:creationId xmlns:a16="http://schemas.microsoft.com/office/drawing/2014/main" id="{F63FAE6B-B436-C25B-6CBC-20CB7FA9957F}"/>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30</a:t>
            </a:r>
          </a:p>
        </p:txBody>
      </p:sp>
    </p:spTree>
    <p:extLst>
      <p:ext uri="{BB962C8B-B14F-4D97-AF65-F5344CB8AC3E}">
        <p14:creationId xmlns:p14="http://schemas.microsoft.com/office/powerpoint/2010/main" val="17015789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Graphic spid="9" grpId="0">
        <p:bldAsOne/>
      </p:bldGraphic>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72FD193-E56C-44FE-94A5-EC75D2366F11}"/>
              </a:ext>
            </a:extLst>
          </p:cNvPr>
          <p:cNvSpPr txBox="1">
            <a:spLocks/>
          </p:cNvSpPr>
          <p:nvPr/>
        </p:nvSpPr>
        <p:spPr>
          <a:xfrm>
            <a:off x="0" y="-3960"/>
            <a:ext cx="12192000" cy="66992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a:solidFill>
                  <a:srgbClr val="5FE0D4"/>
                </a:solidFill>
                <a:latin typeface="Arial" pitchFamily="34" charset="0"/>
                <a:cs typeface="Arial" pitchFamily="34" charset="0"/>
              </a:rPr>
              <a:t>Director’s Report Outline</a:t>
            </a:r>
          </a:p>
        </p:txBody>
      </p:sp>
      <p:sp>
        <p:nvSpPr>
          <p:cNvPr id="5" name="Rectangle 4">
            <a:extLst>
              <a:ext uri="{FF2B5EF4-FFF2-40B4-BE49-F238E27FC236}">
                <a16:creationId xmlns:a16="http://schemas.microsoft.com/office/drawing/2014/main" id="{5E59AACB-6F2E-4B28-869F-0D93394D539B}"/>
              </a:ext>
            </a:extLst>
          </p:cNvPr>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NIH Common Fund/Trans-NIH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a:ln>
                  <a:noFill/>
                </a:ln>
                <a:solidFill>
                  <a:srgbClr val="E57200"/>
                </a:solidFill>
                <a:effectLst/>
                <a:uLnTx/>
                <a:uFillTx/>
                <a:latin typeface="Arial" panose="020B0604020202020204"/>
                <a:ea typeface="+mn-ea"/>
                <a:cs typeface="+mn-cs"/>
              </a:rPr>
              <a:t>NHGRI Communications, Policy, and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3671542321"/>
      </p:ext>
    </p:extLst>
  </p:cSld>
  <p:clrMapOvr>
    <a:masterClrMapping/>
  </p:clrMapOvr>
  <p:transition spd="slow">
    <p:wipe dir="d"/>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screenshot of a website&#10;&#10;Description automatically generated">
            <a:extLst>
              <a:ext uri="{FF2B5EF4-FFF2-40B4-BE49-F238E27FC236}">
                <a16:creationId xmlns:a16="http://schemas.microsoft.com/office/drawing/2014/main" id="{71A0E239-FAD7-4F26-A2C8-47F15160A8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88939" y="1642901"/>
            <a:ext cx="8414122" cy="4683483"/>
          </a:xfrm>
          <a:prstGeom prst="rect">
            <a:avLst/>
          </a:prstGeom>
        </p:spPr>
      </p:pic>
      <p:sp>
        <p:nvSpPr>
          <p:cNvPr id="2" name="AutoShape 4" descr="Image result for stanford medicine logo">
            <a:extLst>
              <a:ext uri="{FF2B5EF4-FFF2-40B4-BE49-F238E27FC236}">
                <a16:creationId xmlns:a16="http://schemas.microsoft.com/office/drawing/2014/main" id="{5EF2C35D-4768-469F-ABB8-A6B51DDEFEF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AutoShape 6" descr="Image result for stanford medicine logo">
            <a:extLst>
              <a:ext uri="{FF2B5EF4-FFF2-40B4-BE49-F238E27FC236}">
                <a16:creationId xmlns:a16="http://schemas.microsoft.com/office/drawing/2014/main" id="{69D14FC3-09EF-42A4-9565-0665A7EF51EF}"/>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AutoShape 14" descr="Image result for massachusetts general hospital logo">
            <a:extLst>
              <a:ext uri="{FF2B5EF4-FFF2-40B4-BE49-F238E27FC236}">
                <a16:creationId xmlns:a16="http://schemas.microsoft.com/office/drawing/2014/main" id="{514408E7-224C-4159-9F12-C5A1935A1445}"/>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AutoShape 16" descr="Image result for massachusetts general hospital logo">
            <a:extLst>
              <a:ext uri="{FF2B5EF4-FFF2-40B4-BE49-F238E27FC236}">
                <a16:creationId xmlns:a16="http://schemas.microsoft.com/office/drawing/2014/main" id="{B7B1620A-6E56-46F5-B645-05D2F55C3A4C}"/>
              </a:ext>
            </a:extLst>
          </p:cNvPr>
          <p:cNvSpPr>
            <a:spLocks noChangeAspect="1" noChangeArrowheads="1"/>
          </p:cNvSpPr>
          <p:nvPr/>
        </p:nvSpPr>
        <p:spPr bwMode="auto">
          <a:xfrm>
            <a:off x="6400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Rectangle 18">
            <a:extLst>
              <a:ext uri="{FF2B5EF4-FFF2-40B4-BE49-F238E27FC236}">
                <a16:creationId xmlns:a16="http://schemas.microsoft.com/office/drawing/2014/main" id="{935838E9-0B4B-F341-9059-A8CD20139FFC}"/>
              </a:ext>
            </a:extLst>
          </p:cNvPr>
          <p:cNvSpPr/>
          <p:nvPr/>
        </p:nvSpPr>
        <p:spPr>
          <a:xfrm>
            <a:off x="794787" y="4710060"/>
            <a:ext cx="11092413" cy="830997"/>
          </a:xfrm>
          <a:prstGeom prst="rect">
            <a:avLst/>
          </a:prstGeom>
        </p:spPr>
        <p:txBody>
          <a:bodyPr wrap="square" lIns="91440" tIns="45720" rIns="91440" bIns="45720" anchor="t">
            <a:spAutoFit/>
          </a:bodyPr>
          <a:lstStyle/>
          <a:p>
            <a:pPr marL="53975" fontAlgn="base"/>
            <a:endParaRPr lang="en-US" b="1">
              <a:solidFill>
                <a:srgbClr val="FFFFFF"/>
              </a:solidFill>
              <a:latin typeface="Arial"/>
              <a:cs typeface="Arial"/>
            </a:endParaRPr>
          </a:p>
          <a:p>
            <a:pPr marL="342900" indent="-342900" fontAlgn="base">
              <a:buFont typeface="Wingdings" panose="05000000000000000000" pitchFamily="2" charset="2"/>
              <a:buChar char="§"/>
            </a:pPr>
            <a:endParaRPr lang="en-US" b="1">
              <a:solidFill>
                <a:srgbClr val="FFFFFF"/>
              </a:solidFill>
              <a:latin typeface="Arial"/>
              <a:cs typeface="Arial"/>
            </a:endParaRPr>
          </a:p>
        </p:txBody>
      </p:sp>
      <p:sp>
        <p:nvSpPr>
          <p:cNvPr id="21" name="Title 3">
            <a:extLst>
              <a:ext uri="{FF2B5EF4-FFF2-40B4-BE49-F238E27FC236}">
                <a16:creationId xmlns:a16="http://schemas.microsoft.com/office/drawing/2014/main" id="{6B4C975B-618D-4D4F-94E6-C781F7253734}"/>
              </a:ext>
            </a:extLst>
          </p:cNvPr>
          <p:cNvSpPr txBox="1">
            <a:spLocks/>
          </p:cNvSpPr>
          <p:nvPr/>
        </p:nvSpPr>
        <p:spPr>
          <a:xfrm>
            <a:off x="-98432" y="15405"/>
            <a:ext cx="12192000" cy="1117257"/>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srgbClr val="5EDFD3"/>
                </a:solidFill>
                <a:effectLst/>
                <a:uLnTx/>
                <a:uFillTx/>
                <a:latin typeface="Arial" charset="0"/>
                <a:ea typeface="+mj-ea"/>
                <a:cs typeface="Arial" charset="0"/>
              </a:rPr>
              <a:t>NHGRI History of Genomics Program</a:t>
            </a:r>
          </a:p>
          <a:p>
            <a:pPr marL="0" marR="0" lvl="0" indent="0" algn="ctr" defTabSz="121917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a:ln>
                <a:noFill/>
              </a:ln>
              <a:solidFill>
                <a:srgbClr val="5EDFD3"/>
              </a:solidFill>
              <a:effectLst/>
              <a:uLnTx/>
              <a:uFillTx/>
              <a:latin typeface="Arial" charset="0"/>
              <a:ea typeface="+mj-ea"/>
              <a:cs typeface="Arial" charset="0"/>
            </a:endParaRPr>
          </a:p>
        </p:txBody>
      </p:sp>
      <p:sp>
        <p:nvSpPr>
          <p:cNvPr id="22" name="TextBox 21">
            <a:extLst>
              <a:ext uri="{FF2B5EF4-FFF2-40B4-BE49-F238E27FC236}">
                <a16:creationId xmlns:a16="http://schemas.microsoft.com/office/drawing/2014/main" id="{678E26A9-56D9-41C8-A833-C3A3F3CF079E}"/>
              </a:ext>
            </a:extLst>
          </p:cNvPr>
          <p:cNvSpPr txBox="1"/>
          <p:nvPr/>
        </p:nvSpPr>
        <p:spPr>
          <a:xfrm>
            <a:off x="652996" y="764939"/>
            <a:ext cx="11008877" cy="523220"/>
          </a:xfrm>
          <a:prstGeom prst="rect">
            <a:avLst/>
          </a:prstGeom>
          <a:noFill/>
        </p:spPr>
        <p:txBody>
          <a:bodyPr wrap="square" lIns="91440" tIns="45720" rIns="91440" bIns="45720" rtlCol="0" anchor="t">
            <a:spAutoFit/>
          </a:bodyPr>
          <a:lstStyle/>
          <a:p>
            <a:pPr algn="ctr"/>
            <a:r>
              <a:rPr lang="en-US" sz="2800" b="1" i="0" kern="1200" baseline="0">
                <a:solidFill>
                  <a:srgbClr val="FFFFFF"/>
                </a:solidFill>
                <a:effectLst/>
                <a:latin typeface="+mj-lt"/>
                <a:ea typeface="Helvetica Neue" charset="0"/>
                <a:cs typeface="Arial"/>
              </a:rPr>
              <a:t>Archival Spotlight</a:t>
            </a:r>
          </a:p>
        </p:txBody>
      </p:sp>
      <p:sp>
        <p:nvSpPr>
          <p:cNvPr id="6" name="TextBox 5">
            <a:extLst>
              <a:ext uri="{FF2B5EF4-FFF2-40B4-BE49-F238E27FC236}">
                <a16:creationId xmlns:a16="http://schemas.microsoft.com/office/drawing/2014/main" id="{648BBC69-0BB6-BF27-0E9B-912EC869549B}"/>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31</a:t>
            </a:r>
          </a:p>
        </p:txBody>
      </p:sp>
    </p:spTree>
    <p:extLst>
      <p:ext uri="{BB962C8B-B14F-4D97-AF65-F5344CB8AC3E}">
        <p14:creationId xmlns:p14="http://schemas.microsoft.com/office/powerpoint/2010/main" val="1379539099"/>
      </p:ext>
    </p:extLst>
  </p:cSld>
  <p:clrMapOvr>
    <a:masterClrMapping/>
  </p:clrMapOvr>
  <p:transition spd="slow">
    <p:wipe dir="d"/>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 person in a red jacket&#10;&#10;Description automatically generated">
            <a:extLst>
              <a:ext uri="{FF2B5EF4-FFF2-40B4-BE49-F238E27FC236}">
                <a16:creationId xmlns:a16="http://schemas.microsoft.com/office/drawing/2014/main" id="{6B165200-7F19-283F-7383-C6577A158A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69075" y="1754017"/>
            <a:ext cx="7080463" cy="3787040"/>
          </a:xfrm>
          <a:prstGeom prst="rect">
            <a:avLst/>
          </a:prstGeom>
        </p:spPr>
      </p:pic>
      <p:sp>
        <p:nvSpPr>
          <p:cNvPr id="2" name="AutoShape 4" descr="Image result for stanford medicine logo">
            <a:extLst>
              <a:ext uri="{FF2B5EF4-FFF2-40B4-BE49-F238E27FC236}">
                <a16:creationId xmlns:a16="http://schemas.microsoft.com/office/drawing/2014/main" id="{5EF2C35D-4768-469F-ABB8-A6B51DDEFEF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AutoShape 6" descr="Image result for stanford medicine logo">
            <a:extLst>
              <a:ext uri="{FF2B5EF4-FFF2-40B4-BE49-F238E27FC236}">
                <a16:creationId xmlns:a16="http://schemas.microsoft.com/office/drawing/2014/main" id="{69D14FC3-09EF-42A4-9565-0665A7EF51EF}"/>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AutoShape 14" descr="Image result for massachusetts general hospital logo">
            <a:extLst>
              <a:ext uri="{FF2B5EF4-FFF2-40B4-BE49-F238E27FC236}">
                <a16:creationId xmlns:a16="http://schemas.microsoft.com/office/drawing/2014/main" id="{514408E7-224C-4159-9F12-C5A1935A1445}"/>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AutoShape 16" descr="Image result for massachusetts general hospital logo">
            <a:extLst>
              <a:ext uri="{FF2B5EF4-FFF2-40B4-BE49-F238E27FC236}">
                <a16:creationId xmlns:a16="http://schemas.microsoft.com/office/drawing/2014/main" id="{B7B1620A-6E56-46F5-B645-05D2F55C3A4C}"/>
              </a:ext>
            </a:extLst>
          </p:cNvPr>
          <p:cNvSpPr>
            <a:spLocks noChangeAspect="1" noChangeArrowheads="1"/>
          </p:cNvSpPr>
          <p:nvPr/>
        </p:nvSpPr>
        <p:spPr bwMode="auto">
          <a:xfrm>
            <a:off x="6400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Rectangle 18">
            <a:extLst>
              <a:ext uri="{FF2B5EF4-FFF2-40B4-BE49-F238E27FC236}">
                <a16:creationId xmlns:a16="http://schemas.microsoft.com/office/drawing/2014/main" id="{935838E9-0B4B-F341-9059-A8CD20139FFC}"/>
              </a:ext>
            </a:extLst>
          </p:cNvPr>
          <p:cNvSpPr/>
          <p:nvPr/>
        </p:nvSpPr>
        <p:spPr>
          <a:xfrm>
            <a:off x="794787" y="4710060"/>
            <a:ext cx="11092413" cy="830997"/>
          </a:xfrm>
          <a:prstGeom prst="rect">
            <a:avLst/>
          </a:prstGeom>
        </p:spPr>
        <p:txBody>
          <a:bodyPr wrap="square" lIns="91440" tIns="45720" rIns="91440" bIns="45720" anchor="t">
            <a:spAutoFit/>
          </a:bodyPr>
          <a:lstStyle/>
          <a:p>
            <a:pPr marL="53975" fontAlgn="base"/>
            <a:endParaRPr lang="en-US" b="1">
              <a:solidFill>
                <a:srgbClr val="FFFFFF"/>
              </a:solidFill>
              <a:latin typeface="Arial"/>
              <a:cs typeface="Arial"/>
            </a:endParaRPr>
          </a:p>
          <a:p>
            <a:pPr marL="342900" indent="-342900" fontAlgn="base">
              <a:buFont typeface="Wingdings" panose="05000000000000000000" pitchFamily="2" charset="2"/>
              <a:buChar char="§"/>
            </a:pPr>
            <a:endParaRPr lang="en-US" b="1">
              <a:solidFill>
                <a:srgbClr val="FFFFFF"/>
              </a:solidFill>
              <a:latin typeface="Arial"/>
              <a:cs typeface="Arial"/>
            </a:endParaRPr>
          </a:p>
        </p:txBody>
      </p:sp>
      <p:sp>
        <p:nvSpPr>
          <p:cNvPr id="21" name="Title 3">
            <a:extLst>
              <a:ext uri="{FF2B5EF4-FFF2-40B4-BE49-F238E27FC236}">
                <a16:creationId xmlns:a16="http://schemas.microsoft.com/office/drawing/2014/main" id="{6B4C975B-618D-4D4F-94E6-C781F7253734}"/>
              </a:ext>
            </a:extLst>
          </p:cNvPr>
          <p:cNvSpPr txBox="1">
            <a:spLocks/>
          </p:cNvSpPr>
          <p:nvPr/>
        </p:nvSpPr>
        <p:spPr>
          <a:xfrm>
            <a:off x="-98432" y="15405"/>
            <a:ext cx="12192000" cy="1117257"/>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srgbClr val="5EDFD3"/>
                </a:solidFill>
                <a:effectLst/>
                <a:uLnTx/>
                <a:uFillTx/>
                <a:latin typeface="Arial" charset="0"/>
                <a:ea typeface="+mj-ea"/>
                <a:cs typeface="Arial" charset="0"/>
              </a:rPr>
              <a:t>NHGRI History of Genomics Program</a:t>
            </a:r>
          </a:p>
          <a:p>
            <a:pPr marL="0" marR="0" lvl="0" indent="0" algn="ctr" defTabSz="121917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a:ln>
                <a:noFill/>
              </a:ln>
              <a:solidFill>
                <a:srgbClr val="5EDFD3"/>
              </a:solidFill>
              <a:effectLst/>
              <a:uLnTx/>
              <a:uFillTx/>
              <a:latin typeface="Arial" charset="0"/>
              <a:ea typeface="+mj-ea"/>
              <a:cs typeface="Arial" charset="0"/>
            </a:endParaRPr>
          </a:p>
        </p:txBody>
      </p:sp>
      <p:sp>
        <p:nvSpPr>
          <p:cNvPr id="22" name="TextBox 21">
            <a:extLst>
              <a:ext uri="{FF2B5EF4-FFF2-40B4-BE49-F238E27FC236}">
                <a16:creationId xmlns:a16="http://schemas.microsoft.com/office/drawing/2014/main" id="{678E26A9-56D9-41C8-A833-C3A3F3CF079E}"/>
              </a:ext>
            </a:extLst>
          </p:cNvPr>
          <p:cNvSpPr txBox="1"/>
          <p:nvPr/>
        </p:nvSpPr>
        <p:spPr>
          <a:xfrm>
            <a:off x="652996" y="763435"/>
            <a:ext cx="11008877" cy="523220"/>
          </a:xfrm>
          <a:prstGeom prst="rect">
            <a:avLst/>
          </a:prstGeom>
          <a:noFill/>
        </p:spPr>
        <p:txBody>
          <a:bodyPr wrap="square" lIns="91440" tIns="45720" rIns="91440" bIns="45720" rtlCol="0" anchor="t">
            <a:spAutoFit/>
          </a:bodyPr>
          <a:lstStyle/>
          <a:p>
            <a:pPr algn="ctr"/>
            <a:r>
              <a:rPr lang="en-US" sz="2800" b="1" i="0" kern="1200" baseline="0" dirty="0">
                <a:solidFill>
                  <a:srgbClr val="FFFFFF"/>
                </a:solidFill>
                <a:effectLst/>
                <a:latin typeface="+mj-lt"/>
                <a:ea typeface="Helvetica Neue" charset="0"/>
                <a:cs typeface="Arial"/>
              </a:rPr>
              <a:t>Oral History Update</a:t>
            </a:r>
          </a:p>
        </p:txBody>
      </p:sp>
      <p:sp>
        <p:nvSpPr>
          <p:cNvPr id="9" name="TextBox 8">
            <a:extLst>
              <a:ext uri="{FF2B5EF4-FFF2-40B4-BE49-F238E27FC236}">
                <a16:creationId xmlns:a16="http://schemas.microsoft.com/office/drawing/2014/main" id="{345D7EE9-5725-83D6-A896-A506D3638DE7}"/>
              </a:ext>
            </a:extLst>
          </p:cNvPr>
          <p:cNvSpPr txBox="1"/>
          <p:nvPr/>
        </p:nvSpPr>
        <p:spPr>
          <a:xfrm>
            <a:off x="604868" y="5604373"/>
            <a:ext cx="11008877" cy="954107"/>
          </a:xfrm>
          <a:prstGeom prst="rect">
            <a:avLst/>
          </a:prstGeom>
          <a:noFill/>
        </p:spPr>
        <p:txBody>
          <a:bodyPr wrap="square" lIns="91440" tIns="45720" rIns="91440" bIns="45720" rtlCol="0" anchor="t">
            <a:spAutoFit/>
          </a:bodyPr>
          <a:lstStyle/>
          <a:p>
            <a:pPr algn="ctr"/>
            <a:r>
              <a:rPr lang="en-US" sz="2800" b="1" i="0" kern="1200" baseline="0" dirty="0">
                <a:solidFill>
                  <a:srgbClr val="FFFFFF"/>
                </a:solidFill>
                <a:effectLst/>
                <a:latin typeface="+mj-lt"/>
                <a:ea typeface="Helvetica Neue" charset="0"/>
                <a:cs typeface="Arial"/>
              </a:rPr>
              <a:t>Beth Shapiro, Ph.D.</a:t>
            </a:r>
          </a:p>
          <a:p>
            <a:pPr algn="ctr"/>
            <a:r>
              <a:rPr lang="en-US" sz="2800" b="1" i="0" kern="1200" baseline="0" dirty="0">
                <a:solidFill>
                  <a:srgbClr val="FFFFFF"/>
                </a:solidFill>
                <a:effectLst/>
                <a:latin typeface="+mj-lt"/>
                <a:ea typeface="Helvetica Neue" charset="0"/>
                <a:cs typeface="Arial"/>
              </a:rPr>
              <a:t>Chief Scientific Officer, Colossal Biosciences </a:t>
            </a:r>
          </a:p>
        </p:txBody>
      </p:sp>
      <p:sp>
        <p:nvSpPr>
          <p:cNvPr id="8" name="TextBox 7">
            <a:extLst>
              <a:ext uri="{FF2B5EF4-FFF2-40B4-BE49-F238E27FC236}">
                <a16:creationId xmlns:a16="http://schemas.microsoft.com/office/drawing/2014/main" id="{90CEC46D-45CC-2AAA-2DD8-C57D32EAAA6A}"/>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31</a:t>
            </a:r>
          </a:p>
        </p:txBody>
      </p:sp>
    </p:spTree>
    <p:extLst>
      <p:ext uri="{BB962C8B-B14F-4D97-AF65-F5344CB8AC3E}">
        <p14:creationId xmlns:p14="http://schemas.microsoft.com/office/powerpoint/2010/main" val="2902230685"/>
      </p:ext>
    </p:extLst>
  </p:cSld>
  <p:clrMapOvr>
    <a:masterClrMapping/>
  </p:clrMapOvr>
  <p:transition spd="slow">
    <p:wipe dir="d"/>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Image result for stanford medicine logo">
            <a:extLst>
              <a:ext uri="{FF2B5EF4-FFF2-40B4-BE49-F238E27FC236}">
                <a16:creationId xmlns:a16="http://schemas.microsoft.com/office/drawing/2014/main" id="{5EF2C35D-4768-469F-ABB8-A6B51DDEFEF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AutoShape 6" descr="Image result for stanford medicine logo">
            <a:extLst>
              <a:ext uri="{FF2B5EF4-FFF2-40B4-BE49-F238E27FC236}">
                <a16:creationId xmlns:a16="http://schemas.microsoft.com/office/drawing/2014/main" id="{69D14FC3-09EF-42A4-9565-0665A7EF51EF}"/>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AutoShape 14" descr="Image result for massachusetts general hospital logo">
            <a:extLst>
              <a:ext uri="{FF2B5EF4-FFF2-40B4-BE49-F238E27FC236}">
                <a16:creationId xmlns:a16="http://schemas.microsoft.com/office/drawing/2014/main" id="{514408E7-224C-4159-9F12-C5A1935A1445}"/>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AutoShape 16" descr="Image result for massachusetts general hospital logo">
            <a:extLst>
              <a:ext uri="{FF2B5EF4-FFF2-40B4-BE49-F238E27FC236}">
                <a16:creationId xmlns:a16="http://schemas.microsoft.com/office/drawing/2014/main" id="{B7B1620A-6E56-46F5-B645-05D2F55C3A4C}"/>
              </a:ext>
            </a:extLst>
          </p:cNvPr>
          <p:cNvSpPr>
            <a:spLocks noChangeAspect="1" noChangeArrowheads="1"/>
          </p:cNvSpPr>
          <p:nvPr/>
        </p:nvSpPr>
        <p:spPr bwMode="auto">
          <a:xfrm>
            <a:off x="6400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Rectangle 18">
            <a:extLst>
              <a:ext uri="{FF2B5EF4-FFF2-40B4-BE49-F238E27FC236}">
                <a16:creationId xmlns:a16="http://schemas.microsoft.com/office/drawing/2014/main" id="{935838E9-0B4B-F341-9059-A8CD20139FFC}"/>
              </a:ext>
            </a:extLst>
          </p:cNvPr>
          <p:cNvSpPr/>
          <p:nvPr/>
        </p:nvSpPr>
        <p:spPr>
          <a:xfrm>
            <a:off x="652996" y="3829212"/>
            <a:ext cx="11236570" cy="2616101"/>
          </a:xfrm>
          <a:prstGeom prst="rect">
            <a:avLst/>
          </a:prstGeom>
        </p:spPr>
        <p:txBody>
          <a:bodyPr wrap="square" lIns="91440" tIns="45720" rIns="91440" bIns="45720" anchor="t">
            <a:spAutoFit/>
          </a:bodyPr>
          <a:lstStyle/>
          <a:p>
            <a:pPr marL="342900" indent="-288925" defTabSz="682625" fontAlgn="base">
              <a:buFont typeface="Wingdings" panose="05000000000000000000" pitchFamily="2" charset="2"/>
              <a:buChar char="§"/>
            </a:pPr>
            <a:r>
              <a:rPr lang="en-US" sz="2800" b="1" dirty="0">
                <a:solidFill>
                  <a:srgbClr val="FFFFFF"/>
                </a:solidFill>
                <a:cs typeface="Arial"/>
              </a:rPr>
              <a:t>July 17-18, 2024</a:t>
            </a:r>
          </a:p>
          <a:p>
            <a:pPr marL="342900" indent="-288925" defTabSz="682625" fontAlgn="base">
              <a:buFont typeface="Wingdings" panose="05000000000000000000" pitchFamily="2" charset="2"/>
              <a:buChar char="§"/>
            </a:pPr>
            <a:endParaRPr lang="en-US" sz="2800" b="1" dirty="0">
              <a:solidFill>
                <a:srgbClr val="FFFFFF"/>
              </a:solidFill>
              <a:cs typeface="Arial"/>
            </a:endParaRPr>
          </a:p>
          <a:p>
            <a:pPr marL="342900" indent="-288925" defTabSz="682625" fontAlgn="base">
              <a:buFont typeface="Wingdings" panose="05000000000000000000" pitchFamily="2" charset="2"/>
              <a:buChar char="§"/>
            </a:pPr>
            <a:r>
              <a:rPr lang="en-US" sz="2800" b="1" dirty="0">
                <a:solidFill>
                  <a:srgbClr val="FFFFFF"/>
                </a:solidFill>
                <a:cs typeface="Arial"/>
              </a:rPr>
              <a:t>Exploring the many dimensions of sex and gender in the 	genomics era: Clarifying complexities in light of social and 	genomic advances and their histories</a:t>
            </a:r>
          </a:p>
          <a:p>
            <a:pPr marL="53975" fontAlgn="base"/>
            <a:endParaRPr lang="en-US" b="1" dirty="0">
              <a:solidFill>
                <a:srgbClr val="FFFFFF"/>
              </a:solidFill>
              <a:latin typeface="Arial"/>
              <a:cs typeface="Arial"/>
            </a:endParaRPr>
          </a:p>
        </p:txBody>
      </p:sp>
      <p:sp>
        <p:nvSpPr>
          <p:cNvPr id="21" name="Title 3">
            <a:extLst>
              <a:ext uri="{FF2B5EF4-FFF2-40B4-BE49-F238E27FC236}">
                <a16:creationId xmlns:a16="http://schemas.microsoft.com/office/drawing/2014/main" id="{6B4C975B-618D-4D4F-94E6-C781F7253734}"/>
              </a:ext>
            </a:extLst>
          </p:cNvPr>
          <p:cNvSpPr txBox="1">
            <a:spLocks/>
          </p:cNvSpPr>
          <p:nvPr/>
        </p:nvSpPr>
        <p:spPr>
          <a:xfrm>
            <a:off x="-98432" y="15405"/>
            <a:ext cx="12192000" cy="1117257"/>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srgbClr val="5EDFD3"/>
                </a:solidFill>
                <a:effectLst/>
                <a:uLnTx/>
                <a:uFillTx/>
                <a:latin typeface="Arial" charset="0"/>
                <a:ea typeface="+mj-ea"/>
                <a:cs typeface="Arial" charset="0"/>
              </a:rPr>
              <a:t>NHGRI History of Genomics Program</a:t>
            </a:r>
          </a:p>
          <a:p>
            <a:pPr marL="0" marR="0" lvl="0" indent="0" algn="ctr" defTabSz="121917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a:ln>
                <a:noFill/>
              </a:ln>
              <a:solidFill>
                <a:srgbClr val="5EDFD3"/>
              </a:solidFill>
              <a:effectLst/>
              <a:uLnTx/>
              <a:uFillTx/>
              <a:latin typeface="Arial" charset="0"/>
              <a:ea typeface="+mj-ea"/>
              <a:cs typeface="Arial" charset="0"/>
            </a:endParaRPr>
          </a:p>
        </p:txBody>
      </p:sp>
      <p:sp>
        <p:nvSpPr>
          <p:cNvPr id="22" name="TextBox 21">
            <a:extLst>
              <a:ext uri="{FF2B5EF4-FFF2-40B4-BE49-F238E27FC236}">
                <a16:creationId xmlns:a16="http://schemas.microsoft.com/office/drawing/2014/main" id="{678E26A9-56D9-41C8-A833-C3A3F3CF079E}"/>
              </a:ext>
            </a:extLst>
          </p:cNvPr>
          <p:cNvSpPr txBox="1"/>
          <p:nvPr/>
        </p:nvSpPr>
        <p:spPr>
          <a:xfrm>
            <a:off x="652996" y="776875"/>
            <a:ext cx="11008877" cy="523220"/>
          </a:xfrm>
          <a:prstGeom prst="rect">
            <a:avLst/>
          </a:prstGeom>
          <a:noFill/>
        </p:spPr>
        <p:txBody>
          <a:bodyPr wrap="square" lIns="91440" tIns="45720" rIns="91440" bIns="45720" rtlCol="0" anchor="t">
            <a:spAutoFit/>
          </a:bodyPr>
          <a:lstStyle/>
          <a:p>
            <a:pPr algn="ctr"/>
            <a:r>
              <a:rPr lang="en-US" sz="2800" b="1" dirty="0">
                <a:solidFill>
                  <a:srgbClr val="FFFFFF"/>
                </a:solidFill>
                <a:latin typeface="+mj-lt"/>
                <a:ea typeface="Helvetica Neue" charset="0"/>
                <a:cs typeface="Arial"/>
              </a:rPr>
              <a:t>Virtual Symposium</a:t>
            </a:r>
            <a:endParaRPr lang="en-US" sz="2800" b="1" i="0" kern="1200" baseline="0" dirty="0">
              <a:solidFill>
                <a:srgbClr val="FFFFFF"/>
              </a:solidFill>
              <a:effectLst/>
              <a:latin typeface="+mj-lt"/>
              <a:ea typeface="Helvetica Neue" charset="0"/>
              <a:cs typeface="Arial"/>
            </a:endParaRPr>
          </a:p>
        </p:txBody>
      </p:sp>
      <p:sp>
        <p:nvSpPr>
          <p:cNvPr id="6" name="TextBox 5">
            <a:extLst>
              <a:ext uri="{FF2B5EF4-FFF2-40B4-BE49-F238E27FC236}">
                <a16:creationId xmlns:a16="http://schemas.microsoft.com/office/drawing/2014/main" id="{12FA8937-0481-B15B-D0B5-68BDE9DB4C7B}"/>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ea typeface="+mn-ea"/>
                <a:cs typeface="Arial"/>
              </a:rPr>
              <a:t>Document 31</a:t>
            </a:r>
          </a:p>
        </p:txBody>
      </p:sp>
      <p:pic>
        <p:nvPicPr>
          <p:cNvPr id="13" name="Picture 12" descr="A black background with white text&#10;&#10;Description automatically generated">
            <a:extLst>
              <a:ext uri="{FF2B5EF4-FFF2-40B4-BE49-F238E27FC236}">
                <a16:creationId xmlns:a16="http://schemas.microsoft.com/office/drawing/2014/main" id="{B7A9EBED-754B-D757-433E-7049D95A2B8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97568" y="2248835"/>
            <a:ext cx="4809322" cy="767573"/>
          </a:xfrm>
          <a:prstGeom prst="rect">
            <a:avLst/>
          </a:prstGeom>
        </p:spPr>
      </p:pic>
      <p:pic>
        <p:nvPicPr>
          <p:cNvPr id="15" name="Picture 14" descr="A black and white sign with white text&#10;&#10;Description automatically generated">
            <a:extLst>
              <a:ext uri="{FF2B5EF4-FFF2-40B4-BE49-F238E27FC236}">
                <a16:creationId xmlns:a16="http://schemas.microsoft.com/office/drawing/2014/main" id="{94EEBAC7-C970-2385-4B50-EF117750CCF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133" y="2248835"/>
            <a:ext cx="4881282" cy="767573"/>
          </a:xfrm>
          <a:prstGeom prst="rect">
            <a:avLst/>
          </a:prstGeom>
        </p:spPr>
      </p:pic>
    </p:spTree>
    <p:extLst>
      <p:ext uri="{BB962C8B-B14F-4D97-AF65-F5344CB8AC3E}">
        <p14:creationId xmlns:p14="http://schemas.microsoft.com/office/powerpoint/2010/main" val="140553624"/>
      </p:ext>
    </p:extLst>
  </p:cSld>
  <p:clrMapOvr>
    <a:masterClrMapping/>
  </p:clrMapOvr>
  <p:transition spd="slow">
    <p:wipe dir="d"/>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3E25BBA-D6F0-A9F9-FD31-70AA1B8D341D}"/>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32</a:t>
            </a:r>
          </a:p>
        </p:txBody>
      </p:sp>
      <p:pic>
        <p:nvPicPr>
          <p:cNvPr id="7" name="Picture 6" descr="A person wearing glasses and a white shirt&#10;&#10;Description automatically generated">
            <a:extLst>
              <a:ext uri="{FF2B5EF4-FFF2-40B4-BE49-F238E27FC236}">
                <a16:creationId xmlns:a16="http://schemas.microsoft.com/office/drawing/2014/main" id="{0BAAA342-4264-8D1B-71E8-A166FE4B9B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37972" y="1990489"/>
            <a:ext cx="7296428" cy="4104241"/>
          </a:xfrm>
          <a:prstGeom prst="rect">
            <a:avLst/>
          </a:prstGeom>
          <a:ln w="38100">
            <a:solidFill>
              <a:schemeClr val="bg2"/>
            </a:solidFill>
          </a:ln>
        </p:spPr>
      </p:pic>
      <p:pic>
        <p:nvPicPr>
          <p:cNvPr id="15" name="Picture 14" descr="A logo for a national dna day&#10;&#10;Description automatically generated">
            <a:extLst>
              <a:ext uri="{FF2B5EF4-FFF2-40B4-BE49-F238E27FC236}">
                <a16:creationId xmlns:a16="http://schemas.microsoft.com/office/drawing/2014/main" id="{BDD6E57C-749D-DF2F-E86C-47DD5040EE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5360" y="1990489"/>
            <a:ext cx="4104240" cy="4104240"/>
          </a:xfrm>
          <a:prstGeom prst="rect">
            <a:avLst/>
          </a:prstGeom>
        </p:spPr>
      </p:pic>
      <p:sp>
        <p:nvSpPr>
          <p:cNvPr id="6" name="Title 1">
            <a:extLst>
              <a:ext uri="{FF2B5EF4-FFF2-40B4-BE49-F238E27FC236}">
                <a16:creationId xmlns:a16="http://schemas.microsoft.com/office/drawing/2014/main" id="{1258A142-FD44-1BE2-33F0-27BA1B961276}"/>
              </a:ext>
            </a:extLst>
          </p:cNvPr>
          <p:cNvSpPr txBox="1">
            <a:spLocks/>
          </p:cNvSpPr>
          <p:nvPr/>
        </p:nvSpPr>
        <p:spPr>
          <a:xfrm>
            <a:off x="97529" y="-236415"/>
            <a:ext cx="12192000" cy="113211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pitchFamily="34" charset="0"/>
                <a:cs typeface="Arial" pitchFamily="34" charset="0"/>
              </a:rPr>
              <a:t>Louise M. Slaughter National DNA Day Lecture</a:t>
            </a:r>
            <a:endParaRPr lang="en-US" sz="2800"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2645493106"/>
      </p:ext>
    </p:extLst>
  </p:cSld>
  <p:clrMapOvr>
    <a:masterClrMapping/>
  </p:clrMapOvr>
  <p:transition spd="slow">
    <p:wipe dir="d"/>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3E25BBA-D6F0-A9F9-FD31-70AA1B8D341D}"/>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32</a:t>
            </a:r>
          </a:p>
        </p:txBody>
      </p:sp>
      <p:pic>
        <p:nvPicPr>
          <p:cNvPr id="5" name="Picture 4" descr="A logo for a national dna day&#10;&#10;Description automatically generated">
            <a:extLst>
              <a:ext uri="{FF2B5EF4-FFF2-40B4-BE49-F238E27FC236}">
                <a16:creationId xmlns:a16="http://schemas.microsoft.com/office/drawing/2014/main" id="{6C485CB1-81E0-A64D-E91B-984948B9FCB4}"/>
              </a:ext>
            </a:extLst>
          </p:cNvPr>
          <p:cNvPicPr>
            <a:picLocks noChangeAspect="1"/>
          </p:cNvPicPr>
          <p:nvPr/>
        </p:nvPicPr>
        <p:blipFill>
          <a:blip r:embed="rId3"/>
          <a:stretch>
            <a:fillRect/>
          </a:stretch>
        </p:blipFill>
        <p:spPr>
          <a:xfrm>
            <a:off x="10202855" y="2805608"/>
            <a:ext cx="1735017" cy="1767866"/>
          </a:xfrm>
          <a:prstGeom prst="rect">
            <a:avLst/>
          </a:prstGeom>
        </p:spPr>
      </p:pic>
      <p:sp>
        <p:nvSpPr>
          <p:cNvPr id="11" name="Title 1">
            <a:extLst>
              <a:ext uri="{FF2B5EF4-FFF2-40B4-BE49-F238E27FC236}">
                <a16:creationId xmlns:a16="http://schemas.microsoft.com/office/drawing/2014/main" id="{96960775-DC06-B0B6-CDC8-9180506929BE}"/>
              </a:ext>
            </a:extLst>
          </p:cNvPr>
          <p:cNvSpPr txBox="1">
            <a:spLocks/>
          </p:cNvSpPr>
          <p:nvPr/>
        </p:nvSpPr>
        <p:spPr>
          <a:xfrm>
            <a:off x="0" y="-232609"/>
            <a:ext cx="12192000" cy="113211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pitchFamily="34" charset="0"/>
                <a:cs typeface="Arial" pitchFamily="34" charset="0"/>
              </a:rPr>
              <a:t>National DNA Day: “The Ladder” Dedication</a:t>
            </a:r>
          </a:p>
        </p:txBody>
      </p:sp>
      <p:pic>
        <p:nvPicPr>
          <p:cNvPr id="12" name="Picture 11" descr="A picture containing outdoor, statue&#10;&#10;Description automatically generated">
            <a:extLst>
              <a:ext uri="{FF2B5EF4-FFF2-40B4-BE49-F238E27FC236}">
                <a16:creationId xmlns:a16="http://schemas.microsoft.com/office/drawing/2014/main" id="{98BA6503-9FA9-7426-51E6-3646E3306D4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8985" y="853489"/>
            <a:ext cx="3959851" cy="5936808"/>
          </a:xfrm>
          <a:prstGeom prst="rect">
            <a:avLst/>
          </a:prstGeom>
        </p:spPr>
      </p:pic>
      <p:pic>
        <p:nvPicPr>
          <p:cNvPr id="14" name="Picture 13" descr="A group of people posing for a photo&#10;&#10;Description automatically generated">
            <a:extLst>
              <a:ext uri="{FF2B5EF4-FFF2-40B4-BE49-F238E27FC236}">
                <a16:creationId xmlns:a16="http://schemas.microsoft.com/office/drawing/2014/main" id="{CFE9B55D-88B3-1ED6-45E9-AE714E37FE5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41872" y="853489"/>
            <a:ext cx="5729659" cy="3821683"/>
          </a:xfrm>
          <a:prstGeom prst="rect">
            <a:avLst/>
          </a:prstGeom>
        </p:spPr>
      </p:pic>
      <p:pic>
        <p:nvPicPr>
          <p:cNvPr id="16" name="Picture 15" descr="A group of people sitting on a bench&#10;&#10;Description automatically generated with medium confidence">
            <a:extLst>
              <a:ext uri="{FF2B5EF4-FFF2-40B4-BE49-F238E27FC236}">
                <a16:creationId xmlns:a16="http://schemas.microsoft.com/office/drawing/2014/main" id="{812BF07C-D8CB-73A7-17FF-6A603104EEF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7637" b="28167"/>
          <a:stretch/>
        </p:blipFill>
        <p:spPr>
          <a:xfrm>
            <a:off x="4241872" y="4675172"/>
            <a:ext cx="5729659" cy="2071195"/>
          </a:xfrm>
          <a:prstGeom prst="rect">
            <a:avLst/>
          </a:prstGeom>
        </p:spPr>
      </p:pic>
    </p:spTree>
    <p:extLst>
      <p:ext uri="{BB962C8B-B14F-4D97-AF65-F5344CB8AC3E}">
        <p14:creationId xmlns:p14="http://schemas.microsoft.com/office/powerpoint/2010/main" val="3725241685"/>
      </p:ext>
    </p:extLst>
  </p:cSld>
  <p:clrMapOvr>
    <a:masterClrMapping/>
  </p:clrMapOvr>
  <p:transition spd="slow">
    <p:wipe dir="d"/>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Image result for National Academy of Scienc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5" name="AutoShape 4" descr="Image result for National Academy of Science"/>
          <p:cNvSpPr>
            <a:spLocks noChangeAspect="1" noChangeArrowheads="1"/>
          </p:cNvSpPr>
          <p:nvPr/>
        </p:nvSpPr>
        <p:spPr bwMode="auto">
          <a:xfrm>
            <a:off x="3359149" y="2747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6" name="AutoShape 6" descr="Image result for National Academy of Science"/>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8" name="Title 1">
            <a:extLst>
              <a:ext uri="{FF2B5EF4-FFF2-40B4-BE49-F238E27FC236}">
                <a16:creationId xmlns:a16="http://schemas.microsoft.com/office/drawing/2014/main" id="{273FE00A-E685-E572-50BA-6C6B1B659011}"/>
              </a:ext>
            </a:extLst>
          </p:cNvPr>
          <p:cNvSpPr txBox="1">
            <a:spLocks/>
          </p:cNvSpPr>
          <p:nvPr/>
        </p:nvSpPr>
        <p:spPr>
          <a:xfrm>
            <a:off x="2363108" y="6155217"/>
            <a:ext cx="7479391" cy="952923"/>
          </a:xfrm>
          <a:prstGeom prst="rect">
            <a:avLst/>
          </a:prstGeom>
        </p:spPr>
        <p:txBody>
          <a:bodyPr lIns="91440" tIns="45720" rIns="91440" bIns="45720" anchor="t"/>
          <a:lstStyle/>
          <a:p>
            <a:pPr algn="ctr" eaLnBrk="0" hangingPunct="0">
              <a:defRPr/>
            </a:pPr>
            <a:r>
              <a:rPr lang="de-DE" sz="3200" b="1" spc="-100" dirty="0">
                <a:solidFill>
                  <a:srgbClr val="FFFFFF"/>
                </a:solidFill>
                <a:ea typeface="+mn-lt"/>
                <a:cs typeface="+mn-lt"/>
              </a:rPr>
              <a:t>13</a:t>
            </a:r>
            <a:r>
              <a:rPr lang="de-DE" sz="3200" b="1" spc="-100" baseline="30000" dirty="0">
                <a:solidFill>
                  <a:srgbClr val="FFFFFF"/>
                </a:solidFill>
                <a:ea typeface="+mn-lt"/>
                <a:cs typeface="+mn-lt"/>
              </a:rPr>
              <a:t>th </a:t>
            </a:r>
            <a:r>
              <a:rPr lang="de-DE" sz="3200" b="1" spc="-100" dirty="0">
                <a:solidFill>
                  <a:srgbClr val="FFFFFF"/>
                </a:solidFill>
                <a:ea typeface="+mn-lt"/>
                <a:cs typeface="+mn-lt"/>
              </a:rPr>
              <a:t>Annual Meeting </a:t>
            </a:r>
            <a:endParaRPr lang="de-DE" sz="3200" b="1" i="0" u="none" strike="noStrike" kern="1200" cap="none" spc="-100" normalizeH="0" baseline="0" noProof="0" dirty="0">
              <a:ln>
                <a:noFill/>
              </a:ln>
              <a:solidFill>
                <a:srgbClr val="FFFFFF"/>
              </a:solidFill>
              <a:effectLst/>
              <a:uLnTx/>
              <a:uFillTx/>
              <a:latin typeface="Arial" panose="020B0604020202020204"/>
              <a:cs typeface="Arial" charset="0"/>
            </a:endParaRPr>
          </a:p>
        </p:txBody>
      </p:sp>
      <p:sp>
        <p:nvSpPr>
          <p:cNvPr id="9" name="Title 3">
            <a:extLst>
              <a:ext uri="{FF2B5EF4-FFF2-40B4-BE49-F238E27FC236}">
                <a16:creationId xmlns:a16="http://schemas.microsoft.com/office/drawing/2014/main" id="{00AF9698-9DC3-EB5F-40A2-79FAD871C66C}"/>
              </a:ext>
            </a:extLst>
          </p:cNvPr>
          <p:cNvSpPr txBox="1">
            <a:spLocks/>
          </p:cNvSpPr>
          <p:nvPr/>
        </p:nvSpPr>
        <p:spPr>
          <a:xfrm>
            <a:off x="0" y="39245"/>
            <a:ext cx="12192000" cy="1408255"/>
          </a:xfrm>
          <a:prstGeom prst="rect">
            <a:avLst/>
          </a:prstGeom>
        </p:spPr>
        <p:txBody>
          <a:bodyPr lIns="91440" tIns="45720" rIns="91440" bIns="45720" anchor="t"/>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ea typeface="+mj-lt"/>
                <a:cs typeface="+mj-lt"/>
              </a:rPr>
              <a:t>Inter-Society Coordinating Committee for Practitioner Education in Genomics</a:t>
            </a:r>
            <a:r>
              <a:rPr lang="en-US" sz="3600" dirty="0">
                <a:solidFill>
                  <a:srgbClr val="5FE0D4"/>
                </a:solidFill>
                <a:latin typeface="Arial"/>
                <a:cs typeface="Arial"/>
              </a:rPr>
              <a:t> (ISCC-PEG)</a:t>
            </a:r>
            <a:endParaRPr lang="en-US" dirty="0">
              <a:solidFill>
                <a:srgbClr val="5FE0D3"/>
              </a:solidFill>
              <a:latin typeface="Arial"/>
              <a:cs typeface="Arial"/>
            </a:endParaRPr>
          </a:p>
        </p:txBody>
      </p:sp>
      <p:pic>
        <p:nvPicPr>
          <p:cNvPr id="2" name="Picture 1">
            <a:extLst>
              <a:ext uri="{FF2B5EF4-FFF2-40B4-BE49-F238E27FC236}">
                <a16:creationId xmlns:a16="http://schemas.microsoft.com/office/drawing/2014/main" id="{F5221AC1-307C-A15D-1AC6-A825039A42DF}"/>
              </a:ext>
            </a:extLst>
          </p:cNvPr>
          <p:cNvPicPr>
            <a:picLocks noChangeAspect="1"/>
          </p:cNvPicPr>
          <p:nvPr/>
        </p:nvPicPr>
        <p:blipFill rotWithShape="1">
          <a:blip r:embed="rId3"/>
          <a:srcRect l="9688" t="29910" r="2549" b="4433"/>
          <a:stretch/>
        </p:blipFill>
        <p:spPr>
          <a:xfrm>
            <a:off x="550096" y="1372611"/>
            <a:ext cx="11098860" cy="4681510"/>
          </a:xfrm>
          <a:prstGeom prst="rect">
            <a:avLst/>
          </a:prstGeom>
          <a:ln w="38100">
            <a:solidFill>
              <a:schemeClr val="bg2"/>
            </a:solidFill>
          </a:ln>
        </p:spPr>
      </p:pic>
      <p:sp>
        <p:nvSpPr>
          <p:cNvPr id="12" name="TextBox 11">
            <a:extLst>
              <a:ext uri="{FF2B5EF4-FFF2-40B4-BE49-F238E27FC236}">
                <a16:creationId xmlns:a16="http://schemas.microsoft.com/office/drawing/2014/main" id="{CE9D92AD-4DBA-9C79-2DF4-9AABC456A4E7}"/>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33</a:t>
            </a:r>
          </a:p>
        </p:txBody>
      </p:sp>
    </p:spTree>
    <p:extLst>
      <p:ext uri="{BB962C8B-B14F-4D97-AF65-F5344CB8AC3E}">
        <p14:creationId xmlns:p14="http://schemas.microsoft.com/office/powerpoint/2010/main" val="1494015865"/>
      </p:ext>
    </p:extLst>
  </p:cSld>
  <p:clrMapOvr>
    <a:masterClrMapping/>
  </p:clrMapOvr>
  <p:transition spd="slow">
    <p:wipe dir="d"/>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C7FD0-710B-473B-92D1-26C05072F55A}"/>
              </a:ext>
            </a:extLst>
          </p:cNvPr>
          <p:cNvSpPr txBox="1">
            <a:spLocks/>
          </p:cNvSpPr>
          <p:nvPr/>
        </p:nvSpPr>
        <p:spPr>
          <a:xfrm>
            <a:off x="0" y="0"/>
            <a:ext cx="12192000" cy="66992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a:solidFill>
                  <a:srgbClr val="5FE0D4"/>
                </a:solidFill>
                <a:latin typeface="Arial" pitchFamily="34" charset="0"/>
                <a:cs typeface="Arial" pitchFamily="34" charset="0"/>
              </a:rPr>
              <a:t>Director’s Report Outline</a:t>
            </a:r>
          </a:p>
        </p:txBody>
      </p:sp>
      <p:sp>
        <p:nvSpPr>
          <p:cNvPr id="3" name="Rectangle 4">
            <a:extLst>
              <a:ext uri="{FF2B5EF4-FFF2-40B4-BE49-F238E27FC236}">
                <a16:creationId xmlns:a16="http://schemas.microsoft.com/office/drawing/2014/main" id="{3061D2B9-D30B-47BB-A03E-734EE303A21C}"/>
              </a:ext>
            </a:extLst>
          </p:cNvPr>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NIH Common Fund/Trans-NIH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Communications, Policy, and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E57200"/>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626598738"/>
      </p:ext>
    </p:extLst>
  </p:cSld>
  <p:clrMapOvr>
    <a:masterClrMapping/>
  </p:clrMapOvr>
  <p:transition spd="slow">
    <p:wipe dir="d"/>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black and white logo&#10;&#10;Description automatically generated">
            <a:extLst>
              <a:ext uri="{FF2B5EF4-FFF2-40B4-BE49-F238E27FC236}">
                <a16:creationId xmlns:a16="http://schemas.microsoft.com/office/drawing/2014/main" id="{B08B20EB-3A9E-735C-87B4-470E0AE21B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14663" y="2606206"/>
            <a:ext cx="3932898" cy="1679675"/>
          </a:xfrm>
          <a:prstGeom prst="rect">
            <a:avLst/>
          </a:prstGeom>
        </p:spPr>
      </p:pic>
      <p:pic>
        <p:nvPicPr>
          <p:cNvPr id="17" name="Picture 16">
            <a:extLst>
              <a:ext uri="{FF2B5EF4-FFF2-40B4-BE49-F238E27FC236}">
                <a16:creationId xmlns:a16="http://schemas.microsoft.com/office/drawing/2014/main" id="{2D102039-3425-3C23-2892-334F5E544EC6}"/>
              </a:ext>
            </a:extLst>
          </p:cNvPr>
          <p:cNvPicPr>
            <a:picLocks noChangeAspect="1"/>
          </p:cNvPicPr>
          <p:nvPr/>
        </p:nvPicPr>
        <p:blipFill rotWithShape="1">
          <a:blip r:embed="rId4">
            <a:extLst>
              <a:ext uri="{28A0092B-C50C-407E-A947-70E740481C1C}">
                <a14:useLocalDpi xmlns:a14="http://schemas.microsoft.com/office/drawing/2010/main" val="0"/>
              </a:ext>
            </a:extLst>
          </a:blip>
          <a:srcRect l="9749" r="9749"/>
          <a:stretch/>
        </p:blipFill>
        <p:spPr>
          <a:xfrm>
            <a:off x="1894001" y="1463616"/>
            <a:ext cx="3186832" cy="3958656"/>
          </a:xfrm>
          <a:prstGeom prst="rect">
            <a:avLst/>
          </a:prstGeom>
          <a:ln w="38100">
            <a:solidFill>
              <a:schemeClr val="bg2"/>
            </a:solidFill>
          </a:ln>
        </p:spPr>
      </p:pic>
      <p:sp>
        <p:nvSpPr>
          <p:cNvPr id="3" name="AutoShape 2" descr="Image result for National Academy of Science">
            <a:extLst>
              <a:ext uri="{FF2B5EF4-FFF2-40B4-BE49-F238E27FC236}">
                <a16:creationId xmlns:a16="http://schemas.microsoft.com/office/drawing/2014/main" id="{C94140D2-A6A1-37E1-059E-DD5C5F7C017A}"/>
              </a:ext>
            </a:extLst>
          </p:cNvPr>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4" name="AutoShape 4" descr="Image result for National Academy of Science">
            <a:extLst>
              <a:ext uri="{FF2B5EF4-FFF2-40B4-BE49-F238E27FC236}">
                <a16:creationId xmlns:a16="http://schemas.microsoft.com/office/drawing/2014/main" id="{42C19057-AD2F-5675-4288-31DD09D4E53A}"/>
              </a:ext>
            </a:extLst>
          </p:cNvPr>
          <p:cNvSpPr>
            <a:spLocks noChangeAspect="1" noChangeArrowheads="1"/>
          </p:cNvSpPr>
          <p:nvPr/>
        </p:nvSpPr>
        <p:spPr bwMode="auto">
          <a:xfrm>
            <a:off x="3359149" y="2747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5" name="AutoShape 6" descr="Image result for National Academy of Science">
            <a:extLst>
              <a:ext uri="{FF2B5EF4-FFF2-40B4-BE49-F238E27FC236}">
                <a16:creationId xmlns:a16="http://schemas.microsoft.com/office/drawing/2014/main" id="{9F84C473-71D0-3223-0DCE-4EDA50B5413C}"/>
              </a:ext>
            </a:extLst>
          </p:cNvPr>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7" name="Title 1">
            <a:extLst>
              <a:ext uri="{FF2B5EF4-FFF2-40B4-BE49-F238E27FC236}">
                <a16:creationId xmlns:a16="http://schemas.microsoft.com/office/drawing/2014/main" id="{BAF31E34-0EAB-13D2-D226-FC6F2CFE2C80}"/>
              </a:ext>
            </a:extLst>
          </p:cNvPr>
          <p:cNvSpPr txBox="1">
            <a:spLocks/>
          </p:cNvSpPr>
          <p:nvPr/>
        </p:nvSpPr>
        <p:spPr>
          <a:xfrm>
            <a:off x="1128299" y="5531319"/>
            <a:ext cx="4538578" cy="1256449"/>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de-DE"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Elaine Ostrander, Ph.D.</a:t>
            </a:r>
            <a:endPar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endParaRPr>
          </a:p>
        </p:txBody>
      </p:sp>
      <p:sp>
        <p:nvSpPr>
          <p:cNvPr id="8" name="Title 3">
            <a:extLst>
              <a:ext uri="{FF2B5EF4-FFF2-40B4-BE49-F238E27FC236}">
                <a16:creationId xmlns:a16="http://schemas.microsoft.com/office/drawing/2014/main" id="{AEC690F2-212D-90E0-FDB7-6E81C2D2D68A}"/>
              </a:ext>
            </a:extLst>
          </p:cNvPr>
          <p:cNvSpPr txBox="1">
            <a:spLocks/>
          </p:cNvSpPr>
          <p:nvPr/>
        </p:nvSpPr>
        <p:spPr>
          <a:xfrm>
            <a:off x="0" y="41417"/>
            <a:ext cx="12192000" cy="1408255"/>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2024 Edward </a:t>
            </a:r>
            <a:r>
              <a:rPr kumimoji="0" lang="en-US" sz="3600" b="1" i="0" u="none" strike="noStrike" kern="1200" cap="none" spc="0" normalizeH="0" baseline="0" noProof="0" dirty="0" err="1">
                <a:ln>
                  <a:noFill/>
                </a:ln>
                <a:solidFill>
                  <a:srgbClr val="5FE0D4"/>
                </a:solidFill>
                <a:effectLst/>
                <a:uLnTx/>
                <a:uFillTx/>
                <a:latin typeface="Arial" charset="0"/>
                <a:ea typeface="+mj-ea"/>
                <a:cs typeface="Arial" charset="0"/>
              </a:rPr>
              <a:t>Novitski</a:t>
            </a: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 Prize</a:t>
            </a:r>
          </a:p>
        </p:txBody>
      </p:sp>
      <p:sp>
        <p:nvSpPr>
          <p:cNvPr id="2" name="TextBox 1">
            <a:extLst>
              <a:ext uri="{FF2B5EF4-FFF2-40B4-BE49-F238E27FC236}">
                <a16:creationId xmlns:a16="http://schemas.microsoft.com/office/drawing/2014/main" id="{6952A1CF-4CC6-28EA-CFBB-E1DB36061F89}"/>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34</a:t>
            </a:r>
          </a:p>
        </p:txBody>
      </p:sp>
    </p:spTree>
    <p:extLst>
      <p:ext uri="{BB962C8B-B14F-4D97-AF65-F5344CB8AC3E}">
        <p14:creationId xmlns:p14="http://schemas.microsoft.com/office/powerpoint/2010/main" val="1764721957"/>
      </p:ext>
    </p:extLst>
  </p:cSld>
  <p:clrMapOvr>
    <a:masterClrMapping/>
  </p:clrMapOvr>
  <p:transition spd="slow">
    <p:wipe dir="d"/>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06DD1A0-8E20-5D0A-3AAB-9C1DF138FF5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645428" y="1910449"/>
            <a:ext cx="3348278" cy="3333677"/>
          </a:xfrm>
          <a:prstGeom prst="ellipse">
            <a:avLst/>
          </a:prstGeom>
        </p:spPr>
      </p:pic>
      <p:sp>
        <p:nvSpPr>
          <p:cNvPr id="3" name="AutoShape 2" descr="Image result for National Academy of Science">
            <a:extLst>
              <a:ext uri="{FF2B5EF4-FFF2-40B4-BE49-F238E27FC236}">
                <a16:creationId xmlns:a16="http://schemas.microsoft.com/office/drawing/2014/main" id="{C94140D2-A6A1-37E1-059E-DD5C5F7C017A}"/>
              </a:ext>
            </a:extLst>
          </p:cNvPr>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4" name="AutoShape 4" descr="Image result for National Academy of Science">
            <a:extLst>
              <a:ext uri="{FF2B5EF4-FFF2-40B4-BE49-F238E27FC236}">
                <a16:creationId xmlns:a16="http://schemas.microsoft.com/office/drawing/2014/main" id="{42C19057-AD2F-5675-4288-31DD09D4E53A}"/>
              </a:ext>
            </a:extLst>
          </p:cNvPr>
          <p:cNvSpPr>
            <a:spLocks noChangeAspect="1" noChangeArrowheads="1"/>
          </p:cNvSpPr>
          <p:nvPr/>
        </p:nvSpPr>
        <p:spPr bwMode="auto">
          <a:xfrm>
            <a:off x="3359149" y="2747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5" name="AutoShape 6" descr="Image result for National Academy of Science">
            <a:extLst>
              <a:ext uri="{FF2B5EF4-FFF2-40B4-BE49-F238E27FC236}">
                <a16:creationId xmlns:a16="http://schemas.microsoft.com/office/drawing/2014/main" id="{9F84C473-71D0-3223-0DCE-4EDA50B5413C}"/>
              </a:ext>
            </a:extLst>
          </p:cNvPr>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7" name="Title 1">
            <a:extLst>
              <a:ext uri="{FF2B5EF4-FFF2-40B4-BE49-F238E27FC236}">
                <a16:creationId xmlns:a16="http://schemas.microsoft.com/office/drawing/2014/main" id="{BAF31E34-0EAB-13D2-D226-FC6F2CFE2C80}"/>
              </a:ext>
            </a:extLst>
          </p:cNvPr>
          <p:cNvSpPr txBox="1">
            <a:spLocks/>
          </p:cNvSpPr>
          <p:nvPr/>
        </p:nvSpPr>
        <p:spPr>
          <a:xfrm>
            <a:off x="998623" y="5507255"/>
            <a:ext cx="4784367" cy="1256449"/>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de-DE"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Dan Kastner, M.D., Ph.D. </a:t>
            </a:r>
            <a:endPar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endParaRPr>
          </a:p>
        </p:txBody>
      </p:sp>
      <p:sp>
        <p:nvSpPr>
          <p:cNvPr id="8" name="Title 3">
            <a:extLst>
              <a:ext uri="{FF2B5EF4-FFF2-40B4-BE49-F238E27FC236}">
                <a16:creationId xmlns:a16="http://schemas.microsoft.com/office/drawing/2014/main" id="{AEC690F2-212D-90E0-FDB7-6E81C2D2D68A}"/>
              </a:ext>
            </a:extLst>
          </p:cNvPr>
          <p:cNvSpPr txBox="1">
            <a:spLocks/>
          </p:cNvSpPr>
          <p:nvPr/>
        </p:nvSpPr>
        <p:spPr>
          <a:xfrm>
            <a:off x="0" y="41417"/>
            <a:ext cx="12192000" cy="1408255"/>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2023 George M. </a:t>
            </a:r>
            <a:r>
              <a:rPr kumimoji="0" lang="en-US" sz="3600" b="1" i="0" u="none" strike="noStrike" kern="1200" cap="none" spc="0" normalizeH="0" baseline="0" noProof="0" dirty="0" err="1">
                <a:ln>
                  <a:noFill/>
                </a:ln>
                <a:solidFill>
                  <a:srgbClr val="5FE0D4"/>
                </a:solidFill>
                <a:effectLst/>
                <a:uLnTx/>
                <a:uFillTx/>
                <a:latin typeface="Arial" charset="0"/>
                <a:ea typeface="+mj-ea"/>
                <a:cs typeface="Arial" charset="0"/>
              </a:rPr>
              <a:t>Kober</a:t>
            </a: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 Medal</a:t>
            </a:r>
          </a:p>
        </p:txBody>
      </p:sp>
      <p:sp>
        <p:nvSpPr>
          <p:cNvPr id="10" name="TextBox 9">
            <a:extLst>
              <a:ext uri="{FF2B5EF4-FFF2-40B4-BE49-F238E27FC236}">
                <a16:creationId xmlns:a16="http://schemas.microsoft.com/office/drawing/2014/main" id="{58677107-00CC-DEDE-FEF9-9D1AAD95FF49}"/>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35</a:t>
            </a:r>
          </a:p>
        </p:txBody>
      </p:sp>
      <p:pic>
        <p:nvPicPr>
          <p:cNvPr id="14" name="Picture 13" descr="A person in a suit and tie&#10;&#10;Description automatically generated">
            <a:extLst>
              <a:ext uri="{FF2B5EF4-FFF2-40B4-BE49-F238E27FC236}">
                <a16:creationId xmlns:a16="http://schemas.microsoft.com/office/drawing/2014/main" id="{4B0C932C-DF54-C6A4-41FC-D7C695FCC89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5054" r="33954" b="4529"/>
          <a:stretch/>
        </p:blipFill>
        <p:spPr>
          <a:xfrm>
            <a:off x="1868241" y="1475071"/>
            <a:ext cx="3186832" cy="3958656"/>
          </a:xfrm>
          <a:prstGeom prst="rect">
            <a:avLst/>
          </a:prstGeom>
          <a:ln w="38100">
            <a:solidFill>
              <a:schemeClr val="bg2"/>
            </a:solidFill>
          </a:ln>
        </p:spPr>
      </p:pic>
    </p:spTree>
    <p:extLst>
      <p:ext uri="{BB962C8B-B14F-4D97-AF65-F5344CB8AC3E}">
        <p14:creationId xmlns:p14="http://schemas.microsoft.com/office/powerpoint/2010/main" val="3234812996"/>
      </p:ext>
    </p:extLst>
  </p:cSld>
  <p:clrMapOvr>
    <a:masterClrMapping/>
  </p:clrMapOvr>
  <p:transition spd="slow">
    <p:wipe dir="d"/>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person wearing glasses and a blue shirt&#10;&#10;Description automatically generated">
            <a:extLst>
              <a:ext uri="{FF2B5EF4-FFF2-40B4-BE49-F238E27FC236}">
                <a16:creationId xmlns:a16="http://schemas.microsoft.com/office/drawing/2014/main" id="{4B813C8A-1150-148D-F36D-84A58BA93A4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339" t="337" r="25334" b="3691"/>
          <a:stretch/>
        </p:blipFill>
        <p:spPr>
          <a:xfrm>
            <a:off x="1894000" y="1449672"/>
            <a:ext cx="3186833" cy="3972600"/>
          </a:xfrm>
          <a:prstGeom prst="rect">
            <a:avLst/>
          </a:prstGeom>
          <a:noFill/>
          <a:ln w="38100">
            <a:solidFill>
              <a:schemeClr val="bg2"/>
            </a:solidFill>
          </a:ln>
        </p:spPr>
      </p:pic>
      <p:pic>
        <p:nvPicPr>
          <p:cNvPr id="14" name="Picture 13" descr="A person in a suit and tie&#10;&#10;Description automatically generated">
            <a:extLst>
              <a:ext uri="{FF2B5EF4-FFF2-40B4-BE49-F238E27FC236}">
                <a16:creationId xmlns:a16="http://schemas.microsoft.com/office/drawing/2014/main" id="{5DC85ED1-1363-450C-B15D-677F278C40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72540" y="1870593"/>
            <a:ext cx="3769544" cy="3144701"/>
          </a:xfrm>
          <a:prstGeom prst="rect">
            <a:avLst/>
          </a:prstGeom>
        </p:spPr>
      </p:pic>
      <p:sp>
        <p:nvSpPr>
          <p:cNvPr id="3" name="AutoShape 2" descr="Image result for National Academy of Science">
            <a:extLst>
              <a:ext uri="{FF2B5EF4-FFF2-40B4-BE49-F238E27FC236}">
                <a16:creationId xmlns:a16="http://schemas.microsoft.com/office/drawing/2014/main" id="{C94140D2-A6A1-37E1-059E-DD5C5F7C017A}"/>
              </a:ext>
            </a:extLst>
          </p:cNvPr>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4" name="AutoShape 4" descr="Image result for National Academy of Science">
            <a:extLst>
              <a:ext uri="{FF2B5EF4-FFF2-40B4-BE49-F238E27FC236}">
                <a16:creationId xmlns:a16="http://schemas.microsoft.com/office/drawing/2014/main" id="{42C19057-AD2F-5675-4288-31DD09D4E53A}"/>
              </a:ext>
            </a:extLst>
          </p:cNvPr>
          <p:cNvSpPr>
            <a:spLocks noChangeAspect="1" noChangeArrowheads="1"/>
          </p:cNvSpPr>
          <p:nvPr/>
        </p:nvSpPr>
        <p:spPr bwMode="auto">
          <a:xfrm>
            <a:off x="3359149" y="27474"/>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5" name="AutoShape 6" descr="Image result for National Academy of Science">
            <a:extLst>
              <a:ext uri="{FF2B5EF4-FFF2-40B4-BE49-F238E27FC236}">
                <a16:creationId xmlns:a16="http://schemas.microsoft.com/office/drawing/2014/main" id="{9F84C473-71D0-3223-0DCE-4EDA50B5413C}"/>
              </a:ext>
            </a:extLst>
          </p:cNvPr>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7" name="Title 1">
            <a:extLst>
              <a:ext uri="{FF2B5EF4-FFF2-40B4-BE49-F238E27FC236}">
                <a16:creationId xmlns:a16="http://schemas.microsoft.com/office/drawing/2014/main" id="{BAF31E34-0EAB-13D2-D226-FC6F2CFE2C80}"/>
              </a:ext>
            </a:extLst>
          </p:cNvPr>
          <p:cNvSpPr txBox="1">
            <a:spLocks/>
          </p:cNvSpPr>
          <p:nvPr/>
        </p:nvSpPr>
        <p:spPr>
          <a:xfrm>
            <a:off x="868768" y="5481162"/>
            <a:ext cx="5224525" cy="88190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Charles Rotimi, Ph.D.</a:t>
            </a:r>
          </a:p>
        </p:txBody>
      </p:sp>
      <p:sp>
        <p:nvSpPr>
          <p:cNvPr id="8" name="Title 3">
            <a:extLst>
              <a:ext uri="{FF2B5EF4-FFF2-40B4-BE49-F238E27FC236}">
                <a16:creationId xmlns:a16="http://schemas.microsoft.com/office/drawing/2014/main" id="{AEC690F2-212D-90E0-FDB7-6E81C2D2D68A}"/>
              </a:ext>
            </a:extLst>
          </p:cNvPr>
          <p:cNvSpPr txBox="1">
            <a:spLocks/>
          </p:cNvSpPr>
          <p:nvPr/>
        </p:nvSpPr>
        <p:spPr>
          <a:xfrm>
            <a:off x="0" y="41417"/>
            <a:ext cx="12192000" cy="1408255"/>
          </a:xfrm>
          <a:prstGeom prst="rect">
            <a:avLst/>
          </a:prstGeom>
        </p:spPr>
        <p:txBody>
          <a:bodyPr lIns="91440" tIns="45720" rIns="91440" bIns="45720" anchor="t"/>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kumimoji="0" lang="en-US" sz="3600" b="1" i="0" u="none" strike="noStrike" kern="1200" cap="none" spc="0" normalizeH="0" baseline="0" noProof="0">
                <a:ln>
                  <a:noFill/>
                </a:ln>
                <a:solidFill>
                  <a:srgbClr val="5FE0D4"/>
                </a:solidFill>
                <a:effectLst/>
                <a:uLnTx/>
                <a:uFillTx/>
                <a:latin typeface="Arial"/>
                <a:cs typeface="Arial"/>
              </a:rPr>
              <a:t>2023 Arthur S. Flemming Award</a:t>
            </a:r>
            <a:endParaRPr kumimoji="0" lang="en-US" sz="3600" b="1" i="0" u="none" strike="noStrike" kern="1200" cap="none" spc="0" normalizeH="0" baseline="0" noProof="0">
              <a:ln>
                <a:noFill/>
              </a:ln>
              <a:solidFill>
                <a:srgbClr val="5FE0D4"/>
              </a:solidFill>
              <a:effectLst/>
              <a:uLnTx/>
              <a:uFillTx/>
              <a:latin typeface="Arial" charset="0"/>
              <a:ea typeface="+mj-ea"/>
              <a:cs typeface="Arial" charset="0"/>
            </a:endParaRPr>
          </a:p>
        </p:txBody>
      </p:sp>
      <p:sp>
        <p:nvSpPr>
          <p:cNvPr id="9" name="TextBox 8">
            <a:extLst>
              <a:ext uri="{FF2B5EF4-FFF2-40B4-BE49-F238E27FC236}">
                <a16:creationId xmlns:a16="http://schemas.microsoft.com/office/drawing/2014/main" id="{7CBB05C9-1CAE-6910-FEF7-E67061F153C3}"/>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36</a:t>
            </a:r>
          </a:p>
        </p:txBody>
      </p:sp>
    </p:spTree>
    <p:extLst>
      <p:ext uri="{BB962C8B-B14F-4D97-AF65-F5344CB8AC3E}">
        <p14:creationId xmlns:p14="http://schemas.microsoft.com/office/powerpoint/2010/main" val="1027030911"/>
      </p:ext>
    </p:extLst>
  </p:cSld>
  <p:clrMapOvr>
    <a:masterClrMapping/>
  </p:clrMapOvr>
  <p:transition spd="slow">
    <p:wipe dir="d"/>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A88C4CD-E607-8834-60F6-BE755353E2C9}"/>
              </a:ext>
            </a:extLst>
          </p:cNvPr>
          <p:cNvSpPr>
            <a:spLocks noGrp="1"/>
          </p:cNvSpPr>
          <p:nvPr>
            <p:ph type="title"/>
          </p:nvPr>
        </p:nvSpPr>
        <p:spPr>
          <a:xfrm>
            <a:off x="0" y="10586"/>
            <a:ext cx="12192000" cy="648605"/>
          </a:xfrm>
        </p:spPr>
        <p:txBody>
          <a:bodyPr>
            <a:noAutofit/>
          </a:bodyPr>
          <a:lstStyle/>
          <a:p>
            <a:pPr algn="ctr"/>
            <a:r>
              <a:rPr lang="en-US" sz="3600" i="1" dirty="0"/>
              <a:t>Washingtonian Magazine</a:t>
            </a:r>
            <a:r>
              <a:rPr lang="en-US" sz="3600" dirty="0"/>
              <a:t>: Disease Detectives</a:t>
            </a:r>
          </a:p>
        </p:txBody>
      </p:sp>
      <p:sp>
        <p:nvSpPr>
          <p:cNvPr id="7" name="TextBox 6">
            <a:extLst>
              <a:ext uri="{FF2B5EF4-FFF2-40B4-BE49-F238E27FC236}">
                <a16:creationId xmlns:a16="http://schemas.microsoft.com/office/drawing/2014/main" id="{B6225742-C290-E4C6-7048-AE768ECCAC4F}"/>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37</a:t>
            </a:r>
          </a:p>
        </p:txBody>
      </p:sp>
      <p:pic>
        <p:nvPicPr>
          <p:cNvPr id="10" name="Picture 9" descr="A close-up of a book&#10;&#10;Description automatically generated">
            <a:extLst>
              <a:ext uri="{FF2B5EF4-FFF2-40B4-BE49-F238E27FC236}">
                <a16:creationId xmlns:a16="http://schemas.microsoft.com/office/drawing/2014/main" id="{4DAC1776-1057-1946-0E25-1A227EAC3E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914" y="1234266"/>
            <a:ext cx="5611726" cy="4785757"/>
          </a:xfrm>
          <a:prstGeom prst="rect">
            <a:avLst/>
          </a:prstGeom>
          <a:ln w="38100">
            <a:solidFill>
              <a:schemeClr val="bg2"/>
            </a:solidFill>
          </a:ln>
        </p:spPr>
      </p:pic>
      <p:pic>
        <p:nvPicPr>
          <p:cNvPr id="5" name="Picture 4" descr="A person sitting at a desk&#10;&#10;Description automatically generated with medium confidence">
            <a:extLst>
              <a:ext uri="{FF2B5EF4-FFF2-40B4-BE49-F238E27FC236}">
                <a16:creationId xmlns:a16="http://schemas.microsoft.com/office/drawing/2014/main" id="{1C00FBE2-AD83-3892-4184-9A53280C01F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75511" y="1138803"/>
            <a:ext cx="3449836" cy="4976682"/>
          </a:xfrm>
          <a:prstGeom prst="rect">
            <a:avLst/>
          </a:prstGeom>
          <a:effectLst>
            <a:softEdge rad="127000"/>
          </a:effectLst>
        </p:spPr>
      </p:pic>
    </p:spTree>
    <p:extLst>
      <p:ext uri="{BB962C8B-B14F-4D97-AF65-F5344CB8AC3E}">
        <p14:creationId xmlns:p14="http://schemas.microsoft.com/office/powerpoint/2010/main" val="14320168"/>
      </p:ext>
    </p:extLst>
  </p:cSld>
  <p:clrMapOvr>
    <a:masterClrMapping/>
  </p:clrMapOvr>
  <p:transition spd="slow">
    <p:wipe dir="d"/>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8B9FA7-E65D-4A00-A529-081D35D2EB74}"/>
              </a:ext>
            </a:extLst>
          </p:cNvPr>
          <p:cNvSpPr/>
          <p:nvPr/>
        </p:nvSpPr>
        <p:spPr>
          <a:xfrm>
            <a:off x="0" y="-16932"/>
            <a:ext cx="12192000" cy="646331"/>
          </a:xfrm>
          <a:prstGeom prst="rect">
            <a:avLst/>
          </a:prstGeom>
        </p:spPr>
        <p:txBody>
          <a:bodyPr wrap="square" lIns="91440" tIns="45720" rIns="91440" bIns="45720" anchor="t">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a:cs typeface="Arial"/>
              </a:rPr>
              <a:t>NHGRI Intramural Research Highlights</a:t>
            </a:r>
            <a:endParaRPr lang="en-US" sz="3600" b="1" dirty="0">
              <a:solidFill>
                <a:prstClr val="white"/>
              </a:solidFill>
              <a:latin typeface="Arial"/>
              <a:cs typeface="Arial"/>
            </a:endParaRPr>
          </a:p>
        </p:txBody>
      </p:sp>
      <p:grpSp>
        <p:nvGrpSpPr>
          <p:cNvPr id="15" name="Group 14">
            <a:extLst>
              <a:ext uri="{FF2B5EF4-FFF2-40B4-BE49-F238E27FC236}">
                <a16:creationId xmlns:a16="http://schemas.microsoft.com/office/drawing/2014/main" id="{1D741918-91C7-C144-B51D-A65510F1362A}"/>
              </a:ext>
            </a:extLst>
          </p:cNvPr>
          <p:cNvGrpSpPr/>
          <p:nvPr/>
        </p:nvGrpSpPr>
        <p:grpSpPr>
          <a:xfrm>
            <a:off x="1498121" y="858328"/>
            <a:ext cx="8971470" cy="1732406"/>
            <a:chOff x="1498121" y="858328"/>
            <a:chExt cx="8971470" cy="1732406"/>
          </a:xfrm>
        </p:grpSpPr>
        <p:sp>
          <p:nvSpPr>
            <p:cNvPr id="5" name="Rectangle 4">
              <a:extLst>
                <a:ext uri="{FF2B5EF4-FFF2-40B4-BE49-F238E27FC236}">
                  <a16:creationId xmlns:a16="http://schemas.microsoft.com/office/drawing/2014/main" id="{57B80392-E609-7306-1ECE-D01CC798298E}"/>
                </a:ext>
              </a:extLst>
            </p:cNvPr>
            <p:cNvSpPr/>
            <p:nvPr/>
          </p:nvSpPr>
          <p:spPr>
            <a:xfrm>
              <a:off x="1498121" y="858328"/>
              <a:ext cx="8971470" cy="1667772"/>
            </a:xfrm>
            <a:prstGeom prst="rect">
              <a:avLst/>
            </a:prstGeom>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2D94DE01-6C94-9A24-4255-66E5EAAE7730}"/>
                </a:ext>
              </a:extLst>
            </p:cNvPr>
            <p:cNvSpPr txBox="1"/>
            <p:nvPr/>
          </p:nvSpPr>
          <p:spPr>
            <a:xfrm>
              <a:off x="3330498" y="1713571"/>
              <a:ext cx="7017833" cy="8771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002060"/>
                  </a:solidFill>
                </a:rPr>
                <a:t>Lipodystrophy</a:t>
              </a:r>
              <a:r>
                <a:rPr lang="en-US" sz="2000" b="1">
                  <a:solidFill>
                    <a:srgbClr val="002060"/>
                  </a:solidFill>
                  <a:ea typeface="+mn-lt"/>
                  <a:cs typeface="+mn-lt"/>
                </a:rPr>
                <a:t> in methylmalonic acidemia associated with elevated FGF21 and abnormal </a:t>
              </a:r>
              <a:r>
                <a:rPr lang="en-US" sz="2000" b="1" err="1">
                  <a:solidFill>
                    <a:srgbClr val="002060"/>
                  </a:solidFill>
                  <a:ea typeface="+mn-lt"/>
                  <a:cs typeface="+mn-lt"/>
                </a:rPr>
                <a:t>methylmalonylation</a:t>
              </a:r>
              <a:endParaRPr lang="en-US" sz="2000" b="1">
                <a:solidFill>
                  <a:srgbClr val="002060"/>
                </a:solidFill>
                <a:cs typeface="Arial"/>
              </a:endParaRPr>
            </a:p>
            <a:p>
              <a:pPr algn="l"/>
              <a:endParaRPr lang="en-US" sz="1100" i="0" kern="1200" baseline="0">
                <a:solidFill>
                  <a:srgbClr val="002060"/>
                </a:solidFill>
                <a:effectLst/>
                <a:latin typeface="+mj-lt"/>
                <a:ea typeface="Helvetica Neue" charset="0"/>
                <a:cs typeface="Arial"/>
              </a:endParaRPr>
            </a:p>
          </p:txBody>
        </p:sp>
        <p:pic>
          <p:nvPicPr>
            <p:cNvPr id="3" name="Picture 2" descr="Eirini Manoli, M.D., Ph.D.">
              <a:extLst>
                <a:ext uri="{FF2B5EF4-FFF2-40B4-BE49-F238E27FC236}">
                  <a16:creationId xmlns:a16="http://schemas.microsoft.com/office/drawing/2014/main" id="{7B2370AA-3101-E09E-2EC7-F8BD7C1BB951}"/>
                </a:ext>
              </a:extLst>
            </p:cNvPr>
            <p:cNvPicPr>
              <a:picLocks noChangeAspect="1"/>
            </p:cNvPicPr>
            <p:nvPr/>
          </p:nvPicPr>
          <p:blipFill>
            <a:blip r:embed="rId3"/>
            <a:stretch>
              <a:fillRect/>
            </a:stretch>
          </p:blipFill>
          <p:spPr>
            <a:xfrm>
              <a:off x="1531390" y="882962"/>
              <a:ext cx="1553103" cy="1613564"/>
            </a:xfrm>
            <a:prstGeom prst="rect">
              <a:avLst/>
            </a:prstGeom>
          </p:spPr>
        </p:pic>
        <p:pic>
          <p:nvPicPr>
            <p:cNvPr id="4" name="Picture 3">
              <a:extLst>
                <a:ext uri="{FF2B5EF4-FFF2-40B4-BE49-F238E27FC236}">
                  <a16:creationId xmlns:a16="http://schemas.microsoft.com/office/drawing/2014/main" id="{2EF9B850-F027-9C4B-2F5D-CDAC420BDF9A}"/>
                </a:ext>
              </a:extLst>
            </p:cNvPr>
            <p:cNvPicPr>
              <a:picLocks noChangeAspect="1"/>
            </p:cNvPicPr>
            <p:nvPr/>
          </p:nvPicPr>
          <p:blipFill>
            <a:blip r:embed="rId4"/>
            <a:stretch>
              <a:fillRect/>
            </a:stretch>
          </p:blipFill>
          <p:spPr>
            <a:xfrm>
              <a:off x="5519738" y="1009650"/>
              <a:ext cx="2105025" cy="666750"/>
            </a:xfrm>
            <a:prstGeom prst="rect">
              <a:avLst/>
            </a:prstGeom>
          </p:spPr>
        </p:pic>
      </p:grpSp>
      <p:grpSp>
        <p:nvGrpSpPr>
          <p:cNvPr id="19" name="Group 18">
            <a:extLst>
              <a:ext uri="{FF2B5EF4-FFF2-40B4-BE49-F238E27FC236}">
                <a16:creationId xmlns:a16="http://schemas.microsoft.com/office/drawing/2014/main" id="{C6144A6B-1089-C617-FDB9-CA5167B36EF2}"/>
              </a:ext>
            </a:extLst>
          </p:cNvPr>
          <p:cNvGrpSpPr/>
          <p:nvPr/>
        </p:nvGrpSpPr>
        <p:grpSpPr>
          <a:xfrm>
            <a:off x="1498120" y="2770516"/>
            <a:ext cx="8971470" cy="1667772"/>
            <a:chOff x="1498120" y="2770516"/>
            <a:chExt cx="8971470" cy="1667772"/>
          </a:xfrm>
        </p:grpSpPr>
        <p:sp>
          <p:nvSpPr>
            <p:cNvPr id="6" name="Rectangle 5">
              <a:extLst>
                <a:ext uri="{FF2B5EF4-FFF2-40B4-BE49-F238E27FC236}">
                  <a16:creationId xmlns:a16="http://schemas.microsoft.com/office/drawing/2014/main" id="{8D634909-58C1-92E5-0C25-BC0FD09CD4E3}"/>
                </a:ext>
              </a:extLst>
            </p:cNvPr>
            <p:cNvSpPr/>
            <p:nvPr/>
          </p:nvSpPr>
          <p:spPr>
            <a:xfrm>
              <a:off x="1498120" y="2770516"/>
              <a:ext cx="8971470" cy="1667772"/>
            </a:xfrm>
            <a:prstGeom prst="rect">
              <a:avLst/>
            </a:prstGeom>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E0C6D693-498E-67D0-8CB6-2B8B94FBD56F}"/>
                </a:ext>
              </a:extLst>
            </p:cNvPr>
            <p:cNvSpPr txBox="1"/>
            <p:nvPr/>
          </p:nvSpPr>
          <p:spPr>
            <a:xfrm>
              <a:off x="3265449" y="3609279"/>
              <a:ext cx="7157223"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002060"/>
                  </a:solidFill>
                </a:rPr>
                <a:t>The variation and evolution of complete human centromeres</a:t>
              </a:r>
              <a:endParaRPr lang="en-US" sz="1800" b="1" i="0" kern="1200" baseline="0">
                <a:solidFill>
                  <a:srgbClr val="002060"/>
                </a:solidFill>
                <a:effectLst/>
                <a:latin typeface="+mj-lt"/>
                <a:ea typeface="Helvetica Neue" charset="0"/>
                <a:cs typeface="Arial"/>
              </a:endParaRPr>
            </a:p>
          </p:txBody>
        </p:sp>
        <p:pic>
          <p:nvPicPr>
            <p:cNvPr id="1026" name="Picture 2" descr="Adam M. Phillippy, Ph.D. | Principal Investigators | NIH ...">
              <a:extLst>
                <a:ext uri="{FF2B5EF4-FFF2-40B4-BE49-F238E27FC236}">
                  <a16:creationId xmlns:a16="http://schemas.microsoft.com/office/drawing/2014/main" id="{088FE086-A472-7B66-15AB-3C9AC92721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31987" y="2799272"/>
              <a:ext cx="1609328" cy="160932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op 10 journals by Nature (and their templates)">
              <a:extLst>
                <a:ext uri="{FF2B5EF4-FFF2-40B4-BE49-F238E27FC236}">
                  <a16:creationId xmlns:a16="http://schemas.microsoft.com/office/drawing/2014/main" id="{B3BE4985-F799-E74A-2C74-9723736FA54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38145" y="2863906"/>
              <a:ext cx="2455951" cy="67967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Group 19">
            <a:extLst>
              <a:ext uri="{FF2B5EF4-FFF2-40B4-BE49-F238E27FC236}">
                <a16:creationId xmlns:a16="http://schemas.microsoft.com/office/drawing/2014/main" id="{E5620724-3D0D-4BFE-C64D-5BA8F8CC452D}"/>
              </a:ext>
            </a:extLst>
          </p:cNvPr>
          <p:cNvGrpSpPr/>
          <p:nvPr/>
        </p:nvGrpSpPr>
        <p:grpSpPr>
          <a:xfrm>
            <a:off x="1498121" y="4711460"/>
            <a:ext cx="8971470" cy="1667772"/>
            <a:chOff x="1498121" y="4711460"/>
            <a:chExt cx="8971470" cy="1667772"/>
          </a:xfrm>
        </p:grpSpPr>
        <p:sp>
          <p:nvSpPr>
            <p:cNvPr id="8" name="Rectangle 7">
              <a:extLst>
                <a:ext uri="{FF2B5EF4-FFF2-40B4-BE49-F238E27FC236}">
                  <a16:creationId xmlns:a16="http://schemas.microsoft.com/office/drawing/2014/main" id="{300D3A43-FD99-FBEF-ECA9-C73F10B4A3C3}"/>
                </a:ext>
              </a:extLst>
            </p:cNvPr>
            <p:cNvSpPr/>
            <p:nvPr/>
          </p:nvSpPr>
          <p:spPr>
            <a:xfrm>
              <a:off x="1498121" y="4711460"/>
              <a:ext cx="8971470" cy="1667772"/>
            </a:xfrm>
            <a:prstGeom prst="rect">
              <a:avLst/>
            </a:prstGeom>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D068FE61-E858-6B9A-FFD1-0271E532C1CA}"/>
                </a:ext>
              </a:extLst>
            </p:cNvPr>
            <p:cNvSpPr txBox="1"/>
            <p:nvPr/>
          </p:nvSpPr>
          <p:spPr>
            <a:xfrm>
              <a:off x="3299622" y="5541258"/>
              <a:ext cx="7157223"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002060"/>
                  </a:solidFill>
                </a:rPr>
                <a:t>Vitamin B12 status and folic acid supplementation influence mitochondrial </a:t>
              </a:r>
              <a:r>
                <a:rPr lang="en-US" sz="2000" b="1" err="1">
                  <a:solidFill>
                    <a:srgbClr val="002060"/>
                  </a:solidFill>
                </a:rPr>
                <a:t>heteroplasmy</a:t>
              </a:r>
              <a:r>
                <a:rPr lang="en-US" sz="2000" b="1">
                  <a:solidFill>
                    <a:srgbClr val="002060"/>
                  </a:solidFill>
                </a:rPr>
                <a:t> levels in mice</a:t>
              </a:r>
              <a:endParaRPr lang="en-US" sz="1800" b="1" i="0" kern="1200" baseline="0">
                <a:solidFill>
                  <a:srgbClr val="002060"/>
                </a:solidFill>
                <a:effectLst/>
                <a:latin typeface="+mj-lt"/>
                <a:ea typeface="Helvetica Neue" charset="0"/>
                <a:cs typeface="Arial"/>
              </a:endParaRPr>
            </a:p>
          </p:txBody>
        </p:sp>
        <p:pic>
          <p:nvPicPr>
            <p:cNvPr id="1030" name="Picture 6" descr="Lawrence Brody, Ph.D. | Principal Investigators | NIH Intramural Research  Program">
              <a:extLst>
                <a:ext uri="{FF2B5EF4-FFF2-40B4-BE49-F238E27FC236}">
                  <a16:creationId xmlns:a16="http://schemas.microsoft.com/office/drawing/2014/main" id="{D1FA765C-421F-F43E-B167-B6316A22372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8169" y="4734038"/>
              <a:ext cx="1622616" cy="162261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E1884183-1704-4ED7-96C8-93FFE010B39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825067" y="4876833"/>
              <a:ext cx="1704842" cy="630558"/>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TextBox 11">
            <a:extLst>
              <a:ext uri="{FF2B5EF4-FFF2-40B4-BE49-F238E27FC236}">
                <a16:creationId xmlns:a16="http://schemas.microsoft.com/office/drawing/2014/main" id="{335AA2CC-256A-69A9-F152-94459AD3963A}"/>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38</a:t>
            </a:r>
          </a:p>
        </p:txBody>
      </p:sp>
    </p:spTree>
    <p:extLst>
      <p:ext uri="{BB962C8B-B14F-4D97-AF65-F5344CB8AC3E}">
        <p14:creationId xmlns:p14="http://schemas.microsoft.com/office/powerpoint/2010/main" val="229165012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3AFFA5B-30B7-46CC-ADB2-41113CB171F6}"/>
              </a:ext>
            </a:extLst>
          </p:cNvPr>
          <p:cNvSpPr txBox="1">
            <a:spLocks/>
          </p:cNvSpPr>
          <p:nvPr/>
        </p:nvSpPr>
        <p:spPr>
          <a:xfrm>
            <a:off x="38100" y="-272441"/>
            <a:ext cx="12192000" cy="1151467"/>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110000"/>
              </a:lnSpc>
              <a:spcBef>
                <a:spcPct val="0"/>
              </a:spcBef>
              <a:spcAft>
                <a:spcPts val="600"/>
              </a:spcAft>
              <a:buClrTx/>
              <a:buSzTx/>
              <a:buFontTx/>
              <a:buNone/>
              <a:tabLst/>
              <a:defRPr/>
            </a:pPr>
            <a:r>
              <a:rPr kumimoji="0" lang="en-US" sz="3600" b="1" i="0" u="none" strike="noStrike" kern="1200" cap="none" spc="0" normalizeH="0" baseline="0" noProof="0" dirty="0">
                <a:ln>
                  <a:noFill/>
                </a:ln>
                <a:solidFill>
                  <a:srgbClr val="5EDFD3"/>
                </a:solidFill>
                <a:effectLst/>
                <a:uLnTx/>
                <a:uFillTx/>
                <a:latin typeface="Arial" charset="0"/>
                <a:ea typeface="+mj-ea"/>
                <a:cs typeface="Arial" charset="0"/>
              </a:rPr>
              <a:t>‘One-Stop-Shop’ to Stay Connected</a:t>
            </a:r>
          </a:p>
        </p:txBody>
      </p:sp>
      <p:sp>
        <p:nvSpPr>
          <p:cNvPr id="7" name="TextBox 6">
            <a:extLst>
              <a:ext uri="{FF2B5EF4-FFF2-40B4-BE49-F238E27FC236}">
                <a16:creationId xmlns:a16="http://schemas.microsoft.com/office/drawing/2014/main" id="{259ABA88-91B4-2445-7E30-146DB5035FB8}"/>
              </a:ext>
            </a:extLst>
          </p:cNvPr>
          <p:cNvSpPr txBox="1"/>
          <p:nvPr/>
        </p:nvSpPr>
        <p:spPr>
          <a:xfrm>
            <a:off x="10379998" y="6457890"/>
            <a:ext cx="1795684" cy="400110"/>
          </a:xfrm>
          <a:prstGeom prst="rect">
            <a:avLst/>
          </a:prstGeom>
          <a:noFill/>
        </p:spPr>
        <p:txBody>
          <a:bodyPr wrap="none" lIns="91440" tIns="45720" rIns="91440" bIns="45720" anchor="t">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a:cs typeface="Arial"/>
              </a:rPr>
              <a:t>Document 39</a:t>
            </a:r>
          </a:p>
        </p:txBody>
      </p:sp>
      <p:pic>
        <p:nvPicPr>
          <p:cNvPr id="8" name="Picture 7">
            <a:extLst>
              <a:ext uri="{FF2B5EF4-FFF2-40B4-BE49-F238E27FC236}">
                <a16:creationId xmlns:a16="http://schemas.microsoft.com/office/drawing/2014/main" id="{04920315-5CA2-B3A4-A658-4E02DCD11AE0}"/>
              </a:ext>
            </a:extLst>
          </p:cNvPr>
          <p:cNvPicPr>
            <a:picLocks noChangeAspect="1"/>
          </p:cNvPicPr>
          <p:nvPr/>
        </p:nvPicPr>
        <p:blipFill>
          <a:blip r:embed="rId3"/>
          <a:stretch>
            <a:fillRect/>
          </a:stretch>
        </p:blipFill>
        <p:spPr>
          <a:xfrm>
            <a:off x="223066" y="3178896"/>
            <a:ext cx="2268715" cy="3422349"/>
          </a:xfrm>
          <a:prstGeom prst="rect">
            <a:avLst/>
          </a:prstGeom>
          <a:noFill/>
          <a:ln w="60325">
            <a:solidFill>
              <a:srgbClr val="5FE0D4"/>
            </a:solidFill>
          </a:ln>
        </p:spPr>
      </p:pic>
      <p:pic>
        <p:nvPicPr>
          <p:cNvPr id="10" name="Picture 9">
            <a:extLst>
              <a:ext uri="{FF2B5EF4-FFF2-40B4-BE49-F238E27FC236}">
                <a16:creationId xmlns:a16="http://schemas.microsoft.com/office/drawing/2014/main" id="{C39F7452-81C7-7C29-2545-1FFE9F31201B}"/>
              </a:ext>
            </a:extLst>
          </p:cNvPr>
          <p:cNvPicPr>
            <a:picLocks noChangeAspect="1"/>
          </p:cNvPicPr>
          <p:nvPr/>
        </p:nvPicPr>
        <p:blipFill>
          <a:blip r:embed="rId4"/>
          <a:stretch>
            <a:fillRect/>
          </a:stretch>
        </p:blipFill>
        <p:spPr>
          <a:xfrm>
            <a:off x="2712445" y="3178896"/>
            <a:ext cx="2761292" cy="3422349"/>
          </a:xfrm>
          <a:prstGeom prst="rect">
            <a:avLst/>
          </a:prstGeom>
          <a:noFill/>
          <a:ln w="60325">
            <a:solidFill>
              <a:srgbClr val="5FE0D4"/>
            </a:solidFill>
          </a:ln>
        </p:spPr>
      </p:pic>
      <p:pic>
        <p:nvPicPr>
          <p:cNvPr id="14" name="Picture 13">
            <a:extLst>
              <a:ext uri="{FF2B5EF4-FFF2-40B4-BE49-F238E27FC236}">
                <a16:creationId xmlns:a16="http://schemas.microsoft.com/office/drawing/2014/main" id="{4A35DC98-0964-B1D2-E8EB-A8F3B79B1E41}"/>
              </a:ext>
            </a:extLst>
          </p:cNvPr>
          <p:cNvPicPr>
            <a:picLocks noChangeAspect="1"/>
          </p:cNvPicPr>
          <p:nvPr/>
        </p:nvPicPr>
        <p:blipFill>
          <a:blip r:embed="rId5"/>
          <a:stretch>
            <a:fillRect/>
          </a:stretch>
        </p:blipFill>
        <p:spPr>
          <a:xfrm>
            <a:off x="5694401" y="3178895"/>
            <a:ext cx="2785977" cy="3428341"/>
          </a:xfrm>
          <a:prstGeom prst="rect">
            <a:avLst/>
          </a:prstGeom>
          <a:noFill/>
          <a:ln w="60325">
            <a:solidFill>
              <a:srgbClr val="5FE0D4"/>
            </a:solidFill>
          </a:ln>
        </p:spPr>
      </p:pic>
      <p:pic>
        <p:nvPicPr>
          <p:cNvPr id="16" name="Picture 15">
            <a:extLst>
              <a:ext uri="{FF2B5EF4-FFF2-40B4-BE49-F238E27FC236}">
                <a16:creationId xmlns:a16="http://schemas.microsoft.com/office/drawing/2014/main" id="{E4BD8A5D-9CE2-5E62-2F21-324776C02D9D}"/>
              </a:ext>
            </a:extLst>
          </p:cNvPr>
          <p:cNvPicPr>
            <a:picLocks noChangeAspect="1"/>
          </p:cNvPicPr>
          <p:nvPr/>
        </p:nvPicPr>
        <p:blipFill>
          <a:blip r:embed="rId6"/>
          <a:stretch>
            <a:fillRect/>
          </a:stretch>
        </p:blipFill>
        <p:spPr>
          <a:xfrm>
            <a:off x="8676675" y="3178896"/>
            <a:ext cx="3292259" cy="1178479"/>
          </a:xfrm>
          <a:prstGeom prst="rect">
            <a:avLst/>
          </a:prstGeom>
          <a:noFill/>
          <a:ln w="60325">
            <a:solidFill>
              <a:srgbClr val="5FE0D4"/>
            </a:solidFill>
          </a:ln>
        </p:spPr>
      </p:pic>
      <p:pic>
        <p:nvPicPr>
          <p:cNvPr id="2" name="Picture 1">
            <a:extLst>
              <a:ext uri="{FF2B5EF4-FFF2-40B4-BE49-F238E27FC236}">
                <a16:creationId xmlns:a16="http://schemas.microsoft.com/office/drawing/2014/main" id="{46C23840-EAC7-2144-B4A7-BB4B4C9B34A6}"/>
              </a:ext>
            </a:extLst>
          </p:cNvPr>
          <p:cNvPicPr>
            <a:picLocks noChangeAspect="1"/>
          </p:cNvPicPr>
          <p:nvPr/>
        </p:nvPicPr>
        <p:blipFill>
          <a:blip r:embed="rId7"/>
          <a:stretch>
            <a:fillRect/>
          </a:stretch>
        </p:blipFill>
        <p:spPr>
          <a:xfrm>
            <a:off x="4533191" y="1436766"/>
            <a:ext cx="3090828" cy="1456191"/>
          </a:xfrm>
          <a:prstGeom prst="rect">
            <a:avLst/>
          </a:prstGeom>
          <a:noFill/>
          <a:ln w="60325">
            <a:solidFill>
              <a:srgbClr val="5FE0D4"/>
            </a:solidFill>
          </a:ln>
        </p:spPr>
      </p:pic>
      <p:pic>
        <p:nvPicPr>
          <p:cNvPr id="6" name="Picture 5">
            <a:extLst>
              <a:ext uri="{FF2B5EF4-FFF2-40B4-BE49-F238E27FC236}">
                <a16:creationId xmlns:a16="http://schemas.microsoft.com/office/drawing/2014/main" id="{4DD4EECA-CBB3-679C-F9C6-1B001B0DD2D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042516" y="5140228"/>
            <a:ext cx="2560576" cy="534808"/>
          </a:xfrm>
          <a:prstGeom prst="rect">
            <a:avLst/>
          </a:prstGeom>
        </p:spPr>
      </p:pic>
      <p:sp>
        <p:nvSpPr>
          <p:cNvPr id="5" name="TextBox 4">
            <a:extLst>
              <a:ext uri="{FF2B5EF4-FFF2-40B4-BE49-F238E27FC236}">
                <a16:creationId xmlns:a16="http://schemas.microsoft.com/office/drawing/2014/main" id="{07CAD17A-5A13-8763-DC49-6895CAF3B443}"/>
              </a:ext>
            </a:extLst>
          </p:cNvPr>
          <p:cNvSpPr txBox="1"/>
          <p:nvPr/>
        </p:nvSpPr>
        <p:spPr>
          <a:xfrm>
            <a:off x="3345516" y="726977"/>
            <a:ext cx="5577168" cy="789896"/>
          </a:xfrm>
          <a:prstGeom prst="rect">
            <a:avLst/>
          </a:prstGeom>
          <a:noFill/>
        </p:spPr>
        <p:txBody>
          <a:bodyPr wrap="none" rtlCol="0">
            <a:spAutoFit/>
          </a:bodyPr>
          <a:lstStyle/>
          <a:p>
            <a:r>
              <a:rPr kumimoji="0" lang="en-US" sz="3200" b="1" i="0" u="none" strike="noStrike" kern="1200" cap="none" spc="0" normalizeH="0" baseline="0" noProof="0" dirty="0">
                <a:ln>
                  <a:noFill/>
                </a:ln>
                <a:solidFill>
                  <a:srgbClr val="FFFFFF"/>
                </a:solidFill>
                <a:effectLst/>
                <a:uLnTx/>
                <a:uFillTx/>
                <a:latin typeface="Arial" charset="0"/>
                <a:ea typeface="+mj-ea"/>
                <a:cs typeface="Arial" charset="0"/>
              </a:rPr>
              <a:t>genome.gov/</a:t>
            </a:r>
            <a:r>
              <a:rPr kumimoji="0" lang="en-US" sz="3200" b="1" i="0" u="none" strike="noStrike" kern="1200" cap="none" spc="0" normalizeH="0" baseline="0" noProof="0" dirty="0" err="1">
                <a:ln>
                  <a:noFill/>
                </a:ln>
                <a:solidFill>
                  <a:srgbClr val="FFFFFF"/>
                </a:solidFill>
                <a:effectLst/>
                <a:uLnTx/>
                <a:uFillTx/>
                <a:latin typeface="Arial" charset="0"/>
                <a:ea typeface="+mj-ea"/>
                <a:cs typeface="Arial" charset="0"/>
              </a:rPr>
              <a:t>stayconnected</a:t>
            </a:r>
            <a:endParaRPr kumimoji="0" lang="en-US" sz="3200" b="1" i="0" u="none" strike="noStrike" kern="1200" cap="none" spc="0" normalizeH="0" baseline="0" noProof="0" dirty="0">
              <a:ln>
                <a:noFill/>
              </a:ln>
              <a:solidFill>
                <a:srgbClr val="5EDFD3"/>
              </a:solidFill>
              <a:effectLst/>
              <a:uLnTx/>
              <a:uFillTx/>
              <a:latin typeface="Arial" charset="0"/>
              <a:ea typeface="+mj-ea"/>
              <a:cs typeface="Arial" charset="0"/>
            </a:endParaRPr>
          </a:p>
          <a:p>
            <a:endParaRPr lang="en-US" sz="1333" b="0" i="0" kern="1200" baseline="0" dirty="0">
              <a:solidFill>
                <a:schemeClr val="bg1"/>
              </a:solidFill>
              <a:effectLst/>
              <a:latin typeface="+mj-lt"/>
              <a:ea typeface="12 pt. Helvetica* 76 Bold Itali" charset="0"/>
              <a:cs typeface="12 pt. Helvetica* 76 Bold Itali" charset="0"/>
            </a:endParaRPr>
          </a:p>
        </p:txBody>
      </p:sp>
    </p:spTree>
    <p:extLst>
      <p:ext uri="{BB962C8B-B14F-4D97-AF65-F5344CB8AC3E}">
        <p14:creationId xmlns:p14="http://schemas.microsoft.com/office/powerpoint/2010/main" val="340006021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up)">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up)">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up)">
                                      <p:cBhvr>
                                        <p:cTn id="27" dur="500"/>
                                        <p:tgtEl>
                                          <p:spTgt spid="16"/>
                                        </p:tgtEl>
                                      </p:cBhvr>
                                    </p:animEffect>
                                  </p:childTnLst>
                                </p:cTn>
                              </p:par>
                            </p:childTnLst>
                          </p:cTn>
                        </p:par>
                        <p:par>
                          <p:cTn id="28" fill="hold">
                            <p:stCondLst>
                              <p:cond delay="500"/>
                            </p:stCondLst>
                            <p:childTnLst>
                              <p:par>
                                <p:cTn id="29" presetID="22" presetClass="entr" presetSubtype="1"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up)">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CE570E5-C681-2AF0-763E-F6316AF99947}"/>
              </a:ext>
            </a:extLst>
          </p:cNvPr>
          <p:cNvSpPr>
            <a:spLocks noChangeArrowheads="1"/>
          </p:cNvSpPr>
          <p:nvPr/>
        </p:nvSpPr>
        <p:spPr bwMode="auto">
          <a:xfrm>
            <a:off x="-1" y="1318657"/>
            <a:ext cx="12191999"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Arial" panose="020B0604020202020204"/>
                <a:ea typeface="+mn-ea"/>
                <a:cs typeface="Arial" pitchFamily="34" charset="0"/>
              </a:rPr>
              <a:t>Thanks!</a:t>
            </a:r>
          </a:p>
        </p:txBody>
      </p:sp>
      <p:sp>
        <p:nvSpPr>
          <p:cNvPr id="9" name="Rectangle 6">
            <a:extLst>
              <a:ext uri="{FF2B5EF4-FFF2-40B4-BE49-F238E27FC236}">
                <a16:creationId xmlns:a16="http://schemas.microsoft.com/office/drawing/2014/main" id="{5DB5FBD8-98F9-22E2-5785-D82DF926158E}"/>
              </a:ext>
            </a:extLst>
          </p:cNvPr>
          <p:cNvSpPr>
            <a:spLocks noChangeArrowheads="1"/>
          </p:cNvSpPr>
          <p:nvPr/>
        </p:nvSpPr>
        <p:spPr bwMode="auto">
          <a:xfrm>
            <a:off x="1" y="6078104"/>
            <a:ext cx="12191999"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Arial" panose="020B0604020202020204"/>
                <a:ea typeface="+mn-ea"/>
                <a:cs typeface="Arial" pitchFamily="34" charset="0"/>
              </a:rPr>
              <a:t>Special Thanks!</a:t>
            </a:r>
          </a:p>
        </p:txBody>
      </p:sp>
      <p:grpSp>
        <p:nvGrpSpPr>
          <p:cNvPr id="10" name="Group 9">
            <a:extLst>
              <a:ext uri="{FF2B5EF4-FFF2-40B4-BE49-F238E27FC236}">
                <a16:creationId xmlns:a16="http://schemas.microsoft.com/office/drawing/2014/main" id="{3A254E1A-95E8-0F84-2310-0549708863EE}"/>
              </a:ext>
            </a:extLst>
          </p:cNvPr>
          <p:cNvGrpSpPr/>
          <p:nvPr/>
        </p:nvGrpSpPr>
        <p:grpSpPr>
          <a:xfrm>
            <a:off x="0" y="-26894"/>
            <a:ext cx="12191998" cy="1336421"/>
            <a:chOff x="0" y="-26894"/>
            <a:chExt cx="12191998" cy="1336421"/>
          </a:xfrm>
        </p:grpSpPr>
        <p:sp>
          <p:nvSpPr>
            <p:cNvPr id="11" name="Rectangle 10">
              <a:extLst>
                <a:ext uri="{FF2B5EF4-FFF2-40B4-BE49-F238E27FC236}">
                  <a16:creationId xmlns:a16="http://schemas.microsoft.com/office/drawing/2014/main" id="{B9F10845-3426-8884-9354-4AE32A6FF4B1}"/>
                </a:ext>
              </a:extLst>
            </p:cNvPr>
            <p:cNvSpPr/>
            <p:nvPr/>
          </p:nvSpPr>
          <p:spPr>
            <a:xfrm>
              <a:off x="0" y="-26894"/>
              <a:ext cx="12191998" cy="1336421"/>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pic>
          <p:nvPicPr>
            <p:cNvPr id="12" name="Picture 11" descr="/Volumes/CPLB_Digital_Media_Archive/Art Archive/__NHGRI BRANDED PROJECTS/_Reference source files/OUR Design tools/Logos/NHGRI logo/PNG logo/NHGRI_Logo_color.png">
              <a:extLst>
                <a:ext uri="{FF2B5EF4-FFF2-40B4-BE49-F238E27FC236}">
                  <a16:creationId xmlns:a16="http://schemas.microsoft.com/office/drawing/2014/main" id="{7894EA1A-5043-FA83-287B-BF6CA343042B}"/>
                </a:ext>
              </a:extLst>
            </p:cNvPr>
            <p:cNvPicPr>
              <a:picLocks noChangeAspect="1"/>
            </p:cNvPicPr>
            <p:nvPr/>
          </p:nvPicPr>
          <p:blipFill rotWithShape="1">
            <a:blip r:embed="rId3">
              <a:extLst>
                <a:ext uri="{28A0092B-C50C-407E-A947-70E740481C1C}">
                  <a14:useLocalDpi xmlns:a14="http://schemas.microsoft.com/office/drawing/2010/main" val="0"/>
                </a:ext>
              </a:extLst>
            </a:blip>
            <a:srcRect l="4134" t="17940" r="4663" b="23199"/>
            <a:stretch/>
          </p:blipFill>
          <p:spPr bwMode="auto">
            <a:xfrm>
              <a:off x="3130794" y="19728"/>
              <a:ext cx="5890376" cy="1289799"/>
            </a:xfrm>
            <a:prstGeom prst="rect">
              <a:avLst/>
            </a:prstGeom>
            <a:noFill/>
            <a:ln>
              <a:noFill/>
            </a:ln>
            <a:effectLst/>
          </p:spPr>
        </p:pic>
      </p:grpSp>
      <p:pic>
        <p:nvPicPr>
          <p:cNvPr id="13" name="Picture 12" descr="A bright light in the dark&#10;&#10;Description automatically generated with low confidence">
            <a:extLst>
              <a:ext uri="{FF2B5EF4-FFF2-40B4-BE49-F238E27FC236}">
                <a16:creationId xmlns:a16="http://schemas.microsoft.com/office/drawing/2014/main" id="{0713A892-9D7A-3714-D305-09571326F86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9331" y="2058060"/>
            <a:ext cx="3714034" cy="4045675"/>
          </a:xfrm>
          <a:prstGeom prst="rect">
            <a:avLst/>
          </a:prstGeom>
        </p:spPr>
      </p:pic>
      <p:pic>
        <p:nvPicPr>
          <p:cNvPr id="14" name="Picture 13" descr="A picture containing star, outdoor object, night sky&#10;&#10;Description automatically generated">
            <a:extLst>
              <a:ext uri="{FF2B5EF4-FFF2-40B4-BE49-F238E27FC236}">
                <a16:creationId xmlns:a16="http://schemas.microsoft.com/office/drawing/2014/main" id="{C07E0614-3D01-CD0B-FBAC-A5066E03C80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17404" y="2058061"/>
            <a:ext cx="3828812" cy="4045674"/>
          </a:xfrm>
          <a:prstGeom prst="rect">
            <a:avLst/>
          </a:prstGeom>
        </p:spPr>
      </p:pic>
      <p:pic>
        <p:nvPicPr>
          <p:cNvPr id="15" name="Picture 14">
            <a:extLst>
              <a:ext uri="{FF2B5EF4-FFF2-40B4-BE49-F238E27FC236}">
                <a16:creationId xmlns:a16="http://schemas.microsoft.com/office/drawing/2014/main" id="{F8832764-E64D-32D6-60A2-A5794511F6E9}"/>
              </a:ext>
            </a:extLst>
          </p:cNvPr>
          <p:cNvPicPr>
            <a:picLocks noChangeAspect="1"/>
          </p:cNvPicPr>
          <p:nvPr/>
        </p:nvPicPr>
        <p:blipFill>
          <a:blip r:embed="rId6"/>
          <a:stretch>
            <a:fillRect/>
          </a:stretch>
        </p:blipFill>
        <p:spPr>
          <a:xfrm>
            <a:off x="4222290" y="2050757"/>
            <a:ext cx="3306347" cy="3488585"/>
          </a:xfrm>
          <a:prstGeom prst="rect">
            <a:avLst/>
          </a:prstGeom>
        </p:spPr>
      </p:pic>
      <p:pic>
        <p:nvPicPr>
          <p:cNvPr id="16" name="Picture 15" descr="A person wearing sunglasses&#10;&#10;Description automatically generated with medium confidence">
            <a:extLst>
              <a:ext uri="{FF2B5EF4-FFF2-40B4-BE49-F238E27FC236}">
                <a16:creationId xmlns:a16="http://schemas.microsoft.com/office/drawing/2014/main" id="{803DA685-F2E1-1A1F-9A2D-8BF867F9CEB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22291" y="3429000"/>
            <a:ext cx="3562082" cy="2682038"/>
          </a:xfrm>
          <a:prstGeom prst="rect">
            <a:avLst/>
          </a:prstGeom>
        </p:spPr>
      </p:pic>
      <p:pic>
        <p:nvPicPr>
          <p:cNvPr id="17" name="Picture 16" descr="A person wearing sunglasses&#10;&#10;Description automatically generated with low confidence">
            <a:extLst>
              <a:ext uri="{FF2B5EF4-FFF2-40B4-BE49-F238E27FC236}">
                <a16:creationId xmlns:a16="http://schemas.microsoft.com/office/drawing/2014/main" id="{137C0994-C95B-854C-EDB0-CFF8D65AC08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540586" y="2916653"/>
            <a:ext cx="4485301" cy="3377168"/>
          </a:xfrm>
          <a:prstGeom prst="rect">
            <a:avLst/>
          </a:prstGeom>
        </p:spPr>
      </p:pic>
      <p:pic>
        <p:nvPicPr>
          <p:cNvPr id="18" name="Picture 17" descr="A picture containing dark&#10;&#10;Description automatically generated">
            <a:extLst>
              <a:ext uri="{FF2B5EF4-FFF2-40B4-BE49-F238E27FC236}">
                <a16:creationId xmlns:a16="http://schemas.microsoft.com/office/drawing/2014/main" id="{5755DF07-824B-BD76-5857-2C7B13C414C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848703" y="2649932"/>
            <a:ext cx="3409404" cy="3048000"/>
          </a:xfrm>
          <a:prstGeom prst="rect">
            <a:avLst/>
          </a:prstGeom>
        </p:spPr>
      </p:pic>
    </p:spTree>
    <p:extLst>
      <p:ext uri="{BB962C8B-B14F-4D97-AF65-F5344CB8AC3E}">
        <p14:creationId xmlns:p14="http://schemas.microsoft.com/office/powerpoint/2010/main" val="414555040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par>
                                <p:cTn id="12" presetID="22" presetClass="entr" presetSubtype="1" fill="hold"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up)">
                                      <p:cBhvr>
                                        <p:cTn id="14" dur="500"/>
                                        <p:tgtEl>
                                          <p:spTgt spid="14"/>
                                        </p:tgtEl>
                                      </p:cBhvr>
                                    </p:animEffect>
                                  </p:childTnLst>
                                </p:cTn>
                              </p:par>
                              <p:par>
                                <p:cTn id="15" presetID="22" presetClass="entr" presetSubtype="1"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up)">
                                      <p:cBhvr>
                                        <p:cTn id="17" dur="500"/>
                                        <p:tgtEl>
                                          <p:spTgt spid="15"/>
                                        </p:tgtEl>
                                      </p:cBhvr>
                                    </p:animEffect>
                                  </p:childTnLst>
                                </p:cTn>
                              </p:par>
                            </p:childTnLst>
                          </p:cTn>
                        </p:par>
                        <p:par>
                          <p:cTn id="18" fill="hold">
                            <p:stCondLst>
                              <p:cond delay="500"/>
                            </p:stCondLst>
                            <p:childTnLst>
                              <p:par>
                                <p:cTn id="19" presetID="1" presetClass="entr" presetSubtype="0" fill="hold" nodeType="afterEffect">
                                  <p:stCondLst>
                                    <p:cond delay="0"/>
                                  </p:stCondLst>
                                  <p:childTnLst>
                                    <p:set>
                                      <p:cBhvr>
                                        <p:cTn id="20" dur="1" fill="hold">
                                          <p:stCondLst>
                                            <p:cond delay="999"/>
                                          </p:stCondLst>
                                        </p:cTn>
                                        <p:tgtEl>
                                          <p:spTgt spid="17"/>
                                        </p:tgtEl>
                                        <p:attrNameLst>
                                          <p:attrName>style.visibility</p:attrName>
                                        </p:attrNameLst>
                                      </p:cBhvr>
                                      <p:to>
                                        <p:strVal val="visible"/>
                                      </p:to>
                                    </p:set>
                                  </p:childTnLst>
                                </p:cTn>
                              </p:par>
                            </p:childTnLst>
                          </p:cTn>
                        </p:par>
                        <p:par>
                          <p:cTn id="21" fill="hold">
                            <p:stCondLst>
                              <p:cond delay="1500"/>
                            </p:stCondLst>
                            <p:childTnLst>
                              <p:par>
                                <p:cTn id="22" presetID="1" presetClass="entr" presetSubtype="0" fill="hold" nodeType="afterEffect">
                                  <p:stCondLst>
                                    <p:cond delay="0"/>
                                  </p:stCondLst>
                                  <p:childTnLst>
                                    <p:set>
                                      <p:cBhvr>
                                        <p:cTn id="23" dur="1" fill="hold">
                                          <p:stCondLst>
                                            <p:cond delay="999"/>
                                          </p:stCondLst>
                                        </p:cTn>
                                        <p:tgtEl>
                                          <p:spTgt spid="16"/>
                                        </p:tgtEl>
                                        <p:attrNameLst>
                                          <p:attrName>style.visibility</p:attrName>
                                        </p:attrNameLst>
                                      </p:cBhvr>
                                      <p:to>
                                        <p:strVal val="visible"/>
                                      </p:to>
                                    </p:set>
                                  </p:childTnLst>
                                </p:cTn>
                              </p:par>
                            </p:childTnLst>
                          </p:cTn>
                        </p:par>
                        <p:par>
                          <p:cTn id="24" fill="hold">
                            <p:stCondLst>
                              <p:cond delay="2500"/>
                            </p:stCondLst>
                            <p:childTnLst>
                              <p:par>
                                <p:cTn id="25" presetID="1" presetClass="entr" presetSubtype="0" fill="hold" nodeType="afterEffect">
                                  <p:stCondLst>
                                    <p:cond delay="0"/>
                                  </p:stCondLst>
                                  <p:childTnLst>
                                    <p:set>
                                      <p:cBhvr>
                                        <p:cTn id="26" dur="1" fill="hold">
                                          <p:stCondLst>
                                            <p:cond delay="999"/>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63308"/>
      </p:ext>
    </p:extLst>
  </p:cSld>
  <p:clrMapOvr>
    <a:overrideClrMapping bg1="lt1" tx1="dk1" bg2="lt2" tx2="dk2" accent1="accent1" accent2="accent2" accent3="accent3" accent4="accent4" accent5="accent5" accent6="accent6" hlink="hlink" folHlink="folHlink"/>
  </p:clrMapOvr>
  <p:transition spd="slow">
    <p:wipe dir="d"/>
  </p:transition>
</p:sld>
</file>

<file path=ppt/theme/theme1.xml><?xml version="1.0" encoding="utf-8"?>
<a:theme xmlns:a="http://schemas.openxmlformats.org/drawingml/2006/main" name="2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NHGRI colors theme">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NHGRI colors theme" id="{8752773C-8A7D-4641-8B94-8920AC8DE6CD}" vid="{0116F72E-E8DE-354D-BDB1-65205802C2BB}"/>
    </a:ext>
  </a:extLst>
</a:theme>
</file>

<file path=ppt/theme/theme3.xml><?xml version="1.0" encoding="utf-8"?>
<a:theme xmlns:a="http://schemas.openxmlformats.org/drawingml/2006/main" name="3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0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12 pt. Helvetica* 76 Bold Itali" charset="0"/>
            <a:cs typeface="12 pt. Helvetica* 76 Bold Itali"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7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1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6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22_08_02 Stream Update" id="{20FCFB70-58E9-2A41-A5FA-472C218B159F}" vid="{AE62F11E-9F37-754D-9271-B62638C065C8}"/>
    </a:ext>
  </a:extLst>
</a:theme>
</file>

<file path=ppt/theme/theme10.xml><?xml version="1.0" encoding="utf-8"?>
<a:theme xmlns:a="http://schemas.openxmlformats.org/drawingml/2006/main" name="8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directors_report_Sept 2020_budget_update" id="{8F5660EA-A84E-474C-B131-BA8765C6F954}" vid="{914D8335-9C7C-4BF8-8D83-31C4C362B061}"/>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0A940F34FBD3041A52894F83E80BABE" ma:contentTypeVersion="13" ma:contentTypeDescription="Create a new document." ma:contentTypeScope="" ma:versionID="040a9721894cfcf97ccab409cc2c175c">
  <xsd:schema xmlns:xsd="http://www.w3.org/2001/XMLSchema" xmlns:xs="http://www.w3.org/2001/XMLSchema" xmlns:p="http://schemas.microsoft.com/office/2006/metadata/properties" xmlns:ns2="6992152b-261d-4d26-b1cd-4ba031ead024" xmlns:ns3="a3cfa8de-274c-402b-a00c-4edda7ffed6c" targetNamespace="http://schemas.microsoft.com/office/2006/metadata/properties" ma:root="true" ma:fieldsID="452b43649f9d507eaee10679806e96fb" ns2:_="" ns3:_="">
    <xsd:import namespace="6992152b-261d-4d26-b1cd-4ba031ead024"/>
    <xsd:import namespace="a3cfa8de-274c-402b-a00c-4edda7ffed6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92152b-261d-4d26-b1cd-4ba031ead0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8ce9f98e-9ad5-43de-b59a-72d7e946aae0"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3cfa8de-274c-402b-a00c-4edda7ffed6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857e5ec8-5bfc-468a-ae53-eda63c68e894}" ma:internalName="TaxCatchAll" ma:showField="CatchAllData" ma:web="a3cfa8de-274c-402b-a00c-4edda7ffed6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a3cfa8de-274c-402b-a00c-4edda7ffed6c">
      <UserInfo>
        <DisplayName>Vasquez, Susan (NIH/NHGRI) [E]</DisplayName>
        <AccountId>15</AccountId>
        <AccountType/>
      </UserInfo>
      <UserInfo>
        <DisplayName>Lim, Issel Anne (NIH/NHGRI) [E]</DisplayName>
        <AccountId>16</AccountId>
        <AccountType/>
      </UserInfo>
      <UserInfo>
        <DisplayName>Leja, Darryl (NIH/NHGRI) [E]</DisplayName>
        <AccountId>17</AccountId>
        <AccountType/>
      </UserInfo>
      <UserInfo>
        <DisplayName>Green, Eric (NIH/NHGRI) [E]</DisplayName>
        <AccountId>18</AccountId>
        <AccountType/>
      </UserInfo>
      <UserInfo>
        <DisplayName>Bates, Sarah (NIH/NHGRI) [E]</DisplayName>
        <AccountId>19</AccountId>
        <AccountType/>
      </UserInfo>
    </SharedWithUsers>
    <lcf76f155ced4ddcb4097134ff3c332f xmlns="6992152b-261d-4d26-b1cd-4ba031ead024">
      <Terms xmlns="http://schemas.microsoft.com/office/infopath/2007/PartnerControls"/>
    </lcf76f155ced4ddcb4097134ff3c332f>
    <TaxCatchAll xmlns="a3cfa8de-274c-402b-a00c-4edda7ffed6c" xsi:nil="true"/>
  </documentManagement>
</p:properties>
</file>

<file path=customXml/itemProps1.xml><?xml version="1.0" encoding="utf-8"?>
<ds:datastoreItem xmlns:ds="http://schemas.openxmlformats.org/officeDocument/2006/customXml" ds:itemID="{E12BFECD-A05D-44FC-8D57-F83847ECC7A1}">
  <ds:schemaRefs>
    <ds:schemaRef ds:uri="http://schemas.microsoft.com/sharepoint/v3/contenttype/forms"/>
  </ds:schemaRefs>
</ds:datastoreItem>
</file>

<file path=customXml/itemProps2.xml><?xml version="1.0" encoding="utf-8"?>
<ds:datastoreItem xmlns:ds="http://schemas.openxmlformats.org/officeDocument/2006/customXml" ds:itemID="{0CE1B812-7B91-46F5-B8E9-200ECCE27C1D}"/>
</file>

<file path=customXml/itemProps3.xml><?xml version="1.0" encoding="utf-8"?>
<ds:datastoreItem xmlns:ds="http://schemas.openxmlformats.org/officeDocument/2006/customXml" ds:itemID="{3904F9F4-0AEC-47D8-A3BB-A861B8128600}">
  <ds:schemaRefs>
    <ds:schemaRef ds:uri="http://schemas.microsoft.com/office/2006/documentManagement/types"/>
    <ds:schemaRef ds:uri="http://schemas.microsoft.com/office/2006/metadata/properties"/>
    <ds:schemaRef ds:uri="http://www.w3.org/XML/1998/namespace"/>
    <ds:schemaRef ds:uri="http://purl.org/dc/dcmitype/"/>
    <ds:schemaRef ds:uri="http://purl.org/dc/elements/1.1/"/>
    <ds:schemaRef ds:uri="http://purl.org/dc/terms/"/>
    <ds:schemaRef ds:uri="http://schemas.microsoft.com/office/infopath/2007/PartnerControls"/>
    <ds:schemaRef ds:uri="http://schemas.openxmlformats.org/package/2006/metadata/core-properties"/>
    <ds:schemaRef ds:uri="82bcaf69-f46a-4f8c-8c17-622ad5bda5c0"/>
    <ds:schemaRef ds:uri="c82f1998-efce-4096-be81-2bb154d00c68"/>
  </ds:schemaRefs>
</ds:datastoreItem>
</file>

<file path=docMetadata/LabelInfo.xml><?xml version="1.0" encoding="utf-8"?>
<clbl:labelList xmlns:clbl="http://schemas.microsoft.com/office/2020/mipLabelMetadata">
  <clbl:label id="{14b77578-9773-42d5-8507-251ca2dc2b06}" enabled="0" method="" siteId="{14b77578-9773-42d5-8507-251ca2dc2b06}" removed="1"/>
</clbl:labelList>
</file>

<file path=docProps/app.xml><?xml version="1.0" encoding="utf-8"?>
<Properties xmlns="http://schemas.openxmlformats.org/officeDocument/2006/extended-properties" xmlns:vt="http://schemas.openxmlformats.org/officeDocument/2006/docPropsVTypes">
  <Template/>
  <TotalTime>2413</TotalTime>
  <Words>10582</Words>
  <Application>Microsoft Office PowerPoint</Application>
  <PresentationFormat>Widescreen</PresentationFormat>
  <Paragraphs>758</Paragraphs>
  <Slides>68</Slides>
  <Notes>68</Notes>
  <HiddenSlides>0</HiddenSlides>
  <MMClips>0</MMClips>
  <ScaleCrop>false</ScaleCrop>
  <HeadingPairs>
    <vt:vector size="6" baseType="variant">
      <vt:variant>
        <vt:lpstr>Fonts Used</vt:lpstr>
      </vt:variant>
      <vt:variant>
        <vt:i4>4</vt:i4>
      </vt:variant>
      <vt:variant>
        <vt:lpstr>Theme</vt:lpstr>
      </vt:variant>
      <vt:variant>
        <vt:i4>10</vt:i4>
      </vt:variant>
      <vt:variant>
        <vt:lpstr>Slide Titles</vt:lpstr>
      </vt:variant>
      <vt:variant>
        <vt:i4>68</vt:i4>
      </vt:variant>
    </vt:vector>
  </HeadingPairs>
  <TitlesOfParts>
    <vt:vector size="82" baseType="lpstr">
      <vt:lpstr>Arial</vt:lpstr>
      <vt:lpstr>Calibri</vt:lpstr>
      <vt:lpstr>Helvetica Neue</vt:lpstr>
      <vt:lpstr>Wingdings</vt:lpstr>
      <vt:lpstr>2_Custom Design</vt:lpstr>
      <vt:lpstr>NHGRI colors theme</vt:lpstr>
      <vt:lpstr>3_Custom Design</vt:lpstr>
      <vt:lpstr>10_Custom Design</vt:lpstr>
      <vt:lpstr>7_Custom Design</vt:lpstr>
      <vt:lpstr>4_Custom Design</vt:lpstr>
      <vt:lpstr>5_Custom Design</vt:lpstr>
      <vt:lpstr>11_Custom Design</vt:lpstr>
      <vt:lpstr>6_Custom Design</vt:lpstr>
      <vt:lpstr>8_Custom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New Extramural Program Director,  Division of Genomic Medicine</vt:lpstr>
      <vt:lpstr>New Extramural Program Director,  Office of Genomic Data Science</vt:lpstr>
      <vt:lpstr> ASHG-NHGRI 2024 Genomics and  Public Service Fellows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Executive Order on Women’s Health Research</vt:lpstr>
      <vt:lpstr>FDA Finalizes Rule for LDT Oversight and Regulation</vt:lpstr>
      <vt:lpstr>NIH’s Role in Sustaining the U.S. Economy</vt:lpstr>
      <vt:lpstr>Fiscal Year 2024 Appropriations</vt:lpstr>
      <vt:lpstr>Fiscal Year 2025 Appropriations</vt:lpstr>
      <vt:lpstr>PowerPoint Presentation</vt:lpstr>
      <vt:lpstr>Mourning the Loss of Gary Felsenfeld</vt:lpstr>
      <vt:lpstr>Mourning the Loss of Richard Cooper</vt:lpstr>
      <vt:lpstr>PowerPoint Presentation</vt:lpstr>
      <vt:lpstr>NASEM Report: Charting a Future for  Sequencing RNA and Its Modifications</vt:lpstr>
      <vt:lpstr> Elected to National Academy of Sciences</vt:lpstr>
      <vt:lpstr>PowerPoint Presentation</vt:lpstr>
      <vt:lpstr>PowerPoint Presentation</vt:lpstr>
      <vt:lpstr>PowerPoint Presentation</vt:lpstr>
      <vt:lpstr>Community Input on Genomic Variant Interpretation</vt:lpstr>
      <vt:lpstr>PowerPoint Presentation</vt:lpstr>
      <vt:lpstr>PowerPoint Presentation</vt:lpstr>
      <vt:lpstr>PowerPoint Presentation</vt:lpstr>
      <vt:lpstr>PhenX Toolkit: Social Determinants of Health (SDOH)</vt:lpstr>
      <vt:lpstr>PowerPoint Presentation</vt:lpstr>
      <vt:lpstr>PowerPoint Presentation</vt:lpstr>
      <vt:lpstr> NOT-HG-24-027: Building Partnerships and Broadening Perspectives to  Advance Ethical, Legal and Social Implications (ELSI) Research (BBAER)</vt:lpstr>
      <vt:lpstr>PowerPoint Presentation</vt:lpstr>
      <vt:lpstr>PowerPoint Presentation</vt:lpstr>
      <vt:lpstr>PowerPoint Presentation</vt:lpstr>
      <vt:lpstr>PowerPoint Presentation</vt:lpstr>
      <vt:lpstr>PowerPoint Presentation</vt:lpstr>
      <vt:lpstr>Knockout Mouse Phenotyping Project (KOMP2)</vt:lpstr>
      <vt:lpstr>PowerPoint Presentation</vt:lpstr>
      <vt:lpstr>PowerPoint Presentation</vt:lpstr>
      <vt:lpstr>PowerPoint Presentation</vt:lpstr>
      <vt:lpstr>PowerPoint Presentation</vt:lpstr>
      <vt:lpstr>NIH Common Fund Program to Support  Clinical Research in Primary Care Settings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Washingtonian Magazine: Disease Detectives</vt:lpstr>
      <vt:lpstr>PowerPoint Presentation</vt:lpstr>
      <vt:lpstr>PowerPoint Presentation</vt:lpstr>
      <vt:lpstr>PowerPoint Presentation</vt:lpstr>
      <vt:lpstr>PowerPoint Presentation</vt:lpstr>
    </vt:vector>
  </TitlesOfParts>
  <Company>NHGRI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Director's Report - February 2024</dc:title>
  <dc:subject>National Advisory Council for Human Genome Research</dc:subject>
  <dc:creator>Green, Eric (NIH/NHGRI) [E]</dc:creator>
  <cp:lastModifiedBy>Green, Eric (NIH/NHGRI) [E]</cp:lastModifiedBy>
  <cp:revision>46</cp:revision>
  <cp:lastPrinted>2024-05-18T15:49:40Z</cp:lastPrinted>
  <dcterms:created xsi:type="dcterms:W3CDTF">2016-02-09T15:15:29Z</dcterms:created>
  <dcterms:modified xsi:type="dcterms:W3CDTF">2024-05-18T18:57:46Z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xKeyword">
    <vt:lpwstr/>
  </property>
  <property fmtid="{D5CDD505-2E9C-101B-9397-08002B2CF9AE}" pid="3" name="ContentTypeId">
    <vt:lpwstr>0x0101000EF22691821FA44E85BE534B0E3EE6F5</vt:lpwstr>
  </property>
  <property fmtid="{D5CDD505-2E9C-101B-9397-08002B2CF9AE}" pid="4" name="MediaServiceImageTags">
    <vt:lpwstr/>
  </property>
  <property fmtid="{D5CDD505-2E9C-101B-9397-08002B2CF9AE}" pid="5" name="Language">
    <vt:lpwstr>English</vt:lpwstr>
  </property>
</Properties>
</file>