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4.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heme/themeOverride1.xml" ContentType="application/vnd.openxmlformats-officedocument.themeOverr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3" r:id="rId4"/>
    <p:sldMasterId id="2147483789" r:id="rId5"/>
    <p:sldMasterId id="2147483807" r:id="rId6"/>
    <p:sldMasterId id="2147483819" r:id="rId7"/>
    <p:sldMasterId id="2147483831" r:id="rId8"/>
  </p:sldMasterIdLst>
  <p:notesMasterIdLst>
    <p:notesMasterId r:id="rId81"/>
  </p:notesMasterIdLst>
  <p:handoutMasterIdLst>
    <p:handoutMasterId r:id="rId82"/>
  </p:handoutMasterIdLst>
  <p:sldIdLst>
    <p:sldId id="327" r:id="rId9"/>
    <p:sldId id="400" r:id="rId10"/>
    <p:sldId id="332" r:id="rId11"/>
    <p:sldId id="328" r:id="rId12"/>
    <p:sldId id="336" r:id="rId13"/>
    <p:sldId id="333" r:id="rId14"/>
    <p:sldId id="2145706170" r:id="rId15"/>
    <p:sldId id="314" r:id="rId16"/>
    <p:sldId id="2145706149" r:id="rId17"/>
    <p:sldId id="334" r:id="rId18"/>
    <p:sldId id="2145706168" r:id="rId19"/>
    <p:sldId id="2145706169" r:id="rId20"/>
    <p:sldId id="2145706150" r:id="rId21"/>
    <p:sldId id="2145706121" r:id="rId22"/>
    <p:sldId id="2145706154" r:id="rId23"/>
    <p:sldId id="2145706163" r:id="rId24"/>
    <p:sldId id="259" r:id="rId25"/>
    <p:sldId id="335" r:id="rId26"/>
    <p:sldId id="4180" r:id="rId27"/>
    <p:sldId id="2145706148" r:id="rId28"/>
    <p:sldId id="2145706151" r:id="rId29"/>
    <p:sldId id="2145706152" r:id="rId30"/>
    <p:sldId id="2145706124" r:id="rId31"/>
    <p:sldId id="498" r:id="rId32"/>
    <p:sldId id="313" r:id="rId33"/>
    <p:sldId id="4193" r:id="rId34"/>
    <p:sldId id="2145706147" r:id="rId35"/>
    <p:sldId id="307" r:id="rId36"/>
    <p:sldId id="2145706172" r:id="rId37"/>
    <p:sldId id="2145706162" r:id="rId38"/>
    <p:sldId id="2145706158" r:id="rId39"/>
    <p:sldId id="2145706159" r:id="rId40"/>
    <p:sldId id="303" r:id="rId41"/>
    <p:sldId id="305" r:id="rId42"/>
    <p:sldId id="2145706153" r:id="rId43"/>
    <p:sldId id="509" r:id="rId44"/>
    <p:sldId id="316" r:id="rId45"/>
    <p:sldId id="317" r:id="rId46"/>
    <p:sldId id="3888" r:id="rId47"/>
    <p:sldId id="3889" r:id="rId48"/>
    <p:sldId id="322" r:id="rId49"/>
    <p:sldId id="2145706165" r:id="rId50"/>
    <p:sldId id="3890" r:id="rId51"/>
    <p:sldId id="508" r:id="rId52"/>
    <p:sldId id="4313" r:id="rId53"/>
    <p:sldId id="4309" r:id="rId54"/>
    <p:sldId id="2145706155" r:id="rId55"/>
    <p:sldId id="315" r:id="rId56"/>
    <p:sldId id="4205" r:id="rId57"/>
    <p:sldId id="338" r:id="rId58"/>
    <p:sldId id="3886" r:id="rId59"/>
    <p:sldId id="3887" r:id="rId60"/>
    <p:sldId id="304" r:id="rId61"/>
    <p:sldId id="597" r:id="rId62"/>
    <p:sldId id="4314" r:id="rId63"/>
    <p:sldId id="2145706081" r:id="rId64"/>
    <p:sldId id="339" r:id="rId65"/>
    <p:sldId id="2145706104" r:id="rId66"/>
    <p:sldId id="2145706161" r:id="rId67"/>
    <p:sldId id="2145706164" r:id="rId68"/>
    <p:sldId id="302" r:id="rId69"/>
    <p:sldId id="4278" r:id="rId70"/>
    <p:sldId id="2145706166" r:id="rId71"/>
    <p:sldId id="256" r:id="rId72"/>
    <p:sldId id="2145706171" r:id="rId73"/>
    <p:sldId id="340" r:id="rId74"/>
    <p:sldId id="2145706069" r:id="rId75"/>
    <p:sldId id="2145706133" r:id="rId76"/>
    <p:sldId id="306" r:id="rId77"/>
    <p:sldId id="2145706033" r:id="rId78"/>
    <p:sldId id="331" r:id="rId79"/>
    <p:sldId id="293" r:id="rId80"/>
  </p:sldIdLst>
  <p:sldSz cx="12192000" cy="6858000"/>
  <p:notesSz cx="7010400" cy="9296400"/>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76" userDrawn="1">
          <p15:clr>
            <a:srgbClr val="A4A3A4"/>
          </p15:clr>
        </p15:guide>
        <p15:guide id="2" pos="6600" userDrawn="1">
          <p15:clr>
            <a:srgbClr val="A4A3A4"/>
          </p15:clr>
        </p15:guide>
      </p15:sldGuideLst>
    </p:ext>
    <p:ext uri="{2D200454-40CA-4A62-9FC3-DE9A4176ACB9}">
      <p15:notesGuideLst xmlns:p15="http://schemas.microsoft.com/office/powerpoint/2012/main">
        <p15:guide id="2" pos="4293" userDrawn="1">
          <p15:clr>
            <a:srgbClr val="A4A3A4"/>
          </p15:clr>
        </p15:guide>
        <p15:guide id="3" orient="horz" pos="292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5D6C624-3F8B-FE68-3890-D0FF2B168CB9}" name="Bardsley, Katie (NIH/NHGRI) [C]" initials="BK([" userId="S::bardsleyka@nih.gov::ed8c5ba0-d63f-46e2-8afd-64934f26a466" providerId="AD"/>
  <p188:author id="{47B1E14D-E73F-5B60-43D7-FA8585BC894F}" name="Bonham, Vence (NIH/NHGRI) [E]" initials="BV([" userId="S::bonhamv@nih.gov::7c902bd1-918b-4798-b4c8-2345e8de10bd" providerId="AD"/>
  <p188:author id="{1CB39961-A1B6-DC47-D4B5-1A9D09327EF7}" name="Hutter, Carolyn (NIH/NHGRI) [E]" initials="HC([" userId="S::huttercm@nih.gov::ae6be142-16ee-492b-abf9-42b7c9e18b79" providerId="AD"/>
  <p188:author id="{518A7B6C-546E-093F-CC90-6CD2810EEE32}" name="Vasquez, Susan (NIH/NHGRI) [E]" initials="V[" userId="S::vasquezs@nih.gov::7521323c-b3e1-436d-a09f-b2e9d9c08154" providerId="AD"/>
  <p188:author id="{2532F4E9-2DBE-03AD-1AA9-25701F2E5A1C}" name="Safi, Ismail (NIH/NHGRI) [C]" initials="SI([" userId="S::safiim@nih.gov::d08c7e2e-6f8b-4c5c-a6f9-dc1dfe51054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5FE0D4"/>
    <a:srgbClr val="FFCCFF"/>
    <a:srgbClr val="006666"/>
    <a:srgbClr val="996600"/>
    <a:srgbClr val="FFFFCC"/>
    <a:srgbClr val="FFCC99"/>
    <a:srgbClr val="800080"/>
    <a:srgbClr val="CC9900"/>
    <a:srgbClr val="0322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306EAA-27FC-4888-AE68-07E750531CB1}" v="441" dt="2023-05-08T14:16:32.739"/>
    <p1510:client id="{23236965-7DB0-4E34-B264-BB08C8BC4ABC}" v="964" dt="2023-05-08T09:45:09.317"/>
    <p1510:client id="{297DFA9C-5C0B-028A-2A15-2CF4665355A9}" v="6" dt="2023-05-07T20:08:46.394"/>
    <p1510:client id="{2A8B2C5C-0F2C-9203-0525-AC12CA535AC8}" v="356" dt="2023-05-07T22:32:11.303"/>
    <p1510:client id="{4B7161E7-ACCD-8A05-5476-1EA832852A41}" v="2" dt="2023-05-08T14:23:16.069"/>
    <p1510:client id="{4EF313C9-AD54-24A2-2F42-1CCCADB8AB07}" v="24" dt="2023-05-07T22:42:12.562"/>
    <p1510:client id="{721D32B6-AB99-FAA0-078A-32B1725DFAE5}" v="3" dt="2023-05-08T01:18:48.689"/>
    <p1510:client id="{9F7656D4-E9BC-465A-A60B-94F38DC94C8F}" v="1" dt="2023-05-08T01:08:46.651"/>
    <p1510:client id="{B445F6D3-2478-3B0D-A616-EAB27463F68F}" v="1" dt="2023-05-08T14:19:12.885"/>
    <p1510:client id="{B629E25C-8504-F48C-B3CD-ED6431A73284}" v="21" dt="2023-05-08T11:21:55.744"/>
    <p1510:client id="{BF45C951-C11D-4981-B2C3-9E1664327001}" v="16" dt="2023-05-08T14:24:51.589"/>
    <p1510:client id="{E3A2B359-A743-DD5A-C442-FA5D9B21871A}" v="21" dt="2023-05-07T20:17:40.573"/>
    <p1510:client id="{FAA8A96D-EEF4-7CF6-6E40-7018E6C2A457}" v="14" dt="2023-05-08T01:26:01.3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35670" autoAdjust="0"/>
  </p:normalViewPr>
  <p:slideViewPr>
    <p:cSldViewPr snapToGrid="0">
      <p:cViewPr>
        <p:scale>
          <a:sx n="30" d="100"/>
          <a:sy n="30" d="100"/>
        </p:scale>
        <p:origin x="2618" y="-24"/>
      </p:cViewPr>
      <p:guideLst>
        <p:guide orient="horz" pos="576"/>
        <p:guide pos="6600"/>
      </p:guideLst>
    </p:cSldViewPr>
  </p:slideViewPr>
  <p:notesTextViewPr>
    <p:cViewPr>
      <p:scale>
        <a:sx n="3" d="2"/>
        <a:sy n="3" d="2"/>
      </p:scale>
      <p:origin x="0" y="0"/>
    </p:cViewPr>
  </p:notesTextViewPr>
  <p:sorterViewPr>
    <p:cViewPr varScale="1">
      <p:scale>
        <a:sx n="100" d="100"/>
        <a:sy n="100" d="100"/>
      </p:scale>
      <p:origin x="0" y="-18672"/>
    </p:cViewPr>
  </p:sorterViewPr>
  <p:notesViewPr>
    <p:cSldViewPr snapToGrid="0">
      <p:cViewPr varScale="1">
        <p:scale>
          <a:sx n="63" d="100"/>
          <a:sy n="63" d="100"/>
        </p:scale>
        <p:origin x="2131" y="19"/>
      </p:cViewPr>
      <p:guideLst>
        <p:guide pos="4293"/>
        <p:guide orient="horz" pos="292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slide" Target="slides/slide55.xml"/><Relationship Id="rId68" Type="http://schemas.openxmlformats.org/officeDocument/2006/relationships/slide" Target="slides/slide60.xml"/><Relationship Id="rId76" Type="http://schemas.openxmlformats.org/officeDocument/2006/relationships/slide" Target="slides/slide68.xml"/><Relationship Id="rId84" Type="http://schemas.openxmlformats.org/officeDocument/2006/relationships/viewProps" Target="viewProps.xml"/><Relationship Id="rId7" Type="http://schemas.openxmlformats.org/officeDocument/2006/relationships/slideMaster" Target="slideMasters/slideMaster4.xml"/><Relationship Id="rId71" Type="http://schemas.openxmlformats.org/officeDocument/2006/relationships/slide" Target="slides/slide63.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openxmlformats.org/officeDocument/2006/relationships/slide" Target="slides/slide66.xml"/><Relationship Id="rId79" Type="http://schemas.openxmlformats.org/officeDocument/2006/relationships/slide" Target="slides/slide71.xml"/><Relationship Id="rId87" Type="http://schemas.microsoft.com/office/2015/10/relationships/revisionInfo" Target="revisionInfo.xml"/><Relationship Id="rId5" Type="http://schemas.openxmlformats.org/officeDocument/2006/relationships/slideMaster" Target="slideMasters/slideMaster2.xml"/><Relationship Id="rId61" Type="http://schemas.openxmlformats.org/officeDocument/2006/relationships/slide" Target="slides/slide53.xml"/><Relationship Id="rId82" Type="http://schemas.openxmlformats.org/officeDocument/2006/relationships/handoutMaster" Target="handoutMasters/handoutMaster1.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slide" Target="slides/slide69.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slide" Target="slides/slide72.xml"/><Relationship Id="rId85"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presProps" Target="presProps.xml"/><Relationship Id="rId88"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notesMaster" Target="notesMasters/notesMaster1.xml"/><Relationship Id="rId86"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43C9039C-FAAB-964A-8F3E-CCE540E90DCA}" type="datetimeFigureOut">
              <a:rPr lang="en-US" smtClean="0"/>
              <a:t>5/14/2023</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r>
              <a:rPr lang="en-US"/>
              <a:t>Page</a:t>
            </a:r>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B7259673-AA67-854A-A18B-D6B0120892BF}" type="slidenum">
              <a:rPr lang="en-US" smtClean="0"/>
              <a:t>‹#›</a:t>
            </a:fld>
            <a:endParaRPr lang="en-US"/>
          </a:p>
        </p:txBody>
      </p:sp>
    </p:spTree>
    <p:extLst>
      <p:ext uri="{BB962C8B-B14F-4D97-AF65-F5344CB8AC3E}">
        <p14:creationId xmlns:p14="http://schemas.microsoft.com/office/powerpoint/2010/main" val="173446270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396240" y="502400"/>
            <a:ext cx="6217920" cy="356616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2C3BDF3D-447E-6AB2-4881-1F16F5B4F39E}"/>
              </a:ext>
            </a:extLst>
          </p:cNvPr>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D337426-8CA0-FB42-A549-23182BFE3B0F}" type="slidenum">
              <a:rPr lang="en-US" smtClean="0"/>
              <a:t>‹#›</a:t>
            </a:fld>
            <a:endParaRPr lang="en-US"/>
          </a:p>
        </p:txBody>
      </p:sp>
    </p:spTree>
    <p:extLst>
      <p:ext uri="{BB962C8B-B14F-4D97-AF65-F5344CB8AC3E}">
        <p14:creationId xmlns:p14="http://schemas.microsoft.com/office/powerpoint/2010/main" val="308064526"/>
      </p:ext>
    </p:extLst>
  </p:cSld>
  <p:clrMap bg1="lt1" tx1="dk1" bg2="lt2" tx2="dk2" accent1="accent1" accent2="accent2" accent3="accent3" accent4="accent4" accent5="accent5" accent6="accent6" hlink="hlink" folHlink="folHlink"/>
  <p:hf hdr="0" dt="0"/>
  <p:notesStyle>
    <a:lvl1pPr marL="0" algn="l" defTabSz="609585" rtl="0" eaLnBrk="1" latinLnBrk="0" hangingPunct="1">
      <a:lnSpc>
        <a:spcPct val="100000"/>
      </a:lnSpc>
      <a:defRPr sz="1200" kern="1200" baseline="0">
        <a:solidFill>
          <a:schemeClr val="tx1"/>
        </a:solidFill>
        <a:latin typeface="Arial" panose="020B0604020202020204" pitchFamily="34" charset="0"/>
        <a:ea typeface="+mn-ea"/>
        <a:cs typeface="+mn-cs"/>
      </a:defRPr>
    </a:lvl1pPr>
    <a:lvl2pPr marL="609585" algn="l" defTabSz="609585" rtl="0" eaLnBrk="1" latinLnBrk="0" hangingPunct="1">
      <a:lnSpc>
        <a:spcPct val="100000"/>
      </a:lnSpc>
      <a:defRPr sz="1200" kern="1200" baseline="0">
        <a:solidFill>
          <a:schemeClr val="tx1"/>
        </a:solidFill>
        <a:latin typeface="Arial" panose="020B0604020202020204" pitchFamily="34" charset="0"/>
        <a:ea typeface="+mn-ea"/>
        <a:cs typeface="+mn-cs"/>
      </a:defRPr>
    </a:lvl2pPr>
    <a:lvl3pPr marL="1219170" algn="l" defTabSz="609585" rtl="0" eaLnBrk="1" latinLnBrk="0" hangingPunct="1">
      <a:lnSpc>
        <a:spcPct val="100000"/>
      </a:lnSpc>
      <a:defRPr sz="1200" kern="1200" baseline="0">
        <a:solidFill>
          <a:schemeClr val="tx1"/>
        </a:solidFill>
        <a:latin typeface="Arial" panose="020B0604020202020204" pitchFamily="34" charset="0"/>
        <a:ea typeface="+mn-ea"/>
        <a:cs typeface="+mn-cs"/>
      </a:defRPr>
    </a:lvl3pPr>
    <a:lvl4pPr marL="1828754" algn="l" defTabSz="609585" rtl="0" eaLnBrk="1" latinLnBrk="0" hangingPunct="1">
      <a:lnSpc>
        <a:spcPct val="100000"/>
      </a:lnSpc>
      <a:defRPr sz="1200" kern="1200" baseline="0">
        <a:solidFill>
          <a:schemeClr val="tx1"/>
        </a:solidFill>
        <a:latin typeface="Arial" panose="020B0604020202020204" pitchFamily="34" charset="0"/>
        <a:ea typeface="+mn-ea"/>
        <a:cs typeface="+mn-cs"/>
      </a:defRPr>
    </a:lvl4pPr>
    <a:lvl5pPr marL="2438339" algn="l" defTabSz="609585" rtl="0" eaLnBrk="1" latinLnBrk="0" hangingPunct="1">
      <a:lnSpc>
        <a:spcPct val="100000"/>
      </a:lnSpc>
      <a:defRPr sz="1200" kern="1200" baseline="0">
        <a:solidFill>
          <a:schemeClr val="tx1"/>
        </a:solidFill>
        <a:latin typeface="Arial" panose="020B0604020202020204" pitchFamily="34" charset="0"/>
        <a:ea typeface="+mn-ea"/>
        <a:cs typeface="+mn-cs"/>
      </a:defRPr>
    </a:lvl5pPr>
    <a:lvl6pPr marL="3047924" algn="l" defTabSz="609585" rtl="0" eaLnBrk="1" latinLnBrk="0" hangingPunct="1">
      <a:defRPr sz="1600" kern="1200">
        <a:solidFill>
          <a:schemeClr val="tx1"/>
        </a:solidFill>
        <a:latin typeface="+mn-lt"/>
        <a:ea typeface="+mn-ea"/>
        <a:cs typeface="+mn-cs"/>
      </a:defRPr>
    </a:lvl6pPr>
    <a:lvl7pPr marL="3657509" algn="l" defTabSz="609585" rtl="0" eaLnBrk="1" latinLnBrk="0" hangingPunct="1">
      <a:defRPr sz="1600" kern="1200">
        <a:solidFill>
          <a:schemeClr val="tx1"/>
        </a:solidFill>
        <a:latin typeface="+mn-lt"/>
        <a:ea typeface="+mn-ea"/>
        <a:cs typeface="+mn-cs"/>
      </a:defRPr>
    </a:lvl7pPr>
    <a:lvl8pPr marL="4267093" algn="l" defTabSz="609585" rtl="0" eaLnBrk="1" latinLnBrk="0" hangingPunct="1">
      <a:defRPr sz="1600" kern="1200">
        <a:solidFill>
          <a:schemeClr val="tx1"/>
        </a:solidFill>
        <a:latin typeface="+mn-lt"/>
        <a:ea typeface="+mn-ea"/>
        <a:cs typeface="+mn-cs"/>
      </a:defRPr>
    </a:lvl8pPr>
    <a:lvl9pPr marL="4876678" algn="l" defTabSz="60958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cser-consortium.org/" TargetMode="External"/><Relationship Id="rId2" Type="http://schemas.openxmlformats.org/officeDocument/2006/relationships/slide" Target="../slides/slide40.xml"/><Relationship Id="rId1" Type="http://schemas.openxmlformats.org/officeDocument/2006/relationships/notesMaster" Target="../notesMasters/notesMaster1.xml"/><Relationship Id="rId4" Type="http://schemas.openxmlformats.org/officeDocument/2006/relationships/hyperlink" Target="NULL" TargetMode="Externa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57200"/>
            <a:ext cx="6338887" cy="3567113"/>
          </a:xfrm>
        </p:spPr>
      </p:sp>
      <p:sp>
        <p:nvSpPr>
          <p:cNvPr id="3" name="Notes Placeholder 2"/>
          <p:cNvSpPr>
            <a:spLocks noGrp="1"/>
          </p:cNvSpPr>
          <p:nvPr>
            <p:ph type="body" idx="1"/>
          </p:nvPr>
        </p:nvSpPr>
        <p:spPr>
          <a:xfrm>
            <a:off x="761206" y="4024313"/>
            <a:ext cx="5486400" cy="4114800"/>
          </a:xfrm>
        </p:spPr>
        <p:txBody>
          <a:bodyPr/>
          <a:lstStyle/>
          <a:p>
            <a:pPr defTabSz="1010978">
              <a:defRPr/>
            </a:pPr>
            <a:r>
              <a:rPr lang="en-US" dirty="0"/>
              <a:t>I would again like to welcome all of you to this Open Session of the National Advisory Council for Human Genome Research meeting, including those who are here with me in person and those who are joining remotely. </a:t>
            </a:r>
          </a:p>
          <a:p>
            <a:pPr defTabSz="1010978">
              <a:defRPr/>
            </a:pPr>
            <a:endParaRPr lang="en-US" dirty="0"/>
          </a:p>
          <a:p>
            <a:pPr defTabSz="1010978">
              <a:defRPr/>
            </a:pPr>
            <a:r>
              <a:rPr lang="en-US" dirty="0"/>
              <a:t>As with the rest of the Open Session, my Director’s Report presentation is being videorecorded, and that recording will be made available as a permanent archive on NHGRI’s website (genome.gov)</a:t>
            </a:r>
          </a:p>
        </p:txBody>
      </p:sp>
      <p:sp>
        <p:nvSpPr>
          <p:cNvPr id="5" name="Slide Number Placeholder 3">
            <a:extLst>
              <a:ext uri="{FF2B5EF4-FFF2-40B4-BE49-F238E27FC236}">
                <a16:creationId xmlns:a16="http://schemas.microsoft.com/office/drawing/2014/main" id="{1B36BC11-8BCE-4366-BC61-38990AEB2DAD}"/>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1</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5023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xfrm>
            <a:off x="336550" y="457200"/>
            <a:ext cx="6337300" cy="3565525"/>
          </a:xfrm>
          <a:prstGeom prst="rect">
            <a:avLst/>
          </a:prstGeom>
          <a:ln/>
        </p:spPr>
      </p:sp>
      <p:sp>
        <p:nvSpPr>
          <p:cNvPr id="132099" name="Notes Placeholder 2"/>
          <p:cNvSpPr>
            <a:spLocks noGrp="1"/>
          </p:cNvSpPr>
          <p:nvPr>
            <p:ph type="body" idx="1"/>
          </p:nvPr>
        </p:nvSpPr>
        <p:spPr>
          <a:xfrm>
            <a:off x="762000" y="4022725"/>
            <a:ext cx="5486400" cy="4114800"/>
          </a:xfr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5467" tIns="52732" rIns="105467" bIns="52732" numCol="1" anchor="t" anchorCtr="0" compatLnSpc="1">
            <a:prstTxWarp prst="textNoShape">
              <a:avLst/>
            </a:prstTxWarp>
          </a:bodyPr>
          <a:lstStyle/>
          <a:p>
            <a:r>
              <a:rPr lang="en-US" dirty="0"/>
              <a:t>For those who are new to our Council meetings, I want to make you aware of the ‘electronic resource’ that has been developed for my Director’s Report. Analogous to the supplemental materials of a published paper, this resource can be accessed at the URL shown here.</a:t>
            </a:r>
          </a:p>
          <a:p>
            <a:endParaRPr lang="en-US" dirty="0"/>
          </a:p>
          <a:p>
            <a:r>
              <a:rPr lang="en-US" dirty="0"/>
              <a:t>The slides that I will show during my Director’s Report are also available electronically at this site – * both in PDF and PowerPoint formats.</a:t>
            </a:r>
          </a:p>
          <a:p>
            <a:endParaRPr lang="en-US" dirty="0"/>
          </a:p>
          <a:p>
            <a:r>
              <a:rPr lang="en-US" dirty="0"/>
              <a:t>* When there are documents or relevant websites associated with a particular slide, you will find a “Document #” indicated on the bottom right of that slide; that “Document #” references materials that can be accessed and/or downloaded from the webpage shown here. This dedicated webpage and all linked documents will be archived on genome.gov as part of the historical record of this Council meeting.</a:t>
            </a:r>
          </a:p>
        </p:txBody>
      </p:sp>
      <p:sp>
        <p:nvSpPr>
          <p:cNvPr id="8" name="Slide Number Placeholder 3">
            <a:extLst>
              <a:ext uri="{FF2B5EF4-FFF2-40B4-BE49-F238E27FC236}">
                <a16:creationId xmlns:a16="http://schemas.microsoft.com/office/drawing/2014/main" id="{73B9C36D-F4E6-4B95-A367-E5B8B2F3BD81}"/>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2</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674003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r>
              <a:rPr lang="en-US" dirty="0">
                <a:latin typeface="Arial"/>
                <a:cs typeface="Arial"/>
              </a:rPr>
              <a:t>There will be a number of other presentations during the Open Session of this Council meeting. My Director’s Report is tailored around those presentations, and I will </a:t>
            </a:r>
            <a:r>
              <a:rPr lang="en-US" u="sng" dirty="0">
                <a:latin typeface="Arial"/>
                <a:cs typeface="Arial"/>
              </a:rPr>
              <a:t>not</a:t>
            </a:r>
            <a:r>
              <a:rPr lang="en-US" dirty="0">
                <a:latin typeface="Arial"/>
                <a:cs typeface="Arial"/>
              </a:rPr>
              <a:t> discuss in detail the topics that others will cover. </a:t>
            </a:r>
            <a:endParaRPr lang="en-US" dirty="0">
              <a:cs typeface="Arial" panose="020B0604020202020204" pitchFamily="34" charset="0"/>
            </a:endParaRPr>
          </a:p>
          <a:p>
            <a:pPr defTabSz="655713"/>
            <a:endParaRPr lang="en-US" dirty="0">
              <a:cs typeface="Arial" panose="020B0604020202020204" pitchFamily="34" charset="0"/>
            </a:endParaRPr>
          </a:p>
          <a:p>
            <a:pPr>
              <a:defRPr/>
            </a:pPr>
            <a:r>
              <a:rPr lang="en-US" dirty="0">
                <a:effectLst/>
                <a:latin typeface="Arial"/>
                <a:ea typeface="Calibri" panose="020F0502020204030204" pitchFamily="34" charset="0"/>
                <a:cs typeface="Arial"/>
              </a:rPr>
              <a:t>* Following my Director’s Report, Charles Rotimi, </a:t>
            </a:r>
            <a:r>
              <a:rPr lang="en-US" b="0" dirty="0">
                <a:effectLst/>
                <a:latin typeface="Arial"/>
                <a:ea typeface="Calibri" panose="020F0502020204030204" pitchFamily="34" charset="0"/>
                <a:cs typeface="Arial"/>
              </a:rPr>
              <a:t>NHGRI’s Scientific Director</a:t>
            </a:r>
            <a:r>
              <a:rPr lang="en-US" dirty="0">
                <a:effectLst/>
                <a:latin typeface="Arial"/>
                <a:ea typeface="Calibri" panose="020F0502020204030204" pitchFamily="34" charset="0"/>
                <a:cs typeface="Arial"/>
              </a:rPr>
              <a:t>, will </a:t>
            </a:r>
            <a:r>
              <a:rPr lang="en-US" dirty="0">
                <a:latin typeface="Arial"/>
                <a:ea typeface="Calibri" panose="020F0502020204030204" pitchFamily="34" charset="0"/>
                <a:cs typeface="Arial"/>
              </a:rPr>
              <a:t>provide an update about</a:t>
            </a:r>
            <a:r>
              <a:rPr lang="en-US" dirty="0">
                <a:effectLst/>
                <a:latin typeface="Arial"/>
                <a:ea typeface="Calibri" panose="020F0502020204030204" pitchFamily="34" charset="0"/>
                <a:cs typeface="Arial"/>
              </a:rPr>
              <a:t> the NHGRI Intramural Research Program.</a:t>
            </a:r>
          </a:p>
          <a:p>
            <a:endParaRPr lang="en-US" dirty="0">
              <a:effectLst/>
              <a:ea typeface="Calibri" panose="020F0502020204030204" pitchFamily="34" charset="0"/>
              <a:cs typeface="Arial" panose="020B0604020202020204" pitchFamily="34" charset="0"/>
            </a:endParaRPr>
          </a:p>
          <a:p>
            <a:pPr marL="0" marR="0" lvl="0" indent="0" algn="l" defTabSz="621167" rtl="0" eaLnBrk="1" fontAlgn="auto" latinLnBrk="0" hangingPunct="1">
              <a:lnSpc>
                <a:spcPct val="100000"/>
              </a:lnSpc>
              <a:spcBef>
                <a:spcPts val="0"/>
              </a:spcBef>
              <a:spcAft>
                <a:spcPts val="0"/>
              </a:spcAft>
              <a:buClrTx/>
              <a:buSzTx/>
              <a:buFontTx/>
              <a:buNone/>
              <a:tabLst/>
              <a:defRPr/>
            </a:pPr>
            <a:r>
              <a:rPr lang="en-US" dirty="0">
                <a:effectLst/>
                <a:latin typeface="Arial"/>
                <a:ea typeface="Calibri" panose="020F0502020204030204" pitchFamily="34" charset="0"/>
                <a:cs typeface="Arial"/>
              </a:rPr>
              <a:t>* And then after lunch, council members Gail Jarvik and Lynn Jorde will present the NHGRI Intramural Research Program Blue Ribbon Panel Report</a:t>
            </a:r>
            <a:r>
              <a:rPr lang="en-US" dirty="0">
                <a:latin typeface="Arial"/>
                <a:ea typeface="Calibri" panose="020F0502020204030204" pitchFamily="34" charset="0"/>
                <a:cs typeface="Arial"/>
              </a:rPr>
              <a:t>.</a:t>
            </a:r>
            <a:endParaRPr lang="en-US" dirty="0">
              <a:effectLst/>
              <a:latin typeface="Arial"/>
              <a:ea typeface="Calibri" panose="020F0502020204030204" pitchFamily="34" charset="0"/>
              <a:cs typeface="Arial"/>
            </a:endParaRPr>
          </a:p>
          <a:p>
            <a:pPr defTabSz="621167">
              <a:defRPr/>
            </a:pPr>
            <a:endParaRPr lang="en-US" dirty="0">
              <a:effectLst/>
              <a:ea typeface="Calibri" panose="020F0502020204030204" pitchFamily="34" charset="0"/>
              <a:cs typeface="Arial" panose="020B0604020202020204" pitchFamily="34" charset="0"/>
            </a:endParaRPr>
          </a:p>
          <a:p>
            <a:pPr defTabSz="621167">
              <a:defRPr/>
            </a:pPr>
            <a:r>
              <a:rPr lang="en-US" dirty="0">
                <a:effectLst/>
                <a:latin typeface="Arial"/>
                <a:ea typeface="Calibri" panose="020F0502020204030204" pitchFamily="34" charset="0"/>
                <a:cs typeface="Arial"/>
              </a:rPr>
              <a:t>* This will be followed by a presentation </a:t>
            </a:r>
            <a:r>
              <a:rPr lang="en-US" dirty="0">
                <a:latin typeface="Arial"/>
                <a:ea typeface="Calibri" panose="020F0502020204030204" pitchFamily="34" charset="0"/>
                <a:cs typeface="Arial"/>
              </a:rPr>
              <a:t>about the</a:t>
            </a:r>
            <a:r>
              <a:rPr lang="en-US" dirty="0">
                <a:effectLst/>
                <a:latin typeface="Arial"/>
                <a:ea typeface="Calibri" panose="020F0502020204030204" pitchFamily="34" charset="0"/>
                <a:cs typeface="Arial"/>
              </a:rPr>
              <a:t> </a:t>
            </a:r>
            <a:r>
              <a:rPr lang="en-US" dirty="0">
                <a:latin typeface="Arial"/>
                <a:ea typeface="Calibri" panose="020F0502020204030204" pitchFamily="34" charset="0"/>
                <a:cs typeface="Arial"/>
              </a:rPr>
              <a:t>recently released NASEM</a:t>
            </a:r>
            <a:r>
              <a:rPr lang="en-US" dirty="0">
                <a:effectLst/>
                <a:latin typeface="Arial"/>
                <a:ea typeface="Calibri" panose="020F0502020204030204" pitchFamily="34" charset="0"/>
                <a:cs typeface="Arial"/>
              </a:rPr>
              <a:t> Report on the Use of Race, Ethnicity, and Ancestry as Population Descriptors in genetics and genomics research </a:t>
            </a:r>
            <a:r>
              <a:rPr lang="en-US" dirty="0">
                <a:latin typeface="Arial"/>
                <a:ea typeface="Calibri" panose="020F0502020204030204" pitchFamily="34" charset="0"/>
                <a:cs typeface="Arial"/>
              </a:rPr>
              <a:t>by Aravinda</a:t>
            </a:r>
            <a:r>
              <a:rPr lang="en-US" dirty="0">
                <a:effectLst/>
                <a:latin typeface="Arial"/>
                <a:ea typeface="Calibri" panose="020F0502020204030204" pitchFamily="34" charset="0"/>
                <a:cs typeface="Arial"/>
              </a:rPr>
              <a:t> Chakravarti and Charmaine Royal</a:t>
            </a:r>
            <a:r>
              <a:rPr lang="en-US" b="0" dirty="0">
                <a:effectLst/>
                <a:latin typeface="Arial"/>
                <a:ea typeface="Calibri" panose="020F0502020204030204" pitchFamily="34" charset="0"/>
                <a:cs typeface="Arial"/>
              </a:rPr>
              <a:t>.</a:t>
            </a:r>
            <a:endParaRPr lang="en-US" dirty="0">
              <a:effectLst/>
              <a:latin typeface="Arial"/>
              <a:ea typeface="Calibri" panose="020F0502020204030204" pitchFamily="34" charset="0"/>
              <a:cs typeface="Arial"/>
            </a:endParaRPr>
          </a:p>
        </p:txBody>
      </p:sp>
      <p:sp>
        <p:nvSpPr>
          <p:cNvPr id="5" name="Slide Number Placeholder 3">
            <a:extLst>
              <a:ext uri="{FF2B5EF4-FFF2-40B4-BE49-F238E27FC236}">
                <a16:creationId xmlns:a16="http://schemas.microsoft.com/office/drawing/2014/main" id="{B5BC287D-CEB6-4D84-9F2C-DEAB1B5A951C}"/>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3</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4041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6343"/>
            <a:ext cx="5486400" cy="4114800"/>
          </a:xfrm>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dirty="0">
                <a:latin typeface="Arial"/>
                <a:ea typeface="Calibri" panose="020F0502020204030204" pitchFamily="34" charset="0"/>
                <a:cs typeface="Arial"/>
              </a:rPr>
              <a:t>The final presentation will be an </a:t>
            </a:r>
            <a:r>
              <a:rPr lang="en-US" dirty="0">
                <a:effectLst/>
                <a:latin typeface="Arial"/>
                <a:ea typeface="Calibri" panose="020F0502020204030204" pitchFamily="34" charset="0"/>
                <a:cs typeface="Arial"/>
              </a:rPr>
              <a:t>Update on the H3Africa Program</a:t>
            </a:r>
            <a:r>
              <a:rPr lang="en-US" dirty="0">
                <a:latin typeface="Arial"/>
                <a:ea typeface="Calibri" panose="020F0502020204030204" pitchFamily="34" charset="0"/>
                <a:cs typeface="Arial"/>
              </a:rPr>
              <a:t> by Extramural Program Director, Jennifer Troyer.</a:t>
            </a:r>
          </a:p>
          <a:p>
            <a:endParaRPr lang="en-US" dirty="0">
              <a:ea typeface="Calibri" panose="020F0502020204030204" pitchFamily="34" charset="0"/>
              <a:cs typeface="Arial" panose="020B0604020202020204" pitchFamily="34" charset="0"/>
            </a:endParaRPr>
          </a:p>
          <a:p>
            <a:r>
              <a:rPr lang="en-US" dirty="0">
                <a:latin typeface="Arial"/>
                <a:ea typeface="Calibri" panose="020F0502020204030204" pitchFamily="34" charset="0"/>
                <a:cs typeface="Arial"/>
              </a:rPr>
              <a:t>Lastly, we will have * two concept clearances by Extramural </a:t>
            </a:r>
            <a:r>
              <a:rPr lang="en-US" dirty="0">
                <a:latin typeface="Arial"/>
                <a:cs typeface="Arial"/>
              </a:rPr>
              <a:t>Program Directors.</a:t>
            </a:r>
            <a:r>
              <a:rPr lang="en-US" dirty="0">
                <a:latin typeface="Arial"/>
                <a:ea typeface="Calibri" panose="020F0502020204030204" pitchFamily="34" charset="0"/>
                <a:cs typeface="Arial"/>
              </a:rPr>
              <a:t> </a:t>
            </a:r>
            <a:endParaRPr lang="en-US" dirty="0">
              <a:ea typeface="Calibri" panose="020F0502020204030204" pitchFamily="34" charset="0"/>
              <a:cs typeface="Arial" panose="020B0604020202020204" pitchFamily="34" charset="0"/>
            </a:endParaRPr>
          </a:p>
          <a:p>
            <a:endParaRPr lang="en-US" dirty="0">
              <a:ea typeface="Calibri" panose="020F0502020204030204" pitchFamily="34" charset="0"/>
              <a:cs typeface="Arial" panose="020B0604020202020204" pitchFamily="34" charset="0"/>
            </a:endParaRPr>
          </a:p>
          <a:p>
            <a:pPr>
              <a:defRPr/>
            </a:pPr>
            <a:r>
              <a:rPr lang="en-US" dirty="0">
                <a:latin typeface="Arial"/>
                <a:ea typeface="Calibri" panose="020F0502020204030204" pitchFamily="34" charset="0"/>
                <a:cs typeface="Arial"/>
              </a:rPr>
              <a:t>* First, </a:t>
            </a:r>
            <a:r>
              <a:rPr lang="en-US" dirty="0">
                <a:effectLst/>
                <a:latin typeface="Arial"/>
                <a:ea typeface="Calibri" panose="020F0502020204030204" pitchFamily="34" charset="0"/>
                <a:cs typeface="Arial"/>
              </a:rPr>
              <a:t>Robb Rowley </a:t>
            </a:r>
            <a:r>
              <a:rPr lang="en-US" dirty="0">
                <a:latin typeface="Arial"/>
                <a:ea typeface="Calibri" panose="020F0502020204030204" pitchFamily="34" charset="0"/>
                <a:cs typeface="Arial"/>
              </a:rPr>
              <a:t>will present a concept clearance on </a:t>
            </a:r>
            <a:r>
              <a:rPr lang="en-US" dirty="0">
                <a:solidFill>
                  <a:srgbClr val="000000"/>
                </a:solidFill>
                <a:latin typeface="Arial"/>
                <a:ea typeface="Calibri" panose="020F0502020204030204" pitchFamily="34" charset="0"/>
                <a:cs typeface="Arial"/>
              </a:rPr>
              <a:t>Genomic-Enabled Learning Health Systems.</a:t>
            </a:r>
            <a:endParaRPr lang="en-US" dirty="0">
              <a:ea typeface="Calibri" panose="020F0502020204030204" pitchFamily="34" charset="0"/>
              <a:cs typeface="Arial" panose="020B0604020202020204" pitchFamily="34" charset="0"/>
            </a:endParaRPr>
          </a:p>
          <a:p>
            <a:endParaRPr lang="en-US" dirty="0">
              <a:ea typeface="Calibri" panose="020F0502020204030204" pitchFamily="34" charset="0"/>
              <a:cs typeface="Arial" panose="020B0604020202020204" pitchFamily="34" charset="0"/>
            </a:endParaRPr>
          </a:p>
          <a:p>
            <a:pPr>
              <a:defRPr/>
            </a:pPr>
            <a:r>
              <a:rPr lang="en-US" dirty="0">
                <a:latin typeface="Arial"/>
                <a:ea typeface="Calibri" panose="020F0502020204030204" pitchFamily="34" charset="0"/>
                <a:cs typeface="Arial"/>
              </a:rPr>
              <a:t>* Second, </a:t>
            </a:r>
            <a:r>
              <a:rPr lang="en-US" dirty="0">
                <a:effectLst/>
                <a:latin typeface="Arial"/>
                <a:ea typeface="Calibri" panose="020F0502020204030204" pitchFamily="34" charset="0"/>
                <a:cs typeface="Arial"/>
              </a:rPr>
              <a:t>Xander Arguello </a:t>
            </a:r>
            <a:r>
              <a:rPr lang="en-US" dirty="0">
                <a:latin typeface="Arial"/>
                <a:ea typeface="Calibri" panose="020F0502020204030204" pitchFamily="34" charset="0"/>
                <a:cs typeface="Arial"/>
              </a:rPr>
              <a:t>will present a concept clearance on </a:t>
            </a:r>
            <a:r>
              <a:rPr lang="en-US" dirty="0">
                <a:solidFill>
                  <a:srgbClr val="000000"/>
                </a:solidFill>
                <a:latin typeface="Arial"/>
                <a:ea typeface="Calibri" panose="020F0502020204030204" pitchFamily="34" charset="0"/>
                <a:cs typeface="Arial"/>
              </a:rPr>
              <a:t>Developing Novel Theory and Methods for Understanding the Genetic Architecture of Complex Traits</a:t>
            </a:r>
            <a:r>
              <a:rPr lang="en-US" dirty="0">
                <a:latin typeface="Arial"/>
                <a:ea typeface="Calibri" panose="020F0502020204030204" pitchFamily="34" charset="0"/>
                <a:cs typeface="Arial"/>
              </a:rPr>
              <a:t>.</a:t>
            </a:r>
            <a:endParaRPr lang="en-US" dirty="0">
              <a:ea typeface="Calibri" panose="020F0502020204030204" pitchFamily="34" charset="0"/>
              <a:cs typeface="Arial" panose="020B0604020202020204" pitchFamily="34" charset="0"/>
            </a:endParaRPr>
          </a:p>
          <a:p>
            <a:endParaRPr lang="en-US" dirty="0">
              <a:cs typeface="Arial" panose="020B0604020202020204" pitchFamily="34" charset="0"/>
            </a:endParaRPr>
          </a:p>
        </p:txBody>
      </p:sp>
      <p:sp>
        <p:nvSpPr>
          <p:cNvPr id="5" name="Slide Number Placeholder 3">
            <a:extLst>
              <a:ext uri="{FF2B5EF4-FFF2-40B4-BE49-F238E27FC236}">
                <a16:creationId xmlns:a16="http://schemas.microsoft.com/office/drawing/2014/main" id="{C6B60C47-F4B0-48C9-8809-D26FD87A0026}"/>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4</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86204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r>
              <a:rPr lang="en-US"/>
              <a:t>For the rest of my Director’s Report, I will cover the seven areas listed here, which reliably provide a useful framework for reviewing the relevant topics.</a:t>
            </a:r>
          </a:p>
          <a:p>
            <a:endParaRPr lang="en-US"/>
          </a:p>
          <a:p>
            <a:endParaRPr lang="en-US"/>
          </a:p>
        </p:txBody>
      </p:sp>
      <p:sp>
        <p:nvSpPr>
          <p:cNvPr id="5" name="Slide Number Placeholder 3">
            <a:extLst>
              <a:ext uri="{FF2B5EF4-FFF2-40B4-BE49-F238E27FC236}">
                <a16:creationId xmlns:a16="http://schemas.microsoft.com/office/drawing/2014/main" id="{9CB7B1B2-EC55-4BC0-B53D-6018A92E3BA7}"/>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5</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2255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pPr defTabSz="621167">
              <a:defRPr/>
            </a:pPr>
            <a:r>
              <a:rPr lang="en-US"/>
              <a:t>And I will start with some general NHGRI updates.</a:t>
            </a:r>
          </a:p>
          <a:p>
            <a:endParaRPr lang="en-US"/>
          </a:p>
        </p:txBody>
      </p:sp>
      <p:sp>
        <p:nvSpPr>
          <p:cNvPr id="5" name="Slide Number Placeholder 3">
            <a:extLst>
              <a:ext uri="{FF2B5EF4-FFF2-40B4-BE49-F238E27FC236}">
                <a16:creationId xmlns:a16="http://schemas.microsoft.com/office/drawing/2014/main" id="{421E3739-8C1E-4A74-9316-10F2218205CA}"/>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6</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705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670718"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lvl="1">
              <a:defRPr/>
            </a:pPr>
            <a:r>
              <a:rPr lang="en-US" dirty="0">
                <a:latin typeface="Arial"/>
                <a:cs typeface="Arial"/>
              </a:rPr>
              <a:t>NHGRI just released </a:t>
            </a:r>
            <a:r>
              <a:rPr lang="en-US" sz="1200" u="none" strike="noStrike" kern="1200" dirty="0">
                <a:latin typeface="Arial"/>
                <a:cs typeface="Arial"/>
              </a:rPr>
              <a:t>the Building a Diverse Genomics Workforce Action Agenda: Implementation and Progress Report</a:t>
            </a:r>
            <a:r>
              <a:rPr lang="en-US" dirty="0">
                <a:latin typeface="Arial"/>
                <a:cs typeface="Arial"/>
              </a:rPr>
              <a:t>.</a:t>
            </a:r>
            <a:r>
              <a:rPr lang="en-US" sz="1200" u="none" strike="noStrike" kern="1200" dirty="0">
                <a:latin typeface="Arial"/>
                <a:cs typeface="Arial"/>
              </a:rPr>
              <a:t> The purpose of this</a:t>
            </a:r>
            <a:r>
              <a:rPr lang="en-US" sz="1200" dirty="0">
                <a:latin typeface="Arial"/>
                <a:cs typeface="Arial"/>
              </a:rPr>
              <a:t> report is to articulate NHGRI’s </a:t>
            </a:r>
            <a:r>
              <a:rPr lang="en-US" dirty="0">
                <a:latin typeface="Arial"/>
                <a:cs typeface="Arial"/>
              </a:rPr>
              <a:t>progress in</a:t>
            </a:r>
            <a:r>
              <a:rPr lang="en-US" sz="1200" dirty="0">
                <a:latin typeface="Arial"/>
                <a:cs typeface="Arial"/>
              </a:rPr>
              <a:t> </a:t>
            </a:r>
            <a:r>
              <a:rPr lang="en-US" dirty="0">
                <a:latin typeface="Arial"/>
                <a:cs typeface="Arial"/>
              </a:rPr>
              <a:t>our recent programmatic efforts to diversify the</a:t>
            </a:r>
            <a:r>
              <a:rPr lang="en-US" sz="1200" dirty="0">
                <a:latin typeface="Arial"/>
                <a:cs typeface="Arial"/>
              </a:rPr>
              <a:t> genomics workforce.</a:t>
            </a:r>
            <a:r>
              <a:rPr lang="en-US" dirty="0">
                <a:latin typeface="Arial"/>
                <a:cs typeface="Arial"/>
              </a:rPr>
              <a:t> </a:t>
            </a:r>
            <a:endParaRPr lang="en-US" sz="1200" dirty="0">
              <a:latin typeface="Arial" panose="020B0604020202020204" pitchFamily="34" charset="0"/>
              <a:cs typeface="Arial" panose="020B0604020202020204" pitchFamily="34" charset="0"/>
            </a:endParaRPr>
          </a:p>
          <a:p>
            <a:pPr marL="0" lvl="1" algn="l" defTabSz="609585" rtl="0" eaLnBrk="1" latinLnBrk="0" hangingPunct="1">
              <a:defRPr/>
            </a:pPr>
            <a:endParaRPr lang="en-US" sz="1200" u="none" strike="noStrike" kern="1200" dirty="0">
              <a:latin typeface="Arial" panose="020B0604020202020204" pitchFamily="34" charset="0"/>
              <a:cs typeface="Arial" panose="020B0604020202020204" pitchFamily="34" charset="0"/>
            </a:endParaRPr>
          </a:p>
          <a:p>
            <a:pPr marL="0" lvl="1">
              <a:defRPr/>
            </a:pPr>
            <a:r>
              <a:rPr lang="en-US" sz="1200" u="none" strike="noStrike" kern="1200" dirty="0">
                <a:latin typeface="Arial"/>
                <a:cs typeface="Arial"/>
              </a:rPr>
              <a:t>* </a:t>
            </a:r>
            <a:r>
              <a:rPr lang="en-US" dirty="0">
                <a:latin typeface="Arial"/>
                <a:cs typeface="Arial"/>
              </a:rPr>
              <a:t>The plan</a:t>
            </a:r>
            <a:r>
              <a:rPr lang="en-US" sz="1200" u="none" strike="noStrike" kern="1200" dirty="0">
                <a:latin typeface="Arial"/>
                <a:cs typeface="Arial"/>
              </a:rPr>
              <a:t> </a:t>
            </a:r>
            <a:r>
              <a:rPr lang="en-US" dirty="0">
                <a:latin typeface="Arial"/>
                <a:cs typeface="Arial"/>
              </a:rPr>
              <a:t>details the programs, projects, initiatives, and engagements that have been enacted since the release of the Action Agenda in 2021. </a:t>
            </a:r>
            <a:r>
              <a:rPr lang="en-US" sz="1200" u="none" strike="noStrike" kern="1200" dirty="0">
                <a:latin typeface="Arial"/>
                <a:cs typeface="Arial"/>
              </a:rPr>
              <a:t>The strategies articulated </a:t>
            </a:r>
            <a:r>
              <a:rPr lang="en-US" dirty="0">
                <a:latin typeface="Arial"/>
                <a:cs typeface="Arial"/>
              </a:rPr>
              <a:t>include</a:t>
            </a:r>
            <a:r>
              <a:rPr lang="en-US" sz="1200" u="none" strike="noStrike" kern="1200" dirty="0">
                <a:latin typeface="Arial"/>
                <a:cs typeface="Arial"/>
              </a:rPr>
              <a:t> a large number of partners and continued engagement with colleges, universities, professional societies, and industry.</a:t>
            </a:r>
            <a:endParaRPr lang="en-US" dirty="0">
              <a:cs typeface="Arial"/>
            </a:endParaRPr>
          </a:p>
          <a:p>
            <a:pPr marL="0" lvl="1" algn="l" defTabSz="609585" rtl="0" eaLnBrk="1" latinLnBrk="0" hangingPunct="1">
              <a:defRPr/>
            </a:pPr>
            <a:endParaRPr lang="en-US" sz="1200" u="none" strike="noStrike" kern="1200" dirty="0">
              <a:latin typeface="Arial" panose="020B0604020202020204" pitchFamily="34" charset="0"/>
              <a:cs typeface="Arial" panose="020B0604020202020204" pitchFamily="34" charset="0"/>
            </a:endParaRPr>
          </a:p>
          <a:p>
            <a:pPr marL="0" lvl="1">
              <a:defRPr/>
            </a:pPr>
            <a:r>
              <a:rPr lang="en-US" sz="1200" u="none" strike="noStrike" kern="1200" dirty="0">
                <a:solidFill>
                  <a:schemeClr val="tx1"/>
                </a:solidFill>
                <a:latin typeface="Arial"/>
                <a:cs typeface="Arial"/>
              </a:rPr>
              <a:t>* Diversifying </a:t>
            </a:r>
            <a:r>
              <a:rPr lang="en-US" dirty="0">
                <a:latin typeface="Arial"/>
                <a:cs typeface="Arial"/>
              </a:rPr>
              <a:t>the </a:t>
            </a:r>
            <a:r>
              <a:rPr lang="en-US" sz="1200" u="none" strike="noStrike" kern="1200" dirty="0">
                <a:solidFill>
                  <a:schemeClr val="tx1"/>
                </a:solidFill>
                <a:latin typeface="Arial"/>
                <a:cs typeface="Arial"/>
              </a:rPr>
              <a:t>genomics workforce cannot be achieved without continued support from the scientific community</a:t>
            </a:r>
            <a:r>
              <a:rPr lang="en-US" dirty="0">
                <a:latin typeface="Arial"/>
                <a:cs typeface="Arial"/>
              </a:rPr>
              <a:t>, and so we</a:t>
            </a:r>
            <a:r>
              <a:rPr lang="en-US" sz="1200" u="none" strike="noStrike" kern="1200" dirty="0">
                <a:solidFill>
                  <a:schemeClr val="tx1"/>
                </a:solidFill>
                <a:latin typeface="Arial"/>
                <a:cs typeface="Arial"/>
              </a:rPr>
              <a:t> invite you to read the progress report </a:t>
            </a:r>
            <a:r>
              <a:rPr lang="en-US" dirty="0">
                <a:latin typeface="Arial"/>
                <a:cs typeface="Arial"/>
              </a:rPr>
              <a:t>(which is available on our website, genome</a:t>
            </a:r>
            <a:r>
              <a:rPr lang="en-US" sz="1200" u="none" strike="noStrike" kern="1200" dirty="0">
                <a:solidFill>
                  <a:schemeClr val="tx1"/>
                </a:solidFill>
                <a:latin typeface="Arial"/>
                <a:cs typeface="Arial"/>
              </a:rPr>
              <a:t>.gov</a:t>
            </a:r>
            <a:r>
              <a:rPr lang="en-US" dirty="0">
                <a:latin typeface="Arial"/>
                <a:cs typeface="Arial"/>
              </a:rPr>
              <a:t>).</a:t>
            </a:r>
            <a:endParaRPr lang="en-US" sz="1200" u="none" strike="noStrike" kern="1200" dirty="0">
              <a:solidFill>
                <a:schemeClr val="tx1"/>
              </a:solidFill>
              <a:latin typeface="Arial"/>
              <a:cs typeface="Arial"/>
            </a:endParaRPr>
          </a:p>
        </p:txBody>
      </p:sp>
      <p:sp>
        <p:nvSpPr>
          <p:cNvPr id="2" name="Slide Number Placeholder 3">
            <a:extLst>
              <a:ext uri="{FF2B5EF4-FFF2-40B4-BE49-F238E27FC236}">
                <a16:creationId xmlns:a16="http://schemas.microsoft.com/office/drawing/2014/main" id="{8AF3A4FD-C20F-ACEB-932F-04EBC483B224}"/>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7</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807965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01040" y="4022725"/>
            <a:ext cx="5608320" cy="4183380"/>
          </a:xfrm>
        </p:spPr>
        <p:txBody>
          <a:bodyPr/>
          <a:lstStyle/>
          <a:p>
            <a:r>
              <a:rPr lang="en-US" sz="1200" dirty="0">
                <a:latin typeface="Arial"/>
                <a:cs typeface="Arial"/>
              </a:rPr>
              <a:t>The Human Genetics Scholars Initiative is a program developed with the American Society of Human Genetics (or ASHG), NHGRI</a:t>
            </a:r>
            <a:r>
              <a:rPr lang="en-US" dirty="0">
                <a:latin typeface="Arial"/>
                <a:cs typeface="Arial"/>
              </a:rPr>
              <a:t>,</a:t>
            </a:r>
            <a:r>
              <a:rPr lang="en-US" sz="1200" dirty="0">
                <a:latin typeface="Arial"/>
                <a:cs typeface="Arial"/>
              </a:rPr>
              <a:t> and other partners to help advance diversity and inclusion in genetics and genomics. This program identifies</a:t>
            </a:r>
            <a:r>
              <a:rPr lang="en-US" dirty="0">
                <a:latin typeface="Arial"/>
                <a:cs typeface="Arial"/>
              </a:rPr>
              <a:t> and </a:t>
            </a:r>
            <a:r>
              <a:rPr lang="en-US" sz="1200" dirty="0">
                <a:latin typeface="Arial"/>
                <a:cs typeface="Arial"/>
              </a:rPr>
              <a:t>mentors a select group of diverse early-career individuals, helping them achieve professional success.</a:t>
            </a:r>
            <a:r>
              <a:rPr lang="en-US" dirty="0">
                <a:latin typeface="Arial"/>
                <a:cs typeface="Arial"/>
              </a:rPr>
              <a:t> </a:t>
            </a:r>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r>
              <a:rPr lang="en-US" sz="1200" dirty="0">
                <a:latin typeface="Arial"/>
                <a:cs typeface="Arial"/>
              </a:rPr>
              <a:t>* In April, more than 20 predoctoral, postdoctoral, and </a:t>
            </a:r>
            <a:r>
              <a:rPr lang="en-US" dirty="0">
                <a:latin typeface="Arial"/>
                <a:cs typeface="Arial"/>
              </a:rPr>
              <a:t>early-career </a:t>
            </a:r>
            <a:r>
              <a:rPr lang="en-US" sz="1200" dirty="0">
                <a:latin typeface="Arial"/>
                <a:cs typeface="Arial"/>
              </a:rPr>
              <a:t>Human Genetics Scholars visited NHGRI in person.</a:t>
            </a:r>
            <a:r>
              <a:rPr lang="en-US" dirty="0">
                <a:latin typeface="Arial"/>
                <a:cs typeface="Arial"/>
              </a:rPr>
              <a:t> </a:t>
            </a:r>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r>
              <a:rPr lang="en-US" sz="1200" dirty="0">
                <a:latin typeface="Arial"/>
                <a:cs typeface="Arial"/>
              </a:rPr>
              <a:t>* </a:t>
            </a:r>
            <a:r>
              <a:rPr lang="en-US" dirty="0">
                <a:latin typeface="Arial"/>
                <a:cs typeface="Arial"/>
              </a:rPr>
              <a:t>During their visit, they </a:t>
            </a:r>
            <a:r>
              <a:rPr lang="en-US" sz="1200" dirty="0">
                <a:latin typeface="Arial"/>
                <a:cs typeface="Arial"/>
              </a:rPr>
              <a:t>had the opportunity to interact with me, extramural program directors, and intramural researchers to discuss research funding and </a:t>
            </a:r>
            <a:r>
              <a:rPr lang="en-US" dirty="0">
                <a:latin typeface="Arial"/>
                <a:cs typeface="Arial"/>
              </a:rPr>
              <a:t>career-development</a:t>
            </a:r>
            <a:r>
              <a:rPr lang="en-US" sz="1200" dirty="0">
                <a:latin typeface="Arial"/>
                <a:cs typeface="Arial"/>
              </a:rPr>
              <a:t> opportunities. </a:t>
            </a:r>
            <a:r>
              <a:rPr lang="en-US" dirty="0">
                <a:latin typeface="Arial"/>
                <a:cs typeface="Arial"/>
              </a:rPr>
              <a:t>For example</a:t>
            </a:r>
            <a:r>
              <a:rPr lang="en-US" sz="1200" dirty="0">
                <a:latin typeface="Arial"/>
                <a:cs typeface="Arial"/>
              </a:rPr>
              <a:t>, I gave an update about NHGRI’s </a:t>
            </a:r>
            <a:r>
              <a:rPr lang="en-US" dirty="0">
                <a:latin typeface="Arial"/>
                <a:cs typeface="Arial"/>
              </a:rPr>
              <a:t>new initiatives and upcoming events; I also </a:t>
            </a:r>
            <a:r>
              <a:rPr lang="en-US" sz="1200" dirty="0">
                <a:latin typeface="Arial"/>
                <a:cs typeface="Arial"/>
              </a:rPr>
              <a:t>discussed future directions for </a:t>
            </a:r>
            <a:r>
              <a:rPr lang="en-US" dirty="0">
                <a:latin typeface="Arial"/>
                <a:cs typeface="Arial"/>
              </a:rPr>
              <a:t>the institute</a:t>
            </a:r>
            <a:r>
              <a:rPr lang="en-US" sz="1200" dirty="0">
                <a:latin typeface="Arial"/>
                <a:cs typeface="Arial"/>
              </a:rPr>
              <a:t>.</a:t>
            </a:r>
            <a:r>
              <a:rPr lang="en-US" dirty="0">
                <a:latin typeface="Arial"/>
                <a:cs typeface="Arial"/>
              </a:rPr>
              <a:t> </a:t>
            </a:r>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r>
              <a:rPr lang="en-US" sz="1200" dirty="0">
                <a:latin typeface="Arial"/>
                <a:cs typeface="Arial"/>
              </a:rPr>
              <a:t>* NHGRI has </a:t>
            </a:r>
            <a:r>
              <a:rPr lang="en-US" dirty="0">
                <a:latin typeface="Arial"/>
                <a:cs typeface="Arial"/>
              </a:rPr>
              <a:t>supported</a:t>
            </a:r>
            <a:r>
              <a:rPr lang="en-US" sz="1200" dirty="0">
                <a:latin typeface="Arial"/>
                <a:cs typeface="Arial"/>
              </a:rPr>
              <a:t> this initiative since 2019</a:t>
            </a:r>
            <a:r>
              <a:rPr lang="en-US" sz="1200" b="0" i="0" dirty="0">
                <a:solidFill>
                  <a:srgbClr val="2C2E35"/>
                </a:solidFill>
                <a:effectLst/>
                <a:latin typeface="Arial"/>
                <a:cs typeface="Arial"/>
              </a:rPr>
              <a:t>. We plan to make this an annual </a:t>
            </a:r>
            <a:r>
              <a:rPr lang="en-US" dirty="0">
                <a:solidFill>
                  <a:srgbClr val="2C2E35"/>
                </a:solidFill>
                <a:latin typeface="Arial"/>
                <a:cs typeface="Arial"/>
              </a:rPr>
              <a:t>in-person event</a:t>
            </a:r>
            <a:r>
              <a:rPr lang="en-US" sz="1200" b="0" i="0" dirty="0">
                <a:solidFill>
                  <a:srgbClr val="2C2E35"/>
                </a:solidFill>
                <a:effectLst/>
                <a:latin typeface="Arial"/>
                <a:cs typeface="Arial"/>
              </a:rPr>
              <a:t> and look forward to hosting future scholars.</a:t>
            </a:r>
            <a:endParaRPr lang="en-US" dirty="0"/>
          </a:p>
        </p:txBody>
      </p:sp>
      <p:sp>
        <p:nvSpPr>
          <p:cNvPr id="5" name="Slide Number Placeholder 3">
            <a:extLst>
              <a:ext uri="{FF2B5EF4-FFF2-40B4-BE49-F238E27FC236}">
                <a16:creationId xmlns:a16="http://schemas.microsoft.com/office/drawing/2014/main" id="{2501D604-F3E0-AE71-9F0D-083CFEA5CF0E}"/>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8</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131255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4391F27-9FFE-470B-885D-1607C6C77565}"/>
              </a:ext>
            </a:extLst>
          </p:cNvPr>
          <p:cNvSpPr>
            <a:spLocks noGrp="1"/>
          </p:cNvSpPr>
          <p:nvPr>
            <p:ph type="body" idx="1"/>
          </p:nvPr>
        </p:nvSpPr>
        <p:spPr>
          <a:xfrm>
            <a:off x="762000" y="4033953"/>
            <a:ext cx="5486400" cy="4114800"/>
          </a:xfrm>
        </p:spPr>
        <p:txBody>
          <a:bodyPr/>
          <a:lstStyle/>
          <a:p>
            <a:r>
              <a:rPr lang="en-US" dirty="0">
                <a:latin typeface="Arial"/>
                <a:cs typeface="Arial"/>
              </a:rPr>
              <a:t>Among the many things delayed by the COVID-19 pandemic has been the ability to get group photographs (in fact, we are overdue in getting an updated Council photograph!). </a:t>
            </a:r>
            <a:endParaRPr lang="en-US" dirty="0"/>
          </a:p>
          <a:p>
            <a:endParaRPr lang="en-US" dirty="0">
              <a:latin typeface="Arial"/>
              <a:cs typeface="Arial"/>
            </a:endParaRPr>
          </a:p>
          <a:p>
            <a:r>
              <a:rPr lang="en-US" dirty="0">
                <a:latin typeface="Arial"/>
                <a:cs typeface="Arial"/>
              </a:rPr>
              <a:t>I am immensely proud of my leadership team at NHGRI, which is called the Director's Working Group. This distinguished ensemble meets on a roughly weekly basis and helps me in every possible way to lead NHGRI, with virtually all important decisions made with their involvement. </a:t>
            </a:r>
            <a:endParaRPr lang="en-US" dirty="0"/>
          </a:p>
          <a:p>
            <a:endParaRPr lang="en-US" dirty="0">
              <a:latin typeface="Arial"/>
              <a:cs typeface="Arial"/>
            </a:endParaRPr>
          </a:p>
          <a:p>
            <a:r>
              <a:rPr lang="en-US" dirty="0">
                <a:latin typeface="Arial"/>
                <a:cs typeface="Arial"/>
              </a:rPr>
              <a:t>Not surprisingly, the composition of the Director's Working Group changed a bit during the pandemic, but getting every member of the group in the same room at the same time took the better part of a year! But we finally did it and were able to capture this wonderful group photograph, which I wanted to share with you. Besides being incredibly distinguished looking, these people are individually and collectively amazing leaders who I am deeply indebted to for their commitment to genomics, their dedication to NHGRI, and their friendship. </a:t>
            </a:r>
          </a:p>
        </p:txBody>
      </p:sp>
      <p:sp>
        <p:nvSpPr>
          <p:cNvPr id="3" name="Slide Image Placeholder 2">
            <a:extLst>
              <a:ext uri="{FF2B5EF4-FFF2-40B4-BE49-F238E27FC236}">
                <a16:creationId xmlns:a16="http://schemas.microsoft.com/office/drawing/2014/main" id="{FEBEAFD3-693F-42C1-93BE-E72F2DC876A5}"/>
              </a:ext>
            </a:extLst>
          </p:cNvPr>
          <p:cNvSpPr>
            <a:spLocks noGrp="1" noRot="1" noChangeAspect="1"/>
          </p:cNvSpPr>
          <p:nvPr>
            <p:ph type="sldImg"/>
          </p:nvPr>
        </p:nvSpPr>
        <p:spPr>
          <a:xfrm>
            <a:off x="336550" y="468313"/>
            <a:ext cx="6337300" cy="3565525"/>
          </a:xfrm>
        </p:spPr>
      </p:sp>
      <p:sp>
        <p:nvSpPr>
          <p:cNvPr id="5" name="Slide Number Placeholder 3">
            <a:extLst>
              <a:ext uri="{FF2B5EF4-FFF2-40B4-BE49-F238E27FC236}">
                <a16:creationId xmlns:a16="http://schemas.microsoft.com/office/drawing/2014/main" id="{44CBB1E6-05C4-40D6-AE7F-0F3BAF78922A}"/>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9</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417683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807720" y="4022725"/>
            <a:ext cx="5394960" cy="4114800"/>
          </a:xfrm>
        </p:spPr>
        <p:txBody>
          <a:bodyPr/>
          <a:lstStyle/>
          <a:p>
            <a:r>
              <a:rPr lang="en-US" dirty="0"/>
              <a:t>Moving on to general NIH updates.</a:t>
            </a:r>
          </a:p>
        </p:txBody>
      </p:sp>
      <p:sp>
        <p:nvSpPr>
          <p:cNvPr id="5" name="Slide Number Placeholder 3">
            <a:extLst>
              <a:ext uri="{FF2B5EF4-FFF2-40B4-BE49-F238E27FC236}">
                <a16:creationId xmlns:a16="http://schemas.microsoft.com/office/drawing/2014/main" id="{03769DE7-4267-4BA7-BDA2-4C01AA69CC59}"/>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10</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668029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4391F27-9FFE-470B-885D-1607C6C77565}"/>
              </a:ext>
            </a:extLst>
          </p:cNvPr>
          <p:cNvSpPr>
            <a:spLocks noGrp="1" noRot="1" noMove="1" noResize="1" noEditPoints="1" noAdjustHandles="1" noChangeArrowheads="1" noChangeShapeType="1"/>
          </p:cNvSpPr>
          <p:nvPr>
            <p:ph type="body" idx="1"/>
          </p:nvPr>
        </p:nvSpPr>
        <p:spPr>
          <a:xfrm>
            <a:off x="762000" y="4033953"/>
            <a:ext cx="5486400" cy="4114800"/>
          </a:xfrm>
        </p:spPr>
        <p:txBody>
          <a:bodyPr/>
          <a:lstStyle/>
          <a:p>
            <a:r>
              <a:rPr lang="en-US" dirty="0">
                <a:latin typeface="Arial"/>
                <a:cs typeface="Arial"/>
              </a:rPr>
              <a:t>Rochelle </a:t>
            </a:r>
            <a:r>
              <a:rPr lang="en-US" dirty="0" err="1">
                <a:latin typeface="Arial"/>
                <a:cs typeface="Arial"/>
              </a:rPr>
              <a:t>Walensky</a:t>
            </a:r>
            <a:r>
              <a:rPr lang="en-US" dirty="0">
                <a:latin typeface="Arial"/>
                <a:cs typeface="Arial"/>
              </a:rPr>
              <a:t> will step down as Director of the Centers for Disease Control and Prevention (or CDC) on June 30. Rochelle took the helm of the CDC in January 2021 and helped to guide President Joe Biden’s response to the COVID-19 pandemic from his first day in office. During her tenure as Director, she launched a reorganization of the CDC to modernize the agency and improve its reputation. She also declared racism a serious public health threat and led the agency in its efforts to contain a multinational monkey-pox outbreak.</a:t>
            </a:r>
          </a:p>
          <a:p>
            <a:endParaRPr lang="en-US" dirty="0">
              <a:latin typeface="Arial"/>
              <a:cs typeface="Arial"/>
            </a:endParaRPr>
          </a:p>
          <a:p>
            <a:endParaRPr lang="en-US" dirty="0">
              <a:latin typeface="Arial"/>
              <a:cs typeface="Arial"/>
            </a:endParaRPr>
          </a:p>
          <a:p>
            <a:endParaRPr lang="en-US" b="0" i="0" u="none" strike="noStrike" dirty="0">
              <a:effectLst/>
              <a:latin typeface="Arial"/>
              <a:cs typeface="Arial"/>
            </a:endParaRPr>
          </a:p>
        </p:txBody>
      </p:sp>
      <p:sp>
        <p:nvSpPr>
          <p:cNvPr id="3" name="Slide Image Placeholder 2">
            <a:extLst>
              <a:ext uri="{FF2B5EF4-FFF2-40B4-BE49-F238E27FC236}">
                <a16:creationId xmlns:a16="http://schemas.microsoft.com/office/drawing/2014/main" id="{FEBEAFD3-693F-42C1-93BE-E72F2DC876A5}"/>
              </a:ext>
            </a:extLst>
          </p:cNvPr>
          <p:cNvSpPr>
            <a:spLocks noGrp="1" noRot="1" noChangeAspect="1"/>
          </p:cNvSpPr>
          <p:nvPr>
            <p:ph type="sldImg"/>
          </p:nvPr>
        </p:nvSpPr>
        <p:spPr>
          <a:xfrm>
            <a:off x="336550" y="468313"/>
            <a:ext cx="6337300" cy="3565525"/>
          </a:xfrm>
        </p:spPr>
      </p:sp>
      <p:sp>
        <p:nvSpPr>
          <p:cNvPr id="5" name="Slide Number Placeholder 3">
            <a:extLst>
              <a:ext uri="{FF2B5EF4-FFF2-40B4-BE49-F238E27FC236}">
                <a16:creationId xmlns:a16="http://schemas.microsoft.com/office/drawing/2014/main" id="{44CBB1E6-05C4-40D6-AE7F-0F3BAF78922A}"/>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11</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03965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4391F27-9FFE-470B-885D-1607C6C77565}"/>
              </a:ext>
            </a:extLst>
          </p:cNvPr>
          <p:cNvSpPr>
            <a:spLocks noGrp="1"/>
          </p:cNvSpPr>
          <p:nvPr>
            <p:ph type="body" idx="1"/>
          </p:nvPr>
        </p:nvSpPr>
        <p:spPr>
          <a:xfrm>
            <a:off x="762000" y="4033953"/>
            <a:ext cx="5486400" cy="4114800"/>
          </a:xfrm>
        </p:spPr>
        <p:txBody>
          <a:bodyPr/>
          <a:lstStyle/>
          <a:p>
            <a:r>
              <a:rPr lang="en-US" b="0" i="0" u="none" strike="noStrike" dirty="0">
                <a:effectLst/>
                <a:latin typeface="Arial"/>
                <a:cs typeface="Arial"/>
              </a:rPr>
              <a:t>Maureen Goodenow has </a:t>
            </a:r>
            <a:r>
              <a:rPr lang="en-US" dirty="0">
                <a:latin typeface="Arial"/>
                <a:cs typeface="Arial"/>
              </a:rPr>
              <a:t>transitioned </a:t>
            </a:r>
            <a:r>
              <a:rPr lang="en-US" b="0" i="0" u="none" strike="noStrike" dirty="0">
                <a:effectLst/>
                <a:latin typeface="Arial"/>
                <a:cs typeface="Arial"/>
              </a:rPr>
              <a:t>from her former role as NIH Associate Director for AIDS Research and Director of the NIH Office of AIDS Research to a new role as Senior Advisor in the NIH Office of the Director. </a:t>
            </a:r>
            <a:r>
              <a:rPr lang="en-US" dirty="0">
                <a:latin typeface="Arial"/>
                <a:cs typeface="Arial"/>
              </a:rPr>
              <a:t>Maureen</a:t>
            </a:r>
            <a:r>
              <a:rPr lang="en-US" b="0" i="0" u="none" strike="noStrike" dirty="0">
                <a:effectLst/>
                <a:latin typeface="Arial"/>
                <a:cs typeface="Arial"/>
              </a:rPr>
              <a:t> will continue to serve as Chief of the Molecular HIV and Host Interactions Section in the National Institute of Allergy and Infectious Diseases. </a:t>
            </a:r>
            <a:r>
              <a:rPr lang="en-US" dirty="0">
                <a:latin typeface="Arial"/>
                <a:cs typeface="Arial"/>
              </a:rPr>
              <a:t>She was </a:t>
            </a:r>
            <a:r>
              <a:rPr lang="en-US" b="0" i="0" u="none" strike="noStrike" dirty="0">
                <a:effectLst/>
                <a:latin typeface="Arial"/>
                <a:cs typeface="Arial"/>
              </a:rPr>
              <a:t>the first woman to serve in </a:t>
            </a:r>
            <a:r>
              <a:rPr lang="en-US" dirty="0">
                <a:latin typeface="Arial"/>
                <a:cs typeface="Arial"/>
              </a:rPr>
              <a:t>this position</a:t>
            </a:r>
            <a:r>
              <a:rPr lang="en-US" b="0" i="0" u="none" strike="noStrike" dirty="0">
                <a:effectLst/>
                <a:latin typeface="Arial"/>
                <a:cs typeface="Arial"/>
              </a:rPr>
              <a:t> since its establishment in 1988.</a:t>
            </a:r>
            <a:r>
              <a:rPr lang="en-US" dirty="0">
                <a:latin typeface="Arial"/>
                <a:cs typeface="Arial"/>
              </a:rPr>
              <a:t> </a:t>
            </a:r>
            <a:endParaRPr lang="en-US" b="0" i="0" u="none" strike="noStrike" dirty="0">
              <a:effectLst/>
              <a:latin typeface="Arial"/>
              <a:cs typeface="Arial"/>
            </a:endParaRPr>
          </a:p>
          <a:p>
            <a:pPr algn="l"/>
            <a:endParaRPr lang="en-US" b="0" i="0" u="none" strike="noStrike" dirty="0">
              <a:effectLst/>
              <a:cs typeface="Arial" panose="020B0604020202020204" pitchFamily="34" charset="0"/>
            </a:endParaRPr>
          </a:p>
          <a:p>
            <a:pPr algn="l"/>
            <a:r>
              <a:rPr lang="en-US" dirty="0">
                <a:effectLst/>
                <a:latin typeface="Arial"/>
                <a:cs typeface="Arial"/>
              </a:rPr>
              <a:t>* Bill </a:t>
            </a:r>
            <a:r>
              <a:rPr lang="en-US" dirty="0" err="1">
                <a:effectLst/>
                <a:latin typeface="Arial"/>
                <a:cs typeface="Arial"/>
              </a:rPr>
              <a:t>Kapogiannis</a:t>
            </a:r>
            <a:r>
              <a:rPr lang="en-US" dirty="0">
                <a:effectLst/>
                <a:latin typeface="Arial"/>
                <a:cs typeface="Arial"/>
              </a:rPr>
              <a:t> will serve as Acting NIH Associate Director of AIDS Research and Acting Director of </a:t>
            </a:r>
            <a:r>
              <a:rPr lang="en-US" b="0" i="0" u="none" strike="noStrike" dirty="0">
                <a:effectLst/>
                <a:latin typeface="Arial"/>
                <a:cs typeface="Arial"/>
              </a:rPr>
              <a:t>the NIH Office of AIDS Research </a:t>
            </a:r>
            <a:r>
              <a:rPr lang="en-US" dirty="0">
                <a:effectLst/>
                <a:latin typeface="Arial"/>
                <a:cs typeface="Arial"/>
              </a:rPr>
              <a:t>while a search for a new director is conducted.</a:t>
            </a:r>
            <a:endParaRPr lang="en-US" b="0" i="0" u="none" strike="noStrike" dirty="0">
              <a:effectLst/>
              <a:latin typeface="Arial"/>
              <a:cs typeface="Arial"/>
            </a:endParaRPr>
          </a:p>
          <a:p>
            <a:pPr defTabSz="621167">
              <a:defRPr/>
            </a:pPr>
            <a:endParaRPr lang="en-US" dirty="0">
              <a:latin typeface="Arial"/>
              <a:ea typeface="Calibri" panose="020F0502020204030204" pitchFamily="34" charset="0"/>
              <a:cs typeface="Arial"/>
            </a:endParaRPr>
          </a:p>
        </p:txBody>
      </p:sp>
      <p:sp>
        <p:nvSpPr>
          <p:cNvPr id="3" name="Slide Image Placeholder 2">
            <a:extLst>
              <a:ext uri="{FF2B5EF4-FFF2-40B4-BE49-F238E27FC236}">
                <a16:creationId xmlns:a16="http://schemas.microsoft.com/office/drawing/2014/main" id="{FEBEAFD3-693F-42C1-93BE-E72F2DC876A5}"/>
              </a:ext>
            </a:extLst>
          </p:cNvPr>
          <p:cNvSpPr>
            <a:spLocks noGrp="1" noRot="1" noChangeAspect="1"/>
          </p:cNvSpPr>
          <p:nvPr>
            <p:ph type="sldImg"/>
          </p:nvPr>
        </p:nvSpPr>
        <p:spPr>
          <a:xfrm>
            <a:off x="336550" y="468313"/>
            <a:ext cx="6337300" cy="3565525"/>
          </a:xfrm>
        </p:spPr>
      </p:sp>
      <p:sp>
        <p:nvSpPr>
          <p:cNvPr id="5" name="Slide Number Placeholder 3">
            <a:extLst>
              <a:ext uri="{FF2B5EF4-FFF2-40B4-BE49-F238E27FC236}">
                <a16:creationId xmlns:a16="http://schemas.microsoft.com/office/drawing/2014/main" id="{44CBB1E6-05C4-40D6-AE7F-0F3BAF78922A}"/>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12</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85605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4391F27-9FFE-470B-885D-1607C6C77565}"/>
              </a:ext>
            </a:extLst>
          </p:cNvPr>
          <p:cNvSpPr>
            <a:spLocks noGrp="1"/>
          </p:cNvSpPr>
          <p:nvPr>
            <p:ph type="body" idx="1"/>
          </p:nvPr>
        </p:nvSpPr>
        <p:spPr>
          <a:xfrm>
            <a:off x="762000" y="4044001"/>
            <a:ext cx="5486400" cy="4114800"/>
          </a:xfrm>
        </p:spPr>
        <p:txBody>
          <a:bodyPr/>
          <a:lstStyle/>
          <a:p>
            <a:r>
              <a:rPr lang="en-US" b="0" i="0" u="none" strike="noStrike" dirty="0">
                <a:effectLst/>
                <a:latin typeface="Arial"/>
                <a:cs typeface="Arial"/>
              </a:rPr>
              <a:t>Karina Walters, an enrolled member of the Choctaw Nation of Oklahoma, has been selected as the </a:t>
            </a:r>
            <a:r>
              <a:rPr lang="en-US" dirty="0">
                <a:latin typeface="Arial"/>
                <a:cs typeface="Arial"/>
              </a:rPr>
              <a:t>Director</a:t>
            </a:r>
            <a:r>
              <a:rPr lang="en-US" b="0" i="0" u="none" strike="noStrike" dirty="0">
                <a:effectLst/>
                <a:latin typeface="Arial"/>
                <a:cs typeface="Arial"/>
              </a:rPr>
              <a:t> of the NIH Tribal Health Research Office. She succeeds David Wilson</a:t>
            </a:r>
            <a:r>
              <a:rPr lang="en-US" dirty="0">
                <a:latin typeface="Arial"/>
                <a:cs typeface="Arial"/>
              </a:rPr>
              <a:t>,</a:t>
            </a:r>
            <a:r>
              <a:rPr lang="en-US" b="0" i="0" u="none" strike="noStrike" dirty="0">
                <a:effectLst/>
                <a:latin typeface="Arial"/>
                <a:cs typeface="Arial"/>
              </a:rPr>
              <a:t> who is now on assignment to the White House Council on Native American Affairs.</a:t>
            </a:r>
            <a:r>
              <a:rPr lang="en-US" dirty="0">
                <a:latin typeface="Arial"/>
                <a:cs typeface="Arial"/>
              </a:rPr>
              <a:t> Karina is</a:t>
            </a:r>
            <a:r>
              <a:rPr lang="en-US" b="0" i="0" u="none" strike="noStrike" dirty="0">
                <a:effectLst/>
                <a:latin typeface="Arial"/>
                <a:cs typeface="Arial"/>
              </a:rPr>
              <a:t> a social epidemiology and health prevention scholar with more than 28 years of American Indian/Alaska Native health research </a:t>
            </a:r>
            <a:r>
              <a:rPr lang="en-US" dirty="0">
                <a:latin typeface="Arial"/>
                <a:cs typeface="Arial"/>
              </a:rPr>
              <a:t>experience; she has </a:t>
            </a:r>
            <a:r>
              <a:rPr lang="en-US" b="0" i="0" u="none" strike="noStrike" dirty="0">
                <a:effectLst/>
                <a:latin typeface="Arial"/>
                <a:cs typeface="Arial"/>
              </a:rPr>
              <a:t>conducted social epidemiological research on the environmental, historical, social, and cultural determinants of health and health equity in American Indian/Alaska Native communities.</a:t>
            </a:r>
            <a:r>
              <a:rPr lang="en-US" dirty="0">
                <a:latin typeface="Arial"/>
                <a:cs typeface="Arial"/>
              </a:rPr>
              <a:t> </a:t>
            </a:r>
            <a:endParaRPr lang="en-US" b="0" i="0" u="none" strike="noStrike" dirty="0">
              <a:effectLst/>
              <a:latin typeface="Arial"/>
              <a:cs typeface="Arial"/>
            </a:endParaRPr>
          </a:p>
        </p:txBody>
      </p:sp>
      <p:sp>
        <p:nvSpPr>
          <p:cNvPr id="3" name="Slide Image Placeholder 2">
            <a:extLst>
              <a:ext uri="{FF2B5EF4-FFF2-40B4-BE49-F238E27FC236}">
                <a16:creationId xmlns:a16="http://schemas.microsoft.com/office/drawing/2014/main" id="{FEBEAFD3-693F-42C1-93BE-E72F2DC876A5}"/>
              </a:ext>
            </a:extLst>
          </p:cNvPr>
          <p:cNvSpPr>
            <a:spLocks noGrp="1" noRot="1" noChangeAspect="1"/>
          </p:cNvSpPr>
          <p:nvPr>
            <p:ph type="sldImg"/>
          </p:nvPr>
        </p:nvSpPr>
        <p:spPr>
          <a:xfrm>
            <a:off x="336550" y="457200"/>
            <a:ext cx="6337300" cy="3565525"/>
          </a:xfrm>
        </p:spPr>
      </p:sp>
      <p:sp>
        <p:nvSpPr>
          <p:cNvPr id="5" name="Slide Number Placeholder 3">
            <a:extLst>
              <a:ext uri="{FF2B5EF4-FFF2-40B4-BE49-F238E27FC236}">
                <a16:creationId xmlns:a16="http://schemas.microsoft.com/office/drawing/2014/main" id="{44CBB1E6-05C4-40D6-AE7F-0F3BAF78922A}"/>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13</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745667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r>
              <a:rPr lang="en-US" b="0" i="0" dirty="0">
                <a:solidFill>
                  <a:srgbClr val="444444"/>
                </a:solidFill>
                <a:effectLst/>
                <a:latin typeface="Arial"/>
                <a:cs typeface="Arial"/>
              </a:rPr>
              <a:t>Earlier this month, Carrie Wolinetz departed from her role as Senior Advisor in the NIH Office of the Director. She joined NIH in February 2015 as the NIH Associate Director for Science Policy, where she oversaw policy issues related to clinical trials, human participant protections, biosecurity and biosafety, and data sharing and management policies. In April 2021, Carrie accepted a detail to the White House Office of Science and Technology Policy (</a:t>
            </a:r>
            <a:r>
              <a:rPr lang="en-US" dirty="0">
                <a:solidFill>
                  <a:srgbClr val="444444"/>
                </a:solidFill>
                <a:latin typeface="Arial"/>
                <a:cs typeface="Arial"/>
              </a:rPr>
              <a:t>or </a:t>
            </a:r>
            <a:r>
              <a:rPr lang="en-US" b="0" i="0" dirty="0">
                <a:solidFill>
                  <a:srgbClr val="444444"/>
                </a:solidFill>
                <a:effectLst/>
                <a:latin typeface="Arial"/>
                <a:cs typeface="Arial"/>
              </a:rPr>
              <a:t>OSTP), where she served as Deputy Director for Health and Life Sciences. She is now at a Washington, D.C.-based government relations firm.</a:t>
            </a:r>
            <a:r>
              <a:rPr lang="en-US" dirty="0">
                <a:solidFill>
                  <a:srgbClr val="444444"/>
                </a:solidFill>
                <a:latin typeface="Arial"/>
                <a:cs typeface="Arial"/>
              </a:rPr>
              <a:t> </a:t>
            </a:r>
            <a:endParaRPr lang="en-US" b="0" i="0" dirty="0">
              <a:solidFill>
                <a:srgbClr val="444444"/>
              </a:solidFill>
              <a:effectLst/>
              <a:cs typeface="Arial" panose="020B0604020202020204" pitchFamily="34" charset="0"/>
            </a:endParaRPr>
          </a:p>
        </p:txBody>
      </p:sp>
      <p:sp>
        <p:nvSpPr>
          <p:cNvPr id="5" name="Slide Number Placeholder 3">
            <a:extLst>
              <a:ext uri="{FF2B5EF4-FFF2-40B4-BE49-F238E27FC236}">
                <a16:creationId xmlns:a16="http://schemas.microsoft.com/office/drawing/2014/main" id="{44966E9C-A965-4AC4-873C-FB01EB72E9F4}"/>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14</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387693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5613"/>
            <a:ext cx="6337300" cy="3565525"/>
          </a:xfrm>
        </p:spPr>
      </p:sp>
      <p:sp>
        <p:nvSpPr>
          <p:cNvPr id="3" name="Notes Placeholder 2"/>
          <p:cNvSpPr>
            <a:spLocks noGrp="1"/>
          </p:cNvSpPr>
          <p:nvPr>
            <p:ph type="body" idx="1"/>
          </p:nvPr>
        </p:nvSpPr>
        <p:spPr>
          <a:xfrm>
            <a:off x="762000" y="4021138"/>
            <a:ext cx="5486400" cy="4114800"/>
          </a:xfrm>
        </p:spPr>
        <p:txBody>
          <a:bodyPr/>
          <a:lstStyle/>
          <a:p>
            <a:r>
              <a:rPr lang="en-US" sz="1200" dirty="0">
                <a:latin typeface="Arial" panose="020B0604020202020204" pitchFamily="34" charset="0"/>
                <a:cs typeface="Arial" panose="020B0604020202020204" pitchFamily="34" charset="0"/>
              </a:rPr>
              <a:t>In March, NIH released its NIH-Wide Strategic plan for Diversity, Equity, Inclusion, and Accessibility (or DEIA). </a:t>
            </a:r>
          </a:p>
          <a:p>
            <a:endParaRPr lang="en-US" sz="1200" dirty="0">
              <a:latin typeface="Arial" panose="020B0604020202020204" pitchFamily="34" charset="0"/>
              <a:cs typeface="Arial" panose="020B0604020202020204" pitchFamily="34" charset="0"/>
            </a:endParaRPr>
          </a:p>
          <a:p>
            <a:r>
              <a:rPr lang="en-US" sz="1200" dirty="0">
                <a:latin typeface="Arial"/>
                <a:cs typeface="Arial"/>
              </a:rPr>
              <a:t>* The five-year DEIA Strategic Plan covers </a:t>
            </a:r>
            <a:r>
              <a:rPr lang="en-US" dirty="0">
                <a:latin typeface="Arial"/>
                <a:cs typeface="Arial"/>
              </a:rPr>
              <a:t>Fiscal Years</a:t>
            </a:r>
            <a:r>
              <a:rPr lang="en-US" sz="1200" dirty="0">
                <a:latin typeface="Arial"/>
                <a:cs typeface="Arial"/>
              </a:rPr>
              <a:t> 2023-2027 </a:t>
            </a:r>
            <a:r>
              <a:rPr lang="en-US" dirty="0">
                <a:latin typeface="Arial"/>
                <a:cs typeface="Arial"/>
              </a:rPr>
              <a:t>and articulates</a:t>
            </a:r>
            <a:r>
              <a:rPr lang="en-US" sz="1200" dirty="0">
                <a:latin typeface="Arial"/>
                <a:cs typeface="Arial"/>
              </a:rPr>
              <a:t> NIH’s mission to integrate DEIA across all activities in pursuit of the agency’s mission.</a:t>
            </a:r>
            <a:r>
              <a:rPr lang="en-US" dirty="0">
                <a:latin typeface="Arial"/>
                <a:cs typeface="Arial"/>
              </a:rPr>
              <a:t> </a:t>
            </a:r>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r>
              <a:rPr lang="en-US" sz="1200" dirty="0">
                <a:latin typeface="Arial"/>
                <a:cs typeface="Arial"/>
              </a:rPr>
              <a:t>* </a:t>
            </a:r>
            <a:r>
              <a:rPr lang="en-US" dirty="0">
                <a:latin typeface="Arial"/>
                <a:cs typeface="Arial"/>
              </a:rPr>
              <a:t>The plan</a:t>
            </a:r>
            <a:r>
              <a:rPr lang="en-US" sz="1200" dirty="0">
                <a:latin typeface="Arial"/>
                <a:cs typeface="Arial"/>
              </a:rPr>
              <a:t> prioritizes NIH’s role as a people-centered organization and encourages the NIH community </a:t>
            </a:r>
            <a:r>
              <a:rPr lang="en-US" dirty="0">
                <a:latin typeface="Arial"/>
                <a:cs typeface="Arial"/>
              </a:rPr>
              <a:t>to enhance DEIA</a:t>
            </a:r>
            <a:r>
              <a:rPr lang="en-US" sz="1200" dirty="0">
                <a:latin typeface="Arial"/>
                <a:cs typeface="Arial"/>
              </a:rPr>
              <a:t> in its operations, workforce, and research.</a:t>
            </a:r>
          </a:p>
          <a:p>
            <a:endParaRPr lang="en-US" sz="1200" dirty="0">
              <a:latin typeface="Arial" panose="020B0604020202020204" pitchFamily="34" charset="0"/>
              <a:cs typeface="Arial" panose="020B0604020202020204" pitchFamily="34" charset="0"/>
            </a:endParaRPr>
          </a:p>
          <a:p>
            <a:r>
              <a:rPr lang="en-US" sz="1200" dirty="0">
                <a:latin typeface="Arial"/>
                <a:cs typeface="Arial"/>
              </a:rPr>
              <a:t>* The plan includes crosscutting themes </a:t>
            </a:r>
            <a:r>
              <a:rPr lang="en-US" dirty="0">
                <a:latin typeface="Arial"/>
                <a:cs typeface="Arial"/>
              </a:rPr>
              <a:t>for promoting </a:t>
            </a:r>
            <a:r>
              <a:rPr lang="en-US" sz="1200" dirty="0">
                <a:latin typeface="Arial"/>
                <a:cs typeface="Arial"/>
              </a:rPr>
              <a:t>transparency, communication, and engagement; fostering sustainable change</a:t>
            </a:r>
            <a:r>
              <a:rPr lang="en-US" dirty="0">
                <a:latin typeface="Arial"/>
                <a:cs typeface="Arial"/>
              </a:rPr>
              <a:t>;</a:t>
            </a:r>
            <a:r>
              <a:rPr lang="en-US" sz="1200" dirty="0">
                <a:latin typeface="Arial"/>
                <a:cs typeface="Arial"/>
              </a:rPr>
              <a:t> and harnessing data.</a:t>
            </a:r>
            <a:r>
              <a:rPr lang="en-US" dirty="0">
                <a:latin typeface="Arial"/>
                <a:cs typeface="Arial"/>
              </a:rPr>
              <a:t> </a:t>
            </a:r>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r>
              <a:rPr lang="en-US" sz="1200" dirty="0">
                <a:latin typeface="Arial"/>
                <a:cs typeface="Arial"/>
              </a:rPr>
              <a:t>* The plan applies to the internal and external NIH workforce and can serve as a roadmap for NIH-supported institutions as they advance </a:t>
            </a:r>
            <a:r>
              <a:rPr lang="en-US" dirty="0">
                <a:latin typeface="Arial"/>
                <a:cs typeface="Arial"/>
              </a:rPr>
              <a:t>their DEIA</a:t>
            </a:r>
            <a:r>
              <a:rPr lang="en-US" sz="1200" dirty="0">
                <a:latin typeface="Arial"/>
                <a:cs typeface="Arial"/>
              </a:rPr>
              <a:t> efforts.</a:t>
            </a:r>
          </a:p>
          <a:p>
            <a:endParaRPr lang="en-US" sz="1200" dirty="0">
              <a:latin typeface="Arial" panose="020B0604020202020204" pitchFamily="34" charset="0"/>
              <a:cs typeface="Arial" panose="020B0604020202020204" pitchFamily="34" charset="0"/>
            </a:endParaRPr>
          </a:p>
          <a:p>
            <a:endParaRPr lang="en-US" dirty="0">
              <a:cs typeface="Arial" panose="020B0604020202020204" pitchFamily="34" charset="0"/>
            </a:endParaRPr>
          </a:p>
          <a:p>
            <a:endParaRPr lang="en-US" dirty="0">
              <a:cs typeface="Arial" panose="020B0604020202020204" pitchFamily="34" charset="0"/>
            </a:endParaRPr>
          </a:p>
        </p:txBody>
      </p:sp>
      <p:sp>
        <p:nvSpPr>
          <p:cNvPr id="4" name="Slide Number Placeholder 3"/>
          <p:cNvSpPr>
            <a:spLocks noGrp="1"/>
          </p:cNvSpPr>
          <p:nvPr>
            <p:ph type="sldNum" sz="quarter" idx="5"/>
          </p:nvPr>
        </p:nvSpPr>
        <p:spPr>
          <a:xfrm>
            <a:off x="3972560" y="8829967"/>
            <a:ext cx="3037840" cy="466433"/>
          </a:xfrm>
        </p:spPr>
        <p:txBody>
          <a:bodyPr/>
          <a:lstStyle/>
          <a:p>
            <a:fld id="{8278BAFF-ADEB-4744-BC7F-43E9D31D4077}" type="slidenum">
              <a:rPr lang="en-US" b="1" smtClean="0">
                <a:latin typeface="Arial" panose="020B0604020202020204" pitchFamily="34" charset="0"/>
                <a:cs typeface="Arial" panose="020B0604020202020204" pitchFamily="34" charset="0"/>
              </a:rPr>
              <a:t>15</a:t>
            </a:fld>
            <a:endParaRPr lang="en-US"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930452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42900" y="457200"/>
            <a:ext cx="6338888" cy="3565525"/>
          </a:xfrm>
          <a:prstGeom prst="rect">
            <a:avLst/>
          </a:prstGeom>
          <a:ln/>
        </p:spPr>
      </p:sp>
      <p:sp>
        <p:nvSpPr>
          <p:cNvPr id="119811" name="Notes Placeholder 2"/>
          <p:cNvSpPr>
            <a:spLocks noGrp="1"/>
          </p:cNvSpPr>
          <p:nvPr>
            <p:ph type="body" idx="1"/>
          </p:nvPr>
        </p:nvSpPr>
        <p:spPr>
          <a:xfrm>
            <a:off x="769143"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r>
              <a:rPr lang="en-US" sz="1200" i="0" dirty="0">
                <a:effectLst/>
                <a:latin typeface="Arial"/>
                <a:ea typeface="Calibri" panose="020F0502020204030204" pitchFamily="34" charset="0"/>
                <a:cs typeface="Arial"/>
              </a:rPr>
              <a:t>NIH is seeking input on </a:t>
            </a:r>
            <a:r>
              <a:rPr lang="en-US" dirty="0">
                <a:latin typeface="Arial"/>
                <a:ea typeface="Calibri" panose="020F0502020204030204" pitchFamily="34" charset="0"/>
                <a:cs typeface="Arial"/>
              </a:rPr>
              <a:t>their proposed</a:t>
            </a:r>
            <a:r>
              <a:rPr lang="en-US" sz="1200" i="0" dirty="0">
                <a:effectLst/>
                <a:latin typeface="Arial"/>
                <a:ea typeface="Calibri" panose="020F0502020204030204" pitchFamily="34" charset="0"/>
                <a:cs typeface="Arial"/>
              </a:rPr>
              <a:t> changes to the National Research Service Award (or NRSA) fellowship review. There have been </a:t>
            </a:r>
            <a:r>
              <a:rPr lang="en-US" sz="1200" i="0" dirty="0">
                <a:effectLst/>
                <a:latin typeface="Arial"/>
                <a:ea typeface="Lato"/>
                <a:cs typeface="Arial"/>
              </a:rPr>
              <a:t>p</a:t>
            </a:r>
            <a:r>
              <a:rPr lang="en-US" sz="1200" dirty="0">
                <a:latin typeface="Arial"/>
                <a:ea typeface="Lato"/>
                <a:cs typeface="Arial"/>
              </a:rPr>
              <a:t>ersistent concerns that NRSA fellowship </a:t>
            </a:r>
            <a:r>
              <a:rPr lang="en-US" dirty="0">
                <a:latin typeface="Arial"/>
                <a:ea typeface="Lato"/>
                <a:cs typeface="Arial"/>
              </a:rPr>
              <a:t>reviews</a:t>
            </a:r>
            <a:r>
              <a:rPr lang="en-US" sz="1200" dirty="0">
                <a:latin typeface="Arial"/>
                <a:ea typeface="Lato"/>
                <a:cs typeface="Arial"/>
              </a:rPr>
              <a:t> </a:t>
            </a:r>
            <a:r>
              <a:rPr lang="en-US" dirty="0">
                <a:latin typeface="Arial"/>
                <a:ea typeface="Lato"/>
                <a:cs typeface="Arial"/>
              </a:rPr>
              <a:t>disadvantage</a:t>
            </a:r>
            <a:r>
              <a:rPr lang="en-US" sz="1200" dirty="0">
                <a:latin typeface="Arial"/>
                <a:ea typeface="Lato"/>
                <a:cs typeface="Arial"/>
              </a:rPr>
              <a:t> some highly qualified, promising applicants. </a:t>
            </a:r>
            <a:br>
              <a:rPr lang="en-US" sz="1200" dirty="0">
                <a:ea typeface="Lato" panose="020F0502020204030203" pitchFamily="34" charset="0"/>
                <a:cs typeface="Arial" panose="020B0604020202020204" pitchFamily="34" charset="0"/>
              </a:rPr>
            </a:br>
            <a:br>
              <a:rPr lang="en-US" sz="1200" dirty="0">
                <a:ea typeface="Lato" panose="020F0502020204030203" pitchFamily="34" charset="0"/>
                <a:cs typeface="Arial" panose="020B0604020202020204" pitchFamily="34" charset="0"/>
              </a:rPr>
            </a:br>
            <a:r>
              <a:rPr lang="en-US" dirty="0">
                <a:latin typeface="Arial"/>
                <a:ea typeface="Lato"/>
                <a:cs typeface="Arial"/>
              </a:rPr>
              <a:t>As a result, a</a:t>
            </a:r>
            <a:r>
              <a:rPr lang="en-US" sz="1200" dirty="0">
                <a:latin typeface="Arial"/>
                <a:ea typeface="Lato"/>
                <a:cs typeface="Arial"/>
              </a:rPr>
              <a:t> Center for Scientific Review (or CSR) Advisory Council Working Group was convened and recommended that both the review criteria and the fellowship application be revised. </a:t>
            </a:r>
            <a:r>
              <a:rPr lang="en-US" sz="1200" i="0" dirty="0">
                <a:effectLst/>
                <a:latin typeface="Arial"/>
                <a:ea typeface="Calibri" panose="020F0502020204030204" pitchFamily="34" charset="0"/>
                <a:cs typeface="Arial"/>
              </a:rPr>
              <a:t>The goal of seeking additional input</a:t>
            </a:r>
            <a:r>
              <a:rPr lang="en-US" dirty="0">
                <a:latin typeface="Arial"/>
                <a:ea typeface="Calibri" panose="020F0502020204030204" pitchFamily="34" charset="0"/>
                <a:cs typeface="Arial"/>
              </a:rPr>
              <a:t> about these initial recommendations </a:t>
            </a:r>
            <a:r>
              <a:rPr lang="en-US" sz="1200" i="0" dirty="0">
                <a:effectLst/>
                <a:latin typeface="Arial"/>
                <a:ea typeface="Calibri" panose="020F0502020204030204" pitchFamily="34" charset="0"/>
                <a:cs typeface="Arial"/>
              </a:rPr>
              <a:t>is to further improve the</a:t>
            </a:r>
            <a:r>
              <a:rPr lang="en-US" dirty="0">
                <a:latin typeface="Arial"/>
                <a:ea typeface="Calibri" panose="020F0502020204030204" pitchFamily="34" charset="0"/>
                <a:cs typeface="Arial"/>
              </a:rPr>
              <a:t> review of</a:t>
            </a:r>
            <a:r>
              <a:rPr lang="en-US" sz="1200" i="0" dirty="0">
                <a:effectLst/>
                <a:latin typeface="Arial"/>
                <a:ea typeface="Calibri" panose="020F0502020204030204" pitchFamily="34" charset="0"/>
                <a:cs typeface="Arial"/>
              </a:rPr>
              <a:t> NRSA </a:t>
            </a:r>
            <a:r>
              <a:rPr lang="en-US" dirty="0">
                <a:latin typeface="Arial"/>
                <a:ea typeface="Calibri" panose="020F0502020204030204" pitchFamily="34" charset="0"/>
                <a:cs typeface="Arial"/>
              </a:rPr>
              <a:t>fellowships and to</a:t>
            </a:r>
            <a:r>
              <a:rPr lang="en-US" sz="1200" i="0" dirty="0">
                <a:effectLst/>
                <a:latin typeface="Arial"/>
                <a:ea typeface="Calibri" panose="020F0502020204030204" pitchFamily="34" charset="0"/>
                <a:cs typeface="Arial"/>
              </a:rPr>
              <a:t> identify highly promising research scientists of the future</a:t>
            </a:r>
            <a:r>
              <a:rPr lang="en-US" dirty="0">
                <a:latin typeface="Arial"/>
                <a:ea typeface="Calibri" panose="020F0502020204030204" pitchFamily="34" charset="0"/>
                <a:cs typeface="Arial"/>
              </a:rPr>
              <a:t>, all</a:t>
            </a:r>
            <a:r>
              <a:rPr lang="en-US" sz="1200" i="0" dirty="0">
                <a:effectLst/>
                <a:latin typeface="Arial"/>
                <a:ea typeface="Calibri" panose="020F0502020204030204" pitchFamily="34" charset="0"/>
                <a:cs typeface="Arial"/>
              </a:rPr>
              <a:t> while ensuring fairness and equity for all applicants.</a:t>
            </a:r>
          </a:p>
          <a:p>
            <a:pPr marL="0" marR="0">
              <a:spcBef>
                <a:spcPts val="0"/>
              </a:spcBef>
              <a:spcAft>
                <a:spcPts val="0"/>
              </a:spcAft>
            </a:pPr>
            <a:r>
              <a:rPr lang="en-US" sz="1200" i="0" dirty="0">
                <a:effectLst/>
                <a:ea typeface="Calibri" panose="020F0502020204030204" pitchFamily="34" charset="0"/>
                <a:cs typeface="Arial" panose="020B0604020202020204" pitchFamily="34" charset="0"/>
              </a:rPr>
              <a:t> </a:t>
            </a:r>
          </a:p>
          <a:p>
            <a:r>
              <a:rPr lang="en-US" dirty="0">
                <a:latin typeface="Arial"/>
                <a:ea typeface="Calibri" panose="020F0502020204030204" pitchFamily="34" charset="0"/>
                <a:cs typeface="Arial"/>
              </a:rPr>
              <a:t>* Those interested in submitting feedback must do so through </a:t>
            </a:r>
            <a:r>
              <a:rPr lang="en-US" sz="1200" i="0" dirty="0">
                <a:effectLst/>
                <a:latin typeface="Arial"/>
                <a:ea typeface="Calibri" panose="020F0502020204030204" pitchFamily="34" charset="0"/>
                <a:cs typeface="Arial"/>
              </a:rPr>
              <a:t>the </a:t>
            </a:r>
            <a:r>
              <a:rPr lang="en-US" dirty="0">
                <a:latin typeface="Arial"/>
                <a:ea typeface="Calibri" panose="020F0502020204030204" pitchFamily="34" charset="0"/>
                <a:cs typeface="Arial"/>
              </a:rPr>
              <a:t>formal Request</a:t>
            </a:r>
            <a:r>
              <a:rPr lang="en-US" sz="1200" i="0" dirty="0">
                <a:effectLst/>
                <a:latin typeface="Arial"/>
                <a:ea typeface="Calibri" panose="020F0502020204030204" pitchFamily="34" charset="0"/>
                <a:cs typeface="Arial"/>
              </a:rPr>
              <a:t> for Information </a:t>
            </a:r>
            <a:r>
              <a:rPr lang="en-US" dirty="0">
                <a:latin typeface="Arial"/>
                <a:ea typeface="Calibri" panose="020F0502020204030204" pitchFamily="34" charset="0"/>
                <a:cs typeface="Arial"/>
              </a:rPr>
              <a:t>(or RFI) by June</a:t>
            </a:r>
            <a:r>
              <a:rPr lang="en-US" sz="1200" i="0" dirty="0">
                <a:effectLst/>
                <a:latin typeface="Arial"/>
                <a:ea typeface="Calibri" panose="020F0502020204030204" pitchFamily="34" charset="0"/>
                <a:cs typeface="Arial"/>
              </a:rPr>
              <a:t> 23.</a:t>
            </a:r>
            <a:r>
              <a:rPr lang="en-US" dirty="0">
                <a:latin typeface="Arial"/>
                <a:ea typeface="Calibri" panose="020F0502020204030204" pitchFamily="34" charset="0"/>
                <a:cs typeface="Arial"/>
              </a:rPr>
              <a:t> </a:t>
            </a:r>
            <a:endParaRPr lang="en-US" sz="1200" i="0" dirty="0">
              <a:effectLst/>
              <a:ea typeface="Calibri" panose="020F0502020204030204" pitchFamily="34" charset="0"/>
              <a:cs typeface="Arial" panose="020B0604020202020204" pitchFamily="34" charset="0"/>
            </a:endParaRPr>
          </a:p>
          <a:p>
            <a:pPr marL="0" marR="0">
              <a:spcBef>
                <a:spcPts val="0"/>
              </a:spcBef>
              <a:spcAft>
                <a:spcPts val="0"/>
              </a:spcAft>
            </a:pPr>
            <a:endParaRPr lang="en-US" sz="1200" i="0" dirty="0">
              <a:effectLst/>
              <a:ea typeface="Calibri" panose="020F0502020204030204" pitchFamily="34" charset="0"/>
              <a:cs typeface="Arial" panose="020B0604020202020204" pitchFamily="34" charset="0"/>
            </a:endParaRPr>
          </a:p>
          <a:p>
            <a:endParaRPr lang="en-US" dirty="0">
              <a:latin typeface="Arial"/>
              <a:cs typeface="Arial"/>
            </a:endParaRPr>
          </a:p>
        </p:txBody>
      </p:sp>
      <p:sp>
        <p:nvSpPr>
          <p:cNvPr id="2" name="Slide Number Placeholder 3">
            <a:extLst>
              <a:ext uri="{FF2B5EF4-FFF2-40B4-BE49-F238E27FC236}">
                <a16:creationId xmlns:a16="http://schemas.microsoft.com/office/drawing/2014/main" id="{69DA7D0E-7EC0-4130-2DAE-24F1B04C673B}"/>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16</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45720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61963"/>
            <a:ext cx="6337300" cy="3565525"/>
          </a:xfrm>
          <a:prstGeom prst="rect">
            <a:avLst/>
          </a:prstGeom>
        </p:spPr>
      </p:sp>
      <p:sp>
        <p:nvSpPr>
          <p:cNvPr id="3" name="Notes Placeholder 2"/>
          <p:cNvSpPr>
            <a:spLocks noGrp="1"/>
          </p:cNvSpPr>
          <p:nvPr>
            <p:ph type="body" idx="1"/>
          </p:nvPr>
        </p:nvSpPr>
        <p:spPr>
          <a:xfrm>
            <a:off x="762000" y="4027488"/>
            <a:ext cx="5486400" cy="4114800"/>
          </a:xfrm>
        </p:spPr>
        <p:txBody>
          <a:bodyPr/>
          <a:lstStyle/>
          <a:p>
            <a:pPr defTabSz="948368" fontAlgn="base">
              <a:defRPr/>
            </a:pPr>
            <a:r>
              <a:rPr lang="en-US" b="0" i="0" dirty="0">
                <a:solidFill>
                  <a:srgbClr val="202124"/>
                </a:solidFill>
                <a:effectLst/>
                <a:latin typeface="Arial"/>
                <a:cs typeface="Arial"/>
              </a:rPr>
              <a:t>In March, President Biden released his budget request outlining the administration's proposal for federal spending </a:t>
            </a:r>
            <a:r>
              <a:rPr lang="en-US" dirty="0">
                <a:solidFill>
                  <a:srgbClr val="202124"/>
                </a:solidFill>
                <a:latin typeface="Arial"/>
                <a:cs typeface="Arial"/>
              </a:rPr>
              <a:t>in Fiscal</a:t>
            </a:r>
            <a:r>
              <a:rPr lang="en-US" b="0" i="0" dirty="0">
                <a:solidFill>
                  <a:srgbClr val="202124"/>
                </a:solidFill>
                <a:effectLst/>
                <a:latin typeface="Arial"/>
                <a:cs typeface="Arial"/>
              </a:rPr>
              <a:t> </a:t>
            </a:r>
            <a:r>
              <a:rPr lang="en-US" dirty="0">
                <a:solidFill>
                  <a:srgbClr val="202124"/>
                </a:solidFill>
                <a:latin typeface="Arial"/>
                <a:cs typeface="Arial"/>
              </a:rPr>
              <a:t>Year</a:t>
            </a:r>
            <a:r>
              <a:rPr lang="en-US" b="0" i="0" dirty="0">
                <a:solidFill>
                  <a:srgbClr val="202124"/>
                </a:solidFill>
                <a:effectLst/>
                <a:latin typeface="Arial"/>
                <a:cs typeface="Arial"/>
              </a:rPr>
              <a:t> </a:t>
            </a:r>
            <a:r>
              <a:rPr lang="en-US" dirty="0">
                <a:solidFill>
                  <a:srgbClr val="202124"/>
                </a:solidFill>
                <a:latin typeface="Arial"/>
                <a:cs typeface="Arial"/>
              </a:rPr>
              <a:t>2024</a:t>
            </a:r>
            <a:r>
              <a:rPr lang="en-US" b="0" i="0" dirty="0">
                <a:solidFill>
                  <a:srgbClr val="202124"/>
                </a:solidFill>
                <a:effectLst/>
                <a:latin typeface="Arial"/>
                <a:cs typeface="Arial"/>
              </a:rPr>
              <a:t>, </a:t>
            </a:r>
            <a:r>
              <a:rPr lang="en-US" dirty="0">
                <a:solidFill>
                  <a:srgbClr val="202124"/>
                </a:solidFill>
                <a:latin typeface="Arial"/>
                <a:cs typeface="Arial"/>
              </a:rPr>
              <a:t>which begins on October 1. </a:t>
            </a:r>
            <a:r>
              <a:rPr lang="en-US" b="0" i="0" dirty="0">
                <a:solidFill>
                  <a:srgbClr val="202124"/>
                </a:solidFill>
                <a:effectLst/>
                <a:latin typeface="Arial"/>
                <a:cs typeface="Arial"/>
              </a:rPr>
              <a:t>The President’s budget is an indicator of the Administration’s priorities, and its release marks the opening of </a:t>
            </a:r>
            <a:r>
              <a:rPr lang="en-US" dirty="0">
                <a:solidFill>
                  <a:srgbClr val="202124"/>
                </a:solidFill>
                <a:latin typeface="Arial"/>
                <a:cs typeface="Arial"/>
              </a:rPr>
              <a:t>the budget</a:t>
            </a:r>
            <a:r>
              <a:rPr lang="en-US" b="0" i="0" dirty="0">
                <a:solidFill>
                  <a:srgbClr val="202124"/>
                </a:solidFill>
                <a:effectLst/>
                <a:latin typeface="Arial"/>
                <a:cs typeface="Arial"/>
              </a:rPr>
              <a:t> negotiation season. </a:t>
            </a:r>
          </a:p>
          <a:p>
            <a:pPr defTabSz="948368" fontAlgn="base">
              <a:defRPr/>
            </a:pPr>
            <a:endParaRPr lang="en-US" dirty="0">
              <a:solidFill>
                <a:srgbClr val="202124"/>
              </a:solidFill>
              <a:latin typeface="Arial"/>
              <a:cs typeface="Arial"/>
            </a:endParaRPr>
          </a:p>
          <a:p>
            <a:pPr defTabSz="948368">
              <a:defRPr/>
            </a:pPr>
            <a:r>
              <a:rPr lang="en-US" b="0" i="0" dirty="0">
                <a:solidFill>
                  <a:srgbClr val="202124"/>
                </a:solidFill>
                <a:effectLst/>
                <a:latin typeface="Arial"/>
                <a:cs typeface="Arial"/>
              </a:rPr>
              <a:t>Most NIH institutes </a:t>
            </a:r>
            <a:r>
              <a:rPr lang="en-US" dirty="0">
                <a:solidFill>
                  <a:srgbClr val="202124"/>
                </a:solidFill>
                <a:latin typeface="Arial"/>
                <a:cs typeface="Arial"/>
              </a:rPr>
              <a:t>(</a:t>
            </a:r>
            <a:r>
              <a:rPr lang="en-US" b="0" i="0" dirty="0">
                <a:solidFill>
                  <a:srgbClr val="202124"/>
                </a:solidFill>
                <a:effectLst/>
                <a:latin typeface="Arial"/>
                <a:cs typeface="Arial"/>
              </a:rPr>
              <a:t>including NHGRI</a:t>
            </a:r>
            <a:r>
              <a:rPr lang="en-US" dirty="0">
                <a:solidFill>
                  <a:srgbClr val="202124"/>
                </a:solidFill>
                <a:latin typeface="Arial"/>
                <a:cs typeface="Arial"/>
              </a:rPr>
              <a:t>)</a:t>
            </a:r>
            <a:r>
              <a:rPr lang="en-US" b="0" i="0" dirty="0">
                <a:solidFill>
                  <a:srgbClr val="202124"/>
                </a:solidFill>
                <a:effectLst/>
                <a:latin typeface="Arial"/>
                <a:cs typeface="Arial"/>
              </a:rPr>
              <a:t> did not receive an increase in the President’s budget. </a:t>
            </a:r>
            <a:r>
              <a:rPr lang="en-US" dirty="0">
                <a:solidFill>
                  <a:srgbClr val="202124"/>
                </a:solidFill>
                <a:latin typeface="Arial"/>
                <a:cs typeface="Arial"/>
              </a:rPr>
              <a:t>Rather, NHGRI is proposed to be flat compared to the current fiscal year, with the additional funds proposed for NIH going mostly to programs such as ARPA-H. It</a:t>
            </a:r>
            <a:r>
              <a:rPr lang="en-US" b="0" i="0" dirty="0">
                <a:solidFill>
                  <a:srgbClr val="202124"/>
                </a:solidFill>
                <a:effectLst/>
                <a:latin typeface="Arial"/>
                <a:cs typeface="Arial"/>
              </a:rPr>
              <a:t> remains to be seen what the House and Senate will propose and agree </a:t>
            </a:r>
            <a:r>
              <a:rPr lang="en-US" dirty="0">
                <a:solidFill>
                  <a:srgbClr val="202124"/>
                </a:solidFill>
                <a:latin typeface="Arial"/>
                <a:cs typeface="Arial"/>
              </a:rPr>
              <a:t>upon, so stay</a:t>
            </a:r>
            <a:r>
              <a:rPr lang="en-US" b="0" i="0" dirty="0">
                <a:solidFill>
                  <a:srgbClr val="202124"/>
                </a:solidFill>
                <a:effectLst/>
                <a:latin typeface="Arial"/>
                <a:cs typeface="Arial"/>
              </a:rPr>
              <a:t> tuned.</a:t>
            </a:r>
            <a:endParaRPr lang="en-US" dirty="0"/>
          </a:p>
        </p:txBody>
      </p:sp>
      <p:sp>
        <p:nvSpPr>
          <p:cNvPr id="4" name="Slide Number Placeholder 3">
            <a:extLst>
              <a:ext uri="{FF2B5EF4-FFF2-40B4-BE49-F238E27FC236}">
                <a16:creationId xmlns:a16="http://schemas.microsoft.com/office/drawing/2014/main" id="{766438A6-2212-7D73-5065-9DE97F243B6E}"/>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17</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366789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pPr defTabSz="621167">
              <a:defRPr/>
            </a:pPr>
            <a:r>
              <a:rPr lang="en-US" dirty="0"/>
              <a:t>Moving on to general genomics updates.</a:t>
            </a:r>
          </a:p>
          <a:p>
            <a:endParaRPr lang="en-US" dirty="0"/>
          </a:p>
        </p:txBody>
      </p:sp>
      <p:sp>
        <p:nvSpPr>
          <p:cNvPr id="5" name="Slide Number Placeholder 3">
            <a:extLst>
              <a:ext uri="{FF2B5EF4-FFF2-40B4-BE49-F238E27FC236}">
                <a16:creationId xmlns:a16="http://schemas.microsoft.com/office/drawing/2014/main" id="{A4C6B06E-61CB-4C3A-A838-22061C658C41}"/>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18</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8648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5438" y="457200"/>
            <a:ext cx="6337300" cy="3565525"/>
          </a:xfrm>
          <a:prstGeom prst="rect">
            <a:avLst/>
          </a:prstGeom>
        </p:spPr>
      </p:sp>
      <p:sp>
        <p:nvSpPr>
          <p:cNvPr id="3" name="Notes Placeholder 2"/>
          <p:cNvSpPr>
            <a:spLocks noGrp="1"/>
          </p:cNvSpPr>
          <p:nvPr>
            <p:ph type="body" idx="1"/>
          </p:nvPr>
        </p:nvSpPr>
        <p:spPr>
          <a:xfrm>
            <a:off x="681911" y="4022725"/>
            <a:ext cx="5486400" cy="4114800"/>
          </a:xfrm>
        </p:spPr>
        <p:txBody>
          <a:bodyPr/>
          <a:lstStyle/>
          <a:p>
            <a:pPr defTabSz="644337">
              <a:defRPr/>
            </a:pPr>
            <a:r>
              <a:rPr lang="en-US" b="0" i="0" dirty="0">
                <a:effectLst/>
                <a:ea typeface="Calibri" panose="020F0502020204030204" pitchFamily="34" charset="0"/>
                <a:cs typeface="Arial" panose="020B0604020202020204" pitchFamily="34" charset="0"/>
              </a:rPr>
              <a:t>Paul Berg, a Stanford University Emeritus Professor of Biochemistry, died in February. Paul shared, with Walter Gilbert and Frederick Sanger, the 1980 Nobel Prize in chemistry “for his fundamental studies of the biochemistry of nucleic acids, with particular regard to recombinant-DNA.” He created the first recombinant DNA molecule which marked the dawn of genetic engineering and the molecular biology revolution. </a:t>
            </a:r>
          </a:p>
        </p:txBody>
      </p:sp>
      <p:sp>
        <p:nvSpPr>
          <p:cNvPr id="5" name="Slide Number Placeholder 3">
            <a:extLst>
              <a:ext uri="{FF2B5EF4-FFF2-40B4-BE49-F238E27FC236}">
                <a16:creationId xmlns:a16="http://schemas.microsoft.com/office/drawing/2014/main" id="{FF10BC8F-291C-436D-B2FC-0728C782170D}"/>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19</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781850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57200"/>
            <a:ext cx="6337300" cy="3565525"/>
          </a:xfrm>
          <a:prstGeom prst="rect">
            <a:avLst/>
          </a:prstGeom>
        </p:spPr>
      </p:sp>
      <p:sp>
        <p:nvSpPr>
          <p:cNvPr id="3" name="Notes Placeholder 2"/>
          <p:cNvSpPr>
            <a:spLocks noGrp="1"/>
          </p:cNvSpPr>
          <p:nvPr>
            <p:ph type="body" idx="1"/>
          </p:nvPr>
        </p:nvSpPr>
        <p:spPr>
          <a:xfrm>
            <a:off x="760413" y="4022725"/>
            <a:ext cx="5486400" cy="4114800"/>
          </a:xfrm>
        </p:spPr>
        <p:txBody>
          <a:bodyPr/>
          <a:lstStyle/>
          <a:p>
            <a:r>
              <a:rPr lang="en-US" b="0" i="0" dirty="0">
                <a:effectLst/>
                <a:latin typeface="Arial"/>
                <a:cs typeface="Arial"/>
              </a:rPr>
              <a:t>Casey Brown, Associate Professor of Genetics </a:t>
            </a:r>
            <a:r>
              <a:rPr lang="en-US" dirty="0">
                <a:latin typeface="Arial"/>
                <a:cs typeface="Arial"/>
              </a:rPr>
              <a:t>at the University</a:t>
            </a:r>
            <a:r>
              <a:rPr lang="en-US" b="0" i="0" dirty="0">
                <a:effectLst/>
                <a:latin typeface="Arial"/>
                <a:cs typeface="Arial"/>
              </a:rPr>
              <a:t> of Pennsylvania</a:t>
            </a:r>
            <a:r>
              <a:rPr lang="en-US" dirty="0">
                <a:latin typeface="Arial"/>
                <a:cs typeface="Arial"/>
              </a:rPr>
              <a:t> Perelman School of Medicine, </a:t>
            </a:r>
            <a:r>
              <a:rPr lang="en-US" b="0" i="0" dirty="0">
                <a:effectLst/>
                <a:latin typeface="Arial"/>
                <a:cs typeface="Arial"/>
              </a:rPr>
              <a:t>passed away in March. He was a brilliant scientist whose innovative work centered on approaches to understanding how human </a:t>
            </a:r>
            <a:r>
              <a:rPr lang="en-US" dirty="0">
                <a:latin typeface="Arial"/>
                <a:cs typeface="Arial"/>
              </a:rPr>
              <a:t>genomic</a:t>
            </a:r>
            <a:r>
              <a:rPr lang="en-US" b="0" i="0" dirty="0">
                <a:effectLst/>
                <a:latin typeface="Arial"/>
                <a:cs typeface="Arial"/>
              </a:rPr>
              <a:t> variation influences gene expression. He was a pivotal member of the Genotype-Tissue Expression (or </a:t>
            </a:r>
            <a:r>
              <a:rPr lang="en-US" b="0" i="0" dirty="0" err="1">
                <a:effectLst/>
                <a:latin typeface="Arial"/>
                <a:cs typeface="Arial"/>
              </a:rPr>
              <a:t>GTEx</a:t>
            </a:r>
            <a:r>
              <a:rPr lang="en-US" b="0" i="0" dirty="0">
                <a:effectLst/>
                <a:latin typeface="Arial"/>
                <a:cs typeface="Arial"/>
              </a:rPr>
              <a:t>) Consortium and was a gifted, deeply informed, and highly charismatic teacher who was beloved by students and trainees. </a:t>
            </a:r>
            <a:endParaRPr lang="en-US" b="0" i="0" dirty="0">
              <a:effectLst/>
              <a:ea typeface="Calibri" panose="020F0502020204030204" pitchFamily="34" charset="0"/>
              <a:cs typeface="Arial" panose="020B0604020202020204" pitchFamily="34" charset="0"/>
            </a:endParaRPr>
          </a:p>
          <a:p>
            <a:pPr defTabSz="621167">
              <a:defRPr/>
            </a:pPr>
            <a:endParaRPr lang="en-US" dirty="0">
              <a:latin typeface="Arial"/>
              <a:ea typeface="Calibri" panose="020F0502020204030204" pitchFamily="34" charset="0"/>
              <a:cs typeface="Arial"/>
            </a:endParaRPr>
          </a:p>
        </p:txBody>
      </p:sp>
      <p:sp>
        <p:nvSpPr>
          <p:cNvPr id="5" name="Slide Number Placeholder 3">
            <a:extLst>
              <a:ext uri="{FF2B5EF4-FFF2-40B4-BE49-F238E27FC236}">
                <a16:creationId xmlns:a16="http://schemas.microsoft.com/office/drawing/2014/main" id="{FF10BC8F-291C-436D-B2FC-0728C782170D}"/>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20</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30594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a:prstGeom prst="rect">
            <a:avLst/>
          </a:prstGeom>
        </p:spPr>
      </p:sp>
      <p:sp>
        <p:nvSpPr>
          <p:cNvPr id="3" name="Notes Placeholder 2"/>
          <p:cNvSpPr>
            <a:spLocks noGrp="1"/>
          </p:cNvSpPr>
          <p:nvPr>
            <p:ph type="body" idx="1"/>
          </p:nvPr>
        </p:nvSpPr>
        <p:spPr>
          <a:xfrm>
            <a:off x="762000" y="4022725"/>
            <a:ext cx="5486400" cy="4114800"/>
          </a:xfrm>
        </p:spPr>
        <p:txBody>
          <a:bodyPr/>
          <a:lstStyle/>
          <a:p>
            <a:r>
              <a:rPr lang="en-US" b="0" i="0" dirty="0">
                <a:solidFill>
                  <a:srgbClr val="000000"/>
                </a:solidFill>
                <a:effectLst/>
                <a:latin typeface="Arial"/>
                <a:cs typeface="Arial"/>
              </a:rPr>
              <a:t>Janet </a:t>
            </a:r>
            <a:r>
              <a:rPr lang="en-US" b="0" i="0" dirty="0" err="1">
                <a:solidFill>
                  <a:srgbClr val="000000"/>
                </a:solidFill>
                <a:effectLst/>
                <a:latin typeface="Arial"/>
                <a:cs typeface="Arial"/>
              </a:rPr>
              <a:t>Sinsheimer</a:t>
            </a:r>
            <a:r>
              <a:rPr lang="en-US" b="0" i="0" dirty="0">
                <a:solidFill>
                  <a:srgbClr val="000000"/>
                </a:solidFill>
                <a:effectLst/>
                <a:latin typeface="Arial"/>
                <a:cs typeface="Arial"/>
              </a:rPr>
              <a:t> also passed away in March. </a:t>
            </a:r>
            <a:r>
              <a:rPr lang="en-US" dirty="0">
                <a:solidFill>
                  <a:srgbClr val="000000"/>
                </a:solidFill>
                <a:latin typeface="Arial"/>
                <a:cs typeface="Arial"/>
              </a:rPr>
              <a:t>Janet had</a:t>
            </a:r>
            <a:r>
              <a:rPr lang="en-US" b="0" i="0" dirty="0">
                <a:solidFill>
                  <a:srgbClr val="000000"/>
                </a:solidFill>
                <a:effectLst/>
                <a:latin typeface="Arial"/>
                <a:cs typeface="Arial"/>
              </a:rPr>
              <a:t> a long and prominent career at UCLA</a:t>
            </a:r>
            <a:r>
              <a:rPr lang="en-US" dirty="0">
                <a:solidFill>
                  <a:srgbClr val="000000"/>
                </a:solidFill>
                <a:latin typeface="Arial"/>
                <a:cs typeface="Arial"/>
              </a:rPr>
              <a:t>,</a:t>
            </a:r>
            <a:r>
              <a:rPr lang="en-US" b="0" i="0" dirty="0">
                <a:solidFill>
                  <a:srgbClr val="000000"/>
                </a:solidFill>
                <a:effectLst/>
                <a:latin typeface="Arial"/>
                <a:cs typeface="Arial"/>
              </a:rPr>
              <a:t> where s</a:t>
            </a:r>
            <a:r>
              <a:rPr lang="en-US" b="0" i="0" dirty="0">
                <a:solidFill>
                  <a:srgbClr val="202122"/>
                </a:solidFill>
                <a:effectLst/>
                <a:latin typeface="Arial"/>
                <a:cs typeface="Arial"/>
              </a:rPr>
              <a:t>he was </a:t>
            </a:r>
            <a:r>
              <a:rPr lang="en-US" dirty="0">
                <a:solidFill>
                  <a:srgbClr val="202122"/>
                </a:solidFill>
                <a:latin typeface="Arial"/>
                <a:cs typeface="Arial"/>
              </a:rPr>
              <a:t>a Professor</a:t>
            </a:r>
            <a:r>
              <a:rPr lang="en-US" b="0" i="0" dirty="0">
                <a:solidFill>
                  <a:srgbClr val="202122"/>
                </a:solidFill>
                <a:effectLst/>
                <a:latin typeface="Arial"/>
                <a:cs typeface="Arial"/>
              </a:rPr>
              <a:t> of </a:t>
            </a:r>
            <a:r>
              <a:rPr lang="en-US" dirty="0">
                <a:solidFill>
                  <a:srgbClr val="202122"/>
                </a:solidFill>
                <a:latin typeface="Arial"/>
                <a:cs typeface="Arial"/>
              </a:rPr>
              <a:t>Human</a:t>
            </a:r>
            <a:r>
              <a:rPr lang="en-US" b="0" i="0" dirty="0">
                <a:solidFill>
                  <a:srgbClr val="202122"/>
                </a:solidFill>
                <a:effectLst/>
                <a:latin typeface="Arial"/>
                <a:cs typeface="Arial"/>
              </a:rPr>
              <a:t> </a:t>
            </a:r>
            <a:r>
              <a:rPr lang="en-US" dirty="0">
                <a:solidFill>
                  <a:srgbClr val="202122"/>
                </a:solidFill>
                <a:latin typeface="Arial"/>
                <a:cs typeface="Arial"/>
              </a:rPr>
              <a:t>Genetics</a:t>
            </a:r>
            <a:r>
              <a:rPr lang="en-US" b="0" i="0" dirty="0">
                <a:solidFill>
                  <a:srgbClr val="202122"/>
                </a:solidFill>
                <a:effectLst/>
                <a:latin typeface="Arial"/>
                <a:cs typeface="Arial"/>
              </a:rPr>
              <a:t>, </a:t>
            </a:r>
            <a:r>
              <a:rPr lang="en-US" dirty="0">
                <a:solidFill>
                  <a:srgbClr val="202122"/>
                </a:solidFill>
                <a:latin typeface="Arial"/>
                <a:cs typeface="Arial"/>
              </a:rPr>
              <a:t>Biomathematics,</a:t>
            </a:r>
            <a:r>
              <a:rPr lang="en-US" b="0" i="0" dirty="0">
                <a:solidFill>
                  <a:srgbClr val="202122"/>
                </a:solidFill>
                <a:effectLst/>
                <a:latin typeface="Arial"/>
                <a:cs typeface="Arial"/>
              </a:rPr>
              <a:t> and </a:t>
            </a:r>
            <a:r>
              <a:rPr lang="en-US" dirty="0">
                <a:solidFill>
                  <a:srgbClr val="202122"/>
                </a:solidFill>
                <a:latin typeface="Arial"/>
                <a:cs typeface="Arial"/>
              </a:rPr>
              <a:t>Biostatistics</a:t>
            </a:r>
            <a:r>
              <a:rPr lang="en-US" b="0" i="0" dirty="0">
                <a:solidFill>
                  <a:srgbClr val="202122"/>
                </a:solidFill>
                <a:effectLst/>
                <a:latin typeface="Arial"/>
                <a:cs typeface="Arial"/>
              </a:rPr>
              <a:t>. </a:t>
            </a:r>
            <a:r>
              <a:rPr lang="en-US" b="0" i="0" dirty="0">
                <a:solidFill>
                  <a:srgbClr val="383838"/>
                </a:solidFill>
                <a:effectLst/>
                <a:latin typeface="Arial"/>
                <a:cs typeface="Arial"/>
              </a:rPr>
              <a:t>Her research focused on developing mathematical models of evolution and genetics. </a:t>
            </a:r>
            <a:r>
              <a:rPr lang="en-US" b="0" i="0" dirty="0">
                <a:solidFill>
                  <a:srgbClr val="000000"/>
                </a:solidFill>
                <a:effectLst/>
                <a:latin typeface="Arial"/>
                <a:cs typeface="Arial"/>
              </a:rPr>
              <a:t>However, her passion remained teaching. She was </a:t>
            </a:r>
            <a:r>
              <a:rPr lang="en-US" b="0" i="0" dirty="0">
                <a:effectLst/>
                <a:latin typeface="Arial"/>
                <a:ea typeface="Calibri" panose="020F0502020204030204" pitchFamily="34" charset="0"/>
                <a:cs typeface="Arial"/>
              </a:rPr>
              <a:t>very involved in NHGRI’s T32 program and </a:t>
            </a:r>
            <a:r>
              <a:rPr lang="en-US" b="0" i="0" dirty="0">
                <a:solidFill>
                  <a:srgbClr val="000000"/>
                </a:solidFill>
                <a:effectLst/>
                <a:latin typeface="Arial"/>
                <a:cs typeface="Arial"/>
              </a:rPr>
              <a:t>served as a doctoral advisor for 13 students.</a:t>
            </a:r>
            <a:r>
              <a:rPr lang="en-US" dirty="0">
                <a:solidFill>
                  <a:srgbClr val="000000"/>
                </a:solidFill>
                <a:latin typeface="Arial"/>
                <a:cs typeface="Arial"/>
              </a:rPr>
              <a:t> </a:t>
            </a:r>
            <a:endParaRPr lang="en-US" b="0" i="0" dirty="0">
              <a:solidFill>
                <a:srgbClr val="000000"/>
              </a:solidFill>
              <a:effectLst/>
              <a:latin typeface="Arial"/>
              <a:cs typeface="Arial"/>
            </a:endParaRPr>
          </a:p>
          <a:p>
            <a:pPr defTabSz="644337">
              <a:defRPr/>
            </a:pPr>
            <a:endParaRPr lang="en-US" b="0" i="0" dirty="0">
              <a:effectLst/>
              <a:ea typeface="Calibri" panose="020F0502020204030204" pitchFamily="34" charset="0"/>
              <a:cs typeface="Arial" panose="020B0604020202020204" pitchFamily="34" charset="0"/>
            </a:endParaRPr>
          </a:p>
          <a:p>
            <a:pPr defTabSz="621167">
              <a:defRPr/>
            </a:pPr>
            <a:endParaRPr lang="en-US" dirty="0">
              <a:latin typeface="Arial"/>
              <a:ea typeface="Calibri" panose="020F0502020204030204" pitchFamily="34" charset="0"/>
              <a:cs typeface="Arial"/>
            </a:endParaRPr>
          </a:p>
          <a:p>
            <a:pPr defTabSz="621167">
              <a:defRPr/>
            </a:pPr>
            <a:endParaRPr lang="en-US" dirty="0">
              <a:latin typeface="Arial"/>
              <a:ea typeface="Calibri" panose="020F0502020204030204" pitchFamily="34" charset="0"/>
              <a:cs typeface="Arial"/>
            </a:endParaRPr>
          </a:p>
          <a:p>
            <a:pPr defTabSz="621167">
              <a:defRPr/>
            </a:pPr>
            <a:endParaRPr lang="en-US" dirty="0">
              <a:latin typeface="Arial"/>
              <a:ea typeface="Calibri" panose="020F0502020204030204" pitchFamily="34" charset="0"/>
              <a:cs typeface="Arial"/>
            </a:endParaRPr>
          </a:p>
        </p:txBody>
      </p:sp>
      <p:sp>
        <p:nvSpPr>
          <p:cNvPr id="5" name="Slide Number Placeholder 3">
            <a:extLst>
              <a:ext uri="{FF2B5EF4-FFF2-40B4-BE49-F238E27FC236}">
                <a16:creationId xmlns:a16="http://schemas.microsoft.com/office/drawing/2014/main" id="{FF10BC8F-291C-436D-B2FC-0728C782170D}"/>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21</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94027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a:prstGeom prst="rect">
            <a:avLst/>
          </a:prstGeom>
        </p:spPr>
      </p:sp>
      <p:sp>
        <p:nvSpPr>
          <p:cNvPr id="3" name="Notes Placeholder 2"/>
          <p:cNvSpPr>
            <a:spLocks noGrp="1"/>
          </p:cNvSpPr>
          <p:nvPr>
            <p:ph type="body" idx="1"/>
          </p:nvPr>
        </p:nvSpPr>
        <p:spPr>
          <a:xfrm>
            <a:off x="762000" y="4022725"/>
            <a:ext cx="5486400" cy="4114800"/>
          </a:xfrm>
        </p:spPr>
        <p:txBody>
          <a:bodyPr/>
          <a:lstStyle/>
          <a:p>
            <a:pPr defTabSz="644337">
              <a:defRPr/>
            </a:pPr>
            <a:r>
              <a:rPr lang="en-US" b="0" i="0" dirty="0">
                <a:effectLst/>
                <a:latin typeface="Arial"/>
                <a:cs typeface="Arial"/>
              </a:rPr>
              <a:t>Charles Scriver, Alva Professor Emeritus of Human Genetics at McGill University, passed away in April. He was a pioneer in the field of medical genetics. His research focused on a subset of rare genetic disorders called inborn errors of metabolism</a:t>
            </a:r>
            <a:r>
              <a:rPr lang="en-US" dirty="0">
                <a:latin typeface="Arial"/>
                <a:cs typeface="Arial"/>
              </a:rPr>
              <a:t>,</a:t>
            </a:r>
            <a:r>
              <a:rPr lang="en-US" b="0" i="0" dirty="0">
                <a:effectLst/>
                <a:latin typeface="Arial"/>
                <a:cs typeface="Arial"/>
              </a:rPr>
              <a:t> and his efforts spearheaded Quebec’s innovative newborn screening program for congenital diseases. He was a tireless teacher and his work improved the lives of countless children and their families around the world.</a:t>
            </a:r>
            <a:endParaRPr lang="en-US" b="0" i="0" dirty="0">
              <a:effectLst/>
              <a:ea typeface="Calibri" panose="020F0502020204030204" pitchFamily="34" charset="0"/>
              <a:cs typeface="Arial" panose="020B0604020202020204" pitchFamily="34" charset="0"/>
            </a:endParaRPr>
          </a:p>
          <a:p>
            <a:pPr defTabSz="621167">
              <a:defRPr/>
            </a:pPr>
            <a:endParaRPr lang="en-US" dirty="0">
              <a:latin typeface="Arial"/>
              <a:ea typeface="Calibri" panose="020F0502020204030204" pitchFamily="34" charset="0"/>
              <a:cs typeface="Arial"/>
            </a:endParaRPr>
          </a:p>
          <a:p>
            <a:pPr defTabSz="621167">
              <a:defRPr/>
            </a:pPr>
            <a:endParaRPr lang="en-US" dirty="0">
              <a:latin typeface="Arial"/>
              <a:ea typeface="Calibri" panose="020F0502020204030204" pitchFamily="34" charset="0"/>
              <a:cs typeface="Arial"/>
            </a:endParaRPr>
          </a:p>
          <a:p>
            <a:pPr defTabSz="621167">
              <a:defRPr/>
            </a:pPr>
            <a:endParaRPr lang="en-US" dirty="0">
              <a:latin typeface="Arial"/>
              <a:ea typeface="Calibri" panose="020F0502020204030204" pitchFamily="34" charset="0"/>
              <a:cs typeface="Arial"/>
            </a:endParaRPr>
          </a:p>
          <a:p>
            <a:pPr defTabSz="621167">
              <a:defRPr/>
            </a:pPr>
            <a:endParaRPr lang="en-US" dirty="0">
              <a:latin typeface="Arial"/>
              <a:ea typeface="Calibri" panose="020F0502020204030204" pitchFamily="34" charset="0"/>
              <a:cs typeface="Arial"/>
            </a:endParaRPr>
          </a:p>
        </p:txBody>
      </p:sp>
      <p:sp>
        <p:nvSpPr>
          <p:cNvPr id="5" name="Slide Number Placeholder 3">
            <a:extLst>
              <a:ext uri="{FF2B5EF4-FFF2-40B4-BE49-F238E27FC236}">
                <a16:creationId xmlns:a16="http://schemas.microsoft.com/office/drawing/2014/main" id="{FF10BC8F-291C-436D-B2FC-0728C782170D}"/>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22</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779639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4391F27-9FFE-470B-885D-1607C6C77565}"/>
              </a:ext>
            </a:extLst>
          </p:cNvPr>
          <p:cNvSpPr>
            <a:spLocks noGrp="1"/>
          </p:cNvSpPr>
          <p:nvPr>
            <p:ph type="body" idx="1"/>
          </p:nvPr>
        </p:nvSpPr>
        <p:spPr>
          <a:xfrm>
            <a:off x="762000" y="4022725"/>
            <a:ext cx="5486400" cy="4114800"/>
          </a:xfrm>
        </p:spPr>
        <p:txBody>
          <a:bodyPr/>
          <a:lstStyle/>
          <a:p>
            <a:r>
              <a:rPr lang="en-US" b="0" i="0" u="none" strike="noStrike" dirty="0">
                <a:effectLst/>
                <a:latin typeface="Arial"/>
                <a:cs typeface="Arial"/>
              </a:rPr>
              <a:t>Matt Hurles, a long-time </a:t>
            </a:r>
            <a:r>
              <a:rPr lang="en-US" dirty="0">
                <a:latin typeface="Arial"/>
                <a:cs typeface="Arial"/>
              </a:rPr>
              <a:t>NHGRI collaborator</a:t>
            </a:r>
            <a:r>
              <a:rPr lang="en-US" b="0" i="0" u="none" strike="noStrike" dirty="0">
                <a:effectLst/>
                <a:latin typeface="Arial"/>
                <a:cs typeface="Arial"/>
              </a:rPr>
              <a:t>, has been appointed as the new </a:t>
            </a:r>
            <a:r>
              <a:rPr lang="en-US" b="0" i="0" u="none" strike="noStrike" dirty="0" err="1">
                <a:effectLst/>
                <a:latin typeface="Arial"/>
                <a:cs typeface="Arial"/>
              </a:rPr>
              <a:t>Wellcome</a:t>
            </a:r>
            <a:r>
              <a:rPr lang="en-US" b="0" i="0" u="none" strike="noStrike" dirty="0">
                <a:effectLst/>
                <a:latin typeface="Arial"/>
                <a:cs typeface="Arial"/>
              </a:rPr>
              <a:t> Sanger Institute Director. </a:t>
            </a:r>
            <a:r>
              <a:rPr lang="en-US" dirty="0">
                <a:latin typeface="Arial"/>
                <a:cs typeface="Arial"/>
              </a:rPr>
              <a:t>Matt</a:t>
            </a:r>
            <a:r>
              <a:rPr lang="en-US" b="0" i="0" u="none" strike="noStrike" dirty="0">
                <a:effectLst/>
                <a:latin typeface="Arial"/>
                <a:cs typeface="Arial"/>
              </a:rPr>
              <a:t> has</a:t>
            </a:r>
            <a:r>
              <a:rPr lang="en-US" dirty="0">
                <a:latin typeface="Arial"/>
                <a:cs typeface="Arial"/>
              </a:rPr>
              <a:t> served as</a:t>
            </a:r>
            <a:r>
              <a:rPr lang="en-US" b="0" i="0" u="none" strike="noStrike" dirty="0">
                <a:effectLst/>
                <a:latin typeface="Arial"/>
                <a:cs typeface="Arial"/>
              </a:rPr>
              <a:t> Head of the Human Genetics Program at the Sanger Institute since 2017. His work focuses on deciphering the genetic causes of severe developmental disorders and understanding how DNA mutates through the generations. He was elected a Fellow of the UK Academy of Medical Sciences in 2017 </a:t>
            </a:r>
            <a:r>
              <a:rPr lang="en-US" b="0" i="0" u="none" strike="noStrike" dirty="0" err="1">
                <a:effectLst/>
                <a:latin typeface="Arial"/>
                <a:cs typeface="Arial"/>
              </a:rPr>
              <a:t>anda</a:t>
            </a:r>
            <a:r>
              <a:rPr lang="en-US" b="0" i="0" u="none" strike="noStrike" dirty="0">
                <a:effectLst/>
                <a:latin typeface="Arial"/>
                <a:cs typeface="Arial"/>
              </a:rPr>
              <a:t> Fellow of the Royal Society in 2019.</a:t>
            </a:r>
          </a:p>
          <a:p>
            <a:pPr algn="l"/>
            <a:endParaRPr lang="en-US" b="0" i="0" u="none" strike="noStrike" dirty="0">
              <a:effectLst/>
              <a:cs typeface="Arial" panose="020B0604020202020204" pitchFamily="34" charset="0"/>
            </a:endParaRPr>
          </a:p>
          <a:p>
            <a:pPr defTabSz="621167">
              <a:defRPr/>
            </a:pPr>
            <a:endParaRPr lang="en-US" dirty="0">
              <a:latin typeface="Arial"/>
              <a:ea typeface="Calibri" panose="020F0502020204030204" pitchFamily="34" charset="0"/>
              <a:cs typeface="Arial"/>
            </a:endParaRPr>
          </a:p>
          <a:p>
            <a:pPr defTabSz="621167">
              <a:defRPr/>
            </a:pPr>
            <a:endParaRPr lang="en-US" dirty="0">
              <a:latin typeface="Arial"/>
              <a:ea typeface="Calibri" panose="020F0502020204030204" pitchFamily="34" charset="0"/>
              <a:cs typeface="Arial"/>
            </a:endParaRPr>
          </a:p>
        </p:txBody>
      </p:sp>
      <p:sp>
        <p:nvSpPr>
          <p:cNvPr id="3" name="Slide Image Placeholder 2">
            <a:extLst>
              <a:ext uri="{FF2B5EF4-FFF2-40B4-BE49-F238E27FC236}">
                <a16:creationId xmlns:a16="http://schemas.microsoft.com/office/drawing/2014/main" id="{FEBEAFD3-693F-42C1-93BE-E72F2DC876A5}"/>
              </a:ext>
            </a:extLst>
          </p:cNvPr>
          <p:cNvSpPr>
            <a:spLocks noGrp="1" noRot="1" noChangeAspect="1"/>
          </p:cNvSpPr>
          <p:nvPr>
            <p:ph type="sldImg"/>
          </p:nvPr>
        </p:nvSpPr>
        <p:spPr>
          <a:xfrm>
            <a:off x="336550" y="457200"/>
            <a:ext cx="6337300" cy="3565525"/>
          </a:xfrm>
        </p:spPr>
      </p:sp>
      <p:sp>
        <p:nvSpPr>
          <p:cNvPr id="5" name="Slide Number Placeholder 3">
            <a:extLst>
              <a:ext uri="{FF2B5EF4-FFF2-40B4-BE49-F238E27FC236}">
                <a16:creationId xmlns:a16="http://schemas.microsoft.com/office/drawing/2014/main" id="{44CBB1E6-05C4-40D6-AE7F-0F3BAF78922A}"/>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23</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19788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xfrm>
            <a:off x="336550" y="457200"/>
            <a:ext cx="6337300" cy="3565525"/>
          </a:xfrm>
          <a:prstGeom prst="rect">
            <a:avLst/>
          </a:prstGeom>
          <a:ln/>
        </p:spPr>
      </p:sp>
      <p:sp>
        <p:nvSpPr>
          <p:cNvPr id="123907" name="Notes Placeholder 2"/>
          <p:cNvSpPr>
            <a:spLocks noGrp="1"/>
          </p:cNvSpPr>
          <p:nvPr>
            <p:ph type="body" idx="1"/>
          </p:nvPr>
        </p:nvSpPr>
        <p:spPr>
          <a:xfrm>
            <a:off x="642730" y="4022725"/>
            <a:ext cx="5724939" cy="4249711"/>
          </a:xfrm>
          <a:noFill/>
          <a:ln/>
        </p:spPr>
        <p:txBody>
          <a:bodyPr/>
          <a:lstStyle/>
          <a:p>
            <a:pPr defTabSz="1001994">
              <a:defRPr/>
            </a:pPr>
            <a:r>
              <a:rPr lang="en-US" dirty="0">
                <a:latin typeface="Arial"/>
                <a:cs typeface="Arial"/>
              </a:rPr>
              <a:t>The National Academy of Sciences recently announced their newly elected members. Of particular relevance to NHGRI and the genomics community are the people listed here – congratulations to these friends and colleagues!</a:t>
            </a:r>
          </a:p>
          <a:p>
            <a:pPr defTabSz="1001994">
              <a:defRPr/>
            </a:pPr>
            <a:endParaRPr lang="en-US" dirty="0">
              <a:solidFill>
                <a:srgbClr val="000000"/>
              </a:solidFill>
              <a:latin typeface="Arial"/>
              <a:cs typeface="Arial"/>
            </a:endParaRPr>
          </a:p>
          <a:p>
            <a:pPr defTabSz="1001994">
              <a:defRPr/>
            </a:pPr>
            <a:endParaRPr lang="en-US" dirty="0">
              <a:solidFill>
                <a:srgbClr val="000000"/>
              </a:solidFill>
              <a:latin typeface="Arial"/>
              <a:cs typeface="Arial"/>
            </a:endParaRPr>
          </a:p>
        </p:txBody>
      </p:sp>
      <p:sp>
        <p:nvSpPr>
          <p:cNvPr id="5" name="Slide Number Placeholder 3">
            <a:extLst>
              <a:ext uri="{FF2B5EF4-FFF2-40B4-BE49-F238E27FC236}">
                <a16:creationId xmlns:a16="http://schemas.microsoft.com/office/drawing/2014/main" id="{CDA787A4-DB00-4204-A95B-511725A1A659}"/>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24</a:t>
            </a:fld>
            <a:endParaRPr lang="en-US" b="1">
              <a:solidFill>
                <a:srgbClr val="000000"/>
              </a:solidFill>
              <a:latin typeface="Arial" pitchFamily="34" charset="0"/>
            </a:endParaRPr>
          </a:p>
        </p:txBody>
      </p:sp>
    </p:spTree>
    <p:extLst>
      <p:ext uri="{BB962C8B-B14F-4D97-AF65-F5344CB8AC3E}">
        <p14:creationId xmlns:p14="http://schemas.microsoft.com/office/powerpoint/2010/main" val="40320306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57200"/>
            <a:ext cx="6340475" cy="3567113"/>
          </a:xfrm>
        </p:spPr>
      </p:sp>
      <p:sp>
        <p:nvSpPr>
          <p:cNvPr id="3" name="Notes Placeholder 2"/>
          <p:cNvSpPr>
            <a:spLocks noGrp="1"/>
          </p:cNvSpPr>
          <p:nvPr>
            <p:ph type="body" idx="1"/>
          </p:nvPr>
        </p:nvSpPr>
        <p:spPr>
          <a:xfrm>
            <a:off x="701040" y="4024313"/>
            <a:ext cx="5608320" cy="4183380"/>
          </a:xfrm>
        </p:spPr>
        <p:txBody>
          <a:bodyPr/>
          <a:lstStyle/>
          <a:p>
            <a:r>
              <a:rPr lang="en-US" sz="1200" u="none" kern="1200" dirty="0">
                <a:effectLst/>
                <a:latin typeface="Arial"/>
                <a:cs typeface="Arial"/>
              </a:rPr>
              <a:t>In March, the National Academies of Sciences, Engineering</a:t>
            </a:r>
            <a:r>
              <a:rPr lang="en-US" dirty="0">
                <a:latin typeface="Arial"/>
                <a:cs typeface="Arial"/>
              </a:rPr>
              <a:t>,</a:t>
            </a:r>
            <a:r>
              <a:rPr lang="en-US" sz="1200" u="none" kern="1200" dirty="0">
                <a:effectLst/>
                <a:latin typeface="Arial"/>
                <a:cs typeface="Arial"/>
              </a:rPr>
              <a:t> and Medicine (or NASEM) released the report </a:t>
            </a:r>
            <a:r>
              <a:rPr lang="en-US" sz="1200" i="1" u="none" kern="1200" dirty="0">
                <a:effectLst/>
                <a:latin typeface="Arial"/>
                <a:cs typeface="Arial"/>
              </a:rPr>
              <a:t>Using Population Descriptors in Genetics and Genomics Research: A New Framework for an Evolving Field</a:t>
            </a:r>
            <a:r>
              <a:rPr lang="en-US" dirty="0">
                <a:latin typeface="Arial"/>
                <a:cs typeface="Arial"/>
              </a:rPr>
              <a:t>. This report is a product of a study conducted by an </a:t>
            </a:r>
            <a:r>
              <a:rPr lang="en-US" sz="1200" dirty="0">
                <a:effectLst/>
                <a:latin typeface="Arial"/>
                <a:ea typeface="Calibri"/>
                <a:cs typeface="Arial"/>
              </a:rPr>
              <a:t>interdisciplinary committee of expert volunteers </a:t>
            </a:r>
            <a:r>
              <a:rPr lang="en-US" dirty="0">
                <a:latin typeface="Arial"/>
                <a:ea typeface="Calibri"/>
                <a:cs typeface="Arial"/>
              </a:rPr>
              <a:t>that NASEM assembled and charged with reviewing</a:t>
            </a:r>
            <a:r>
              <a:rPr lang="en-US" sz="1200" dirty="0">
                <a:effectLst/>
                <a:latin typeface="Arial"/>
                <a:ea typeface="Calibri"/>
                <a:cs typeface="Arial"/>
              </a:rPr>
              <a:t> and </a:t>
            </a:r>
            <a:r>
              <a:rPr lang="en-US" dirty="0">
                <a:latin typeface="Arial"/>
                <a:ea typeface="Calibri"/>
                <a:cs typeface="Arial"/>
              </a:rPr>
              <a:t>assessing the </a:t>
            </a:r>
            <a:r>
              <a:rPr lang="en-US" sz="1200" dirty="0">
                <a:effectLst/>
                <a:latin typeface="Arial"/>
                <a:ea typeface="Calibri"/>
                <a:cs typeface="Arial"/>
              </a:rPr>
              <a:t>existing methodologies, benefits, and challenges in using race, ethnicity, ancestry, and other population descriptors in </a:t>
            </a:r>
            <a:r>
              <a:rPr lang="en-US" dirty="0">
                <a:latin typeface="Arial"/>
                <a:ea typeface="Calibri"/>
                <a:cs typeface="Arial"/>
              </a:rPr>
              <a:t>genetics and genomics</a:t>
            </a:r>
            <a:r>
              <a:rPr lang="en-US" sz="1200" dirty="0">
                <a:effectLst/>
                <a:latin typeface="Arial"/>
                <a:ea typeface="Calibri"/>
                <a:cs typeface="Arial"/>
              </a:rPr>
              <a:t> research.</a:t>
            </a:r>
            <a:r>
              <a:rPr lang="en-US" dirty="0">
                <a:latin typeface="Arial"/>
                <a:cs typeface="Arial"/>
              </a:rPr>
              <a:t> </a:t>
            </a:r>
            <a:endParaRPr lang="en-US" sz="1200" dirty="0">
              <a:effectLst/>
              <a:latin typeface="Arial" panose="020B0604020202020204" pitchFamily="34" charset="0"/>
              <a:cs typeface="Arial" panose="020B0604020202020204" pitchFamily="34" charset="0"/>
            </a:endParaRPr>
          </a:p>
          <a:p>
            <a:endParaRPr lang="en-US" sz="1200" dirty="0">
              <a:effectLst/>
              <a:latin typeface="Arial" panose="020B0604020202020204" pitchFamily="34" charset="0"/>
              <a:cs typeface="Arial" panose="020B0604020202020204" pitchFamily="34" charset="0"/>
            </a:endParaRPr>
          </a:p>
          <a:p>
            <a:r>
              <a:rPr lang="en-US" sz="1200" dirty="0">
                <a:effectLst/>
                <a:latin typeface="Arial"/>
                <a:cs typeface="Arial"/>
              </a:rPr>
              <a:t>* NHGRI </a:t>
            </a:r>
            <a:r>
              <a:rPr lang="en-US" dirty="0">
                <a:latin typeface="Arial"/>
                <a:cs typeface="Arial"/>
              </a:rPr>
              <a:t>was one of </a:t>
            </a:r>
            <a:r>
              <a:rPr lang="en-US" sz="1200" dirty="0">
                <a:effectLst/>
                <a:latin typeface="Arial"/>
                <a:cs typeface="Arial"/>
              </a:rPr>
              <a:t>14 NIH institutes, centers, and offices </a:t>
            </a:r>
            <a:r>
              <a:rPr lang="en-US" dirty="0">
                <a:latin typeface="Arial"/>
                <a:cs typeface="Arial"/>
              </a:rPr>
              <a:t>who were co-sponsors of this </a:t>
            </a:r>
            <a:r>
              <a:rPr lang="en-US" sz="1200" dirty="0">
                <a:effectLst/>
                <a:latin typeface="Arial"/>
                <a:cs typeface="Arial"/>
              </a:rPr>
              <a:t>study, and NHGRI served as task co-leader along with the </a:t>
            </a:r>
            <a:r>
              <a:rPr lang="en-US" sz="1200" i="1" dirty="0">
                <a:effectLst/>
                <a:latin typeface="Arial"/>
                <a:cs typeface="Arial"/>
              </a:rPr>
              <a:t>All of Us </a:t>
            </a:r>
            <a:r>
              <a:rPr lang="en-US" sz="1200" dirty="0">
                <a:effectLst/>
                <a:latin typeface="Arial"/>
                <a:cs typeface="Arial"/>
              </a:rPr>
              <a:t>Research Program.</a:t>
            </a:r>
          </a:p>
          <a:p>
            <a:endParaRPr lang="en-US" sz="1200" dirty="0">
              <a:effectLst/>
              <a:latin typeface="Arial" panose="020B0604020202020204" pitchFamily="34" charset="0"/>
              <a:cs typeface="Arial" panose="020B0604020202020204" pitchFamily="34" charset="0"/>
            </a:endParaRPr>
          </a:p>
          <a:p>
            <a:r>
              <a:rPr lang="en-US" sz="1200" dirty="0">
                <a:effectLst/>
                <a:latin typeface="Arial"/>
                <a:cs typeface="Arial"/>
              </a:rPr>
              <a:t>* The report details past and current uses of population descriptors and proposes guiding principles and a new framework for the field.</a:t>
            </a:r>
          </a:p>
          <a:p>
            <a:endParaRPr lang="en-US" sz="1200" u="none" kern="1200" dirty="0">
              <a:effectLst/>
              <a:latin typeface="Arial" panose="020B0604020202020204" pitchFamily="34" charset="0"/>
              <a:cs typeface="Arial" panose="020B0604020202020204" pitchFamily="34" charset="0"/>
            </a:endParaRPr>
          </a:p>
          <a:p>
            <a:r>
              <a:rPr lang="en-US" sz="1200" u="none" kern="1200" dirty="0">
                <a:effectLst/>
                <a:latin typeface="Arial"/>
                <a:cs typeface="Arial"/>
              </a:rPr>
              <a:t>* Later today, </a:t>
            </a:r>
            <a:r>
              <a:rPr lang="en-US" sz="1200" dirty="0">
                <a:effectLst/>
                <a:latin typeface="Arial"/>
                <a:ea typeface="Calibri"/>
                <a:cs typeface="Arial"/>
              </a:rPr>
              <a:t>Aravinda Chakravarti</a:t>
            </a:r>
            <a:r>
              <a:rPr lang="en-US" dirty="0">
                <a:latin typeface="Arial"/>
                <a:ea typeface="Calibri"/>
                <a:cs typeface="Arial"/>
              </a:rPr>
              <a:t> </a:t>
            </a:r>
            <a:r>
              <a:rPr lang="en-US" sz="1200" u="none" kern="1200" dirty="0">
                <a:effectLst/>
                <a:latin typeface="Arial"/>
                <a:cs typeface="Arial"/>
              </a:rPr>
              <a:t>and Charmaine Royal, the study’s co-chairs, will </a:t>
            </a:r>
            <a:r>
              <a:rPr lang="en-US" dirty="0">
                <a:latin typeface="Arial"/>
                <a:cs typeface="Arial"/>
              </a:rPr>
              <a:t>be here</a:t>
            </a:r>
            <a:r>
              <a:rPr lang="en-US" sz="1200" u="none" kern="1200" dirty="0">
                <a:effectLst/>
                <a:latin typeface="Arial"/>
                <a:cs typeface="Arial"/>
              </a:rPr>
              <a:t> to discuss the </a:t>
            </a:r>
            <a:r>
              <a:rPr lang="en-US" dirty="0">
                <a:latin typeface="Arial"/>
                <a:cs typeface="Arial"/>
              </a:rPr>
              <a:t>report's findings</a:t>
            </a:r>
            <a:r>
              <a:rPr lang="en-US" sz="1200" u="none" kern="1200" dirty="0">
                <a:effectLst/>
                <a:latin typeface="Arial"/>
                <a:cs typeface="Arial"/>
              </a:rPr>
              <a:t> and </a:t>
            </a:r>
            <a:r>
              <a:rPr lang="en-US" dirty="0">
                <a:latin typeface="Arial"/>
                <a:cs typeface="Arial"/>
              </a:rPr>
              <a:t>recommendations.</a:t>
            </a:r>
            <a:endParaRPr lang="en-US" sz="1200" u="none" kern="1200" dirty="0">
              <a:effectLst/>
              <a:latin typeface="Arial" panose="020B0604020202020204" pitchFamily="34" charset="0"/>
              <a:cs typeface="Arial" panose="020B0604020202020204" pitchFamily="34" charset="0"/>
            </a:endParaRPr>
          </a:p>
          <a:p>
            <a:endParaRPr lang="en-US" dirty="0">
              <a:latin typeface="Arial"/>
              <a:cs typeface="Arial"/>
            </a:endParaRPr>
          </a:p>
          <a:p>
            <a:endParaRPr lang="en-US" dirty="0">
              <a:latin typeface="Arial"/>
              <a:cs typeface="Arial"/>
            </a:endParaRPr>
          </a:p>
          <a:p>
            <a:endParaRPr lang="en-US" dirty="0">
              <a:latin typeface="Arial"/>
              <a:cs typeface="Arial"/>
            </a:endParaRPr>
          </a:p>
        </p:txBody>
      </p:sp>
      <p:sp>
        <p:nvSpPr>
          <p:cNvPr id="6" name="Slide Number Placeholder 3">
            <a:extLst>
              <a:ext uri="{FF2B5EF4-FFF2-40B4-BE49-F238E27FC236}">
                <a16:creationId xmlns:a16="http://schemas.microsoft.com/office/drawing/2014/main" id="{3BF27E47-5576-5531-B130-4B95EAE876CC}"/>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25</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65750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lvl="1">
              <a:defRPr/>
            </a:pPr>
            <a:r>
              <a:rPr lang="en-US" dirty="0">
                <a:latin typeface="Arial"/>
                <a:ea typeface="Calibri"/>
                <a:cs typeface="Arial"/>
              </a:rPr>
              <a:t>In another NASEM</a:t>
            </a:r>
            <a:r>
              <a:rPr lang="en-US" dirty="0">
                <a:effectLst/>
                <a:latin typeface="Arial"/>
                <a:ea typeface="Calibri"/>
                <a:cs typeface="Arial"/>
              </a:rPr>
              <a:t> </a:t>
            </a:r>
            <a:r>
              <a:rPr lang="en-US" dirty="0">
                <a:latin typeface="Arial"/>
                <a:ea typeface="Calibri"/>
                <a:cs typeface="Arial"/>
              </a:rPr>
              <a:t>effort, </a:t>
            </a:r>
            <a:r>
              <a:rPr lang="en-US" dirty="0">
                <a:effectLst/>
                <a:latin typeface="Arial"/>
                <a:ea typeface="Calibri"/>
                <a:cs typeface="Arial"/>
              </a:rPr>
              <a:t>a </a:t>
            </a:r>
            <a:r>
              <a:rPr lang="en-US" dirty="0">
                <a:latin typeface="Arial"/>
                <a:ea typeface="Calibri"/>
                <a:cs typeface="Arial"/>
              </a:rPr>
              <a:t>distinguished committee has been convened </a:t>
            </a:r>
            <a:r>
              <a:rPr lang="en-US" dirty="0">
                <a:effectLst/>
                <a:latin typeface="Arial"/>
                <a:ea typeface="Calibri"/>
                <a:cs typeface="Arial"/>
              </a:rPr>
              <a:t>to conduct a two-year consensus study to determine what scientific and technological breakthroughs, workforce, and infrastructure are needed to directly sequence RNA and its modifications. The study is sponsored by the Warren Alpert Foundation, the National Institute of Environmental Health Sciences, and NHGRI.</a:t>
            </a:r>
            <a:r>
              <a:rPr lang="en-US" dirty="0">
                <a:latin typeface="Arial"/>
                <a:ea typeface="Calibri"/>
                <a:cs typeface="Arial"/>
              </a:rPr>
              <a:t> </a:t>
            </a:r>
            <a:endParaRPr lang="en-US" dirty="0">
              <a:effectLst/>
              <a:latin typeface="Arial" panose="020B0604020202020204" pitchFamily="34" charset="0"/>
              <a:ea typeface="Calibri" panose="020F0502020204030204" pitchFamily="34" charset="0"/>
              <a:cs typeface="Arial" panose="020B0604020202020204" pitchFamily="34" charset="0"/>
            </a:endParaRPr>
          </a:p>
          <a:p>
            <a:pPr marL="0" lvl="1" algn="l" defTabSz="609585" rtl="0" eaLnBrk="1" latinLnBrk="0" hangingPunct="1">
              <a:defRPr/>
            </a:pPr>
            <a:endParaRPr lang="en-US" dirty="0">
              <a:effectLst/>
              <a:latin typeface="Arial" panose="020B0604020202020204" pitchFamily="34" charset="0"/>
              <a:ea typeface="Calibri" panose="020F0502020204030204" pitchFamily="34" charset="0"/>
              <a:cs typeface="Arial" panose="020B0604020202020204" pitchFamily="34" charset="0"/>
            </a:endParaRPr>
          </a:p>
          <a:p>
            <a:pPr marL="0" lvl="1">
              <a:defRPr/>
            </a:pPr>
            <a:r>
              <a:rPr lang="en-US" dirty="0">
                <a:effectLst/>
                <a:latin typeface="Arial"/>
                <a:ea typeface="Calibri"/>
                <a:cs typeface="Arial"/>
              </a:rPr>
              <a:t>* The committee hosted a public workshop </a:t>
            </a:r>
            <a:r>
              <a:rPr lang="en-US" dirty="0">
                <a:latin typeface="Arial"/>
                <a:ea typeface="Calibri"/>
                <a:cs typeface="Arial"/>
              </a:rPr>
              <a:t>in March</a:t>
            </a:r>
            <a:r>
              <a:rPr lang="en-US" dirty="0">
                <a:effectLst/>
                <a:latin typeface="Arial"/>
                <a:ea typeface="Calibri"/>
                <a:cs typeface="Arial"/>
              </a:rPr>
              <a:t> as part of their information-gathering process.</a:t>
            </a:r>
            <a:r>
              <a:rPr lang="en-US" dirty="0">
                <a:latin typeface="Arial"/>
                <a:ea typeface="Calibri"/>
                <a:cs typeface="Arial"/>
              </a:rPr>
              <a:t> </a:t>
            </a:r>
            <a:r>
              <a:rPr lang="en-US" dirty="0">
                <a:effectLst/>
                <a:latin typeface="Arial"/>
                <a:ea typeface="Calibri"/>
                <a:cs typeface="Arial"/>
              </a:rPr>
              <a:t>The next major opportunity for input from the community will be through an Ideation Challenge that will be held June 12-14, where interdisciplinary teams will participate in structured brainstorming and problem-solving activities in order to identify and solve </a:t>
            </a:r>
            <a:r>
              <a:rPr lang="en-US" dirty="0">
                <a:latin typeface="Arial"/>
                <a:ea typeface="Calibri"/>
                <a:cs typeface="Arial"/>
              </a:rPr>
              <a:t>the key challenges</a:t>
            </a:r>
            <a:r>
              <a:rPr lang="en-US" dirty="0">
                <a:effectLst/>
                <a:latin typeface="Arial"/>
                <a:ea typeface="Calibri"/>
                <a:cs typeface="Arial"/>
              </a:rPr>
              <a:t> </a:t>
            </a:r>
            <a:r>
              <a:rPr lang="en-US" dirty="0">
                <a:latin typeface="Arial"/>
                <a:ea typeface="Calibri"/>
                <a:cs typeface="Arial"/>
              </a:rPr>
              <a:t>in this area.</a:t>
            </a:r>
            <a:endParaRPr lang="en-US" kern="1200" dirty="0">
              <a:latin typeface="Arial" panose="020B0604020202020204" pitchFamily="34" charset="0"/>
              <a:ea typeface="Calibri"/>
              <a:cs typeface="Arial" panose="020B0604020202020204" pitchFamily="34" charset="0"/>
            </a:endParaRPr>
          </a:p>
          <a:p>
            <a:pPr marL="0" lvl="1">
              <a:defRPr/>
            </a:pPr>
            <a:endParaRPr lang="en-US" dirty="0">
              <a:latin typeface="Arial"/>
              <a:cs typeface="Arial"/>
            </a:endParaRPr>
          </a:p>
          <a:p>
            <a:pPr marL="0" lvl="1">
              <a:defRPr/>
            </a:pPr>
            <a:endParaRPr lang="en-US" dirty="0">
              <a:latin typeface="Arial"/>
              <a:cs typeface="Arial"/>
            </a:endParaRPr>
          </a:p>
          <a:p>
            <a:pPr marL="0" lvl="1">
              <a:defRPr/>
            </a:pPr>
            <a:endParaRPr lang="en-US" dirty="0">
              <a:latin typeface="Arial"/>
              <a:cs typeface="Arial"/>
            </a:endParaRPr>
          </a:p>
        </p:txBody>
      </p:sp>
      <p:sp>
        <p:nvSpPr>
          <p:cNvPr id="119812" name="Slide Number Placeholder 3"/>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26</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999016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7663" y="457200"/>
            <a:ext cx="6337300" cy="3565525"/>
          </a:xfrm>
        </p:spPr>
      </p:sp>
      <p:sp>
        <p:nvSpPr>
          <p:cNvPr id="3" name="Notes Placeholder 2"/>
          <p:cNvSpPr>
            <a:spLocks noGrp="1"/>
          </p:cNvSpPr>
          <p:nvPr>
            <p:ph type="body" idx="1"/>
          </p:nvPr>
        </p:nvSpPr>
        <p:spPr>
          <a:xfrm>
            <a:off x="762000" y="4022725"/>
            <a:ext cx="5486400" cy="4114800"/>
          </a:xfrm>
        </p:spPr>
        <p:txBody>
          <a:bodyPr/>
          <a:lstStyle/>
          <a:p>
            <a:r>
              <a:rPr lang="en-US" dirty="0"/>
              <a:t>Moving on to the NHGRI Extramural Research Program.</a:t>
            </a:r>
          </a:p>
          <a:p>
            <a:endParaRPr lang="en-US" dirty="0"/>
          </a:p>
        </p:txBody>
      </p:sp>
      <p:sp>
        <p:nvSpPr>
          <p:cNvPr id="5" name="Slide Number Placeholder 3">
            <a:extLst>
              <a:ext uri="{FF2B5EF4-FFF2-40B4-BE49-F238E27FC236}">
                <a16:creationId xmlns:a16="http://schemas.microsoft.com/office/drawing/2014/main" id="{89FB5FC2-0336-425B-A760-90E8B2025489}"/>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27</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03511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807242"/>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r>
              <a:rPr lang="en-US" dirty="0">
                <a:latin typeface="Arial"/>
                <a:cs typeface="Arial"/>
              </a:rPr>
              <a:t>The Human Genome Reference Program (or HGRP) represents NHGRI’s continued commitment to advancing and maintaining the human genome reference sequence. </a:t>
            </a:r>
          </a:p>
          <a:p>
            <a:pPr marL="0" lvl="1">
              <a:defRPr/>
            </a:pPr>
            <a:endParaRPr lang="en-US" dirty="0">
              <a:latin typeface="Arial" panose="020B0604020202020204" pitchFamily="34" charset="0"/>
              <a:cs typeface="Arial" panose="020B0604020202020204" pitchFamily="34" charset="0"/>
            </a:endParaRPr>
          </a:p>
          <a:p>
            <a:pPr marL="0" lvl="1">
              <a:defRPr/>
            </a:pPr>
            <a:r>
              <a:rPr lang="en-US" dirty="0">
                <a:latin typeface="Arial"/>
                <a:cs typeface="Arial"/>
              </a:rPr>
              <a:t>* A draft of the highly anticipated human pangenome reference was released this month. The human pangenome reference captures significantly more population diversity than previous references. Currently, it includes the genome sequences of 47 people. So, with each person carrying paired chromosomes, the human pangenome reference currently contains 94 distinct sequences. Researchers in the Human Pangenome Reference Consortium are aiming to generate 700 reference sequences by 2024.</a:t>
            </a:r>
          </a:p>
          <a:p>
            <a:pPr marL="0" lvl="1">
              <a:defRPr/>
            </a:pPr>
            <a:endParaRPr lang="en-US" dirty="0">
              <a:latin typeface="Arial"/>
              <a:cs typeface="Arial"/>
            </a:endParaRPr>
          </a:p>
          <a:p>
            <a:pPr marL="0" lvl="1">
              <a:defRPr/>
            </a:pPr>
            <a:r>
              <a:rPr lang="en-US" dirty="0">
                <a:latin typeface="Arial"/>
                <a:cs typeface="Arial"/>
              </a:rPr>
              <a:t>* The human pangenome paper is one of several recently published in </a:t>
            </a:r>
            <a:r>
              <a:rPr lang="en-US" i="1" dirty="0">
                <a:latin typeface="Arial"/>
                <a:cs typeface="Arial"/>
              </a:rPr>
              <a:t>Nature </a:t>
            </a:r>
            <a:r>
              <a:rPr lang="en-US" dirty="0">
                <a:latin typeface="Arial"/>
                <a:cs typeface="Arial"/>
              </a:rPr>
              <a:t>by Consortium researchers. The companion papers report the study of the evolution of acrocentric chromosome short arms and segmental duplications, the analysis of inversion polymorphisms, and a tool for constructing and analyzing pangenome graphs.</a:t>
            </a:r>
          </a:p>
          <a:p>
            <a:endParaRPr lang="en-US" sz="1200" b="0" i="0" u="none" strike="noStrike" dirty="0">
              <a:solidFill>
                <a:srgbClr val="000000"/>
              </a:solidFill>
              <a:effectLst/>
              <a:latin typeface="Arial" panose="020B0604020202020204" pitchFamily="34" charset="0"/>
              <a:cs typeface="Arial" panose="020B0604020202020204" pitchFamily="34" charset="0"/>
            </a:endParaRPr>
          </a:p>
          <a:p>
            <a:r>
              <a:rPr lang="en-US" sz="1200" b="0" i="0" u="none" strike="noStrike" dirty="0">
                <a:solidFill>
                  <a:srgbClr val="000000"/>
                </a:solidFill>
                <a:effectLst/>
                <a:latin typeface="Arial"/>
                <a:cs typeface="Arial"/>
              </a:rPr>
              <a:t>The </a:t>
            </a:r>
            <a:r>
              <a:rPr lang="en-US" i="1" dirty="0">
                <a:solidFill>
                  <a:srgbClr val="000000"/>
                </a:solidFill>
                <a:latin typeface="Arial"/>
                <a:cs typeface="Arial"/>
              </a:rPr>
              <a:t>Nature </a:t>
            </a:r>
            <a:r>
              <a:rPr lang="en-US" dirty="0">
                <a:solidFill>
                  <a:srgbClr val="000000"/>
                </a:solidFill>
                <a:latin typeface="Arial"/>
                <a:cs typeface="Arial"/>
              </a:rPr>
              <a:t>cover</a:t>
            </a:r>
            <a:r>
              <a:rPr lang="en-US" sz="1200" b="0" i="0" u="none" strike="noStrike" dirty="0">
                <a:solidFill>
                  <a:srgbClr val="000000"/>
                </a:solidFill>
                <a:effectLst/>
                <a:latin typeface="Arial"/>
                <a:cs typeface="Arial"/>
              </a:rPr>
              <a:t> (on the right) depicts the pangenome wrapping </a:t>
            </a:r>
            <a:r>
              <a:rPr lang="en-US" dirty="0">
                <a:solidFill>
                  <a:srgbClr val="000000"/>
                </a:solidFill>
                <a:latin typeface="Arial"/>
                <a:cs typeface="Arial"/>
              </a:rPr>
              <a:t>around the </a:t>
            </a:r>
            <a:r>
              <a:rPr lang="en-US" sz="1200" b="0" i="0" u="none" strike="noStrike" dirty="0">
                <a:solidFill>
                  <a:srgbClr val="000000"/>
                </a:solidFill>
                <a:effectLst/>
                <a:latin typeface="Arial"/>
                <a:cs typeface="Arial"/>
              </a:rPr>
              <a:t>globe and uses a “sequence tube map” rendering of a pangenome relating 10 haplotypes within the highly variable </a:t>
            </a:r>
            <a:r>
              <a:rPr lang="en-US" sz="1200" b="0" i="1" u="none" strike="noStrike" dirty="0">
                <a:solidFill>
                  <a:srgbClr val="000000"/>
                </a:solidFill>
                <a:effectLst/>
                <a:latin typeface="Arial"/>
                <a:cs typeface="Arial"/>
              </a:rPr>
              <a:t>HLA-A </a:t>
            </a:r>
            <a:r>
              <a:rPr lang="en-US" sz="1200" b="0" i="0" u="none" strike="noStrike" dirty="0">
                <a:solidFill>
                  <a:srgbClr val="000000"/>
                </a:solidFill>
                <a:effectLst/>
                <a:latin typeface="Arial"/>
                <a:cs typeface="Arial"/>
              </a:rPr>
              <a:t>locus on human chromosome 6</a:t>
            </a:r>
            <a:r>
              <a:rPr lang="en-US" dirty="0">
                <a:solidFill>
                  <a:srgbClr val="000000"/>
                </a:solidFill>
                <a:latin typeface="Arial"/>
                <a:cs typeface="Arial"/>
              </a:rPr>
              <a:t>. The map was </a:t>
            </a:r>
            <a:r>
              <a:rPr lang="en-US" sz="1200" b="0" i="0" u="none" strike="noStrike" dirty="0">
                <a:solidFill>
                  <a:srgbClr val="000000"/>
                </a:solidFill>
                <a:effectLst/>
                <a:latin typeface="Arial"/>
                <a:cs typeface="Arial"/>
              </a:rPr>
              <a:t>created by Adam Novak at the University of California, Santa Cruz</a:t>
            </a:r>
            <a:r>
              <a:rPr lang="en-US" dirty="0">
                <a:solidFill>
                  <a:srgbClr val="000000"/>
                </a:solidFill>
                <a:latin typeface="Arial"/>
                <a:cs typeface="Arial"/>
              </a:rPr>
              <a:t>, and the graphic was </a:t>
            </a:r>
            <a:r>
              <a:rPr lang="en-US" sz="1200" b="0" i="0" u="none" strike="noStrike" dirty="0">
                <a:solidFill>
                  <a:srgbClr val="000000"/>
                </a:solidFill>
                <a:effectLst/>
                <a:latin typeface="Arial"/>
                <a:cs typeface="Arial"/>
              </a:rPr>
              <a:t>created by </a:t>
            </a:r>
            <a:r>
              <a:rPr lang="en-US" dirty="0">
                <a:solidFill>
                  <a:srgbClr val="000000"/>
                </a:solidFill>
                <a:latin typeface="Arial"/>
                <a:cs typeface="Arial"/>
              </a:rPr>
              <a:t>NHGRI's Darryl</a:t>
            </a:r>
            <a:r>
              <a:rPr lang="en-US" sz="1200" b="0" i="0" u="none" strike="noStrike" dirty="0">
                <a:solidFill>
                  <a:srgbClr val="000000"/>
                </a:solidFill>
                <a:effectLst/>
                <a:latin typeface="Arial"/>
                <a:cs typeface="Arial"/>
              </a:rPr>
              <a:t> Leja.</a:t>
            </a:r>
            <a:endParaRPr lang="en-US" b="0" dirty="0">
              <a:latin typeface="Arial" panose="020B0604020202020204" pitchFamily="34" charset="0"/>
              <a:cs typeface="Arial" panose="020B0604020202020204" pitchFamily="34" charset="0"/>
            </a:endParaRPr>
          </a:p>
        </p:txBody>
      </p:sp>
      <p:sp>
        <p:nvSpPr>
          <p:cNvPr id="119812" name="Slide Number Placeholder 3"/>
          <p:cNvSpPr>
            <a:spLocks noGrp="1"/>
          </p:cNvSpPr>
          <p:nvPr>
            <p:ph type="sldNum" sz="quarter" idx="5"/>
          </p:nvPr>
        </p:nvSpPr>
        <p:spPr>
          <a:xfrm>
            <a:off x="3972560" y="8829967"/>
            <a:ext cx="3037840" cy="466433"/>
          </a:xfrm>
          <a:noFill/>
        </p:spPr>
        <p:txBody>
          <a:bodyPr/>
          <a:lstStyle/>
          <a:p>
            <a:pPr defTabSz="941468"/>
            <a:fld id="{3F3096A7-7907-4AE4-8BBC-4643BE8BB0EA}" type="slidenum">
              <a:rPr lang="en-US" b="1" smtClean="0">
                <a:solidFill>
                  <a:srgbClr val="000000"/>
                </a:solidFill>
                <a:latin typeface="Arial" panose="020B0604020202020204" pitchFamily="34" charset="0"/>
                <a:cs typeface="Arial" panose="020B0604020202020204" pitchFamily="34" charset="0"/>
              </a:rPr>
              <a:pPr defTabSz="941468"/>
              <a:t>28</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686965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501650"/>
            <a:ext cx="6340475" cy="3567113"/>
          </a:xfrm>
        </p:spPr>
      </p:sp>
      <p:sp>
        <p:nvSpPr>
          <p:cNvPr id="3" name="Notes Placeholder 2"/>
          <p:cNvSpPr>
            <a:spLocks noGrp="1"/>
          </p:cNvSpPr>
          <p:nvPr>
            <p:ph type="body" idx="1"/>
          </p:nvPr>
        </p:nvSpPr>
        <p:spPr>
          <a:xfrm>
            <a:off x="701040" y="4288622"/>
            <a:ext cx="5608320" cy="4183380"/>
          </a:xfrm>
        </p:spPr>
        <p:txBody>
          <a:bodyPr/>
          <a:lstStyle/>
          <a:p>
            <a:pPr marL="0" marR="0">
              <a:spcBef>
                <a:spcPts val="0"/>
              </a:spcBef>
            </a:pPr>
            <a:r>
              <a:rPr lang="en-US" sz="1200" dirty="0">
                <a:effectLst/>
                <a:latin typeface="Arial" panose="020B0604020202020204" pitchFamily="34" charset="0"/>
                <a:ea typeface="Calibri" panose="020F0502020204030204" pitchFamily="34" charset="0"/>
                <a:cs typeface="Arial" panose="020B0604020202020204" pitchFamily="34" charset="0"/>
              </a:rPr>
              <a:t>News coverage about the new human pangenome reference began in earnest on May 10, one day after a press event with nearly 80 journalists – one of the highest-attended briefings that the journal </a:t>
            </a:r>
            <a:r>
              <a:rPr lang="en-US" sz="1200" i="1" dirty="0">
                <a:effectLst/>
                <a:latin typeface="Arial" panose="020B0604020202020204" pitchFamily="34" charset="0"/>
                <a:ea typeface="Calibri" panose="020F0502020204030204" pitchFamily="34" charset="0"/>
                <a:cs typeface="Arial" panose="020B0604020202020204" pitchFamily="34" charset="0"/>
              </a:rPr>
              <a:t>Nature</a:t>
            </a:r>
            <a:r>
              <a:rPr lang="en-US" sz="1200" dirty="0">
                <a:effectLst/>
                <a:latin typeface="Arial" panose="020B0604020202020204" pitchFamily="34" charset="0"/>
                <a:ea typeface="Calibri" panose="020F0502020204030204" pitchFamily="34" charset="0"/>
                <a:cs typeface="Arial" panose="020B0604020202020204" pitchFamily="34" charset="0"/>
              </a:rPr>
              <a:t> has hosted. </a:t>
            </a:r>
            <a:br>
              <a:rPr lang="en-US" sz="1200" dirty="0">
                <a:effectLst/>
                <a:latin typeface="Arial" panose="020B0604020202020204" pitchFamily="34" charset="0"/>
                <a:ea typeface="Calibri" panose="020F0502020204030204" pitchFamily="34" charset="0"/>
                <a:cs typeface="Arial" panose="020B0604020202020204" pitchFamily="34" charset="0"/>
              </a:rPr>
            </a:br>
            <a:endParaRPr lang="en-US" sz="1200" dirty="0">
              <a:effectLst/>
              <a:latin typeface="Arial" panose="020B0604020202020204" pitchFamily="34" charset="0"/>
              <a:ea typeface="Calibri" panose="020F0502020204030204" pitchFamily="34" charset="0"/>
              <a:cs typeface="Arial" panose="020B0604020202020204" pitchFamily="34" charset="0"/>
            </a:endParaRPr>
          </a:p>
          <a:p>
            <a:r>
              <a:rPr lang="en-US" sz="1200" dirty="0">
                <a:effectLst/>
                <a:latin typeface="Arial" panose="020B0604020202020204" pitchFamily="34" charset="0"/>
                <a:ea typeface="Calibri" panose="020F0502020204030204" pitchFamily="34" charset="0"/>
                <a:cs typeface="Arial" panose="020B0604020202020204" pitchFamily="34" charset="0"/>
              </a:rPr>
              <a:t>This coverage was reflected by more than 600,000 news mentions and had a total reach of more than 1.2 billion, according to online circulation numbers of the word “pangenome.” Top outlets – such as * the New York Times, * the Washington Post, * CNN, * the BBC, </a:t>
            </a:r>
            <a:r>
              <a:rPr lang="en-US" dirty="0">
                <a:ea typeface="Calibri" panose="020F0502020204030204" pitchFamily="34" charset="0"/>
                <a:cs typeface="Arial" panose="020B0604020202020204" pitchFamily="34" charset="0"/>
              </a:rPr>
              <a:t>* NBC News, * Reuters, </a:t>
            </a:r>
            <a:r>
              <a:rPr lang="en-US" sz="1200" dirty="0">
                <a:effectLst/>
                <a:latin typeface="Arial" panose="020B0604020202020204" pitchFamily="34" charset="0"/>
                <a:ea typeface="Calibri" panose="020F0502020204030204" pitchFamily="34" charset="0"/>
                <a:cs typeface="Arial" panose="020B0604020202020204" pitchFamily="34" charset="0"/>
              </a:rPr>
              <a:t>and on and on! – covered the announcement, spreading our message of the importance of diversity in genomics. </a:t>
            </a:r>
          </a:p>
          <a:p>
            <a:endParaRPr lang="en-US" dirty="0">
              <a:ea typeface="Calibri" panose="020F0502020204030204" pitchFamily="34" charset="0"/>
              <a:cs typeface="Arial" panose="020B0604020202020204" pitchFamily="34" charset="0"/>
            </a:endParaRPr>
          </a:p>
          <a:p>
            <a:r>
              <a:rPr lang="en-US" sz="1200" dirty="0">
                <a:effectLst/>
                <a:latin typeface="Arial" panose="020B0604020202020204" pitchFamily="34" charset="0"/>
                <a:ea typeface="Calibri" panose="020F0502020204030204" pitchFamily="34" charset="0"/>
                <a:cs typeface="Arial" panose="020B0604020202020204" pitchFamily="34" charset="0"/>
              </a:rPr>
              <a:t>* I even got to participate in a few live radio and TV interviews, including this one for Sky News.</a:t>
            </a:r>
          </a:p>
          <a:p>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BD337426-8CA0-FB42-A549-23182BFE3B0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544285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412766"/>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fontAlgn="base">
              <a:defRPr/>
            </a:pPr>
            <a:r>
              <a:rPr lang="en-US" b="0" i="0" dirty="0">
                <a:solidFill>
                  <a:srgbClr val="000000"/>
                </a:solidFill>
                <a:effectLst/>
                <a:latin typeface="Arial"/>
                <a:cs typeface="Arial"/>
              </a:rPr>
              <a:t>One effort </a:t>
            </a:r>
            <a:r>
              <a:rPr lang="en-US" dirty="0">
                <a:solidFill>
                  <a:srgbClr val="000000"/>
                </a:solidFill>
                <a:latin typeface="Arial"/>
                <a:cs typeface="Arial"/>
              </a:rPr>
              <a:t>stemming from </a:t>
            </a:r>
            <a:r>
              <a:rPr lang="en-US" b="0" i="0" dirty="0">
                <a:solidFill>
                  <a:srgbClr val="000000"/>
                </a:solidFill>
                <a:effectLst/>
                <a:latin typeface="Arial"/>
                <a:cs typeface="Arial"/>
              </a:rPr>
              <a:t>NHGRI’s investigator-initiated portfolio is the </a:t>
            </a:r>
            <a:r>
              <a:rPr lang="en-US" b="0" i="0" dirty="0" err="1">
                <a:solidFill>
                  <a:srgbClr val="000000"/>
                </a:solidFill>
                <a:effectLst/>
                <a:latin typeface="Arial"/>
                <a:cs typeface="Arial"/>
              </a:rPr>
              <a:t>Zoonomia</a:t>
            </a:r>
            <a:r>
              <a:rPr lang="en-US" b="0" i="0" dirty="0">
                <a:solidFill>
                  <a:srgbClr val="000000"/>
                </a:solidFill>
                <a:effectLst/>
                <a:latin typeface="Arial"/>
                <a:cs typeface="Arial"/>
              </a:rPr>
              <a:t> Project. * This project, which aims to catalog the differences across mammalian genomes, recently published 11 papers in a special issue of the journal </a:t>
            </a:r>
            <a:r>
              <a:rPr lang="en-US" b="0" i="1" dirty="0">
                <a:solidFill>
                  <a:srgbClr val="000000"/>
                </a:solidFill>
                <a:effectLst/>
                <a:latin typeface="Arial"/>
                <a:cs typeface="Arial"/>
              </a:rPr>
              <a:t>Science</a:t>
            </a:r>
            <a:r>
              <a:rPr lang="en-US" b="0" i="0" dirty="0">
                <a:solidFill>
                  <a:srgbClr val="000000"/>
                </a:solidFill>
                <a:effectLst/>
                <a:latin typeface="Arial"/>
                <a:cs typeface="Arial"/>
              </a:rPr>
              <a:t>.</a:t>
            </a:r>
            <a:r>
              <a:rPr lang="en-US" dirty="0">
                <a:solidFill>
                  <a:srgbClr val="000000"/>
                </a:solidFill>
                <a:latin typeface="Arial"/>
                <a:cs typeface="Arial"/>
              </a:rPr>
              <a:t> </a:t>
            </a:r>
            <a:endParaRPr lang="en-US" dirty="0"/>
          </a:p>
          <a:p>
            <a:pPr>
              <a:defRPr/>
            </a:pPr>
            <a:endParaRPr lang="en-US" dirty="0">
              <a:solidFill>
                <a:srgbClr val="000000"/>
              </a:solidFill>
              <a:latin typeface="Arial"/>
              <a:cs typeface="Arial"/>
            </a:endParaRPr>
          </a:p>
          <a:p>
            <a:pPr>
              <a:defRPr/>
            </a:pPr>
            <a:r>
              <a:rPr lang="en-US" b="0" i="0" dirty="0">
                <a:solidFill>
                  <a:srgbClr val="000000"/>
                </a:solidFill>
                <a:effectLst/>
                <a:latin typeface="Arial"/>
                <a:cs typeface="Arial"/>
              </a:rPr>
              <a:t>* </a:t>
            </a:r>
            <a:r>
              <a:rPr lang="en-US" dirty="0">
                <a:solidFill>
                  <a:srgbClr val="000000"/>
                </a:solidFill>
                <a:latin typeface="Arial"/>
                <a:cs typeface="Arial"/>
              </a:rPr>
              <a:t>The </a:t>
            </a:r>
            <a:r>
              <a:rPr lang="en-US" dirty="0" err="1">
                <a:solidFill>
                  <a:srgbClr val="000000"/>
                </a:solidFill>
                <a:latin typeface="Arial"/>
                <a:cs typeface="Arial"/>
              </a:rPr>
              <a:t>Zoonomia</a:t>
            </a:r>
            <a:r>
              <a:rPr lang="en-US" dirty="0">
                <a:solidFill>
                  <a:srgbClr val="000000"/>
                </a:solidFill>
                <a:latin typeface="Arial"/>
                <a:cs typeface="Arial"/>
              </a:rPr>
              <a:t> Project is</a:t>
            </a:r>
            <a:r>
              <a:rPr lang="en-US" b="0" i="0" dirty="0">
                <a:solidFill>
                  <a:srgbClr val="000000"/>
                </a:solidFill>
                <a:effectLst/>
                <a:latin typeface="Arial"/>
                <a:cs typeface="Arial"/>
              </a:rPr>
              <a:t> an international collaboration </a:t>
            </a:r>
            <a:r>
              <a:rPr lang="en-US" dirty="0">
                <a:solidFill>
                  <a:srgbClr val="000000"/>
                </a:solidFill>
                <a:latin typeface="Arial"/>
                <a:cs typeface="Arial"/>
              </a:rPr>
              <a:t>involving over</a:t>
            </a:r>
            <a:r>
              <a:rPr lang="en-US" b="0" i="0" dirty="0">
                <a:solidFill>
                  <a:srgbClr val="000000"/>
                </a:solidFill>
                <a:effectLst/>
                <a:latin typeface="Arial"/>
                <a:cs typeface="Arial"/>
              </a:rPr>
              <a:t> 150 researchers </a:t>
            </a:r>
            <a:r>
              <a:rPr lang="en-US" dirty="0">
                <a:solidFill>
                  <a:srgbClr val="000000"/>
                </a:solidFill>
                <a:latin typeface="Arial"/>
                <a:cs typeface="Arial"/>
              </a:rPr>
              <a:t>that is using </a:t>
            </a:r>
            <a:r>
              <a:rPr lang="en-US" b="0" i="0" dirty="0">
                <a:solidFill>
                  <a:srgbClr val="000000"/>
                </a:solidFill>
                <a:effectLst/>
                <a:latin typeface="Arial"/>
                <a:cs typeface="Arial"/>
              </a:rPr>
              <a:t>comparative genomics to </a:t>
            </a:r>
            <a:r>
              <a:rPr lang="en-US" dirty="0">
                <a:solidFill>
                  <a:srgbClr val="000000"/>
                </a:solidFill>
                <a:latin typeface="Arial"/>
                <a:cs typeface="Arial"/>
              </a:rPr>
              <a:t>study the genomes of over</a:t>
            </a:r>
            <a:r>
              <a:rPr lang="en-US" b="0" i="0" dirty="0">
                <a:solidFill>
                  <a:srgbClr val="000000"/>
                </a:solidFill>
                <a:effectLst/>
                <a:latin typeface="Arial"/>
                <a:cs typeface="Arial"/>
              </a:rPr>
              <a:t> 240 mammalian species. * NHGRI has been a major funder of the </a:t>
            </a:r>
            <a:r>
              <a:rPr lang="en-US" b="0" i="0" dirty="0" err="1">
                <a:solidFill>
                  <a:srgbClr val="000000"/>
                </a:solidFill>
                <a:effectLst/>
                <a:latin typeface="Arial"/>
                <a:cs typeface="Arial"/>
              </a:rPr>
              <a:t>Zoonomia</a:t>
            </a:r>
            <a:r>
              <a:rPr lang="en-US" b="0" i="0" dirty="0">
                <a:solidFill>
                  <a:srgbClr val="000000"/>
                </a:solidFill>
                <a:effectLst/>
                <a:latin typeface="Arial"/>
                <a:cs typeface="Arial"/>
              </a:rPr>
              <a:t> Project, contributing ~$2.8 million over four years </a:t>
            </a:r>
            <a:r>
              <a:rPr lang="en-US" dirty="0">
                <a:solidFill>
                  <a:srgbClr val="000000"/>
                </a:solidFill>
                <a:latin typeface="Arial"/>
                <a:cs typeface="Arial"/>
              </a:rPr>
              <a:t>in an R01 award that has supported</a:t>
            </a:r>
            <a:r>
              <a:rPr lang="en-US" b="0" i="0" dirty="0">
                <a:solidFill>
                  <a:srgbClr val="000000"/>
                </a:solidFill>
                <a:effectLst/>
                <a:latin typeface="Arial"/>
                <a:cs typeface="Arial"/>
              </a:rPr>
              <a:t> genome sequencing and analysis.</a:t>
            </a:r>
            <a:endParaRPr lang="en-US" dirty="0">
              <a:cs typeface="Arial"/>
            </a:endParaRPr>
          </a:p>
          <a:p>
            <a:pPr>
              <a:defRPr/>
            </a:pPr>
            <a:endParaRPr lang="en-US" dirty="0">
              <a:solidFill>
                <a:srgbClr val="000000"/>
              </a:solidFill>
              <a:latin typeface="Arial"/>
              <a:cs typeface="Arial"/>
            </a:endParaRPr>
          </a:p>
          <a:p>
            <a:pPr fontAlgn="base">
              <a:defRPr/>
            </a:pPr>
            <a:r>
              <a:rPr lang="en-US" b="0" i="0" dirty="0">
                <a:solidFill>
                  <a:srgbClr val="000000"/>
                </a:solidFill>
                <a:effectLst/>
                <a:latin typeface="Arial"/>
                <a:cs typeface="Arial"/>
              </a:rPr>
              <a:t>* In the special issue of </a:t>
            </a:r>
            <a:r>
              <a:rPr lang="en-US" i="1" dirty="0">
                <a:solidFill>
                  <a:srgbClr val="000000"/>
                </a:solidFill>
                <a:latin typeface="Arial"/>
                <a:cs typeface="Arial"/>
              </a:rPr>
              <a:t>Science</a:t>
            </a:r>
            <a:r>
              <a:rPr lang="en-US" b="0" i="0" dirty="0">
                <a:solidFill>
                  <a:srgbClr val="000000"/>
                </a:solidFill>
                <a:effectLst/>
                <a:latin typeface="Arial"/>
                <a:cs typeface="Arial"/>
              </a:rPr>
              <a:t>, </a:t>
            </a:r>
            <a:r>
              <a:rPr lang="en-US" b="0" i="0" dirty="0" err="1">
                <a:solidFill>
                  <a:srgbClr val="000000"/>
                </a:solidFill>
                <a:effectLst/>
                <a:latin typeface="Arial"/>
                <a:cs typeface="Arial"/>
              </a:rPr>
              <a:t>Zoonomia</a:t>
            </a:r>
            <a:r>
              <a:rPr lang="en-US" b="0" i="0" dirty="0">
                <a:solidFill>
                  <a:srgbClr val="000000"/>
                </a:solidFill>
                <a:effectLst/>
                <a:latin typeface="Arial"/>
                <a:cs typeface="Arial"/>
              </a:rPr>
              <a:t> researchers report a number of findings</a:t>
            </a:r>
            <a:r>
              <a:rPr lang="en-US" dirty="0">
                <a:solidFill>
                  <a:srgbClr val="000000"/>
                </a:solidFill>
                <a:latin typeface="Arial"/>
                <a:cs typeface="Arial"/>
              </a:rPr>
              <a:t>,</a:t>
            </a:r>
            <a:r>
              <a:rPr lang="en-US" b="0" i="0" dirty="0">
                <a:solidFill>
                  <a:srgbClr val="000000"/>
                </a:solidFill>
                <a:effectLst/>
                <a:latin typeface="Arial"/>
                <a:cs typeface="Arial"/>
              </a:rPr>
              <a:t> including specific regions of the mammalian genome that have remained </a:t>
            </a:r>
            <a:r>
              <a:rPr lang="en-US" dirty="0">
                <a:solidFill>
                  <a:srgbClr val="000000"/>
                </a:solidFill>
                <a:latin typeface="Arial"/>
                <a:cs typeface="Arial"/>
              </a:rPr>
              <a:t>largely unchanged</a:t>
            </a:r>
            <a:r>
              <a:rPr lang="en-US" b="0" i="0" dirty="0">
                <a:solidFill>
                  <a:srgbClr val="000000"/>
                </a:solidFill>
                <a:effectLst/>
                <a:latin typeface="Arial"/>
                <a:cs typeface="Arial"/>
              </a:rPr>
              <a:t> through millions of years of evolution. * </a:t>
            </a:r>
            <a:r>
              <a:rPr lang="en-US" dirty="0">
                <a:latin typeface="Arial"/>
                <a:cs typeface="Arial"/>
              </a:rPr>
              <a:t>NHGRI K99/R00 awardee Stephen Reilly and his group reported how loss of some of these conserved regions may play an important role in uniquely human traits</a:t>
            </a:r>
            <a:r>
              <a:rPr lang="en-US" sz="1200" dirty="0">
                <a:latin typeface="Arial"/>
                <a:cs typeface="Arial"/>
              </a:rPr>
              <a:t>. * Other researchers </a:t>
            </a:r>
            <a:r>
              <a:rPr lang="en-US" dirty="0">
                <a:latin typeface="Arial"/>
                <a:cs typeface="Arial"/>
              </a:rPr>
              <a:t>summarized</a:t>
            </a:r>
            <a:r>
              <a:rPr lang="en-US" sz="1200" dirty="0">
                <a:latin typeface="Arial"/>
                <a:cs typeface="Arial"/>
              </a:rPr>
              <a:t> how </a:t>
            </a:r>
            <a:r>
              <a:rPr lang="en-US" dirty="0" err="1">
                <a:latin typeface="Arial"/>
                <a:cs typeface="Arial"/>
              </a:rPr>
              <a:t>Zoonomia</a:t>
            </a:r>
            <a:r>
              <a:rPr lang="en-US" dirty="0">
                <a:latin typeface="Arial"/>
                <a:cs typeface="Arial"/>
              </a:rPr>
              <a:t> has helped us </a:t>
            </a:r>
            <a:r>
              <a:rPr lang="en-US" sz="1200" dirty="0">
                <a:latin typeface="Arial"/>
                <a:cs typeface="Arial"/>
              </a:rPr>
              <a:t>understand the biological links across species, which can lead to the development of diagnostics and treatments for humans.</a:t>
            </a:r>
            <a:r>
              <a:rPr lang="en-US" dirty="0">
                <a:latin typeface="Arial"/>
                <a:cs typeface="Arial"/>
              </a:rPr>
              <a:t> </a:t>
            </a:r>
            <a:r>
              <a:rPr lang="en-US" sz="1200" dirty="0">
                <a:latin typeface="Arial"/>
                <a:cs typeface="Arial"/>
              </a:rPr>
              <a:t>*</a:t>
            </a:r>
            <a:r>
              <a:rPr lang="en-US" dirty="0">
                <a:latin typeface="Arial"/>
                <a:cs typeface="Arial"/>
              </a:rPr>
              <a:t> Finally, Beth Shapiro and colleagues used comparative genomics to provide insights into the selective pressures that shaped </a:t>
            </a:r>
            <a:r>
              <a:rPr lang="en-US" dirty="0" err="1">
                <a:latin typeface="Arial"/>
                <a:cs typeface="Arial"/>
              </a:rPr>
              <a:t>Balto</a:t>
            </a:r>
            <a:r>
              <a:rPr lang="en-US" dirty="0">
                <a:latin typeface="Arial"/>
                <a:cs typeface="Arial"/>
              </a:rPr>
              <a:t>, a heroic member of the sled dog teams that helped deliver life saving diphtheria medicine to Nome, Alaska in the 1920's.</a:t>
            </a:r>
            <a:endParaRPr lang="en-US" sz="1200" kern="1200" dirty="0">
              <a:solidFill>
                <a:schemeClr val="tx1"/>
              </a:solidFill>
              <a:latin typeface="Arial"/>
              <a:cs typeface="Arial"/>
            </a:endParaRPr>
          </a:p>
        </p:txBody>
      </p:sp>
      <p:sp>
        <p:nvSpPr>
          <p:cNvPr id="119812" name="Slide Number Placeholder 3"/>
          <p:cNvSpPr>
            <a:spLocks noGrp="1"/>
          </p:cNvSpPr>
          <p:nvPr>
            <p:ph type="sldNum" sz="quarter" idx="5"/>
          </p:nvPr>
        </p:nvSpPr>
        <p:spPr>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30</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45720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lvl="1">
              <a:defRPr/>
            </a:pPr>
            <a:r>
              <a:rPr lang="en-US" sz="1200" kern="1200" dirty="0">
                <a:solidFill>
                  <a:schemeClr val="tx1"/>
                </a:solidFill>
                <a:latin typeface="Arial"/>
                <a:cs typeface="Arial"/>
              </a:rPr>
              <a:t>The Centers </a:t>
            </a:r>
            <a:r>
              <a:rPr lang="en-US" sz="1200" dirty="0">
                <a:latin typeface="Arial"/>
                <a:cs typeface="Arial"/>
              </a:rPr>
              <a:t>of </a:t>
            </a:r>
            <a:r>
              <a:rPr lang="en-US" sz="1200" kern="1200" dirty="0">
                <a:solidFill>
                  <a:schemeClr val="tx1"/>
                </a:solidFill>
                <a:latin typeface="Arial"/>
                <a:cs typeface="Arial"/>
              </a:rPr>
              <a:t>Excellence in Genomic Science (or CEGS) program supports interdisciplinary research teams working together to develop highly innovative approaches in genomics research.</a:t>
            </a:r>
            <a:endParaRPr lang="en-US" sz="1200" kern="1200" dirty="0">
              <a:solidFill>
                <a:schemeClr val="tx1"/>
              </a:solidFill>
              <a:latin typeface="Arial" panose="020B0604020202020204" pitchFamily="34" charset="0"/>
              <a:cs typeface="Arial" panose="020B0604020202020204" pitchFamily="34" charset="0"/>
            </a:endParaRPr>
          </a:p>
          <a:p>
            <a:pPr marL="0" lvl="1" algn="l" defTabSz="609585" rtl="0" eaLnBrk="1" latinLnBrk="0" hangingPunct="1">
              <a:defRPr/>
            </a:pPr>
            <a:endParaRPr lang="en-US" sz="1200" kern="1200" dirty="0">
              <a:solidFill>
                <a:schemeClr val="tx1"/>
              </a:solidFill>
              <a:latin typeface="Arial" panose="020B0604020202020204" pitchFamily="34" charset="0"/>
              <a:cs typeface="Arial" panose="020B0604020202020204" pitchFamily="34" charset="0"/>
            </a:endParaRPr>
          </a:p>
          <a:p>
            <a:pPr marL="0" lvl="1">
              <a:defRPr/>
            </a:pPr>
            <a:r>
              <a:rPr lang="en-US" sz="1200" kern="1200" dirty="0">
                <a:solidFill>
                  <a:schemeClr val="tx1"/>
                </a:solidFill>
                <a:latin typeface="Arial"/>
                <a:cs typeface="Arial"/>
              </a:rPr>
              <a:t>Since </a:t>
            </a:r>
            <a:r>
              <a:rPr lang="en-US" dirty="0">
                <a:latin typeface="Arial"/>
                <a:cs typeface="Arial"/>
              </a:rPr>
              <a:t>my </a:t>
            </a:r>
            <a:r>
              <a:rPr lang="en-US" sz="1200" kern="1200" dirty="0">
                <a:solidFill>
                  <a:schemeClr val="tx1"/>
                </a:solidFill>
                <a:latin typeface="Arial"/>
                <a:cs typeface="Arial"/>
              </a:rPr>
              <a:t>last </a:t>
            </a:r>
            <a:r>
              <a:rPr lang="en-US" dirty="0">
                <a:latin typeface="Arial"/>
                <a:cs typeface="Arial"/>
              </a:rPr>
              <a:t>update</a:t>
            </a:r>
            <a:r>
              <a:rPr lang="en-US" sz="1200" kern="1200" dirty="0">
                <a:solidFill>
                  <a:schemeClr val="tx1"/>
                </a:solidFill>
                <a:latin typeface="Arial"/>
                <a:cs typeface="Arial"/>
              </a:rPr>
              <a:t> </a:t>
            </a:r>
            <a:r>
              <a:rPr lang="en-US" dirty="0">
                <a:latin typeface="Arial"/>
                <a:cs typeface="Arial"/>
              </a:rPr>
              <a:t>about this</a:t>
            </a:r>
            <a:r>
              <a:rPr lang="en-US" sz="1200" kern="1200" dirty="0">
                <a:solidFill>
                  <a:schemeClr val="tx1"/>
                </a:solidFill>
                <a:latin typeface="Arial"/>
                <a:cs typeface="Arial"/>
              </a:rPr>
              <a:t> program, one center was successfully renewed, the Center for Synthetic Regulatory Genomics led by Jef Boeke. The Center will expand their technologies for generating synthetic DNA molecules that are 50,000 to 100,000 base pairs long (termed “BIG DNA”). They will also develop methods for studying those BIG DNA molecules in stem cells and humanized mouse models in order to improve our understanding of gene regulation, </a:t>
            </a:r>
            <a:r>
              <a:rPr lang="en-US" dirty="0">
                <a:latin typeface="Arial"/>
                <a:cs typeface="Arial"/>
              </a:rPr>
              <a:t>genomic variation,</a:t>
            </a:r>
            <a:r>
              <a:rPr lang="en-US" sz="1200" kern="1200" dirty="0">
                <a:solidFill>
                  <a:schemeClr val="tx1"/>
                </a:solidFill>
                <a:latin typeface="Arial"/>
                <a:cs typeface="Arial"/>
              </a:rPr>
              <a:t> and </a:t>
            </a:r>
            <a:r>
              <a:rPr lang="en-US" dirty="0">
                <a:latin typeface="Arial"/>
                <a:cs typeface="Arial"/>
              </a:rPr>
              <a:t>human disease</a:t>
            </a:r>
            <a:r>
              <a:rPr lang="en-US" sz="1200" kern="1200" dirty="0">
                <a:solidFill>
                  <a:schemeClr val="tx1"/>
                </a:solidFill>
                <a:latin typeface="Arial"/>
                <a:cs typeface="Arial"/>
              </a:rPr>
              <a:t>.</a:t>
            </a:r>
            <a:r>
              <a:rPr lang="en-US" dirty="0">
                <a:latin typeface="Arial"/>
                <a:cs typeface="Arial"/>
              </a:rPr>
              <a:t> </a:t>
            </a:r>
          </a:p>
          <a:p>
            <a:pPr marL="0" lvl="1">
              <a:defRPr/>
            </a:pPr>
            <a:r>
              <a:rPr lang="en-US" dirty="0">
                <a:latin typeface="Arial"/>
                <a:cs typeface="Arial"/>
              </a:rPr>
              <a:t> </a:t>
            </a:r>
            <a:endParaRPr lang="en-US" sz="1200" kern="1200" dirty="0">
              <a:solidFill>
                <a:schemeClr val="tx1"/>
              </a:solidFill>
              <a:latin typeface="Arial" panose="020B0604020202020204" pitchFamily="34" charset="0"/>
              <a:cs typeface="Arial" panose="020B0604020202020204" pitchFamily="34" charset="0"/>
            </a:endParaRPr>
          </a:p>
          <a:p>
            <a:pPr marL="0" lvl="1">
              <a:defRPr/>
            </a:pPr>
            <a:r>
              <a:rPr lang="en-US" sz="1200" kern="1200" dirty="0">
                <a:solidFill>
                  <a:schemeClr val="tx1"/>
                </a:solidFill>
                <a:latin typeface="Arial"/>
                <a:cs typeface="Arial"/>
              </a:rPr>
              <a:t>* </a:t>
            </a:r>
            <a:r>
              <a:rPr lang="en-US" dirty="0">
                <a:latin typeface="Arial"/>
                <a:cs typeface="Arial"/>
              </a:rPr>
              <a:t>The</a:t>
            </a:r>
            <a:r>
              <a:rPr lang="en-US" sz="1200" kern="1200" dirty="0">
                <a:solidFill>
                  <a:schemeClr val="tx1"/>
                </a:solidFill>
                <a:latin typeface="Arial"/>
                <a:cs typeface="Arial"/>
              </a:rPr>
              <a:t> CEGS funding opportunity </a:t>
            </a:r>
            <a:r>
              <a:rPr lang="en-US" dirty="0">
                <a:latin typeface="Arial"/>
                <a:cs typeface="Arial"/>
              </a:rPr>
              <a:t>has been</a:t>
            </a:r>
            <a:r>
              <a:rPr lang="en-US" sz="1200" kern="1200" dirty="0">
                <a:solidFill>
                  <a:schemeClr val="tx1"/>
                </a:solidFill>
                <a:latin typeface="Arial"/>
                <a:cs typeface="Arial"/>
              </a:rPr>
              <a:t> reissued</a:t>
            </a:r>
            <a:r>
              <a:rPr lang="en-US" dirty="0">
                <a:latin typeface="Arial"/>
                <a:cs typeface="Arial"/>
              </a:rPr>
              <a:t>,</a:t>
            </a:r>
            <a:r>
              <a:rPr lang="en-US" sz="1200" kern="1200" dirty="0">
                <a:solidFill>
                  <a:schemeClr val="tx1"/>
                </a:solidFill>
                <a:latin typeface="Arial"/>
                <a:cs typeface="Arial"/>
              </a:rPr>
              <a:t> with the next receipt date on June 23</a:t>
            </a:r>
            <a:r>
              <a:rPr lang="en-US" dirty="0">
                <a:latin typeface="Arial"/>
                <a:cs typeface="Arial"/>
              </a:rPr>
              <a:t>, 2023</a:t>
            </a:r>
            <a:r>
              <a:rPr lang="en-US" sz="1200" kern="1200" dirty="0">
                <a:solidFill>
                  <a:schemeClr val="tx1"/>
                </a:solidFill>
                <a:latin typeface="Arial"/>
                <a:cs typeface="Arial"/>
              </a:rPr>
              <a:t> followed by a receipt date </a:t>
            </a:r>
            <a:r>
              <a:rPr lang="en-US" dirty="0">
                <a:latin typeface="Arial"/>
                <a:cs typeface="Arial"/>
              </a:rPr>
              <a:t>on June</a:t>
            </a:r>
            <a:r>
              <a:rPr lang="en-US" sz="1200" kern="1200" dirty="0">
                <a:solidFill>
                  <a:schemeClr val="tx1"/>
                </a:solidFill>
                <a:latin typeface="Arial"/>
                <a:cs typeface="Arial"/>
              </a:rPr>
              <a:t> 21, 2024.</a:t>
            </a:r>
          </a:p>
          <a:p>
            <a:pPr marL="0" lvl="1" algn="l" defTabSz="609585" rtl="0" eaLnBrk="1" latinLnBrk="0" hangingPunct="1">
              <a:defRPr/>
            </a:pPr>
            <a:endParaRPr lang="en-US" sz="1200" kern="1200" dirty="0">
              <a:solidFill>
                <a:schemeClr val="tx1"/>
              </a:solidFill>
              <a:latin typeface="Arial" panose="020B0604020202020204" pitchFamily="34" charset="0"/>
              <a:cs typeface="Arial" panose="020B0604020202020204" pitchFamily="34" charset="0"/>
            </a:endParaRPr>
          </a:p>
          <a:p>
            <a:pPr marL="0" lvl="1">
              <a:defRPr/>
            </a:pPr>
            <a:endParaRPr lang="en-US" dirty="0">
              <a:latin typeface="Arial"/>
              <a:cs typeface="Arial"/>
            </a:endParaRPr>
          </a:p>
          <a:p>
            <a:pPr marL="0" lvl="1">
              <a:defRPr/>
            </a:pPr>
            <a:endParaRPr lang="en-US" dirty="0">
              <a:latin typeface="Arial"/>
              <a:cs typeface="Arial"/>
            </a:endParaRPr>
          </a:p>
          <a:p>
            <a:pPr marL="0" lvl="1">
              <a:defRPr/>
            </a:pPr>
            <a:endParaRPr lang="en-US" dirty="0">
              <a:latin typeface="Arial"/>
              <a:cs typeface="Arial"/>
            </a:endParaRPr>
          </a:p>
          <a:p>
            <a:pPr marL="0" lvl="1" algn="l" defTabSz="609585" rtl="0" eaLnBrk="1" latinLnBrk="0" hangingPunct="1">
              <a:defRPr/>
            </a:pPr>
            <a:endParaRPr lang="en-US" sz="1200" kern="1200" dirty="0">
              <a:solidFill>
                <a:schemeClr val="tx1"/>
              </a:solidFill>
              <a:latin typeface="Arial" panose="020B0604020202020204" pitchFamily="34" charset="0"/>
              <a:cs typeface="Arial" panose="020B0604020202020204" pitchFamily="34" charset="0"/>
            </a:endParaRPr>
          </a:p>
        </p:txBody>
      </p:sp>
      <p:sp>
        <p:nvSpPr>
          <p:cNvPr id="119812" name="Slide Number Placeholder 3"/>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31</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45720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4963" y="457200"/>
            <a:ext cx="6338887" cy="3565525"/>
          </a:xfrm>
          <a:prstGeom prst="rect">
            <a:avLst/>
          </a:prstGeom>
          <a:ln/>
        </p:spPr>
      </p:sp>
      <p:sp>
        <p:nvSpPr>
          <p:cNvPr id="119811" name="Notes Placeholder 2"/>
          <p:cNvSpPr>
            <a:spLocks noGrp="1"/>
          </p:cNvSpPr>
          <p:nvPr>
            <p:ph type="body" idx="1"/>
          </p:nvPr>
        </p:nvSpPr>
        <p:spPr>
          <a:xfrm>
            <a:off x="761205"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r>
              <a:rPr lang="en-US" sz="1200" kern="1200" dirty="0">
                <a:solidFill>
                  <a:schemeClr val="tx1"/>
                </a:solidFill>
                <a:effectLst/>
                <a:latin typeface="Arial"/>
                <a:cs typeface="Arial"/>
              </a:rPr>
              <a:t>Last year, NHGRI launched the Molecular Phenotypes of Null Alleles in Cells (or </a:t>
            </a:r>
            <a:r>
              <a:rPr lang="en-US" sz="1200" kern="1200" dirty="0" err="1">
                <a:solidFill>
                  <a:schemeClr val="tx1"/>
                </a:solidFill>
                <a:effectLst/>
                <a:latin typeface="Arial"/>
                <a:cs typeface="Arial"/>
              </a:rPr>
              <a:t>MorPhiC</a:t>
            </a:r>
            <a:r>
              <a:rPr lang="en-US" sz="1200" kern="1200" dirty="0">
                <a:solidFill>
                  <a:schemeClr val="tx1"/>
                </a:solidFill>
                <a:effectLst/>
                <a:latin typeface="Arial"/>
                <a:cs typeface="Arial"/>
              </a:rPr>
              <a:t>) Consortium, which aims to develop an extensive catalog of molecular and cellular phenotypes for null alleles of every human gene. In its first phase, the program will optimize available methods to knock out 1,000 genes; evaluate the utility of various cell lines and organoids; explore multiple molecular and cellular assays; develop analyses to understand the use of, and requirements for, the data; and disseminate the results to the </a:t>
            </a:r>
            <a:r>
              <a:rPr lang="en-US" dirty="0">
                <a:latin typeface="Arial"/>
                <a:cs typeface="Arial"/>
              </a:rPr>
              <a:t>research community</a:t>
            </a:r>
            <a:r>
              <a:rPr lang="en-US" sz="1200" kern="1200" dirty="0">
                <a:solidFill>
                  <a:schemeClr val="tx1"/>
                </a:solidFill>
                <a:effectLst/>
                <a:latin typeface="Arial"/>
                <a:cs typeface="Arial"/>
              </a:rPr>
              <a:t>.</a:t>
            </a:r>
            <a:r>
              <a:rPr lang="en-US" dirty="0">
                <a:latin typeface="Arial"/>
                <a:cs typeface="Arial"/>
              </a:rPr>
              <a:t> </a:t>
            </a:r>
            <a:endParaRPr lang="en-US" sz="1200" kern="1200" dirty="0">
              <a:solidFill>
                <a:schemeClr val="tx1"/>
              </a:solidFill>
              <a:effectLst/>
              <a:latin typeface="Arial" panose="020B0604020202020204" pitchFamily="34" charset="0"/>
              <a:cs typeface="Arial" panose="020B0604020202020204" pitchFamily="34" charset="0"/>
            </a:endParaRPr>
          </a:p>
          <a:p>
            <a:endParaRPr lang="en-US" sz="1200" kern="1200" dirty="0">
              <a:solidFill>
                <a:schemeClr val="tx1"/>
              </a:solidFill>
              <a:effectLst/>
              <a:latin typeface="Arial" panose="020B0604020202020204" pitchFamily="34" charset="0"/>
              <a:cs typeface="Arial" panose="020B0604020202020204" pitchFamily="34" charset="0"/>
            </a:endParaRPr>
          </a:p>
          <a:p>
            <a:r>
              <a:rPr lang="en-US" sz="1200" kern="1200" dirty="0">
                <a:solidFill>
                  <a:schemeClr val="tx1"/>
                </a:solidFill>
                <a:effectLst/>
                <a:latin typeface="Arial"/>
                <a:cs typeface="Arial"/>
              </a:rPr>
              <a:t>* The </a:t>
            </a:r>
            <a:r>
              <a:rPr lang="en-US" dirty="0" err="1">
                <a:latin typeface="Arial"/>
                <a:cs typeface="Arial"/>
              </a:rPr>
              <a:t>MorPhiC</a:t>
            </a:r>
            <a:r>
              <a:rPr lang="en-US" dirty="0">
                <a:latin typeface="Arial"/>
                <a:cs typeface="Arial"/>
              </a:rPr>
              <a:t> Consortium is made up of four Data Production Research and Development Centers at the Jackson Laboratory, Memorial Sloan Kettering, Northwestern University, and the University of California, San Francisco. * There is also one Data Resource and Administrative Coordinating Center at the University of Miami. * Applications are being discussed during this May Council meeting for the final component of the program, the Data Analysis and Validation Centers, which will undertake data analysis and modeling to evaluate and help ensure the use of </a:t>
            </a:r>
            <a:r>
              <a:rPr lang="en-US" dirty="0" err="1">
                <a:latin typeface="Arial"/>
                <a:cs typeface="Arial"/>
              </a:rPr>
              <a:t>MorPhiC</a:t>
            </a:r>
            <a:r>
              <a:rPr lang="en-US" dirty="0">
                <a:latin typeface="Arial"/>
                <a:cs typeface="Arial"/>
              </a:rPr>
              <a:t> data. </a:t>
            </a:r>
            <a:endParaRPr lang="en-US" dirty="0">
              <a:latin typeface="Arial" panose="020B0604020202020204" pitchFamily="34" charset="0"/>
              <a:cs typeface="Arial" panose="020B0604020202020204" pitchFamily="34" charset="0"/>
            </a:endParaRPr>
          </a:p>
          <a:p>
            <a:pPr algn="l"/>
            <a:endParaRPr lang="en-US" dirty="0">
              <a:latin typeface="Arial" panose="020B0604020202020204" pitchFamily="34" charset="0"/>
              <a:cs typeface="Arial" panose="020B0604020202020204" pitchFamily="34" charset="0"/>
            </a:endParaRPr>
          </a:p>
          <a:p>
            <a:pPr algn="l"/>
            <a:r>
              <a:rPr lang="en-US" dirty="0">
                <a:latin typeface="Arial"/>
                <a:cs typeface="Arial"/>
              </a:rPr>
              <a:t>* The Consortium’s first in-person meeting took place earlier this year. </a:t>
            </a:r>
            <a:endParaRPr lang="en-US" sz="1200" dirty="0">
              <a:latin typeface="Arial" panose="020B0604020202020204" pitchFamily="34" charset="0"/>
              <a:cs typeface="Arial" panose="020B0604020202020204" pitchFamily="34" charset="0"/>
            </a:endParaRPr>
          </a:p>
          <a:p>
            <a:pPr marL="0" lvl="1" algn="l" defTabSz="609585" rtl="0" eaLnBrk="1" latinLnBrk="0" hangingPunct="1">
              <a:defRPr/>
            </a:pPr>
            <a:endParaRPr lang="en-US" sz="1200" kern="1200" dirty="0">
              <a:solidFill>
                <a:schemeClr val="tx1"/>
              </a:solidFill>
              <a:latin typeface="Arial" panose="020B0604020202020204" pitchFamily="34" charset="0"/>
              <a:cs typeface="Arial" panose="020B0604020202020204" pitchFamily="34" charset="0"/>
            </a:endParaRPr>
          </a:p>
        </p:txBody>
      </p:sp>
      <p:sp>
        <p:nvSpPr>
          <p:cNvPr id="119812" name="Slide Number Placeholder 3"/>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32</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68294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r>
              <a:rPr lang="en-US" sz="1200" dirty="0">
                <a:latin typeface="Arial"/>
                <a:cs typeface="Arial"/>
              </a:rPr>
              <a:t>In </a:t>
            </a:r>
            <a:r>
              <a:rPr lang="en-US" dirty="0">
                <a:latin typeface="Arial"/>
                <a:cs typeface="Arial"/>
              </a:rPr>
              <a:t>the Fall </a:t>
            </a:r>
            <a:r>
              <a:rPr lang="en-US" sz="1200" dirty="0">
                <a:latin typeface="Arial"/>
                <a:cs typeface="Arial"/>
              </a:rPr>
              <a:t>2021, NHGRI, together with the Eunice Kennedy Shriver National Institute of Child Health and Human Development, the National Institute of Neurological Disorders and Stroke, the National Institute of Mental Health, and </a:t>
            </a:r>
            <a:r>
              <a:rPr lang="en-US" dirty="0">
                <a:latin typeface="Arial"/>
                <a:cs typeface="Arial"/>
              </a:rPr>
              <a:t>the Office</a:t>
            </a:r>
            <a:r>
              <a:rPr lang="en-US" sz="1200" dirty="0">
                <a:latin typeface="Arial"/>
                <a:cs typeface="Arial"/>
              </a:rPr>
              <a:t> of Research Infrastructure Programs, launched the Developmental Genotype-Tissue Expression Consortium (or </a:t>
            </a:r>
            <a:r>
              <a:rPr lang="en-US" sz="1200" dirty="0" err="1">
                <a:latin typeface="Arial"/>
                <a:cs typeface="Arial"/>
              </a:rPr>
              <a:t>dGTEx</a:t>
            </a:r>
            <a:r>
              <a:rPr lang="en-US" sz="1200" dirty="0">
                <a:latin typeface="Arial"/>
                <a:cs typeface="Arial"/>
              </a:rPr>
              <a:t>), which aims to establish a resource database and associated tissue bank to study </a:t>
            </a:r>
            <a:r>
              <a:rPr lang="en-US" dirty="0">
                <a:latin typeface="Arial"/>
                <a:cs typeface="Arial"/>
              </a:rPr>
              <a:t>gene-expression</a:t>
            </a:r>
            <a:r>
              <a:rPr lang="en-US" sz="1200" dirty="0">
                <a:latin typeface="Arial"/>
                <a:cs typeface="Arial"/>
              </a:rPr>
              <a:t> patterns in multiple reference tissues during human and non-human primate </a:t>
            </a:r>
            <a:r>
              <a:rPr lang="en-US" dirty="0">
                <a:latin typeface="Arial"/>
                <a:cs typeface="Arial"/>
              </a:rPr>
              <a:t>development</a:t>
            </a:r>
            <a:r>
              <a:rPr lang="en-US" sz="1200" dirty="0">
                <a:latin typeface="Arial"/>
                <a:cs typeface="Arial"/>
              </a:rPr>
              <a:t>.</a:t>
            </a:r>
          </a:p>
          <a:p>
            <a:endParaRPr lang="en-US" sz="1200" dirty="0">
              <a:latin typeface="Arial" panose="020B0604020202020204" pitchFamily="34" charset="0"/>
              <a:cs typeface="Arial" panose="020B0604020202020204" pitchFamily="34" charset="0"/>
            </a:endParaRPr>
          </a:p>
          <a:p>
            <a:r>
              <a:rPr lang="en-US" sz="1200" dirty="0">
                <a:latin typeface="Arial"/>
                <a:cs typeface="Arial"/>
              </a:rPr>
              <a:t>* NHGRI, along with our partners, recently published a new funding opportunity for data integration and statistical analysis methods. Applicants </a:t>
            </a:r>
            <a:r>
              <a:rPr lang="en-US" dirty="0">
                <a:latin typeface="Arial"/>
                <a:cs typeface="Arial"/>
              </a:rPr>
              <a:t>are expected to propose</a:t>
            </a:r>
            <a:r>
              <a:rPr lang="en-US" sz="1200" dirty="0">
                <a:latin typeface="Arial"/>
                <a:cs typeface="Arial"/>
              </a:rPr>
              <a:t> the development of innovative and generalizable statistical and computational methods for </a:t>
            </a:r>
            <a:r>
              <a:rPr lang="en-US" sz="1200" dirty="0" err="1">
                <a:latin typeface="Arial"/>
                <a:cs typeface="Arial"/>
              </a:rPr>
              <a:t>dGTEx</a:t>
            </a:r>
            <a:r>
              <a:rPr lang="en-US" sz="1200" dirty="0">
                <a:latin typeface="Arial"/>
                <a:cs typeface="Arial"/>
              </a:rPr>
              <a:t> data </a:t>
            </a:r>
            <a:r>
              <a:rPr lang="en-US" dirty="0">
                <a:latin typeface="Arial"/>
                <a:cs typeface="Arial"/>
              </a:rPr>
              <a:t>analyses</a:t>
            </a:r>
            <a:r>
              <a:rPr lang="en-US" sz="1200" dirty="0">
                <a:latin typeface="Arial"/>
                <a:cs typeface="Arial"/>
              </a:rPr>
              <a:t>. </a:t>
            </a:r>
            <a:r>
              <a:rPr lang="en-US" dirty="0">
                <a:latin typeface="Arial"/>
                <a:cs typeface="Arial"/>
              </a:rPr>
              <a:t>There is also strong encouragement to develop </a:t>
            </a:r>
            <a:r>
              <a:rPr lang="en-US" sz="1200" dirty="0">
                <a:latin typeface="Arial"/>
                <a:cs typeface="Arial"/>
              </a:rPr>
              <a:t>methods that assess the influence of </a:t>
            </a:r>
            <a:r>
              <a:rPr lang="en-US" dirty="0">
                <a:latin typeface="Arial"/>
                <a:cs typeface="Arial"/>
              </a:rPr>
              <a:t>genomic</a:t>
            </a:r>
            <a:r>
              <a:rPr lang="en-US" sz="1200" dirty="0">
                <a:latin typeface="Arial"/>
                <a:cs typeface="Arial"/>
              </a:rPr>
              <a:t> variation on development, compare gene expression and regulation across tissues and time points, or leverage comparative genomics to understand developmental and evolutionary processes and integrate with existing tissue and cell atlas efforts.</a:t>
            </a:r>
            <a:r>
              <a:rPr lang="en-US" dirty="0">
                <a:latin typeface="Arial"/>
                <a:cs typeface="Arial"/>
              </a:rPr>
              <a:t> </a:t>
            </a:r>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r>
              <a:rPr lang="en-US" sz="1200" dirty="0">
                <a:latin typeface="Arial"/>
                <a:cs typeface="Arial"/>
              </a:rPr>
              <a:t>Applications are due on November 20.</a:t>
            </a:r>
          </a:p>
          <a:p>
            <a:pPr marL="0" lvl="1" defTabSz="632323">
              <a:defRPr/>
            </a:pPr>
            <a:endParaRPr lang="en-US" sz="1200" dirty="0">
              <a:latin typeface="Arial" panose="020B0604020202020204" pitchFamily="34" charset="0"/>
              <a:cs typeface="Arial" panose="020B0604020202020204" pitchFamily="34" charset="0"/>
            </a:endParaRPr>
          </a:p>
          <a:p>
            <a:pPr marL="0" lvl="1" defTabSz="632323">
              <a:defRPr/>
            </a:pPr>
            <a:endParaRPr lang="en-US" dirty="0">
              <a:latin typeface="Arial"/>
              <a:cs typeface="Arial"/>
            </a:endParaRPr>
          </a:p>
        </p:txBody>
      </p:sp>
      <p:sp>
        <p:nvSpPr>
          <p:cNvPr id="119812" name="Slide Number Placeholder 3"/>
          <p:cNvSpPr>
            <a:spLocks noGrp="1"/>
          </p:cNvSpPr>
          <p:nvPr>
            <p:ph type="sldNum" sz="quarter" idx="5"/>
          </p:nvPr>
        </p:nvSpPr>
        <p:spPr>
          <a:noFill/>
        </p:spPr>
        <p:txBody>
          <a:bodyPr/>
          <a:lstStyle/>
          <a:p>
            <a:pPr defTabSz="941468"/>
            <a:fld id="{3F3096A7-7907-4AE4-8BBC-4643BE8BB0EA}" type="slidenum">
              <a:rPr lang="en-US" b="1" smtClean="0">
                <a:solidFill>
                  <a:srgbClr val="000000"/>
                </a:solidFill>
                <a:latin typeface="Arial" panose="020B0604020202020204" pitchFamily="34" charset="0"/>
                <a:cs typeface="Arial" panose="020B0604020202020204" pitchFamily="34" charset="0"/>
              </a:rPr>
              <a:pPr defTabSz="941468"/>
              <a:t>33</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45720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defTabSz="632323">
              <a:defRPr/>
            </a:pPr>
            <a:r>
              <a:rPr lang="en-US" dirty="0">
                <a:solidFill>
                  <a:srgbClr val="030303"/>
                </a:solidFill>
                <a:latin typeface="Arial"/>
                <a:cs typeface="Arial"/>
              </a:rPr>
              <a:t>The NHGRI Genomic Data Science Analysis, Visualization, and Informatics Lab-space (or </a:t>
            </a:r>
            <a:r>
              <a:rPr lang="en-US" dirty="0" err="1">
                <a:solidFill>
                  <a:srgbClr val="030303"/>
                </a:solidFill>
                <a:latin typeface="Arial"/>
                <a:cs typeface="Arial"/>
              </a:rPr>
              <a:t>AnVIL</a:t>
            </a:r>
            <a:r>
              <a:rPr lang="en-US" dirty="0">
                <a:solidFill>
                  <a:srgbClr val="030303"/>
                </a:solidFill>
                <a:latin typeface="Arial"/>
                <a:cs typeface="Arial"/>
              </a:rPr>
              <a:t>) is a federated cloud-based infrastructure and software platform that provides an analysis and computing environment for genomics research. </a:t>
            </a:r>
            <a:r>
              <a:rPr lang="en-US" dirty="0" err="1">
                <a:solidFill>
                  <a:srgbClr val="030303"/>
                </a:solidFill>
                <a:latin typeface="Arial"/>
                <a:cs typeface="Arial"/>
              </a:rPr>
              <a:t>AnVIL</a:t>
            </a:r>
            <a:r>
              <a:rPr lang="en-US" dirty="0">
                <a:solidFill>
                  <a:srgbClr val="030303"/>
                </a:solidFill>
                <a:latin typeface="Arial"/>
                <a:cs typeface="Arial"/>
              </a:rPr>
              <a:t> distributes genomic and phenotypic data through both unrestricted and controlled access. * These datasets include over 600,000 genome sequences and more than five petabytes of total data, most of which are from NHGRI-funded programs and initiatives. </a:t>
            </a:r>
          </a:p>
          <a:p>
            <a:pPr defTabSz="632323">
              <a:defRPr/>
            </a:pPr>
            <a:endParaRPr lang="en-US" dirty="0">
              <a:solidFill>
                <a:srgbClr val="030303"/>
              </a:solidFill>
              <a:cs typeface="Arial" panose="020B0604020202020204" pitchFamily="34" charset="0"/>
            </a:endParaRPr>
          </a:p>
          <a:p>
            <a:pPr defTabSz="632323">
              <a:defRPr/>
            </a:pPr>
            <a:r>
              <a:rPr lang="en-US" dirty="0">
                <a:solidFill>
                  <a:srgbClr val="030303"/>
                </a:solidFill>
                <a:latin typeface="Arial"/>
                <a:cs typeface="Arial"/>
              </a:rPr>
              <a:t>The </a:t>
            </a:r>
            <a:r>
              <a:rPr lang="en-US" dirty="0" err="1">
                <a:solidFill>
                  <a:srgbClr val="030303"/>
                </a:solidFill>
                <a:latin typeface="Arial"/>
                <a:cs typeface="Arial"/>
              </a:rPr>
              <a:t>AnVIL</a:t>
            </a:r>
            <a:r>
              <a:rPr lang="en-US" dirty="0">
                <a:solidFill>
                  <a:srgbClr val="030303"/>
                </a:solidFill>
                <a:latin typeface="Arial"/>
                <a:cs typeface="Arial"/>
              </a:rPr>
              <a:t> group has been working to expand outreach efforts to broaden awareness and educate new users. * One such effort was a presentation at the Advances in Genome Biology and Technology (or AGBT) Meeting in February, which focused on making genomic data science accessible to researchers from diverse backgrounds through </a:t>
            </a:r>
            <a:r>
              <a:rPr lang="en-US" dirty="0" err="1">
                <a:solidFill>
                  <a:srgbClr val="030303"/>
                </a:solidFill>
                <a:latin typeface="Arial"/>
                <a:cs typeface="Arial"/>
              </a:rPr>
              <a:t>AnVIL</a:t>
            </a:r>
            <a:r>
              <a:rPr lang="en-US" dirty="0">
                <a:solidFill>
                  <a:srgbClr val="030303"/>
                </a:solidFill>
                <a:latin typeface="Arial"/>
                <a:cs typeface="Arial"/>
              </a:rPr>
              <a:t>. </a:t>
            </a:r>
            <a:endParaRPr lang="en-US" sz="1200" b="1" dirty="0">
              <a:latin typeface="Arial"/>
              <a:cs typeface="Arial"/>
            </a:endParaRPr>
          </a:p>
          <a:p>
            <a:pPr defTabSz="632323">
              <a:defRPr/>
            </a:pPr>
            <a:endParaRPr lang="en-US" b="1" dirty="0">
              <a:cs typeface="Arial" panose="020B0604020202020204" pitchFamily="34" charset="0"/>
            </a:endParaRPr>
          </a:p>
          <a:p>
            <a:pPr defTabSz="621167">
              <a:defRPr/>
            </a:pPr>
            <a:endParaRPr lang="en-US" b="1" dirty="0">
              <a:latin typeface="Arial"/>
              <a:ea typeface="Calibri" panose="020F0502020204030204" pitchFamily="34" charset="0"/>
              <a:cs typeface="Arial"/>
            </a:endParaRPr>
          </a:p>
          <a:p>
            <a:pPr marL="0" algn="l" defTabSz="609585" rtl="0" eaLnBrk="1" latinLnBrk="0" hangingPunct="1">
              <a:defRPr/>
            </a:pPr>
            <a:endParaRPr lang="en-US" sz="1200" kern="1200" dirty="0">
              <a:solidFill>
                <a:schemeClr val="tx1"/>
              </a:solidFill>
              <a:cs typeface="Arial" panose="020B0604020202020204" pitchFamily="34" charset="0"/>
            </a:endParaRPr>
          </a:p>
          <a:p>
            <a:pPr marL="0" algn="l" defTabSz="609585" rtl="0" eaLnBrk="1" latinLnBrk="0" hangingPunct="1">
              <a:defRPr/>
            </a:pPr>
            <a:endParaRPr lang="en-US" sz="1200" kern="1200" dirty="0">
              <a:solidFill>
                <a:schemeClr val="tx1"/>
              </a:solidFill>
              <a:cs typeface="Arial" panose="020B0604020202020204" pitchFamily="34" charset="0"/>
            </a:endParaRPr>
          </a:p>
          <a:p>
            <a:pPr marL="0" lvl="1" defTabSz="609585">
              <a:defRPr/>
            </a:pPr>
            <a:endParaRPr lang="en-US" dirty="0">
              <a:cs typeface="Arial" panose="020B0604020202020204" pitchFamily="34" charset="0"/>
            </a:endParaRPr>
          </a:p>
        </p:txBody>
      </p:sp>
      <p:sp>
        <p:nvSpPr>
          <p:cNvPr id="119812" name="Slide Number Placeholder 3"/>
          <p:cNvSpPr>
            <a:spLocks noGrp="1"/>
          </p:cNvSpPr>
          <p:nvPr>
            <p:ph type="sldNum" sz="quarter" idx="5"/>
          </p:nvPr>
        </p:nvSpPr>
        <p:spPr>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34</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940049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a:defRPr/>
            </a:pPr>
            <a:r>
              <a:rPr lang="en-US" sz="1200" dirty="0">
                <a:latin typeface="Arial"/>
                <a:cs typeface="Arial"/>
              </a:rPr>
              <a:t>Genomics relies on resources that make data</a:t>
            </a:r>
            <a:r>
              <a:rPr lang="en-US" sz="1200" dirty="0">
                <a:effectLst/>
                <a:latin typeface="Arial"/>
                <a:cs typeface="Arial"/>
              </a:rPr>
              <a:t>, materials, and tools</a:t>
            </a:r>
            <a:r>
              <a:rPr lang="en-US" sz="1200" dirty="0">
                <a:latin typeface="Arial"/>
                <a:cs typeface="Arial"/>
              </a:rPr>
              <a:t> widely accessible. These resources are </a:t>
            </a:r>
            <a:r>
              <a:rPr lang="en-US" sz="1200" dirty="0">
                <a:effectLst/>
                <a:latin typeface="Arial"/>
                <a:cs typeface="Arial"/>
              </a:rPr>
              <a:t>essential for</a:t>
            </a:r>
            <a:r>
              <a:rPr lang="en-US" sz="1200" dirty="0">
                <a:latin typeface="Arial"/>
                <a:cs typeface="Arial"/>
              </a:rPr>
              <a:t> researchers to facilitate their understanding of the genome and to explore its role </a:t>
            </a:r>
            <a:r>
              <a:rPr lang="en-US" sz="1200" dirty="0">
                <a:effectLst/>
                <a:latin typeface="Arial"/>
                <a:cs typeface="Arial"/>
              </a:rPr>
              <a:t>in health and disease.</a:t>
            </a:r>
            <a:r>
              <a:rPr lang="en-US" sz="1200" dirty="0">
                <a:latin typeface="Arial"/>
                <a:cs typeface="Arial"/>
              </a:rPr>
              <a:t> </a:t>
            </a:r>
            <a:endParaRPr lang="en-US" sz="1200" dirty="0">
              <a:latin typeface="Calibri"/>
              <a:cs typeface="Calibri"/>
            </a:endParaRPr>
          </a:p>
          <a:p>
            <a:pPr>
              <a:defRPr/>
            </a:pPr>
            <a:endParaRPr lang="en-US" sz="1200" dirty="0">
              <a:latin typeface="Arial"/>
              <a:cs typeface="Arial"/>
            </a:endParaRPr>
          </a:p>
          <a:p>
            <a:pPr>
              <a:defRPr/>
            </a:pPr>
            <a:r>
              <a:rPr lang="en-US" sz="1200" dirty="0">
                <a:latin typeface="Arial"/>
                <a:cs typeface="Arial"/>
              </a:rPr>
              <a:t>* Recognizing this, NHGRI continues to invest in Genomic Community Resources by renewing </a:t>
            </a:r>
            <a:r>
              <a:rPr lang="en-US" dirty="0">
                <a:latin typeface="Arial"/>
                <a:cs typeface="Arial"/>
              </a:rPr>
              <a:t>its</a:t>
            </a:r>
            <a:r>
              <a:rPr lang="en-US" sz="1200" dirty="0">
                <a:latin typeface="Arial"/>
                <a:cs typeface="Arial"/>
              </a:rPr>
              <a:t> funding opportunity announcement</a:t>
            </a:r>
            <a:r>
              <a:rPr lang="en-US" dirty="0">
                <a:latin typeface="Arial"/>
                <a:cs typeface="Arial"/>
              </a:rPr>
              <a:t>, which will </a:t>
            </a:r>
            <a:r>
              <a:rPr lang="en-US" sz="1200" dirty="0">
                <a:latin typeface="Arial"/>
                <a:cs typeface="Arial"/>
              </a:rPr>
              <a:t>support </a:t>
            </a:r>
            <a:r>
              <a:rPr lang="en-US" sz="1200" dirty="0">
                <a:effectLst/>
                <a:latin typeface="Arial"/>
                <a:cs typeface="Arial"/>
              </a:rPr>
              <a:t>the development and distribution of resources </a:t>
            </a:r>
            <a:r>
              <a:rPr lang="en-US" dirty="0">
                <a:latin typeface="Arial"/>
                <a:cs typeface="Arial"/>
              </a:rPr>
              <a:t>that are valuable</a:t>
            </a:r>
            <a:r>
              <a:rPr lang="en-US" sz="1200" dirty="0">
                <a:effectLst/>
                <a:latin typeface="Arial"/>
                <a:cs typeface="Arial"/>
              </a:rPr>
              <a:t> for both basic and clinical genomics research. Examples of resources include collections of analysis tools and software platforms, community data standards and ontologies, collections of samples or biological materials, and comprehensive genomic data generation. * </a:t>
            </a:r>
            <a:r>
              <a:rPr lang="en-US" sz="1200" dirty="0">
                <a:latin typeface="Arial"/>
                <a:cs typeface="Arial"/>
              </a:rPr>
              <a:t>The first round of applications </a:t>
            </a:r>
            <a:r>
              <a:rPr lang="en-US" dirty="0">
                <a:latin typeface="Arial"/>
                <a:cs typeface="Arial"/>
              </a:rPr>
              <a:t>for the renewed funding opportunity is</a:t>
            </a:r>
            <a:r>
              <a:rPr lang="en-US" sz="1200" dirty="0">
                <a:latin typeface="Arial"/>
                <a:cs typeface="Arial"/>
              </a:rPr>
              <a:t> due on May 25, and the next round is due in September</a:t>
            </a:r>
            <a:r>
              <a:rPr lang="en-US" sz="1200" dirty="0">
                <a:effectLst/>
                <a:latin typeface="Arial"/>
                <a:ea typeface="Calibri" panose="020F0502020204030204" pitchFamily="34" charset="0"/>
                <a:cs typeface="Arial"/>
              </a:rPr>
              <a:t>.</a:t>
            </a:r>
            <a:r>
              <a:rPr lang="en-US" sz="1200" dirty="0">
                <a:latin typeface="Arial"/>
                <a:ea typeface="Calibri" panose="020F0502020204030204" pitchFamily="34" charset="0"/>
                <a:cs typeface="Arial"/>
              </a:rPr>
              <a:t> </a:t>
            </a: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a:defRPr/>
            </a:pPr>
            <a:endParaRPr lang="en-US" sz="1200" dirty="0">
              <a:latin typeface="Arial"/>
              <a:ea typeface="Calibri" panose="020F0502020204030204" pitchFamily="34" charset="0"/>
              <a:cs typeface="Arial"/>
            </a:endParaRPr>
          </a:p>
          <a:p>
            <a:pPr>
              <a:defRPr/>
            </a:pPr>
            <a:r>
              <a:rPr lang="en-US" sz="1200" dirty="0">
                <a:effectLst/>
                <a:latin typeface="Arial"/>
                <a:ea typeface="Calibri" panose="020F0502020204030204" pitchFamily="34" charset="0"/>
                <a:cs typeface="Arial"/>
              </a:rPr>
              <a:t>* NIH has also released notices of intent to publish two trans-NIH </a:t>
            </a:r>
            <a:r>
              <a:rPr lang="en-US" sz="1200" dirty="0">
                <a:latin typeface="Arial"/>
                <a:ea typeface="Calibri" panose="020F0502020204030204" pitchFamily="34" charset="0"/>
                <a:cs typeface="Arial"/>
              </a:rPr>
              <a:t>funding opportunity</a:t>
            </a:r>
            <a:r>
              <a:rPr lang="en-US" sz="1200" dirty="0">
                <a:effectLst/>
                <a:latin typeface="Arial"/>
                <a:ea typeface="Calibri" panose="020F0502020204030204" pitchFamily="34" charset="0"/>
                <a:cs typeface="Arial"/>
              </a:rPr>
              <a:t> </a:t>
            </a:r>
            <a:r>
              <a:rPr lang="en-US" sz="1200" dirty="0">
                <a:latin typeface="Arial"/>
                <a:ea typeface="Calibri" panose="020F0502020204030204" pitchFamily="34" charset="0"/>
                <a:cs typeface="Arial"/>
              </a:rPr>
              <a:t>announcements </a:t>
            </a:r>
            <a:r>
              <a:rPr lang="en-US" sz="1200" dirty="0">
                <a:effectLst/>
                <a:latin typeface="Arial"/>
                <a:ea typeface="Calibri" panose="020F0502020204030204" pitchFamily="34" charset="0"/>
                <a:cs typeface="Arial"/>
              </a:rPr>
              <a:t>to support </a:t>
            </a:r>
            <a:r>
              <a:rPr lang="en-US" dirty="0">
                <a:latin typeface="Arial"/>
                <a:ea typeface="Calibri" panose="020F0502020204030204" pitchFamily="34" charset="0"/>
                <a:cs typeface="Arial"/>
              </a:rPr>
              <a:t>data resources</a:t>
            </a:r>
            <a:r>
              <a:rPr lang="en-US" sz="1200" dirty="0">
                <a:effectLst/>
                <a:latin typeface="Arial"/>
                <a:ea typeface="Calibri" panose="020F0502020204030204" pitchFamily="34" charset="0"/>
                <a:cs typeface="Arial"/>
              </a:rPr>
              <a:t>. * The first </a:t>
            </a:r>
            <a:r>
              <a:rPr lang="en-US" dirty="0">
                <a:latin typeface="Arial"/>
                <a:ea typeface="Calibri" panose="020F0502020204030204" pitchFamily="34" charset="0"/>
                <a:cs typeface="Arial"/>
              </a:rPr>
              <a:t>will</a:t>
            </a:r>
            <a:r>
              <a:rPr lang="en-US" sz="1200" dirty="0">
                <a:effectLst/>
                <a:latin typeface="Arial"/>
                <a:ea typeface="Calibri" panose="020F0502020204030204" pitchFamily="34" charset="0"/>
                <a:cs typeface="Arial"/>
              </a:rPr>
              <a:t> support </a:t>
            </a:r>
            <a:r>
              <a:rPr lang="en-US" sz="1200" dirty="0">
                <a:latin typeface="Arial"/>
                <a:ea typeface="Calibri" panose="020F0502020204030204" pitchFamily="34" charset="0"/>
                <a:cs typeface="Arial"/>
              </a:rPr>
              <a:t>early stage data repositories and knowledgebases, * </a:t>
            </a:r>
            <a:r>
              <a:rPr lang="en-US" dirty="0">
                <a:latin typeface="Arial"/>
                <a:ea typeface="Calibri" panose="020F0502020204030204" pitchFamily="34" charset="0"/>
                <a:cs typeface="Arial"/>
              </a:rPr>
              <a:t>while the</a:t>
            </a:r>
            <a:r>
              <a:rPr lang="en-US" sz="1200" dirty="0">
                <a:effectLst/>
                <a:latin typeface="Arial"/>
                <a:ea typeface="Calibri" panose="020F0502020204030204" pitchFamily="34" charset="0"/>
                <a:cs typeface="Arial"/>
              </a:rPr>
              <a:t> second </a:t>
            </a:r>
            <a:r>
              <a:rPr lang="en-US" dirty="0">
                <a:latin typeface="Arial"/>
                <a:ea typeface="Calibri" panose="020F0502020204030204" pitchFamily="34" charset="0"/>
                <a:cs typeface="Arial"/>
              </a:rPr>
              <a:t>will support</a:t>
            </a:r>
            <a:r>
              <a:rPr lang="en-US" sz="1200" dirty="0">
                <a:effectLst/>
                <a:latin typeface="Arial"/>
                <a:ea typeface="Calibri" panose="020F0502020204030204" pitchFamily="34" charset="0"/>
                <a:cs typeface="Arial"/>
              </a:rPr>
              <a:t> </a:t>
            </a:r>
            <a:r>
              <a:rPr lang="en-US" sz="1200" dirty="0">
                <a:latin typeface="Arial"/>
                <a:ea typeface="Calibri" panose="020F0502020204030204" pitchFamily="34" charset="0"/>
                <a:cs typeface="Arial"/>
              </a:rPr>
              <a:t>established data repositories</a:t>
            </a:r>
            <a:r>
              <a:rPr lang="en-US" sz="1200" dirty="0">
                <a:latin typeface="Arial"/>
                <a:cs typeface="Arial"/>
              </a:rPr>
              <a:t> and knowledgebases. * The earliest estimated application due date for both is in the </a:t>
            </a:r>
            <a:r>
              <a:rPr lang="en-US" dirty="0">
                <a:latin typeface="Arial"/>
                <a:cs typeface="Arial"/>
              </a:rPr>
              <a:t>Fall 2023.</a:t>
            </a:r>
            <a:endParaRPr lang="en-US" dirty="0">
              <a:solidFill>
                <a:srgbClr val="000000"/>
              </a:solidFill>
              <a:latin typeface="Calibri"/>
              <a:ea typeface="Calibri" panose="020F0502020204030204" pitchFamily="34" charset="0"/>
              <a:cs typeface="Calibri"/>
            </a:endParaRPr>
          </a:p>
          <a:p>
            <a:pPr marL="0">
              <a:defRPr/>
            </a:pPr>
            <a:endParaRPr lang="en-US" dirty="0">
              <a:latin typeface="Arial"/>
              <a:cs typeface="Arial"/>
            </a:endParaRPr>
          </a:p>
          <a:p>
            <a:pPr marL="0">
              <a:defRPr/>
            </a:pPr>
            <a:endParaRPr lang="en-US" dirty="0">
              <a:latin typeface="Arial"/>
              <a:cs typeface="Arial"/>
            </a:endParaRPr>
          </a:p>
          <a:p>
            <a:pPr marL="0" lvl="1" algn="l" defTabSz="609585" rtl="0" eaLnBrk="1" latinLnBrk="0" hangingPunct="1">
              <a:defRPr/>
            </a:pPr>
            <a:endParaRPr lang="en-US" sz="1200" kern="1200" dirty="0">
              <a:solidFill>
                <a:schemeClr val="tx1"/>
              </a:solidFill>
              <a:latin typeface="Arial" panose="020B0604020202020204" pitchFamily="34" charset="0"/>
              <a:cs typeface="Arial" panose="020B0604020202020204" pitchFamily="34" charset="0"/>
            </a:endParaRPr>
          </a:p>
        </p:txBody>
      </p:sp>
      <p:sp>
        <p:nvSpPr>
          <p:cNvPr id="119812" name="Slide Number Placeholder 3"/>
          <p:cNvSpPr>
            <a:spLocks noGrp="1"/>
          </p:cNvSpPr>
          <p:nvPr>
            <p:ph type="sldNum" sz="quarter" idx="5"/>
          </p:nvPr>
        </p:nvSpPr>
        <p:spPr>
          <a:xfrm>
            <a:off x="3972560" y="8829967"/>
            <a:ext cx="3037840" cy="466433"/>
          </a:xfrm>
          <a:noFill/>
        </p:spPr>
        <p:txBody>
          <a:bodyPr/>
          <a:lstStyle/>
          <a:p>
            <a:pPr defTabSz="941468"/>
            <a:fld id="{3F3096A7-7907-4AE4-8BBC-4643BE8BB0EA}" type="slidenum">
              <a:rPr lang="en-US" b="1" smtClean="0">
                <a:solidFill>
                  <a:srgbClr val="000000"/>
                </a:solidFill>
                <a:latin typeface="Arial" panose="020B0604020202020204" pitchFamily="34" charset="0"/>
                <a:cs typeface="Arial" panose="020B0604020202020204" pitchFamily="34" charset="0"/>
              </a:rPr>
              <a:pPr defTabSz="941468"/>
              <a:t>35</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099782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4"/>
            <a:ext cx="5486401" cy="4424879"/>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lvl="1">
              <a:defRPr/>
            </a:pPr>
            <a:r>
              <a:rPr lang="en-US" sz="1200" kern="1200" dirty="0">
                <a:solidFill>
                  <a:schemeClr val="tx1"/>
                </a:solidFill>
                <a:latin typeface="Arial"/>
                <a:cs typeface="Arial"/>
              </a:rPr>
              <a:t>The NHGRI-EBI Genome-Wide Association Studies (or GWAS) Catalog is an online resource providing curated results from GWAS papers and user-provided summary statistics. On April 28, the GWAS Catalog celebrated its 15</a:t>
            </a:r>
            <a:r>
              <a:rPr lang="en-US" sz="1200" kern="1200" baseline="30000" dirty="0">
                <a:solidFill>
                  <a:schemeClr val="tx1"/>
                </a:solidFill>
                <a:latin typeface="Arial"/>
                <a:cs typeface="Arial"/>
              </a:rPr>
              <a:t>th</a:t>
            </a:r>
            <a:r>
              <a:rPr lang="en-US" sz="1200" kern="1200" dirty="0">
                <a:solidFill>
                  <a:schemeClr val="tx1"/>
                </a:solidFill>
                <a:latin typeface="Arial"/>
                <a:cs typeface="Arial"/>
              </a:rPr>
              <a:t> anniversary. The Catalog started in 2008 with a single </a:t>
            </a:r>
            <a:r>
              <a:rPr lang="en-US" dirty="0">
                <a:latin typeface="Arial"/>
                <a:cs typeface="Arial"/>
              </a:rPr>
              <a:t>study on </a:t>
            </a:r>
            <a:r>
              <a:rPr lang="en-US" sz="1200" kern="1200" dirty="0">
                <a:solidFill>
                  <a:schemeClr val="tx1"/>
                </a:solidFill>
                <a:latin typeface="Arial"/>
                <a:cs typeface="Arial"/>
              </a:rPr>
              <a:t>age-related macular degeneration.</a:t>
            </a:r>
            <a:r>
              <a:rPr lang="en-US" dirty="0">
                <a:latin typeface="Arial"/>
                <a:cs typeface="Arial"/>
              </a:rPr>
              <a:t> </a:t>
            </a:r>
            <a:endParaRPr lang="en-US" sz="1200" kern="1200" dirty="0">
              <a:solidFill>
                <a:schemeClr val="tx1"/>
              </a:solidFill>
              <a:latin typeface="Arial" panose="020B0604020202020204" pitchFamily="34" charset="0"/>
              <a:cs typeface="Arial" panose="020B0604020202020204" pitchFamily="34" charset="0"/>
            </a:endParaRPr>
          </a:p>
          <a:p>
            <a:pPr marL="0" lvl="1" algn="l" defTabSz="609585" rtl="0" eaLnBrk="1" latinLnBrk="0" hangingPunct="1">
              <a:defRPr/>
            </a:pPr>
            <a:endParaRPr lang="en-US" sz="1200" kern="1200" dirty="0">
              <a:solidFill>
                <a:schemeClr val="tx1"/>
              </a:solidFill>
              <a:latin typeface="Arial" panose="020B0604020202020204" pitchFamily="34" charset="0"/>
              <a:cs typeface="Arial" panose="020B0604020202020204" pitchFamily="34" charset="0"/>
            </a:endParaRPr>
          </a:p>
          <a:p>
            <a:pPr marL="0" lvl="1">
              <a:defRPr/>
            </a:pPr>
            <a:r>
              <a:rPr lang="en-US" dirty="0">
                <a:latin typeface="Arial"/>
                <a:cs typeface="Arial"/>
              </a:rPr>
              <a:t>* </a:t>
            </a:r>
            <a:r>
              <a:rPr lang="en-US" sz="1200" kern="1200" dirty="0">
                <a:solidFill>
                  <a:schemeClr val="tx1"/>
                </a:solidFill>
                <a:latin typeface="Arial"/>
                <a:cs typeface="Arial"/>
              </a:rPr>
              <a:t>Now, 15 years later, </a:t>
            </a:r>
            <a:r>
              <a:rPr lang="en-US" dirty="0">
                <a:latin typeface="Arial"/>
                <a:cs typeface="Arial"/>
              </a:rPr>
              <a:t>the</a:t>
            </a:r>
            <a:r>
              <a:rPr lang="en-US" sz="1200" kern="1200" dirty="0">
                <a:solidFill>
                  <a:schemeClr val="tx1"/>
                </a:solidFill>
                <a:latin typeface="Arial"/>
                <a:cs typeface="Arial"/>
              </a:rPr>
              <a:t> </a:t>
            </a:r>
            <a:r>
              <a:rPr lang="en-US" dirty="0">
                <a:latin typeface="Arial"/>
                <a:cs typeface="Arial"/>
              </a:rPr>
              <a:t>GWAS Catalog contains </a:t>
            </a:r>
            <a:r>
              <a:rPr lang="en-US" sz="1200" kern="1200" dirty="0">
                <a:solidFill>
                  <a:schemeClr val="tx1"/>
                </a:solidFill>
                <a:latin typeface="Arial"/>
                <a:cs typeface="Arial"/>
              </a:rPr>
              <a:t>over 515,000 </a:t>
            </a:r>
            <a:r>
              <a:rPr lang="en-US" dirty="0">
                <a:latin typeface="Arial"/>
                <a:cs typeface="Arial"/>
              </a:rPr>
              <a:t>curated </a:t>
            </a:r>
            <a:r>
              <a:rPr lang="en-US" sz="1200" kern="1200" dirty="0">
                <a:solidFill>
                  <a:schemeClr val="tx1"/>
                </a:solidFill>
                <a:latin typeface="Arial"/>
                <a:cs typeface="Arial"/>
              </a:rPr>
              <a:t>associations from </a:t>
            </a:r>
            <a:r>
              <a:rPr lang="en-US" dirty="0">
                <a:latin typeface="Arial"/>
                <a:cs typeface="Arial"/>
              </a:rPr>
              <a:t>over </a:t>
            </a:r>
            <a:r>
              <a:rPr lang="en-US" sz="1200" kern="1200" dirty="0">
                <a:solidFill>
                  <a:schemeClr val="tx1"/>
                </a:solidFill>
                <a:latin typeface="Arial"/>
                <a:cs typeface="Arial"/>
              </a:rPr>
              <a:t>6,300 publications.</a:t>
            </a:r>
            <a:r>
              <a:rPr lang="en-US" dirty="0">
                <a:latin typeface="Arial"/>
                <a:cs typeface="Arial"/>
              </a:rPr>
              <a:t> </a:t>
            </a:r>
            <a:endParaRPr lang="en-US" sz="1200" kern="1200" dirty="0">
              <a:solidFill>
                <a:schemeClr val="tx1"/>
              </a:solidFill>
              <a:cs typeface="Arial" panose="020B0604020202020204" pitchFamily="34" charset="0"/>
            </a:endParaRPr>
          </a:p>
          <a:p>
            <a:pPr marL="171450" lvl="1" indent="-171450" algn="l" defTabSz="609585" rtl="0" eaLnBrk="1" latinLnBrk="0" hangingPunct="1">
              <a:buFont typeface="Arial" panose="020B0604020202020204" pitchFamily="34" charset="0"/>
              <a:buChar char="•"/>
              <a:defRPr/>
            </a:pPr>
            <a:endParaRPr lang="en-US" sz="1200" kern="1200" dirty="0">
              <a:solidFill>
                <a:schemeClr val="tx1"/>
              </a:solidFill>
              <a:latin typeface="Arial" panose="020B0604020202020204" pitchFamily="34" charset="0"/>
              <a:cs typeface="Arial" panose="020B0604020202020204" pitchFamily="34" charset="0"/>
            </a:endParaRPr>
          </a:p>
          <a:p>
            <a:pPr marL="0" lvl="1">
              <a:defRPr/>
            </a:pPr>
            <a:r>
              <a:rPr lang="en-US" sz="1200" kern="1200" dirty="0">
                <a:solidFill>
                  <a:schemeClr val="tx1"/>
                </a:solidFill>
                <a:latin typeface="Arial"/>
                <a:cs typeface="Arial"/>
              </a:rPr>
              <a:t>* There have been over 60,000 user-submitted summary statistics, * as well as </a:t>
            </a:r>
            <a:r>
              <a:rPr lang="en-US" dirty="0">
                <a:latin typeface="Arial"/>
                <a:cs typeface="Arial"/>
              </a:rPr>
              <a:t>over</a:t>
            </a:r>
            <a:r>
              <a:rPr lang="en-US" sz="1200" kern="1200" dirty="0">
                <a:solidFill>
                  <a:schemeClr val="tx1"/>
                </a:solidFill>
                <a:latin typeface="Arial"/>
                <a:cs typeface="Arial"/>
              </a:rPr>
              <a:t> 5,800 citations of </a:t>
            </a:r>
            <a:r>
              <a:rPr lang="en-US" dirty="0">
                <a:latin typeface="Arial"/>
                <a:cs typeface="Arial"/>
              </a:rPr>
              <a:t>the GWAS</a:t>
            </a:r>
            <a:r>
              <a:rPr lang="en-US" sz="1200" kern="1200" dirty="0">
                <a:solidFill>
                  <a:schemeClr val="tx1"/>
                </a:solidFill>
                <a:latin typeface="Arial"/>
                <a:cs typeface="Arial"/>
              </a:rPr>
              <a:t> Catalog </a:t>
            </a:r>
            <a:r>
              <a:rPr lang="en-US" dirty="0">
                <a:latin typeface="Arial"/>
                <a:cs typeface="Arial"/>
              </a:rPr>
              <a:t>and associated papers</a:t>
            </a:r>
            <a:r>
              <a:rPr lang="en-US" sz="1200" kern="1200" dirty="0">
                <a:solidFill>
                  <a:schemeClr val="tx1"/>
                </a:solidFill>
                <a:latin typeface="Arial"/>
                <a:cs typeface="Arial"/>
              </a:rPr>
              <a:t> written by catalog investigators. The number of studies and associations has increased over the years, suggesting that the initial investment in GWAS continues to yield dividends, even as more advanced </a:t>
            </a:r>
            <a:r>
              <a:rPr lang="en-US" dirty="0">
                <a:latin typeface="Arial"/>
                <a:cs typeface="Arial"/>
              </a:rPr>
              <a:t>genome-sequencing</a:t>
            </a:r>
            <a:r>
              <a:rPr lang="en-US" sz="1200" kern="1200" dirty="0">
                <a:solidFill>
                  <a:schemeClr val="tx1"/>
                </a:solidFill>
                <a:latin typeface="Arial"/>
                <a:cs typeface="Arial"/>
              </a:rPr>
              <a:t> </a:t>
            </a:r>
            <a:r>
              <a:rPr lang="en-US" sz="1200" kern="1200" dirty="0" err="1">
                <a:solidFill>
                  <a:schemeClr val="tx1"/>
                </a:solidFill>
                <a:latin typeface="Arial"/>
                <a:cs typeface="Arial"/>
              </a:rPr>
              <a:t>technologiesbecome</a:t>
            </a:r>
            <a:r>
              <a:rPr lang="en-US" sz="1200" kern="1200" dirty="0">
                <a:solidFill>
                  <a:schemeClr val="tx1"/>
                </a:solidFill>
                <a:latin typeface="Arial"/>
                <a:cs typeface="Arial"/>
              </a:rPr>
              <a:t>  widespread.</a:t>
            </a:r>
          </a:p>
          <a:p>
            <a:pPr marL="0" lvl="1">
              <a:defRPr/>
            </a:pPr>
            <a:r>
              <a:rPr lang="en-US" dirty="0">
                <a:latin typeface="Arial"/>
                <a:cs typeface="Arial"/>
              </a:rPr>
              <a:t> </a:t>
            </a:r>
          </a:p>
          <a:p>
            <a:pPr marL="0" lvl="1">
              <a:defRPr/>
            </a:pPr>
            <a:r>
              <a:rPr lang="en-US" sz="1200" kern="1200" dirty="0">
                <a:solidFill>
                  <a:schemeClr val="tx1"/>
                </a:solidFill>
                <a:latin typeface="Arial"/>
                <a:cs typeface="Arial"/>
              </a:rPr>
              <a:t>* Also</a:t>
            </a:r>
            <a:r>
              <a:rPr lang="en-US" dirty="0">
                <a:latin typeface="Arial"/>
                <a:cs typeface="Arial"/>
              </a:rPr>
              <a:t>,</a:t>
            </a:r>
            <a:r>
              <a:rPr lang="en-US" sz="1200" kern="1200" dirty="0">
                <a:solidFill>
                  <a:schemeClr val="tx1"/>
                </a:solidFill>
                <a:latin typeface="Arial"/>
                <a:cs typeface="Arial"/>
              </a:rPr>
              <a:t> shown </a:t>
            </a:r>
            <a:r>
              <a:rPr lang="en-US" dirty="0">
                <a:latin typeface="Arial"/>
                <a:cs typeface="Arial"/>
              </a:rPr>
              <a:t>on the right is</a:t>
            </a:r>
            <a:r>
              <a:rPr lang="en-US" sz="1200" kern="1200" dirty="0">
                <a:solidFill>
                  <a:schemeClr val="tx1"/>
                </a:solidFill>
                <a:latin typeface="Arial"/>
                <a:cs typeface="Arial"/>
              </a:rPr>
              <a:t> a cake baked in honor of the iconic GWAS Catalog diagram. We wish the GWAS Catalog a very happy </a:t>
            </a:r>
            <a:r>
              <a:rPr lang="en-US" dirty="0">
                <a:latin typeface="Arial"/>
                <a:cs typeface="Arial"/>
              </a:rPr>
              <a:t>anniversary!</a:t>
            </a:r>
            <a:endParaRPr lang="en-US" sz="1200" kern="1200" dirty="0">
              <a:solidFill>
                <a:schemeClr val="tx1"/>
              </a:solidFill>
              <a:latin typeface="Arial"/>
              <a:cs typeface="Arial"/>
            </a:endParaRPr>
          </a:p>
          <a:p>
            <a:pPr marL="0" lvl="1" algn="l" defTabSz="609585" rtl="0" eaLnBrk="1" latinLnBrk="0" hangingPunct="1">
              <a:defRPr/>
            </a:pPr>
            <a:endParaRPr lang="en-US" sz="1200" kern="1200" dirty="0">
              <a:solidFill>
                <a:schemeClr val="tx1"/>
              </a:solidFill>
              <a:latin typeface="Arial" panose="020B0604020202020204" pitchFamily="34" charset="0"/>
              <a:cs typeface="Arial" panose="020B0604020202020204" pitchFamily="34" charset="0"/>
            </a:endParaRPr>
          </a:p>
          <a:p>
            <a:pPr marL="0" lvl="1">
              <a:defRPr/>
            </a:pPr>
            <a:endParaRPr lang="en-US" dirty="0">
              <a:latin typeface="Arial"/>
              <a:cs typeface="Arial"/>
            </a:endParaRPr>
          </a:p>
        </p:txBody>
      </p:sp>
      <p:sp>
        <p:nvSpPr>
          <p:cNvPr id="119812" name="Slide Number Placeholder 3"/>
          <p:cNvSpPr>
            <a:spLocks noGrp="1"/>
          </p:cNvSpPr>
          <p:nvPr>
            <p:ph type="sldNum" sz="quarter" idx="5"/>
          </p:nvPr>
        </p:nvSpPr>
        <p:spPr>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36</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45720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57200"/>
            <a:ext cx="6340475" cy="3567113"/>
          </a:xfrm>
        </p:spPr>
      </p:sp>
      <p:sp>
        <p:nvSpPr>
          <p:cNvPr id="3" name="Notes Placeholder 2"/>
          <p:cNvSpPr>
            <a:spLocks noGrp="1"/>
          </p:cNvSpPr>
          <p:nvPr>
            <p:ph type="body" idx="1"/>
          </p:nvPr>
        </p:nvSpPr>
        <p:spPr>
          <a:xfrm>
            <a:off x="701040" y="4024313"/>
            <a:ext cx="5608320" cy="4183380"/>
          </a:xfrm>
        </p:spPr>
        <p:txBody>
          <a:bodyPr/>
          <a:lstStyle/>
          <a:p>
            <a:r>
              <a:rPr lang="en-US" sz="1200" dirty="0">
                <a:effectLst/>
                <a:latin typeface="Arial"/>
                <a:ea typeface="Calibri" panose="020F0502020204030204" pitchFamily="34" charset="0"/>
                <a:cs typeface="Arial"/>
              </a:rPr>
              <a:t>In July 2020, the Electronic Medical Records and Genomics (or </a:t>
            </a:r>
            <a:r>
              <a:rPr lang="en-US" sz="1200" dirty="0" err="1">
                <a:effectLst/>
                <a:latin typeface="Arial"/>
                <a:ea typeface="Calibri" panose="020F0502020204030204" pitchFamily="34" charset="0"/>
                <a:cs typeface="Arial"/>
              </a:rPr>
              <a:t>eMERGE</a:t>
            </a:r>
            <a:r>
              <a:rPr lang="en-US" sz="1200" dirty="0">
                <a:effectLst/>
                <a:latin typeface="Arial"/>
                <a:ea typeface="Calibri" panose="020F0502020204030204" pitchFamily="34" charset="0"/>
                <a:cs typeface="Arial"/>
              </a:rPr>
              <a:t>) Network, comprising 10 clinical sites and a coordinating center, launched a nationwide study to evaluate the impact of genome-informed risk assessments (or GIRAs) on participant and clinician behaviors and decision-making.</a:t>
            </a:r>
            <a:r>
              <a:rPr lang="en-US" dirty="0">
                <a:latin typeface="Arial"/>
                <a:ea typeface="Calibri" panose="020F0502020204030204" pitchFamily="34" charset="0"/>
                <a:cs typeface="Arial"/>
              </a:rPr>
              <a:t> </a:t>
            </a: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r>
              <a:rPr lang="en-US" sz="1200" dirty="0">
                <a:effectLst/>
                <a:latin typeface="Arial"/>
                <a:ea typeface="Calibri" panose="020F0502020204030204" pitchFamily="34" charset="0"/>
                <a:cs typeface="Arial"/>
              </a:rPr>
              <a:t>* To create a GIRA, the Network validated polygenic risk scores in diverse populations and combined the scores with other forms of risk – monogenic risk, family health history, and clinical covariates – to return the risk of developing 11 common, complex diseases.</a:t>
            </a:r>
            <a:r>
              <a:rPr lang="en-US" dirty="0">
                <a:latin typeface="Arial"/>
                <a:ea typeface="Calibri" panose="020F0502020204030204" pitchFamily="34" charset="0"/>
                <a:cs typeface="Arial"/>
              </a:rPr>
              <a:t> </a:t>
            </a: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r>
              <a:rPr lang="en-US" sz="1200" dirty="0">
                <a:effectLst/>
                <a:latin typeface="Arial"/>
                <a:ea typeface="Calibri" panose="020F0502020204030204" pitchFamily="34" charset="0"/>
                <a:cs typeface="Arial"/>
              </a:rPr>
              <a:t>* The </a:t>
            </a:r>
            <a:r>
              <a:rPr lang="en-US" sz="1200" dirty="0" err="1">
                <a:effectLst/>
                <a:latin typeface="Arial"/>
                <a:ea typeface="Calibri" panose="020F0502020204030204" pitchFamily="34" charset="0"/>
                <a:cs typeface="Arial"/>
              </a:rPr>
              <a:t>eMERGE</a:t>
            </a:r>
            <a:r>
              <a:rPr lang="en-US" sz="1200" dirty="0">
                <a:effectLst/>
                <a:latin typeface="Arial"/>
                <a:ea typeface="Calibri" panose="020F0502020204030204" pitchFamily="34" charset="0"/>
                <a:cs typeface="Arial"/>
              </a:rPr>
              <a:t> Network has begun returning results to patients and providers at five sites</a:t>
            </a:r>
            <a:r>
              <a:rPr lang="en-US" dirty="0">
                <a:latin typeface="Arial"/>
                <a:ea typeface="Calibri" panose="020F0502020204030204" pitchFamily="34" charset="0"/>
                <a:cs typeface="Arial"/>
              </a:rPr>
              <a:t>, returning </a:t>
            </a:r>
            <a:r>
              <a:rPr lang="en-US" sz="1200" dirty="0">
                <a:effectLst/>
                <a:latin typeface="Arial"/>
                <a:ea typeface="Calibri" panose="020F0502020204030204" pitchFamily="34" charset="0"/>
                <a:cs typeface="Arial"/>
              </a:rPr>
              <a:t>753 results </a:t>
            </a:r>
            <a:r>
              <a:rPr lang="en-US" dirty="0">
                <a:latin typeface="Arial"/>
                <a:ea typeface="Calibri" panose="020F0502020204030204" pitchFamily="34" charset="0"/>
                <a:cs typeface="Arial"/>
              </a:rPr>
              <a:t>to date</a:t>
            </a:r>
            <a:r>
              <a:rPr lang="en-US" sz="1200" dirty="0">
                <a:effectLst/>
                <a:latin typeface="Arial"/>
                <a:ea typeface="Calibri" panose="020F0502020204030204" pitchFamily="34" charset="0"/>
                <a:cs typeface="Arial"/>
              </a:rPr>
              <a:t>. Of those, 156 are high-risk results</a:t>
            </a:r>
            <a:r>
              <a:rPr lang="en-US" dirty="0">
                <a:latin typeface="Arial"/>
                <a:ea typeface="Calibri" panose="020F0502020204030204" pitchFamily="34" charset="0"/>
                <a:cs typeface="Arial"/>
              </a:rPr>
              <a:t>, which are </a:t>
            </a:r>
            <a:r>
              <a:rPr lang="en-US" sz="1200" dirty="0">
                <a:effectLst/>
                <a:latin typeface="Arial"/>
                <a:ea typeface="Calibri" panose="020F0502020204030204" pitchFamily="34" charset="0"/>
                <a:cs typeface="Arial"/>
              </a:rPr>
              <a:t>provided with specific recommendations for clinical action.</a:t>
            </a:r>
            <a:r>
              <a:rPr lang="en-US" dirty="0">
                <a:latin typeface="Arial"/>
                <a:ea typeface="Calibri" panose="020F0502020204030204" pitchFamily="34" charset="0"/>
                <a:cs typeface="Arial"/>
              </a:rPr>
              <a:t> </a:t>
            </a: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200" dirty="0">
                <a:effectLst/>
                <a:latin typeface="Arial"/>
                <a:ea typeface="Calibri" panose="020F0502020204030204" pitchFamily="34" charset="0"/>
                <a:cs typeface="Arial"/>
              </a:rPr>
              <a:t>* After this, the network will assess the uptake of these recommendations by patients and providers.</a:t>
            </a:r>
          </a:p>
          <a:p>
            <a:endParaRPr lang="en-US" dirty="0"/>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37</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428204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57200"/>
            <a:ext cx="6340475" cy="3567113"/>
          </a:xfrm>
        </p:spPr>
      </p:sp>
      <p:sp>
        <p:nvSpPr>
          <p:cNvPr id="3" name="Notes Placeholder 2"/>
          <p:cNvSpPr>
            <a:spLocks noGrp="1"/>
          </p:cNvSpPr>
          <p:nvPr>
            <p:ph type="body" idx="1"/>
          </p:nvPr>
        </p:nvSpPr>
        <p:spPr>
          <a:xfrm>
            <a:off x="701040" y="4024313"/>
            <a:ext cx="5608320" cy="4183380"/>
          </a:xfrm>
        </p:spPr>
        <p:txBody>
          <a:bodyPr/>
          <a:lstStyle/>
          <a:p>
            <a:r>
              <a:rPr lang="en-US" sz="1200" dirty="0">
                <a:effectLst/>
                <a:latin typeface="Arial"/>
                <a:ea typeface="Calibri" panose="020F0502020204030204" pitchFamily="34" charset="0"/>
                <a:cs typeface="Arial"/>
              </a:rPr>
              <a:t>The </a:t>
            </a:r>
            <a:r>
              <a:rPr lang="en-US" dirty="0" err="1">
                <a:latin typeface="Arial"/>
                <a:ea typeface="Calibri" panose="020F0502020204030204" pitchFamily="34" charset="0"/>
                <a:cs typeface="Arial"/>
              </a:rPr>
              <a:t>eMERGE</a:t>
            </a:r>
            <a:r>
              <a:rPr lang="en-US" dirty="0">
                <a:latin typeface="Arial"/>
                <a:ea typeface="Calibri" panose="020F0502020204030204" pitchFamily="34" charset="0"/>
                <a:cs typeface="Arial"/>
              </a:rPr>
              <a:t> Network</a:t>
            </a:r>
            <a:r>
              <a:rPr lang="en-US" sz="1200" dirty="0">
                <a:effectLst/>
                <a:latin typeface="Arial"/>
                <a:ea typeface="Calibri" panose="020F0502020204030204" pitchFamily="34" charset="0"/>
                <a:cs typeface="Arial"/>
              </a:rPr>
              <a:t> published a marker paper in January of this year </a:t>
            </a:r>
            <a:r>
              <a:rPr lang="en-US" dirty="0">
                <a:latin typeface="Arial"/>
                <a:ea typeface="Calibri" panose="020F0502020204030204" pitchFamily="34" charset="0"/>
                <a:cs typeface="Arial"/>
              </a:rPr>
              <a:t>entitled</a:t>
            </a:r>
            <a:r>
              <a:rPr lang="en-US" sz="1200" dirty="0">
                <a:effectLst/>
                <a:latin typeface="Arial"/>
                <a:ea typeface="Calibri" panose="020F0502020204030204" pitchFamily="34" charset="0"/>
                <a:cs typeface="Arial"/>
              </a:rPr>
              <a:t> </a:t>
            </a:r>
            <a:r>
              <a:rPr lang="en-US" sz="1200" i="1" dirty="0">
                <a:effectLst/>
                <a:latin typeface="Arial"/>
                <a:ea typeface="Calibri" panose="020F0502020204030204" pitchFamily="34" charset="0"/>
                <a:cs typeface="Arial"/>
              </a:rPr>
              <a:t>Returning integrated genomic risk and clinical recommendations: the </a:t>
            </a:r>
            <a:r>
              <a:rPr lang="en-US" sz="1200" i="1" dirty="0" err="1">
                <a:effectLst/>
                <a:latin typeface="Arial"/>
                <a:ea typeface="Calibri" panose="020F0502020204030204" pitchFamily="34" charset="0"/>
                <a:cs typeface="Arial"/>
              </a:rPr>
              <a:t>eMERGE</a:t>
            </a:r>
            <a:r>
              <a:rPr lang="en-US" sz="1200" i="1" dirty="0">
                <a:effectLst/>
                <a:latin typeface="Arial"/>
                <a:ea typeface="Calibri" panose="020F0502020204030204" pitchFamily="34" charset="0"/>
                <a:cs typeface="Arial"/>
              </a:rPr>
              <a:t> study</a:t>
            </a:r>
            <a:r>
              <a:rPr lang="en-US" sz="1200" dirty="0">
                <a:effectLst/>
                <a:latin typeface="Arial"/>
                <a:ea typeface="Calibri" panose="020F0502020204030204" pitchFamily="34" charset="0"/>
                <a:cs typeface="Arial"/>
              </a:rPr>
              <a:t> in </a:t>
            </a:r>
            <a:r>
              <a:rPr lang="en-US" dirty="0">
                <a:latin typeface="Arial"/>
                <a:ea typeface="Calibri" panose="020F0502020204030204" pitchFamily="34" charset="0"/>
                <a:cs typeface="Arial"/>
              </a:rPr>
              <a:t>the journal </a:t>
            </a:r>
            <a:r>
              <a:rPr lang="en-US" i="1" dirty="0">
                <a:latin typeface="Arial"/>
                <a:ea typeface="Calibri" panose="020F0502020204030204" pitchFamily="34" charset="0"/>
                <a:cs typeface="Arial"/>
              </a:rPr>
              <a:t>Genetics</a:t>
            </a:r>
            <a:r>
              <a:rPr lang="en-US" sz="1200" i="1" dirty="0">
                <a:effectLst/>
                <a:latin typeface="Arial"/>
                <a:ea typeface="Calibri" panose="020F0502020204030204" pitchFamily="34" charset="0"/>
                <a:cs typeface="Arial"/>
              </a:rPr>
              <a:t> in Medicine. </a:t>
            </a:r>
            <a:r>
              <a:rPr lang="en-US" sz="1200" i="0" dirty="0">
                <a:effectLst/>
                <a:latin typeface="Arial"/>
                <a:ea typeface="Calibri" panose="020F0502020204030204" pitchFamily="34" charset="0"/>
                <a:cs typeface="Arial"/>
              </a:rPr>
              <a:t>The paper </a:t>
            </a:r>
            <a:r>
              <a:rPr lang="en-US" sz="1200" dirty="0">
                <a:effectLst/>
                <a:latin typeface="Arial"/>
                <a:ea typeface="Calibri" panose="020F0502020204030204" pitchFamily="34" charset="0"/>
                <a:cs typeface="Arial"/>
              </a:rPr>
              <a:t>describes the design of the ongoing </a:t>
            </a:r>
            <a:r>
              <a:rPr lang="en-US" sz="1200" dirty="0" err="1">
                <a:effectLst/>
                <a:latin typeface="Arial"/>
                <a:ea typeface="Calibri" panose="020F0502020204030204" pitchFamily="34" charset="0"/>
                <a:cs typeface="Arial"/>
              </a:rPr>
              <a:t>eMERGE</a:t>
            </a:r>
            <a:r>
              <a:rPr lang="en-US" sz="1200" dirty="0">
                <a:effectLst/>
                <a:latin typeface="Arial"/>
                <a:ea typeface="Calibri" panose="020F0502020204030204" pitchFamily="34" charset="0"/>
                <a:cs typeface="Arial"/>
              </a:rPr>
              <a:t> study. The Network aims to return </a:t>
            </a:r>
            <a:r>
              <a:rPr lang="en-US" dirty="0">
                <a:latin typeface="Arial"/>
                <a:ea typeface="Calibri" panose="020F0502020204030204" pitchFamily="34" charset="0"/>
                <a:cs typeface="Arial"/>
              </a:rPr>
              <a:t>roughly 1,500</a:t>
            </a:r>
            <a:r>
              <a:rPr lang="en-US" sz="1200" dirty="0">
                <a:effectLst/>
                <a:latin typeface="Arial"/>
                <a:ea typeface="Calibri" panose="020F0502020204030204" pitchFamily="34" charset="0"/>
                <a:cs typeface="Arial"/>
              </a:rPr>
              <a:t> results this year.</a:t>
            </a:r>
          </a:p>
          <a:p>
            <a:endParaRPr lang="en-US" dirty="0"/>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38</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209065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r>
              <a:rPr lang="en-US" sz="1200" dirty="0">
                <a:effectLst/>
                <a:latin typeface="Arial"/>
                <a:ea typeface="Calibri" panose="020F0502020204030204" pitchFamily="34" charset="0"/>
                <a:cs typeface="Arial"/>
              </a:rPr>
              <a:t>The Clinical Sequencing Evidence-Generating Research (or CSER) program aims to generate evidence supporting the clinical utility of genome sequencing, with a major emphasis on utility in diverse patient populations and healthcare settings. As the CSER program concludes its work this spring, investigators have been busy presenting and publishing their work.</a:t>
            </a: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r>
              <a:rPr lang="en-US" sz="1200" dirty="0">
                <a:effectLst/>
                <a:latin typeface="Arial"/>
                <a:ea typeface="Calibri" panose="020F0502020204030204" pitchFamily="34" charset="0"/>
                <a:cs typeface="Arial"/>
              </a:rPr>
              <a:t>* The 2023 </a:t>
            </a:r>
            <a:r>
              <a:rPr lang="en-US" dirty="0">
                <a:latin typeface="Arial"/>
                <a:ea typeface="Calibri" panose="020F0502020204030204" pitchFamily="34" charset="0"/>
                <a:cs typeface="Arial"/>
              </a:rPr>
              <a:t>American College of Medical Genetics and Genomics (or ACMG)</a:t>
            </a:r>
            <a:r>
              <a:rPr lang="en-US" sz="1200" dirty="0">
                <a:effectLst/>
                <a:latin typeface="Arial"/>
                <a:ea typeface="Calibri" panose="020F0502020204030204" pitchFamily="34" charset="0"/>
                <a:cs typeface="Arial"/>
              </a:rPr>
              <a:t> Annual Meeting featured 10 </a:t>
            </a:r>
            <a:r>
              <a:rPr lang="en-US" dirty="0">
                <a:latin typeface="Arial"/>
                <a:ea typeface="Calibri" panose="020F0502020204030204" pitchFamily="34" charset="0"/>
                <a:cs typeface="Arial"/>
              </a:rPr>
              <a:t>oral </a:t>
            </a:r>
            <a:r>
              <a:rPr lang="en-US" sz="1200" dirty="0">
                <a:effectLst/>
                <a:latin typeface="Arial"/>
                <a:ea typeface="Calibri" panose="020F0502020204030204" pitchFamily="34" charset="0"/>
                <a:cs typeface="Arial"/>
              </a:rPr>
              <a:t>presentations</a:t>
            </a:r>
            <a:r>
              <a:rPr lang="en-US" dirty="0">
                <a:latin typeface="Arial"/>
                <a:ea typeface="Calibri" panose="020F0502020204030204" pitchFamily="34" charset="0"/>
                <a:cs typeface="Arial"/>
              </a:rPr>
              <a:t> and 9 </a:t>
            </a:r>
            <a:r>
              <a:rPr lang="en-US" sz="1200" dirty="0">
                <a:effectLst/>
                <a:latin typeface="Arial"/>
                <a:ea typeface="Calibri" panose="020F0502020204030204" pitchFamily="34" charset="0"/>
                <a:cs typeface="Arial"/>
              </a:rPr>
              <a:t>posters</a:t>
            </a:r>
            <a:r>
              <a:rPr lang="en-US" dirty="0">
                <a:latin typeface="Arial"/>
                <a:ea typeface="Calibri" panose="020F0502020204030204" pitchFamily="34" charset="0"/>
                <a:cs typeface="Arial"/>
              </a:rPr>
              <a:t> by</a:t>
            </a:r>
            <a:r>
              <a:rPr lang="en-US" sz="1200" dirty="0">
                <a:effectLst/>
                <a:latin typeface="Arial"/>
                <a:ea typeface="Calibri" panose="020F0502020204030204" pitchFamily="34" charset="0"/>
                <a:cs typeface="Arial"/>
              </a:rPr>
              <a:t> CSER researchers. The topics included fetal exome sequencing, clinical</a:t>
            </a:r>
            <a:r>
              <a:rPr lang="en-US" dirty="0">
                <a:latin typeface="Arial"/>
                <a:ea typeface="Calibri" panose="020F0502020204030204" pitchFamily="34" charset="0"/>
                <a:cs typeface="Arial"/>
              </a:rPr>
              <a:t> genome</a:t>
            </a:r>
            <a:r>
              <a:rPr lang="en-US" sz="1200" dirty="0">
                <a:effectLst/>
                <a:latin typeface="Arial"/>
                <a:ea typeface="Calibri" panose="020F0502020204030204" pitchFamily="34" charset="0"/>
                <a:cs typeface="Arial"/>
              </a:rPr>
              <a:t> sequencing tools, and ethical considerations of reproductive genetics.</a:t>
            </a:r>
            <a:r>
              <a:rPr lang="en-US" dirty="0">
                <a:latin typeface="Arial"/>
                <a:ea typeface="Calibri" panose="020F0502020204030204" pitchFamily="34" charset="0"/>
                <a:cs typeface="Arial"/>
              </a:rPr>
              <a:t> </a:t>
            </a: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r>
              <a:rPr lang="en-US" sz="1200" dirty="0">
                <a:effectLst/>
                <a:latin typeface="Arial"/>
                <a:ea typeface="Calibri" panose="020F0502020204030204" pitchFamily="34" charset="0"/>
                <a:cs typeface="Arial"/>
              </a:rPr>
              <a:t>This slide highlights three of the </a:t>
            </a:r>
            <a:r>
              <a:rPr lang="en-US" dirty="0">
                <a:latin typeface="Arial"/>
                <a:cs typeface="Arial"/>
              </a:rPr>
              <a:t>oral presentations given</a:t>
            </a:r>
            <a:r>
              <a:rPr lang="en-US" sz="1200" dirty="0">
                <a:effectLst/>
                <a:latin typeface="Arial"/>
                <a:ea typeface="Calibri" panose="020F0502020204030204" pitchFamily="34" charset="0"/>
                <a:cs typeface="Arial"/>
              </a:rPr>
              <a:t> by CSER investigators. * Teresa Sparks reported on differences in genes implicated in disease, comparing prenatal to pediatric patients. * Hadley Smith reported on development and validation </a:t>
            </a:r>
            <a:r>
              <a:rPr lang="en-US" sz="1200" dirty="0">
                <a:latin typeface="Arial"/>
                <a:ea typeface="Calibri" panose="020F0502020204030204" pitchFamily="34" charset="0"/>
                <a:cs typeface="Arial"/>
              </a:rPr>
              <a:t>of</a:t>
            </a:r>
            <a:r>
              <a:rPr lang="en-US" sz="1200" dirty="0">
                <a:effectLst/>
                <a:latin typeface="Arial"/>
                <a:ea typeface="Calibri" panose="020F0502020204030204" pitchFamily="34" charset="0"/>
                <a:cs typeface="Arial"/>
              </a:rPr>
              <a:t> a new CSER-wide outcome measure to assess the impact of genome sequencing on children and adults. * Mary Norton reported findings</a:t>
            </a:r>
            <a:r>
              <a:rPr lang="en-US" dirty="0">
                <a:latin typeface="Arial"/>
                <a:ea typeface="Calibri" panose="020F0502020204030204" pitchFamily="34" charset="0"/>
                <a:cs typeface="Arial"/>
              </a:rPr>
              <a:t> </a:t>
            </a:r>
            <a:r>
              <a:rPr lang="en-US" sz="1200" dirty="0">
                <a:effectLst/>
                <a:latin typeface="Arial"/>
                <a:ea typeface="Calibri" panose="020F0502020204030204" pitchFamily="34" charset="0"/>
                <a:cs typeface="Arial"/>
              </a:rPr>
              <a:t>on prenatal clinical exome sequencing in a study where 64% participants were from an underrepresented population.</a:t>
            </a:r>
            <a:endParaRPr lang="en-US" sz="1200" b="1" dirty="0">
              <a:effectLst/>
              <a:latin typeface="Arial"/>
              <a:ea typeface="Calibri" panose="020F0502020204030204" pitchFamily="34" charset="0"/>
              <a:cs typeface="Arial"/>
            </a:endParaRPr>
          </a:p>
          <a:p>
            <a:pPr marL="0" marR="0">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p:txBody>
      </p:sp>
      <p:sp>
        <p:nvSpPr>
          <p:cNvPr id="119812" name="Slide Number Placeholder 3"/>
          <p:cNvSpPr>
            <a:spLocks noGrp="1"/>
          </p:cNvSpPr>
          <p:nvPr>
            <p:ph type="sldNum" sz="quarter" idx="5"/>
          </p:nvPr>
        </p:nvSpPr>
        <p:spPr>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39</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21072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r>
              <a:rPr lang="en-US" sz="1200" dirty="0">
                <a:effectLst/>
                <a:latin typeface="Arial"/>
                <a:ea typeface="Calibri" panose="020F0502020204030204" pitchFamily="34" charset="0"/>
                <a:cs typeface="Arial"/>
              </a:rPr>
              <a:t>CSER investigators also recently published two papers related to lessons learned by the </a:t>
            </a:r>
            <a:r>
              <a:rPr lang="en-US" dirty="0">
                <a:latin typeface="Arial"/>
                <a:ea typeface="Calibri" panose="020F0502020204030204" pitchFamily="34" charset="0"/>
                <a:cs typeface="Arial"/>
              </a:rPr>
              <a:t>Consortium</a:t>
            </a:r>
            <a:r>
              <a:rPr lang="en-US" sz="1200" dirty="0">
                <a:effectLst/>
                <a:latin typeface="Arial"/>
                <a:ea typeface="Calibri" panose="020F0502020204030204" pitchFamily="34" charset="0"/>
                <a:cs typeface="Arial"/>
              </a:rPr>
              <a:t>.</a:t>
            </a:r>
            <a:r>
              <a:rPr lang="en-US" dirty="0">
                <a:latin typeface="Arial"/>
                <a:ea typeface="Calibri" panose="020F0502020204030204" pitchFamily="34" charset="0"/>
                <a:cs typeface="Arial"/>
              </a:rPr>
              <a:t> </a:t>
            </a: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r>
              <a:rPr lang="en-US" sz="1200" dirty="0">
                <a:effectLst/>
                <a:latin typeface="Arial"/>
                <a:ea typeface="Calibri" panose="020F0502020204030204" pitchFamily="34" charset="0"/>
                <a:cs typeface="Arial"/>
              </a:rPr>
              <a:t>* The first </a:t>
            </a:r>
            <a:r>
              <a:rPr lang="en-US" sz="1200" dirty="0">
                <a:latin typeface="Arial"/>
                <a:ea typeface="Calibri" panose="020F0502020204030204" pitchFamily="34" charset="0"/>
                <a:cs typeface="Arial"/>
              </a:rPr>
              <a:t>paper </a:t>
            </a:r>
            <a:r>
              <a:rPr lang="en-US" dirty="0">
                <a:latin typeface="Arial"/>
                <a:ea typeface="Calibri" panose="020F0502020204030204" pitchFamily="34" charset="0"/>
                <a:cs typeface="Arial"/>
              </a:rPr>
              <a:t>examined</a:t>
            </a:r>
            <a:r>
              <a:rPr lang="en-US" sz="1200" dirty="0">
                <a:effectLst/>
                <a:latin typeface="Arial"/>
                <a:ea typeface="Calibri" panose="020F0502020204030204" pitchFamily="34" charset="0"/>
                <a:cs typeface="Arial"/>
              </a:rPr>
              <a:t> the challenges</a:t>
            </a:r>
            <a:r>
              <a:rPr lang="en-US" dirty="0">
                <a:latin typeface="Arial"/>
                <a:ea typeface="Calibri" panose="020F0502020204030204" pitchFamily="34" charset="0"/>
                <a:cs typeface="Arial"/>
              </a:rPr>
              <a:t> that CSER</a:t>
            </a:r>
            <a:r>
              <a:rPr lang="en-US" sz="1200" dirty="0">
                <a:effectLst/>
                <a:latin typeface="Arial"/>
                <a:ea typeface="Calibri" panose="020F0502020204030204" pitchFamily="34" charset="0"/>
                <a:cs typeface="Arial"/>
              </a:rPr>
              <a:t> investigators faced during the COVID-19 pandemic. The authors interviewed representatives at each </a:t>
            </a:r>
            <a:r>
              <a:rPr lang="en-US" dirty="0">
                <a:latin typeface="Arial"/>
                <a:ea typeface="Calibri" panose="020F0502020204030204" pitchFamily="34" charset="0"/>
                <a:cs typeface="Arial"/>
              </a:rPr>
              <a:t>CSER</a:t>
            </a:r>
            <a:r>
              <a:rPr lang="en-US" sz="1200" dirty="0">
                <a:effectLst/>
                <a:latin typeface="Arial"/>
                <a:ea typeface="Calibri" panose="020F0502020204030204" pitchFamily="34" charset="0"/>
                <a:cs typeface="Arial"/>
              </a:rPr>
              <a:t> research </a:t>
            </a:r>
            <a:r>
              <a:rPr lang="en-US" dirty="0">
                <a:latin typeface="Arial"/>
                <a:ea typeface="Calibri" panose="020F0502020204030204" pitchFamily="34" charset="0"/>
                <a:cs typeface="Arial"/>
              </a:rPr>
              <a:t>site</a:t>
            </a:r>
            <a:r>
              <a:rPr lang="en-US" sz="1200" dirty="0">
                <a:effectLst/>
                <a:latin typeface="Arial"/>
                <a:ea typeface="Calibri" panose="020F0502020204030204" pitchFamily="34" charset="0"/>
                <a:cs typeface="Arial"/>
              </a:rPr>
              <a:t> and identified factors that affected each </a:t>
            </a:r>
            <a:r>
              <a:rPr lang="en-US" dirty="0">
                <a:latin typeface="Arial"/>
                <a:ea typeface="Calibri" panose="020F0502020204030204" pitchFamily="34" charset="0"/>
                <a:cs typeface="Arial"/>
              </a:rPr>
              <a:t>site's</a:t>
            </a:r>
            <a:r>
              <a:rPr lang="en-US" sz="1200" dirty="0">
                <a:effectLst/>
                <a:latin typeface="Arial"/>
                <a:ea typeface="Calibri" panose="020F0502020204030204" pitchFamily="34" charset="0"/>
                <a:cs typeface="Arial"/>
              </a:rPr>
              <a:t> experiences </a:t>
            </a:r>
            <a:r>
              <a:rPr lang="en-US" dirty="0">
                <a:latin typeface="Arial"/>
                <a:ea typeface="Calibri" panose="020F0502020204030204" pitchFamily="34" charset="0"/>
                <a:cs typeface="Arial"/>
              </a:rPr>
              <a:t>with the</a:t>
            </a:r>
            <a:r>
              <a:rPr lang="en-US" sz="1200" dirty="0">
                <a:effectLst/>
                <a:latin typeface="Arial"/>
                <a:ea typeface="Calibri" panose="020F0502020204030204" pitchFamily="34" charset="0"/>
                <a:cs typeface="Arial"/>
              </a:rPr>
              <a:t> COVID-19 pandemic. </a:t>
            </a: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r>
              <a:rPr lang="en-US" sz="1200" dirty="0">
                <a:effectLst/>
                <a:latin typeface="Arial"/>
                <a:ea typeface="Calibri" panose="020F0502020204030204" pitchFamily="34" charset="0"/>
                <a:cs typeface="Arial"/>
              </a:rPr>
              <a:t>* The second paper focused on identifying pragmatic challenges related to designing and implementing research that involves underrepresented populations. </a:t>
            </a:r>
            <a:endParaRPr lang="en-US" sz="1200" u="sng" kern="1200" baseline="0" dirty="0">
              <a:solidFill>
                <a:schemeClr val="tx1"/>
              </a:solidFill>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endParaRPr>
          </a:p>
          <a:p>
            <a:endParaRPr lang="en-US" u="sng" dirty="0">
              <a:latin typeface="Arial"/>
              <a:cs typeface="Arial"/>
              <a:hlinkClick r:id="rId4" invalidUrl="http://"/>
            </a:endParaRPr>
          </a:p>
          <a:p>
            <a:pPr marL="0" marR="0">
              <a:spcBef>
                <a:spcPts val="0"/>
              </a:spcBef>
              <a:spcAft>
                <a:spcPts val="0"/>
              </a:spcAft>
            </a:pPr>
            <a:endParaRPr lang="en-US" sz="1200" u="sng" kern="1200" baseline="0" dirty="0">
              <a:solidFill>
                <a:schemeClr val="tx1"/>
              </a:solidFill>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endParaRPr>
          </a:p>
          <a:p>
            <a:pPr marL="0" marR="0">
              <a:spcBef>
                <a:spcPts val="0"/>
              </a:spcBef>
              <a:spcAft>
                <a:spcPts val="0"/>
              </a:spcAft>
            </a:pPr>
            <a:endParaRPr lang="en-US" sz="1200" b="1" dirty="0">
              <a:solidFill>
                <a:prstClr val="black"/>
              </a:solidFill>
              <a:latin typeface="Arial" panose="020B0604020202020204" pitchFamily="34" charset="0"/>
              <a:cs typeface="Arial" panose="020B0604020202020204" pitchFamily="34" charset="0"/>
              <a:hlinkClick r:id="rId3"/>
            </a:endParaRPr>
          </a:p>
        </p:txBody>
      </p:sp>
      <p:sp>
        <p:nvSpPr>
          <p:cNvPr id="119812" name="Slide Number Placeholder 3"/>
          <p:cNvSpPr>
            <a:spLocks noGrp="1"/>
          </p:cNvSpPr>
          <p:nvPr>
            <p:ph type="sldNum" sz="quarter" idx="5"/>
          </p:nvPr>
        </p:nvSpPr>
        <p:spPr>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40</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57711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57200"/>
            <a:ext cx="6340475" cy="3567113"/>
          </a:xfrm>
        </p:spPr>
      </p:sp>
      <p:sp>
        <p:nvSpPr>
          <p:cNvPr id="3" name="Notes Placeholder 2"/>
          <p:cNvSpPr>
            <a:spLocks noGrp="1"/>
          </p:cNvSpPr>
          <p:nvPr>
            <p:ph type="body" idx="1"/>
          </p:nvPr>
        </p:nvSpPr>
        <p:spPr>
          <a:xfrm>
            <a:off x="762000" y="4024312"/>
            <a:ext cx="5486400" cy="4362733"/>
          </a:xfrm>
        </p:spPr>
        <p:txBody>
          <a:bodyPr/>
          <a:lstStyle/>
          <a:p>
            <a:pPr marL="0" lvl="1"/>
            <a:r>
              <a:rPr lang="en-US" sz="1200" dirty="0">
                <a:latin typeface="Arial"/>
                <a:cs typeface="Arial"/>
              </a:rPr>
              <a:t>The Clinical Genome Resource (or </a:t>
            </a:r>
            <a:r>
              <a:rPr lang="en-US" sz="1200" dirty="0" err="1">
                <a:latin typeface="Arial"/>
                <a:cs typeface="Arial"/>
              </a:rPr>
              <a:t>ClinGen</a:t>
            </a:r>
            <a:r>
              <a:rPr lang="en-US" sz="1200" dirty="0">
                <a:latin typeface="Arial"/>
                <a:cs typeface="Arial"/>
              </a:rPr>
              <a:t>) evaluates and disseminates information about the clinical relevance of genes and genomic variants for use in precision medicine and research. As a global resource with members from 59 countries, </a:t>
            </a:r>
            <a:r>
              <a:rPr lang="en-US" sz="1200" dirty="0" err="1">
                <a:latin typeface="Arial"/>
                <a:cs typeface="Arial"/>
              </a:rPr>
              <a:t>ClinGen</a:t>
            </a:r>
            <a:r>
              <a:rPr lang="en-US" sz="1200" dirty="0">
                <a:latin typeface="Arial"/>
                <a:cs typeface="Arial"/>
              </a:rPr>
              <a:t> aims to provide training on its resources and to encourage worldwide participation in </a:t>
            </a:r>
            <a:r>
              <a:rPr lang="en-US" sz="1200" dirty="0" err="1">
                <a:latin typeface="Arial"/>
                <a:cs typeface="Arial"/>
              </a:rPr>
              <a:t>ClinGen</a:t>
            </a:r>
            <a:r>
              <a:rPr lang="en-US" sz="1200" dirty="0">
                <a:latin typeface="Arial"/>
                <a:cs typeface="Arial"/>
              </a:rPr>
              <a:t> curation efforts.</a:t>
            </a:r>
            <a:r>
              <a:rPr lang="en-US" dirty="0">
                <a:latin typeface="Arial"/>
                <a:cs typeface="Arial"/>
              </a:rPr>
              <a:t> </a:t>
            </a:r>
            <a:endParaRPr lang="en-US" sz="1200" dirty="0">
              <a:latin typeface="Arial"/>
              <a:cs typeface="Arial"/>
            </a:endParaRPr>
          </a:p>
          <a:p>
            <a:pPr marL="0" lvl="1"/>
            <a:endParaRPr lang="en-US" sz="1200" dirty="0">
              <a:latin typeface="Arial"/>
              <a:cs typeface="Arial"/>
            </a:endParaRPr>
          </a:p>
          <a:p>
            <a:pPr marL="0" lvl="1"/>
            <a:r>
              <a:rPr lang="en-US" sz="1200" dirty="0">
                <a:latin typeface="Arial"/>
                <a:cs typeface="Arial"/>
              </a:rPr>
              <a:t>* For example, an ongoing partnership with the Human Heredity and Health in Africa (or H3Africa) program’s Rare Diseases Working Group has yielded three workshops to develop accessible educational content for African investigators. The most recent workshop, held in March, focused on variant classification using </a:t>
            </a:r>
            <a:r>
              <a:rPr lang="en-US" sz="1200" dirty="0" err="1">
                <a:latin typeface="Arial"/>
                <a:cs typeface="Arial"/>
              </a:rPr>
              <a:t>ClinGen’s</a:t>
            </a:r>
            <a:r>
              <a:rPr lang="en-US" sz="1200" dirty="0">
                <a:latin typeface="Arial"/>
                <a:cs typeface="Arial"/>
              </a:rPr>
              <a:t> Variant Curation </a:t>
            </a:r>
            <a:r>
              <a:rPr lang="en-US" dirty="0">
                <a:latin typeface="Arial"/>
                <a:cs typeface="Arial"/>
              </a:rPr>
              <a:t>Interface.</a:t>
            </a:r>
            <a:r>
              <a:rPr lang="en-US" sz="1200" dirty="0">
                <a:latin typeface="Arial"/>
                <a:cs typeface="Arial"/>
              </a:rPr>
              <a:t> Previous workshops were held in 2021 and 2022. Shaded in blue on the map are the 23 African countries that have participated in at least one of the workshops, with seven participating in all three. </a:t>
            </a:r>
            <a:r>
              <a:rPr lang="en-US" dirty="0">
                <a:latin typeface="Arial"/>
                <a:cs typeface="Arial"/>
              </a:rPr>
              <a:t>In total, the</a:t>
            </a:r>
            <a:r>
              <a:rPr lang="en-US" sz="1200" dirty="0">
                <a:latin typeface="Arial"/>
                <a:cs typeface="Arial"/>
              </a:rPr>
              <a:t> workshops have attracted </a:t>
            </a:r>
            <a:r>
              <a:rPr lang="en-US" dirty="0">
                <a:latin typeface="Arial"/>
                <a:cs typeface="Arial"/>
              </a:rPr>
              <a:t>over 450</a:t>
            </a:r>
            <a:r>
              <a:rPr lang="en-US" sz="1200" dirty="0">
                <a:latin typeface="Arial"/>
                <a:cs typeface="Arial"/>
              </a:rPr>
              <a:t> participants, some of whom have become active members of </a:t>
            </a:r>
            <a:r>
              <a:rPr lang="en-US" sz="1200" dirty="0" err="1">
                <a:latin typeface="Arial"/>
                <a:cs typeface="Arial"/>
              </a:rPr>
              <a:t>ClinGen</a:t>
            </a:r>
            <a:r>
              <a:rPr lang="en-US" sz="1200" dirty="0">
                <a:latin typeface="Arial"/>
                <a:cs typeface="Arial"/>
              </a:rPr>
              <a:t> expert panels and working groups.</a:t>
            </a:r>
            <a:r>
              <a:rPr lang="en-US" dirty="0">
                <a:latin typeface="Arial"/>
                <a:cs typeface="Arial"/>
              </a:rPr>
              <a:t> </a:t>
            </a:r>
            <a:endParaRPr lang="en-US" sz="1200" dirty="0">
              <a:latin typeface="Arial"/>
              <a:cs typeface="Arial"/>
            </a:endParaRPr>
          </a:p>
          <a:p>
            <a:pPr marL="0" lvl="1"/>
            <a:endParaRPr lang="en-US" sz="1200" dirty="0">
              <a:latin typeface="Arial"/>
              <a:cs typeface="Arial"/>
            </a:endParaRPr>
          </a:p>
          <a:p>
            <a:pPr marL="0" lvl="1"/>
            <a:r>
              <a:rPr lang="en-US" sz="1200" dirty="0">
                <a:latin typeface="Arial"/>
                <a:cs typeface="Arial"/>
              </a:rPr>
              <a:t>* The image on the right shows </a:t>
            </a:r>
            <a:r>
              <a:rPr lang="en-US" sz="1200" dirty="0" err="1">
                <a:latin typeface="Arial"/>
                <a:cs typeface="Arial"/>
              </a:rPr>
              <a:t>ClinGen</a:t>
            </a:r>
            <a:r>
              <a:rPr lang="en-US" sz="1200" dirty="0">
                <a:latin typeface="Arial"/>
                <a:cs typeface="Arial"/>
              </a:rPr>
              <a:t> PI </a:t>
            </a:r>
            <a:r>
              <a:rPr lang="en-US" dirty="0">
                <a:latin typeface="Arial"/>
                <a:cs typeface="Arial"/>
              </a:rPr>
              <a:t>and former Council member,</a:t>
            </a:r>
            <a:r>
              <a:rPr lang="en-US" sz="1200" dirty="0">
                <a:latin typeface="Arial"/>
                <a:cs typeface="Arial"/>
              </a:rPr>
              <a:t> Sharon Plon, leading a training session during the Annual Conference of the Society for Indian Academy of Medical Genetics in December 2022. During this hands-on session, participants learned about </a:t>
            </a:r>
            <a:r>
              <a:rPr lang="en-US" sz="1200" dirty="0" err="1">
                <a:latin typeface="Arial"/>
                <a:cs typeface="Arial"/>
              </a:rPr>
              <a:t>ClinGen</a:t>
            </a:r>
            <a:r>
              <a:rPr lang="en-US" sz="1200" dirty="0">
                <a:latin typeface="Arial"/>
                <a:cs typeface="Arial"/>
              </a:rPr>
              <a:t> variant curation guidelines and how to perform variant classification.</a:t>
            </a: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41</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957552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47608"/>
            <a:ext cx="5486401" cy="4412106"/>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r>
              <a:rPr lang="en-US" sz="1200" dirty="0">
                <a:latin typeface="Arial"/>
                <a:cs typeface="Arial"/>
              </a:rPr>
              <a:t>The Polygenic Risk Methods in Diverse Populations (or PRIMED) Consortium is developing methods and refining polygenic risk scores (or PRS) to improve the prediction of disease risk in diverse ancestry populations. </a:t>
            </a:r>
            <a:endParaRPr lang="en-US" dirty="0">
              <a:latin typeface="Arial"/>
              <a:cs typeface="Arial"/>
            </a:endParaRPr>
          </a:p>
          <a:p>
            <a:endParaRPr lang="en-US" dirty="0">
              <a:latin typeface="Arial"/>
              <a:cs typeface="Arial"/>
            </a:endParaRPr>
          </a:p>
          <a:p>
            <a:r>
              <a:rPr lang="en-US" sz="1200" dirty="0">
                <a:latin typeface="Arial"/>
                <a:cs typeface="Arial"/>
              </a:rPr>
              <a:t>* PRIMED has at least 32 </a:t>
            </a:r>
            <a:r>
              <a:rPr lang="en-US" dirty="0">
                <a:latin typeface="Arial"/>
                <a:cs typeface="Arial"/>
              </a:rPr>
              <a:t>publications</a:t>
            </a:r>
            <a:r>
              <a:rPr lang="en-US" sz="1200" dirty="0">
                <a:latin typeface="Arial"/>
                <a:cs typeface="Arial"/>
              </a:rPr>
              <a:t> in print </a:t>
            </a:r>
            <a:r>
              <a:rPr lang="en-US" dirty="0">
                <a:latin typeface="Arial"/>
                <a:cs typeface="Arial"/>
              </a:rPr>
              <a:t>or in</a:t>
            </a:r>
            <a:r>
              <a:rPr lang="en-US" sz="1200" dirty="0">
                <a:latin typeface="Arial"/>
                <a:cs typeface="Arial"/>
              </a:rPr>
              <a:t> press. * Displayed </a:t>
            </a:r>
            <a:r>
              <a:rPr lang="en-US" dirty="0">
                <a:latin typeface="Arial"/>
                <a:cs typeface="Arial"/>
              </a:rPr>
              <a:t>on the right is</a:t>
            </a:r>
            <a:r>
              <a:rPr lang="en-US" sz="1200" dirty="0">
                <a:latin typeface="Arial"/>
                <a:cs typeface="Arial"/>
              </a:rPr>
              <a:t> a figure from </a:t>
            </a:r>
            <a:r>
              <a:rPr lang="en-US" dirty="0">
                <a:latin typeface="Arial"/>
                <a:cs typeface="Arial"/>
              </a:rPr>
              <a:t>a PRIMED paper that </a:t>
            </a:r>
            <a:r>
              <a:rPr lang="en-US" sz="1200" dirty="0">
                <a:latin typeface="Arial"/>
                <a:cs typeface="Arial"/>
              </a:rPr>
              <a:t>highlights the goals and impact that PRIMED efforts will have in optimizing PRS for assessing </a:t>
            </a:r>
            <a:r>
              <a:rPr lang="en-US" dirty="0">
                <a:latin typeface="Arial"/>
                <a:cs typeface="Arial"/>
              </a:rPr>
              <a:t>coronary</a:t>
            </a:r>
            <a:r>
              <a:rPr lang="en-US" sz="1200" dirty="0">
                <a:latin typeface="Arial"/>
                <a:cs typeface="Arial"/>
              </a:rPr>
              <a:t> </a:t>
            </a:r>
            <a:r>
              <a:rPr lang="en-US" dirty="0">
                <a:latin typeface="Arial"/>
                <a:cs typeface="Arial"/>
              </a:rPr>
              <a:t>heart</a:t>
            </a:r>
            <a:r>
              <a:rPr lang="en-US" sz="1200" dirty="0">
                <a:latin typeface="Arial"/>
                <a:cs typeface="Arial"/>
              </a:rPr>
              <a:t> </a:t>
            </a:r>
            <a:r>
              <a:rPr lang="en-US" dirty="0">
                <a:latin typeface="Arial"/>
                <a:cs typeface="Arial"/>
              </a:rPr>
              <a:t>disease</a:t>
            </a:r>
            <a:r>
              <a:rPr lang="en-US" sz="1200" dirty="0">
                <a:latin typeface="Arial"/>
                <a:cs typeface="Arial"/>
              </a:rPr>
              <a:t> risk in diverse populations. The figure illustrates the steps in </a:t>
            </a:r>
            <a:r>
              <a:rPr lang="en-US" dirty="0">
                <a:latin typeface="Arial"/>
                <a:cs typeface="Arial"/>
              </a:rPr>
              <a:t>the</a:t>
            </a:r>
            <a:r>
              <a:rPr lang="en-US" sz="1200" dirty="0">
                <a:latin typeface="Arial"/>
                <a:cs typeface="Arial"/>
              </a:rPr>
              <a:t> PRS development process, specifically: (A) generating large and accessible data sources by assembling and sharing GWAS data from diverse cohorts; (B) developing novel methods for ancestry-optimized PRS and creating public resources for curation; (C) creating reference PRS frameworks using population-based cohorts and estimating reference-adjusted scores; and (D) integrating with clinical algorithms to incorporate genetic and clinical risk factors and calibrate risk models for clinical translation.</a:t>
            </a:r>
            <a:r>
              <a:rPr lang="en-US" dirty="0">
                <a:latin typeface="Arial"/>
                <a:cs typeface="Arial"/>
              </a:rPr>
              <a:t> </a:t>
            </a:r>
            <a:endParaRPr lang="en-US" dirty="0">
              <a:cs typeface="Arial"/>
            </a:endParaRPr>
          </a:p>
          <a:p>
            <a:endParaRPr lang="en-US" sz="1200" dirty="0">
              <a:latin typeface="Arial" panose="020B0604020202020204" pitchFamily="34" charset="0"/>
              <a:cs typeface="Arial" panose="020B0604020202020204" pitchFamily="34" charset="0"/>
            </a:endParaRPr>
          </a:p>
          <a:p>
            <a:r>
              <a:rPr lang="en-US" sz="1200" dirty="0">
                <a:latin typeface="Arial"/>
                <a:cs typeface="Arial"/>
              </a:rPr>
              <a:t>* The PRIMED Consortium’s Methods Review Working Group has also transitioned to a newly formed Methods Development </a:t>
            </a:r>
            <a:r>
              <a:rPr lang="en-US" dirty="0">
                <a:latin typeface="Arial"/>
                <a:cs typeface="Arial"/>
              </a:rPr>
              <a:t>Working Group</a:t>
            </a:r>
            <a:r>
              <a:rPr lang="en-US" sz="1200" dirty="0">
                <a:latin typeface="Arial"/>
                <a:cs typeface="Arial"/>
              </a:rPr>
              <a:t>, which will lead state-of-the-art PRS development approaches in diverse populations</a:t>
            </a:r>
            <a:r>
              <a:rPr lang="en-US" dirty="0">
                <a:latin typeface="Arial"/>
                <a:cs typeface="Arial"/>
              </a:rPr>
              <a:t>.</a:t>
            </a:r>
            <a:r>
              <a:rPr lang="en-US" sz="1200" dirty="0">
                <a:latin typeface="Arial"/>
                <a:cs typeface="Arial"/>
              </a:rPr>
              <a:t> * Finally, the PRIMED Consortium and the </a:t>
            </a:r>
            <a:r>
              <a:rPr lang="en-US" sz="1200" dirty="0" err="1">
                <a:latin typeface="Arial"/>
                <a:cs typeface="Arial"/>
              </a:rPr>
              <a:t>eMERGE</a:t>
            </a:r>
            <a:r>
              <a:rPr lang="en-US" sz="1200" dirty="0">
                <a:latin typeface="Arial"/>
                <a:cs typeface="Arial"/>
              </a:rPr>
              <a:t> Network</a:t>
            </a:r>
            <a:r>
              <a:rPr lang="en-US" dirty="0">
                <a:latin typeface="Arial"/>
                <a:cs typeface="Arial"/>
              </a:rPr>
              <a:t> held a joint meeting </a:t>
            </a:r>
            <a:r>
              <a:rPr lang="en-US" sz="1200" dirty="0">
                <a:latin typeface="Arial"/>
                <a:cs typeface="Arial"/>
              </a:rPr>
              <a:t>recently to identify areas of mutual interest and collaboration for the advancement of PRS development and clinical implementation. </a:t>
            </a:r>
          </a:p>
          <a:p>
            <a:endParaRPr lang="en-US" sz="1200" dirty="0">
              <a:latin typeface="Arial" panose="020B0604020202020204" pitchFamily="34" charset="0"/>
              <a:cs typeface="Arial" panose="020B0604020202020204" pitchFamily="34" charset="0"/>
            </a:endParaRPr>
          </a:p>
          <a:p>
            <a:endParaRPr lang="en-US" dirty="0">
              <a:latin typeface="Arial"/>
              <a:cs typeface="Arial"/>
            </a:endParaRPr>
          </a:p>
          <a:p>
            <a:endParaRPr lang="en-US" sz="1200" dirty="0">
              <a:latin typeface="Arial" panose="020B0604020202020204" pitchFamily="34" charset="0"/>
              <a:cs typeface="Arial" panose="020B0604020202020204" pitchFamily="34" charset="0"/>
            </a:endParaRPr>
          </a:p>
        </p:txBody>
      </p:sp>
      <p:sp>
        <p:nvSpPr>
          <p:cNvPr id="119812" name="Slide Number Placeholder 3"/>
          <p:cNvSpPr>
            <a:spLocks noGrp="1"/>
          </p:cNvSpPr>
          <p:nvPr>
            <p:ph type="sldNum" sz="quarter" idx="5"/>
          </p:nvPr>
        </p:nvSpPr>
        <p:spPr>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42</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93152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r>
              <a:rPr lang="en-US" sz="1200" dirty="0">
                <a:effectLst/>
                <a:latin typeface="Arial"/>
                <a:ea typeface="Calibri" panose="020F0502020204030204" pitchFamily="34" charset="0"/>
                <a:cs typeface="Arial"/>
              </a:rPr>
              <a:t>The Global Genomic Medicine Consortium (or G2MC), established by NHGRI and the National Academies of Sciences, Engineering</a:t>
            </a:r>
            <a:r>
              <a:rPr lang="en-US" dirty="0">
                <a:latin typeface="Arial"/>
                <a:ea typeface="Calibri" panose="020F0502020204030204" pitchFamily="34" charset="0"/>
                <a:cs typeface="Arial"/>
              </a:rPr>
              <a:t>,</a:t>
            </a:r>
            <a:r>
              <a:rPr lang="en-US" sz="1200" dirty="0">
                <a:effectLst/>
                <a:latin typeface="Arial"/>
                <a:ea typeface="Calibri" panose="020F0502020204030204" pitchFamily="34" charset="0"/>
                <a:cs typeface="Arial"/>
              </a:rPr>
              <a:t> and Medicine in 2014, will hold its 7</a:t>
            </a:r>
            <a:r>
              <a:rPr lang="en-US" sz="1200" baseline="30000" dirty="0">
                <a:effectLst/>
                <a:latin typeface="Arial"/>
                <a:ea typeface="Calibri" panose="020F0502020204030204" pitchFamily="34" charset="0"/>
                <a:cs typeface="Arial"/>
              </a:rPr>
              <a:t>th</a:t>
            </a:r>
            <a:r>
              <a:rPr lang="en-US" sz="1200" dirty="0">
                <a:effectLst/>
                <a:latin typeface="Arial"/>
                <a:ea typeface="Calibri" panose="020F0502020204030204" pitchFamily="34" charset="0"/>
                <a:cs typeface="Arial"/>
              </a:rPr>
              <a:t> International Conference on October 2023, in Geneva, Switzerland. * It will be a hybrid </a:t>
            </a:r>
            <a:r>
              <a:rPr lang="en-US" dirty="0">
                <a:latin typeface="Arial"/>
                <a:ea typeface="Calibri" panose="020F0502020204030204" pitchFamily="34" charset="0"/>
                <a:cs typeface="Arial"/>
              </a:rPr>
              <a:t>meeting convened </a:t>
            </a:r>
            <a:r>
              <a:rPr lang="en-US" sz="1200" dirty="0">
                <a:effectLst/>
                <a:latin typeface="Arial"/>
                <a:ea typeface="Calibri" panose="020F0502020204030204" pitchFamily="34" charset="0"/>
                <a:cs typeface="Arial"/>
              </a:rPr>
              <a:t>at Campus Biotech, which is known as “a Swiss center of excellence in biotechnology and life sciences research.”</a:t>
            </a:r>
            <a:r>
              <a:rPr lang="en-US" dirty="0">
                <a:latin typeface="Arial"/>
                <a:ea typeface="Calibri" panose="020F0502020204030204" pitchFamily="34" charset="0"/>
                <a:cs typeface="Arial"/>
              </a:rPr>
              <a:t> </a:t>
            </a: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indent="0">
              <a:buNone/>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r>
              <a:rPr lang="en-US" sz="1200" dirty="0">
                <a:effectLst/>
                <a:latin typeface="Arial"/>
                <a:ea typeface="Calibri" panose="020F0502020204030204" pitchFamily="34" charset="0"/>
                <a:cs typeface="Arial"/>
              </a:rPr>
              <a:t>* The title of this year’s conference is “Genomic Medicine </a:t>
            </a:r>
            <a:r>
              <a:rPr lang="en-US" sz="1200" dirty="0">
                <a:latin typeface="Arial"/>
                <a:ea typeface="Calibri" panose="020F0502020204030204" pitchFamily="34" charset="0"/>
                <a:cs typeface="Arial"/>
              </a:rPr>
              <a:t>f</a:t>
            </a:r>
            <a:r>
              <a:rPr lang="en-US" sz="1200" dirty="0">
                <a:effectLst/>
                <a:latin typeface="Arial"/>
                <a:ea typeface="Calibri" panose="020F0502020204030204" pitchFamily="34" charset="0"/>
                <a:cs typeface="Arial"/>
              </a:rPr>
              <a:t>or </a:t>
            </a:r>
            <a:r>
              <a:rPr lang="en-US" sz="1200" dirty="0">
                <a:latin typeface="Arial"/>
                <a:ea typeface="Calibri" panose="020F0502020204030204" pitchFamily="34" charset="0"/>
                <a:cs typeface="Arial"/>
              </a:rPr>
              <a:t>E</a:t>
            </a:r>
            <a:r>
              <a:rPr lang="en-US" sz="1200" dirty="0">
                <a:effectLst/>
                <a:latin typeface="Arial"/>
                <a:ea typeface="Calibri" panose="020F0502020204030204" pitchFamily="34" charset="0"/>
                <a:cs typeface="Arial"/>
              </a:rPr>
              <a:t>veryone: Accelerating </a:t>
            </a:r>
            <a:r>
              <a:rPr lang="en-US" sz="1200" dirty="0">
                <a:latin typeface="Arial"/>
                <a:ea typeface="Calibri" panose="020F0502020204030204" pitchFamily="34" charset="0"/>
                <a:cs typeface="Arial"/>
              </a:rPr>
              <a:t>I</a:t>
            </a:r>
            <a:r>
              <a:rPr lang="en-US" sz="1200" dirty="0">
                <a:effectLst/>
                <a:latin typeface="Arial"/>
                <a:ea typeface="Calibri" panose="020F0502020204030204" pitchFamily="34" charset="0"/>
                <a:cs typeface="Arial"/>
              </a:rPr>
              <a:t>mplementation of Genomic Medicine for Global </a:t>
            </a:r>
            <a:r>
              <a:rPr lang="en-US" sz="1200" dirty="0">
                <a:latin typeface="Arial"/>
                <a:ea typeface="Calibri" panose="020F0502020204030204" pitchFamily="34" charset="0"/>
                <a:cs typeface="Arial"/>
              </a:rPr>
              <a:t>E</a:t>
            </a:r>
            <a:r>
              <a:rPr lang="en-US" sz="1200" dirty="0">
                <a:effectLst/>
                <a:latin typeface="Arial"/>
                <a:ea typeface="Calibri" panose="020F0502020204030204" pitchFamily="34" charset="0"/>
                <a:cs typeface="Arial"/>
              </a:rPr>
              <a:t>quity and Access.”</a:t>
            </a:r>
            <a:r>
              <a:rPr lang="en-US" dirty="0">
                <a:latin typeface="Arial"/>
                <a:ea typeface="Calibri" panose="020F0502020204030204" pitchFamily="34" charset="0"/>
                <a:cs typeface="Arial"/>
              </a:rPr>
              <a:t> </a:t>
            </a: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indent="0">
              <a:buNone/>
            </a:pPr>
            <a:endParaRPr lang="en-US" sz="1200" dirty="0">
              <a:latin typeface="Arial" panose="020B0604020202020204" pitchFamily="34" charset="0"/>
              <a:ea typeface="Calibri" panose="020F0502020204030204" pitchFamily="34" charset="0"/>
              <a:cs typeface="Arial" panose="020B0604020202020204" pitchFamily="34" charset="0"/>
            </a:endParaRPr>
          </a:p>
          <a:p>
            <a:pPr marL="0" marR="0" indent="0">
              <a:buNone/>
            </a:pPr>
            <a:r>
              <a:rPr lang="en-US" sz="1200" dirty="0">
                <a:effectLst/>
                <a:latin typeface="Arial"/>
                <a:ea typeface="Calibri" panose="020F0502020204030204" pitchFamily="34" charset="0"/>
                <a:cs typeface="Arial"/>
              </a:rPr>
              <a:t>* There are three themes for the conference: implementation of genomic medicine; collaboration; and diversity, equity, and inclusion (DEI) in genomics. These themes are based on the WHO Science Council’s report calling for accelerating access to genomics for global health.</a:t>
            </a:r>
          </a:p>
          <a:p>
            <a:pPr marL="0" marR="0" indent="0">
              <a:buNone/>
            </a:pPr>
            <a:endParaRPr lang="en-US" sz="1200" dirty="0">
              <a:latin typeface="Arial" panose="020B0604020202020204" pitchFamily="34" charset="0"/>
              <a:ea typeface="Calibri" panose="020F0502020204030204" pitchFamily="34" charset="0"/>
              <a:cs typeface="Arial" panose="020B0604020202020204" pitchFamily="34" charset="0"/>
            </a:endParaRPr>
          </a:p>
          <a:p>
            <a:r>
              <a:rPr lang="en-US" sz="1200" dirty="0">
                <a:latin typeface="Arial"/>
                <a:ea typeface="Calibri" panose="020F0502020204030204" pitchFamily="34" charset="0"/>
                <a:cs typeface="Arial"/>
              </a:rPr>
              <a:t>* Registration for the conference </a:t>
            </a:r>
            <a:r>
              <a:rPr lang="en-US" dirty="0">
                <a:latin typeface="Arial"/>
                <a:ea typeface="Calibri" panose="020F0502020204030204" pitchFamily="34" charset="0"/>
                <a:cs typeface="Arial"/>
              </a:rPr>
              <a:t>is now open</a:t>
            </a:r>
            <a:r>
              <a:rPr lang="en-US" sz="1200" dirty="0">
                <a:latin typeface="Arial"/>
                <a:ea typeface="Calibri" panose="020F0502020204030204" pitchFamily="34" charset="0"/>
                <a:cs typeface="Arial"/>
              </a:rPr>
              <a:t>.</a:t>
            </a:r>
            <a:r>
              <a:rPr lang="en-US" dirty="0">
                <a:latin typeface="Arial"/>
                <a:ea typeface="Calibri" panose="020F0502020204030204" pitchFamily="34" charset="0"/>
                <a:cs typeface="Arial"/>
              </a:rPr>
              <a:t> </a:t>
            </a:r>
            <a:endParaRPr lang="en-US" sz="1200" dirty="0">
              <a:latin typeface="Arial" panose="020B0604020202020204" pitchFamily="34" charset="0"/>
              <a:ea typeface="Calibri" panose="020F0502020204030204" pitchFamily="34" charset="0"/>
              <a:cs typeface="Arial" panose="020B0604020202020204" pitchFamily="34" charset="0"/>
            </a:endParaRPr>
          </a:p>
          <a:p>
            <a:pPr marL="0" marR="0" indent="0">
              <a:buNone/>
            </a:pPr>
            <a:endParaRPr lang="en-US" sz="1200" u="sng" dirty="0">
              <a:effectLst/>
              <a:latin typeface="Arial"/>
              <a:ea typeface="DengXian"/>
              <a:cs typeface="Arial"/>
            </a:endParaRPr>
          </a:p>
        </p:txBody>
      </p:sp>
      <p:sp>
        <p:nvSpPr>
          <p:cNvPr id="4" name="Slide Number Placeholder 3"/>
          <p:cNvSpPr>
            <a:spLocks noGrp="1"/>
          </p:cNvSpPr>
          <p:nvPr>
            <p:ph type="sldNum" sz="quarter" idx="10"/>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cs typeface="Arial" panose="020B0604020202020204" pitchFamily="34" charset="0"/>
                <a:sym typeface="Arial"/>
              </a:rPr>
              <a:pPr marL="0" marR="0" lvl="0" indent="0" algn="r" defTabSz="1219170" rtl="0" eaLnBrk="1" fontAlgn="auto" latinLnBrk="0" hangingPunct="1">
                <a:lnSpc>
                  <a:spcPct val="100000"/>
                </a:lnSpc>
                <a:spcBef>
                  <a:spcPts val="0"/>
                </a:spcBef>
                <a:spcAft>
                  <a:spcPts val="0"/>
                </a:spcAft>
                <a:buClrTx/>
                <a:buSzTx/>
                <a:buFontTx/>
                <a:buNone/>
                <a:tabLst/>
                <a:defRPr/>
              </a:pPr>
              <a:t>43</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sym typeface="Arial"/>
            </a:endParaRPr>
          </a:p>
        </p:txBody>
      </p:sp>
    </p:spTree>
    <p:extLst>
      <p:ext uri="{BB962C8B-B14F-4D97-AF65-F5344CB8AC3E}">
        <p14:creationId xmlns:p14="http://schemas.microsoft.com/office/powerpoint/2010/main" val="38952763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57200"/>
            <a:ext cx="6340475" cy="3567113"/>
          </a:xfrm>
        </p:spPr>
      </p:sp>
      <p:sp>
        <p:nvSpPr>
          <p:cNvPr id="3" name="Notes Placeholder 2"/>
          <p:cNvSpPr>
            <a:spLocks noGrp="1"/>
          </p:cNvSpPr>
          <p:nvPr>
            <p:ph type="body" idx="1"/>
          </p:nvPr>
        </p:nvSpPr>
        <p:spPr>
          <a:xfrm>
            <a:off x="762000" y="4024313"/>
            <a:ext cx="5486400" cy="4114800"/>
          </a:xfrm>
        </p:spPr>
        <p:txBody>
          <a:bodyPr/>
          <a:lstStyle/>
          <a:p>
            <a:r>
              <a:rPr lang="en-US" dirty="0">
                <a:latin typeface="Arial"/>
                <a:cs typeface="Arial"/>
              </a:rPr>
              <a:t>NHGRI's </a:t>
            </a:r>
            <a:r>
              <a:rPr lang="en-US" sz="1200" dirty="0">
                <a:latin typeface="Arial"/>
                <a:cs typeface="Arial"/>
              </a:rPr>
              <a:t>Advancing Genomic Medicine Research (or AGMR) </a:t>
            </a:r>
            <a:r>
              <a:rPr lang="en-US" dirty="0">
                <a:latin typeface="Arial"/>
                <a:cs typeface="Arial"/>
              </a:rPr>
              <a:t>funding opportunity is</a:t>
            </a:r>
            <a:r>
              <a:rPr lang="en-US" sz="1200" dirty="0">
                <a:latin typeface="Arial"/>
                <a:cs typeface="Arial"/>
              </a:rPr>
              <a:t> now in its third year</a:t>
            </a:r>
            <a:r>
              <a:rPr lang="en-US" dirty="0">
                <a:latin typeface="Arial"/>
                <a:cs typeface="Arial"/>
              </a:rPr>
              <a:t>, encouraging </a:t>
            </a:r>
            <a:r>
              <a:rPr lang="en-US" sz="1200" dirty="0">
                <a:latin typeface="Arial"/>
                <a:cs typeface="Arial"/>
              </a:rPr>
              <a:t>applications that “</a:t>
            </a:r>
            <a:r>
              <a:rPr lang="en-US" sz="1200" b="0" i="0" dirty="0">
                <a:solidFill>
                  <a:srgbClr val="333333"/>
                </a:solidFill>
                <a:effectLst/>
                <a:latin typeface="Arial"/>
                <a:cs typeface="Arial"/>
              </a:rPr>
              <a:t>stimulate innovation and advance understanding of when, where, and how best to implement the use of genomic information and technologies in clinical care” and that are broadly applicable to genomic medicine and significant beyond a single disease.</a:t>
            </a:r>
            <a:r>
              <a:rPr lang="en-US" dirty="0">
                <a:solidFill>
                  <a:srgbClr val="333333"/>
                </a:solidFill>
                <a:latin typeface="Arial"/>
                <a:cs typeface="Arial"/>
              </a:rPr>
              <a:t> </a:t>
            </a:r>
            <a:endParaRPr lang="en-US" sz="1200" b="0" i="0" dirty="0">
              <a:solidFill>
                <a:srgbClr val="333333"/>
              </a:solidFill>
              <a:effectLst/>
              <a:latin typeface="Arial" panose="020B0604020202020204" pitchFamily="34" charset="0"/>
              <a:cs typeface="Arial" panose="020B0604020202020204" pitchFamily="34" charset="0"/>
            </a:endParaRPr>
          </a:p>
          <a:p>
            <a:endParaRPr lang="en-US" sz="1200" b="0" i="0" dirty="0">
              <a:solidFill>
                <a:srgbClr val="333333"/>
              </a:solidFill>
              <a:effectLst/>
              <a:latin typeface="Arial" panose="020B0604020202020204" pitchFamily="34" charset="0"/>
              <a:cs typeface="Arial" panose="020B0604020202020204" pitchFamily="34" charset="0"/>
            </a:endParaRPr>
          </a:p>
          <a:p>
            <a:r>
              <a:rPr lang="en-US" sz="1200" b="0" i="0" dirty="0">
                <a:solidFill>
                  <a:srgbClr val="333333"/>
                </a:solidFill>
                <a:effectLst/>
                <a:latin typeface="Arial"/>
                <a:cs typeface="Arial"/>
              </a:rPr>
              <a:t>* The research topics funded to date include implementing genomic medicine for undiagnosed and rare disease patients; integrating clinical decision support and other tools into electronic health record (or EHR) systems; building the evidence base for clinical and economic value of genomic testing; screening of newborns for genetic diseases; and promoting access for and understanding barriers to genomic medicine in underserved populations.</a:t>
            </a:r>
            <a:r>
              <a:rPr lang="en-US" dirty="0">
                <a:solidFill>
                  <a:srgbClr val="333333"/>
                </a:solidFill>
                <a:latin typeface="Arial"/>
                <a:cs typeface="Arial"/>
              </a:rPr>
              <a:t> </a:t>
            </a:r>
            <a:endParaRPr lang="en-US" sz="1200" b="0" i="0" dirty="0">
              <a:solidFill>
                <a:srgbClr val="333333"/>
              </a:solidFill>
              <a:effectLst/>
              <a:latin typeface="Arial" panose="020B0604020202020204" pitchFamily="34" charset="0"/>
              <a:cs typeface="Arial" panose="020B0604020202020204" pitchFamily="34" charset="0"/>
            </a:endParaRPr>
          </a:p>
          <a:p>
            <a:endParaRPr lang="en-US" sz="1200" b="0" i="0" dirty="0">
              <a:solidFill>
                <a:srgbClr val="333333"/>
              </a:solidFill>
              <a:effectLst/>
              <a:latin typeface="Arial" panose="020B0604020202020204" pitchFamily="34" charset="0"/>
              <a:cs typeface="Arial" panose="020B0604020202020204" pitchFamily="34" charset="0"/>
            </a:endParaRPr>
          </a:p>
          <a:p>
            <a:r>
              <a:rPr lang="en-US" sz="1200" b="0" i="0" dirty="0">
                <a:solidFill>
                  <a:srgbClr val="333333"/>
                </a:solidFill>
                <a:effectLst/>
                <a:latin typeface="Arial"/>
                <a:cs typeface="Arial"/>
              </a:rPr>
              <a:t>* A Notice of Intent to Publish (or NOIP) has been released for the renewed </a:t>
            </a:r>
            <a:r>
              <a:rPr lang="en-US" dirty="0">
                <a:solidFill>
                  <a:srgbClr val="333333"/>
                </a:solidFill>
                <a:latin typeface="Arial"/>
                <a:cs typeface="Arial"/>
              </a:rPr>
              <a:t>funding opportunity</a:t>
            </a:r>
            <a:r>
              <a:rPr lang="en-US" sz="1200" b="0" i="0" dirty="0">
                <a:solidFill>
                  <a:srgbClr val="333333"/>
                </a:solidFill>
                <a:effectLst/>
                <a:latin typeface="Arial"/>
                <a:cs typeface="Arial"/>
              </a:rPr>
              <a:t>, which is expected to be published this summer and will have an accompanying Notice of Special Interest (or NOSI) for soliciting applications from small businesses through the parent R43/R44.</a:t>
            </a:r>
            <a:r>
              <a:rPr lang="en-US" dirty="0">
                <a:solidFill>
                  <a:srgbClr val="333333"/>
                </a:solidFill>
                <a:latin typeface="Arial"/>
                <a:cs typeface="Arial"/>
              </a:rPr>
              <a:t> </a:t>
            </a:r>
            <a:endParaRPr lang="en-US" sz="1200" b="0" i="0" dirty="0">
              <a:solidFill>
                <a:srgbClr val="333333"/>
              </a:solidFill>
              <a:effectLst/>
              <a:latin typeface="Arial" panose="020B0604020202020204" pitchFamily="34" charset="0"/>
              <a:cs typeface="Arial" panose="020B0604020202020204" pitchFamily="34" charset="0"/>
            </a:endParaRPr>
          </a:p>
          <a:p>
            <a:endParaRPr lang="en-US" sz="1200" b="0" i="0" dirty="0">
              <a:solidFill>
                <a:srgbClr val="333333"/>
              </a:solidFill>
              <a:effectLst/>
              <a:latin typeface="Arial" panose="020B0604020202020204" pitchFamily="34" charset="0"/>
              <a:cs typeface="Arial" panose="020B0604020202020204" pitchFamily="34" charset="0"/>
            </a:endParaRPr>
          </a:p>
          <a:p>
            <a:endParaRPr lang="en-US" dirty="0">
              <a:solidFill>
                <a:srgbClr val="333333"/>
              </a:solidFill>
              <a:latin typeface="Arial"/>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FF1006-EF63-6E49-9108-78FF3D08B190}"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610369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Notes Placeholder 2"/>
          <p:cNvSpPr>
            <a:spLocks noGrp="1"/>
          </p:cNvSpPr>
          <p:nvPr>
            <p:ph type="body" idx="1"/>
          </p:nvPr>
        </p:nvSpPr>
        <p:spPr>
          <a:xfrm>
            <a:off x="761999"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defTabSz="914400">
              <a:defRPr/>
            </a:pPr>
            <a:r>
              <a:rPr lang="en-US" dirty="0">
                <a:effectLst/>
                <a:latin typeface="Arial"/>
                <a:ea typeface="Calibri" panose="020F0502020204030204" pitchFamily="34" charset="0"/>
                <a:cs typeface="Arial"/>
              </a:rPr>
              <a:t>The Technology Development Coordinating Center (or TDCC) </a:t>
            </a:r>
            <a:r>
              <a:rPr lang="en-US" b="0" i="0" dirty="0">
                <a:solidFill>
                  <a:srgbClr val="000000"/>
                </a:solidFill>
                <a:effectLst/>
                <a:latin typeface="Arial"/>
                <a:cs typeface="Arial"/>
              </a:rPr>
              <a:t>facilitates opportunities for grantee collaborations, leads efforts to promote standards in genomic technologies, develops resources to share with the research community, and disseminates information about program advances.</a:t>
            </a:r>
            <a:endParaRPr lang="en-US" b="0" i="0" dirty="0">
              <a:solidFill>
                <a:srgbClr val="000000"/>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000000"/>
              </a:solidFill>
              <a:effectLst/>
              <a:latin typeface="Arial" panose="020B0604020202020204" pitchFamily="34" charset="0"/>
              <a:cs typeface="Arial" panose="020B0604020202020204" pitchFamily="34" charset="0"/>
            </a:endParaRPr>
          </a:p>
          <a:p>
            <a:pPr defTabSz="914400">
              <a:defRPr/>
            </a:pPr>
            <a:r>
              <a:rPr lang="en-US" b="0" i="0" dirty="0">
                <a:solidFill>
                  <a:srgbClr val="000000"/>
                </a:solidFill>
                <a:effectLst/>
                <a:latin typeface="Arial"/>
                <a:cs typeface="Arial"/>
              </a:rPr>
              <a:t>The TDCC </a:t>
            </a:r>
            <a:r>
              <a:rPr lang="en-US" dirty="0">
                <a:effectLst/>
                <a:latin typeface="Arial"/>
                <a:ea typeface="Calibri" panose="020F0502020204030204" pitchFamily="34" charset="0"/>
                <a:cs typeface="Arial"/>
              </a:rPr>
              <a:t>has organized a virtual outreach series, sharing insights from industry leaders and genomic technology developers and users. The objective of this outreach series is to provide postsecondary students, </a:t>
            </a:r>
            <a:r>
              <a:rPr lang="en-US" dirty="0">
                <a:latin typeface="Arial"/>
                <a:ea typeface="Calibri" panose="020F0502020204030204" pitchFamily="34" charset="0"/>
                <a:cs typeface="Arial"/>
              </a:rPr>
              <a:t>postdoctoral fellows</a:t>
            </a:r>
            <a:r>
              <a:rPr lang="en-US" dirty="0">
                <a:effectLst/>
                <a:latin typeface="Arial"/>
                <a:ea typeface="Calibri" panose="020F0502020204030204" pitchFamily="34" charset="0"/>
                <a:cs typeface="Arial"/>
              </a:rPr>
              <a:t>, and biomedical researchers with a fundamental understanding of how these new genomic technologies are utilized as well as to showcase the opportunities and challenges associated with their optimization and use.</a:t>
            </a:r>
          </a:p>
          <a:p>
            <a:pPr marL="0" marR="0">
              <a:spcBef>
                <a:spcPts val="0"/>
              </a:spcBef>
              <a:spcAft>
                <a:spcPts val="0"/>
              </a:spcAft>
            </a:pPr>
            <a:r>
              <a:rPr lang="en-US" dirty="0">
                <a:effectLst/>
                <a:latin typeface="Arial"/>
                <a:ea typeface="Calibri" panose="020F0502020204030204" pitchFamily="34" charset="0"/>
                <a:cs typeface="Arial"/>
              </a:rPr>
              <a:t> </a:t>
            </a:r>
          </a:p>
          <a:p>
            <a:r>
              <a:rPr lang="en-US" dirty="0">
                <a:effectLst/>
                <a:latin typeface="Arial"/>
                <a:ea typeface="Calibri" panose="020F0502020204030204" pitchFamily="34" charset="0"/>
                <a:cs typeface="Arial"/>
              </a:rPr>
              <a:t>* The sessions will be held over the next two weeks and will focus on emerging technologies and methods, such as direct RNA sequencing, base modification analyses, single-molecule protein sequencing, advances in single-cell genomic analyses, and methods for studying genome-wide regulatory mechanisms.</a:t>
            </a:r>
          </a:p>
          <a:p>
            <a:br>
              <a:rPr lang="en-US" dirty="0">
                <a:effectLst/>
                <a:latin typeface="Arial" panose="020B0604020202020204" pitchFamily="34" charset="0"/>
                <a:ea typeface="Calibri" panose="020F0502020204030204" pitchFamily="34" charset="0"/>
                <a:cs typeface="Arial" panose="020B0604020202020204" pitchFamily="34" charset="0"/>
              </a:rPr>
            </a:br>
            <a:r>
              <a:rPr lang="en-US" dirty="0">
                <a:effectLst/>
                <a:latin typeface="Arial"/>
                <a:ea typeface="Calibri" panose="020F0502020204030204" pitchFamily="34" charset="0"/>
                <a:cs typeface="Arial"/>
              </a:rPr>
              <a:t>* Each of these virtual events is free and open to the public, but registration is required.</a:t>
            </a:r>
            <a:endParaRPr lang="en-US" dirty="0">
              <a:effectLst/>
              <a:latin typeface="Arial" panose="020B0604020202020204" pitchFamily="34" charset="0"/>
              <a:ea typeface="Calibri" panose="020F0502020204030204" pitchFamily="34" charset="0"/>
              <a:cs typeface="Arial" panose="020B0604020202020204" pitchFamily="34" charset="0"/>
            </a:endParaRPr>
          </a:p>
        </p:txBody>
      </p:sp>
      <p:sp>
        <p:nvSpPr>
          <p:cNvPr id="119812" name="Slide Number Placeholder 3"/>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45</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 name="Slide Image Placeholder 2">
            <a:extLst>
              <a:ext uri="{FF2B5EF4-FFF2-40B4-BE49-F238E27FC236}">
                <a16:creationId xmlns:a16="http://schemas.microsoft.com/office/drawing/2014/main" id="{45D04A29-94BD-04F9-A5F7-3AD5ADDDB952}"/>
              </a:ext>
            </a:extLst>
          </p:cNvPr>
          <p:cNvSpPr>
            <a:spLocks noGrp="1" noRot="1" noChangeAspect="1"/>
          </p:cNvSpPr>
          <p:nvPr>
            <p:ph type="sldImg"/>
          </p:nvPr>
        </p:nvSpPr>
        <p:spPr>
          <a:xfrm>
            <a:off x="336550" y="457200"/>
            <a:ext cx="6337300" cy="35655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133853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a:cs typeface="Arial"/>
              </a:rPr>
              <a:t>NHGRI’s Small Business </a:t>
            </a:r>
            <a:r>
              <a:rPr lang="en-US" dirty="0">
                <a:latin typeface="Arial"/>
                <a:cs typeface="Arial"/>
              </a:rPr>
              <a:t>Program</a:t>
            </a:r>
            <a:r>
              <a:rPr lang="en-US" sz="1200" dirty="0">
                <a:latin typeface="Arial"/>
                <a:cs typeface="Arial"/>
              </a:rPr>
              <a:t> continues to support commercialization and technology transfer by U.S. companies working across the genomics landscape.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defTabSz="914400">
              <a:defRPr/>
            </a:pPr>
            <a:r>
              <a:rPr lang="en-US" sz="1200" dirty="0">
                <a:latin typeface="Arial"/>
                <a:cs typeface="Arial"/>
              </a:rPr>
              <a:t>A unique funding opportunity is available </a:t>
            </a:r>
            <a:r>
              <a:rPr lang="en-US" dirty="0">
                <a:latin typeface="Arial"/>
                <a:cs typeface="Arial"/>
              </a:rPr>
              <a:t>for early-career</a:t>
            </a:r>
            <a:r>
              <a:rPr lang="en-US" sz="1200" dirty="0">
                <a:latin typeface="Arial"/>
                <a:cs typeface="Arial"/>
              </a:rPr>
              <a:t> academic scientists through NHGRI’s Small Business Program. * The Small Business Transition Grant is </a:t>
            </a:r>
            <a:r>
              <a:rPr lang="en-US" dirty="0">
                <a:latin typeface="Arial"/>
                <a:cs typeface="Arial"/>
              </a:rPr>
              <a:t>designed for</a:t>
            </a:r>
            <a:r>
              <a:rPr lang="en-US" sz="1200" dirty="0">
                <a:latin typeface="Arial"/>
                <a:cs typeface="Arial"/>
              </a:rPr>
              <a:t> individuals interested in transitioning to entrepreneurship</a:t>
            </a:r>
            <a:r>
              <a:rPr lang="en-US" dirty="0">
                <a:latin typeface="Arial"/>
                <a:cs typeface="Arial"/>
              </a:rPr>
              <a:t>. The</a:t>
            </a:r>
            <a:r>
              <a:rPr lang="en-US" sz="1200" dirty="0">
                <a:latin typeface="Arial"/>
                <a:cs typeface="Arial"/>
              </a:rPr>
              <a:t> mechanism also supports the transfer of technology from academic </a:t>
            </a:r>
            <a:r>
              <a:rPr lang="en-US" dirty="0">
                <a:latin typeface="Arial"/>
                <a:cs typeface="Arial"/>
              </a:rPr>
              <a:t>laboratories</a:t>
            </a:r>
            <a:r>
              <a:rPr lang="en-US" sz="1200" dirty="0">
                <a:latin typeface="Arial"/>
                <a:cs typeface="Arial"/>
              </a:rPr>
              <a:t> to small businesses. * This program uses a fast-track mechanism where participants start with a Small Business Technology Transfer (or STTR) award in Phase I before transitioning to a Small Business Innovation Research (or SBIR) award in Phase II. </a:t>
            </a:r>
            <a:endParaRPr lang="en-US" dirty="0">
              <a:latin typeface="Arial"/>
              <a:cs typeface="Arial"/>
            </a:endParaRPr>
          </a:p>
          <a:p>
            <a:pPr defTabSz="914400">
              <a:defRPr/>
            </a:pPr>
            <a:endParaRPr lang="en-US" dirty="0">
              <a:latin typeface="Arial"/>
              <a:cs typeface="Arial"/>
            </a:endParaRPr>
          </a:p>
          <a:p>
            <a:pPr defTabSz="914400">
              <a:defRPr/>
            </a:pPr>
            <a:r>
              <a:rPr lang="en-US" sz="1200" dirty="0">
                <a:latin typeface="Arial"/>
                <a:cs typeface="Arial"/>
              </a:rPr>
              <a:t>* Mentorship is required and entrepreneurship training is provided. * The program was released in partnership with </a:t>
            </a:r>
            <a:r>
              <a:rPr lang="en-US" dirty="0">
                <a:latin typeface="Arial"/>
                <a:cs typeface="Arial"/>
              </a:rPr>
              <a:t>the three other institutes listed here</a:t>
            </a:r>
            <a:r>
              <a:rPr lang="en-US" sz="1200" dirty="0">
                <a:latin typeface="Arial"/>
                <a:cs typeface="Arial"/>
              </a:rPr>
              <a:t>. * </a:t>
            </a:r>
            <a:r>
              <a:rPr lang="en-US" sz="1200" b="0" dirty="0">
                <a:latin typeface="Arial"/>
                <a:cs typeface="Arial"/>
              </a:rPr>
              <a:t>Applications are due on August 21.</a:t>
            </a:r>
            <a:endParaRPr lang="en-US" dirty="0"/>
          </a:p>
        </p:txBody>
      </p:sp>
      <p:sp>
        <p:nvSpPr>
          <p:cNvPr id="119812" name="Slide Number Placeholder 3"/>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46</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1673518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lvl="1">
              <a:defRPr/>
            </a:pPr>
            <a:r>
              <a:rPr lang="en-US" sz="1200" kern="1200" dirty="0">
                <a:solidFill>
                  <a:schemeClr val="tx1"/>
                </a:solidFill>
                <a:latin typeface="Arial"/>
                <a:cs typeface="Arial"/>
              </a:rPr>
              <a:t>The </a:t>
            </a:r>
            <a:r>
              <a:rPr lang="en-US" dirty="0">
                <a:latin typeface="Arial"/>
                <a:cs typeface="Arial"/>
              </a:rPr>
              <a:t>Training and Career Development Program </a:t>
            </a:r>
            <a:r>
              <a:rPr lang="en-US" sz="1200" kern="1200" dirty="0">
                <a:solidFill>
                  <a:schemeClr val="tx1"/>
                </a:solidFill>
                <a:latin typeface="Arial"/>
                <a:cs typeface="Arial"/>
              </a:rPr>
              <a:t>aims to prepare a talented and diverse genomics workforce by providing both institutional and individual funding through a variety of mechanisms</a:t>
            </a:r>
            <a:r>
              <a:rPr lang="en-US" dirty="0">
                <a:latin typeface="Arial"/>
                <a:cs typeface="Arial"/>
              </a:rPr>
              <a:t>,</a:t>
            </a:r>
            <a:r>
              <a:rPr lang="en-US" sz="1200" kern="1200" dirty="0">
                <a:solidFill>
                  <a:schemeClr val="tx1"/>
                </a:solidFill>
                <a:latin typeface="Arial"/>
                <a:cs typeface="Arial"/>
              </a:rPr>
              <a:t> including individual fellowship and career development awards, institutional awards, and diversity supplements. Programs are offered at the undergraduate, postbaccalaureate, graduate, postdoctoral, and faculty levels.</a:t>
            </a:r>
          </a:p>
          <a:p>
            <a:pPr marL="0" lvl="1" algn="l" defTabSz="609585" rtl="0" eaLnBrk="1" latinLnBrk="0" hangingPunct="1">
              <a:defRPr/>
            </a:pPr>
            <a:endParaRPr lang="en-US" sz="1200" kern="1200" dirty="0">
              <a:solidFill>
                <a:schemeClr val="tx1"/>
              </a:solidFill>
              <a:latin typeface="Arial" panose="020B0604020202020204" pitchFamily="34" charset="0"/>
              <a:cs typeface="Arial" panose="020B0604020202020204" pitchFamily="34" charset="0"/>
            </a:endParaRPr>
          </a:p>
          <a:p>
            <a:pPr marL="0" lvl="1">
              <a:defRPr/>
            </a:pPr>
            <a:r>
              <a:rPr lang="en-US" sz="1200" kern="1200" dirty="0">
                <a:solidFill>
                  <a:schemeClr val="tx1"/>
                </a:solidFill>
                <a:latin typeface="Arial"/>
                <a:cs typeface="Arial"/>
              </a:rPr>
              <a:t>The 8th Annual Training and Career Development Meeting, hosted by Duke University, was held this April in Salt Lake City. The meeting </a:t>
            </a:r>
            <a:r>
              <a:rPr lang="en-US" dirty="0">
                <a:latin typeface="Arial"/>
                <a:cs typeface="Arial"/>
              </a:rPr>
              <a:t>brought together roughly</a:t>
            </a:r>
            <a:r>
              <a:rPr lang="en-US" sz="1200" kern="1200" dirty="0">
                <a:solidFill>
                  <a:schemeClr val="tx1"/>
                </a:solidFill>
                <a:latin typeface="Arial"/>
                <a:cs typeface="Arial"/>
              </a:rPr>
              <a:t> 300 in-person attendees</a:t>
            </a:r>
            <a:r>
              <a:rPr lang="en-US" dirty="0">
                <a:latin typeface="Arial"/>
                <a:cs typeface="Arial"/>
              </a:rPr>
              <a:t> and 50</a:t>
            </a:r>
            <a:r>
              <a:rPr lang="en-US" sz="1200" kern="1200" dirty="0">
                <a:solidFill>
                  <a:schemeClr val="tx1"/>
                </a:solidFill>
                <a:latin typeface="Arial"/>
                <a:cs typeface="Arial"/>
              </a:rPr>
              <a:t> virtual attendees.</a:t>
            </a:r>
            <a:r>
              <a:rPr lang="en-US" dirty="0">
                <a:latin typeface="Arial"/>
                <a:cs typeface="Arial"/>
              </a:rPr>
              <a:t> </a:t>
            </a:r>
          </a:p>
          <a:p>
            <a:pPr marL="0" lvl="1">
              <a:defRPr/>
            </a:pPr>
            <a:endParaRPr lang="en-US" dirty="0">
              <a:cs typeface="Arial" panose="020B0604020202020204" pitchFamily="34" charset="0"/>
            </a:endParaRPr>
          </a:p>
          <a:p>
            <a:pPr marL="0" lvl="1" algn="l" defTabSz="609585" rtl="0" eaLnBrk="1" latinLnBrk="0" hangingPunct="1">
              <a:defRPr/>
            </a:pPr>
            <a:endParaRPr lang="en-US" sz="1200" kern="1200" dirty="0">
              <a:solidFill>
                <a:schemeClr val="tx1"/>
              </a:solidFill>
              <a:latin typeface="Arial" panose="020B0604020202020204" pitchFamily="34" charset="0"/>
              <a:cs typeface="Arial" panose="020B0604020202020204" pitchFamily="34" charset="0"/>
            </a:endParaRPr>
          </a:p>
        </p:txBody>
      </p:sp>
      <p:sp>
        <p:nvSpPr>
          <p:cNvPr id="119812" name="Slide Number Placeholder 3"/>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47</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60208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lvl="1">
              <a:defRPr/>
            </a:pPr>
            <a:r>
              <a:rPr lang="en-US" sz="1200" kern="1200" dirty="0">
                <a:latin typeface="Arial"/>
                <a:cs typeface="Arial"/>
              </a:rPr>
              <a:t>The</a:t>
            </a:r>
            <a:r>
              <a:rPr lang="en-US" dirty="0">
                <a:latin typeface="Arial"/>
                <a:cs typeface="Arial"/>
              </a:rPr>
              <a:t> </a:t>
            </a:r>
            <a:r>
              <a:rPr lang="en-US" sz="1200" kern="1200" dirty="0">
                <a:latin typeface="Arial"/>
                <a:cs typeface="Arial"/>
              </a:rPr>
              <a:t>Training </a:t>
            </a:r>
            <a:r>
              <a:rPr lang="en-US" dirty="0">
                <a:latin typeface="Arial"/>
                <a:cs typeface="Arial"/>
              </a:rPr>
              <a:t>and Career Development Program </a:t>
            </a:r>
            <a:r>
              <a:rPr lang="en-US" sz="1200" kern="1200" dirty="0">
                <a:latin typeface="Arial"/>
                <a:cs typeface="Arial"/>
              </a:rPr>
              <a:t>would also like to highlight two Notices of Funding Opportunities (NOFO</a:t>
            </a:r>
            <a:r>
              <a:rPr lang="en-US" dirty="0">
                <a:latin typeface="Arial"/>
                <a:cs typeface="Arial"/>
              </a:rPr>
              <a:t>) focused on enhancing workforce diversity.</a:t>
            </a:r>
            <a:endParaRPr lang="en-US" sz="1200" kern="1200" dirty="0">
              <a:latin typeface="Arial"/>
              <a:cs typeface="Arial"/>
            </a:endParaRPr>
          </a:p>
          <a:p>
            <a:pPr marL="0" lvl="1" indent="0" algn="l" defTabSz="609585" rtl="0" eaLnBrk="1" latinLnBrk="0" hangingPunct="1">
              <a:buFont typeface="Arial" panose="020B0604020202020204" pitchFamily="34" charset="0"/>
              <a:buNone/>
              <a:defRPr/>
            </a:pPr>
            <a:endParaRPr lang="en-US" sz="1200" kern="1200" dirty="0">
              <a:latin typeface="Arial" panose="020B0604020202020204" pitchFamily="34" charset="0"/>
              <a:cs typeface="Arial" panose="020B0604020202020204" pitchFamily="34" charset="0"/>
            </a:endParaRPr>
          </a:p>
          <a:p>
            <a:pPr marL="0" lvl="1">
              <a:defRPr/>
            </a:pPr>
            <a:r>
              <a:rPr lang="en-US" sz="1200" b="0" i="0" dirty="0">
                <a:effectLst/>
                <a:latin typeface="Arial"/>
                <a:cs typeface="Arial"/>
              </a:rPr>
              <a:t>* The Entry-Level Modules (or ELM) for Training the Genomics Research Workforce support the development of modules of genomics-related curricula for those in the entry-level research workforce. Entry-level is defined as </a:t>
            </a:r>
            <a:r>
              <a:rPr lang="en-US" sz="1200" dirty="0">
                <a:latin typeface="Arial"/>
                <a:cs typeface="Arial"/>
              </a:rPr>
              <a:t>positions that do not require a bachelor’s degree or higher. Applications are due June 1.</a:t>
            </a:r>
            <a:endParaRPr lang="en-US" sz="1200" b="0" i="0" dirty="0">
              <a:effectLst/>
              <a:latin typeface="Arial"/>
              <a:cs typeface="Arial"/>
            </a:endParaRPr>
          </a:p>
          <a:p>
            <a:pPr marL="0" lvl="1" algn="l" defTabSz="609585" rtl="0" eaLnBrk="1" latinLnBrk="0" hangingPunct="1">
              <a:defRPr/>
            </a:pPr>
            <a:endParaRPr lang="en-US" sz="1200" b="0" i="0" dirty="0">
              <a:effectLst/>
              <a:latin typeface="Arial" panose="020B0604020202020204" pitchFamily="34" charset="0"/>
              <a:cs typeface="Arial" panose="020B0604020202020204" pitchFamily="34" charset="0"/>
            </a:endParaRPr>
          </a:p>
          <a:p>
            <a:pPr marL="0" lvl="1" algn="l" defTabSz="609585" rtl="0" eaLnBrk="1" latinLnBrk="0" hangingPunct="1">
              <a:defRPr/>
            </a:pPr>
            <a:r>
              <a:rPr lang="en-US" sz="1200" b="0" i="0" dirty="0">
                <a:effectLst/>
                <a:latin typeface="Arial"/>
                <a:cs typeface="Arial"/>
              </a:rPr>
              <a:t>* The NIH Science Education Partnership Award (or SEPA) program supports informal science education activities designed for the pre-kindergarten to grade 12 levels. These activities aim to enhance the diversity of the biomedical, behavioral, and clinical research workforce </a:t>
            </a:r>
            <a:r>
              <a:rPr lang="en-US" dirty="0">
                <a:latin typeface="Arial"/>
                <a:cs typeface="Arial"/>
              </a:rPr>
              <a:t>as well as to </a:t>
            </a:r>
            <a:r>
              <a:rPr lang="en-US" sz="1200" b="0" i="0" dirty="0">
                <a:effectLst/>
                <a:latin typeface="Arial"/>
                <a:cs typeface="Arial"/>
              </a:rPr>
              <a:t>foster a better understanding of NIH-funded research and its public health implications. Applications are due July 14.</a:t>
            </a:r>
          </a:p>
          <a:p>
            <a:pPr marL="0" lvl="1" algn="l" defTabSz="609585" rtl="0" eaLnBrk="1" latinLnBrk="0" hangingPunct="1">
              <a:defRPr/>
            </a:pPr>
            <a:endParaRPr lang="en-US" sz="1200" b="0" i="0" dirty="0">
              <a:effectLst/>
              <a:latin typeface="Arial" panose="020B0604020202020204" pitchFamily="34" charset="0"/>
              <a:cs typeface="Arial" panose="020B0604020202020204" pitchFamily="34" charset="0"/>
            </a:endParaRPr>
          </a:p>
          <a:p>
            <a:pPr marL="0" lvl="1">
              <a:defRPr/>
            </a:pPr>
            <a:endParaRPr lang="en-US" dirty="0">
              <a:latin typeface="Arial"/>
              <a:cs typeface="Arial"/>
            </a:endParaRPr>
          </a:p>
          <a:p>
            <a:pPr marL="0" lvl="1" algn="l" defTabSz="609585" rtl="0" eaLnBrk="1" latinLnBrk="0" hangingPunct="1">
              <a:defRPr/>
            </a:pPr>
            <a:endParaRPr lang="en-US" sz="1200" kern="1200" dirty="0">
              <a:solidFill>
                <a:schemeClr val="tx1"/>
              </a:solidFill>
              <a:latin typeface="Arial" panose="020B0604020202020204" pitchFamily="34" charset="0"/>
              <a:cs typeface="Arial" panose="020B0604020202020204" pitchFamily="34" charset="0"/>
            </a:endParaRPr>
          </a:p>
        </p:txBody>
      </p:sp>
      <p:sp>
        <p:nvSpPr>
          <p:cNvPr id="119812" name="Slide Number Placeholder 3"/>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48</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13546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2000" y="4022725"/>
            <a:ext cx="5486400" cy="4114800"/>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marL="0" lvl="1" defTabSz="632323">
              <a:defRPr/>
            </a:pPr>
            <a:r>
              <a:rPr lang="en-US" dirty="0">
                <a:latin typeface="Arial"/>
                <a:cs typeface="Arial"/>
              </a:rPr>
              <a:t>Here are some notable highlights from NHGRI’s extramural investigator-initiated research portfolio. </a:t>
            </a:r>
            <a:endParaRPr lang="en-US" dirty="0">
              <a:latin typeface="Arial" panose="020B0604020202020204" pitchFamily="34" charset="0"/>
              <a:cs typeface="Arial" panose="020B0604020202020204" pitchFamily="34" charset="0"/>
            </a:endParaRPr>
          </a:p>
          <a:p>
            <a:pPr marL="0" lvl="1" defTabSz="632323">
              <a:defRPr/>
            </a:pPr>
            <a:endParaRPr lang="en-US" dirty="0">
              <a:latin typeface="Arial" panose="020B0604020202020204" pitchFamily="34" charset="0"/>
              <a:cs typeface="Arial" panose="020B0604020202020204" pitchFamily="34" charset="0"/>
            </a:endParaRPr>
          </a:p>
          <a:p>
            <a:pPr marL="0" lvl="1" defTabSz="632323">
              <a:defRPr/>
            </a:pPr>
            <a:r>
              <a:rPr lang="en-US" dirty="0">
                <a:latin typeface="Arial"/>
                <a:cs typeface="Arial"/>
              </a:rPr>
              <a:t>* First, </a:t>
            </a:r>
            <a:r>
              <a:rPr lang="en-US" dirty="0" err="1">
                <a:latin typeface="Arial"/>
                <a:cs typeface="Arial"/>
              </a:rPr>
              <a:t>Dajiang</a:t>
            </a:r>
            <a:r>
              <a:rPr lang="en-US" dirty="0">
                <a:latin typeface="Arial"/>
                <a:cs typeface="Arial"/>
              </a:rPr>
              <a:t> Liu and colleagues developed a tool called TESLA, which integrates GWAS summary statistics, whole-genome sequencing data, and multi-ancestry </a:t>
            </a:r>
            <a:r>
              <a:rPr lang="en-US" dirty="0" err="1">
                <a:latin typeface="Arial"/>
                <a:cs typeface="Arial"/>
              </a:rPr>
              <a:t>eQTL</a:t>
            </a:r>
            <a:r>
              <a:rPr lang="en-US" dirty="0">
                <a:latin typeface="Arial"/>
                <a:cs typeface="Arial"/>
              </a:rPr>
              <a:t> data. They applied TESLA to tobacco use phenotypes and identified 273 new gene associations. They also performed </a:t>
            </a:r>
            <a:r>
              <a:rPr lang="en-US" i="1" dirty="0">
                <a:latin typeface="Arial"/>
                <a:cs typeface="Arial"/>
              </a:rPr>
              <a:t>in silico </a:t>
            </a:r>
            <a:r>
              <a:rPr lang="en-US" dirty="0">
                <a:latin typeface="Arial"/>
                <a:cs typeface="Arial"/>
              </a:rPr>
              <a:t>analysand found several drugs that may be repurposed to treat nicotine addiction.</a:t>
            </a:r>
          </a:p>
          <a:p>
            <a:pPr marL="0" lvl="1" defTabSz="632323">
              <a:defRPr/>
            </a:pPr>
            <a:endParaRPr lang="en-US" dirty="0">
              <a:latin typeface="Arial" panose="020B0604020202020204" pitchFamily="34" charset="0"/>
              <a:cs typeface="Arial" panose="020B0604020202020204" pitchFamily="34" charset="0"/>
            </a:endParaRPr>
          </a:p>
          <a:p>
            <a:pPr marL="0" lvl="1" defTabSz="632323">
              <a:defRPr/>
            </a:pPr>
            <a:r>
              <a:rPr lang="en-US" dirty="0">
                <a:latin typeface="Arial"/>
                <a:cs typeface="Arial"/>
              </a:rPr>
              <a:t>* Second, Paul Khavari and colleagues developed a framework integrating gene expression, chromatin accessibility, transcription factor </a:t>
            </a:r>
            <a:r>
              <a:rPr lang="en-US" dirty="0" err="1">
                <a:latin typeface="Arial"/>
                <a:cs typeface="Arial"/>
              </a:rPr>
              <a:t>footprinting</a:t>
            </a:r>
            <a:r>
              <a:rPr lang="en-US" dirty="0">
                <a:latin typeface="Arial"/>
                <a:cs typeface="Arial"/>
              </a:rPr>
              <a:t>, and DNA looping data to identify over 800 cell-type-specific, recurrent DNA motif combinations (called DMC). They found that neoplastic cancer cells were activating DMC processes that healthy cells did not. </a:t>
            </a:r>
            <a:endParaRPr lang="en-US" dirty="0">
              <a:latin typeface="Arial" panose="020B0604020202020204" pitchFamily="34" charset="0"/>
              <a:cs typeface="Arial" panose="020B0604020202020204" pitchFamily="34" charset="0"/>
            </a:endParaRPr>
          </a:p>
          <a:p>
            <a:pPr marL="0" lvl="1" defTabSz="632323">
              <a:defRPr/>
            </a:pPr>
            <a:endParaRPr lang="en-US" dirty="0">
              <a:latin typeface="Arial" panose="020B0604020202020204" pitchFamily="34" charset="0"/>
              <a:cs typeface="Arial" panose="020B0604020202020204" pitchFamily="34" charset="0"/>
            </a:endParaRPr>
          </a:p>
          <a:p>
            <a:pPr marL="0" lvl="1" defTabSz="632323">
              <a:defRPr/>
            </a:pPr>
            <a:r>
              <a:rPr lang="en-US" dirty="0">
                <a:latin typeface="Arial"/>
                <a:cs typeface="Arial"/>
              </a:rPr>
              <a:t>* Finally, </a:t>
            </a:r>
            <a:r>
              <a:rPr lang="en-US" dirty="0" err="1">
                <a:latin typeface="Arial"/>
                <a:cs typeface="Arial"/>
              </a:rPr>
              <a:t>Kayte</a:t>
            </a:r>
            <a:r>
              <a:rPr lang="en-US" dirty="0">
                <a:latin typeface="Arial"/>
                <a:cs typeface="Arial"/>
              </a:rPr>
              <a:t> Spector-</a:t>
            </a:r>
            <a:r>
              <a:rPr lang="en-US" dirty="0" err="1">
                <a:latin typeface="Arial"/>
                <a:cs typeface="Arial"/>
              </a:rPr>
              <a:t>Bagdady</a:t>
            </a:r>
            <a:r>
              <a:rPr lang="en-US" dirty="0">
                <a:latin typeface="Arial"/>
                <a:cs typeface="Arial"/>
              </a:rPr>
              <a:t> (an investigator funded by a NHGRI Mentored Research Scientist Development Award) and colleagues surveyed genetic researchers on their use of shared data resources and identified key factors that facilitate the efficient utilization of these resources. These factors include accessibility, harmonization, and administrative support. </a:t>
            </a:r>
            <a:endParaRPr lang="en-US" dirty="0">
              <a:latin typeface="Arial" panose="020B0604020202020204" pitchFamily="34" charset="0"/>
              <a:cs typeface="Arial" panose="020B0604020202020204" pitchFamily="34" charset="0"/>
            </a:endParaRPr>
          </a:p>
          <a:p>
            <a:pPr marL="0" lvl="1" defTabSz="632323">
              <a:defRPr/>
            </a:pPr>
            <a:endParaRPr lang="en-US" dirty="0">
              <a:latin typeface="Arial"/>
              <a:cs typeface="Arial"/>
            </a:endParaRPr>
          </a:p>
          <a:p>
            <a:pPr marL="0" lvl="1" defTabSz="632323">
              <a:defRPr/>
            </a:pPr>
            <a:endParaRPr lang="en-US" dirty="0">
              <a:latin typeface="Arial" panose="020B0604020202020204" pitchFamily="34" charset="0"/>
              <a:cs typeface="Arial" panose="020B0604020202020204" pitchFamily="34" charset="0"/>
            </a:endParaRPr>
          </a:p>
        </p:txBody>
      </p:sp>
      <p:sp>
        <p:nvSpPr>
          <p:cNvPr id="119812" name="Slide Number Placeholder 3"/>
          <p:cNvSpPr>
            <a:spLocks noGrp="1"/>
          </p:cNvSpPr>
          <p:nvPr>
            <p:ph type="sldNum" sz="quarter" idx="5"/>
          </p:nvPr>
        </p:nvSpPr>
        <p:spPr>
          <a:xfrm>
            <a:off x="3972560" y="8829967"/>
            <a:ext cx="3037840" cy="466433"/>
          </a:xfrm>
          <a:noFill/>
        </p:spPr>
        <p:txBody>
          <a:bodyPr/>
          <a:lstStyle/>
          <a:p>
            <a:pPr marL="0" marR="0" lvl="0" indent="0" algn="r" defTabSz="976585"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76585" rtl="0" eaLnBrk="1" fontAlgn="auto" latinLnBrk="0" hangingPunct="1">
                <a:lnSpc>
                  <a:spcPct val="100000"/>
                </a:lnSpc>
                <a:spcBef>
                  <a:spcPts val="0"/>
                </a:spcBef>
                <a:spcAft>
                  <a:spcPts val="0"/>
                </a:spcAft>
                <a:buClrTx/>
                <a:buSzTx/>
                <a:buFontTx/>
                <a:buNone/>
                <a:tabLst/>
                <a:defRPr/>
              </a:pPr>
              <a:t>49</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262359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r>
              <a:rPr lang="en-US"/>
              <a:t>Moving on to the NIH Common Fund and other trans-NIH efforts.</a:t>
            </a:r>
          </a:p>
          <a:p>
            <a:endParaRPr lang="en-US"/>
          </a:p>
        </p:txBody>
      </p:sp>
      <p:sp>
        <p:nvSpPr>
          <p:cNvPr id="5" name="Slide Number Placeholder 3">
            <a:extLst>
              <a:ext uri="{FF2B5EF4-FFF2-40B4-BE49-F238E27FC236}">
                <a16:creationId xmlns:a16="http://schemas.microsoft.com/office/drawing/2014/main" id="{17368324-A7D7-4227-BB8E-DBAF7564DE89}"/>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50</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5570472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57200"/>
            <a:ext cx="6340475" cy="3567113"/>
          </a:xfrm>
        </p:spPr>
      </p:sp>
      <p:sp>
        <p:nvSpPr>
          <p:cNvPr id="3" name="Notes Placeholder 2"/>
          <p:cNvSpPr>
            <a:spLocks noGrp="1"/>
          </p:cNvSpPr>
          <p:nvPr>
            <p:ph type="body" idx="1"/>
          </p:nvPr>
        </p:nvSpPr>
        <p:spPr>
          <a:xfrm>
            <a:off x="762000" y="4024313"/>
            <a:ext cx="5486400" cy="4114800"/>
          </a:xfrm>
        </p:spPr>
        <p:txBody>
          <a:bodyPr/>
          <a:lstStyle/>
          <a:p>
            <a:pPr>
              <a:defRPr/>
            </a:pPr>
            <a:r>
              <a:rPr lang="en-US" sz="1200" b="0" i="0" u="none" strike="noStrike" dirty="0">
                <a:solidFill>
                  <a:srgbClr val="000000"/>
                </a:solidFill>
                <a:effectLst/>
                <a:latin typeface="Arial"/>
                <a:cs typeface="Arial"/>
              </a:rPr>
              <a:t>The Undiagnosed Diseases Network (or UDN) </a:t>
            </a:r>
            <a:r>
              <a:rPr lang="en-US" dirty="0">
                <a:solidFill>
                  <a:srgbClr val="000000"/>
                </a:solidFill>
                <a:latin typeface="Arial"/>
                <a:cs typeface="Arial"/>
              </a:rPr>
              <a:t>is a</a:t>
            </a:r>
            <a:r>
              <a:rPr lang="en-US" sz="1200" b="0" i="0" u="none" strike="noStrike" dirty="0">
                <a:solidFill>
                  <a:srgbClr val="000000"/>
                </a:solidFill>
                <a:effectLst/>
                <a:latin typeface="Arial"/>
                <a:cs typeface="Arial"/>
              </a:rPr>
              <a:t> NIH Common Fund program that aims to improve the level of diagnosis for rare and undiagnosed conditions through a team based-approach.</a:t>
            </a:r>
            <a:r>
              <a:rPr lang="en-US" sz="1200" b="0" i="0" dirty="0">
                <a:solidFill>
                  <a:srgbClr val="000000"/>
                </a:solidFill>
                <a:effectLst/>
                <a:latin typeface="Arial"/>
                <a:cs typeface="Arial"/>
              </a:rPr>
              <a:t>​ Over the past decade, the UDN has * received over </a:t>
            </a:r>
            <a:r>
              <a:rPr lang="en-US" dirty="0">
                <a:solidFill>
                  <a:srgbClr val="000000"/>
                </a:solidFill>
                <a:latin typeface="Arial"/>
                <a:cs typeface="Arial"/>
              </a:rPr>
              <a:t>6,300</a:t>
            </a:r>
            <a:r>
              <a:rPr lang="en-US" sz="1200" b="0" i="0" dirty="0">
                <a:solidFill>
                  <a:srgbClr val="000000"/>
                </a:solidFill>
                <a:effectLst/>
                <a:latin typeface="Arial"/>
                <a:cs typeface="Arial"/>
              </a:rPr>
              <a:t> applications, * accepted over </a:t>
            </a:r>
            <a:r>
              <a:rPr lang="en-US" dirty="0">
                <a:solidFill>
                  <a:srgbClr val="000000"/>
                </a:solidFill>
                <a:latin typeface="Arial"/>
                <a:cs typeface="Arial"/>
              </a:rPr>
              <a:t>2,500</a:t>
            </a:r>
            <a:r>
              <a:rPr lang="en-US" sz="1200" b="0" i="0" dirty="0">
                <a:solidFill>
                  <a:srgbClr val="000000"/>
                </a:solidFill>
                <a:effectLst/>
                <a:latin typeface="Arial"/>
                <a:cs typeface="Arial"/>
              </a:rPr>
              <a:t> participants</a:t>
            </a:r>
            <a:r>
              <a:rPr lang="en-US" dirty="0">
                <a:solidFill>
                  <a:srgbClr val="000000"/>
                </a:solidFill>
                <a:latin typeface="Arial"/>
                <a:cs typeface="Arial"/>
              </a:rPr>
              <a:t>,</a:t>
            </a:r>
            <a:r>
              <a:rPr lang="en-US" sz="1200" b="0" i="0" dirty="0">
                <a:solidFill>
                  <a:srgbClr val="000000"/>
                </a:solidFill>
                <a:effectLst/>
                <a:latin typeface="Arial"/>
                <a:cs typeface="Arial"/>
              </a:rPr>
              <a:t> and * provided clinical evaluations, </a:t>
            </a:r>
            <a:r>
              <a:rPr lang="en-US" dirty="0">
                <a:solidFill>
                  <a:srgbClr val="000000"/>
                </a:solidFill>
                <a:latin typeface="Arial"/>
                <a:cs typeface="Arial"/>
              </a:rPr>
              <a:t>genome sequencing</a:t>
            </a:r>
            <a:r>
              <a:rPr lang="en-US" sz="1200" b="0" i="0" dirty="0">
                <a:solidFill>
                  <a:srgbClr val="000000"/>
                </a:solidFill>
                <a:effectLst/>
                <a:latin typeface="Arial"/>
                <a:cs typeface="Arial"/>
              </a:rPr>
              <a:t>, model organism </a:t>
            </a:r>
            <a:r>
              <a:rPr lang="en-US" dirty="0">
                <a:solidFill>
                  <a:srgbClr val="000000"/>
                </a:solidFill>
                <a:latin typeface="Arial"/>
                <a:cs typeface="Arial"/>
              </a:rPr>
              <a:t>genomic variant</a:t>
            </a:r>
            <a:r>
              <a:rPr lang="en-US" sz="1200" b="0" i="0" dirty="0">
                <a:solidFill>
                  <a:srgbClr val="000000"/>
                </a:solidFill>
                <a:effectLst/>
                <a:latin typeface="Arial"/>
                <a:cs typeface="Arial"/>
              </a:rPr>
              <a:t> screening, and metabolic analyses. * The Network has successfully </a:t>
            </a:r>
            <a:r>
              <a:rPr lang="en-US" dirty="0">
                <a:solidFill>
                  <a:srgbClr val="000000"/>
                </a:solidFill>
                <a:latin typeface="Arial"/>
                <a:cs typeface="Arial"/>
              </a:rPr>
              <a:t>assigned diagnoses to over</a:t>
            </a:r>
            <a:r>
              <a:rPr lang="en-US" sz="1200" b="0" i="0" dirty="0">
                <a:solidFill>
                  <a:srgbClr val="000000"/>
                </a:solidFill>
                <a:effectLst/>
                <a:latin typeface="Arial"/>
                <a:cs typeface="Arial"/>
              </a:rPr>
              <a:t> 670 participants, and that number continues to grow.</a:t>
            </a:r>
          </a:p>
          <a:p>
            <a:pPr marL="0" marR="0" lvl="0" indent="0" algn="l" defTabSz="609585" rtl="0" eaLnBrk="1" fontAlgn="auto" latinLnBrk="0" hangingPunct="1">
              <a:lnSpc>
                <a:spcPct val="100000"/>
              </a:lnSpc>
              <a:spcBef>
                <a:spcPts val="0"/>
              </a:spcBef>
              <a:spcAft>
                <a:spcPts val="0"/>
              </a:spcAft>
              <a:buClrTx/>
              <a:buSzTx/>
              <a:buFontTx/>
              <a:buNone/>
              <a:tabLst/>
              <a:defRPr/>
            </a:pPr>
            <a:endParaRPr lang="en-US" sz="1200" b="0" i="0" dirty="0">
              <a:solidFill>
                <a:srgbClr val="000000"/>
              </a:solidFill>
              <a:effectLst/>
              <a:latin typeface="Arial" panose="020B0604020202020204" pitchFamily="34" charset="0"/>
              <a:cs typeface="Arial" panose="020B0604020202020204" pitchFamily="34" charset="0"/>
            </a:endParaRPr>
          </a:p>
          <a:p>
            <a:pPr>
              <a:defRPr/>
            </a:pPr>
            <a:r>
              <a:rPr lang="en-US" sz="1200" dirty="0">
                <a:solidFill>
                  <a:srgbClr val="000000"/>
                </a:solidFill>
                <a:latin typeface="Arial"/>
                <a:cs typeface="Arial"/>
              </a:rPr>
              <a:t>* </a:t>
            </a:r>
            <a:r>
              <a:rPr lang="en-US" dirty="0">
                <a:solidFill>
                  <a:srgbClr val="000000"/>
                </a:solidFill>
                <a:latin typeface="Arial"/>
                <a:cs typeface="Arial"/>
              </a:rPr>
              <a:t>Since its inception</a:t>
            </a:r>
            <a:r>
              <a:rPr lang="en-US" sz="1200" b="0" i="0" dirty="0">
                <a:solidFill>
                  <a:srgbClr val="000000"/>
                </a:solidFill>
                <a:effectLst/>
                <a:latin typeface="Arial"/>
                <a:cs typeface="Arial"/>
              </a:rPr>
              <a:t>, the UDN has made great strides in discovering </a:t>
            </a:r>
            <a:r>
              <a:rPr lang="en-US" dirty="0">
                <a:latin typeface="Arial"/>
                <a:cs typeface="Arial"/>
              </a:rPr>
              <a:t>novel disease genes, gene variants, and syndromes and in connecting these to disease pathways. From this work, the UDN has published over 200 manuscripts, submitted over 600 genomic variant interpretations to </a:t>
            </a:r>
            <a:r>
              <a:rPr lang="en-US" dirty="0" err="1">
                <a:latin typeface="Arial"/>
                <a:cs typeface="Arial"/>
              </a:rPr>
              <a:t>ClinVar</a:t>
            </a:r>
            <a:r>
              <a:rPr lang="en-US" dirty="0">
                <a:latin typeface="Arial"/>
                <a:cs typeface="Arial"/>
              </a:rPr>
              <a:t>, and shared just under 2,000 records in Matchmaker Exchange</a:t>
            </a:r>
          </a:p>
        </p:txBody>
      </p:sp>
      <p:sp>
        <p:nvSpPr>
          <p:cNvPr id="4" name="Slide Number Placeholder 3"/>
          <p:cNvSpPr>
            <a:spLocks noGrp="1"/>
          </p:cNvSpPr>
          <p:nvPr>
            <p:ph type="sldNum" sz="quarter" idx="5"/>
          </p:nvPr>
        </p:nvSpPr>
        <p:spPr/>
        <p:txBody>
          <a:bodyPr/>
          <a:lstStyle/>
          <a:p>
            <a:pPr marL="0" marR="0" lvl="0" indent="0" algn="r" defTabSz="1218812"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8812" rtl="0" eaLnBrk="1" fontAlgn="auto" latinLnBrk="0" hangingPunct="1">
                <a:lnSpc>
                  <a:spcPct val="100000"/>
                </a:lnSpc>
                <a:spcBef>
                  <a:spcPts val="0"/>
                </a:spcBef>
                <a:spcAft>
                  <a:spcPts val="0"/>
                </a:spcAft>
                <a:buClrTx/>
                <a:buSzTx/>
                <a:buFontTx/>
                <a:buNone/>
                <a:tabLst/>
                <a:defRPr/>
              </a:pPr>
              <a:t>51</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214160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57200"/>
            <a:ext cx="6340475" cy="3567113"/>
          </a:xfrm>
        </p:spPr>
      </p:sp>
      <p:sp>
        <p:nvSpPr>
          <p:cNvPr id="3" name="Notes Placeholder 2"/>
          <p:cNvSpPr>
            <a:spLocks noGrp="1"/>
          </p:cNvSpPr>
          <p:nvPr>
            <p:ph type="body" idx="1"/>
          </p:nvPr>
        </p:nvSpPr>
        <p:spPr>
          <a:xfrm>
            <a:off x="662223" y="4024313"/>
            <a:ext cx="5486400" cy="4114800"/>
          </a:xfrm>
        </p:spPr>
        <p:txBody>
          <a:bodyPr/>
          <a:lstStyle/>
          <a:p>
            <a:pPr>
              <a:defRPr/>
            </a:pPr>
            <a:r>
              <a:rPr lang="en-US" sz="1200" dirty="0">
                <a:effectLst/>
                <a:latin typeface="Arial"/>
                <a:cs typeface="Arial"/>
              </a:rPr>
              <a:t>With 10 years of </a:t>
            </a:r>
            <a:r>
              <a:rPr lang="en-US" dirty="0">
                <a:latin typeface="Arial"/>
                <a:cs typeface="Arial"/>
              </a:rPr>
              <a:t>NIH Common </a:t>
            </a:r>
            <a:r>
              <a:rPr lang="en-US" sz="1200" dirty="0">
                <a:effectLst/>
                <a:latin typeface="Arial"/>
                <a:cs typeface="Arial"/>
              </a:rPr>
              <a:t>Fund support ending in June 2023</a:t>
            </a:r>
            <a:r>
              <a:rPr lang="en-US" sz="1200" b="0" i="0" u="none" strike="noStrike" dirty="0">
                <a:effectLst/>
                <a:latin typeface="Arial"/>
                <a:cs typeface="Arial"/>
              </a:rPr>
              <a:t>, the UDN has transitioned to a trans-NIH program led by the National Institute of Neurological Disorders and Stroke and supported by the 16 NIH institutes and centers</a:t>
            </a:r>
            <a:r>
              <a:rPr lang="en-US" dirty="0">
                <a:latin typeface="Arial"/>
                <a:cs typeface="Arial"/>
              </a:rPr>
              <a:t> </a:t>
            </a:r>
            <a:r>
              <a:rPr lang="en-US" sz="1200" b="0" i="0" u="none" strike="noStrike" dirty="0">
                <a:effectLst/>
                <a:latin typeface="Arial"/>
                <a:cs typeface="Arial"/>
              </a:rPr>
              <a:t>listed here. </a:t>
            </a:r>
            <a:endParaRPr lang="en-US" dirty="0">
              <a:cs typeface="Arial" panose="020B0604020202020204" pitchFamily="34" charset="0"/>
            </a:endParaRPr>
          </a:p>
          <a:p>
            <a:pPr>
              <a:defRPr/>
            </a:pPr>
            <a:endParaRPr lang="en-US" dirty="0">
              <a:latin typeface="Arial"/>
              <a:cs typeface="Arial"/>
            </a:endParaRPr>
          </a:p>
          <a:p>
            <a:pPr>
              <a:defRPr/>
            </a:pPr>
            <a:r>
              <a:rPr lang="en-US" sz="1200" b="0" i="0" u="none" strike="noStrike" dirty="0">
                <a:effectLst/>
                <a:latin typeface="Arial"/>
                <a:cs typeface="Arial"/>
              </a:rPr>
              <a:t>* The vision for the next phase</a:t>
            </a:r>
            <a:r>
              <a:rPr lang="en-US" dirty="0">
                <a:latin typeface="Arial"/>
                <a:cs typeface="Arial"/>
              </a:rPr>
              <a:t> of the UDN</a:t>
            </a:r>
            <a:r>
              <a:rPr lang="en-US" sz="1200" b="0" i="0" u="none" strike="noStrike" dirty="0">
                <a:effectLst/>
                <a:latin typeface="Arial"/>
                <a:cs typeface="Arial"/>
              </a:rPr>
              <a:t> is to evolve into a larger, self-sustained network to provide expert diagnostic services for undiagnosed patients and to foster scientific discovery.</a:t>
            </a:r>
            <a:r>
              <a:rPr lang="en-US" dirty="0">
                <a:latin typeface="Arial"/>
                <a:cs typeface="Arial"/>
              </a:rPr>
              <a:t> </a:t>
            </a:r>
            <a:endParaRPr lang="en-US" sz="1200" b="0" i="0" u="none" strike="noStrike" dirty="0">
              <a:effectLst/>
              <a:latin typeface="Arial" panose="020B0604020202020204" pitchFamily="34" charset="0"/>
              <a:cs typeface="Arial" panose="020B0604020202020204" pitchFamily="34" charset="0"/>
            </a:endParaRPr>
          </a:p>
          <a:p>
            <a:pPr algn="l" rtl="0" fontAlgn="base"/>
            <a:endParaRPr lang="en-US" sz="1200" b="0" i="0" dirty="0">
              <a:effectLst/>
              <a:latin typeface="Arial" panose="020B0604020202020204" pitchFamily="34" charset="0"/>
              <a:cs typeface="Arial" panose="020B0604020202020204" pitchFamily="34" charset="0"/>
            </a:endParaRPr>
          </a:p>
          <a:p>
            <a:pPr algn="l" rtl="0" fontAlgn="base"/>
            <a:r>
              <a:rPr lang="en-US" sz="1200" b="0" i="0" dirty="0">
                <a:effectLst/>
                <a:latin typeface="Arial"/>
                <a:cs typeface="Arial"/>
              </a:rPr>
              <a:t>* The Data Management Coordinating Center was awarded to Harvard Medical School to provide infrastructure, data management, and clinical research support for the next five years. </a:t>
            </a:r>
            <a:r>
              <a:rPr lang="en-US" sz="1200" dirty="0">
                <a:effectLst/>
                <a:latin typeface="Arial"/>
                <a:cs typeface="Arial"/>
              </a:rPr>
              <a:t>Clinical Sites will join the Network as Diagnostic Centers of Excellence, allowing them access to resources to assist </a:t>
            </a:r>
            <a:r>
              <a:rPr lang="en-US" sz="1200" b="0" i="0" dirty="0">
                <a:effectLst/>
                <a:latin typeface="Arial"/>
                <a:cs typeface="Arial"/>
              </a:rPr>
              <a:t>patients with undiagnosed diseases.</a:t>
            </a: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1218812"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8812" rtl="0" eaLnBrk="1" fontAlgn="auto" latinLnBrk="0" hangingPunct="1">
                <a:lnSpc>
                  <a:spcPct val="100000"/>
                </a:lnSpc>
                <a:spcBef>
                  <a:spcPts val="0"/>
                </a:spcBef>
                <a:spcAft>
                  <a:spcPts val="0"/>
                </a:spcAft>
                <a:buClrTx/>
                <a:buSzTx/>
                <a:buFontTx/>
                <a:buNone/>
                <a:tabLst/>
                <a:defRPr/>
              </a:pPr>
              <a:t>52</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1753580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648936"/>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a:defRPr/>
            </a:pPr>
            <a:r>
              <a:rPr lang="en-US" dirty="0">
                <a:effectLst/>
                <a:cs typeface="Arial" panose="020B0604020202020204" pitchFamily="34" charset="0"/>
              </a:rPr>
              <a:t>Bridge to Artificial Intelligence</a:t>
            </a:r>
            <a:r>
              <a:rPr lang="en-US" dirty="0">
                <a:cs typeface="Arial" panose="020B0604020202020204" pitchFamily="34" charset="0"/>
              </a:rPr>
              <a:t> (</a:t>
            </a:r>
            <a:r>
              <a:rPr lang="en-US" dirty="0">
                <a:effectLst/>
                <a:cs typeface="Arial" panose="020B0604020202020204" pitchFamily="34" charset="0"/>
              </a:rPr>
              <a:t>or Bridge2AI) is a NIH Common Fund program that will set the stage for widespread use of artificial intelligence</a:t>
            </a:r>
            <a:r>
              <a:rPr lang="en-US" dirty="0">
                <a:cs typeface="Arial" panose="020B0604020202020204" pitchFamily="34" charset="0"/>
              </a:rPr>
              <a:t> (or AI)</a:t>
            </a:r>
            <a:r>
              <a:rPr lang="en-US" dirty="0">
                <a:effectLst/>
                <a:cs typeface="Arial" panose="020B0604020202020204" pitchFamily="34" charset="0"/>
              </a:rPr>
              <a:t> in healthcare research. The goals of the program are to generate flagship AI-ready datasets </a:t>
            </a:r>
            <a:r>
              <a:rPr lang="en-US" dirty="0">
                <a:cs typeface="Arial" panose="020B0604020202020204" pitchFamily="34" charset="0"/>
              </a:rPr>
              <a:t>centered</a:t>
            </a:r>
            <a:r>
              <a:rPr lang="en-US" dirty="0">
                <a:effectLst/>
                <a:cs typeface="Arial" panose="020B0604020202020204" pitchFamily="34" charset="0"/>
              </a:rPr>
              <a:t> around biomedical grand challenge questions, to emphasize best practices for ethical uses of AI, and to promote </a:t>
            </a:r>
            <a:r>
              <a:rPr lang="en-US" dirty="0">
                <a:cs typeface="Arial" panose="020B0604020202020204" pitchFamily="34" charset="0"/>
              </a:rPr>
              <a:t>the work of diverse </a:t>
            </a:r>
            <a:r>
              <a:rPr lang="en-US" dirty="0">
                <a:effectLst/>
                <a:cs typeface="Arial" panose="020B0604020202020204" pitchFamily="34" charset="0"/>
              </a:rPr>
              <a:t>research </a:t>
            </a:r>
            <a:r>
              <a:rPr lang="en-US" dirty="0">
                <a:cs typeface="Arial" panose="020B0604020202020204" pitchFamily="34" charset="0"/>
              </a:rPr>
              <a:t>groups that span </a:t>
            </a:r>
            <a:r>
              <a:rPr lang="en-US" dirty="0">
                <a:effectLst/>
                <a:cs typeface="Arial" panose="020B0604020202020204" pitchFamily="34" charset="0"/>
              </a:rPr>
              <a:t>the perceived boundary separating AI and healthcare research.</a:t>
            </a:r>
            <a:r>
              <a:rPr lang="en-US" dirty="0">
                <a:cs typeface="Arial" panose="020B0604020202020204" pitchFamily="34" charset="0"/>
              </a:rPr>
              <a:t> </a:t>
            </a:r>
            <a:endParaRPr lang="en-US" dirty="0">
              <a:effectLst/>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defRPr/>
            </a:pPr>
            <a:endParaRPr lang="en-US" dirty="0">
              <a:effectLst/>
              <a:cs typeface="Arial" panose="020B0604020202020204" pitchFamily="34" charset="0"/>
            </a:endParaRPr>
          </a:p>
          <a:p>
            <a:pPr>
              <a:defRPr/>
            </a:pPr>
            <a:r>
              <a:rPr lang="en-US" dirty="0">
                <a:effectLst/>
                <a:cs typeface="Arial" panose="020B0604020202020204" pitchFamily="34" charset="0"/>
              </a:rPr>
              <a:t>* This program </a:t>
            </a:r>
            <a:r>
              <a:rPr lang="en-US" dirty="0">
                <a:cs typeface="Arial" panose="020B0604020202020204" pitchFamily="34" charset="0"/>
              </a:rPr>
              <a:t>now </a:t>
            </a:r>
            <a:r>
              <a:rPr lang="en-US" dirty="0">
                <a:effectLst/>
                <a:cs typeface="Arial" panose="020B0604020202020204" pitchFamily="34" charset="0"/>
              </a:rPr>
              <a:t>includes four centers that will generate hypothesis-agnostic datasets for functional genomics, voice as a biomarker of disease, AI and machine learning in acute care, and </a:t>
            </a:r>
            <a:r>
              <a:rPr lang="en-US" b="0" i="0" dirty="0">
                <a:effectLst/>
                <a:cs typeface="Arial" panose="020B0604020202020204" pitchFamily="34" charset="0"/>
              </a:rPr>
              <a:t>human health restoration after disease</a:t>
            </a:r>
            <a:r>
              <a:rPr lang="en-US" dirty="0">
                <a:effectLst/>
                <a:cs typeface="Arial" panose="020B0604020202020204" pitchFamily="34" charset="0"/>
              </a:rPr>
              <a:t>.</a:t>
            </a:r>
            <a:r>
              <a:rPr lang="en-US" dirty="0">
                <a:cs typeface="Arial" panose="020B0604020202020204" pitchFamily="34" charset="0"/>
              </a:rPr>
              <a:t> </a:t>
            </a:r>
            <a:endParaRPr lang="en-US" dirty="0">
              <a:effectLst/>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defRPr/>
            </a:pPr>
            <a:endParaRPr lang="en-US" dirty="0">
              <a:effectLst/>
              <a:cs typeface="Arial" panose="020B0604020202020204" pitchFamily="34" charset="0"/>
            </a:endParaRPr>
          </a:p>
          <a:p>
            <a:pPr>
              <a:defRPr/>
            </a:pPr>
            <a:r>
              <a:rPr lang="en-US" dirty="0">
                <a:effectLst/>
                <a:cs typeface="Arial" panose="020B0604020202020204" pitchFamily="34" charset="0"/>
              </a:rPr>
              <a:t>* </a:t>
            </a:r>
            <a:r>
              <a:rPr lang="en-US" dirty="0">
                <a:cs typeface="Arial" panose="020B0604020202020204" pitchFamily="34" charset="0"/>
              </a:rPr>
              <a:t>The</a:t>
            </a:r>
            <a:r>
              <a:rPr lang="en-US" dirty="0">
                <a:effectLst/>
                <a:cs typeface="Arial" panose="020B0604020202020204" pitchFamily="34" charset="0"/>
              </a:rPr>
              <a:t> </a:t>
            </a:r>
            <a:r>
              <a:rPr lang="en-US" dirty="0">
                <a:cs typeface="Arial" panose="020B0604020202020204" pitchFamily="34" charset="0"/>
              </a:rPr>
              <a:t>program also</a:t>
            </a:r>
            <a:r>
              <a:rPr lang="en-US" dirty="0">
                <a:effectLst/>
                <a:cs typeface="Arial" panose="020B0604020202020204" pitchFamily="34" charset="0"/>
              </a:rPr>
              <a:t> includes the </a:t>
            </a:r>
            <a:r>
              <a:rPr lang="en-US" dirty="0">
                <a:cs typeface="Arial" panose="020B0604020202020204" pitchFamily="34" charset="0"/>
              </a:rPr>
              <a:t>Bridge </a:t>
            </a:r>
            <a:r>
              <a:rPr lang="en-US" dirty="0">
                <a:effectLst/>
                <a:cs typeface="Arial" panose="020B0604020202020204" pitchFamily="34" charset="0"/>
              </a:rPr>
              <a:t>Center for cross-program coordination, which is responsible for the integration and dissemination of the activities, knowledge, and practices from all the other components of the program.</a:t>
            </a:r>
            <a:endParaRPr lang="en-US" dirty="0">
              <a:cs typeface="Arial" panose="020B0604020202020204" pitchFamily="34" charset="0"/>
            </a:endParaRPr>
          </a:p>
          <a:p>
            <a:endParaRPr lang="en-US" dirty="0">
              <a:effectLst/>
              <a:cs typeface="Arial" panose="020B0604020202020204" pitchFamily="34" charset="0"/>
            </a:endParaRPr>
          </a:p>
          <a:p>
            <a:r>
              <a:rPr lang="en-US" dirty="0">
                <a:effectLst/>
                <a:cs typeface="Arial" panose="020B0604020202020204" pitchFamily="34" charset="0"/>
              </a:rPr>
              <a:t>* In April, the consortium had its first in-person meeting, at which I participated in a fireside chat along with the four other co-chairs of the program – including </a:t>
            </a:r>
            <a:r>
              <a:rPr lang="en-US" dirty="0">
                <a:cs typeface="Arial" panose="020B0604020202020204" pitchFamily="34" charset="0"/>
              </a:rPr>
              <a:t>the directors of the</a:t>
            </a:r>
            <a:r>
              <a:rPr lang="en-US" dirty="0">
                <a:effectLst/>
                <a:cs typeface="Arial" panose="020B0604020202020204" pitchFamily="34" charset="0"/>
              </a:rPr>
              <a:t> National Institute of Biomedical Imaging and Bioengineering, the </a:t>
            </a:r>
            <a:r>
              <a:rPr lang="en-US" b="0" i="0" dirty="0">
                <a:effectLst/>
                <a:ea typeface="Roboto"/>
                <a:cs typeface="Arial" panose="020B0604020202020204" pitchFamily="34" charset="0"/>
              </a:rPr>
              <a:t>National Library of Medicine</a:t>
            </a:r>
            <a:r>
              <a:rPr lang="en-US" dirty="0">
                <a:effectLst/>
                <a:cs typeface="Arial" panose="020B0604020202020204" pitchFamily="34" charset="0"/>
              </a:rPr>
              <a:t>, the National Eye Institute</a:t>
            </a:r>
            <a:r>
              <a:rPr lang="en-US" dirty="0">
                <a:cs typeface="Arial" panose="020B0604020202020204" pitchFamily="34" charset="0"/>
              </a:rPr>
              <a:t>,</a:t>
            </a:r>
            <a:r>
              <a:rPr lang="en-US" dirty="0">
                <a:effectLst/>
                <a:cs typeface="Arial" panose="020B0604020202020204" pitchFamily="34" charset="0"/>
              </a:rPr>
              <a:t> and the National Center for Complementary and Integrative Health</a:t>
            </a:r>
            <a:r>
              <a:rPr lang="en-US" b="1" dirty="0">
                <a:effectLst/>
                <a:cs typeface="Arial" panose="020B0604020202020204" pitchFamily="34" charset="0"/>
              </a:rPr>
              <a:t>.</a:t>
            </a:r>
            <a:endParaRPr lang="en-US" sz="1200" kern="1200" dirty="0">
              <a:cs typeface="Arial" panose="020B0604020202020204" pitchFamily="34" charset="0"/>
            </a:endParaRPr>
          </a:p>
          <a:p>
            <a:pPr marL="0" lvl="1">
              <a:defRPr/>
            </a:pPr>
            <a:endParaRPr lang="en-US" dirty="0">
              <a:cs typeface="Arial" panose="020B0604020202020204" pitchFamily="34" charset="0"/>
            </a:endParaRPr>
          </a:p>
        </p:txBody>
      </p:sp>
      <p:sp>
        <p:nvSpPr>
          <p:cNvPr id="119812" name="Slide Number Placeholder 3"/>
          <p:cNvSpPr>
            <a:spLocks noGrp="1"/>
          </p:cNvSpPr>
          <p:nvPr>
            <p:ph type="sldNum" sz="quarter" idx="5"/>
          </p:nvPr>
        </p:nvSpPr>
        <p:spPr>
          <a:xfrm>
            <a:off x="3972560" y="8829967"/>
            <a:ext cx="3037840" cy="466433"/>
          </a:xfrm>
          <a:noFill/>
        </p:spPr>
        <p:txBody>
          <a:bodyPr/>
          <a:lstStyle/>
          <a:p>
            <a:pPr defTabSz="941468"/>
            <a:fld id="{3F3096A7-7907-4AE4-8BBC-4643BE8BB0EA}" type="slidenum">
              <a:rPr lang="en-US" b="1" smtClean="0">
                <a:solidFill>
                  <a:srgbClr val="000000"/>
                </a:solidFill>
                <a:latin typeface="Arial" panose="020B0604020202020204" pitchFamily="34" charset="0"/>
                <a:cs typeface="Arial" panose="020B0604020202020204" pitchFamily="34" charset="0"/>
              </a:rPr>
              <a:pPr defTabSz="941468"/>
              <a:t>53</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600039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1475" y="457200"/>
            <a:ext cx="6337300" cy="3565525"/>
          </a:xfrm>
        </p:spPr>
      </p:sp>
      <p:sp>
        <p:nvSpPr>
          <p:cNvPr id="3" name="Notes Placeholder 2"/>
          <p:cNvSpPr>
            <a:spLocks noGrp="1"/>
          </p:cNvSpPr>
          <p:nvPr>
            <p:ph type="body" idx="1"/>
          </p:nvPr>
        </p:nvSpPr>
        <p:spPr>
          <a:xfrm>
            <a:off x="796925" y="4022725"/>
            <a:ext cx="5486400" cy="4114800"/>
          </a:xfrm>
        </p:spPr>
        <p:txBody>
          <a:bodyPr/>
          <a:lstStyle/>
          <a:p>
            <a:r>
              <a:rPr lang="en-US" dirty="0">
                <a:latin typeface="Arial"/>
                <a:cs typeface="Arial"/>
              </a:rPr>
              <a:t>The </a:t>
            </a:r>
            <a:r>
              <a:rPr lang="en-US" i="0" dirty="0">
                <a:latin typeface="Arial"/>
                <a:cs typeface="Arial"/>
              </a:rPr>
              <a:t>Somatic Mosaicism Across Human Tissues </a:t>
            </a:r>
            <a:r>
              <a:rPr lang="en-US" dirty="0">
                <a:latin typeface="Arial"/>
                <a:cs typeface="Arial"/>
              </a:rPr>
              <a:t>(or </a:t>
            </a:r>
            <a:r>
              <a:rPr lang="en-US" dirty="0" err="1">
                <a:latin typeface="Arial"/>
                <a:cs typeface="Arial"/>
              </a:rPr>
              <a:t>SMaHT</a:t>
            </a:r>
            <a:r>
              <a:rPr lang="en-US" dirty="0">
                <a:latin typeface="Arial"/>
                <a:cs typeface="Arial"/>
              </a:rPr>
              <a:t>) network is a new NIH Common Fund program aiming to build a greater understanding of somatic mosaicism, which reflects the unique post-conception changes in our DNA that can vary from cell to cell. Key aims of this network include developing a catalog of somatic genomic variants, creating innovative DNA sequencing and analysis tools, and forming a data workbench that integrates with other datasets.</a:t>
            </a:r>
          </a:p>
          <a:p>
            <a:endParaRPr lang="en-US" dirty="0">
              <a:latin typeface="Arial" panose="020B0604020202020204" pitchFamily="34" charset="0"/>
              <a:cs typeface="Arial" panose="020B0604020202020204" pitchFamily="34" charset="0"/>
            </a:endParaRPr>
          </a:p>
          <a:p>
            <a:r>
              <a:rPr lang="en-US" dirty="0">
                <a:latin typeface="Arial"/>
                <a:cs typeface="Arial"/>
              </a:rPr>
              <a:t>* Last month, the NIH Common Fund announced the first awards for the </a:t>
            </a:r>
            <a:r>
              <a:rPr lang="en-US" dirty="0" err="1">
                <a:latin typeface="Arial"/>
                <a:cs typeface="Arial"/>
              </a:rPr>
              <a:t>SMaHT</a:t>
            </a:r>
            <a:r>
              <a:rPr lang="en-US" dirty="0">
                <a:latin typeface="Arial"/>
                <a:cs typeface="Arial"/>
              </a:rPr>
              <a:t> program in response to five funding opportunities. The Tissue Procurement Center was awarded to the National Disease Research Interchange, the Data Analysis Center was awarded to Harvard Medical School, and the Organizational Center was awarded to Washington University. </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a:cs typeface="Arial"/>
              </a:rPr>
              <a:t>* There are five awards for Genome Characterization Centers, specifically at Baylor College of Medicine, the Broad Institute, the New York Genome Center, Seattle Children’s Hospital, and Washington University. </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a:cs typeface="Arial"/>
              </a:rPr>
              <a:t>* Furthermore, 12 institutions received the Tool and Technology Development awards. </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a:xfrm>
            <a:off x="3972560" y="8829967"/>
            <a:ext cx="3037840" cy="466433"/>
          </a:xfrm>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66EF2A21-0A99-0042-B1D1-4B202D0B9230}"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54</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188033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57200"/>
            <a:ext cx="6338887" cy="3565525"/>
          </a:xfrm>
        </p:spPr>
      </p:sp>
      <p:sp>
        <p:nvSpPr>
          <p:cNvPr id="3" name="Notes Placeholder 2"/>
          <p:cNvSpPr>
            <a:spLocks noGrp="1"/>
          </p:cNvSpPr>
          <p:nvPr>
            <p:ph type="body" idx="1"/>
          </p:nvPr>
        </p:nvSpPr>
        <p:spPr>
          <a:xfrm>
            <a:off x="761206" y="4022725"/>
            <a:ext cx="5486400" cy="4114800"/>
          </a:xfrm>
        </p:spPr>
        <p:txBody>
          <a:bodyPr/>
          <a:lstStyle/>
          <a:p>
            <a:r>
              <a:rPr lang="en-US" dirty="0">
                <a:latin typeface="Arial"/>
                <a:cs typeface="Arial"/>
              </a:rPr>
              <a:t>The NIH </a:t>
            </a:r>
            <a:r>
              <a:rPr lang="en-US" i="1" dirty="0">
                <a:latin typeface="Arial"/>
                <a:cs typeface="Arial"/>
              </a:rPr>
              <a:t>All of Us </a:t>
            </a:r>
            <a:r>
              <a:rPr lang="en-US" dirty="0">
                <a:latin typeface="Arial"/>
                <a:cs typeface="Arial"/>
              </a:rPr>
              <a:t>Research Program is seeking to build a national research cohort of over one million or more participants, reflecting the diversity of the United States. The program is creating a partnership with participants in order to advance precision medicine and to change healthcare for the benefit of all. </a:t>
            </a:r>
            <a:endParaRPr lang="en-US" dirty="0">
              <a:solidFill>
                <a:srgbClr val="212529"/>
              </a:solidFill>
              <a:latin typeface="Arial" panose="020B0604020202020204" pitchFamily="34" charset="0"/>
              <a:cs typeface="Arial" panose="020B0604020202020204" pitchFamily="34" charset="0"/>
            </a:endParaRPr>
          </a:p>
          <a:p>
            <a:endParaRPr lang="en-US" dirty="0">
              <a:solidFill>
                <a:srgbClr val="212529"/>
              </a:solidFill>
              <a:latin typeface="Arial" panose="020B0604020202020204" pitchFamily="34" charset="0"/>
              <a:cs typeface="Arial" panose="020B0604020202020204" pitchFamily="34" charset="0"/>
            </a:endParaRPr>
          </a:p>
          <a:p>
            <a:r>
              <a:rPr lang="en-US" dirty="0">
                <a:solidFill>
                  <a:srgbClr val="212529"/>
                </a:solidFill>
                <a:latin typeface="Arial"/>
                <a:cs typeface="Arial"/>
              </a:rPr>
              <a:t>* Last month, the program expanded the data available in the </a:t>
            </a:r>
            <a:r>
              <a:rPr lang="en-US" i="1" dirty="0">
                <a:latin typeface="Arial"/>
                <a:cs typeface="Arial"/>
              </a:rPr>
              <a:t>All of Us </a:t>
            </a:r>
            <a:r>
              <a:rPr lang="en-US" dirty="0">
                <a:solidFill>
                  <a:srgbClr val="212529"/>
                </a:solidFill>
                <a:latin typeface="Arial"/>
                <a:cs typeface="Arial"/>
              </a:rPr>
              <a:t>Researcher Workbench, including the release of nearly 250,000 whole-genome sequences with participant consent for broad research use. * 45% of the data are from people who identify as a member of a racial or ethnic group who has been historically underrepresented in biomedical research. * Researchers can now access information from over 400,000 individuals, including data from survey responses, physical measurements, and electronic health records. The data release also includes long-read genome sequences from over 1,000 individuals. </a:t>
            </a:r>
            <a:endParaRPr lang="en-US" dirty="0">
              <a:solidFill>
                <a:srgbClr val="212529"/>
              </a:solidFill>
              <a:latin typeface="Arial" panose="020B0604020202020204" pitchFamily="34" charset="0"/>
              <a:cs typeface="Arial" panose="020B0604020202020204" pitchFamily="34" charset="0"/>
            </a:endParaRPr>
          </a:p>
          <a:p>
            <a:endParaRPr lang="en-US" dirty="0">
              <a:solidFill>
                <a:srgbClr val="212529"/>
              </a:solidFill>
              <a:latin typeface="Arial" panose="020B0604020202020204" pitchFamily="34" charset="0"/>
              <a:cs typeface="Arial" panose="020B0604020202020204" pitchFamily="34" charset="0"/>
            </a:endParaRPr>
          </a:p>
          <a:p>
            <a:r>
              <a:rPr lang="en-US" dirty="0">
                <a:solidFill>
                  <a:srgbClr val="212529"/>
                </a:solidFill>
                <a:latin typeface="Arial"/>
                <a:cs typeface="Arial"/>
              </a:rPr>
              <a:t>We are excited about this update and encourage members of the genomics research community to visit the </a:t>
            </a:r>
            <a:r>
              <a:rPr lang="en-US" i="1" dirty="0">
                <a:solidFill>
                  <a:srgbClr val="212529"/>
                </a:solidFill>
                <a:latin typeface="Arial"/>
                <a:cs typeface="Arial"/>
              </a:rPr>
              <a:t>All of Us</a:t>
            </a:r>
            <a:r>
              <a:rPr lang="en-US" dirty="0">
                <a:solidFill>
                  <a:srgbClr val="212529"/>
                </a:solidFill>
                <a:latin typeface="Arial"/>
                <a:cs typeface="Arial"/>
              </a:rPr>
              <a:t> Researcher Workbench and to start exploring and analyzing these data. </a:t>
            </a:r>
            <a:r>
              <a:rPr lang="en-US" b="0" i="0" dirty="0">
                <a:solidFill>
                  <a:srgbClr val="212529"/>
                </a:solidFill>
                <a:effectLst/>
                <a:latin typeface="Arial"/>
                <a:cs typeface="Arial"/>
              </a:rPr>
              <a:t>Access to the Researcher Workbench is available to researchers from eligible organizations after they complete training.</a:t>
            </a:r>
            <a:endParaRPr lang="en-US" dirty="0">
              <a:solidFill>
                <a:srgbClr val="212529"/>
              </a:solidFill>
              <a:latin typeface="Arial"/>
              <a:cs typeface="Arial"/>
            </a:endParaRPr>
          </a:p>
        </p:txBody>
      </p:sp>
      <p:sp>
        <p:nvSpPr>
          <p:cNvPr id="4" name="Slide Number Placeholder 3"/>
          <p:cNvSpPr>
            <a:spLocks noGrp="1"/>
          </p:cNvSpPr>
          <p:nvPr>
            <p:ph type="sldNum" sz="quarter" idx="10"/>
          </p:nvPr>
        </p:nvSpPr>
        <p:spPr>
          <a:xfrm>
            <a:off x="3972560" y="8829967"/>
            <a:ext cx="3037840" cy="466433"/>
          </a:xfrm>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66EF2A21-0A99-0042-B1D1-4B202D0B9230}"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55</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188033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12750" y="457200"/>
            <a:ext cx="6338888" cy="3565525"/>
          </a:xfrm>
          <a:prstGeom prst="rect">
            <a:avLst/>
          </a:prstGeom>
          <a:ln/>
        </p:spPr>
      </p:sp>
      <p:sp>
        <p:nvSpPr>
          <p:cNvPr id="119811" name="Notes Placeholder 2"/>
          <p:cNvSpPr>
            <a:spLocks noGrp="1"/>
          </p:cNvSpPr>
          <p:nvPr>
            <p:ph type="body" idx="1"/>
          </p:nvPr>
        </p:nvSpPr>
        <p:spPr>
          <a:xfrm>
            <a:off x="719724" y="4022725"/>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marL="0" lvl="1">
              <a:defRPr/>
            </a:pPr>
            <a:r>
              <a:rPr lang="en-US" dirty="0">
                <a:latin typeface="Arial"/>
                <a:cs typeface="Arial"/>
              </a:rPr>
              <a:t>The goal of the NIH Cloud Platform Interoperability (or NCPI) effort is to establish and implement guidelines and technical standards to create a trans-NIH, cloud-based, federated data ecosystem in order to facilitate end-user analyses across participating cloud platforms. NCPI was launched in late 2019 and is a collaboration of the NHGRI </a:t>
            </a:r>
            <a:r>
              <a:rPr lang="en-US" b="0" i="0" dirty="0">
                <a:solidFill>
                  <a:srgbClr val="24292E"/>
                </a:solidFill>
                <a:effectLst/>
                <a:latin typeface="Arial"/>
                <a:cs typeface="Arial"/>
              </a:rPr>
              <a:t>Analysis Visualization and Informatics Lab-space (or </a:t>
            </a:r>
            <a:r>
              <a:rPr lang="en-US" b="0" i="0" dirty="0" err="1">
                <a:solidFill>
                  <a:srgbClr val="24292E"/>
                </a:solidFill>
                <a:effectLst/>
                <a:latin typeface="Arial"/>
                <a:cs typeface="Arial"/>
              </a:rPr>
              <a:t>AnVIL</a:t>
            </a:r>
            <a:r>
              <a:rPr lang="en-US" b="0" i="0" dirty="0">
                <a:solidFill>
                  <a:srgbClr val="24292E"/>
                </a:solidFill>
                <a:effectLst/>
                <a:latin typeface="Arial"/>
                <a:cs typeface="Arial"/>
              </a:rPr>
              <a:t>) </a:t>
            </a:r>
            <a:r>
              <a:rPr lang="en-US" dirty="0">
                <a:latin typeface="Arial"/>
                <a:cs typeface="Arial"/>
              </a:rPr>
              <a:t>program and other cloud-based programs and resources supported by the National Cancer Institute; the National Heart, Lung, and Blood Institute; the NIH Common Fund; and the National Library of Medicine.</a:t>
            </a:r>
          </a:p>
          <a:p>
            <a:pPr marL="0" lvl="1">
              <a:defRPr/>
            </a:pPr>
            <a:endParaRPr lang="en-US" dirty="0">
              <a:latin typeface="Arial" panose="020B0604020202020204" pitchFamily="34" charset="0"/>
              <a:cs typeface="Arial" panose="020B0604020202020204" pitchFamily="34" charset="0"/>
            </a:endParaRPr>
          </a:p>
          <a:p>
            <a:pPr marL="0" lvl="1">
              <a:defRPr/>
            </a:pPr>
            <a:r>
              <a:rPr lang="en-US" b="0" dirty="0">
                <a:latin typeface="Arial"/>
                <a:cs typeface="Arial"/>
              </a:rPr>
              <a:t>* This past January, the NIH Office of Data Science Strategy awarded funds to the Research Triangle Institute to establish an Administrative Coordinating Center for NCPI. This center will provide technical, administrative, and coordination support for the NCPI </a:t>
            </a:r>
            <a:r>
              <a:rPr lang="en-US" dirty="0">
                <a:latin typeface="Arial"/>
                <a:cs typeface="Arial"/>
              </a:rPr>
              <a:t>program. </a:t>
            </a:r>
            <a:endParaRPr lang="en-US" dirty="0">
              <a:latin typeface="Arial" panose="020B0604020202020204" pitchFamily="34" charset="0"/>
              <a:cs typeface="Arial" panose="020B0604020202020204" pitchFamily="34" charset="0"/>
            </a:endParaRPr>
          </a:p>
          <a:p>
            <a:pPr marL="0" lvl="1">
              <a:defRPr/>
            </a:pPr>
            <a:endParaRPr lang="en-US" dirty="0">
              <a:solidFill>
                <a:srgbClr val="000000"/>
              </a:solidFill>
              <a:latin typeface="Arial"/>
              <a:cs typeface="Arial"/>
            </a:endParaRPr>
          </a:p>
          <a:p>
            <a:pPr marL="0" lvl="1">
              <a:defRPr/>
            </a:pPr>
            <a:r>
              <a:rPr lang="en-US" b="0" i="0" dirty="0">
                <a:solidFill>
                  <a:srgbClr val="24292E"/>
                </a:solidFill>
                <a:effectLst/>
                <a:latin typeface="Arial"/>
                <a:cs typeface="Arial"/>
              </a:rPr>
              <a:t>* In March, the Administrative Coordinating Center released a solicitation for interoperability projects to test </a:t>
            </a:r>
            <a:r>
              <a:rPr lang="en-US" b="0" dirty="0">
                <a:latin typeface="Arial"/>
                <a:cs typeface="Arial"/>
              </a:rPr>
              <a:t>or implement tools and approaches, with the aim of facilitating researcher-driven analyses of datasets across the NCPI platforms and repositories. The </a:t>
            </a:r>
            <a:r>
              <a:rPr lang="en-US" dirty="0">
                <a:latin typeface="Arial"/>
                <a:cs typeface="Arial"/>
              </a:rPr>
              <a:t>applications</a:t>
            </a:r>
            <a:r>
              <a:rPr lang="en-US" b="0" dirty="0">
                <a:latin typeface="Arial"/>
                <a:cs typeface="Arial"/>
              </a:rPr>
              <a:t> are due </a:t>
            </a:r>
            <a:r>
              <a:rPr lang="en-US" dirty="0">
                <a:latin typeface="Arial"/>
                <a:cs typeface="Arial"/>
              </a:rPr>
              <a:t>today,</a:t>
            </a:r>
            <a:r>
              <a:rPr lang="en-US" b="0" dirty="0">
                <a:latin typeface="Arial"/>
                <a:cs typeface="Arial"/>
              </a:rPr>
              <a:t> May 15, 2023.</a:t>
            </a:r>
          </a:p>
          <a:p>
            <a:pPr marL="0" lvl="1">
              <a:defRPr/>
            </a:pPr>
            <a:endParaRPr lang="en-US" b="0" dirty="0">
              <a:latin typeface="Arial" panose="020B0604020202020204" pitchFamily="34" charset="0"/>
              <a:cs typeface="Arial" panose="020B0604020202020204" pitchFamily="34" charset="0"/>
            </a:endParaRPr>
          </a:p>
          <a:p>
            <a:pPr marL="0" lvl="1">
              <a:defRPr/>
            </a:pPr>
            <a:endParaRPr lang="en-US" dirty="0">
              <a:latin typeface="Arial"/>
              <a:cs typeface="Arial"/>
            </a:endParaRPr>
          </a:p>
          <a:p>
            <a:pPr marL="0" lvl="1">
              <a:defRPr/>
            </a:pPr>
            <a:endParaRPr lang="en-US" b="0" dirty="0"/>
          </a:p>
        </p:txBody>
      </p:sp>
      <p:sp>
        <p:nvSpPr>
          <p:cNvPr id="119812" name="Slide Number Placeholder 3"/>
          <p:cNvSpPr>
            <a:spLocks noGrp="1"/>
          </p:cNvSpPr>
          <p:nvPr>
            <p:ph type="sldNum" sz="quarter" idx="5"/>
          </p:nvPr>
        </p:nvSpPr>
        <p:spPr>
          <a:xfrm>
            <a:off x="3972560" y="8829967"/>
            <a:ext cx="3037840" cy="466433"/>
          </a:xfrm>
          <a:noFill/>
        </p:spPr>
        <p:txBody>
          <a:bodyPr/>
          <a:lstStyle/>
          <a:p>
            <a:pPr marL="0" marR="0" lvl="0" indent="0" algn="r" defTabSz="976585"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76585" rtl="0" eaLnBrk="1" fontAlgn="auto" latinLnBrk="0" hangingPunct="1">
                <a:lnSpc>
                  <a:spcPct val="100000"/>
                </a:lnSpc>
                <a:spcBef>
                  <a:spcPts val="0"/>
                </a:spcBef>
                <a:spcAft>
                  <a:spcPts val="0"/>
                </a:spcAft>
                <a:buClrTx/>
                <a:buSzTx/>
                <a:buFontTx/>
                <a:buNone/>
                <a:tabLst/>
                <a:defRPr/>
              </a:pPr>
              <a:t>56</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245720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57200"/>
            <a:ext cx="6340475" cy="3567113"/>
          </a:xfrm>
        </p:spPr>
      </p:sp>
      <p:sp>
        <p:nvSpPr>
          <p:cNvPr id="3" name="Notes Placeholder 2"/>
          <p:cNvSpPr>
            <a:spLocks noGrp="1"/>
          </p:cNvSpPr>
          <p:nvPr>
            <p:ph type="body" idx="1"/>
          </p:nvPr>
        </p:nvSpPr>
        <p:spPr>
          <a:xfrm>
            <a:off x="701040" y="4024313"/>
            <a:ext cx="5608320" cy="4183380"/>
          </a:xfrm>
        </p:spPr>
        <p:txBody>
          <a:bodyPr/>
          <a:lstStyle/>
          <a:p>
            <a:r>
              <a:rPr lang="en-US"/>
              <a:t>Moving on to NHGRI activities in the areas of communications, policy, and education.</a:t>
            </a:r>
          </a:p>
          <a:p>
            <a:endParaRPr lang="en-US"/>
          </a:p>
        </p:txBody>
      </p:sp>
      <p:sp>
        <p:nvSpPr>
          <p:cNvPr id="5" name="Slide Number Placeholder 3">
            <a:extLst>
              <a:ext uri="{FF2B5EF4-FFF2-40B4-BE49-F238E27FC236}">
                <a16:creationId xmlns:a16="http://schemas.microsoft.com/office/drawing/2014/main" id="{E8F3AD21-74E0-40B9-887C-2A5055994D67}"/>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57</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492650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4"/>
            <a:ext cx="5486400" cy="4963829"/>
          </a:xfrm>
        </p:spPr>
        <p:txBody>
          <a:bodyPr/>
          <a:lstStyle/>
          <a:p>
            <a:r>
              <a:rPr lang="en-US" dirty="0">
                <a:latin typeface="Arial"/>
                <a:cs typeface="Arial"/>
              </a:rPr>
              <a:t>On April 25, National DNA Day, NHGRI hosted a symposium to celebrate two special milestones: the 20</a:t>
            </a:r>
            <a:r>
              <a:rPr lang="en-US" baseline="30000" dirty="0">
                <a:latin typeface="Arial"/>
                <a:cs typeface="Arial"/>
              </a:rPr>
              <a:t>th</a:t>
            </a:r>
            <a:r>
              <a:rPr lang="en-US" dirty="0">
                <a:latin typeface="Arial"/>
                <a:cs typeface="Arial"/>
              </a:rPr>
              <a:t> anniversary of the completion of the Human Genome Project and the 70</a:t>
            </a:r>
            <a:r>
              <a:rPr lang="en-US" baseline="30000" dirty="0">
                <a:latin typeface="Arial"/>
                <a:cs typeface="Arial"/>
              </a:rPr>
              <a:t>th</a:t>
            </a:r>
            <a:r>
              <a:rPr lang="en-US" dirty="0">
                <a:latin typeface="Arial"/>
                <a:cs typeface="Arial"/>
              </a:rPr>
              <a:t> anniversary of the discovery of DNA's double-helical structure. Organized by our Education and Community Involvement Branch and our Office of Communications, the event brought in close to 100 in-person attendees and just over 700 virtual attendees.</a:t>
            </a:r>
          </a:p>
          <a:p>
            <a:endParaRPr lang="en-US" dirty="0">
              <a:latin typeface="Arial"/>
              <a:cs typeface="Arial"/>
            </a:endParaRPr>
          </a:p>
          <a:p>
            <a:r>
              <a:rPr lang="en-US" dirty="0">
                <a:latin typeface="Arial"/>
                <a:cs typeface="Arial"/>
              </a:rPr>
              <a:t>I had the privilege of leading a panel discussion with several of my fellow NIH institute and center directors, exploring how genomic advances have directly influenced research at their respective institutes and centers. Other highlights of the day included a discussion about the benefits and challenges of using population descriptors in genetics and genomics research, a presentation highlighting an international celebration of DNA Day in Ghana, and a panel showcasing the diverse career opportunities in genomics. The day concluded with Francis Collins presenting the annual Louise M. Slaughter National DNA Day Lecture. </a:t>
            </a:r>
            <a:endParaRPr lang="en-US" dirty="0"/>
          </a:p>
          <a:p>
            <a:endParaRPr lang="en-US" dirty="0">
              <a:latin typeface="Arial"/>
              <a:cs typeface="Arial"/>
            </a:endParaRPr>
          </a:p>
          <a:p>
            <a:pPr marL="0" marR="0" lvl="0" indent="0" algn="l" defTabSz="609585" rtl="0" eaLnBrk="1" fontAlgn="auto" latinLnBrk="0" hangingPunct="1">
              <a:lnSpc>
                <a:spcPct val="100000"/>
              </a:lnSpc>
              <a:spcBef>
                <a:spcPts val="0"/>
              </a:spcBef>
              <a:spcAft>
                <a:spcPts val="0"/>
              </a:spcAft>
              <a:buClrTx/>
              <a:buSzTx/>
              <a:buFontTx/>
              <a:buNone/>
              <a:tabLst/>
              <a:defRPr/>
            </a:pPr>
            <a:r>
              <a:rPr lang="en-US" dirty="0">
                <a:latin typeface="Arial"/>
                <a:cs typeface="Arial"/>
              </a:rPr>
              <a:t>* I especially enjoyed a surprise segment in which I challenged my predecessor, that Collins guy, to a series of activities to determine who is the Greatest of All Time (or G.O.A.T.) NHGRI Director. That spirited competition consisted of a pre-recorded video followed by a live segment at the symposium itself. Together, the complete G.O.A.T. competition takes about 17 minutes to watch, with the </a:t>
            </a:r>
            <a:r>
              <a:rPr lang="en-US" dirty="0"/>
              <a:t>GenomeTV/</a:t>
            </a:r>
            <a:r>
              <a:rPr lang="en-US" dirty="0">
                <a:latin typeface="Arial"/>
                <a:cs typeface="Arial"/>
              </a:rPr>
              <a:t>YouTube video available at the link provided via Document 42. But to really </a:t>
            </a:r>
            <a:r>
              <a:rPr lang="en-US" dirty="0" err="1">
                <a:latin typeface="Arial"/>
                <a:cs typeface="Arial"/>
              </a:rPr>
              <a:t>really</a:t>
            </a:r>
            <a:r>
              <a:rPr lang="en-US" dirty="0">
                <a:latin typeface="Arial"/>
                <a:cs typeface="Arial"/>
              </a:rPr>
              <a:t> entice you to watch the Green-Collins frivolity, I will show you a brief teaser... </a:t>
            </a:r>
          </a:p>
          <a:p>
            <a:endParaRPr lang="en-US" dirty="0">
              <a:latin typeface="Arial"/>
              <a:ea typeface="Open Sans"/>
              <a:cs typeface="Arial"/>
            </a:endParaRPr>
          </a:p>
        </p:txBody>
      </p:sp>
      <p:sp>
        <p:nvSpPr>
          <p:cNvPr id="4" name="Slide Number Placeholder 3">
            <a:extLst>
              <a:ext uri="{FF2B5EF4-FFF2-40B4-BE49-F238E27FC236}">
                <a16:creationId xmlns:a16="http://schemas.microsoft.com/office/drawing/2014/main" id="{135AC33E-74EC-A55F-B5ED-B75B94B6A341}"/>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58</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273124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57200"/>
            <a:ext cx="6340475" cy="3567113"/>
          </a:xfrm>
        </p:spPr>
      </p:sp>
      <p:sp>
        <p:nvSpPr>
          <p:cNvPr id="3" name="Notes Placeholder 2"/>
          <p:cNvSpPr>
            <a:spLocks noGrp="1"/>
          </p:cNvSpPr>
          <p:nvPr>
            <p:ph type="body" idx="1"/>
          </p:nvPr>
        </p:nvSpPr>
        <p:spPr>
          <a:xfrm>
            <a:off x="762000" y="4024313"/>
            <a:ext cx="5486400" cy="4114800"/>
          </a:xfrm>
        </p:spPr>
        <p:txBody>
          <a:bodyPr/>
          <a:lstStyle/>
          <a:p>
            <a:r>
              <a:rPr lang="en-US" dirty="0">
                <a:latin typeface="Arial"/>
                <a:cs typeface="Arial"/>
              </a:rPr>
              <a:t>And speaking of frivolity... the NHGRI Office of Communications recently released two GenomeTV/YouTube videos that are both fun and educational for everyone.</a:t>
            </a:r>
          </a:p>
          <a:p>
            <a:endParaRPr lang="en-US" dirty="0"/>
          </a:p>
          <a:p>
            <a:r>
              <a:rPr lang="en-US" dirty="0">
                <a:latin typeface="Arial"/>
                <a:cs typeface="Arial"/>
              </a:rPr>
              <a:t>* In the first video, our social media </a:t>
            </a:r>
            <a:r>
              <a:rPr lang="en-US" b="0" dirty="0">
                <a:latin typeface="Arial"/>
                <a:cs typeface="Arial"/>
              </a:rPr>
              <a:t>specialist, Jenny Montooth, and </a:t>
            </a:r>
            <a:r>
              <a:rPr lang="en-US" dirty="0">
                <a:latin typeface="Arial"/>
                <a:cs typeface="Arial"/>
              </a:rPr>
              <a:t>I show </a:t>
            </a:r>
            <a:r>
              <a:rPr lang="en-US" b="0" i="0" dirty="0">
                <a:effectLst/>
                <a:latin typeface="Arial"/>
                <a:cs typeface="Arial"/>
              </a:rPr>
              <a:t>you step-by-step </a:t>
            </a:r>
            <a:r>
              <a:rPr lang="en-US" dirty="0">
                <a:latin typeface="Arial"/>
                <a:cs typeface="Arial"/>
              </a:rPr>
              <a:t>instructions for extracting </a:t>
            </a:r>
            <a:r>
              <a:rPr lang="en-US" i="0" dirty="0">
                <a:effectLst/>
                <a:latin typeface="Arial"/>
                <a:cs typeface="Arial"/>
              </a:rPr>
              <a:t>D</a:t>
            </a:r>
            <a:r>
              <a:rPr lang="en-US" b="0" i="0" dirty="0">
                <a:effectLst/>
                <a:latin typeface="Arial"/>
                <a:cs typeface="Arial"/>
              </a:rPr>
              <a:t>NA from strawberries using materials available in your kitchen</a:t>
            </a:r>
            <a:r>
              <a:rPr lang="en-US" dirty="0">
                <a:latin typeface="Arial"/>
                <a:cs typeface="Arial"/>
              </a:rPr>
              <a:t>. This is a</a:t>
            </a:r>
            <a:r>
              <a:rPr lang="en-US" b="0" dirty="0">
                <a:latin typeface="Arial"/>
                <a:cs typeface="Arial"/>
              </a:rPr>
              <a:t>n </a:t>
            </a:r>
            <a:r>
              <a:rPr lang="en-US" dirty="0">
                <a:latin typeface="Arial"/>
                <a:cs typeface="Arial"/>
              </a:rPr>
              <a:t>updated version of the original instructional video that I made with Carla Easter 12 years ago (a video that has garnered nearly 500,000 views on YouTube!). </a:t>
            </a:r>
          </a:p>
          <a:p>
            <a:endParaRPr lang="en-US" dirty="0"/>
          </a:p>
          <a:p>
            <a:r>
              <a:rPr lang="en-US" dirty="0">
                <a:latin typeface="Arial"/>
                <a:cs typeface="Arial"/>
              </a:rPr>
              <a:t>* In the second video, </a:t>
            </a:r>
            <a:r>
              <a:rPr lang="en-US" b="0" i="0" dirty="0">
                <a:effectLst/>
                <a:latin typeface="Arial"/>
                <a:cs typeface="Arial"/>
              </a:rPr>
              <a:t>NHGRI researchers </a:t>
            </a:r>
            <a:r>
              <a:rPr lang="en-US" b="0" dirty="0">
                <a:latin typeface="Arial"/>
                <a:cs typeface="Arial"/>
              </a:rPr>
              <a:t>from Adam </a:t>
            </a:r>
            <a:r>
              <a:rPr lang="en-US" b="0" dirty="0" err="1">
                <a:latin typeface="Arial"/>
                <a:cs typeface="Arial"/>
              </a:rPr>
              <a:t>Phillippy’s</a:t>
            </a:r>
            <a:r>
              <a:rPr lang="en-US" b="0" dirty="0">
                <a:latin typeface="Arial"/>
                <a:cs typeface="Arial"/>
              </a:rPr>
              <a:t> </a:t>
            </a:r>
            <a:r>
              <a:rPr lang="en-US" dirty="0">
                <a:latin typeface="Arial"/>
                <a:cs typeface="Arial"/>
              </a:rPr>
              <a:t>group and </a:t>
            </a:r>
            <a:r>
              <a:rPr lang="en-US" b="0" i="0" dirty="0">
                <a:effectLst/>
                <a:latin typeface="Arial"/>
                <a:cs typeface="Arial"/>
              </a:rPr>
              <a:t>the NIH Intramural Sequencing Center show how to extract human DNA, sequence it, and interpret the data</a:t>
            </a:r>
            <a:r>
              <a:rPr lang="en-US" b="0" dirty="0">
                <a:latin typeface="Arial"/>
                <a:cs typeface="Arial"/>
              </a:rPr>
              <a:t> </a:t>
            </a:r>
            <a:r>
              <a:rPr lang="en-US" dirty="0">
                <a:latin typeface="Arial"/>
                <a:ea typeface="Open Sans"/>
                <a:cs typeface="Arial"/>
              </a:rPr>
              <a:t>–</a:t>
            </a:r>
            <a:r>
              <a:rPr lang="en-US" b="0" i="0" dirty="0">
                <a:effectLst/>
                <a:latin typeface="Arial"/>
                <a:cs typeface="Arial"/>
              </a:rPr>
              <a:t> with some fun DNA </a:t>
            </a:r>
            <a:r>
              <a:rPr lang="en-US" b="0" dirty="0">
                <a:latin typeface="Arial"/>
                <a:cs typeface="Arial"/>
              </a:rPr>
              <a:t>hijinks </a:t>
            </a:r>
            <a:r>
              <a:rPr lang="en-US" b="0" i="0" dirty="0">
                <a:effectLst/>
                <a:latin typeface="Arial"/>
                <a:cs typeface="Arial"/>
              </a:rPr>
              <a:t>along the way.</a:t>
            </a:r>
            <a:r>
              <a:rPr lang="en-US" b="0" dirty="0">
                <a:latin typeface="Arial"/>
                <a:cs typeface="Arial"/>
              </a:rPr>
              <a:t> </a:t>
            </a:r>
            <a:endParaRPr lang="en-US" dirty="0">
              <a:cs typeface="Arial"/>
            </a:endParaRPr>
          </a:p>
          <a:p>
            <a:endParaRPr lang="en-US" dirty="0">
              <a:cs typeface="Calibri"/>
            </a:endParaRPr>
          </a:p>
          <a:p>
            <a:endParaRPr lang="en-US" dirty="0">
              <a:latin typeface="Arial"/>
              <a:cs typeface="Arial"/>
            </a:endParaRPr>
          </a:p>
          <a:p>
            <a:endParaRPr lang="en-US" dirty="0">
              <a:cs typeface="Calibri"/>
            </a:endParaRPr>
          </a:p>
        </p:txBody>
      </p:sp>
      <p:sp>
        <p:nvSpPr>
          <p:cNvPr id="4" name="Slide Number Placeholder 3"/>
          <p:cNvSpPr>
            <a:spLocks noGrp="1"/>
          </p:cNvSpPr>
          <p:nvPr>
            <p:ph type="sldNum" sz="quarter" idx="5"/>
          </p:nvPr>
        </p:nvSpPr>
        <p:spPr/>
        <p:txBody>
          <a:bodyPr/>
          <a:lstStyle/>
          <a:p>
            <a:fld id="{8278BAFF-ADEB-4744-BC7F-43E9D31D4077}" type="slidenum">
              <a:rPr lang="en-US" b="1" smtClean="0">
                <a:latin typeface="Arial" panose="020B0604020202020204" pitchFamily="34" charset="0"/>
                <a:cs typeface="Arial" panose="020B0604020202020204" pitchFamily="34" charset="0"/>
              </a:rPr>
              <a:t>59</a:t>
            </a:fld>
            <a:endParaRPr lang="en-US"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144671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521768"/>
          </a:xfrm>
        </p:spPr>
        <p:txBody>
          <a:bodyPr/>
          <a:lstStyle/>
          <a:p>
            <a:r>
              <a:rPr lang="en-US" dirty="0">
                <a:latin typeface="Arial"/>
                <a:ea typeface="Open Sans"/>
                <a:cs typeface="Arial"/>
              </a:rPr>
              <a:t>The story of the 13-year Human Genome Project is a tale of great individual and group accomplishments and, in many ways, incredible audacity. The Project actually consisted of many smaller narratives – some scientific, some political, and some sociological. To capture some of this history and as part of the 20</a:t>
            </a:r>
            <a:r>
              <a:rPr lang="en-US" baseline="30000" dirty="0">
                <a:latin typeface="Arial"/>
                <a:ea typeface="Open Sans"/>
                <a:cs typeface="Arial"/>
              </a:rPr>
              <a:t>th</a:t>
            </a:r>
            <a:r>
              <a:rPr lang="en-US" dirty="0">
                <a:latin typeface="Arial"/>
                <a:ea typeface="Open Sans"/>
                <a:cs typeface="Arial"/>
              </a:rPr>
              <a:t> anniversary celebration, NHGRI recently recorded a virtual discussion involving the major leaders that pushed the </a:t>
            </a:r>
            <a:r>
              <a:rPr lang="en-US" dirty="0">
                <a:latin typeface="Arial"/>
                <a:cs typeface="Arial"/>
              </a:rPr>
              <a:t>Human Genome Project </a:t>
            </a:r>
            <a:r>
              <a:rPr lang="en-US" dirty="0">
                <a:latin typeface="Arial"/>
                <a:ea typeface="Open Sans"/>
                <a:cs typeface="Arial"/>
              </a:rPr>
              <a:t>across the finish line in 2003. That group was dubbed the ‘G5’ and included the leaders of the five genome-sequencing centers that produced the largest amount of sequence data. </a:t>
            </a:r>
            <a:endParaRPr lang="en-US" dirty="0">
              <a:latin typeface="Arial"/>
              <a:ea typeface="Open Sans" panose="020B0606030504020204" pitchFamily="34" charset="0"/>
              <a:cs typeface="Arial"/>
            </a:endParaRPr>
          </a:p>
          <a:p>
            <a:endParaRPr lang="en-US" dirty="0">
              <a:latin typeface="Arial"/>
              <a:ea typeface="Open Sans" panose="020B0606030504020204" pitchFamily="34" charset="0"/>
              <a:cs typeface="Arial"/>
            </a:endParaRPr>
          </a:p>
          <a:p>
            <a:r>
              <a:rPr lang="en-US" dirty="0">
                <a:latin typeface="Arial"/>
                <a:ea typeface="Open Sans"/>
                <a:cs typeface="Arial"/>
              </a:rPr>
              <a:t>For this incredibly fun virtual reunion, I was joined by Jane Rogers, then at the </a:t>
            </a:r>
            <a:r>
              <a:rPr lang="en-US" dirty="0" err="1">
                <a:latin typeface="Arial"/>
                <a:ea typeface="Open Sans"/>
                <a:cs typeface="Arial"/>
              </a:rPr>
              <a:t>Wellcome</a:t>
            </a:r>
            <a:r>
              <a:rPr lang="en-US" dirty="0">
                <a:latin typeface="Arial"/>
                <a:ea typeface="Open Sans"/>
                <a:cs typeface="Arial"/>
              </a:rPr>
              <a:t> Trust Sanger Institute (previously known as the Sanger Centre); Michael Morgan, then a leader at the </a:t>
            </a:r>
            <a:r>
              <a:rPr lang="en-US" dirty="0" err="1">
                <a:latin typeface="Arial"/>
                <a:ea typeface="Open Sans"/>
                <a:cs typeface="Arial"/>
              </a:rPr>
              <a:t>Wellcome</a:t>
            </a:r>
            <a:r>
              <a:rPr lang="en-US" dirty="0">
                <a:latin typeface="Arial"/>
                <a:ea typeface="Open Sans"/>
                <a:cs typeface="Arial"/>
              </a:rPr>
              <a:t> Trust; Ari Patrinos, representing the efforts of the Department of Energy’s Joint Genome Institute; Eric Lander of the Broad Institute/Whitehead Institute for Biomedical Research; Richard Gibbs of Baylor College of Medicine’s Human Genome Sequencing Center; Bob Waterston, then at Washington University School of Medicine’s Genome Sequencing Center; and Francis Collins, then the NHGRI Director.</a:t>
            </a:r>
          </a:p>
          <a:p>
            <a:endParaRPr lang="en-US" dirty="0">
              <a:latin typeface="Arial"/>
              <a:ea typeface="Open Sans" panose="020B0606030504020204" pitchFamily="34" charset="0"/>
              <a:cs typeface="Arial"/>
            </a:endParaRPr>
          </a:p>
          <a:p>
            <a:r>
              <a:rPr lang="en-US" dirty="0">
                <a:latin typeface="Arial"/>
                <a:ea typeface="Open Sans"/>
                <a:cs typeface="Arial"/>
              </a:rPr>
              <a:t>While the full reunion video is not yet available, a teaser reel has been released that you can now watch. Meanwhile, we will get the word out when we release the full video on our GenomeTV/YouTube channel.</a:t>
            </a:r>
            <a:endParaRPr lang="en-US" dirty="0">
              <a:latin typeface="Arial"/>
              <a:ea typeface="Open Sans" panose="020B0606030504020204" pitchFamily="34" charset="0"/>
              <a:cs typeface="Arial"/>
            </a:endParaRPr>
          </a:p>
        </p:txBody>
      </p:sp>
      <p:sp>
        <p:nvSpPr>
          <p:cNvPr id="4" name="Slide Number Placeholder 3">
            <a:extLst>
              <a:ext uri="{FF2B5EF4-FFF2-40B4-BE49-F238E27FC236}">
                <a16:creationId xmlns:a16="http://schemas.microsoft.com/office/drawing/2014/main" id="{7B848DF1-32D3-72DF-1CD2-36224AE8F7E8}"/>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60</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776734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r>
              <a:rPr lang="en-US" u="none" kern="1200" dirty="0">
                <a:solidFill>
                  <a:schemeClr val="tx2">
                    <a:lumMod val="50000"/>
                  </a:schemeClr>
                </a:solidFill>
                <a:effectLst/>
                <a:latin typeface="Arial"/>
                <a:cs typeface="Arial"/>
              </a:rPr>
              <a:t>As you may recall, </a:t>
            </a:r>
            <a:r>
              <a:rPr lang="en-US" dirty="0">
                <a:solidFill>
                  <a:schemeClr val="tx2">
                    <a:lumMod val="50000"/>
                  </a:schemeClr>
                </a:solidFill>
                <a:latin typeface="Arial"/>
                <a:cs typeface="Arial"/>
              </a:rPr>
              <a:t>10 years ago as part of the then 10</a:t>
            </a:r>
            <a:r>
              <a:rPr lang="en-US" baseline="30000" dirty="0">
                <a:solidFill>
                  <a:schemeClr val="tx2">
                    <a:lumMod val="50000"/>
                  </a:schemeClr>
                </a:solidFill>
                <a:latin typeface="Arial"/>
                <a:cs typeface="Arial"/>
              </a:rPr>
              <a:t>th</a:t>
            </a:r>
            <a:r>
              <a:rPr lang="en-US" dirty="0">
                <a:solidFill>
                  <a:schemeClr val="tx2">
                    <a:lumMod val="50000"/>
                  </a:schemeClr>
                </a:solidFill>
                <a:latin typeface="Arial"/>
                <a:cs typeface="Arial"/>
              </a:rPr>
              <a:t> anniversary celebration of the Human Genome Project's completion, NHGRI and the </a:t>
            </a:r>
            <a:r>
              <a:rPr lang="en-US" dirty="0">
                <a:latin typeface="Arial"/>
                <a:cs typeface="Arial"/>
              </a:rPr>
              <a:t>Smithsonian National Museum of Natural History (or NMNH) created </a:t>
            </a:r>
            <a:r>
              <a:rPr lang="en-US" dirty="0">
                <a:solidFill>
                  <a:schemeClr val="tx2">
                    <a:lumMod val="50000"/>
                  </a:schemeClr>
                </a:solidFill>
                <a:latin typeface="Arial"/>
                <a:cs typeface="Arial"/>
              </a:rPr>
              <a:t>the </a:t>
            </a:r>
            <a:r>
              <a:rPr lang="en-US" i="1" u="none" kern="1200" dirty="0">
                <a:solidFill>
                  <a:schemeClr val="tx2">
                    <a:lumMod val="50000"/>
                  </a:schemeClr>
                </a:solidFill>
                <a:effectLst/>
                <a:latin typeface="Arial"/>
                <a:cs typeface="Arial"/>
              </a:rPr>
              <a:t>Genome: Unlocking Life’s Code </a:t>
            </a:r>
            <a:r>
              <a:rPr lang="en-US" dirty="0">
                <a:solidFill>
                  <a:schemeClr val="tx2">
                    <a:lumMod val="50000"/>
                  </a:schemeClr>
                </a:solidFill>
                <a:latin typeface="Arial"/>
                <a:cs typeface="Arial"/>
              </a:rPr>
              <a:t>exhibition. </a:t>
            </a:r>
            <a:endParaRPr lang="en-US" u="none" kern="1200" dirty="0">
              <a:solidFill>
                <a:schemeClr val="tx2">
                  <a:lumMod val="50000"/>
                </a:schemeClr>
              </a:solidFill>
              <a:effectLst/>
              <a:cs typeface="Arial" panose="020B0604020202020204" pitchFamily="34" charset="0"/>
            </a:endParaRPr>
          </a:p>
          <a:p>
            <a:endParaRPr lang="en-US" dirty="0">
              <a:solidFill>
                <a:schemeClr val="tx2">
                  <a:lumMod val="50000"/>
                </a:schemeClr>
              </a:solidFill>
              <a:latin typeface="Arial"/>
              <a:cs typeface="Arial"/>
            </a:endParaRPr>
          </a:p>
          <a:p>
            <a:r>
              <a:rPr lang="en-US" u="none" kern="1200" dirty="0">
                <a:solidFill>
                  <a:schemeClr val="tx2">
                    <a:lumMod val="50000"/>
                  </a:schemeClr>
                </a:solidFill>
                <a:effectLst/>
                <a:latin typeface="Arial"/>
                <a:cs typeface="Arial"/>
              </a:rPr>
              <a:t>The </a:t>
            </a:r>
            <a:r>
              <a:rPr lang="en-US" dirty="0">
                <a:solidFill>
                  <a:schemeClr val="tx2">
                    <a:lumMod val="50000"/>
                  </a:schemeClr>
                </a:solidFill>
                <a:latin typeface="Arial"/>
                <a:cs typeface="Arial"/>
              </a:rPr>
              <a:t>exhibition </a:t>
            </a:r>
            <a:r>
              <a:rPr lang="en-US" u="none" kern="1200" dirty="0">
                <a:solidFill>
                  <a:schemeClr val="tx2">
                    <a:lumMod val="50000"/>
                  </a:schemeClr>
                </a:solidFill>
                <a:effectLst/>
                <a:latin typeface="Arial"/>
                <a:cs typeface="Arial"/>
              </a:rPr>
              <a:t>examined the complexities of genomes (particularly the human genome), chronicled the remarkable breakthroughs that have taken place since the completion of the Human Genome Project, and highlighted both the benefits and challenges that genomics brings to modern society. After a year-plus stay at NMNH, the exhibition travelled to 12 U.S. states and Canada. It returned to Washington, D.C, in October 2021 for a final stay in the museum of its origin. It attracted millions of visitors over the last 10 years.</a:t>
            </a:r>
            <a:r>
              <a:rPr lang="en-US" dirty="0">
                <a:solidFill>
                  <a:schemeClr val="tx2">
                    <a:lumMod val="50000"/>
                  </a:schemeClr>
                </a:solidFill>
                <a:latin typeface="Arial"/>
                <a:cs typeface="Arial"/>
              </a:rPr>
              <a:t> </a:t>
            </a:r>
            <a:endParaRPr lang="en-US" u="none" kern="1200" dirty="0">
              <a:solidFill>
                <a:schemeClr val="tx2">
                  <a:lumMod val="50000"/>
                </a:schemeClr>
              </a:solidFill>
              <a:effectLst/>
              <a:cs typeface="Arial" panose="020B0604020202020204" pitchFamily="34" charset="0"/>
            </a:endParaRPr>
          </a:p>
          <a:p>
            <a:endParaRPr lang="en-US" b="0" i="0" u="none" strike="noStrike" dirty="0">
              <a:solidFill>
                <a:srgbClr val="000000"/>
              </a:solidFill>
              <a:effectLst/>
              <a:cs typeface="Arial" panose="020B0604020202020204" pitchFamily="34" charset="0"/>
            </a:endParaRPr>
          </a:p>
          <a:p>
            <a:r>
              <a:rPr lang="en-US" b="0" i="0" u="none" strike="noStrike" dirty="0">
                <a:solidFill>
                  <a:srgbClr val="000000"/>
                </a:solidFill>
                <a:effectLst/>
                <a:latin typeface="Arial"/>
                <a:cs typeface="Arial"/>
              </a:rPr>
              <a:t>Upon closing of the exhibition in November 2022, NHGRI was provided the opportunity to take custody of pieces of our choice from the </a:t>
            </a:r>
            <a:r>
              <a:rPr lang="en-US" dirty="0">
                <a:solidFill>
                  <a:srgbClr val="000000"/>
                </a:solidFill>
                <a:latin typeface="Arial"/>
                <a:cs typeface="Arial"/>
              </a:rPr>
              <a:t>exhibition</a:t>
            </a:r>
            <a:r>
              <a:rPr lang="en-US" b="0" i="0" u="none" strike="noStrike" dirty="0">
                <a:solidFill>
                  <a:srgbClr val="000000"/>
                </a:solidFill>
                <a:effectLst/>
                <a:latin typeface="Arial"/>
                <a:cs typeface="Arial"/>
              </a:rPr>
              <a:t>. * Five pieces of the </a:t>
            </a:r>
            <a:r>
              <a:rPr lang="en-US" b="0" i="1" u="none" strike="noStrike" dirty="0">
                <a:solidFill>
                  <a:srgbClr val="000000"/>
                </a:solidFill>
                <a:effectLst/>
                <a:latin typeface="Arial"/>
                <a:cs typeface="Arial"/>
              </a:rPr>
              <a:t>Genome: Unlocking Life’s Code</a:t>
            </a:r>
            <a:r>
              <a:rPr lang="en-US" b="0" i="0" u="none" strike="noStrike" dirty="0">
                <a:solidFill>
                  <a:srgbClr val="000000"/>
                </a:solidFill>
                <a:effectLst/>
                <a:latin typeface="Arial"/>
                <a:cs typeface="Arial"/>
              </a:rPr>
              <a:t> </a:t>
            </a:r>
            <a:r>
              <a:rPr lang="en-US" dirty="0">
                <a:solidFill>
                  <a:srgbClr val="000000"/>
                </a:solidFill>
                <a:latin typeface="Arial"/>
                <a:cs typeface="Arial"/>
              </a:rPr>
              <a:t>exhibition</a:t>
            </a:r>
            <a:r>
              <a:rPr lang="en-US" b="0" i="0" u="none" strike="noStrike" dirty="0">
                <a:solidFill>
                  <a:srgbClr val="000000"/>
                </a:solidFill>
                <a:effectLst/>
                <a:latin typeface="Arial"/>
                <a:cs typeface="Arial"/>
              </a:rPr>
              <a:t> are now on display on NIH’s Bethesda campus. Four of the pieces can be found in Building 31</a:t>
            </a:r>
            <a:r>
              <a:rPr lang="en-US" dirty="0">
                <a:solidFill>
                  <a:srgbClr val="000000"/>
                </a:solidFill>
                <a:latin typeface="Arial"/>
                <a:cs typeface="Arial"/>
              </a:rPr>
              <a:t>,</a:t>
            </a:r>
            <a:r>
              <a:rPr lang="en-US" b="0" i="0" u="none" strike="noStrike" dirty="0">
                <a:solidFill>
                  <a:srgbClr val="000000"/>
                </a:solidFill>
                <a:effectLst/>
                <a:latin typeface="Arial"/>
                <a:cs typeface="Arial"/>
              </a:rPr>
              <a:t> and one is on display </a:t>
            </a:r>
            <a:r>
              <a:rPr lang="en-US" dirty="0">
                <a:solidFill>
                  <a:srgbClr val="000000"/>
                </a:solidFill>
                <a:latin typeface="Arial"/>
                <a:cs typeface="Arial"/>
              </a:rPr>
              <a:t>in</a:t>
            </a:r>
            <a:r>
              <a:rPr lang="en-US" b="0" i="0" u="none" strike="noStrike" dirty="0">
                <a:solidFill>
                  <a:srgbClr val="000000"/>
                </a:solidFill>
                <a:effectLst/>
                <a:latin typeface="Arial"/>
                <a:cs typeface="Arial"/>
              </a:rPr>
              <a:t> the </a:t>
            </a:r>
            <a:r>
              <a:rPr lang="en-US" dirty="0">
                <a:solidFill>
                  <a:srgbClr val="000000"/>
                </a:solidFill>
                <a:latin typeface="Arial"/>
                <a:cs typeface="Arial"/>
              </a:rPr>
              <a:t>medical</a:t>
            </a:r>
            <a:r>
              <a:rPr lang="en-US" b="0" i="0" u="none" strike="noStrike" dirty="0">
                <a:solidFill>
                  <a:srgbClr val="000000"/>
                </a:solidFill>
                <a:effectLst/>
                <a:latin typeface="Arial"/>
                <a:cs typeface="Arial"/>
              </a:rPr>
              <a:t> library in the </a:t>
            </a:r>
            <a:r>
              <a:rPr lang="en-US" dirty="0">
                <a:solidFill>
                  <a:srgbClr val="000000"/>
                </a:solidFill>
                <a:latin typeface="Arial"/>
                <a:cs typeface="Arial"/>
              </a:rPr>
              <a:t>NIH Clinical</a:t>
            </a:r>
            <a:r>
              <a:rPr lang="en-US" b="0" i="0" u="none" strike="noStrike" dirty="0">
                <a:solidFill>
                  <a:srgbClr val="000000"/>
                </a:solidFill>
                <a:effectLst/>
                <a:latin typeface="Arial"/>
                <a:cs typeface="Arial"/>
              </a:rPr>
              <a:t> Center.</a:t>
            </a:r>
          </a:p>
          <a:p>
            <a:pPr rtl="0"/>
            <a:endParaRPr lang="en-US" b="0" i="0" u="none" strike="noStrike" dirty="0">
              <a:solidFill>
                <a:srgbClr val="000000"/>
              </a:solidFill>
              <a:effectLst/>
              <a:cs typeface="Arial" panose="020B0604020202020204" pitchFamily="34" charset="0"/>
            </a:endParaRPr>
          </a:p>
          <a:p>
            <a:endParaRPr lang="en-US" dirty="0">
              <a:solidFill>
                <a:srgbClr val="000000"/>
              </a:solidFill>
              <a:latin typeface="Arial"/>
              <a:cs typeface="Arial"/>
            </a:endParaRPr>
          </a:p>
        </p:txBody>
      </p:sp>
      <p:sp>
        <p:nvSpPr>
          <p:cNvPr id="119812" name="Slide Number Placeholder 3"/>
          <p:cNvSpPr>
            <a:spLocks noGrp="1"/>
          </p:cNvSpPr>
          <p:nvPr>
            <p:ph type="sldNum" sz="quarter" idx="5"/>
          </p:nvPr>
        </p:nvSpPr>
        <p:spPr>
          <a:noFill/>
        </p:spPr>
        <p:txBody>
          <a:bodyPr/>
          <a:lstStyle/>
          <a:p>
            <a:pPr defTabSz="941468"/>
            <a:fld id="{3F3096A7-7907-4AE4-8BBC-4643BE8BB0EA}" type="slidenum">
              <a:rPr lang="en-US" b="1" smtClean="0">
                <a:solidFill>
                  <a:srgbClr val="000000"/>
                </a:solidFill>
                <a:latin typeface="Arial" panose="020B0604020202020204" pitchFamily="34" charset="0"/>
                <a:cs typeface="Arial" panose="020B0604020202020204" pitchFamily="34" charset="0"/>
              </a:rPr>
              <a:pPr defTabSz="941468"/>
              <a:t>61</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056734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4338" y="457200"/>
            <a:ext cx="6337300" cy="3565525"/>
          </a:xfrm>
        </p:spPr>
      </p:sp>
      <p:sp>
        <p:nvSpPr>
          <p:cNvPr id="3" name="Notes Placeholder 2"/>
          <p:cNvSpPr>
            <a:spLocks noGrp="1"/>
          </p:cNvSpPr>
          <p:nvPr>
            <p:ph type="body" idx="1"/>
          </p:nvPr>
        </p:nvSpPr>
        <p:spPr>
          <a:xfrm>
            <a:off x="839788" y="4022725"/>
            <a:ext cx="5486400" cy="4988052"/>
          </a:xfrm>
        </p:spPr>
        <p:txBody>
          <a:bodyPr/>
          <a:lstStyle/>
          <a:p>
            <a:r>
              <a:rPr lang="en-US" dirty="0">
                <a:ea typeface="Calibri" panose="020F0502020204030204" pitchFamily="34" charset="0"/>
                <a:cs typeface="Arial" panose="020B0604020202020204" pitchFamily="34" charset="0"/>
              </a:rPr>
              <a:t>Seemingly out of nowhere and perhaps related to the 20</a:t>
            </a:r>
            <a:r>
              <a:rPr lang="en-US" baseline="30000" dirty="0">
                <a:ea typeface="Calibri" panose="020F0502020204030204" pitchFamily="34" charset="0"/>
                <a:cs typeface="Arial" panose="020B0604020202020204" pitchFamily="34" charset="0"/>
              </a:rPr>
              <a:t>th</a:t>
            </a:r>
            <a:r>
              <a:rPr lang="en-US" dirty="0">
                <a:ea typeface="Calibri" panose="020F0502020204030204" pitchFamily="34" charset="0"/>
                <a:cs typeface="Arial" panose="020B0604020202020204" pitchFamily="34" charset="0"/>
              </a:rPr>
              <a:t> anniversary of the completion of the Human Genome Project, genomics has become a ‘hot topic’ for students participating in National History Day activities. For the first time ever, I was contacted by not one but two student groups, seeking Zoom interviews with me and other genomics leaders as part of National History Day projects specifically focused on the Human Genome Project.</a:t>
            </a:r>
          </a:p>
          <a:p>
            <a:endParaRPr lang="en-US" dirty="0">
              <a:ea typeface="Calibri" panose="020F0502020204030204" pitchFamily="34" charset="0"/>
              <a:cs typeface="Arial" panose="020B0604020202020204" pitchFamily="34" charset="0"/>
            </a:endParaRPr>
          </a:p>
          <a:p>
            <a:r>
              <a:rPr lang="en-US" dirty="0">
                <a:ea typeface="Calibri" panose="020F0502020204030204" pitchFamily="34" charset="0"/>
                <a:cs typeface="Arial" panose="020B0604020202020204" pitchFamily="34" charset="0"/>
              </a:rPr>
              <a:t>* Here are the three delightful and spirited high school students from Boulder, Colorado, who interviewed me by Zoom; I then arranged for them to interview Rick Myers, Richard Gibbs, and Karen Miga. </a:t>
            </a:r>
          </a:p>
          <a:p>
            <a:endParaRPr lang="en-US" dirty="0">
              <a:ea typeface="Calibri" panose="020F0502020204030204" pitchFamily="34" charset="0"/>
              <a:cs typeface="Arial" panose="020B0604020202020204" pitchFamily="34" charset="0"/>
            </a:endParaRPr>
          </a:p>
          <a:p>
            <a:pPr marL="0" indent="0">
              <a:buFont typeface="Arial" panose="020B0604020202020204" pitchFamily="34" charset="0"/>
              <a:buNone/>
            </a:pPr>
            <a:r>
              <a:rPr lang="en-US" dirty="0">
                <a:ea typeface="Calibri" panose="020F0502020204030204" pitchFamily="34" charset="0"/>
                <a:cs typeface="Arial" panose="020B0604020202020204" pitchFamily="34" charset="0"/>
              </a:rPr>
              <a:t>* More locally, I was contacted by three similarly delightful and spirited middle schoolers from Howard County, Maryland, who then interviewed me, Vence Bonham, and Sarah Bates by Zoom. Their extensive research allowed them to make * this highly informative presentation on the Human Genome Project. They proceeded to get the top honor at the state-regional level and then competed at the Maryland state level (this photo is from nine days ago, when Sarah Bates and I visited them at the state competition). By the way, * note the ties that these gentleman wore for the state competition – they bought them in bulk and gave me one as a token of their appreciation (which I am proudly wearing today!)</a:t>
            </a:r>
            <a:endParaRPr lang="en-US" dirty="0">
              <a:effectLst/>
              <a:ea typeface="Calibri" panose="020F0502020204030204" pitchFamily="34" charset="0"/>
              <a:cs typeface="Arial" panose="020B0604020202020204" pitchFamily="34" charset="0"/>
            </a:endParaRPr>
          </a:p>
          <a:p>
            <a:pPr marR="0"/>
            <a:endParaRPr lang="en-US" dirty="0">
              <a:effectLst/>
              <a:ea typeface="Calibri" panose="020F0502020204030204" pitchFamily="34" charset="0"/>
              <a:cs typeface="Arial" panose="020B0604020202020204" pitchFamily="34" charset="0"/>
            </a:endParaRPr>
          </a:p>
          <a:p>
            <a:endParaRPr lang="en-US" dirty="0">
              <a:effectLst/>
              <a:ea typeface="Calibri" panose="020F0502020204030204" pitchFamily="34" charset="0"/>
              <a:cs typeface="Arial" panose="020B0604020202020204" pitchFamily="34" charset="0"/>
            </a:endParaRPr>
          </a:p>
        </p:txBody>
      </p:sp>
      <p:sp>
        <p:nvSpPr>
          <p:cNvPr id="6" name="Slide Number Placeholder 3">
            <a:extLst>
              <a:ext uri="{FF2B5EF4-FFF2-40B4-BE49-F238E27FC236}">
                <a16:creationId xmlns:a16="http://schemas.microsoft.com/office/drawing/2014/main" id="{98A2EA35-B884-4C74-A1B4-131546AD2F7E}"/>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62</a:t>
            </a:fld>
            <a:endParaRPr lang="en-US" b="1">
              <a:solidFill>
                <a:srgbClr val="000000"/>
              </a:solidFill>
              <a:latin typeface="Arial" pitchFamily="34" charset="0"/>
            </a:endParaRPr>
          </a:p>
        </p:txBody>
      </p:sp>
    </p:spTree>
    <p:extLst>
      <p:ext uri="{BB962C8B-B14F-4D97-AF65-F5344CB8AC3E}">
        <p14:creationId xmlns:p14="http://schemas.microsoft.com/office/powerpoint/2010/main" val="394209538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4338" y="457200"/>
            <a:ext cx="6337300" cy="3565525"/>
          </a:xfrm>
        </p:spPr>
      </p:sp>
      <p:sp>
        <p:nvSpPr>
          <p:cNvPr id="3" name="Notes Placeholder 2"/>
          <p:cNvSpPr>
            <a:spLocks noGrp="1"/>
          </p:cNvSpPr>
          <p:nvPr>
            <p:ph type="body" idx="1"/>
          </p:nvPr>
        </p:nvSpPr>
        <p:spPr>
          <a:xfrm>
            <a:off x="839788" y="4022725"/>
            <a:ext cx="5486400" cy="4291654"/>
          </a:xfrm>
        </p:spPr>
        <p:txBody>
          <a:bodyPr/>
          <a:lstStyle/>
          <a:p>
            <a:r>
              <a:rPr lang="en-US" dirty="0">
                <a:latin typeface="Arial"/>
                <a:cs typeface="Arial"/>
              </a:rPr>
              <a:t>The NHGRI</a:t>
            </a:r>
            <a:r>
              <a:rPr lang="en-US" sz="1200" b="0" i="0" u="none" strike="noStrike" kern="1200" dirty="0">
                <a:solidFill>
                  <a:schemeClr val="tx1"/>
                </a:solidFill>
                <a:effectLst/>
                <a:latin typeface="Arial"/>
                <a:cs typeface="Arial"/>
              </a:rPr>
              <a:t> History </a:t>
            </a:r>
            <a:r>
              <a:rPr lang="en-US" dirty="0">
                <a:latin typeface="Arial"/>
                <a:cs typeface="Arial"/>
              </a:rPr>
              <a:t>of Genomics Program’s</a:t>
            </a:r>
            <a:r>
              <a:rPr lang="en-US" sz="1200" b="0" i="0" u="none" strike="noStrike" kern="1200" dirty="0">
                <a:solidFill>
                  <a:schemeClr val="tx1"/>
                </a:solidFill>
                <a:effectLst/>
                <a:latin typeface="Arial"/>
                <a:cs typeface="Arial"/>
              </a:rPr>
              <a:t> </a:t>
            </a:r>
            <a:r>
              <a:rPr lang="en-US" dirty="0">
                <a:latin typeface="Arial"/>
                <a:cs typeface="Arial"/>
              </a:rPr>
              <a:t>digital archive</a:t>
            </a:r>
            <a:r>
              <a:rPr lang="en-US" sz="1200" b="0" i="0" u="none" strike="noStrike" kern="1200" dirty="0">
                <a:solidFill>
                  <a:schemeClr val="tx1"/>
                </a:solidFill>
                <a:effectLst/>
                <a:latin typeface="Arial"/>
                <a:cs typeface="Arial"/>
              </a:rPr>
              <a:t> is set to enter an exciting new phase in the coming months. The </a:t>
            </a:r>
            <a:r>
              <a:rPr lang="en-US" dirty="0">
                <a:latin typeface="Arial"/>
                <a:cs typeface="Arial"/>
              </a:rPr>
              <a:t>group</a:t>
            </a:r>
            <a:r>
              <a:rPr lang="en-US" sz="1200" b="0" i="0" u="none" strike="noStrike" kern="1200" dirty="0">
                <a:solidFill>
                  <a:schemeClr val="tx1"/>
                </a:solidFill>
                <a:effectLst/>
                <a:latin typeface="Arial"/>
                <a:cs typeface="Arial"/>
              </a:rPr>
              <a:t> has been working on some new tools and resources </a:t>
            </a:r>
            <a:r>
              <a:rPr lang="en-US" dirty="0">
                <a:latin typeface="Arial"/>
                <a:cs typeface="Arial"/>
              </a:rPr>
              <a:t>that</a:t>
            </a:r>
            <a:r>
              <a:rPr lang="en-US" sz="1200" b="0" i="0" u="none" strike="noStrike" kern="1200" dirty="0">
                <a:solidFill>
                  <a:schemeClr val="tx1"/>
                </a:solidFill>
                <a:effectLst/>
                <a:latin typeface="Arial"/>
                <a:cs typeface="Arial"/>
              </a:rPr>
              <a:t> will allow greater access to some of the unique historical assets in </a:t>
            </a:r>
            <a:r>
              <a:rPr lang="en-US" dirty="0">
                <a:latin typeface="Arial"/>
                <a:cs typeface="Arial"/>
              </a:rPr>
              <a:t>the institute’s archival</a:t>
            </a:r>
            <a:r>
              <a:rPr lang="en-US" sz="1200" b="0" i="0" u="none" strike="noStrike" kern="1200" dirty="0">
                <a:solidFill>
                  <a:schemeClr val="tx1"/>
                </a:solidFill>
                <a:effectLst/>
                <a:latin typeface="Arial"/>
                <a:cs typeface="Arial"/>
              </a:rPr>
              <a:t> collections. </a:t>
            </a:r>
            <a:r>
              <a:rPr lang="en-US" dirty="0">
                <a:latin typeface="Arial"/>
                <a:cs typeface="Arial"/>
              </a:rPr>
              <a:t>In anticipation of these developments, we wanted to show you a few items from this archive.</a:t>
            </a:r>
            <a:endParaRPr lang="en-US" dirty="0">
              <a:cs typeface="Arial" panose="020B0604020202020204" pitchFamily="34" charset="0"/>
            </a:endParaRPr>
          </a:p>
          <a:p>
            <a:endParaRPr lang="en-US" dirty="0">
              <a:latin typeface="Arial"/>
              <a:cs typeface="Arial"/>
            </a:endParaRPr>
          </a:p>
          <a:p>
            <a:r>
              <a:rPr lang="en-US" sz="1200" b="0" i="0" u="none" strike="noStrike" kern="1200" dirty="0">
                <a:solidFill>
                  <a:schemeClr val="tx1"/>
                </a:solidFill>
                <a:effectLst/>
                <a:latin typeface="Arial"/>
                <a:cs typeface="Arial"/>
              </a:rPr>
              <a:t>* The first item is Francis Collins’s handwritten notes for the June 2000 press conference with Craig Venter announcing the completion of the draft </a:t>
            </a:r>
            <a:r>
              <a:rPr lang="en-US" dirty="0">
                <a:latin typeface="Arial"/>
                <a:cs typeface="Arial"/>
              </a:rPr>
              <a:t>human genome</a:t>
            </a:r>
            <a:r>
              <a:rPr lang="en-US" sz="1200" b="0" i="0" u="none" strike="noStrike" kern="1200" dirty="0">
                <a:solidFill>
                  <a:schemeClr val="tx1"/>
                </a:solidFill>
                <a:effectLst/>
                <a:latin typeface="Arial"/>
                <a:cs typeface="Arial"/>
              </a:rPr>
              <a:t> sequence. </a:t>
            </a:r>
            <a:r>
              <a:rPr lang="en-US" dirty="0">
                <a:latin typeface="Arial"/>
                <a:cs typeface="Arial"/>
              </a:rPr>
              <a:t>This is just one document from nearly 100</a:t>
            </a:r>
            <a:r>
              <a:rPr lang="en-US" sz="1200" b="0" i="0" u="none" strike="noStrike" kern="1200" dirty="0">
                <a:solidFill>
                  <a:schemeClr val="tx1"/>
                </a:solidFill>
                <a:effectLst/>
                <a:latin typeface="Arial"/>
                <a:cs typeface="Arial"/>
              </a:rPr>
              <a:t> boxes of digitized materials from Francis’s collection</a:t>
            </a:r>
            <a:r>
              <a:rPr lang="en-US" dirty="0">
                <a:latin typeface="Arial"/>
                <a:cs typeface="Arial"/>
              </a:rPr>
              <a:t>,</a:t>
            </a:r>
            <a:r>
              <a:rPr lang="en-US" sz="1200" b="0" i="0" u="none" strike="noStrike" kern="1200" dirty="0">
                <a:solidFill>
                  <a:schemeClr val="tx1"/>
                </a:solidFill>
                <a:effectLst/>
                <a:latin typeface="Arial"/>
                <a:cs typeface="Arial"/>
              </a:rPr>
              <a:t> which he accumulated during his tenure as NHGRI Director.</a:t>
            </a:r>
            <a:r>
              <a:rPr lang="en-US" dirty="0">
                <a:latin typeface="Arial"/>
                <a:cs typeface="Arial"/>
              </a:rPr>
              <a:t> </a:t>
            </a:r>
            <a:endParaRPr lang="en-US" dirty="0">
              <a:cs typeface="Arial" panose="020B0604020202020204" pitchFamily="34" charset="0"/>
            </a:endParaRPr>
          </a:p>
          <a:p>
            <a:endParaRPr lang="en-US" dirty="0">
              <a:cs typeface="Arial" panose="020B0604020202020204" pitchFamily="34" charset="0"/>
            </a:endParaRPr>
          </a:p>
          <a:p>
            <a:r>
              <a:rPr lang="en-US" sz="1200" b="0" i="0" u="none" strike="noStrike" kern="1200" dirty="0">
                <a:solidFill>
                  <a:schemeClr val="tx1"/>
                </a:solidFill>
                <a:effectLst/>
                <a:latin typeface="Arial"/>
                <a:cs typeface="Arial"/>
              </a:rPr>
              <a:t>The other three items are </a:t>
            </a:r>
            <a:r>
              <a:rPr lang="en-US" dirty="0">
                <a:latin typeface="Arial"/>
                <a:cs typeface="Arial"/>
              </a:rPr>
              <a:t>documents from</a:t>
            </a:r>
            <a:r>
              <a:rPr lang="en-US" sz="1200" b="0" i="0" u="none" strike="noStrike" kern="1200" dirty="0">
                <a:solidFill>
                  <a:schemeClr val="tx1"/>
                </a:solidFill>
                <a:effectLst/>
                <a:latin typeface="Arial"/>
                <a:cs typeface="Arial"/>
              </a:rPr>
              <a:t> Elke Jordan, accumulated during her tenure as NHGRI Deputy Director from 1988 to 2002. * The first is a draft sketch from 1988 of a possible budget and timeline for the “Human Genome Initiative” or as it would soon be called, the Human Genome Project. * Next is the seating chart from the very first meeting of the Program Advisory Committee on the Human </a:t>
            </a:r>
            <a:r>
              <a:rPr lang="en-US" sz="1200" b="0" i="0" u="none" strike="noStrike" kern="1200" dirty="0" err="1">
                <a:solidFill>
                  <a:schemeClr val="tx1"/>
                </a:solidFill>
                <a:effectLst/>
                <a:latin typeface="Arial"/>
                <a:cs typeface="Arial"/>
              </a:rPr>
              <a:t>Genomem</a:t>
            </a:r>
            <a:r>
              <a:rPr lang="en-US" sz="1200" b="0" i="0" u="none" strike="noStrike" kern="1200" dirty="0">
                <a:solidFill>
                  <a:schemeClr val="tx1"/>
                </a:solidFill>
                <a:effectLst/>
                <a:latin typeface="Arial"/>
                <a:cs typeface="Arial"/>
              </a:rPr>
              <a:t> in January 1989. * Last is the official meeting report from the February 1996 “Bermuda meeting</a:t>
            </a:r>
            <a:r>
              <a:rPr lang="en-US" dirty="0">
                <a:latin typeface="Arial"/>
                <a:cs typeface="Arial"/>
              </a:rPr>
              <a:t>"</a:t>
            </a:r>
            <a:r>
              <a:rPr lang="en-US" sz="1200" b="0" i="0" u="none" strike="noStrike" kern="1200" dirty="0">
                <a:solidFill>
                  <a:schemeClr val="tx1"/>
                </a:solidFill>
                <a:effectLst/>
                <a:latin typeface="Arial"/>
                <a:cs typeface="Arial"/>
              </a:rPr>
              <a:t> in which the principles of data sharing and open access to genome sequencing data were laid out and adopted.</a:t>
            </a:r>
            <a:r>
              <a:rPr lang="en-US" dirty="0">
                <a:latin typeface="Arial"/>
                <a:cs typeface="Arial"/>
              </a:rPr>
              <a:t> </a:t>
            </a:r>
            <a:endParaRPr lang="en-US" sz="1200" b="0" i="0" u="none" strike="noStrike" kern="1200" dirty="0">
              <a:solidFill>
                <a:schemeClr val="tx1"/>
              </a:solidFill>
              <a:effectLst/>
              <a:latin typeface="Arial" panose="020B0604020202020204" pitchFamily="34" charset="0"/>
              <a:cs typeface="Arial" panose="020B0604020202020204" pitchFamily="34" charset="0"/>
            </a:endParaRPr>
          </a:p>
          <a:p>
            <a:endParaRPr lang="en-US" sz="1200" b="0" i="0" u="none" strike="noStrike" kern="1200" dirty="0">
              <a:solidFill>
                <a:schemeClr val="tx1"/>
              </a:solidFill>
              <a:effectLst/>
              <a:latin typeface="Arial" panose="020B0604020202020204" pitchFamily="34" charset="0"/>
              <a:ea typeface="+mn-ea"/>
              <a:cs typeface="Arial" panose="020B0604020202020204" pitchFamily="34" charset="0"/>
            </a:endParaRPr>
          </a:p>
          <a:p>
            <a:pPr>
              <a:defRPr/>
            </a:pPr>
            <a:endParaRPr lang="en-US" dirty="0">
              <a:latin typeface="Arial"/>
              <a:ea typeface="Calibri" panose="020F0502020204030204" pitchFamily="34" charset="0"/>
              <a:cs typeface="Arial"/>
            </a:endParaRPr>
          </a:p>
        </p:txBody>
      </p:sp>
      <p:sp>
        <p:nvSpPr>
          <p:cNvPr id="6" name="Slide Number Placeholder 3">
            <a:extLst>
              <a:ext uri="{FF2B5EF4-FFF2-40B4-BE49-F238E27FC236}">
                <a16:creationId xmlns:a16="http://schemas.microsoft.com/office/drawing/2014/main" id="{98A2EA35-B884-4C74-A1B4-131546AD2F7E}"/>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63</a:t>
            </a:fld>
            <a:endParaRPr lang="en-US" b="1">
              <a:solidFill>
                <a:srgbClr val="000000"/>
              </a:solidFill>
              <a:latin typeface="Arial" pitchFamily="34" charset="0"/>
            </a:endParaRPr>
          </a:p>
        </p:txBody>
      </p:sp>
    </p:spTree>
    <p:extLst>
      <p:ext uri="{BB962C8B-B14F-4D97-AF65-F5344CB8AC3E}">
        <p14:creationId xmlns:p14="http://schemas.microsoft.com/office/powerpoint/2010/main" val="336296256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57200"/>
            <a:ext cx="6338887" cy="3565525"/>
          </a:xfrm>
        </p:spPr>
      </p:sp>
      <p:sp>
        <p:nvSpPr>
          <p:cNvPr id="3" name="Notes Placeholder 2"/>
          <p:cNvSpPr>
            <a:spLocks noGrp="1"/>
          </p:cNvSpPr>
          <p:nvPr>
            <p:ph type="body" idx="1"/>
          </p:nvPr>
        </p:nvSpPr>
        <p:spPr>
          <a:xfrm>
            <a:off x="623730" y="4022725"/>
            <a:ext cx="5852476" cy="3752396"/>
          </a:xfrm>
        </p:spPr>
        <p:txBody>
          <a:bodyPr/>
          <a:lstStyle/>
          <a:p>
            <a:r>
              <a:rPr lang="en-US" sz="1200" b="0" i="0" u="none" strike="noStrike" kern="1200" baseline="0" dirty="0">
                <a:solidFill>
                  <a:schemeClr val="tx1"/>
                </a:solidFill>
                <a:effectLst/>
                <a:latin typeface="Arial"/>
                <a:cs typeface="Arial"/>
              </a:rPr>
              <a:t>Meeting in-person for the first time since 2020, the Inter-Society Coordinating Committee for Practitioner Education in Genomics (or ISCC-PEG) held its 12</a:t>
            </a:r>
            <a:r>
              <a:rPr lang="en-US" sz="1200" b="0" i="0" u="none" strike="noStrike" kern="1200" baseline="30000" dirty="0">
                <a:solidFill>
                  <a:schemeClr val="tx1"/>
                </a:solidFill>
                <a:effectLst/>
                <a:latin typeface="Arial"/>
                <a:cs typeface="Arial"/>
              </a:rPr>
              <a:t>th</a:t>
            </a:r>
            <a:r>
              <a:rPr lang="en-US" sz="1200" b="0" i="0" u="none" strike="noStrike" kern="1200" baseline="0" dirty="0">
                <a:solidFill>
                  <a:schemeClr val="tx1"/>
                </a:solidFill>
                <a:effectLst/>
                <a:latin typeface="Arial"/>
                <a:cs typeface="Arial"/>
              </a:rPr>
              <a:t> Annual Meeting in February. </a:t>
            </a:r>
            <a:r>
              <a:rPr lang="en-US" dirty="0">
                <a:latin typeface="Arial"/>
                <a:cs typeface="Arial"/>
              </a:rPr>
              <a:t>At the meeting, </a:t>
            </a:r>
            <a:r>
              <a:rPr lang="en-US" sz="1200" b="0" i="0" u="none" strike="noStrike" kern="1200" dirty="0">
                <a:solidFill>
                  <a:schemeClr val="tx1"/>
                </a:solidFill>
                <a:effectLst/>
                <a:latin typeface="Arial"/>
                <a:cs typeface="Arial"/>
              </a:rPr>
              <a:t>I </a:t>
            </a:r>
            <a:r>
              <a:rPr lang="en-US" dirty="0">
                <a:latin typeface="Arial"/>
                <a:cs typeface="Arial"/>
              </a:rPr>
              <a:t>gave a</a:t>
            </a:r>
            <a:r>
              <a:rPr lang="en-US" sz="1200" b="0" i="0" u="none" strike="noStrike" kern="1200" dirty="0">
                <a:solidFill>
                  <a:schemeClr val="tx1"/>
                </a:solidFill>
                <a:effectLst/>
                <a:latin typeface="Arial"/>
                <a:cs typeface="Arial"/>
              </a:rPr>
              <a:t> talk highlighting </a:t>
            </a:r>
            <a:r>
              <a:rPr lang="en-US" dirty="0">
                <a:latin typeface="Arial"/>
                <a:cs typeface="Arial"/>
              </a:rPr>
              <a:t>recent NHGRI</a:t>
            </a:r>
            <a:r>
              <a:rPr lang="en-US" sz="1200" b="0" i="0" u="none" strike="noStrike" kern="1200" dirty="0">
                <a:solidFill>
                  <a:schemeClr val="tx1"/>
                </a:solidFill>
                <a:effectLst/>
                <a:latin typeface="Arial"/>
                <a:cs typeface="Arial"/>
              </a:rPr>
              <a:t> </a:t>
            </a:r>
            <a:r>
              <a:rPr lang="en-US" dirty="0">
                <a:latin typeface="Arial"/>
                <a:cs typeface="Arial"/>
              </a:rPr>
              <a:t>achievements</a:t>
            </a:r>
            <a:r>
              <a:rPr lang="en-US" sz="1200" b="0" i="0" u="none" strike="noStrike" kern="1200" dirty="0">
                <a:solidFill>
                  <a:schemeClr val="tx1"/>
                </a:solidFill>
                <a:effectLst/>
                <a:latin typeface="Arial"/>
                <a:cs typeface="Arial"/>
              </a:rPr>
              <a:t>. After my talk, Josh Denny, </a:t>
            </a:r>
            <a:r>
              <a:rPr lang="en-US" dirty="0">
                <a:latin typeface="Arial"/>
                <a:cs typeface="Arial"/>
              </a:rPr>
              <a:t>Chief</a:t>
            </a:r>
            <a:r>
              <a:rPr lang="en-US" sz="1200" b="0" i="0" u="none" strike="noStrike" kern="1200" dirty="0">
                <a:solidFill>
                  <a:schemeClr val="tx1"/>
                </a:solidFill>
                <a:effectLst/>
                <a:latin typeface="Arial"/>
                <a:cs typeface="Arial"/>
              </a:rPr>
              <a:t> </a:t>
            </a:r>
            <a:r>
              <a:rPr lang="en-US" dirty="0">
                <a:latin typeface="Arial"/>
                <a:cs typeface="Arial"/>
              </a:rPr>
              <a:t>Executive</a:t>
            </a:r>
            <a:r>
              <a:rPr lang="en-US" sz="1200" b="0" i="0" u="none" strike="noStrike" kern="1200" dirty="0">
                <a:solidFill>
                  <a:schemeClr val="tx1"/>
                </a:solidFill>
                <a:effectLst/>
                <a:latin typeface="Arial"/>
                <a:cs typeface="Arial"/>
              </a:rPr>
              <a:t> </a:t>
            </a:r>
            <a:r>
              <a:rPr lang="en-US" dirty="0">
                <a:latin typeface="Arial"/>
                <a:cs typeface="Arial"/>
              </a:rPr>
              <a:t>Officer</a:t>
            </a:r>
            <a:r>
              <a:rPr lang="en-US" sz="1200" b="0" i="0" u="none" strike="noStrike" kern="1200" dirty="0">
                <a:solidFill>
                  <a:schemeClr val="tx1"/>
                </a:solidFill>
                <a:effectLst/>
                <a:latin typeface="Arial"/>
                <a:cs typeface="Arial"/>
              </a:rPr>
              <a:t> of the NIH </a:t>
            </a:r>
            <a:r>
              <a:rPr lang="en-US" sz="1200" b="0" i="1" u="none" strike="noStrike" kern="1200" dirty="0">
                <a:solidFill>
                  <a:schemeClr val="tx1"/>
                </a:solidFill>
                <a:effectLst/>
                <a:latin typeface="Arial"/>
                <a:cs typeface="Arial"/>
              </a:rPr>
              <a:t>All of Us</a:t>
            </a:r>
            <a:r>
              <a:rPr lang="en-US" sz="1200" b="0" i="0" u="none" strike="noStrike" kern="1200" dirty="0">
                <a:solidFill>
                  <a:schemeClr val="tx1"/>
                </a:solidFill>
                <a:effectLst/>
                <a:latin typeface="Arial"/>
                <a:cs typeface="Arial"/>
              </a:rPr>
              <a:t> Research Program</a:t>
            </a:r>
            <a:r>
              <a:rPr lang="en-US" dirty="0">
                <a:latin typeface="Arial"/>
                <a:cs typeface="Arial"/>
              </a:rPr>
              <a:t>,</a:t>
            </a:r>
            <a:r>
              <a:rPr lang="en-US" sz="1200" b="0" i="0" u="none" strike="noStrike" kern="1200" dirty="0">
                <a:solidFill>
                  <a:schemeClr val="tx1"/>
                </a:solidFill>
                <a:effectLst/>
                <a:latin typeface="Arial"/>
                <a:cs typeface="Arial"/>
              </a:rPr>
              <a:t> provided an update </a:t>
            </a:r>
            <a:r>
              <a:rPr lang="en-US" dirty="0">
                <a:latin typeface="Arial"/>
                <a:cs typeface="Arial"/>
              </a:rPr>
              <a:t>about that</a:t>
            </a:r>
            <a:r>
              <a:rPr lang="en-US" sz="1200" b="0" i="0" u="none" strike="noStrike" kern="1200" dirty="0">
                <a:solidFill>
                  <a:schemeClr val="tx1"/>
                </a:solidFill>
                <a:effectLst/>
                <a:latin typeface="Arial"/>
                <a:cs typeface="Arial"/>
              </a:rPr>
              <a:t> program, including the release of participants’ genomic health-related results. </a:t>
            </a:r>
            <a:r>
              <a:rPr lang="en-US" dirty="0">
                <a:latin typeface="Arial"/>
                <a:cs typeface="Arial"/>
              </a:rPr>
              <a:t>Then,</a:t>
            </a:r>
            <a:r>
              <a:rPr lang="en-US" sz="1200" b="0" i="0" u="none" strike="noStrike" kern="1200" dirty="0">
                <a:solidFill>
                  <a:schemeClr val="tx1"/>
                </a:solidFill>
                <a:effectLst/>
                <a:latin typeface="Arial"/>
                <a:cs typeface="Arial"/>
              </a:rPr>
              <a:t> presentations </a:t>
            </a:r>
            <a:r>
              <a:rPr lang="en-US" dirty="0">
                <a:latin typeface="Arial"/>
                <a:cs typeface="Arial"/>
              </a:rPr>
              <a:t>were given by the</a:t>
            </a:r>
            <a:r>
              <a:rPr lang="en-US" sz="1200" b="0" i="0" u="none" strike="noStrike" kern="1200" dirty="0">
                <a:solidFill>
                  <a:schemeClr val="tx1"/>
                </a:solidFill>
                <a:effectLst/>
                <a:latin typeface="Arial"/>
                <a:cs typeface="Arial"/>
              </a:rPr>
              <a:t> second class of ISCC-PEG scholars, describing their ongoing genomics education projects.</a:t>
            </a:r>
            <a:r>
              <a:rPr lang="en-US" dirty="0">
                <a:latin typeface="Arial"/>
                <a:cs typeface="Arial"/>
              </a:rPr>
              <a:t> </a:t>
            </a:r>
            <a:endParaRPr lang="en-US" sz="1200" b="0" i="0" u="none" strike="noStrike" kern="1200" dirty="0">
              <a:solidFill>
                <a:schemeClr val="tx1"/>
              </a:solidFill>
              <a:effectLst/>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sz="1200" b="0" i="0" u="none" strike="noStrike" kern="1200" dirty="0">
              <a:solidFill>
                <a:schemeClr val="tx1"/>
              </a:solidFill>
              <a:effectLst/>
              <a:latin typeface="Arial" panose="020B0604020202020204" pitchFamily="34" charset="0"/>
              <a:ea typeface="+mn-ea"/>
              <a:cs typeface="Arial" panose="020B0604020202020204" pitchFamily="34" charset="0"/>
            </a:endParaRPr>
          </a:p>
          <a:p>
            <a:r>
              <a:rPr lang="en-US" sz="1200" b="0" i="0" u="none" strike="noStrike" kern="1200" baseline="0" dirty="0">
                <a:solidFill>
                  <a:schemeClr val="tx1"/>
                </a:solidFill>
                <a:effectLst/>
                <a:latin typeface="Arial"/>
                <a:cs typeface="Arial"/>
              </a:rPr>
              <a:t>ISCC-PEG members continue to develop resources to integrate genomic literacy into clinical practice. Ten different project groups held active working sessions, including both in-person and virtual participants. These discussions included updates on the direct-to-consumer genetic testing resource for healthcare professionals, as well as the </a:t>
            </a:r>
            <a:r>
              <a:rPr lang="en-US" dirty="0">
                <a:latin typeface="Arial"/>
                <a:cs typeface="Arial"/>
              </a:rPr>
              <a:t>soon-to-be-released </a:t>
            </a:r>
            <a:r>
              <a:rPr lang="en-US" sz="1200" b="0" i="0" u="none" strike="noStrike" kern="1200" baseline="0" dirty="0">
                <a:solidFill>
                  <a:schemeClr val="tx1"/>
                </a:solidFill>
                <a:effectLst/>
                <a:latin typeface="Arial"/>
                <a:cs typeface="Arial"/>
              </a:rPr>
              <a:t>materials answering common questions</a:t>
            </a:r>
            <a:r>
              <a:rPr lang="en-US" dirty="0">
                <a:latin typeface="Arial"/>
                <a:cs typeface="Arial"/>
              </a:rPr>
              <a:t> that </a:t>
            </a:r>
            <a:r>
              <a:rPr lang="en-US" sz="1200" b="0" i="0" u="none" strike="noStrike" kern="1200" baseline="0" dirty="0">
                <a:solidFill>
                  <a:schemeClr val="tx1"/>
                </a:solidFill>
                <a:effectLst/>
                <a:latin typeface="Arial"/>
                <a:cs typeface="Arial"/>
              </a:rPr>
              <a:t>nurses may have about becoming a genomics nurse and integrating genomics into practice.</a:t>
            </a:r>
            <a:r>
              <a:rPr lang="en-US" dirty="0">
                <a:latin typeface="Arial"/>
                <a:cs typeface="Arial"/>
              </a:rPr>
              <a:t> </a:t>
            </a:r>
            <a:endParaRPr lang="en-US" sz="1200" b="0" i="0" u="none" strike="noStrike" kern="1200" dirty="0">
              <a:solidFill>
                <a:schemeClr val="tx1"/>
              </a:solidFill>
              <a:effectLst/>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sz="1200" b="0" i="0" u="none" strike="noStrike" kern="1200" dirty="0">
              <a:solidFill>
                <a:schemeClr val="tx1"/>
              </a:solidFill>
              <a:effectLst/>
              <a:latin typeface="Arial" panose="020B0604020202020204" pitchFamily="34" charset="0"/>
              <a:ea typeface="+mn-ea"/>
              <a:cs typeface="Arial" panose="020B0604020202020204" pitchFamily="34" charset="0"/>
            </a:endParaRPr>
          </a:p>
          <a:p>
            <a:r>
              <a:rPr lang="en-US" sz="1200" b="0" i="0" u="none" strike="noStrike" kern="1200" dirty="0">
                <a:solidFill>
                  <a:schemeClr val="tx1"/>
                </a:solidFill>
                <a:effectLst/>
                <a:latin typeface="Arial"/>
                <a:cs typeface="Arial"/>
              </a:rPr>
              <a:t>Videos of presentations and slide decks </a:t>
            </a:r>
            <a:r>
              <a:rPr lang="en-US" dirty="0">
                <a:latin typeface="Arial"/>
                <a:cs typeface="Arial"/>
              </a:rPr>
              <a:t>from the meeting</a:t>
            </a:r>
            <a:r>
              <a:rPr lang="en-US" sz="1200" b="0" i="0" u="none" strike="noStrike" kern="1200" dirty="0">
                <a:solidFill>
                  <a:schemeClr val="tx1"/>
                </a:solidFill>
                <a:effectLst/>
                <a:latin typeface="Arial"/>
                <a:cs typeface="Arial"/>
              </a:rPr>
              <a:t> are available on the ISCC-PEG website.</a:t>
            </a:r>
            <a:endParaRPr lang="en-US" dirty="0">
              <a:latin typeface="Arial"/>
              <a:cs typeface="Arial"/>
            </a:endParaRPr>
          </a:p>
        </p:txBody>
      </p:sp>
      <p:sp>
        <p:nvSpPr>
          <p:cNvPr id="5" name="Slide Number Placeholder 3">
            <a:extLst>
              <a:ext uri="{FF2B5EF4-FFF2-40B4-BE49-F238E27FC236}">
                <a16:creationId xmlns:a16="http://schemas.microsoft.com/office/drawing/2014/main" id="{23B161EC-A098-48EC-A084-2601D9223D0A}"/>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64</a:t>
            </a:fld>
            <a:endParaRPr lang="en-US" b="1">
              <a:solidFill>
                <a:srgbClr val="000000"/>
              </a:solidFill>
              <a:latin typeface="Arial" pitchFamily="34" charset="0"/>
            </a:endParaRPr>
          </a:p>
        </p:txBody>
      </p:sp>
    </p:spTree>
    <p:extLst>
      <p:ext uri="{BB962C8B-B14F-4D97-AF65-F5344CB8AC3E}">
        <p14:creationId xmlns:p14="http://schemas.microsoft.com/office/powerpoint/2010/main" val="151969001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pPr marL="0" marR="0"/>
            <a:r>
              <a:rPr lang="en-US" dirty="0">
                <a:solidFill>
                  <a:srgbClr val="000000"/>
                </a:solidFill>
                <a:effectLst/>
                <a:ea typeface="Calibri" panose="020F0502020204030204" pitchFamily="34" charset="0"/>
                <a:cs typeface="Arial" panose="020B0604020202020204" pitchFamily="34" charset="0"/>
              </a:rPr>
              <a:t>Beth Tuck was recently selected to be the new Chief of the Education and Community Involvement Branch within NHGRI’s Division of Genomics and Society.</a:t>
            </a:r>
          </a:p>
          <a:p>
            <a:pPr marL="0" marR="0"/>
            <a:endParaRPr lang="en-US" dirty="0">
              <a:solidFill>
                <a:srgbClr val="000000"/>
              </a:solidFill>
              <a:effectLst/>
              <a:ea typeface="Calibri" panose="020F0502020204030204" pitchFamily="34" charset="0"/>
              <a:cs typeface="Arial" panose="020B0604020202020204" pitchFamily="34" charset="0"/>
            </a:endParaRPr>
          </a:p>
          <a:p>
            <a:pPr marL="0" marR="0"/>
            <a:r>
              <a:rPr lang="en-US" dirty="0">
                <a:solidFill>
                  <a:srgbClr val="000000"/>
                </a:solidFill>
                <a:effectLst/>
                <a:ea typeface="Calibri" panose="020F0502020204030204" pitchFamily="34" charset="0"/>
                <a:cs typeface="Arial" panose="020B0604020202020204" pitchFamily="34" charset="0"/>
              </a:rPr>
              <a:t>Beth is currently the Executive Director and Director of Science Education at </a:t>
            </a:r>
            <a:r>
              <a:rPr lang="en-US" dirty="0" err="1">
                <a:solidFill>
                  <a:srgbClr val="000000"/>
                </a:solidFill>
                <a:effectLst/>
                <a:ea typeface="Calibri" panose="020F0502020204030204" pitchFamily="34" charset="0"/>
                <a:cs typeface="Arial" panose="020B0604020202020204" pitchFamily="34" charset="0"/>
              </a:rPr>
              <a:t>Genspace</a:t>
            </a:r>
            <a:r>
              <a:rPr lang="en-US" dirty="0">
                <a:solidFill>
                  <a:srgbClr val="000000"/>
                </a:solidFill>
                <a:effectLst/>
                <a:ea typeface="Calibri" panose="020F0502020204030204" pitchFamily="34" charset="0"/>
                <a:cs typeface="Arial" panose="020B0604020202020204" pitchFamily="34" charset="0"/>
              </a:rPr>
              <a:t>, the world’s first community biology lab, in Brooklyn, New York. As Executive Director, she has overseen the organization’s staff, programs, strategy, fundraising, and finance; she has also served as a key liaison and spokesperson for </a:t>
            </a:r>
            <a:r>
              <a:rPr lang="en-US" dirty="0" err="1">
                <a:solidFill>
                  <a:srgbClr val="000000"/>
                </a:solidFill>
                <a:effectLst/>
                <a:ea typeface="Calibri" panose="020F0502020204030204" pitchFamily="34" charset="0"/>
                <a:cs typeface="Arial" panose="020B0604020202020204" pitchFamily="34" charset="0"/>
              </a:rPr>
              <a:t>Genspace</a:t>
            </a:r>
            <a:r>
              <a:rPr lang="en-US" dirty="0">
                <a:solidFill>
                  <a:srgbClr val="000000"/>
                </a:solidFill>
                <a:effectLst/>
                <a:ea typeface="Calibri" panose="020F0502020204030204" pitchFamily="34" charset="0"/>
                <a:cs typeface="Arial" panose="020B0604020202020204" pitchFamily="34" charset="0"/>
              </a:rPr>
              <a:t>. </a:t>
            </a:r>
          </a:p>
          <a:p>
            <a:pPr marL="0" marR="0"/>
            <a:endParaRPr lang="en-US" dirty="0">
              <a:solidFill>
                <a:srgbClr val="000000"/>
              </a:solidFill>
              <a:effectLst/>
              <a:ea typeface="Calibri" panose="020F0502020204030204" pitchFamily="34" charset="0"/>
              <a:cs typeface="Arial" panose="020B0604020202020204" pitchFamily="34" charset="0"/>
            </a:endParaRPr>
          </a:p>
          <a:p>
            <a:pPr marL="0" marR="0"/>
            <a:r>
              <a:rPr lang="en-US" dirty="0">
                <a:solidFill>
                  <a:srgbClr val="000000"/>
                </a:solidFill>
                <a:effectLst/>
                <a:ea typeface="Calibri" panose="020F0502020204030204" pitchFamily="34" charset="0"/>
                <a:cs typeface="Arial" panose="020B0604020202020204" pitchFamily="34" charset="0"/>
              </a:rPr>
              <a:t>Beth will actually becoming home to NHGRI since she was previously a genomics education specialist within the Education and Community Involvement Branch. Her earlier work at NHGRI focused on enhancing genomic literacy, education, and community engagement at the K-12 and college levels; this work included designing curricular resources, engaging students and teachers in hands-on genomics activities, supporting teacher professional development, and training scientists in public engagement skills. Beth initially arrived at NHGRI as the very first participant in the ASHG-NHGRI Genetics Education &amp; Engagement Fellowship.</a:t>
            </a:r>
          </a:p>
          <a:p>
            <a:pPr marL="0" marR="0"/>
            <a:endParaRPr lang="en-US" dirty="0">
              <a:solidFill>
                <a:srgbClr val="000000"/>
              </a:solidFill>
              <a:effectLst/>
              <a:ea typeface="Calibri" panose="020F0502020204030204" pitchFamily="34" charset="0"/>
              <a:cs typeface="Arial" panose="020B0604020202020204" pitchFamily="34" charset="0"/>
            </a:endParaRPr>
          </a:p>
          <a:p>
            <a:r>
              <a:rPr lang="en-US" dirty="0">
                <a:cs typeface="Arial" panose="020B0604020202020204" pitchFamily="34" charset="0"/>
              </a:rPr>
              <a:t>Beth will begin her new appointment at NHGRI in the early summer.</a:t>
            </a:r>
          </a:p>
        </p:txBody>
      </p:sp>
      <p:sp>
        <p:nvSpPr>
          <p:cNvPr id="5" name="Slide Number Placeholder 3">
            <a:extLst>
              <a:ext uri="{FF2B5EF4-FFF2-40B4-BE49-F238E27FC236}">
                <a16:creationId xmlns:a16="http://schemas.microsoft.com/office/drawing/2014/main" id="{44966E9C-A965-4AC4-873C-FB01EB72E9F4}"/>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65</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9245328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pPr defTabSz="621167">
              <a:defRPr/>
            </a:pPr>
            <a:r>
              <a:rPr lang="en-US"/>
              <a:t>And finally, moving on to NHGRI’s Intramural Research Program.</a:t>
            </a:r>
          </a:p>
          <a:p>
            <a:endParaRPr lang="en-US"/>
          </a:p>
        </p:txBody>
      </p:sp>
      <p:sp>
        <p:nvSpPr>
          <p:cNvPr id="5" name="Slide Number Placeholder 3">
            <a:extLst>
              <a:ext uri="{FF2B5EF4-FFF2-40B4-BE49-F238E27FC236}">
                <a16:creationId xmlns:a16="http://schemas.microsoft.com/office/drawing/2014/main" id="{ABBE8F65-AA3B-4410-AF70-C139FEC77254}"/>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66</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36606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r>
              <a:rPr lang="en-US" dirty="0">
                <a:effectLst/>
                <a:latin typeface="Arial"/>
                <a:ea typeface="Calibri" panose="020F0502020204030204" pitchFamily="34" charset="0"/>
                <a:cs typeface="Arial"/>
              </a:rPr>
              <a:t>Adam Phillippy, Arang Rhie</a:t>
            </a:r>
            <a:r>
              <a:rPr lang="en-US" dirty="0">
                <a:latin typeface="Arial"/>
                <a:ea typeface="Calibri" panose="020F0502020204030204" pitchFamily="34" charset="0"/>
                <a:cs typeface="Arial"/>
              </a:rPr>
              <a:t>,</a:t>
            </a:r>
            <a:r>
              <a:rPr lang="en-US" dirty="0">
                <a:effectLst/>
                <a:latin typeface="Arial"/>
                <a:ea typeface="Calibri" panose="020F0502020204030204" pitchFamily="34" charset="0"/>
                <a:cs typeface="Arial"/>
              </a:rPr>
              <a:t> and Sergey Koren </a:t>
            </a:r>
            <a:r>
              <a:rPr lang="en-US" b="0" i="0" dirty="0">
                <a:solidFill>
                  <a:srgbClr val="000000"/>
                </a:solidFill>
                <a:effectLst/>
                <a:latin typeface="Arial"/>
                <a:cs typeface="Arial"/>
              </a:rPr>
              <a:t>of </a:t>
            </a:r>
            <a:r>
              <a:rPr lang="en-US" dirty="0">
                <a:solidFill>
                  <a:srgbClr val="000000"/>
                </a:solidFill>
                <a:latin typeface="Arial"/>
                <a:cs typeface="Arial"/>
              </a:rPr>
              <a:t>NHGRI's intramural Genome</a:t>
            </a:r>
            <a:r>
              <a:rPr lang="en-US" b="0" i="0" dirty="0">
                <a:solidFill>
                  <a:srgbClr val="000000"/>
                </a:solidFill>
                <a:effectLst/>
                <a:latin typeface="Arial"/>
                <a:cs typeface="Arial"/>
              </a:rPr>
              <a:t> Informatics Section </a:t>
            </a:r>
            <a:r>
              <a:rPr lang="en-US" dirty="0">
                <a:solidFill>
                  <a:srgbClr val="000000"/>
                </a:solidFill>
                <a:latin typeface="Arial"/>
                <a:cs typeface="Arial"/>
              </a:rPr>
              <a:t>in the</a:t>
            </a:r>
            <a:r>
              <a:rPr lang="en-US" b="0" i="0" dirty="0">
                <a:solidFill>
                  <a:srgbClr val="000000"/>
                </a:solidFill>
                <a:effectLst/>
                <a:latin typeface="Arial"/>
                <a:cs typeface="Arial"/>
              </a:rPr>
              <a:t> Computational and Statistical Genomics Branch </a:t>
            </a:r>
            <a:r>
              <a:rPr lang="en-US" dirty="0">
                <a:solidFill>
                  <a:srgbClr val="000000"/>
                </a:solidFill>
                <a:latin typeface="Arial"/>
                <a:cs typeface="Arial"/>
              </a:rPr>
              <a:t>are</a:t>
            </a:r>
            <a:r>
              <a:rPr lang="en-US" i="0" dirty="0">
                <a:latin typeface="Arial"/>
                <a:cs typeface="Arial"/>
              </a:rPr>
              <a:t> finalists for the </a:t>
            </a:r>
            <a:r>
              <a:rPr lang="en-US" i="0" dirty="0">
                <a:effectLst/>
                <a:latin typeface="Arial"/>
                <a:ea typeface="Calibri" panose="020F0502020204030204" pitchFamily="34" charset="0"/>
                <a:cs typeface="Arial"/>
              </a:rPr>
              <a:t>Samuel J. Heyman Service to America Medals, </a:t>
            </a:r>
            <a:r>
              <a:rPr lang="en-US" dirty="0">
                <a:latin typeface="Arial"/>
                <a:ea typeface="Calibri" panose="020F0502020204030204" pitchFamily="34" charset="0"/>
                <a:cs typeface="Arial"/>
              </a:rPr>
              <a:t>also known</a:t>
            </a:r>
            <a:r>
              <a:rPr lang="en-US" i="0" dirty="0">
                <a:effectLst/>
                <a:latin typeface="Arial"/>
                <a:ea typeface="Calibri" panose="020F0502020204030204" pitchFamily="34" charset="0"/>
                <a:cs typeface="Arial"/>
              </a:rPr>
              <a:t> as the “</a:t>
            </a:r>
            <a:r>
              <a:rPr lang="en-US" i="0" dirty="0" err="1">
                <a:effectLst/>
                <a:latin typeface="Arial"/>
                <a:ea typeface="Calibri" panose="020F0502020204030204" pitchFamily="34" charset="0"/>
                <a:cs typeface="Arial"/>
              </a:rPr>
              <a:t>Sammies</a:t>
            </a:r>
            <a:r>
              <a:rPr lang="en-US" i="0" dirty="0">
                <a:effectLst/>
                <a:latin typeface="Arial"/>
                <a:ea typeface="Calibri" panose="020F0502020204030204" pitchFamily="34" charset="0"/>
                <a:cs typeface="Arial"/>
              </a:rPr>
              <a:t>.” </a:t>
            </a:r>
            <a:r>
              <a:rPr lang="en-US" b="0" i="0" dirty="0">
                <a:solidFill>
                  <a:srgbClr val="000000"/>
                </a:solidFill>
                <a:effectLst/>
                <a:latin typeface="Arial"/>
                <a:cs typeface="Arial"/>
              </a:rPr>
              <a:t>The </a:t>
            </a:r>
            <a:r>
              <a:rPr lang="en-US" b="0" i="0" dirty="0" err="1">
                <a:solidFill>
                  <a:srgbClr val="000000"/>
                </a:solidFill>
                <a:effectLst/>
                <a:latin typeface="Arial"/>
                <a:cs typeface="Arial"/>
              </a:rPr>
              <a:t>Sammies</a:t>
            </a:r>
            <a:r>
              <a:rPr lang="en-US" b="0" i="0" dirty="0">
                <a:solidFill>
                  <a:srgbClr val="000000"/>
                </a:solidFill>
                <a:effectLst/>
                <a:latin typeface="Arial"/>
                <a:cs typeface="Arial"/>
              </a:rPr>
              <a:t> honor</a:t>
            </a:r>
            <a:r>
              <a:rPr lang="en-US" dirty="0">
                <a:solidFill>
                  <a:srgbClr val="000000"/>
                </a:solidFill>
                <a:latin typeface="Arial"/>
                <a:cs typeface="Arial"/>
              </a:rPr>
              <a:t> the remarkable</a:t>
            </a:r>
            <a:r>
              <a:rPr lang="en-US" b="0" i="0" dirty="0">
                <a:solidFill>
                  <a:srgbClr val="000000"/>
                </a:solidFill>
                <a:effectLst/>
                <a:latin typeface="Arial"/>
                <a:cs typeface="Arial"/>
              </a:rPr>
              <a:t> and inspiring accomplishments of federal employees. </a:t>
            </a:r>
            <a:r>
              <a:rPr lang="en-US" i="0" dirty="0">
                <a:effectLst/>
                <a:latin typeface="Arial"/>
                <a:ea typeface="Calibri" panose="020F0502020204030204" pitchFamily="34" charset="0"/>
                <a:cs typeface="Arial"/>
              </a:rPr>
              <a:t>This group </a:t>
            </a:r>
            <a:r>
              <a:rPr lang="en-US" dirty="0">
                <a:latin typeface="Arial"/>
                <a:ea typeface="Calibri" panose="020F0502020204030204" pitchFamily="34" charset="0"/>
                <a:cs typeface="Arial"/>
              </a:rPr>
              <a:t>was</a:t>
            </a:r>
            <a:r>
              <a:rPr lang="en-US" i="0" dirty="0">
                <a:effectLst/>
                <a:latin typeface="Arial"/>
                <a:ea typeface="Calibri" panose="020F0502020204030204" pitchFamily="34" charset="0"/>
                <a:cs typeface="Arial"/>
              </a:rPr>
              <a:t> nominated for their work </a:t>
            </a:r>
            <a:r>
              <a:rPr lang="en-US" dirty="0">
                <a:latin typeface="Arial"/>
                <a:ea typeface="Calibri" panose="020F0502020204030204" pitchFamily="34" charset="0"/>
                <a:cs typeface="Arial"/>
              </a:rPr>
              <a:t>in the</a:t>
            </a:r>
            <a:r>
              <a:rPr lang="en-US" i="0" dirty="0">
                <a:effectLst/>
                <a:latin typeface="Arial"/>
                <a:ea typeface="Calibri" panose="020F0502020204030204" pitchFamily="34" charset="0"/>
                <a:cs typeface="Arial"/>
              </a:rPr>
              <a:t> </a:t>
            </a:r>
            <a:r>
              <a:rPr lang="en-US" b="0" i="0" dirty="0">
                <a:solidFill>
                  <a:srgbClr val="202124"/>
                </a:solidFill>
                <a:effectLst/>
                <a:latin typeface="Arial"/>
                <a:cs typeface="Arial"/>
              </a:rPr>
              <a:t>Telomere-to-Telomere (or T2T) </a:t>
            </a:r>
            <a:r>
              <a:rPr lang="en-US" dirty="0">
                <a:solidFill>
                  <a:srgbClr val="202124"/>
                </a:solidFill>
                <a:latin typeface="Arial"/>
                <a:cs typeface="Arial"/>
              </a:rPr>
              <a:t>Consortium, which successfully generated t</a:t>
            </a:r>
            <a:r>
              <a:rPr lang="en-US" b="0" i="0" dirty="0">
                <a:solidFill>
                  <a:srgbClr val="040C28"/>
                </a:solidFill>
                <a:effectLst/>
                <a:latin typeface="Arial"/>
                <a:cs typeface="Arial"/>
              </a:rPr>
              <a:t>he first complete assembly of a human genome</a:t>
            </a:r>
            <a:r>
              <a:rPr lang="en-US" dirty="0">
                <a:solidFill>
                  <a:srgbClr val="040C28"/>
                </a:solidFill>
                <a:latin typeface="Arial"/>
                <a:cs typeface="Arial"/>
              </a:rPr>
              <a:t> sequence.</a:t>
            </a:r>
            <a:endParaRPr lang="en-US" i="0" dirty="0">
              <a:solidFill>
                <a:srgbClr val="202124"/>
              </a:solidFill>
              <a:latin typeface="Arial"/>
              <a:cs typeface="Arial"/>
            </a:endParaRPr>
          </a:p>
          <a:p>
            <a:endParaRPr lang="en-US" dirty="0">
              <a:cs typeface="Arial" panose="020B0604020202020204" pitchFamily="34" charset="0"/>
            </a:endParaRPr>
          </a:p>
          <a:p>
            <a:pPr marL="0" marR="0">
              <a:spcBef>
                <a:spcPts val="0"/>
              </a:spcBef>
              <a:spcAft>
                <a:spcPts val="0"/>
              </a:spcAft>
            </a:pPr>
            <a:r>
              <a:rPr lang="en-US" dirty="0">
                <a:effectLst/>
                <a:latin typeface="Arial"/>
                <a:ea typeface="Calibri" panose="020F0502020204030204" pitchFamily="34" charset="0"/>
                <a:cs typeface="Arial"/>
              </a:rPr>
              <a:t>Congratulations, Adam, Arang, and Sergey!</a:t>
            </a:r>
            <a:endParaRPr lang="en-US" dirty="0">
              <a:latin typeface="Arial"/>
              <a:ea typeface="Calibri" panose="020F0502020204030204" pitchFamily="34" charset="0"/>
              <a:cs typeface="Arial"/>
            </a:endParaRPr>
          </a:p>
          <a:p>
            <a:pPr marL="0" marR="0">
              <a:spcBef>
                <a:spcPts val="0"/>
              </a:spcBef>
              <a:spcAft>
                <a:spcPts val="0"/>
              </a:spcAft>
            </a:pPr>
            <a:endParaRPr lang="en-US" dirty="0">
              <a:effectLst/>
              <a:ea typeface="Calibri" panose="020F0502020204030204" pitchFamily="34" charset="0"/>
              <a:cs typeface="Arial" panose="020B0604020202020204" pitchFamily="34" charset="0"/>
            </a:endParaRPr>
          </a:p>
          <a:p>
            <a:endParaRPr lang="en-US" dirty="0">
              <a:solidFill>
                <a:srgbClr val="000000"/>
              </a:solidFill>
              <a:latin typeface="Arial"/>
              <a:cs typeface="Arial"/>
            </a:endParaRPr>
          </a:p>
          <a:p>
            <a:endParaRPr lang="en-US" dirty="0">
              <a:solidFill>
                <a:srgbClr val="000000"/>
              </a:solidFill>
              <a:latin typeface="Arial"/>
              <a:cs typeface="Arial"/>
            </a:endParaRPr>
          </a:p>
        </p:txBody>
      </p:sp>
      <p:sp>
        <p:nvSpPr>
          <p:cNvPr id="4" name="Slide Number Placeholder 3"/>
          <p:cNvSpPr>
            <a:spLocks noGrp="1"/>
          </p:cNvSpPr>
          <p:nvPr>
            <p:ph type="sldNum" sz="quarter" idx="5"/>
          </p:nvPr>
        </p:nvSpPr>
        <p:spPr/>
        <p:txBody>
          <a:bodyPr/>
          <a:lstStyle/>
          <a:p>
            <a:fld id="{8278BAFF-ADEB-4744-BC7F-43E9D31D4077}" type="slidenum">
              <a:rPr lang="en-US" b="1" smtClean="0">
                <a:latin typeface="Arial" panose="020B0604020202020204" pitchFamily="34" charset="0"/>
                <a:cs typeface="Arial" panose="020B0604020202020204" pitchFamily="34" charset="0"/>
              </a:rPr>
              <a:pPr/>
              <a:t>67</a:t>
            </a:fld>
            <a:endParaRPr lang="en-US"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974010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pPr defTabSz="621167">
              <a:defRPr/>
            </a:pPr>
            <a:r>
              <a:rPr lang="en-US" dirty="0">
                <a:effectLst/>
                <a:latin typeface="Arial"/>
                <a:ea typeface="Calibri" panose="020F0502020204030204" pitchFamily="34" charset="0"/>
                <a:cs typeface="Arial"/>
              </a:rPr>
              <a:t>NHGRI </a:t>
            </a:r>
            <a:r>
              <a:rPr lang="en-US" dirty="0">
                <a:latin typeface="Arial"/>
                <a:ea typeface="Calibri" panose="020F0502020204030204" pitchFamily="34" charset="0"/>
                <a:cs typeface="Arial"/>
              </a:rPr>
              <a:t>Scientific</a:t>
            </a:r>
            <a:r>
              <a:rPr lang="en-US" dirty="0">
                <a:effectLst/>
                <a:latin typeface="Arial"/>
                <a:ea typeface="Calibri" panose="020F0502020204030204" pitchFamily="34" charset="0"/>
                <a:cs typeface="Arial"/>
              </a:rPr>
              <a:t> </a:t>
            </a:r>
            <a:r>
              <a:rPr lang="en-US" dirty="0">
                <a:latin typeface="Arial"/>
                <a:ea typeface="Calibri" panose="020F0502020204030204" pitchFamily="34" charset="0"/>
                <a:cs typeface="Arial"/>
              </a:rPr>
              <a:t>Director</a:t>
            </a:r>
            <a:r>
              <a:rPr lang="en-US" dirty="0">
                <a:effectLst/>
                <a:latin typeface="Arial"/>
                <a:ea typeface="Calibri" panose="020F0502020204030204" pitchFamily="34" charset="0"/>
                <a:cs typeface="Arial"/>
              </a:rPr>
              <a:t>, Charles Rotimi </a:t>
            </a:r>
            <a:r>
              <a:rPr lang="en-US" dirty="0">
                <a:latin typeface="Arial"/>
                <a:ea typeface="Calibri" panose="020F0502020204030204" pitchFamily="34" charset="0"/>
                <a:cs typeface="Arial"/>
              </a:rPr>
              <a:t>(who will be here to make a presentation following my Director's Report), was</a:t>
            </a:r>
            <a:r>
              <a:rPr lang="en-US" dirty="0">
                <a:effectLst/>
                <a:latin typeface="Arial"/>
                <a:ea typeface="Calibri" panose="020F0502020204030204" pitchFamily="34" charset="0"/>
                <a:cs typeface="Arial"/>
              </a:rPr>
              <a:t> featured on the cover of the March issue of the </a:t>
            </a:r>
            <a:r>
              <a:rPr lang="en-US" i="1" dirty="0">
                <a:effectLst/>
                <a:latin typeface="Arial"/>
                <a:ea typeface="Calibri" panose="020F0502020204030204" pitchFamily="34" charset="0"/>
                <a:cs typeface="Arial"/>
              </a:rPr>
              <a:t>American Journal of Human Genetics</a:t>
            </a:r>
            <a:r>
              <a:rPr lang="en-US" dirty="0">
                <a:effectLst/>
                <a:latin typeface="Arial"/>
                <a:ea typeface="Calibri" panose="020F0502020204030204" pitchFamily="34" charset="0"/>
                <a:cs typeface="Arial"/>
              </a:rPr>
              <a:t>. This eye-catching cover pointed to the issue’s publication of Charles’s 2022 American Society of Human Genetics presidential address, entitled “One Human Race: Billions of Genomes.” The address </a:t>
            </a:r>
            <a:r>
              <a:rPr lang="en-US" dirty="0">
                <a:latin typeface="Arial"/>
                <a:ea typeface="Calibri" panose="020F0502020204030204" pitchFamily="34" charset="0"/>
                <a:cs typeface="Arial"/>
              </a:rPr>
              <a:t>emphasized</a:t>
            </a:r>
            <a:r>
              <a:rPr lang="en-US" dirty="0">
                <a:effectLst/>
                <a:latin typeface="Arial"/>
                <a:ea typeface="Calibri" panose="020F0502020204030204" pitchFamily="34" charset="0"/>
                <a:cs typeface="Arial"/>
              </a:rPr>
              <a:t> that “as we learn to read and interpret information coded in the living and evolving genomic history book of billions of individuals from around the world, we are gaining insights into fundamental questions about our evolutionary history, health, and complex issues surrounding individual and group identity, including the notion of human racial groups.”</a:t>
            </a:r>
          </a:p>
          <a:p>
            <a:pPr defTabSz="621167">
              <a:defRPr/>
            </a:pPr>
            <a:endParaRPr lang="en-US" dirty="0">
              <a:effectLst/>
              <a:ea typeface="Calibri" panose="020F0502020204030204" pitchFamily="34" charset="0"/>
              <a:cs typeface="Arial" panose="020B0604020202020204" pitchFamily="34" charset="0"/>
            </a:endParaRPr>
          </a:p>
          <a:p>
            <a:pPr defTabSz="621167">
              <a:defRPr/>
            </a:pPr>
            <a:endParaRPr lang="en-US" dirty="0">
              <a:latin typeface="Arial"/>
              <a:ea typeface="Calibri" panose="020F0502020204030204" pitchFamily="34" charset="0"/>
              <a:cs typeface="Arial"/>
            </a:endParaRPr>
          </a:p>
          <a:p>
            <a:pPr defTabSz="621167">
              <a:defRPr/>
            </a:pPr>
            <a:endParaRPr lang="en-US" dirty="0">
              <a:latin typeface="Arial"/>
              <a:ea typeface="Calibri" panose="020F0502020204030204" pitchFamily="34" charset="0"/>
              <a:cs typeface="Arial"/>
            </a:endParaRPr>
          </a:p>
        </p:txBody>
      </p:sp>
      <p:sp>
        <p:nvSpPr>
          <p:cNvPr id="5" name="Slide Number Placeholder 3">
            <a:extLst>
              <a:ext uri="{FF2B5EF4-FFF2-40B4-BE49-F238E27FC236}">
                <a16:creationId xmlns:a16="http://schemas.microsoft.com/office/drawing/2014/main" id="{7784446B-749D-49B4-9416-6570F6DC9D84}"/>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68</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940016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2" name="Slide Number Placeholder 3"/>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69</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19811" name="Notes Placeholder 2"/>
          <p:cNvSpPr>
            <a:spLocks noGrp="1"/>
          </p:cNvSpPr>
          <p:nvPr>
            <p:ph type="body" idx="1"/>
          </p:nvPr>
        </p:nvSpPr>
        <p:spPr>
          <a:xfrm>
            <a:off x="761999" y="4022725"/>
            <a:ext cx="5486401" cy="4679214"/>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lvl="1">
              <a:defRPr/>
            </a:pPr>
            <a:r>
              <a:rPr lang="en-US" dirty="0">
                <a:latin typeface="Arial"/>
                <a:cs typeface="Arial"/>
              </a:rPr>
              <a:t>The </a:t>
            </a:r>
            <a:r>
              <a:rPr lang="en-US" kern="1200" dirty="0">
                <a:latin typeface="Arial"/>
                <a:cs typeface="Arial"/>
              </a:rPr>
              <a:t>NHGRI Intramural Research Program </a:t>
            </a:r>
            <a:r>
              <a:rPr lang="en-US" dirty="0">
                <a:latin typeface="Arial"/>
                <a:cs typeface="Arial"/>
              </a:rPr>
              <a:t>has once again been very productive since the last Council meeting</a:t>
            </a:r>
            <a:r>
              <a:rPr lang="en-US" kern="1200" dirty="0">
                <a:latin typeface="Arial"/>
                <a:cs typeface="Arial"/>
              </a:rPr>
              <a:t>.</a:t>
            </a:r>
            <a:r>
              <a:rPr lang="en-US" dirty="0">
                <a:latin typeface="Arial"/>
                <a:cs typeface="Arial"/>
              </a:rPr>
              <a:t> A few of their many research highlights include the following. </a:t>
            </a:r>
          </a:p>
          <a:p>
            <a:pPr marL="0" lvl="1">
              <a:defRPr/>
            </a:pPr>
            <a:endParaRPr lang="en-US" dirty="0">
              <a:latin typeface="Arial" panose="020B0604020202020204" pitchFamily="34" charset="0"/>
              <a:cs typeface="Arial" panose="020B0604020202020204" pitchFamily="34" charset="0"/>
            </a:endParaRPr>
          </a:p>
          <a:p>
            <a:pPr marL="0" lvl="1">
              <a:defRPr/>
            </a:pPr>
            <a:r>
              <a:rPr lang="en-US" dirty="0">
                <a:latin typeface="Arial"/>
                <a:cs typeface="Arial"/>
              </a:rPr>
              <a:t>* Diana Bianchi and her</a:t>
            </a:r>
            <a:r>
              <a:rPr lang="en-US" kern="1200" dirty="0">
                <a:solidFill>
                  <a:schemeClr val="tx1"/>
                </a:solidFill>
                <a:latin typeface="Arial"/>
                <a:cs typeface="Arial"/>
              </a:rPr>
              <a:t> group</a:t>
            </a:r>
            <a:r>
              <a:rPr lang="en-US" dirty="0">
                <a:latin typeface="Arial"/>
                <a:cs typeface="Arial"/>
              </a:rPr>
              <a:t> studied an enhanced mouse model of Down syndrome that more precisely captures the features of the condition. The researchers found that the new model shows milder cognitive traits. These results have important implications for human clinical trials that aim to improve cognition in these patients.</a:t>
            </a:r>
          </a:p>
          <a:p>
            <a:pPr marL="0" lvl="1">
              <a:defRPr/>
            </a:pPr>
            <a:endParaRPr lang="en-US" dirty="0">
              <a:latin typeface="Arial" panose="020B0604020202020204" pitchFamily="34" charset="0"/>
              <a:cs typeface="Arial" panose="020B0604020202020204" pitchFamily="34" charset="0"/>
            </a:endParaRPr>
          </a:p>
          <a:p>
            <a:pPr marL="0" lvl="1">
              <a:defRPr/>
            </a:pPr>
            <a:r>
              <a:rPr lang="en-US" dirty="0">
                <a:latin typeface="Arial"/>
                <a:cs typeface="Arial"/>
              </a:rPr>
              <a:t>* Elaine Ostrander and her group led a study that characterized the genetic ancestry of free-roaming dogs currently living in and around the Chernobyl Nuclear Power Plant. The researchers sampled over 300 dogs and found large, complex </a:t>
            </a:r>
            <a:r>
              <a:rPr lang="en-US" dirty="0" err="1">
                <a:latin typeface="Arial"/>
                <a:cs typeface="Arial"/>
              </a:rPr>
              <a:t>og</a:t>
            </a:r>
            <a:r>
              <a:rPr lang="en-US" dirty="0">
                <a:latin typeface="Arial"/>
                <a:cs typeface="Arial"/>
              </a:rPr>
              <a:t> families living in the area. This study establishes the importance of genetic studies in understanding the effects of exposure to long-term, low-dose ionizing radiation.</a:t>
            </a:r>
          </a:p>
          <a:p>
            <a:pPr marL="0" lvl="1">
              <a:defRPr/>
            </a:pPr>
            <a:endParaRPr lang="en-US" dirty="0">
              <a:latin typeface="Arial" panose="020B0604020202020204" pitchFamily="34" charset="0"/>
              <a:cs typeface="Arial" panose="020B0604020202020204" pitchFamily="34" charset="0"/>
            </a:endParaRPr>
          </a:p>
          <a:p>
            <a:pPr marL="0" lvl="1">
              <a:defRPr/>
            </a:pPr>
            <a:r>
              <a:rPr lang="en-US" dirty="0">
                <a:latin typeface="Arial"/>
                <a:cs typeface="Arial"/>
              </a:rPr>
              <a:t>* Sergey Koren, along with other researchers at NHGRI, designed and tested a software system called </a:t>
            </a:r>
            <a:r>
              <a:rPr lang="en-US" dirty="0" err="1">
                <a:latin typeface="Arial"/>
                <a:cs typeface="Arial"/>
              </a:rPr>
              <a:t>Verkko</a:t>
            </a:r>
            <a:r>
              <a:rPr lang="en-US" dirty="0">
                <a:latin typeface="Arial"/>
                <a:cs typeface="Arial"/>
              </a:rPr>
              <a:t> that automates analysis methods used by the Telomere-to-Telomere Consortium to assemble gapless genome sequences. This software can assemble whole-chromosome sequences in a matter of days and </a:t>
            </a:r>
            <a:r>
              <a:rPr lang="en-US" b="0" i="0" u="none" strike="noStrike" dirty="0">
                <a:solidFill>
                  <a:srgbClr val="000000"/>
                </a:solidFill>
                <a:effectLst/>
                <a:latin typeface="Arial"/>
                <a:cs typeface="Arial"/>
              </a:rPr>
              <a:t>promises to lead to more gapless genome sequences from humans and other species.</a:t>
            </a:r>
            <a:endParaRPr lang="en-US" dirty="0">
              <a:latin typeface="Arial"/>
              <a:cs typeface="Arial"/>
            </a:endParaRPr>
          </a:p>
        </p:txBody>
      </p:sp>
    </p:spTree>
    <p:extLst>
      <p:ext uri="{BB962C8B-B14F-4D97-AF65-F5344CB8AC3E}">
        <p14:creationId xmlns:p14="http://schemas.microsoft.com/office/powerpoint/2010/main" val="80295989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r>
              <a:rPr lang="en-US" dirty="0">
                <a:latin typeface="Arial"/>
                <a:cs typeface="Arial"/>
              </a:rPr>
              <a:t>Before I end my Director’s Report, I want to again remind you about a * user-friendly, one-stop-shop for staying connected with me and NHGRI. By visiting this web page through this convenient URL and then scrolling down, * you get a menu of nine major resources associated with the institute.</a:t>
            </a:r>
          </a:p>
          <a:p>
            <a:endParaRPr lang="en-US" dirty="0"/>
          </a:p>
          <a:p>
            <a:r>
              <a:rPr lang="en-US" dirty="0">
                <a:latin typeface="Arial"/>
                <a:cs typeface="Arial"/>
              </a:rPr>
              <a:t>This includes links for the genome.gov website, my </a:t>
            </a:r>
            <a:r>
              <a:rPr lang="en-US" i="1" dirty="0">
                <a:latin typeface="Arial"/>
                <a:cs typeface="Arial"/>
              </a:rPr>
              <a:t>The Genomics Landscape </a:t>
            </a:r>
            <a:r>
              <a:rPr lang="en-US" i="0" dirty="0">
                <a:latin typeface="Arial"/>
                <a:cs typeface="Arial"/>
              </a:rPr>
              <a:t>monthly newsletter, </a:t>
            </a:r>
            <a:r>
              <a:rPr lang="en-US" dirty="0">
                <a:latin typeface="Arial"/>
                <a:cs typeface="Arial"/>
              </a:rPr>
              <a:t>and my Twitter feed. Also on this page, there are convenient links to the 2020 NHGRI Strategic Vision, the NHGRI brochure, our Talking Glossary of Genomic and Genetic Terms, our Building a Diverse Genomics Workforce Action Agenda, the GenomeTV/YouTube channel, and the NHGRI History of Genomics Program’s set of oral histories. And if those sites are not what you are looking for, * scrolling down further reveals recordings of some selected talks of mine as well as some of my recent podcasts and op-eds. </a:t>
            </a:r>
          </a:p>
          <a:p>
            <a:endParaRPr lang="en-US" dirty="0">
              <a:cs typeface="Arial" panose="020B0604020202020204" pitchFamily="34" charset="0"/>
            </a:endParaRPr>
          </a:p>
          <a:p>
            <a:r>
              <a:rPr lang="en-US" dirty="0">
                <a:latin typeface="Arial"/>
                <a:cs typeface="Arial"/>
              </a:rPr>
              <a:t>I hope people find this one-stop-shop helpful when trying to stay connected with me and NHGRI. </a:t>
            </a:r>
            <a:endParaRPr lang="en-US" dirty="0">
              <a:cs typeface="Arial"/>
            </a:endParaRPr>
          </a:p>
          <a:p>
            <a:endParaRPr lang="en-US" dirty="0"/>
          </a:p>
          <a:p>
            <a:pPr defTabSz="621167">
              <a:defRPr/>
            </a:pPr>
            <a:endParaRPr lang="en-US" dirty="0">
              <a:latin typeface="Arial"/>
              <a:ea typeface="Calibri" panose="020F0502020204030204" pitchFamily="34" charset="0"/>
              <a:cs typeface="Arial"/>
            </a:endParaRPr>
          </a:p>
          <a:p>
            <a:endParaRPr lang="en-US" dirty="0"/>
          </a:p>
        </p:txBody>
      </p:sp>
      <p:sp>
        <p:nvSpPr>
          <p:cNvPr id="6" name="Slide Number Placeholder 3">
            <a:extLst>
              <a:ext uri="{FF2B5EF4-FFF2-40B4-BE49-F238E27FC236}">
                <a16:creationId xmlns:a16="http://schemas.microsoft.com/office/drawing/2014/main" id="{5CF17508-D38F-4AA2-84A6-BBEA579A11C7}"/>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70</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652755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6225" y="457200"/>
            <a:ext cx="6337300" cy="3565525"/>
          </a:xfrm>
        </p:spPr>
      </p:sp>
      <p:sp>
        <p:nvSpPr>
          <p:cNvPr id="3" name="Notes Placeholder 2"/>
          <p:cNvSpPr>
            <a:spLocks noGrp="1"/>
          </p:cNvSpPr>
          <p:nvPr>
            <p:ph type="body" idx="1"/>
          </p:nvPr>
        </p:nvSpPr>
        <p:spPr>
          <a:xfrm>
            <a:off x="762000" y="4022725"/>
            <a:ext cx="5486400" cy="4114800"/>
          </a:xfrm>
        </p:spPr>
        <p:txBody>
          <a:bodyPr/>
          <a:lstStyle/>
          <a:p>
            <a:r>
              <a:rPr lang="en-US" dirty="0">
                <a:latin typeface="Arial"/>
                <a:cs typeface="Arial"/>
              </a:rPr>
              <a:t>Finally, a personal thanks to the many NHGRI staff members who contributed the slides and associated materials that I just reviewed in my Director’s Report. As always, a group effort is essential for getting such a large amount of information conveyed efficiently at each Council meeting.</a:t>
            </a:r>
          </a:p>
          <a:p>
            <a:pPr defTabSz="1018927">
              <a:defRPr/>
            </a:pPr>
            <a:br>
              <a:rPr lang="en-US" dirty="0">
                <a:cs typeface="Arial"/>
              </a:rPr>
            </a:br>
            <a:r>
              <a:rPr lang="en-US" dirty="0">
                <a:latin typeface="Arial"/>
                <a:cs typeface="Arial"/>
              </a:rPr>
              <a:t>An additional thanks to the NHGRI Office of Communications staff for creating the electronic resource associated with my Director’s Report.</a:t>
            </a:r>
          </a:p>
          <a:p>
            <a:endParaRPr lang="en-US" dirty="0"/>
          </a:p>
          <a:p>
            <a:r>
              <a:rPr lang="en-US" dirty="0">
                <a:latin typeface="Arial"/>
                <a:cs typeface="Arial"/>
              </a:rPr>
              <a:t>And * a special thanks to the usual ‘ringleader’ for helping me prepare my Director’s Report, Kris Wetterstrand. * Kris is pictured here with the International Human Genome Sequencing Consortium in this 'throwback' photograph, included to commemorate the 20</a:t>
            </a:r>
            <a:r>
              <a:rPr lang="en-US" baseline="30000" dirty="0">
                <a:latin typeface="Arial"/>
                <a:cs typeface="Arial"/>
              </a:rPr>
              <a:t>th</a:t>
            </a:r>
            <a:r>
              <a:rPr lang="en-US" dirty="0">
                <a:latin typeface="Arial"/>
                <a:cs typeface="Arial"/>
              </a:rPr>
              <a:t> anniversary of the Human Genome Project’s completion. This photograph was taken in May 2002 at the Cold Spring Harbor Laboratory.</a:t>
            </a:r>
          </a:p>
        </p:txBody>
      </p:sp>
      <p:sp>
        <p:nvSpPr>
          <p:cNvPr id="6" name="Slide Number Placeholder 3">
            <a:extLst>
              <a:ext uri="{FF2B5EF4-FFF2-40B4-BE49-F238E27FC236}">
                <a16:creationId xmlns:a16="http://schemas.microsoft.com/office/drawing/2014/main" id="{D14B126F-6991-4950-BF45-ED6968BE9E46}"/>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71</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214911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938" y="319088"/>
            <a:ext cx="6486525" cy="3648075"/>
          </a:xfrm>
        </p:spPr>
      </p:sp>
      <p:sp>
        <p:nvSpPr>
          <p:cNvPr id="3" name="Notes Placeholder 2">
            <a:extLst>
              <a:ext uri="{FF2B5EF4-FFF2-40B4-BE49-F238E27FC236}">
                <a16:creationId xmlns:a16="http://schemas.microsoft.com/office/drawing/2014/main" id="{A166CEC8-DA8D-4194-A40E-F0360FD85EFA}"/>
              </a:ext>
            </a:extLst>
          </p:cNvPr>
          <p:cNvSpPr>
            <a:spLocks noGrp="1"/>
          </p:cNvSpPr>
          <p:nvPr>
            <p:ph type="body" idx="1"/>
          </p:nvPr>
        </p:nvSpPr>
        <p:spPr/>
        <p:txBody>
          <a:bodyPr/>
          <a:lstStyle/>
          <a:p>
            <a:r>
              <a:rPr lang="en-US"/>
              <a:t> </a:t>
            </a:r>
          </a:p>
        </p:txBody>
      </p:sp>
      <p:sp>
        <p:nvSpPr>
          <p:cNvPr id="5" name="Slide Number Placeholder 3">
            <a:extLst>
              <a:ext uri="{FF2B5EF4-FFF2-40B4-BE49-F238E27FC236}">
                <a16:creationId xmlns:a16="http://schemas.microsoft.com/office/drawing/2014/main" id="{099DCCB5-972F-4EDC-B3BA-F6E5E1549E02}"/>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72</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616451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jpeg"/><Relationship Id="rId1" Type="http://schemas.openxmlformats.org/officeDocument/2006/relationships/slideMaster" Target="../slideMasters/slideMaster2.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4.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openxmlformats.org/officeDocument/2006/relationships/image" Target="../media/image5.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
        <p:nvSpPr>
          <p:cNvPr id="6" name="Footer Placeholder 5">
            <a:extLst>
              <a:ext uri="{FF2B5EF4-FFF2-40B4-BE49-F238E27FC236}">
                <a16:creationId xmlns:a16="http://schemas.microsoft.com/office/drawing/2014/main" id="{F0935A8F-D8C4-A62E-32DC-035F50A3D5A6}"/>
              </a:ext>
            </a:extLst>
          </p:cNvPr>
          <p:cNvSpPr>
            <a:spLocks noGrp="1"/>
          </p:cNvSpPr>
          <p:nvPr>
            <p:ph type="ftr" sz="quarter" idx="15"/>
          </p:nvPr>
        </p:nvSpPr>
        <p:spPr>
          <a:xfrm>
            <a:off x="4038600" y="6356350"/>
            <a:ext cx="4114800" cy="365125"/>
          </a:xfrm>
          <a:prstGeom prst="rect">
            <a:avLst/>
          </a:prstGeom>
        </p:spPr>
        <p:txBody>
          <a:bodyPr/>
          <a:lstStyle/>
          <a:p>
            <a:r>
              <a:rPr lang="en-US"/>
              <a:t>Document</a:t>
            </a:r>
          </a:p>
        </p:txBody>
      </p:sp>
    </p:spTree>
  </p:cSld>
  <p:clrMapOvr>
    <a:masterClrMapping/>
  </p:clrMapOvr>
  <p:transition spd="slow">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5" name="Footer Placeholder 4">
            <a:extLst>
              <a:ext uri="{FF2B5EF4-FFF2-40B4-BE49-F238E27FC236}">
                <a16:creationId xmlns:a16="http://schemas.microsoft.com/office/drawing/2014/main" id="{8384C0BC-EC0A-87BB-B2BB-0076B209ECCF}"/>
              </a:ext>
            </a:extLst>
          </p:cNvPr>
          <p:cNvSpPr>
            <a:spLocks noGrp="1"/>
          </p:cNvSpPr>
          <p:nvPr>
            <p:ph type="ftr" sz="quarter" idx="10"/>
          </p:nvPr>
        </p:nvSpPr>
        <p:spPr>
          <a:xfrm>
            <a:off x="4038600" y="6356350"/>
            <a:ext cx="4114800" cy="365125"/>
          </a:xfrm>
          <a:prstGeom prst="rect">
            <a:avLst/>
          </a:prstGeom>
        </p:spPr>
        <p:txBody>
          <a:bodyPr/>
          <a:lstStyle/>
          <a:p>
            <a:r>
              <a:rPr lang="en-US"/>
              <a:t>Document</a:t>
            </a:r>
          </a:p>
        </p:txBody>
      </p:sp>
    </p:spTree>
    <p:extLst>
      <p:ext uri="{BB962C8B-B14F-4D97-AF65-F5344CB8AC3E}">
        <p14:creationId xmlns:p14="http://schemas.microsoft.com/office/powerpoint/2010/main" val="1326934638"/>
      </p:ext>
    </p:extLst>
  </p:cSld>
  <p:clrMapOvr>
    <a:masterClrMapping/>
  </p:clrMapOvr>
  <p:transition spd="slow">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noAutofit/>
          </a:bodyPr>
          <a:lstStyle>
            <a:lvl1pPr marL="304792" indent="-304792">
              <a:buFont typeface="Wingdings" pitchFamily="2" charset="2"/>
              <a:buChar cha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Autofit/>
          </a:bodyPr>
          <a:lstStyle>
            <a:lvl1pPr>
              <a:defRPr sz="4400"/>
            </a:lvl1pPr>
          </a:lstStyle>
          <a:p>
            <a:r>
              <a:rPr lang="en-US"/>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7554" y="6527178"/>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0957" y="6527178"/>
            <a:ext cx="6217920" cy="366183"/>
          </a:xfrm>
          <a:prstGeom prst="rect">
            <a:avLst/>
          </a:prstGeom>
        </p:spPr>
        <p:txBody>
          <a:bodyPr anchor="ctr" anchorCtr="0"/>
          <a:lstStyle>
            <a:lvl1pPr algn="r">
              <a:defRPr sz="1200" b="1">
                <a:solidFill>
                  <a:schemeClr val="bg2"/>
                </a:solidFill>
              </a:defRPr>
            </a:lvl1pPr>
          </a:lstStyle>
          <a:p>
            <a:r>
              <a:rPr lang="en-US"/>
              <a:t>Document</a:t>
            </a:r>
          </a:p>
        </p:txBody>
      </p:sp>
    </p:spTree>
    <p:extLst>
      <p:ext uri="{BB962C8B-B14F-4D97-AF65-F5344CB8AC3E}">
        <p14:creationId xmlns:p14="http://schemas.microsoft.com/office/powerpoint/2010/main" val="172786771"/>
      </p:ext>
    </p:extLst>
  </p:cSld>
  <p:clrMapOvr>
    <a:masterClrMapping/>
  </p:clrMapOvr>
  <p:transition spd="slow">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eft Image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3238" y="1576131"/>
            <a:ext cx="8932689" cy="4362873"/>
          </a:xfrm>
        </p:spPr>
        <p:txBody>
          <a:bodyPr>
            <a:noAutofit/>
          </a:bodyPr>
          <a:lstStyle>
            <a:lvl1pPr marL="304792" indent="-304792">
              <a:buFont typeface="Wingdings" pitchFamily="2" charset="2"/>
              <a:buChar char="§"/>
              <a:defRPr sz="2800" b="1"/>
            </a:lvl1pPr>
            <a:lvl2pPr marL="609585" indent="0">
              <a:buNone/>
              <a:defRPr sz="2800" b="1">
                <a:solidFill>
                  <a:schemeClr val="bg2"/>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2683238" y="13415"/>
            <a:ext cx="9508761" cy="1143000"/>
          </a:xfrm>
        </p:spPr>
        <p:txBody>
          <a:bodyPr lIns="0" rIns="137160" anchor="t" anchorCtr="0">
            <a:noAutofit/>
          </a:bodyPr>
          <a:lstStyle>
            <a:lvl1pPr>
              <a:defRPr sz="360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4966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8" y="6549662"/>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6" name="Rectangle 5">
            <a:extLst>
              <a:ext uri="{FF2B5EF4-FFF2-40B4-BE49-F238E27FC236}">
                <a16:creationId xmlns:a16="http://schemas.microsoft.com/office/drawing/2014/main" id="{0BFF9D95-CEE2-8962-DECA-93603AB8D9CB}"/>
              </a:ext>
            </a:extLst>
          </p:cNvPr>
          <p:cNvSpPr/>
          <p:nvPr userDrawn="1"/>
        </p:nvSpPr>
        <p:spPr>
          <a:xfrm>
            <a:off x="10916006" y="6604754"/>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7">
            <a:extLst>
              <a:ext uri="{FF2B5EF4-FFF2-40B4-BE49-F238E27FC236}">
                <a16:creationId xmlns:a16="http://schemas.microsoft.com/office/drawing/2014/main" id="{8707892D-4775-83F8-DE05-0C2F4E962D53}"/>
              </a:ext>
            </a:extLst>
          </p:cNvPr>
          <p:cNvSpPr>
            <a:spLocks noGrp="1"/>
          </p:cNvSpPr>
          <p:nvPr>
            <p:ph type="pic" sz="quarter" idx="13"/>
          </p:nvPr>
        </p:nvSpPr>
        <p:spPr>
          <a:xfrm>
            <a:off x="0" y="0"/>
            <a:ext cx="2286000" cy="68580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vert="horz" lIns="91440" tIns="45720" rIns="91440" bIns="45720" rtlCol="0">
            <a:normAutofit/>
          </a:bodyPr>
          <a:lstStyle>
            <a:lvl1pPr>
              <a:defRPr lang="en-US"/>
            </a:lvl1pPr>
          </a:lstStyle>
          <a:p>
            <a:pPr lvl="0"/>
            <a:endParaRPr lang="en-US"/>
          </a:p>
        </p:txBody>
      </p:sp>
    </p:spTree>
    <p:extLst>
      <p:ext uri="{BB962C8B-B14F-4D97-AF65-F5344CB8AC3E}">
        <p14:creationId xmlns:p14="http://schemas.microsoft.com/office/powerpoint/2010/main" val="3927829445"/>
      </p:ext>
    </p:extLst>
  </p:cSld>
  <p:clrMapOvr>
    <a:masterClrMapping/>
  </p:clrMapOvr>
  <p:transition spd="slow">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16:9">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8" name="Footer Placeholder 4"/>
          <p:cNvSpPr>
            <a:spLocks noGrp="1"/>
          </p:cNvSpPr>
          <p:nvPr>
            <p:ph type="ftr" sz="quarter" idx="3"/>
          </p:nvPr>
        </p:nvSpPr>
        <p:spPr>
          <a:xfrm>
            <a:off x="5532238"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3467252" y="1248481"/>
            <a:ext cx="5281879" cy="29718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4429376"/>
            <a:ext cx="11503152" cy="1216152"/>
          </a:xfrm>
        </p:spPr>
        <p:txBody>
          <a:bodyPr>
            <a:noAutofit/>
          </a:bodyPr>
          <a:lstStyle>
            <a:lvl1pPr marL="304792" indent="-304792">
              <a:buFont typeface="Wingdings" pitchFamily="2" charset="2"/>
              <a:buChar char="§"/>
              <a:defRPr sz="2800" b="1" spc="-70" baseline="0"/>
            </a:lvl1pPr>
            <a:lvl2pPr marL="609585" indent="0">
              <a:buFontTx/>
              <a:buNone/>
              <a:defRPr sz="2800" b="1" spc="-70" baseline="0">
                <a:solidFill>
                  <a:schemeClr val="bg2"/>
                </a:solidFill>
              </a:defRPr>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6B957768-840A-259E-3F99-A7236BFDF299}"/>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Tree>
    <p:extLst>
      <p:ext uri="{BB962C8B-B14F-4D97-AF65-F5344CB8AC3E}">
        <p14:creationId xmlns:p14="http://schemas.microsoft.com/office/powerpoint/2010/main" val="228136248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two images 16:9">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8" name="Footer Placeholder 4"/>
          <p:cNvSpPr>
            <a:spLocks noGrp="1"/>
          </p:cNvSpPr>
          <p:nvPr>
            <p:ph type="ftr" sz="quarter" idx="3"/>
          </p:nvPr>
        </p:nvSpPr>
        <p:spPr>
          <a:xfrm>
            <a:off x="5532238"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654978" y="1248481"/>
            <a:ext cx="5281879" cy="29718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4429376"/>
            <a:ext cx="11503152" cy="1216152"/>
          </a:xfrm>
        </p:spPr>
        <p:txBody>
          <a:bodyPr>
            <a:noAutofit/>
          </a:bodyPr>
          <a:lstStyle>
            <a:lvl1pPr marL="304792" indent="-304792">
              <a:buFont typeface="Wingdings" pitchFamily="2" charset="2"/>
              <a:buChar char="§"/>
              <a:defRPr sz="2800" b="1" spc="-70" baseline="0"/>
            </a:lvl1pPr>
            <a:lvl2pPr marL="609585" indent="0">
              <a:buFontTx/>
              <a:buNone/>
              <a:defRPr sz="2800" b="1" spc="-70" baseline="0">
                <a:solidFill>
                  <a:schemeClr val="bg2"/>
                </a:solidFill>
              </a:defRPr>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6B957768-840A-259E-3F99-A7236BFDF299}"/>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3" name="Picture Placeholder 5">
            <a:extLst>
              <a:ext uri="{FF2B5EF4-FFF2-40B4-BE49-F238E27FC236}">
                <a16:creationId xmlns:a16="http://schemas.microsoft.com/office/drawing/2014/main" id="{1E5983C0-C1CD-4679-D883-10BCC35B2FE5}"/>
              </a:ext>
            </a:extLst>
          </p:cNvPr>
          <p:cNvSpPr>
            <a:spLocks noGrp="1" noChangeAspect="1"/>
          </p:cNvSpPr>
          <p:nvPr>
            <p:ph type="pic" sz="quarter" idx="14"/>
          </p:nvPr>
        </p:nvSpPr>
        <p:spPr>
          <a:xfrm>
            <a:off x="6255143" y="1248481"/>
            <a:ext cx="5281879" cy="29718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174911954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2.35:1">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8"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2483889" y="1272293"/>
            <a:ext cx="7224222" cy="3074137"/>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4429376"/>
            <a:ext cx="11503152" cy="1216152"/>
          </a:xfrm>
        </p:spPr>
        <p:txBody>
          <a:bodyPr>
            <a:noAutofit/>
          </a:bodyPr>
          <a:lstStyle>
            <a:lvl1pPr marL="304792" indent="-304792">
              <a:buFont typeface="Wingdings" pitchFamily="2" charset="2"/>
              <a:buChar char="§"/>
              <a:defRPr sz="2800" b="1" spc="-70" baseline="0"/>
            </a:lvl1pPr>
            <a:lvl2pPr marL="609585" indent="0">
              <a:buFontTx/>
              <a:buNone/>
              <a:defRPr sz="2800" b="1" spc="-70" baseline="0">
                <a:solidFill>
                  <a:schemeClr val="bg2"/>
                </a:solidFill>
              </a:defRPr>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6B339075-819A-7B5C-553B-8D9E7CAD1F52}"/>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936060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PROFILE IMAGES horizontal">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5702869"/>
            <a:ext cx="11503152" cy="901131"/>
          </a:xfrm>
        </p:spPr>
        <p:txBody>
          <a:bodyPr>
            <a:noAutofit/>
          </a:bodyPr>
          <a:lstStyle>
            <a:lvl1pPr marL="0" indent="0" algn="ctr">
              <a:buFontTx/>
              <a:buNone/>
              <a:defRPr sz="2800" b="1" spc="-70" baseline="0"/>
            </a:lvl1pPr>
            <a:lvl2pPr marL="914377" indent="-304792">
              <a:buFont typeface="Wingdings" pitchFamily="2" charset="2"/>
              <a:buChar char="§"/>
              <a:defRPr spc="-70" baseline="0"/>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4"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7"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2907792" y="1323108"/>
            <a:ext cx="6400800" cy="42672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223779434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PROFILE IMAGES vertical">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4344175" y="1239219"/>
            <a:ext cx="3503650" cy="4379562"/>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5" y="5702868"/>
            <a:ext cx="11428985" cy="975249"/>
          </a:xfrm>
        </p:spPr>
        <p:txBody>
          <a:bodyPr>
            <a:noAutofit/>
          </a:bodyPr>
          <a:lstStyle>
            <a:lvl1pPr marL="0" indent="0" algn="ctr">
              <a:buFontTx/>
              <a:buNone/>
              <a:defRPr sz="2800" b="1" spc="-70" baseline="0"/>
            </a:lvl1pPr>
            <a:lvl2pPr marL="914377" indent="-304792">
              <a:buFont typeface="Wingdings" pitchFamily="2" charset="2"/>
              <a:buChar char="§"/>
              <a:defRPr spc="-70" baseline="0"/>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271491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WO PROFILE IMAGES">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4"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6"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1739346" y="1261636"/>
            <a:ext cx="3502152" cy="4379976"/>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884845" y="5769544"/>
            <a:ext cx="5211155" cy="911149"/>
          </a:xfrm>
        </p:spPr>
        <p:txBody>
          <a:bodyPr>
            <a:noAutofit/>
          </a:bodyPr>
          <a:lstStyle>
            <a:lvl1pPr marL="0" indent="0" algn="ctr">
              <a:buFontTx/>
              <a:buNone/>
              <a:defRPr sz="2800" b="1" spc="-70" baseline="0"/>
            </a:lvl1pPr>
            <a:lvl2pPr marL="609585" indent="0">
              <a:buFontTx/>
              <a:buNone/>
              <a:defRPr spc="-70" baseline="0"/>
            </a:lvl2pPr>
            <a:lvl3pPr marL="1219170" indent="0">
              <a:buFontTx/>
              <a:buNone/>
              <a:defRPr spc="-70" baseline="0"/>
            </a:lvl3pPr>
            <a:lvl4pPr marL="1828755" indent="0">
              <a:buFontTx/>
              <a:buNone/>
              <a:defRPr spc="-70" baseline="0"/>
            </a:lvl4pPr>
            <a:lvl5pPr marL="2438339" indent="0">
              <a:buFontTx/>
              <a:buNone/>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5">
            <a:extLst>
              <a:ext uri="{FF2B5EF4-FFF2-40B4-BE49-F238E27FC236}">
                <a16:creationId xmlns:a16="http://schemas.microsoft.com/office/drawing/2014/main" id="{230AD4DF-10C4-C268-B03C-7BE86F5BECD6}"/>
              </a:ext>
            </a:extLst>
          </p:cNvPr>
          <p:cNvSpPr>
            <a:spLocks noGrp="1" noChangeAspect="1"/>
          </p:cNvSpPr>
          <p:nvPr>
            <p:ph type="pic" sz="quarter" idx="14"/>
          </p:nvPr>
        </p:nvSpPr>
        <p:spPr>
          <a:xfrm>
            <a:off x="6780601" y="1289312"/>
            <a:ext cx="3502152" cy="4379976"/>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5" name="Text Placeholder 4">
            <a:extLst>
              <a:ext uri="{FF2B5EF4-FFF2-40B4-BE49-F238E27FC236}">
                <a16:creationId xmlns:a16="http://schemas.microsoft.com/office/drawing/2014/main" id="{3AC05C22-168C-51FF-E7CB-E441598A094C}"/>
              </a:ext>
            </a:extLst>
          </p:cNvPr>
          <p:cNvSpPr>
            <a:spLocks noGrp="1"/>
          </p:cNvSpPr>
          <p:nvPr>
            <p:ph type="body" sz="quarter" idx="15"/>
          </p:nvPr>
        </p:nvSpPr>
        <p:spPr>
          <a:xfrm>
            <a:off x="6125150" y="5766293"/>
            <a:ext cx="5267836" cy="844444"/>
          </a:xfrm>
        </p:spPr>
        <p:txBody>
          <a:bodyPr/>
          <a:lstStyle>
            <a:lvl1pPr marL="0" indent="0" algn="ctr">
              <a:buFontTx/>
              <a:buNone/>
              <a:defRPr sz="2800" b="1"/>
            </a:lvl1pPr>
            <a:lvl2pPr marL="609585" indent="0">
              <a:buFontTx/>
              <a:buNone/>
              <a:defRPr/>
            </a:lvl2pPr>
            <a:lvl3pPr marL="1219170" indent="0">
              <a:buFontTx/>
              <a:buNone/>
              <a:defRPr/>
            </a:lvl3pPr>
            <a:lvl4pPr marL="1828755" indent="0">
              <a:buFontTx/>
              <a:buNone/>
              <a:defRPr/>
            </a:lvl4pPr>
            <a:lvl5pPr marL="2438339"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B7F9F3CC-1D9D-1ABB-65B3-64AA47E30200}"/>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124674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PROFILE IMAGES with logo">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7"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2026972" y="1275635"/>
            <a:ext cx="3657600" cy="45720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905869" y="5953027"/>
            <a:ext cx="5899805" cy="1216152"/>
          </a:xfrm>
        </p:spPr>
        <p:txBody>
          <a:bodyPr>
            <a:noAutofit/>
          </a:bodyPr>
          <a:lstStyle>
            <a:lvl1pPr marL="0" indent="0" algn="ctr">
              <a:buFontTx/>
              <a:buNone/>
              <a:defRPr sz="2800" b="1" spc="-70" baseline="0"/>
            </a:lvl1pPr>
            <a:lvl2pPr marL="914377" indent="-304792">
              <a:buFont typeface="Wingdings" pitchFamily="2" charset="2"/>
              <a:buChar char="§"/>
              <a:defRPr spc="-70" baseline="0"/>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5">
            <a:extLst>
              <a:ext uri="{FF2B5EF4-FFF2-40B4-BE49-F238E27FC236}">
                <a16:creationId xmlns:a16="http://schemas.microsoft.com/office/drawing/2014/main" id="{B13B6DFB-7B7B-82D0-49FA-EE2426B7F091}"/>
              </a:ext>
            </a:extLst>
          </p:cNvPr>
          <p:cNvSpPr>
            <a:spLocks noGrp="1"/>
          </p:cNvSpPr>
          <p:nvPr>
            <p:ph type="pic" sz="quarter" idx="14" hasCustomPrompt="1"/>
          </p:nvPr>
        </p:nvSpPr>
        <p:spPr>
          <a:xfrm>
            <a:off x="7075055" y="2633238"/>
            <a:ext cx="3856784" cy="1764434"/>
          </a:xfrm>
        </p:spPr>
        <p:txBody>
          <a:bodyPr/>
          <a:lstStyle/>
          <a:p>
            <a:r>
              <a:rPr lang="en-US"/>
              <a:t>logo</a:t>
            </a:r>
          </a:p>
        </p:txBody>
      </p:sp>
      <p:sp>
        <p:nvSpPr>
          <p:cNvPr id="13" name="Rectangle 12">
            <a:extLst>
              <a:ext uri="{FF2B5EF4-FFF2-40B4-BE49-F238E27FC236}">
                <a16:creationId xmlns:a16="http://schemas.microsoft.com/office/drawing/2014/main" id="{95D24A3F-71E5-91BC-E65E-43DF219C6C8D}"/>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324595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Tree>
    <p:extLst>
      <p:ext uri="{BB962C8B-B14F-4D97-AF65-F5344CB8AC3E}">
        <p14:creationId xmlns:p14="http://schemas.microsoft.com/office/powerpoint/2010/main" val="629369453"/>
      </p:ext>
    </p:extLst>
  </p:cSld>
  <p:clrMapOvr>
    <a:masterClrMapping/>
  </p:clrMapOvr>
  <p:transition spd="slow">
    <p:wipe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455435096"/>
      </p:ext>
    </p:extLst>
  </p:cSld>
  <p:clrMapOvr>
    <a:masterClrMapping/>
  </p:clrMapOvr>
  <p:transition spd="slow">
    <p:wipe di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8919142"/>
      </p:ext>
    </p:extLst>
  </p:cSld>
  <p:clrMapOvr>
    <a:masterClrMapping/>
  </p:clrMapOvr>
  <p:transition spd="slow">
    <p:wipe di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673830593"/>
      </p:ext>
    </p:extLst>
  </p:cSld>
  <p:clrMapOvr>
    <a:masterClrMapping/>
  </p:clrMapOvr>
  <p:transition spd="slow">
    <p:wipe di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one large image horizontal">
    <p:spTree>
      <p:nvGrpSpPr>
        <p:cNvPr id="1" name=""/>
        <p:cNvGrpSpPr/>
        <p:nvPr/>
      </p:nvGrpSpPr>
      <p:grpSpPr>
        <a:xfrm>
          <a:off x="0" y="0"/>
          <a:ext cx="0" cy="0"/>
          <a:chOff x="0" y="0"/>
          <a:chExt cx="0" cy="0"/>
        </a:xfrm>
      </p:grpSpPr>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521440" y="6400800"/>
            <a:ext cx="457200" cy="365125"/>
          </a:xfrm>
          <a:prstGeom prst="rect">
            <a:avLst/>
          </a:prstGeom>
        </p:spPr>
        <p:txBody>
          <a:bodyPr anchor="ctr" anchorCtr="0"/>
          <a:lstStyle>
            <a:lvl1pPr marL="0" marR="0" indent="0" algn="l" defTabSz="1219170" rtl="0" eaLnBrk="1" fontAlgn="auto" latinLnBrk="0" hangingPunct="1">
              <a:lnSpc>
                <a:spcPct val="100000"/>
              </a:lnSpc>
              <a:spcBef>
                <a:spcPts val="0"/>
              </a:spcBef>
              <a:spcAft>
                <a:spcPts val="0"/>
              </a:spcAft>
              <a:buClrTx/>
              <a:buSzTx/>
              <a:buFontTx/>
              <a:buNone/>
              <a:tabLst/>
              <a:defRPr sz="1200" b="1">
                <a:solidFill>
                  <a:schemeClr val="bg2"/>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376672" y="6400800"/>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6" name="Title 1"/>
          <p:cNvSpPr>
            <a:spLocks noGrp="1"/>
          </p:cNvSpPr>
          <p:nvPr>
            <p:ph type="title"/>
          </p:nvPr>
        </p:nvSpPr>
        <p:spPr>
          <a:xfrm>
            <a:off x="0" y="0"/>
            <a:ext cx="12192000" cy="1143000"/>
          </a:xfrm>
        </p:spPr>
        <p:txBody>
          <a:bodyPr lIns="0" tIns="137160" anchor="t" anchorCtr="0">
            <a:noAutofit/>
          </a:bodyPr>
          <a:lstStyle>
            <a:lvl1pPr algn="ctr">
              <a:defRPr sz="3600"/>
            </a:lvl1pPr>
          </a:lstStyle>
          <a:p>
            <a:r>
              <a:rPr lang="en-US"/>
              <a:t>Click to edit Master title style</a:t>
            </a:r>
          </a:p>
        </p:txBody>
      </p:sp>
      <p:sp>
        <p:nvSpPr>
          <p:cNvPr id="2" name="Rectangle 1">
            <a:extLst>
              <a:ext uri="{FF2B5EF4-FFF2-40B4-BE49-F238E27FC236}">
                <a16:creationId xmlns:a16="http://schemas.microsoft.com/office/drawing/2014/main" id="{356A5A15-D467-F253-E0FA-A6584639DEFB}"/>
              </a:ext>
            </a:extLst>
          </p:cNvPr>
          <p:cNvSpPr/>
          <p:nvPr userDrawn="1"/>
        </p:nvSpPr>
        <p:spPr>
          <a:xfrm>
            <a:off x="10758611" y="645589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3A659E3-B307-8CF6-8162-1104C048A0BA}"/>
              </a:ext>
            </a:extLst>
          </p:cNvPr>
          <p:cNvPicPr>
            <a:picLocks noChangeAspect="1"/>
          </p:cNvPicPr>
          <p:nvPr userDrawn="1"/>
        </p:nvPicPr>
        <p:blipFill rotWithShape="1">
          <a:blip r:embed="rId2" cstate="print">
            <a:alphaModFix amt="81000"/>
            <a:extLst>
              <a:ext uri="{28A0092B-C50C-407E-A947-70E740481C1C}">
                <a14:useLocalDpi xmlns:a14="http://schemas.microsoft.com/office/drawing/2010/main" val="0"/>
              </a:ext>
            </a:extLst>
          </a:blip>
          <a:srcRect r="44306" b="78763"/>
          <a:stretch/>
        </p:blipFill>
        <p:spPr>
          <a:xfrm>
            <a:off x="8531677" y="6229509"/>
            <a:ext cx="3930733" cy="844444"/>
          </a:xfrm>
          <a:prstGeom prst="rect">
            <a:avLst/>
          </a:prstGeom>
          <a:effectLst>
            <a:outerShdw blurRad="50800" dist="50800" dir="5400000" algn="ctr" rotWithShape="0">
              <a:srgbClr val="000000"/>
            </a:outerShdw>
          </a:effectLst>
        </p:spPr>
      </p:pic>
      <p:sp>
        <p:nvSpPr>
          <p:cNvPr id="7" name="Picture Placeholder 6">
            <a:extLst>
              <a:ext uri="{FF2B5EF4-FFF2-40B4-BE49-F238E27FC236}">
                <a16:creationId xmlns:a16="http://schemas.microsoft.com/office/drawing/2014/main" id="{73A91759-2FB3-7670-04B5-372F5E1BFF45}"/>
              </a:ext>
            </a:extLst>
          </p:cNvPr>
          <p:cNvSpPr>
            <a:spLocks noGrp="1" noChangeAspect="1"/>
          </p:cNvSpPr>
          <p:nvPr>
            <p:ph type="pic" sz="quarter" idx="13"/>
          </p:nvPr>
        </p:nvSpPr>
        <p:spPr>
          <a:xfrm>
            <a:off x="1841688" y="1265232"/>
            <a:ext cx="8912596" cy="5013335"/>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vert="horz" lIns="91440" tIns="45720" rIns="91440" bIns="45720" rtlCol="0">
            <a:normAutofit/>
          </a:bodyPr>
          <a:lstStyle>
            <a:lvl1pPr>
              <a:defRPr lang="en-US"/>
            </a:lvl1pPr>
          </a:lstStyle>
          <a:p>
            <a:pPr lvl="0"/>
            <a:endParaRPr lang="en-US"/>
          </a:p>
        </p:txBody>
      </p:sp>
    </p:spTree>
    <p:extLst>
      <p:ext uri="{BB962C8B-B14F-4D97-AF65-F5344CB8AC3E}">
        <p14:creationId xmlns:p14="http://schemas.microsoft.com/office/powerpoint/2010/main" val="3240637176"/>
      </p:ext>
    </p:extLst>
  </p:cSld>
  <p:clrMapOvr>
    <a:masterClrMapping/>
  </p:clrMapOvr>
  <p:transition spd="slow">
    <p:wipe di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one large image Vertical">
    <p:spTree>
      <p:nvGrpSpPr>
        <p:cNvPr id="1" name=""/>
        <p:cNvGrpSpPr/>
        <p:nvPr/>
      </p:nvGrpSpPr>
      <p:grpSpPr>
        <a:xfrm>
          <a:off x="0" y="0"/>
          <a:ext cx="0" cy="0"/>
          <a:chOff x="0" y="0"/>
          <a:chExt cx="0" cy="0"/>
        </a:xfrm>
      </p:grpSpPr>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521440" y="6400800"/>
            <a:ext cx="457200" cy="365125"/>
          </a:xfrm>
          <a:prstGeom prst="rect">
            <a:avLst/>
          </a:prstGeom>
        </p:spPr>
        <p:txBody>
          <a:bodyPr anchor="ctr" anchorCtr="0"/>
          <a:lstStyle>
            <a:lvl1pPr marL="0" marR="0" indent="0" algn="l" defTabSz="1219170" rtl="0" eaLnBrk="1" fontAlgn="auto" latinLnBrk="0" hangingPunct="1">
              <a:lnSpc>
                <a:spcPct val="100000"/>
              </a:lnSpc>
              <a:spcBef>
                <a:spcPts val="0"/>
              </a:spcBef>
              <a:spcAft>
                <a:spcPts val="0"/>
              </a:spcAft>
              <a:buClrTx/>
              <a:buSzTx/>
              <a:buFontTx/>
              <a:buNone/>
              <a:tabLst/>
              <a:defRPr sz="1200" b="1">
                <a:solidFill>
                  <a:schemeClr val="bg2"/>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376672" y="6400800"/>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6" name="Title 1"/>
          <p:cNvSpPr>
            <a:spLocks noGrp="1"/>
          </p:cNvSpPr>
          <p:nvPr>
            <p:ph type="title"/>
          </p:nvPr>
        </p:nvSpPr>
        <p:spPr>
          <a:xfrm>
            <a:off x="0" y="0"/>
            <a:ext cx="12192000" cy="1143000"/>
          </a:xfrm>
        </p:spPr>
        <p:txBody>
          <a:bodyPr lIns="0" tIns="137160" anchor="t" anchorCtr="0">
            <a:noAutofit/>
          </a:bodyPr>
          <a:lstStyle>
            <a:lvl1pPr algn="ctr">
              <a:defRPr sz="3600"/>
            </a:lvl1pPr>
          </a:lstStyle>
          <a:p>
            <a:r>
              <a:rPr lang="en-US"/>
              <a:t>Click to edit Master title style</a:t>
            </a:r>
          </a:p>
        </p:txBody>
      </p:sp>
      <p:sp>
        <p:nvSpPr>
          <p:cNvPr id="2" name="Rectangle 1">
            <a:extLst>
              <a:ext uri="{FF2B5EF4-FFF2-40B4-BE49-F238E27FC236}">
                <a16:creationId xmlns:a16="http://schemas.microsoft.com/office/drawing/2014/main" id="{356A5A15-D467-F253-E0FA-A6584639DEFB}"/>
              </a:ext>
            </a:extLst>
          </p:cNvPr>
          <p:cNvSpPr/>
          <p:nvPr userDrawn="1"/>
        </p:nvSpPr>
        <p:spPr>
          <a:xfrm>
            <a:off x="10758611" y="645589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3A659E3-B307-8CF6-8162-1104C048A0BA}"/>
              </a:ext>
            </a:extLst>
          </p:cNvPr>
          <p:cNvPicPr>
            <a:picLocks noChangeAspect="1"/>
          </p:cNvPicPr>
          <p:nvPr userDrawn="1"/>
        </p:nvPicPr>
        <p:blipFill rotWithShape="1">
          <a:blip r:embed="rId2" cstate="print">
            <a:alphaModFix amt="81000"/>
            <a:extLst>
              <a:ext uri="{28A0092B-C50C-407E-A947-70E740481C1C}">
                <a14:useLocalDpi xmlns:a14="http://schemas.microsoft.com/office/drawing/2010/main" val="0"/>
              </a:ext>
            </a:extLst>
          </a:blip>
          <a:srcRect r="44306" b="78763"/>
          <a:stretch/>
        </p:blipFill>
        <p:spPr>
          <a:xfrm>
            <a:off x="8531677" y="6229509"/>
            <a:ext cx="3930733" cy="844444"/>
          </a:xfrm>
          <a:prstGeom prst="rect">
            <a:avLst/>
          </a:prstGeom>
          <a:effectLst>
            <a:outerShdw blurRad="50800" dist="50800" dir="5400000" algn="ctr" rotWithShape="0">
              <a:srgbClr val="000000"/>
            </a:outerShdw>
          </a:effectLst>
        </p:spPr>
      </p:pic>
      <p:sp>
        <p:nvSpPr>
          <p:cNvPr id="7" name="Picture Placeholder 6">
            <a:extLst>
              <a:ext uri="{FF2B5EF4-FFF2-40B4-BE49-F238E27FC236}">
                <a16:creationId xmlns:a16="http://schemas.microsoft.com/office/drawing/2014/main" id="{73A91759-2FB3-7670-04B5-372F5E1BFF45}"/>
              </a:ext>
            </a:extLst>
          </p:cNvPr>
          <p:cNvSpPr>
            <a:spLocks noGrp="1" noChangeAspect="1"/>
          </p:cNvSpPr>
          <p:nvPr>
            <p:ph type="pic" sz="quarter" idx="13"/>
          </p:nvPr>
        </p:nvSpPr>
        <p:spPr>
          <a:xfrm>
            <a:off x="3960702" y="1239978"/>
            <a:ext cx="4270596" cy="5338245"/>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vert="horz" lIns="91440" tIns="45720" rIns="91440" bIns="45720" rtlCol="0">
            <a:normAutofit/>
          </a:bodyPr>
          <a:lstStyle>
            <a:lvl1pPr>
              <a:defRPr lang="en-US"/>
            </a:lvl1pPr>
          </a:lstStyle>
          <a:p>
            <a:pPr lvl="0"/>
            <a:endParaRPr lang="en-US"/>
          </a:p>
        </p:txBody>
      </p:sp>
    </p:spTree>
    <p:extLst>
      <p:ext uri="{BB962C8B-B14F-4D97-AF65-F5344CB8AC3E}">
        <p14:creationId xmlns:p14="http://schemas.microsoft.com/office/powerpoint/2010/main" val="3701793464"/>
      </p:ext>
    </p:extLst>
  </p:cSld>
  <p:clrMapOvr>
    <a:masterClrMapping/>
  </p:clrMapOvr>
  <p:transition spd="slow">
    <p:wipe di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6183"/>
          </a:xfrm>
          <a:prstGeom prst="rect">
            <a:avLst/>
          </a:prstGeom>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Tree>
    <p:extLst>
      <p:ext uri="{BB962C8B-B14F-4D97-AF65-F5344CB8AC3E}">
        <p14:creationId xmlns:p14="http://schemas.microsoft.com/office/powerpoint/2010/main" val="1389505920"/>
      </p:ext>
    </p:extLst>
  </p:cSld>
  <p:clrMapOvr>
    <a:masterClrMapping/>
  </p:clrMapOvr>
  <p:transition spd="slow">
    <p:wipe di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Tree>
  </p:cSld>
  <p:clrMapOvr>
    <a:masterClrMapping/>
  </p:clrMapOvr>
  <p:transition spd="slow">
    <p:wipe dir="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1310017"/>
      </p:ext>
    </p:extLst>
  </p:cSld>
  <p:clrMapOvr>
    <a:masterClrMapping/>
  </p:clrMapOvr>
  <p:transition spd="slow">
    <p:wipe di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cSld>
  <p:clrMapOvr>
    <a:masterClrMapping/>
  </p:clrMapOvr>
  <p:transition spd="slow">
    <p:wipe di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FE5438-BBFB-7B45-A0F3-FFE108319B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325090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A computer screen capture&#10;&#10;Description automatically generated with low confidence">
            <a:extLst>
              <a:ext uri="{FF2B5EF4-FFF2-40B4-BE49-F238E27FC236}">
                <a16:creationId xmlns:a16="http://schemas.microsoft.com/office/drawing/2014/main" id="{30F905C3-41F7-F74A-84C5-620223F990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87795" y="1043608"/>
            <a:ext cx="5304205" cy="2839425"/>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2110253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5_Section Header">
    <p:spTree>
      <p:nvGrpSpPr>
        <p:cNvPr id="1" name=""/>
        <p:cNvGrpSpPr/>
        <p:nvPr/>
      </p:nvGrpSpPr>
      <p:grpSpPr>
        <a:xfrm>
          <a:off x="0" y="0"/>
          <a:ext cx="0" cy="0"/>
          <a:chOff x="0" y="0"/>
          <a:chExt cx="0" cy="0"/>
        </a:xfrm>
      </p:grpSpPr>
      <p:pic>
        <p:nvPicPr>
          <p:cNvPr id="11" name="Picture 10" descr="A computer screen capture&#10;&#10;Description automatically generated with low confidence">
            <a:extLst>
              <a:ext uri="{FF2B5EF4-FFF2-40B4-BE49-F238E27FC236}">
                <a16:creationId xmlns:a16="http://schemas.microsoft.com/office/drawing/2014/main" id="{30F905C3-41F7-F74A-84C5-620223F990C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9617"/>
          <a:stretch/>
        </p:blipFill>
        <p:spPr>
          <a:xfrm>
            <a:off x="4248920" y="496093"/>
            <a:ext cx="7943080" cy="5289743"/>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5349523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pic>
        <p:nvPicPr>
          <p:cNvPr id="11" name="Picture 10" descr="A computer screen capture&#10;&#10;Description automatically generated with low confidence">
            <a:extLst>
              <a:ext uri="{FF2B5EF4-FFF2-40B4-BE49-F238E27FC236}">
                <a16:creationId xmlns:a16="http://schemas.microsoft.com/office/drawing/2014/main" id="{30F905C3-41F7-F74A-84C5-620223F990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87795" y="1043608"/>
            <a:ext cx="5304205" cy="2839425"/>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10351307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pic>
        <p:nvPicPr>
          <p:cNvPr id="11" name="Picture 10" descr="A computer screen capture&#10;&#10;Description automatically generated with low confidence">
            <a:extLst>
              <a:ext uri="{FF2B5EF4-FFF2-40B4-BE49-F238E27FC236}">
                <a16:creationId xmlns:a16="http://schemas.microsoft.com/office/drawing/2014/main" id="{30F905C3-41F7-F74A-84C5-620223F990C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20013"/>
          <a:stretch/>
        </p:blipFill>
        <p:spPr>
          <a:xfrm>
            <a:off x="7591989" y="1043608"/>
            <a:ext cx="4242660" cy="2839425"/>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17396953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8" name="Picture 7">
            <a:extLst>
              <a:ext uri="{FF2B5EF4-FFF2-40B4-BE49-F238E27FC236}">
                <a16:creationId xmlns:a16="http://schemas.microsoft.com/office/drawing/2014/main" id="{0DBED16A-0CCD-5344-9ED0-D2D0514261E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0770367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pic>
        <p:nvPicPr>
          <p:cNvPr id="7" name="Picture 6" descr="A computer screen capture&#10;&#10;Description automatically generated with low confidence">
            <a:extLst>
              <a:ext uri="{FF2B5EF4-FFF2-40B4-BE49-F238E27FC236}">
                <a16:creationId xmlns:a16="http://schemas.microsoft.com/office/drawing/2014/main" id="{33D6BD6D-271E-FC4F-9E0E-F2AEDE818F4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9639"/>
          <a:stretch/>
        </p:blipFill>
        <p:spPr>
          <a:xfrm>
            <a:off x="8961120" y="0"/>
            <a:ext cx="3230880" cy="2152224"/>
          </a:xfrm>
          <a:prstGeom prst="rect">
            <a:avLst/>
          </a:prstGeom>
        </p:spPr>
      </p:pic>
      <p:sp>
        <p:nvSpPr>
          <p:cNvPr id="3" name="Content Placeholder 2"/>
          <p:cNvSpPr>
            <a:spLocks noGrp="1"/>
          </p:cNvSpPr>
          <p:nvPr>
            <p:ph idx="1"/>
          </p:nvPr>
        </p:nvSpPr>
        <p:spPr>
          <a:xfrm>
            <a:off x="576071" y="1813560"/>
            <a:ext cx="11039858" cy="4362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8" name="Picture 7">
            <a:extLst>
              <a:ext uri="{FF2B5EF4-FFF2-40B4-BE49-F238E27FC236}">
                <a16:creationId xmlns:a16="http://schemas.microsoft.com/office/drawing/2014/main" id="{69A37050-DA0C-FF4E-B214-0F540DA2CAE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8137106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A computer screen capture&#10;&#10;Description automatically generated with low confidence">
            <a:extLst>
              <a:ext uri="{FF2B5EF4-FFF2-40B4-BE49-F238E27FC236}">
                <a16:creationId xmlns:a16="http://schemas.microsoft.com/office/drawing/2014/main" id="{435CBAF2-A8F8-EE41-9EC8-5094B7E017E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9639"/>
          <a:stretch/>
        </p:blipFill>
        <p:spPr>
          <a:xfrm>
            <a:off x="8961120" y="0"/>
            <a:ext cx="3230880" cy="2152224"/>
          </a:xfrm>
          <a:prstGeom prst="rect">
            <a:avLst/>
          </a:prstGeom>
        </p:spPr>
      </p:pic>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8" name="Picture 7">
            <a:extLst>
              <a:ext uri="{FF2B5EF4-FFF2-40B4-BE49-F238E27FC236}">
                <a16:creationId xmlns:a16="http://schemas.microsoft.com/office/drawing/2014/main" id="{B9BB1C73-9D43-9242-AE47-6EB58FEDCB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4792759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pic>
        <p:nvPicPr>
          <p:cNvPr id="9" name="Picture 8">
            <a:extLst>
              <a:ext uri="{FF2B5EF4-FFF2-40B4-BE49-F238E27FC236}">
                <a16:creationId xmlns:a16="http://schemas.microsoft.com/office/drawing/2014/main" id="{B4DF18F6-4767-DA40-A2CF-8839EB2B22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9868358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a:extLst>
              <a:ext uri="{FF2B5EF4-FFF2-40B4-BE49-F238E27FC236}">
                <a16:creationId xmlns:a16="http://schemas.microsoft.com/office/drawing/2014/main" id="{A7B4DE4B-7454-BE49-9DCA-89918D53979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1577054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7" name="Picture 6" descr="A computer screen capture&#10;&#10;Description automatically generated with low confidence">
            <a:extLst>
              <a:ext uri="{FF2B5EF4-FFF2-40B4-BE49-F238E27FC236}">
                <a16:creationId xmlns:a16="http://schemas.microsoft.com/office/drawing/2014/main" id="{2C00A10F-6C23-404F-92AB-56391B008B8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9639"/>
          <a:stretch/>
        </p:blipFill>
        <p:spPr>
          <a:xfrm>
            <a:off x="8961120" y="0"/>
            <a:ext cx="3230880" cy="2152224"/>
          </a:xfrm>
          <a:prstGeom prst="rect">
            <a:avLst/>
          </a:prstGeom>
        </p:spPr>
      </p:pic>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pic>
        <p:nvPicPr>
          <p:cNvPr id="8" name="Picture 7">
            <a:extLst>
              <a:ext uri="{FF2B5EF4-FFF2-40B4-BE49-F238E27FC236}">
                <a16:creationId xmlns:a16="http://schemas.microsoft.com/office/drawing/2014/main" id="{F98D1A1E-E40C-4B40-B558-48F608637B6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6147045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5" name="Picture 4">
            <a:extLst>
              <a:ext uri="{FF2B5EF4-FFF2-40B4-BE49-F238E27FC236}">
                <a16:creationId xmlns:a16="http://schemas.microsoft.com/office/drawing/2014/main" id="{3A481776-9F37-E04B-8D56-80FF79CF4E1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pic>
        <p:nvPicPr>
          <p:cNvPr id="6" name="Picture 5" descr="A computer screen capture&#10;&#10;Description automatically generated with low confidence">
            <a:extLst>
              <a:ext uri="{FF2B5EF4-FFF2-40B4-BE49-F238E27FC236}">
                <a16:creationId xmlns:a16="http://schemas.microsoft.com/office/drawing/2014/main" id="{A9E7FF8A-2580-EF4E-97DC-C2F2D5839CE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43509" y="221136"/>
            <a:ext cx="4674223" cy="2502186"/>
          </a:xfrm>
          <a:prstGeom prst="rect">
            <a:avLst/>
          </a:prstGeom>
        </p:spPr>
      </p:pic>
    </p:spTree>
    <p:extLst>
      <p:ext uri="{BB962C8B-B14F-4D97-AF65-F5344CB8AC3E}">
        <p14:creationId xmlns:p14="http://schemas.microsoft.com/office/powerpoint/2010/main" val="7094196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5" name="Picture 4">
            <a:extLst>
              <a:ext uri="{FF2B5EF4-FFF2-40B4-BE49-F238E27FC236}">
                <a16:creationId xmlns:a16="http://schemas.microsoft.com/office/drawing/2014/main" id="{3A481776-9F37-E04B-8D56-80FF79CF4E1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pic>
        <p:nvPicPr>
          <p:cNvPr id="7" name="Picture 6" descr="A computer screen capture&#10;&#10;Description automatically generated with low confidence">
            <a:extLst>
              <a:ext uri="{FF2B5EF4-FFF2-40B4-BE49-F238E27FC236}">
                <a16:creationId xmlns:a16="http://schemas.microsoft.com/office/drawing/2014/main" id="{76B6E753-1392-5248-B879-0EC8EFBB7C1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19639"/>
          <a:stretch/>
        </p:blipFill>
        <p:spPr>
          <a:xfrm>
            <a:off x="8961120" y="0"/>
            <a:ext cx="3230880" cy="2152224"/>
          </a:xfrm>
          <a:prstGeom prst="rect">
            <a:avLst/>
          </a:prstGeom>
        </p:spPr>
      </p:pic>
    </p:spTree>
    <p:extLst>
      <p:ext uri="{BB962C8B-B14F-4D97-AF65-F5344CB8AC3E}">
        <p14:creationId xmlns:p14="http://schemas.microsoft.com/office/powerpoint/2010/main" val="40377000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39774997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7" name="Picture 6">
            <a:extLst>
              <a:ext uri="{FF2B5EF4-FFF2-40B4-BE49-F238E27FC236}">
                <a16:creationId xmlns:a16="http://schemas.microsoft.com/office/drawing/2014/main" id="{D6034717-5383-044B-9D8E-0C05BC99454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3616092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2_Section Header">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7385" cy="6858000"/>
          </a:xfrm>
          <a:prstGeom prst="rect">
            <a:avLst/>
          </a:prstGeom>
        </p:spPr>
      </p:pic>
    </p:spTree>
    <p:extLst>
      <p:ext uri="{BB962C8B-B14F-4D97-AF65-F5344CB8AC3E}">
        <p14:creationId xmlns:p14="http://schemas.microsoft.com/office/powerpoint/2010/main" val="35954809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_Divider Slide">
    <p:spTree>
      <p:nvGrpSpPr>
        <p:cNvPr id="1" name=""/>
        <p:cNvGrpSpPr/>
        <p:nvPr/>
      </p:nvGrpSpPr>
      <p:grpSpPr>
        <a:xfrm>
          <a:off x="0" y="0"/>
          <a:ext cx="0" cy="0"/>
          <a:chOff x="0" y="0"/>
          <a:chExt cx="0" cy="0"/>
        </a:xfrm>
      </p:grpSpPr>
      <p:sp>
        <p:nvSpPr>
          <p:cNvPr id="6" name="Rectangle 5"/>
          <p:cNvSpPr/>
          <p:nvPr/>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r>
              <a:rPr lang="en-US"/>
              <a:t>Click to edit Master title style</a:t>
            </a:r>
          </a:p>
        </p:txBody>
      </p:sp>
      <p:sp>
        <p:nvSpPr>
          <p:cNvPr id="16" name="Header Rule">
            <a:extLst>
              <a:ext uri="{FF2B5EF4-FFF2-40B4-BE49-F238E27FC236}">
                <a16:creationId xmlns:a16="http://schemas.microsoft.com/office/drawing/2014/main" id="{DE9188C2-07C2-4519-83C3-BF4F2D6B9662}"/>
              </a:ext>
            </a:extLst>
          </p:cNvPr>
          <p:cNvSpPr/>
          <p:nvPr/>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5142618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2_Divider Slide">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r>
              <a:rPr lang="en-US"/>
              <a:t>Click to edit Master title style</a:t>
            </a:r>
          </a:p>
        </p:txBody>
      </p:sp>
      <p:sp>
        <p:nvSpPr>
          <p:cNvPr id="16" name="Header Rule">
            <a:extLst>
              <a:ext uri="{FF2B5EF4-FFF2-40B4-BE49-F238E27FC236}">
                <a16:creationId xmlns:a16="http://schemas.microsoft.com/office/drawing/2014/main" id="{DE9188C2-07C2-4519-83C3-BF4F2D6B9662}"/>
              </a:ext>
            </a:extLst>
          </p:cNvPr>
          <p:cNvSpPr/>
          <p:nvPr/>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4137152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7976518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6364289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4986773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26039565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25783600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95937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13583162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6183"/>
          </a:xfrm>
          <a:prstGeom prst="rect">
            <a:avLst/>
          </a:prstGeom>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24554552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9248424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2811823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44541218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252158239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44748478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5431199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69789322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877820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72786913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94193962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48803151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6112983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5318875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247EBA7-B8D8-BA4A-8246-FD7ED856BC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050" y="0"/>
            <a:ext cx="12153900" cy="6858000"/>
          </a:xfrm>
          <a:prstGeom prst="rect">
            <a:avLst/>
          </a:prstGeom>
        </p:spPr>
      </p:pic>
      <p:sp>
        <p:nvSpPr>
          <p:cNvPr id="8" name="Title 1">
            <a:extLst>
              <a:ext uri="{FF2B5EF4-FFF2-40B4-BE49-F238E27FC236}">
                <a16:creationId xmlns:a16="http://schemas.microsoft.com/office/drawing/2014/main" id="{578D0476-B4B2-47F7-8DEA-6EB28CB4CD86}"/>
              </a:ext>
            </a:extLst>
          </p:cNvPr>
          <p:cNvSpPr>
            <a:spLocks noGrp="1"/>
          </p:cNvSpPr>
          <p:nvPr userDrawn="1"/>
        </p:nvSpPr>
        <p:spPr>
          <a:xfrm>
            <a:off x="576071" y="3036566"/>
            <a:ext cx="11039856" cy="1231626"/>
          </a:xfrm>
          <a:prstGeom prst="rect">
            <a:avLst/>
          </a:prstGeom>
        </p:spPr>
        <p:style>
          <a:lnRef idx="0">
            <a:scrgbClr r="0" g="0" b="0"/>
          </a:lnRef>
          <a:fillRef idx="0">
            <a:scrgbClr r="0" g="0" b="0"/>
          </a:fillRef>
          <a:effectRef idx="0">
            <a:scrgbClr r="0" g="0" b="0"/>
          </a:effectRef>
          <a:fontRef idx="major"/>
        </p:style>
        <p:txBody>
          <a:bodyPr vert="horz" lIns="0" tIns="0" rIns="0" bIns="0" rtlCol="0" anchor="t" anchorCtr="0">
            <a:noAutofit/>
          </a:bodyPr>
          <a:lstStyle>
            <a:lvl1pPr algn="l" defTabSz="914400" rtl="0" eaLnBrk="1" latinLnBrk="0" hangingPunct="1">
              <a:lnSpc>
                <a:spcPct val="100000"/>
              </a:lnSpc>
              <a:spcBef>
                <a:spcPct val="0"/>
              </a:spcBef>
              <a:buNone/>
              <a:defRPr sz="4200" b="1" kern="1200">
                <a:solidFill>
                  <a:schemeClr val="bg2"/>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sz="3700" b="1" i="0" kern="1200">
                <a:solidFill>
                  <a:schemeClr val="tx1"/>
                </a:solidFill>
                <a:effectLst/>
                <a:latin typeface="+mj-lt"/>
                <a:ea typeface="+mj-ea"/>
                <a:cs typeface="+mj-cs"/>
              </a:rPr>
              <a:t>NHGRI 2020 </a:t>
            </a:r>
          </a:p>
          <a:p>
            <a:r>
              <a:rPr lang="en-US" sz="3700" b="1" i="0" kern="1200">
                <a:solidFill>
                  <a:schemeClr val="tx1"/>
                </a:solidFill>
                <a:effectLst/>
                <a:latin typeface="+mj-lt"/>
                <a:ea typeface="+mj-ea"/>
                <a:cs typeface="+mj-cs"/>
              </a:rPr>
              <a:t>Strategic Planning</a:t>
            </a:r>
            <a:endParaRPr lang="en-US" sz="3700" b="1" kern="1200">
              <a:solidFill>
                <a:schemeClr val="tx1"/>
              </a:solidFill>
            </a:endParaRPr>
          </a:p>
        </p:txBody>
      </p:sp>
      <p:sp>
        <p:nvSpPr>
          <p:cNvPr id="9" name="Header Rule">
            <a:extLst>
              <a:ext uri="{FF2B5EF4-FFF2-40B4-BE49-F238E27FC236}">
                <a16:creationId xmlns:a16="http://schemas.microsoft.com/office/drawing/2014/main" id="{DE9188C2-07C2-4519-83C3-BF4F2D6B9662}"/>
              </a:ext>
            </a:extLst>
          </p:cNvPr>
          <p:cNvSpPr/>
          <p:nvPr userDrawn="1"/>
        </p:nvSpPr>
        <p:spPr>
          <a:xfrm>
            <a:off x="578837" y="2811144"/>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10" name="Picture 9">
            <a:extLst>
              <a:ext uri="{FF2B5EF4-FFF2-40B4-BE49-F238E27FC236}">
                <a16:creationId xmlns:a16="http://schemas.microsoft.com/office/drawing/2014/main" id="{1B41DDDA-2300-1744-8CFC-8FF6DF3C337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180264563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DA3F7D-FF11-A348-A026-6F573D9568CC}"/>
              </a:ext>
            </a:extLst>
          </p:cNvPr>
          <p:cNvSpPr/>
          <p:nvPr userDrawn="1"/>
        </p:nvSpPr>
        <p:spPr>
          <a:xfrm>
            <a:off x="0" y="0"/>
            <a:ext cx="12192000" cy="6858000"/>
          </a:xfrm>
          <a:prstGeom prst="rect">
            <a:avLst/>
          </a:prstGeom>
          <a:solidFill>
            <a:srgbClr val="231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79674871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66228960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57956450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83536629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411689657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5418669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883992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4126570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412793041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08630629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6759344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theme" Target="../theme/theme2.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3.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4.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image" Target="../media/image7.png"/><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5.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a:extLst>
              <a:ext uri="{FF2B5EF4-FFF2-40B4-BE49-F238E27FC236}">
                <a16:creationId xmlns:a16="http://schemas.microsoft.com/office/drawing/2014/main" id="{ADE23AFE-2FB0-CA5C-00C1-2169E9199894}"/>
              </a:ext>
            </a:extLst>
          </p:cNvPr>
          <p:cNvPicPr>
            <a:picLocks noChangeAspect="1"/>
          </p:cNvPicPr>
          <p:nvPr userDrawn="1"/>
        </p:nvPicPr>
        <p:blipFill rotWithShape="1">
          <a:blip r:embed="rId24" cstate="print">
            <a:alphaModFix amt="81000"/>
            <a:extLst>
              <a:ext uri="{28A0092B-C50C-407E-A947-70E740481C1C}">
                <a14:useLocalDpi xmlns:a14="http://schemas.microsoft.com/office/drawing/2010/main" val="0"/>
              </a:ext>
            </a:extLst>
          </a:blip>
          <a:srcRect r="44306" b="78763"/>
          <a:stretch/>
        </p:blipFill>
        <p:spPr>
          <a:xfrm>
            <a:off x="8350923" y="7101379"/>
            <a:ext cx="3930733" cy="844444"/>
          </a:xfrm>
          <a:prstGeom prst="rect">
            <a:avLst/>
          </a:prstGeom>
          <a:effectLst>
            <a:outerShdw blurRad="50800" dist="50800" dir="5400000" algn="ctr" rotWithShape="0">
              <a:srgbClr val="000000"/>
            </a:outerShdw>
          </a:effectLst>
        </p:spPr>
      </p:pic>
    </p:spTree>
    <p:extLst>
      <p:ext uri="{BB962C8B-B14F-4D97-AF65-F5344CB8AC3E}">
        <p14:creationId xmlns:p14="http://schemas.microsoft.com/office/powerpoint/2010/main" val="320150739"/>
      </p:ext>
    </p:extLst>
  </p:cSld>
  <p:clrMap bg1="lt1" tx1="dk1" bg2="lt2" tx2="dk2" accent1="accent1" accent2="accent2" accent3="accent3" accent4="accent4" accent5="accent5" accent6="accent6" hlink="hlink" folHlink="folHlink"/>
  <p:sldLayoutIdLst>
    <p:sldLayoutId id="2147483771" r:id="rId1"/>
    <p:sldLayoutId id="2147483704" r:id="rId2"/>
    <p:sldLayoutId id="2147483705" r:id="rId3"/>
    <p:sldLayoutId id="2147483786" r:id="rId4"/>
    <p:sldLayoutId id="2147483778" r:id="rId5"/>
    <p:sldLayoutId id="2147483787" r:id="rId6"/>
    <p:sldLayoutId id="2147483783" r:id="rId7"/>
    <p:sldLayoutId id="2147483779" r:id="rId8"/>
    <p:sldLayoutId id="2147483780" r:id="rId9"/>
    <p:sldLayoutId id="2147483781" r:id="rId10"/>
    <p:sldLayoutId id="2147483782" r:id="rId11"/>
    <p:sldLayoutId id="2147483706" r:id="rId12"/>
    <p:sldLayoutId id="2147483707" r:id="rId13"/>
    <p:sldLayoutId id="2147483708" r:id="rId14"/>
    <p:sldLayoutId id="2147483709" r:id="rId15"/>
    <p:sldLayoutId id="2147483784" r:id="rId16"/>
    <p:sldLayoutId id="2147483785" r:id="rId17"/>
    <p:sldLayoutId id="2147483710" r:id="rId18"/>
    <p:sldLayoutId id="2147483764" r:id="rId19"/>
    <p:sldLayoutId id="2147483694" r:id="rId20"/>
    <p:sldLayoutId id="2147483776" r:id="rId21"/>
    <p:sldLayoutId id="2147483788" r:id="rId22"/>
  </p:sldLayoutIdLst>
  <p:transition spd="slow">
    <p:wipe dir="d"/>
  </p:transition>
  <p:hf hd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844947097"/>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 id="2147483802" r:id="rId13"/>
    <p:sldLayoutId id="2147483803" r:id="rId14"/>
    <p:sldLayoutId id="2147483804" r:id="rId15"/>
    <p:sldLayoutId id="2147483805" r:id="rId16"/>
    <p:sldLayoutId id="2147483806" r:id="rId17"/>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92399329"/>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041452607"/>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5453148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3.png"/><Relationship Id="rId7"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18.jpeg"/><Relationship Id="rId5" Type="http://schemas.openxmlformats.org/officeDocument/2006/relationships/image" Target="../media/image5.png"/><Relationship Id="rId10" Type="http://schemas.openxmlformats.org/officeDocument/2006/relationships/image" Target="../media/image22.jpeg"/><Relationship Id="rId4" Type="http://schemas.openxmlformats.org/officeDocument/2006/relationships/image" Target="../media/image4.png"/><Relationship Id="rId9" Type="http://schemas.openxmlformats.org/officeDocument/2006/relationships/image" Target="../media/image21.jpeg"/></Relationships>
</file>

<file path=ppt/slides/_rels/slide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2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27.jpeg"/></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18.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18.xml"/><Relationship Id="rId5" Type="http://schemas.openxmlformats.org/officeDocument/2006/relationships/image" Target="../media/image33.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3.xml"/><Relationship Id="rId1" Type="http://schemas.openxmlformats.org/officeDocument/2006/relationships/slideLayout" Target="../slideLayouts/slideLayout18.xml"/><Relationship Id="rId4" Type="http://schemas.openxmlformats.org/officeDocument/2006/relationships/image" Target="../media/image35.jpe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15.xml"/><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47.png"/></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3.xml"/><Relationship Id="rId1" Type="http://schemas.openxmlformats.org/officeDocument/2006/relationships/slideLayout" Target="../slideLayouts/slideLayout18.xml"/><Relationship Id="rId4" Type="http://schemas.openxmlformats.org/officeDocument/2006/relationships/image" Target="../media/image49.jpeg"/></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5.xml"/><Relationship Id="rId1" Type="http://schemas.openxmlformats.org/officeDocument/2006/relationships/themeOverride" Target="../theme/themeOverride1.xml"/><Relationship Id="rId5" Type="http://schemas.openxmlformats.org/officeDocument/2006/relationships/image" Target="../media/image54.png"/><Relationship Id="rId4" Type="http://schemas.openxmlformats.org/officeDocument/2006/relationships/image" Target="../media/image53.png"/></Relationships>
</file>

<file path=ppt/slides/_rels/slide29.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29.xml"/><Relationship Id="rId1" Type="http://schemas.openxmlformats.org/officeDocument/2006/relationships/slideLayout" Target="../slideLayouts/slideLayout15.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 Id="rId9" Type="http://schemas.openxmlformats.org/officeDocument/2006/relationships/image" Target="../media/image61.png"/></Relationships>
</file>

<file path=ppt/slides/_rels/slide30.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notesSlide" Target="../notesSlides/notesSlide30.xml"/><Relationship Id="rId1" Type="http://schemas.openxmlformats.org/officeDocument/2006/relationships/slideLayout" Target="../slideLayouts/slideLayout15.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3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1.xml"/><Relationship Id="rId1" Type="http://schemas.openxmlformats.org/officeDocument/2006/relationships/slideLayout" Target="../slideLayouts/slideLayout15.xml"/><Relationship Id="rId4" Type="http://schemas.openxmlformats.org/officeDocument/2006/relationships/image" Target="../media/image68.png"/></Relationships>
</file>

<file path=ppt/slides/_rels/slide32.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notesSlide" Target="../notesSlides/notesSlide32.xml"/><Relationship Id="rId1" Type="http://schemas.openxmlformats.org/officeDocument/2006/relationships/slideLayout" Target="../slideLayouts/slideLayout15.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3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3.xml"/><Relationship Id="rId1" Type="http://schemas.openxmlformats.org/officeDocument/2006/relationships/slideLayout" Target="../slideLayouts/slideLayout15.xml"/><Relationship Id="rId5" Type="http://schemas.openxmlformats.org/officeDocument/2006/relationships/image" Target="../media/image76.png"/><Relationship Id="rId4" Type="http://schemas.openxmlformats.org/officeDocument/2006/relationships/image" Target="../media/image75.png"/></Relationships>
</file>

<file path=ppt/slides/_rels/slide3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4.xml"/><Relationship Id="rId1" Type="http://schemas.openxmlformats.org/officeDocument/2006/relationships/slideLayout" Target="../slideLayouts/slideLayout15.xml"/><Relationship Id="rId4" Type="http://schemas.openxmlformats.org/officeDocument/2006/relationships/image" Target="../media/image78.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6.xml"/><Relationship Id="rId1" Type="http://schemas.openxmlformats.org/officeDocument/2006/relationships/slideLayout" Target="../slideLayouts/slideLayout15.xml"/><Relationship Id="rId4" Type="http://schemas.openxmlformats.org/officeDocument/2006/relationships/image" Target="../media/image80.png"/></Relationships>
</file>

<file path=ppt/slides/_rels/slide3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7.xml"/><Relationship Id="rId1" Type="http://schemas.openxmlformats.org/officeDocument/2006/relationships/slideLayout" Target="../slideLayouts/slideLayout15.xml"/><Relationship Id="rId4" Type="http://schemas.openxmlformats.org/officeDocument/2006/relationships/image" Target="../media/image82.jpeg"/></Relationships>
</file>

<file path=ppt/slides/_rels/slide3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8.xml"/><Relationship Id="rId1" Type="http://schemas.openxmlformats.org/officeDocument/2006/relationships/slideLayout" Target="../slideLayouts/slideLayout15.xml"/><Relationship Id="rId4" Type="http://schemas.openxmlformats.org/officeDocument/2006/relationships/image" Target="../media/image83.png"/></Relationships>
</file>

<file path=ppt/slides/_rels/slide3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9.xml"/><Relationship Id="rId1" Type="http://schemas.openxmlformats.org/officeDocument/2006/relationships/slideLayout" Target="../slideLayouts/slideLayout15.xml"/><Relationship Id="rId5" Type="http://schemas.openxmlformats.org/officeDocument/2006/relationships/image" Target="../media/image86.png"/><Relationship Id="rId4" Type="http://schemas.openxmlformats.org/officeDocument/2006/relationships/image" Target="../media/image85.svg"/></Relationships>
</file>

<file path=ppt/slides/_rels/slide40.xml.rels><?xml version="1.0" encoding="UTF-8" standalone="yes"?>
<Relationships xmlns="http://schemas.openxmlformats.org/package/2006/relationships"><Relationship Id="rId8" Type="http://schemas.openxmlformats.org/officeDocument/2006/relationships/image" Target="../media/image89.svg"/><Relationship Id="rId3" Type="http://schemas.openxmlformats.org/officeDocument/2006/relationships/hyperlink" Target="https://pubmed.ncbi.nlm.nih.gov/36341765/" TargetMode="External"/><Relationship Id="rId7" Type="http://schemas.openxmlformats.org/officeDocument/2006/relationships/image" Target="../media/image84.png"/><Relationship Id="rId2" Type="http://schemas.openxmlformats.org/officeDocument/2006/relationships/notesSlide" Target="../notesSlides/notesSlide40.xml"/><Relationship Id="rId1" Type="http://schemas.openxmlformats.org/officeDocument/2006/relationships/slideLayout" Target="../slideLayouts/slideLayout15.xml"/><Relationship Id="rId6" Type="http://schemas.openxmlformats.org/officeDocument/2006/relationships/image" Target="../media/image88.png"/><Relationship Id="rId5" Type="http://schemas.openxmlformats.org/officeDocument/2006/relationships/hyperlink" Target="https://pubmed.ncbi.nlm.nih.gov/36567057/" TargetMode="External"/><Relationship Id="rId4" Type="http://schemas.openxmlformats.org/officeDocument/2006/relationships/image" Target="../media/image87.png"/></Relationships>
</file>

<file path=ppt/slides/_rels/slide4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1.xml"/><Relationship Id="rId1" Type="http://schemas.openxmlformats.org/officeDocument/2006/relationships/slideLayout" Target="../slideLayouts/slideLayout18.xml"/><Relationship Id="rId5" Type="http://schemas.openxmlformats.org/officeDocument/2006/relationships/image" Target="../media/image92.png"/><Relationship Id="rId4" Type="http://schemas.openxmlformats.org/officeDocument/2006/relationships/image" Target="../media/image91.jpeg"/></Relationships>
</file>

<file path=ppt/slides/_rels/slide4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42.xml"/><Relationship Id="rId1" Type="http://schemas.openxmlformats.org/officeDocument/2006/relationships/slideLayout" Target="../slideLayouts/slideLayout15.xml"/><Relationship Id="rId5" Type="http://schemas.openxmlformats.org/officeDocument/2006/relationships/image" Target="../media/image95.png"/><Relationship Id="rId4" Type="http://schemas.openxmlformats.org/officeDocument/2006/relationships/image" Target="../media/image94.png"/></Relationships>
</file>

<file path=ppt/slides/_rels/slide4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3.xml"/><Relationship Id="rId1" Type="http://schemas.openxmlformats.org/officeDocument/2006/relationships/slideLayout" Target="../slideLayouts/slideLayout13.xml"/><Relationship Id="rId4" Type="http://schemas.openxmlformats.org/officeDocument/2006/relationships/image" Target="../media/image97.png"/></Relationships>
</file>

<file path=ppt/slides/_rels/slide4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45.xml"/><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46.xm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47.xml"/><Relationship Id="rId1" Type="http://schemas.openxmlformats.org/officeDocument/2006/relationships/slideLayout" Target="../slideLayouts/slideLayout15.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4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48.xml"/><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49.xml"/><Relationship Id="rId1" Type="http://schemas.openxmlformats.org/officeDocument/2006/relationships/slideLayout" Target="../slideLayouts/slideLayout15.xml"/><Relationship Id="rId5" Type="http://schemas.openxmlformats.org/officeDocument/2006/relationships/image" Target="../media/image108.png"/><Relationship Id="rId4" Type="http://schemas.openxmlformats.org/officeDocument/2006/relationships/image" Target="../media/image107.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8" Type="http://schemas.openxmlformats.org/officeDocument/2006/relationships/image" Target="../media/image114.jpeg"/><Relationship Id="rId3" Type="http://schemas.openxmlformats.org/officeDocument/2006/relationships/image" Target="../media/image109.png"/><Relationship Id="rId7" Type="http://schemas.openxmlformats.org/officeDocument/2006/relationships/image" Target="../media/image113.png"/><Relationship Id="rId2" Type="http://schemas.openxmlformats.org/officeDocument/2006/relationships/notesSlide" Target="../notesSlides/notesSlide51.xml"/><Relationship Id="rId1" Type="http://schemas.openxmlformats.org/officeDocument/2006/relationships/slideLayout" Target="../slideLayouts/slideLayout3.xml"/><Relationship Id="rId6" Type="http://schemas.openxmlformats.org/officeDocument/2006/relationships/image" Target="../media/image112.jpeg"/><Relationship Id="rId5" Type="http://schemas.openxmlformats.org/officeDocument/2006/relationships/image" Target="../media/image111.jpeg"/><Relationship Id="rId4" Type="http://schemas.openxmlformats.org/officeDocument/2006/relationships/image" Target="../media/image110.png"/><Relationship Id="rId9" Type="http://schemas.openxmlformats.org/officeDocument/2006/relationships/image" Target="../media/image115.png"/></Relationships>
</file>

<file path=ppt/slides/_rels/slide52.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53.xml"/><Relationship Id="rId1" Type="http://schemas.openxmlformats.org/officeDocument/2006/relationships/slideLayout" Target="../slideLayouts/slideLayout15.xml"/><Relationship Id="rId4" Type="http://schemas.openxmlformats.org/officeDocument/2006/relationships/image" Target="../media/image117.png"/></Relationships>
</file>

<file path=ppt/slides/_rels/slide54.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54.xml"/><Relationship Id="rId1" Type="http://schemas.openxmlformats.org/officeDocument/2006/relationships/slideLayout" Target="../slideLayouts/slideLayout15.xml"/><Relationship Id="rId5" Type="http://schemas.openxmlformats.org/officeDocument/2006/relationships/image" Target="../media/image120.png"/><Relationship Id="rId4" Type="http://schemas.openxmlformats.org/officeDocument/2006/relationships/image" Target="../media/image119.png"/></Relationships>
</file>

<file path=ppt/slides/_rels/slide5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55.xml"/><Relationship Id="rId1" Type="http://schemas.openxmlformats.org/officeDocument/2006/relationships/slideLayout" Target="../slideLayouts/slideLayout15.xml"/><Relationship Id="rId4" Type="http://schemas.openxmlformats.org/officeDocument/2006/relationships/image" Target="../media/image122.png"/></Relationships>
</file>

<file path=ppt/slides/_rels/slide5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56.xml"/><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8" Type="http://schemas.openxmlformats.org/officeDocument/2006/relationships/image" Target="../media/image129.png"/><Relationship Id="rId3" Type="http://schemas.openxmlformats.org/officeDocument/2006/relationships/image" Target="../media/image124.jpeg"/><Relationship Id="rId7" Type="http://schemas.openxmlformats.org/officeDocument/2006/relationships/image" Target="../media/image128.png"/><Relationship Id="rId2" Type="http://schemas.openxmlformats.org/officeDocument/2006/relationships/notesSlide" Target="../notesSlides/notesSlide58.xml"/><Relationship Id="rId1" Type="http://schemas.openxmlformats.org/officeDocument/2006/relationships/slideLayout" Target="../slideLayouts/slideLayout15.xml"/><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125.png"/><Relationship Id="rId9" Type="http://schemas.openxmlformats.org/officeDocument/2006/relationships/image" Target="../media/image130.png"/></Relationships>
</file>

<file path=ppt/slides/_rels/slide5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59.xml"/><Relationship Id="rId1" Type="http://schemas.openxmlformats.org/officeDocument/2006/relationships/slideLayout" Target="../slideLayouts/slideLayout3.xml"/><Relationship Id="rId4" Type="http://schemas.openxmlformats.org/officeDocument/2006/relationships/image" Target="../media/image132.png"/></Relationships>
</file>

<file path=ppt/slides/_rels/slide60.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60.xml"/><Relationship Id="rId1" Type="http://schemas.openxmlformats.org/officeDocument/2006/relationships/slideLayout" Target="../slideLayouts/slideLayout15.xml"/></Relationships>
</file>

<file path=ppt/slides/_rels/slide61.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61.xml"/><Relationship Id="rId1" Type="http://schemas.openxmlformats.org/officeDocument/2006/relationships/slideLayout" Target="../slideLayouts/slideLayout15.xml"/></Relationships>
</file>

<file path=ppt/slides/_rels/slide62.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62.xml"/><Relationship Id="rId1" Type="http://schemas.openxmlformats.org/officeDocument/2006/relationships/slideLayout" Target="../slideLayouts/slideLayout15.xml"/><Relationship Id="rId5" Type="http://schemas.openxmlformats.org/officeDocument/2006/relationships/image" Target="../media/image137.png"/><Relationship Id="rId4" Type="http://schemas.openxmlformats.org/officeDocument/2006/relationships/image" Target="../media/image136.png"/></Relationships>
</file>

<file path=ppt/slides/_rels/slide63.xml.rels><?xml version="1.0" encoding="UTF-8" standalone="yes"?>
<Relationships xmlns="http://schemas.openxmlformats.org/package/2006/relationships"><Relationship Id="rId3" Type="http://schemas.openxmlformats.org/officeDocument/2006/relationships/image" Target="../media/image138.emf"/><Relationship Id="rId2" Type="http://schemas.openxmlformats.org/officeDocument/2006/relationships/notesSlide" Target="../notesSlides/notesSlide63.xml"/><Relationship Id="rId1" Type="http://schemas.openxmlformats.org/officeDocument/2006/relationships/slideLayout" Target="../slideLayouts/slideLayout15.xml"/><Relationship Id="rId6" Type="http://schemas.openxmlformats.org/officeDocument/2006/relationships/image" Target="../media/image141.emf"/><Relationship Id="rId5" Type="http://schemas.openxmlformats.org/officeDocument/2006/relationships/image" Target="../media/image140.emf"/><Relationship Id="rId4" Type="http://schemas.openxmlformats.org/officeDocument/2006/relationships/image" Target="../media/image139.emf"/></Relationships>
</file>

<file path=ppt/slides/_rels/slide64.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64.xml"/><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67.xml"/><Relationship Id="rId1" Type="http://schemas.openxmlformats.org/officeDocument/2006/relationships/slideLayout" Target="../slideLayouts/slideLayout18.xml"/><Relationship Id="rId4" Type="http://schemas.openxmlformats.org/officeDocument/2006/relationships/image" Target="../media/image145.png"/></Relationships>
</file>

<file path=ppt/slides/_rels/slide68.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68.xml"/><Relationship Id="rId1" Type="http://schemas.openxmlformats.org/officeDocument/2006/relationships/slideLayout" Target="../slideLayouts/slideLayout15.xml"/><Relationship Id="rId4" Type="http://schemas.openxmlformats.org/officeDocument/2006/relationships/image" Target="../media/image147.png"/></Relationships>
</file>

<file path=ppt/slides/_rels/slide69.xml.rels><?xml version="1.0" encoding="UTF-8" standalone="yes"?>
<Relationships xmlns="http://schemas.openxmlformats.org/package/2006/relationships"><Relationship Id="rId8" Type="http://schemas.openxmlformats.org/officeDocument/2006/relationships/image" Target="../media/image153.jpeg"/><Relationship Id="rId3" Type="http://schemas.openxmlformats.org/officeDocument/2006/relationships/image" Target="../media/image148.png"/><Relationship Id="rId7" Type="http://schemas.openxmlformats.org/officeDocument/2006/relationships/image" Target="../media/image152.jpeg"/><Relationship Id="rId2" Type="http://schemas.openxmlformats.org/officeDocument/2006/relationships/notesSlide" Target="../notesSlides/notesSlide69.xml"/><Relationship Id="rId1" Type="http://schemas.openxmlformats.org/officeDocument/2006/relationships/slideLayout" Target="../slideLayouts/slideLayout46.xml"/><Relationship Id="rId6" Type="http://schemas.openxmlformats.org/officeDocument/2006/relationships/image" Target="../media/image151.png"/><Relationship Id="rId5" Type="http://schemas.openxmlformats.org/officeDocument/2006/relationships/image" Target="../media/image150.png"/><Relationship Id="rId4" Type="http://schemas.openxmlformats.org/officeDocument/2006/relationships/image" Target="../media/image149.png"/></Relationships>
</file>

<file path=ppt/slides/_rels/slide70.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70.xml"/><Relationship Id="rId1" Type="http://schemas.openxmlformats.org/officeDocument/2006/relationships/slideLayout" Target="../slideLayouts/slideLayout18.xml"/><Relationship Id="rId6" Type="http://schemas.openxmlformats.org/officeDocument/2006/relationships/image" Target="../media/image157.png"/><Relationship Id="rId5" Type="http://schemas.openxmlformats.org/officeDocument/2006/relationships/image" Target="../media/image156.png"/><Relationship Id="rId4" Type="http://schemas.openxmlformats.org/officeDocument/2006/relationships/image" Target="../media/image155.png"/></Relationships>
</file>

<file path=ppt/slides/_rels/slide71.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71.xml"/><Relationship Id="rId1" Type="http://schemas.openxmlformats.org/officeDocument/2006/relationships/slideLayout" Target="../slideLayouts/slideLayout8.xml"/><Relationship Id="rId4" Type="http://schemas.openxmlformats.org/officeDocument/2006/relationships/image" Target="../media/image159.jpe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A4BEC1-4C49-4442-BC03-F81A12CE4C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33872" y="306418"/>
            <a:ext cx="1530350" cy="711277"/>
          </a:xfrm>
          <a:prstGeom prst="rect">
            <a:avLst/>
          </a:prstGeom>
        </p:spPr>
      </p:pic>
      <p:pic>
        <p:nvPicPr>
          <p:cNvPr id="3" name="Picture 2">
            <a:extLst>
              <a:ext uri="{FF2B5EF4-FFF2-40B4-BE49-F238E27FC236}">
                <a16:creationId xmlns:a16="http://schemas.microsoft.com/office/drawing/2014/main" id="{C1B96166-C287-4827-8869-03C244F255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660" y="232455"/>
            <a:ext cx="895942" cy="900128"/>
          </a:xfrm>
          <a:prstGeom prst="rect">
            <a:avLst/>
          </a:prstGeom>
        </p:spPr>
      </p:pic>
      <p:pic>
        <p:nvPicPr>
          <p:cNvPr id="4" name="Picture 3">
            <a:extLst>
              <a:ext uri="{FF2B5EF4-FFF2-40B4-BE49-F238E27FC236}">
                <a16:creationId xmlns:a16="http://schemas.microsoft.com/office/drawing/2014/main" id="{BFC4D1A1-0916-4C61-9F01-FC7609879C9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82195" y="437338"/>
            <a:ext cx="2157818" cy="450687"/>
          </a:xfrm>
          <a:prstGeom prst="rect">
            <a:avLst/>
          </a:prstGeom>
        </p:spPr>
      </p:pic>
      <p:grpSp>
        <p:nvGrpSpPr>
          <p:cNvPr id="5" name="Group 4">
            <a:extLst>
              <a:ext uri="{FF2B5EF4-FFF2-40B4-BE49-F238E27FC236}">
                <a16:creationId xmlns:a16="http://schemas.microsoft.com/office/drawing/2014/main" id="{3B0542DE-6565-4AEA-97CE-16542405791A}"/>
              </a:ext>
            </a:extLst>
          </p:cNvPr>
          <p:cNvGrpSpPr/>
          <p:nvPr/>
        </p:nvGrpSpPr>
        <p:grpSpPr>
          <a:xfrm>
            <a:off x="1459" y="4923030"/>
            <a:ext cx="12192000" cy="1942040"/>
            <a:chOff x="576071" y="2473943"/>
            <a:chExt cx="9144000" cy="1455162"/>
          </a:xfrm>
        </p:grpSpPr>
        <p:pic>
          <p:nvPicPr>
            <p:cNvPr id="6" name="Picture 5" descr="NHGRI_Brochure_2015-35.jpg">
              <a:extLst>
                <a:ext uri="{FF2B5EF4-FFF2-40B4-BE49-F238E27FC236}">
                  <a16:creationId xmlns:a16="http://schemas.microsoft.com/office/drawing/2014/main" id="{355908C4-4AA5-4EF2-B322-6916EB410F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24219"/>
            <a:stretch/>
          </p:blipFill>
          <p:spPr>
            <a:xfrm>
              <a:off x="6149942" y="2473943"/>
              <a:ext cx="1804341" cy="1455162"/>
            </a:xfrm>
            <a:prstGeom prst="rect">
              <a:avLst/>
            </a:prstGeom>
          </p:spPr>
        </p:pic>
        <p:pic>
          <p:nvPicPr>
            <p:cNvPr id="7" name="Picture 6" descr="NHGRI_Brochure_2015-19.jpg">
              <a:extLst>
                <a:ext uri="{FF2B5EF4-FFF2-40B4-BE49-F238E27FC236}">
                  <a16:creationId xmlns:a16="http://schemas.microsoft.com/office/drawing/2014/main" id="{CA9B0B42-3209-4F03-A054-4049B4CB128B}"/>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24220"/>
            <a:stretch/>
          </p:blipFill>
          <p:spPr>
            <a:xfrm>
              <a:off x="576071" y="2473943"/>
              <a:ext cx="1833594" cy="1455162"/>
            </a:xfrm>
            <a:prstGeom prst="rect">
              <a:avLst/>
            </a:prstGeom>
          </p:spPr>
        </p:pic>
        <p:pic>
          <p:nvPicPr>
            <p:cNvPr id="8" name="Picture 7" descr="NHGRI_Brochure_2015-20.jpg">
              <a:extLst>
                <a:ext uri="{FF2B5EF4-FFF2-40B4-BE49-F238E27FC236}">
                  <a16:creationId xmlns:a16="http://schemas.microsoft.com/office/drawing/2014/main" id="{5BBA30F3-2F5E-447C-9CBF-F90259E79DA6}"/>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24220"/>
            <a:stretch/>
          </p:blipFill>
          <p:spPr>
            <a:xfrm>
              <a:off x="3796112" y="2473943"/>
              <a:ext cx="2392383" cy="1455162"/>
            </a:xfrm>
            <a:prstGeom prst="rect">
              <a:avLst/>
            </a:prstGeom>
          </p:spPr>
        </p:pic>
        <p:pic>
          <p:nvPicPr>
            <p:cNvPr id="9" name="Picture 8" descr="DISEASE TREE FINAL4-01.jpg">
              <a:extLst>
                <a:ext uri="{FF2B5EF4-FFF2-40B4-BE49-F238E27FC236}">
                  <a16:creationId xmlns:a16="http://schemas.microsoft.com/office/drawing/2014/main" id="{387B8CDE-36BF-4C5B-8FBD-E9B3FCF8FE21}"/>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3057" t="20055" r="13057" b="23953"/>
            <a:stretch/>
          </p:blipFill>
          <p:spPr>
            <a:xfrm>
              <a:off x="2371112" y="2473943"/>
              <a:ext cx="1463553" cy="1455162"/>
            </a:xfrm>
            <a:prstGeom prst="rect">
              <a:avLst/>
            </a:prstGeom>
          </p:spPr>
        </p:pic>
        <p:pic>
          <p:nvPicPr>
            <p:cNvPr id="10" name="Picture 9" descr="NHGRI_Brochure_2015-45.jpg">
              <a:extLst>
                <a:ext uri="{FF2B5EF4-FFF2-40B4-BE49-F238E27FC236}">
                  <a16:creationId xmlns:a16="http://schemas.microsoft.com/office/drawing/2014/main" id="{B4198F26-526F-4710-9525-9A0BBAE4DB66}"/>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137" t="9979" r="2137" b="14240"/>
            <a:stretch/>
          </p:blipFill>
          <p:spPr>
            <a:xfrm>
              <a:off x="7915730" y="2473943"/>
              <a:ext cx="1804341" cy="1455162"/>
            </a:xfrm>
            <a:prstGeom prst="rect">
              <a:avLst/>
            </a:prstGeom>
          </p:spPr>
        </p:pic>
      </p:grpSp>
      <p:sp>
        <p:nvSpPr>
          <p:cNvPr id="11" name="Text Placeholder 30">
            <a:extLst>
              <a:ext uri="{FF2B5EF4-FFF2-40B4-BE49-F238E27FC236}">
                <a16:creationId xmlns:a16="http://schemas.microsoft.com/office/drawing/2014/main" id="{C581D436-184F-442B-B22E-BE887E7E560E}"/>
              </a:ext>
            </a:extLst>
          </p:cNvPr>
          <p:cNvSpPr txBox="1">
            <a:spLocks/>
          </p:cNvSpPr>
          <p:nvPr/>
        </p:nvSpPr>
        <p:spPr>
          <a:xfrm>
            <a:off x="576232" y="4030662"/>
            <a:ext cx="11023600" cy="640739"/>
          </a:xfrm>
          <a:prstGeom prst="rect">
            <a:avLst/>
          </a:prstGeom>
        </p:spPr>
        <p:txBody>
          <a:bodyPr vert="horz" lIns="0" tIns="45720" rIns="91440" bIns="45720" rtlCol="0">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2800" b="1" i="0" u="none" strike="noStrike" kern="1200" cap="none" spc="0" normalizeH="0" baseline="0" noProof="0">
                <a:ln>
                  <a:noFill/>
                </a:ln>
                <a:solidFill>
                  <a:srgbClr val="5FE0D3"/>
                </a:solidFill>
                <a:effectLst/>
                <a:uLnTx/>
                <a:uFillTx/>
                <a:latin typeface="Arial" pitchFamily="34" charset="0"/>
                <a:ea typeface="+mn-ea"/>
                <a:cs typeface="Arial" pitchFamily="34" charset="0"/>
              </a:rPr>
              <a:t>May 2023</a:t>
            </a:r>
            <a:endParaRPr kumimoji="0" lang="en-US" sz="2800" b="1" i="0" u="none" strike="noStrike" kern="1200" cap="none" spc="0" normalizeH="0" baseline="0" noProof="0">
              <a:ln>
                <a:noFill/>
              </a:ln>
              <a:solidFill>
                <a:srgbClr val="5FE0D3"/>
              </a:solidFill>
              <a:effectLst/>
              <a:uLnTx/>
              <a:uFillTx/>
              <a:latin typeface="Arial" panose="020B0604020202020204"/>
              <a:ea typeface="+mn-ea"/>
              <a:cs typeface="+mn-cs"/>
            </a:endParaRPr>
          </a:p>
        </p:txBody>
      </p:sp>
      <p:sp>
        <p:nvSpPr>
          <p:cNvPr id="12" name="Text Placeholder 29">
            <a:extLst>
              <a:ext uri="{FF2B5EF4-FFF2-40B4-BE49-F238E27FC236}">
                <a16:creationId xmlns:a16="http://schemas.microsoft.com/office/drawing/2014/main" id="{30A28FD9-5D21-4271-AA52-83E912C44E08}"/>
              </a:ext>
            </a:extLst>
          </p:cNvPr>
          <p:cNvSpPr txBox="1">
            <a:spLocks/>
          </p:cNvSpPr>
          <p:nvPr/>
        </p:nvSpPr>
        <p:spPr>
          <a:xfrm>
            <a:off x="576232" y="3281130"/>
            <a:ext cx="11023600" cy="333243"/>
          </a:xfrm>
          <a:prstGeom prst="rect">
            <a:avLst/>
          </a:prstGeom>
        </p:spPr>
        <p:txBody>
          <a:bodyPr vert="horz" lIns="0" tIns="45720" rIns="91440" bIns="45720" rtlCol="0">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2800" b="1" i="0" u="none" strike="noStrike" kern="1200" cap="none" spc="0" normalizeH="0" baseline="0" noProof="0">
                <a:ln>
                  <a:noFill/>
                </a:ln>
                <a:solidFill>
                  <a:srgbClr val="FFFFFF"/>
                </a:solidFill>
                <a:effectLst/>
                <a:uLnTx/>
                <a:uFillTx/>
                <a:latin typeface="Arial" pitchFamily="34" charset="0"/>
                <a:ea typeface="+mn-ea"/>
                <a:cs typeface="Arial" pitchFamily="34" charset="0"/>
              </a:rPr>
              <a:t>Director, NHGRI</a:t>
            </a:r>
            <a:endParaRPr kumimoji="0" lang="en-US" sz="28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Text Placeholder 28">
            <a:extLst>
              <a:ext uri="{FF2B5EF4-FFF2-40B4-BE49-F238E27FC236}">
                <a16:creationId xmlns:a16="http://schemas.microsoft.com/office/drawing/2014/main" id="{BBEB36E7-8364-4625-83C1-636C1435EDB6}"/>
              </a:ext>
            </a:extLst>
          </p:cNvPr>
          <p:cNvSpPr txBox="1">
            <a:spLocks/>
          </p:cNvSpPr>
          <p:nvPr/>
        </p:nvSpPr>
        <p:spPr>
          <a:xfrm>
            <a:off x="576232" y="2725738"/>
            <a:ext cx="11023600" cy="688975"/>
          </a:xfrm>
          <a:prstGeom prst="rect">
            <a:avLst/>
          </a:prstGeom>
        </p:spPr>
        <p:txBody>
          <a:bodyPr vert="horz" lIns="0" tIns="45720" rIns="91440" bIns="45720" rtlCol="0">
            <a:norm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4000" b="1" i="0" u="none" strike="noStrike" kern="1200" cap="none" spc="0" normalizeH="0" baseline="0" noProof="0">
                <a:ln>
                  <a:noFill/>
                </a:ln>
                <a:solidFill>
                  <a:srgbClr val="FFFFFF"/>
                </a:solidFill>
                <a:effectLst/>
                <a:uLnTx/>
                <a:uFillTx/>
                <a:latin typeface="Arial" pitchFamily="34" charset="0"/>
                <a:ea typeface="+mn-ea"/>
                <a:cs typeface="Arial" pitchFamily="34" charset="0"/>
              </a:rPr>
              <a:t>Eric Green, M.D., Ph.D.</a:t>
            </a:r>
            <a:endParaRPr kumimoji="0" lang="en-US" sz="40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Title 27">
            <a:extLst>
              <a:ext uri="{FF2B5EF4-FFF2-40B4-BE49-F238E27FC236}">
                <a16:creationId xmlns:a16="http://schemas.microsoft.com/office/drawing/2014/main" id="{35FA02DB-F75C-4D21-BBBE-2B17B13A54DC}"/>
              </a:ext>
            </a:extLst>
          </p:cNvPr>
          <p:cNvSpPr txBox="1">
            <a:spLocks/>
          </p:cNvSpPr>
          <p:nvPr/>
        </p:nvSpPr>
        <p:spPr>
          <a:xfrm>
            <a:off x="576232" y="1611968"/>
            <a:ext cx="11039475" cy="1030288"/>
          </a:xfrm>
          <a:prstGeom prst="rect">
            <a:avLst/>
          </a:prstGeom>
        </p:spPr>
        <p:txBody>
          <a:bodyPr vert="horz" lIns="0" tIns="45720" rIns="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a:ln>
                  <a:noFill/>
                </a:ln>
                <a:solidFill>
                  <a:srgbClr val="5FE0D4"/>
                </a:solidFill>
                <a:effectLst/>
                <a:uLnTx/>
                <a:uFillTx/>
                <a:latin typeface="Arial" panose="020B0604020202020204"/>
                <a:ea typeface="+mj-ea"/>
                <a:cs typeface="Arial" pitchFamily="34" charset="0"/>
              </a:rPr>
              <a:t>DIRECTOR’S</a:t>
            </a:r>
            <a:r>
              <a:rPr kumimoji="0" lang="en-US" sz="6000" b="1" i="0" u="none" strike="noStrike" kern="1200" cap="none" spc="0" normalizeH="0" baseline="0" noProof="0">
                <a:ln>
                  <a:noFill/>
                </a:ln>
                <a:solidFill>
                  <a:srgbClr val="5FE0D3"/>
                </a:solidFill>
                <a:effectLst/>
                <a:uLnTx/>
                <a:uFillTx/>
                <a:latin typeface="Arial" panose="020B0604020202020204"/>
                <a:ea typeface="+mj-ea"/>
                <a:cs typeface="Arial" pitchFamily="34" charset="0"/>
              </a:rPr>
              <a:t> REPORT</a:t>
            </a:r>
            <a:endParaRPr kumimoji="0" lang="en-US" sz="4400" b="1" i="0" u="none" strike="noStrike" kern="1200" cap="none" spc="0" normalizeH="0" baseline="0" noProof="0">
              <a:ln>
                <a:noFill/>
              </a:ln>
              <a:solidFill>
                <a:srgbClr val="5FE0D3"/>
              </a:solidFill>
              <a:effectLst/>
              <a:uLnTx/>
              <a:uFillTx/>
              <a:latin typeface="Arial" panose="020B0604020202020204"/>
              <a:ea typeface="+mj-ea"/>
              <a:cs typeface="+mj-cs"/>
            </a:endParaRPr>
          </a:p>
        </p:txBody>
      </p:sp>
    </p:spTree>
    <p:extLst>
      <p:ext uri="{BB962C8B-B14F-4D97-AF65-F5344CB8AC3E}">
        <p14:creationId xmlns:p14="http://schemas.microsoft.com/office/powerpoint/2010/main" val="1953407445"/>
      </p:ext>
    </p:extLst>
  </p:cSld>
  <p:clrMapOvr>
    <a:masterClrMapping/>
  </p:clrMapOvr>
  <p:transition spd="slow">
    <p:wipe dir="d"/>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6ABA4B8F-2F56-494F-8592-39F5F197111C}"/>
              </a:ext>
            </a:extLst>
          </p:cNvPr>
          <p:cNvGrpSpPr/>
          <p:nvPr/>
        </p:nvGrpSpPr>
        <p:grpSpPr>
          <a:xfrm>
            <a:off x="1975684" y="441960"/>
            <a:ext cx="8253402" cy="5291595"/>
            <a:chOff x="-2891591" y="828395"/>
            <a:chExt cx="8253402" cy="5291595"/>
          </a:xfrm>
        </p:grpSpPr>
        <p:pic>
          <p:nvPicPr>
            <p:cNvPr id="8" name="Picture 7">
              <a:extLst>
                <a:ext uri="{FF2B5EF4-FFF2-40B4-BE49-F238E27FC236}">
                  <a16:creationId xmlns:a16="http://schemas.microsoft.com/office/drawing/2014/main" id="{F330E729-2F49-4AF1-97F2-6646D268A119}"/>
                </a:ext>
              </a:extLst>
            </p:cNvPr>
            <p:cNvPicPr>
              <a:picLocks noChangeAspect="1"/>
            </p:cNvPicPr>
            <p:nvPr/>
          </p:nvPicPr>
          <p:blipFill>
            <a:blip r:embed="rId3"/>
            <a:stretch>
              <a:fillRect/>
            </a:stretch>
          </p:blipFill>
          <p:spPr>
            <a:xfrm>
              <a:off x="-2891591" y="828395"/>
              <a:ext cx="8253402" cy="5291595"/>
            </a:xfrm>
            <a:prstGeom prst="rect">
              <a:avLst/>
            </a:prstGeom>
          </p:spPr>
        </p:pic>
        <p:pic>
          <p:nvPicPr>
            <p:cNvPr id="9" name="Picture 8">
              <a:extLst>
                <a:ext uri="{FF2B5EF4-FFF2-40B4-BE49-F238E27FC236}">
                  <a16:creationId xmlns:a16="http://schemas.microsoft.com/office/drawing/2014/main" id="{D4D54CD5-FA1A-D1D0-5B94-15A13ADEA7C4}"/>
                </a:ext>
              </a:extLst>
            </p:cNvPr>
            <p:cNvPicPr>
              <a:picLocks noChangeAspect="1"/>
            </p:cNvPicPr>
            <p:nvPr/>
          </p:nvPicPr>
          <p:blipFill>
            <a:blip r:embed="rId4"/>
            <a:stretch>
              <a:fillRect/>
            </a:stretch>
          </p:blipFill>
          <p:spPr>
            <a:xfrm>
              <a:off x="1195203" y="3016416"/>
              <a:ext cx="656879" cy="547795"/>
            </a:xfrm>
            <a:prstGeom prst="rect">
              <a:avLst/>
            </a:prstGeom>
          </p:spPr>
        </p:pic>
      </p:grpSp>
      <p:sp>
        <p:nvSpPr>
          <p:cNvPr id="5" name="Title 1">
            <a:extLst>
              <a:ext uri="{FF2B5EF4-FFF2-40B4-BE49-F238E27FC236}">
                <a16:creationId xmlns:a16="http://schemas.microsoft.com/office/drawing/2014/main" id="{8ADDB2EA-3F43-4362-9AA0-8927F815BB72}"/>
              </a:ext>
            </a:extLst>
          </p:cNvPr>
          <p:cNvSpPr txBox="1">
            <a:spLocks/>
          </p:cNvSpPr>
          <p:nvPr/>
        </p:nvSpPr>
        <p:spPr bwMode="auto">
          <a:xfrm>
            <a:off x="0" y="5945026"/>
            <a:ext cx="12192000" cy="736600"/>
          </a:xfrm>
          <a:prstGeom prst="rect">
            <a:avLst/>
          </a:prstGeom>
          <a:noFill/>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Arial" charset="0"/>
                <a:ea typeface="+mj-ea"/>
                <a:cs typeface="Arial" charset="0"/>
              </a:rPr>
              <a:t>genome.gov/</a:t>
            </a:r>
            <a:r>
              <a:rPr kumimoji="0" lang="en-US" sz="3600" b="1" i="0" u="none" strike="noStrike" kern="1200" cap="none" spc="0" normalizeH="0" baseline="0" noProof="0" dirty="0" err="1">
                <a:ln>
                  <a:noFill/>
                </a:ln>
                <a:solidFill>
                  <a:srgbClr val="FFFFFF"/>
                </a:solidFill>
                <a:effectLst/>
                <a:uLnTx/>
                <a:uFillTx/>
                <a:latin typeface="Arial" charset="0"/>
                <a:ea typeface="+mj-ea"/>
                <a:cs typeface="Arial" charset="0"/>
              </a:rPr>
              <a:t>DirectorsReport</a:t>
            </a:r>
            <a:r>
              <a:rPr kumimoji="0" lang="en-US" sz="3600" b="1" i="0" u="none" strike="noStrike" kern="1200" cap="none" spc="0" normalizeH="0" baseline="0" noProof="0" dirty="0">
                <a:ln>
                  <a:noFill/>
                </a:ln>
                <a:solidFill>
                  <a:srgbClr val="FFFFFF"/>
                </a:solidFill>
                <a:effectLst/>
                <a:uLnTx/>
                <a:uFillTx/>
                <a:latin typeface="Arial" charset="0"/>
                <a:ea typeface="+mj-ea"/>
                <a:cs typeface="Arial" charset="0"/>
              </a:rPr>
              <a:t> </a:t>
            </a:r>
          </a:p>
        </p:txBody>
      </p:sp>
      <p:sp>
        <p:nvSpPr>
          <p:cNvPr id="7" name="Down Arrow 6">
            <a:extLst>
              <a:ext uri="{FF2B5EF4-FFF2-40B4-BE49-F238E27FC236}">
                <a16:creationId xmlns:a16="http://schemas.microsoft.com/office/drawing/2014/main" id="{B35B734B-E625-466E-98D2-4062587739E5}"/>
              </a:ext>
            </a:extLst>
          </p:cNvPr>
          <p:cNvSpPr/>
          <p:nvPr/>
        </p:nvSpPr>
        <p:spPr>
          <a:xfrm>
            <a:off x="11667033" y="5669046"/>
            <a:ext cx="365982" cy="784272"/>
          </a:xfrm>
          <a:prstGeom prst="downArrow">
            <a:avLst/>
          </a:prstGeom>
          <a:solidFill>
            <a:srgbClr val="5FE0D4"/>
          </a:solidFill>
          <a:ln>
            <a:solidFill>
              <a:srgbClr val="5FE0D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13" name="Oval 12">
            <a:extLst>
              <a:ext uri="{FF2B5EF4-FFF2-40B4-BE49-F238E27FC236}">
                <a16:creationId xmlns:a16="http://schemas.microsoft.com/office/drawing/2014/main" id="{93D5E121-3303-4517-89E5-B460E38474C9}"/>
              </a:ext>
            </a:extLst>
          </p:cNvPr>
          <p:cNvSpPr/>
          <p:nvPr/>
        </p:nvSpPr>
        <p:spPr>
          <a:xfrm>
            <a:off x="4403800" y="2497208"/>
            <a:ext cx="2132531" cy="791449"/>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0CA397BC-9915-42CA-9BF1-B487912CD365}"/>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a:t>
            </a:r>
          </a:p>
        </p:txBody>
      </p:sp>
    </p:spTree>
    <p:extLst>
      <p:ext uri="{BB962C8B-B14F-4D97-AF65-F5344CB8AC3E}">
        <p14:creationId xmlns:p14="http://schemas.microsoft.com/office/powerpoint/2010/main" val="362060497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2230D-3AD4-4B3C-8186-9DB2025BCEA5}"/>
              </a:ext>
            </a:extLst>
          </p:cNvPr>
          <p:cNvSpPr txBox="1">
            <a:spLocks/>
          </p:cNvSpPr>
          <p:nvPr/>
        </p:nvSpPr>
        <p:spPr>
          <a:xfrm>
            <a:off x="0" y="5216"/>
            <a:ext cx="12195175" cy="661987"/>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pitchFamily="34" charset="0"/>
                <a:cs typeface="Arial" pitchFamily="34" charset="0"/>
              </a:rPr>
              <a:t>Open Session Agenda</a:t>
            </a:r>
          </a:p>
        </p:txBody>
      </p:sp>
      <p:sp>
        <p:nvSpPr>
          <p:cNvPr id="3" name="Title 1">
            <a:extLst>
              <a:ext uri="{FF2B5EF4-FFF2-40B4-BE49-F238E27FC236}">
                <a16:creationId xmlns:a16="http://schemas.microsoft.com/office/drawing/2014/main" id="{C43962E3-12BA-4BD4-B850-62C68EF2CB63}"/>
              </a:ext>
            </a:extLst>
          </p:cNvPr>
          <p:cNvSpPr txBox="1">
            <a:spLocks/>
          </p:cNvSpPr>
          <p:nvPr/>
        </p:nvSpPr>
        <p:spPr bwMode="auto">
          <a:xfrm>
            <a:off x="0" y="862011"/>
            <a:ext cx="11745911" cy="5556718"/>
          </a:xfrm>
          <a:prstGeom prst="rect">
            <a:avLst/>
          </a:prstGeom>
          <a:noFill/>
          <a:ln w="9525" algn="ctr">
            <a:noFill/>
            <a:miter lim="800000"/>
            <a:headEnd/>
            <a:tailEnd/>
          </a:ln>
        </p:spPr>
        <p:txBody>
          <a:bodyPr lIns="91440" tIns="45720" rIns="91440" bIns="45720" anchor="t"/>
          <a:lstStyle/>
          <a:p>
            <a:pPr marL="457200" lvl="1" defTabSz="685800" eaLnBrk="0" hangingPunct="0">
              <a:spcAft>
                <a:spcPts val="600"/>
              </a:spcAft>
              <a:buClr>
                <a:prstClr val="white"/>
              </a:buClr>
              <a:buSzPct val="95000"/>
              <a:defRPr/>
            </a:pPr>
            <a:r>
              <a:rPr lang="en-US" sz="3200" b="1" dirty="0">
                <a:latin typeface="Arial" panose="020B0604020202020204"/>
              </a:rPr>
              <a:t> </a:t>
            </a:r>
            <a:r>
              <a:rPr kumimoji="0" lang="en-US" sz="3200" b="1" i="0" u="none" strike="noStrike" kern="1200" cap="none" spc="0" normalizeH="0" baseline="0" noProof="0" dirty="0">
                <a:ln>
                  <a:noFill/>
                </a:ln>
                <a:effectLst/>
                <a:uLnTx/>
                <a:uFillTx/>
                <a:latin typeface="Arial" panose="020B0604020202020204"/>
                <a:ea typeface="+mn-ea"/>
                <a:cs typeface="+mn-cs"/>
              </a:rPr>
              <a:t>Presentations:</a:t>
            </a:r>
          </a:p>
          <a:p>
            <a:pPr marL="457200" marR="0" lvl="1" algn="l" defTabSz="685800" rtl="0" eaLnBrk="0" fontAlgn="auto" latinLnBrk="0" hangingPunct="0">
              <a:lnSpc>
                <a:spcPct val="100000"/>
              </a:lnSpc>
              <a:spcBef>
                <a:spcPts val="0"/>
              </a:spcBef>
              <a:spcAft>
                <a:spcPts val="600"/>
              </a:spcAft>
              <a:buClr>
                <a:prstClr val="white"/>
              </a:buClr>
              <a:buSzPct val="95000"/>
              <a:buFontTx/>
              <a:buNone/>
              <a:tabLst/>
              <a:defRPr/>
            </a:pPr>
            <a:endParaRPr kumimoji="0" lang="en-US" sz="2800" b="1" i="0" u="none" strike="noStrike" kern="1200" cap="none" spc="0" normalizeH="0" baseline="0" noProof="0" dirty="0">
              <a:ln>
                <a:noFill/>
              </a:ln>
              <a:solidFill>
                <a:prstClr val="white"/>
              </a:solidFill>
              <a:effectLst/>
              <a:uLnTx/>
              <a:uFillTx/>
              <a:latin typeface="Arial" panose="020B0604020202020204"/>
            </a:endParaRPr>
          </a:p>
          <a:p>
            <a:pPr marL="688975" lvl="2" defTabSz="457200" eaLnBrk="0" hangingPunct="0">
              <a:buClr>
                <a:prstClr val="white"/>
              </a:buClr>
              <a:buSzPct val="95000"/>
              <a:defRPr/>
            </a:pPr>
            <a:r>
              <a:rPr lang="en-US" sz="2800" b="1" dirty="0"/>
              <a:t>NHGRI Intramural Research Program Report</a:t>
            </a:r>
            <a:endParaRPr lang="en-US" sz="2800" b="1" dirty="0">
              <a:cs typeface="Arial"/>
            </a:endParaRPr>
          </a:p>
          <a:p>
            <a:pPr marL="688975" lvl="2" defTabSz="457200" eaLnBrk="0" hangingPunct="0">
              <a:buClr>
                <a:prstClr val="white"/>
              </a:buClr>
              <a:buSzPct val="95000"/>
              <a:defRPr/>
            </a:pPr>
            <a:r>
              <a:rPr kumimoji="0" lang="en-US" sz="2800" b="1" i="0" u="none" strike="noStrike" kern="1200" cap="none" spc="0" normalizeH="0" baseline="0" noProof="0" dirty="0">
                <a:ln>
                  <a:noFill/>
                </a:ln>
                <a:solidFill>
                  <a:srgbClr val="E57200"/>
                </a:solidFill>
                <a:effectLst/>
                <a:uLnTx/>
                <a:uFillTx/>
                <a:latin typeface="Arial" panose="020B0604020202020204"/>
              </a:rPr>
              <a:t>		</a:t>
            </a:r>
            <a:r>
              <a:rPr lang="en-US" sz="2800" b="1" dirty="0">
                <a:solidFill>
                  <a:srgbClr val="E57200"/>
                </a:solidFill>
              </a:rPr>
              <a:t>Charles Rotimi</a:t>
            </a:r>
            <a:endParaRPr lang="en-US" sz="2800" b="1" dirty="0">
              <a:solidFill>
                <a:srgbClr val="E57200"/>
              </a:solidFill>
              <a:cs typeface="Arial"/>
            </a:endParaRPr>
          </a:p>
          <a:p>
            <a:pPr marL="688975" lvl="2" defTabSz="457200" eaLnBrk="0" hangingPunct="0">
              <a:buClr>
                <a:prstClr val="white"/>
              </a:buClr>
              <a:buSzPct val="95000"/>
              <a:defRPr/>
            </a:pPr>
            <a:endParaRPr lang="en-US" sz="2800" b="1" dirty="0">
              <a:solidFill>
                <a:srgbClr val="E57200"/>
              </a:solidFill>
              <a:latin typeface="Arial" panose="020B0604020202020204"/>
            </a:endParaRPr>
          </a:p>
          <a:p>
            <a:pPr marL="688975" lvl="2" defTabSz="457200" eaLnBrk="0" hangingPunct="0">
              <a:buClr>
                <a:prstClr val="white"/>
              </a:buClr>
              <a:buSzPct val="95000"/>
              <a:defRPr/>
            </a:pPr>
            <a:r>
              <a:rPr lang="en-US" sz="2800" b="1" dirty="0"/>
              <a:t>NHGRI Intramural Research Program Blue Ribbon Panel Report</a:t>
            </a:r>
            <a:endParaRPr lang="en-US" sz="2800" b="1" dirty="0">
              <a:cs typeface="Arial"/>
            </a:endParaRPr>
          </a:p>
          <a:p>
            <a:pPr marL="688975" lvl="2" defTabSz="457200" eaLnBrk="0" hangingPunct="0">
              <a:buClr>
                <a:prstClr val="white"/>
              </a:buClr>
              <a:buSzPct val="95000"/>
              <a:defRPr/>
            </a:pPr>
            <a:r>
              <a:rPr lang="en-US" sz="2800" b="1" dirty="0">
                <a:solidFill>
                  <a:srgbClr val="E57200"/>
                </a:solidFill>
              </a:rPr>
              <a:t>		Gail Jarvik &amp;	Lynn Jorde</a:t>
            </a:r>
            <a:endParaRPr lang="en-US" sz="2800" b="1" dirty="0">
              <a:solidFill>
                <a:srgbClr val="E57200"/>
              </a:solidFill>
              <a:cs typeface="Arial"/>
            </a:endParaRPr>
          </a:p>
          <a:p>
            <a:pPr marL="688975" lvl="2" defTabSz="457200" eaLnBrk="0" hangingPunct="0">
              <a:buClr>
                <a:prstClr val="white"/>
              </a:buClr>
              <a:buSzPct val="95000"/>
              <a:defRPr/>
            </a:pPr>
            <a:endParaRPr lang="en-US" sz="2800" b="1" dirty="0">
              <a:solidFill>
                <a:srgbClr val="E57200"/>
              </a:solidFill>
            </a:endParaRPr>
          </a:p>
          <a:p>
            <a:pPr marL="688975" lvl="2" defTabSz="457200" eaLnBrk="0" hangingPunct="0">
              <a:buClr>
                <a:prstClr val="white"/>
              </a:buClr>
              <a:buSzPct val="95000"/>
              <a:defRPr/>
            </a:pPr>
            <a:r>
              <a:rPr lang="en-US" sz="2800" b="1" dirty="0"/>
              <a:t>NASEM Report on the Use of Race, Ethnicity, 	and Ancestry as Population Descriptors</a:t>
            </a:r>
            <a:endParaRPr lang="en-US" sz="2800" b="1" dirty="0">
              <a:cs typeface="Arial"/>
            </a:endParaRPr>
          </a:p>
          <a:p>
            <a:pPr marL="688975" lvl="2" defTabSz="457200" eaLnBrk="0" hangingPunct="0">
              <a:buClr>
                <a:prstClr val="white"/>
              </a:buClr>
              <a:buSzPct val="95000"/>
              <a:defRPr/>
            </a:pPr>
            <a:r>
              <a:rPr lang="en-US" sz="2800" b="1" dirty="0">
                <a:solidFill>
                  <a:srgbClr val="E57200"/>
                </a:solidFill>
              </a:rPr>
              <a:t>		Aravinda Chakravarti &amp; Charmaine Royal</a:t>
            </a:r>
            <a:endParaRPr lang="en-US" sz="2800" b="1" dirty="0">
              <a:solidFill>
                <a:srgbClr val="E57200"/>
              </a:solidFill>
              <a:cs typeface="Arial"/>
            </a:endParaRPr>
          </a:p>
          <a:p>
            <a:pPr marL="688975" lvl="2" defTabSz="457200" eaLnBrk="0" hangingPunct="0">
              <a:buClr>
                <a:prstClr val="white"/>
              </a:buClr>
              <a:buSzPct val="95000"/>
              <a:defRPr/>
            </a:pPr>
            <a:endParaRPr lang="en-US" sz="2800" b="1" dirty="0">
              <a:solidFill>
                <a:srgbClr val="E57200"/>
              </a:solidFill>
            </a:endParaRPr>
          </a:p>
          <a:p>
            <a:pPr marL="688975" lvl="2" defTabSz="550863" eaLnBrk="0" hangingPunct="0">
              <a:buClr>
                <a:prstClr val="white"/>
              </a:buClr>
              <a:buSzPct val="95000"/>
              <a:defRPr/>
            </a:pPr>
            <a:endParaRPr lang="en-US" sz="2800" b="1" dirty="0">
              <a:solidFill>
                <a:srgbClr val="E57200"/>
              </a:solidFill>
            </a:endParaRPr>
          </a:p>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endPar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35402974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BAC6E92A-DBF5-46C8-AA8A-21FF5F8FD836}"/>
              </a:ext>
            </a:extLst>
          </p:cNvPr>
          <p:cNvSpPr txBox="1">
            <a:spLocks/>
          </p:cNvSpPr>
          <p:nvPr/>
        </p:nvSpPr>
        <p:spPr>
          <a:xfrm>
            <a:off x="0" y="5216"/>
            <a:ext cx="12195175" cy="661987"/>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5FE0D4"/>
                </a:solidFill>
                <a:latin typeface="Arial" pitchFamily="34" charset="0"/>
                <a:cs typeface="Arial" pitchFamily="34" charset="0"/>
              </a:rPr>
              <a:t>Open Session Agenda</a:t>
            </a:r>
          </a:p>
        </p:txBody>
      </p:sp>
      <p:sp>
        <p:nvSpPr>
          <p:cNvPr id="16" name="Title 1">
            <a:extLst>
              <a:ext uri="{FF2B5EF4-FFF2-40B4-BE49-F238E27FC236}">
                <a16:creationId xmlns:a16="http://schemas.microsoft.com/office/drawing/2014/main" id="{B09AB94D-DD81-4515-B560-4163AB8A428D}"/>
              </a:ext>
            </a:extLst>
          </p:cNvPr>
          <p:cNvSpPr txBox="1">
            <a:spLocks/>
          </p:cNvSpPr>
          <p:nvPr/>
        </p:nvSpPr>
        <p:spPr bwMode="auto">
          <a:xfrm>
            <a:off x="16679" y="864843"/>
            <a:ext cx="11888301" cy="5841162"/>
          </a:xfrm>
          <a:prstGeom prst="rect">
            <a:avLst/>
          </a:prstGeom>
          <a:noFill/>
          <a:ln w="9525" algn="ctr">
            <a:noFill/>
            <a:miter lim="800000"/>
            <a:headEnd/>
            <a:tailEnd/>
          </a:ln>
        </p:spPr>
        <p:txBody>
          <a:bodyPr lIns="91440" tIns="45720" rIns="91440" bIns="45720" anchor="t"/>
          <a:lstStyle/>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r>
              <a:rPr kumimoji="0" lang="en-US" sz="3200" b="1" i="0" u="none" strike="noStrike" kern="1200" cap="none" spc="0" normalizeH="0" baseline="0" noProof="0" dirty="0">
                <a:ln>
                  <a:noFill/>
                </a:ln>
                <a:effectLst/>
                <a:uLnTx/>
                <a:uFillTx/>
                <a:latin typeface="Arial" panose="020B0604020202020204"/>
                <a:ea typeface="+mn-ea"/>
                <a:cs typeface="+mn-cs"/>
              </a:rPr>
              <a:t>Presentation:</a:t>
            </a:r>
          </a:p>
          <a:p>
            <a:pPr marL="457200" lvl="1" defTabSz="685800" eaLnBrk="0" hangingPunct="0">
              <a:spcAft>
                <a:spcPts val="600"/>
              </a:spcAft>
              <a:buClr>
                <a:prstClr val="white"/>
              </a:buClr>
              <a:buSzPct val="95000"/>
              <a:defRPr/>
            </a:pPr>
            <a:endParaRPr lang="en-US" sz="1800" b="1" dirty="0">
              <a:solidFill>
                <a:prstClr val="white"/>
              </a:solidFill>
            </a:endParaRPr>
          </a:p>
          <a:p>
            <a:pPr marL="688975" lvl="2" defTabSz="457200" eaLnBrk="0" hangingPunct="0">
              <a:buClr>
                <a:prstClr val="white"/>
              </a:buClr>
              <a:buSzPct val="95000"/>
              <a:defRPr/>
            </a:pPr>
            <a:r>
              <a:rPr lang="en-US" sz="2800" b="1" dirty="0"/>
              <a:t>Update on the H3Africa Program </a:t>
            </a:r>
            <a:endParaRPr lang="en-US" sz="2800" b="1" dirty="0">
              <a:solidFill>
                <a:prstClr val="white"/>
              </a:solidFill>
            </a:endParaRPr>
          </a:p>
          <a:p>
            <a:pPr marL="457200" lvl="1" defTabSz="457200" eaLnBrk="0" hangingPunct="0">
              <a:spcAft>
                <a:spcPts val="600"/>
              </a:spcAft>
              <a:buClr>
                <a:prstClr val="white"/>
              </a:buClr>
              <a:buSzPct val="95000"/>
              <a:defRPr/>
            </a:pPr>
            <a:r>
              <a:rPr lang="en-US" sz="2800" b="1" dirty="0">
                <a:solidFill>
                  <a:srgbClr val="E57200"/>
                </a:solidFill>
                <a:latin typeface="Arial" panose="020B0604020202020204"/>
              </a:rPr>
              <a:t>		</a:t>
            </a:r>
            <a:r>
              <a:rPr lang="en-US" sz="2800" b="1" dirty="0">
                <a:solidFill>
                  <a:srgbClr val="E57200"/>
                </a:solidFill>
              </a:rPr>
              <a:t>Jennifer Troyer</a:t>
            </a:r>
            <a:endParaRPr lang="en-US" sz="2800" b="1" dirty="0">
              <a:solidFill>
                <a:srgbClr val="E57200"/>
              </a:solidFill>
              <a:cs typeface="Arial"/>
            </a:endParaRPr>
          </a:p>
          <a:p>
            <a:pPr marL="457200" lvl="1" defTabSz="685800" eaLnBrk="0" hangingPunct="0">
              <a:spcAft>
                <a:spcPts val="600"/>
              </a:spcAft>
              <a:buClr>
                <a:prstClr val="white"/>
              </a:buClr>
              <a:buSzPct val="95000"/>
              <a:defRPr/>
            </a:pPr>
            <a:endParaRPr lang="en-US" sz="1800" b="1" dirty="0">
              <a:solidFill>
                <a:prstClr val="white"/>
              </a:solidFill>
            </a:endParaRPr>
          </a:p>
          <a:p>
            <a:pPr marL="457200" lvl="1" defTabSz="685800" eaLnBrk="0" hangingPunct="0">
              <a:spcAft>
                <a:spcPts val="600"/>
              </a:spcAft>
              <a:buClr>
                <a:prstClr val="white"/>
              </a:buClr>
              <a:buSzPct val="95000"/>
              <a:defRPr/>
            </a:pPr>
            <a:r>
              <a:rPr lang="en-US" sz="3200" b="1" dirty="0"/>
              <a:t>Concept Clearances:</a:t>
            </a:r>
            <a:endParaRPr lang="en-US" sz="3200" b="1" dirty="0">
              <a:cs typeface="Arial"/>
            </a:endParaRPr>
          </a:p>
          <a:p>
            <a:pPr marL="457200" lvl="1" defTabSz="685800" eaLnBrk="0" hangingPunct="0">
              <a:spcAft>
                <a:spcPts val="600"/>
              </a:spcAft>
              <a:buClr>
                <a:prstClr val="white"/>
              </a:buClr>
              <a:buSzPct val="95000"/>
              <a:defRPr/>
            </a:pPr>
            <a:endParaRPr lang="en-US" sz="1800" b="1" dirty="0">
              <a:solidFill>
                <a:prstClr val="white"/>
              </a:solidFill>
            </a:endParaRPr>
          </a:p>
          <a:p>
            <a:pPr marL="688975" lvl="2" defTabSz="457200" eaLnBrk="0" hangingPunct="0">
              <a:buClr>
                <a:prstClr val="white"/>
              </a:buClr>
              <a:buSzPct val="95000"/>
              <a:defRPr/>
            </a:pPr>
            <a:r>
              <a:rPr lang="en-US" sz="2800" b="1" dirty="0"/>
              <a:t>Genomic-Enabled Learning Health Systems </a:t>
            </a:r>
            <a:endParaRPr lang="en-US" sz="2800" b="1" dirty="0">
              <a:cs typeface="Arial"/>
            </a:endParaRPr>
          </a:p>
          <a:p>
            <a:pPr marL="457200" lvl="1" defTabSz="685800" eaLnBrk="0" hangingPunct="0">
              <a:spcAft>
                <a:spcPts val="2000"/>
              </a:spcAft>
              <a:buClr>
                <a:prstClr val="white"/>
              </a:buClr>
              <a:buSzPct val="95000"/>
              <a:defRPr/>
            </a:pPr>
            <a:r>
              <a:rPr lang="en-US" sz="2800" b="1" dirty="0">
                <a:solidFill>
                  <a:srgbClr val="E57200"/>
                </a:solidFill>
              </a:rPr>
              <a:t>		Robb Rowley </a:t>
            </a:r>
            <a:endParaRPr lang="en-US" sz="2800" b="1" dirty="0">
              <a:solidFill>
                <a:srgbClr val="E57200"/>
              </a:solidFill>
              <a:cs typeface="Arial"/>
            </a:endParaRPr>
          </a:p>
          <a:p>
            <a:pPr marL="688975" lvl="2" defTabSz="457200" eaLnBrk="0" hangingPunct="0">
              <a:buClr>
                <a:prstClr val="white"/>
              </a:buClr>
              <a:buSzPct val="95000"/>
              <a:defRPr/>
            </a:pPr>
            <a:r>
              <a:rPr lang="en-US" sz="2800" b="1" dirty="0"/>
              <a:t>Developing Novel Theory and Methods for Understanding the 	Genetic	 Architecture of Complex Traits</a:t>
            </a:r>
            <a:endParaRPr lang="en-US" sz="2800" b="1" dirty="0">
              <a:cs typeface="Arial"/>
            </a:endParaRPr>
          </a:p>
          <a:p>
            <a:pPr marL="457200" lvl="1" defTabSz="685800" eaLnBrk="0" hangingPunct="0">
              <a:spcAft>
                <a:spcPts val="600"/>
              </a:spcAft>
              <a:buClr>
                <a:prstClr val="white"/>
              </a:buClr>
              <a:buSzPct val="95000"/>
              <a:defRPr/>
            </a:pPr>
            <a:r>
              <a:rPr lang="en-US" sz="2800" b="1" dirty="0">
                <a:solidFill>
                  <a:srgbClr val="E57200"/>
                </a:solidFill>
              </a:rPr>
              <a:t>		Alexander Arguello </a:t>
            </a:r>
            <a:endParaRPr lang="en-US" sz="2800" b="1" dirty="0">
              <a:solidFill>
                <a:srgbClr val="E57200"/>
              </a:solidFill>
              <a:cs typeface="Arial"/>
            </a:endParaRPr>
          </a:p>
          <a:p>
            <a:pPr marL="457200" lvl="1" defTabSz="685800" eaLnBrk="0" hangingPunct="0">
              <a:spcAft>
                <a:spcPts val="600"/>
              </a:spcAft>
              <a:buClr>
                <a:prstClr val="white"/>
              </a:buClr>
              <a:buSzPct val="95000"/>
              <a:defRPr/>
            </a:pPr>
            <a:endParaRPr lang="en-US" sz="2800" b="1" dirty="0">
              <a:solidFill>
                <a:srgbClr val="E57200"/>
              </a:solidFill>
            </a:endParaRPr>
          </a:p>
          <a:p>
            <a:pPr marL="688975" lvl="2" defTabSz="655638" eaLnBrk="0" hangingPunct="0">
              <a:buClr>
                <a:prstClr val="white"/>
              </a:buClr>
              <a:buSzPct val="95000"/>
              <a:defRPr/>
            </a:pPr>
            <a:endParaRPr lang="en-US" sz="2800" b="1" dirty="0">
              <a:solidFill>
                <a:srgbClr val="E57200"/>
              </a:solidFill>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lang="en-US" sz="2800" b="1" dirty="0">
              <a:solidFill>
                <a:srgbClr val="E57200"/>
              </a:solidFill>
              <a:latin typeface="Arial" panose="020B0604020202020204"/>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lang="en-US" sz="2700" b="1" dirty="0">
              <a:solidFill>
                <a:srgbClr val="E57200"/>
              </a:solidFill>
              <a:latin typeface="Arial" panose="020B0604020202020204"/>
            </a:endParaRPr>
          </a:p>
        </p:txBody>
      </p:sp>
    </p:spTree>
    <p:extLst>
      <p:ext uri="{BB962C8B-B14F-4D97-AF65-F5344CB8AC3E}">
        <p14:creationId xmlns:p14="http://schemas.microsoft.com/office/powerpoint/2010/main" val="365348747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xEl>
                                              <p:pRg st="8" end="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1ACE8-7647-468B-A516-FCB372D1D265}"/>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pitchFamily="34" charset="0"/>
                <a:cs typeface="Arial" pitchFamily="34" charset="0"/>
              </a:rPr>
              <a:t>Director’s Report Outline</a:t>
            </a:r>
          </a:p>
        </p:txBody>
      </p:sp>
      <p:sp>
        <p:nvSpPr>
          <p:cNvPr id="3" name="Rectangle 4">
            <a:extLst>
              <a:ext uri="{FF2B5EF4-FFF2-40B4-BE49-F238E27FC236}">
                <a16:creationId xmlns:a16="http://schemas.microsoft.com/office/drawing/2014/main" id="{A9E4A18E-3C70-4CC4-9A57-16B5834865A9}"/>
              </a:ext>
            </a:extLst>
          </p:cNvPr>
          <p:cNvSpPr>
            <a:spLocks noChangeArrowheads="1"/>
          </p:cNvSpPr>
          <p:nvPr/>
        </p:nvSpPr>
        <p:spPr bwMode="auto">
          <a:xfrm>
            <a:off x="269240" y="1067160"/>
            <a:ext cx="1175985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42574060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50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50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nodeType="afterEffect">
                                  <p:stCondLst>
                                    <p:cond delay="50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nodeType="afterEffect">
                                  <p:stCondLst>
                                    <p:cond delay="50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par>
                          <p:cTn id="19" fill="hold">
                            <p:stCondLst>
                              <p:cond delay="2500"/>
                            </p:stCondLst>
                            <p:childTnLst>
                              <p:par>
                                <p:cTn id="20" presetID="1" presetClass="entr" presetSubtype="0" fill="hold" nodeType="afterEffect">
                                  <p:stCondLst>
                                    <p:cond delay="50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childTnLst>
                          </p:cTn>
                        </p:par>
                        <p:par>
                          <p:cTn id="22" fill="hold">
                            <p:stCondLst>
                              <p:cond delay="3000"/>
                            </p:stCondLst>
                            <p:childTnLst>
                              <p:par>
                                <p:cTn id="23" presetID="1" presetClass="entr" presetSubtype="0" fill="hold" nodeType="afterEffect">
                                  <p:stCondLst>
                                    <p:cond delay="50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21AC9-308D-46AA-90E8-B2F0C2D39211}"/>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5FE0D4"/>
                </a:solidFill>
                <a:latin typeface="Arial" pitchFamily="34" charset="0"/>
                <a:cs typeface="Arial" pitchFamily="34" charset="0"/>
              </a:rPr>
              <a:t>Director’s Report Outline</a:t>
            </a:r>
          </a:p>
        </p:txBody>
      </p:sp>
      <p:sp>
        <p:nvSpPr>
          <p:cNvPr id="3" name="Rectangle 4">
            <a:extLst>
              <a:ext uri="{FF2B5EF4-FFF2-40B4-BE49-F238E27FC236}">
                <a16:creationId xmlns:a16="http://schemas.microsoft.com/office/drawing/2014/main" id="{F540748E-205D-410E-A7CB-CE7CED7C3621}"/>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	 Education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563528882"/>
      </p:ext>
    </p:extLst>
  </p:cSld>
  <p:clrMapOvr>
    <a:masterClrMapping/>
  </p:clrMapOvr>
  <p:transition spd="slow">
    <p:wipe dir="d"/>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342900" y="4681271"/>
            <a:ext cx="11506200" cy="1341666"/>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a:ln>
                <a:noFill/>
              </a:ln>
              <a:solidFill>
                <a:srgbClr val="FFFFFF"/>
              </a:solidFill>
              <a:effectLst/>
              <a:uLnTx/>
              <a:uFillTx/>
              <a:latin typeface="Arial" panose="020B0604020202020204"/>
              <a:ea typeface="+mn-ea"/>
              <a:cs typeface="+mn-cs"/>
            </a:endParaRPr>
          </a:p>
          <a:p>
            <a:pPr marL="60958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23281"/>
            <a:ext cx="12191999" cy="1089529"/>
          </a:xfrm>
          <a:prstGeom prst="rect">
            <a:avLst/>
          </a:prstGeom>
        </p:spPr>
        <p:txBody>
          <a:bodyPr wrap="square">
            <a:spAutoFit/>
          </a:bodyPr>
          <a:lstStyle/>
          <a:p>
            <a:pPr marL="158750" marR="0" lvl="2" indent="0" algn="ctr" defTabSz="627063" rtl="0" eaLnBrk="0" fontAlgn="auto" latinLnBrk="0" hangingPunct="0">
              <a:lnSpc>
                <a:spcPct val="9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panose="020B0604020202020204"/>
                <a:ea typeface="+mn-ea"/>
                <a:cs typeface="Arial" charset="0"/>
              </a:rPr>
              <a:t>Building a Diverse Genomics Workforce Action Agenda: Implementation and Progress Report</a:t>
            </a:r>
            <a:endParaRPr kumimoji="0" lang="en-US" sz="3600" b="1"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7" name="Content Placeholder 1">
            <a:extLst>
              <a:ext uri="{FF2B5EF4-FFF2-40B4-BE49-F238E27FC236}">
                <a16:creationId xmlns:a16="http://schemas.microsoft.com/office/drawing/2014/main" id="{01AB6C8A-A447-4476-AC02-70E67B6A82FB}"/>
              </a:ext>
            </a:extLst>
          </p:cNvPr>
          <p:cNvSpPr txBox="1">
            <a:spLocks/>
          </p:cNvSpPr>
          <p:nvPr/>
        </p:nvSpPr>
        <p:spPr>
          <a:xfrm>
            <a:off x="-276226" y="2081310"/>
            <a:ext cx="8119163" cy="3495598"/>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615950" lvl="2" indent="-273050" defTabSz="914400" eaLnBrk="0" hangingPunct="0">
              <a:spcBef>
                <a:spcPts val="1800"/>
              </a:spcBef>
              <a:buClr>
                <a:srgbClr val="FFFFFF"/>
              </a:buClr>
              <a:buSzPct val="95000"/>
              <a:buFont typeface="Wingdings" panose="05000000000000000000" pitchFamily="2" charset="2"/>
              <a:buChar char="§"/>
              <a:defRPr/>
            </a:pPr>
            <a:r>
              <a:rPr lang="en-US" sz="2800" b="1" dirty="0">
                <a:latin typeface="Arial"/>
                <a:cs typeface="Arial"/>
              </a:rPr>
              <a:t>Details </a:t>
            </a:r>
            <a:r>
              <a:rPr kumimoji="0" lang="en-US" sz="2800" b="1" i="0" u="none" strike="noStrike" kern="1200" cap="none" spc="0" normalizeH="0" baseline="0" noProof="0" dirty="0">
                <a:ln>
                  <a:noFill/>
                </a:ln>
                <a:effectLst/>
                <a:uLnTx/>
                <a:uFillTx/>
                <a:latin typeface="Arial"/>
                <a:cs typeface="Arial"/>
              </a:rPr>
              <a:t>programs, projects, initiatives, and 	engagements that have been enacted 	since release of Action Agenda in 2021</a:t>
            </a:r>
            <a:r>
              <a:rPr lang="en-US" sz="2800" b="1" dirty="0">
                <a:latin typeface="Arial"/>
                <a:cs typeface="Arial"/>
              </a:rPr>
              <a:t> </a:t>
            </a:r>
            <a:endParaRPr kumimoji="0" lang="en-US" sz="2800" b="1" i="0" u="none" strike="noStrike" kern="1200" cap="none" spc="0" normalizeH="0" baseline="0" noProof="0" dirty="0">
              <a:ln>
                <a:noFill/>
              </a:ln>
              <a:effectLst/>
              <a:uLnTx/>
              <a:uFillTx/>
              <a:latin typeface="Arial" charset="0"/>
              <a:ea typeface="+mn-ea"/>
              <a:cs typeface="+mn-cs"/>
            </a:endParaRPr>
          </a:p>
          <a:p>
            <a:pPr marL="615950" lvl="2" indent="-273050" defTabSz="914400" eaLnBrk="0" hangingPunct="0">
              <a:spcBef>
                <a:spcPts val="1800"/>
              </a:spcBef>
              <a:buClr>
                <a:srgbClr val="FFFFFF"/>
              </a:buClr>
              <a:buSzPct val="95000"/>
              <a:buFont typeface="Wingdings" panose="05000000000000000000" pitchFamily="2" charset="2"/>
              <a:buChar char="§"/>
              <a:defRPr/>
            </a:pPr>
            <a:r>
              <a:rPr kumimoji="0" lang="en-US" sz="2800" b="1" i="0" u="none" strike="noStrike" kern="1200" cap="none" spc="0" normalizeH="0" baseline="0" noProof="0" dirty="0">
                <a:ln>
                  <a:noFill/>
                </a:ln>
                <a:effectLst/>
                <a:uLnTx/>
                <a:uFillTx/>
                <a:latin typeface="Arial"/>
                <a:cs typeface="Arial"/>
              </a:rPr>
              <a:t>Diversifying the</a:t>
            </a:r>
            <a:r>
              <a:rPr lang="en-US" sz="2800" b="1" dirty="0">
                <a:latin typeface="Arial"/>
                <a:cs typeface="Arial"/>
              </a:rPr>
              <a:t> </a:t>
            </a:r>
            <a:r>
              <a:rPr kumimoji="0" lang="en-US" sz="2800" b="1" i="0" u="none" strike="noStrike" kern="1200" cap="none" spc="0" normalizeH="0" baseline="0" noProof="0" dirty="0">
                <a:ln>
                  <a:noFill/>
                </a:ln>
                <a:effectLst/>
                <a:uLnTx/>
                <a:uFillTx/>
                <a:latin typeface="Arial"/>
                <a:cs typeface="Arial"/>
              </a:rPr>
              <a:t>genomics workforce 	cannot </a:t>
            </a:r>
            <a:r>
              <a:rPr lang="en-US" sz="2800" b="1" dirty="0">
                <a:latin typeface="Arial"/>
                <a:cs typeface="Arial"/>
              </a:rPr>
              <a:t>be achieved</a:t>
            </a:r>
            <a:r>
              <a:rPr kumimoji="0" lang="en-US" sz="2800" b="1" i="0" u="none" strike="noStrike" kern="1200" cap="none" spc="0" normalizeH="0" baseline="0" noProof="0" dirty="0">
                <a:ln>
                  <a:noFill/>
                </a:ln>
                <a:effectLst/>
                <a:uLnTx/>
                <a:uFillTx/>
                <a:latin typeface="Arial"/>
                <a:cs typeface="Arial"/>
              </a:rPr>
              <a:t> without support from 	the scientific community</a:t>
            </a:r>
            <a:r>
              <a:rPr lang="en-US" sz="2800" b="1" dirty="0">
                <a:latin typeface="Arial"/>
                <a:cs typeface="Arial"/>
              </a:rPr>
              <a:t> </a:t>
            </a:r>
            <a:endParaRPr kumimoji="0" lang="en-US" sz="2800" b="1" i="1" u="none" strike="noStrike" kern="1200" cap="none" spc="0" normalizeH="0" baseline="0" noProof="0" dirty="0">
              <a:ln>
                <a:noFill/>
              </a:ln>
              <a:effectLst/>
              <a:uLnTx/>
              <a:uFillTx/>
              <a:latin typeface="Arial" charset="0"/>
              <a:ea typeface="+mn-ea"/>
              <a:cs typeface="+mn-cs"/>
            </a:endParaRPr>
          </a:p>
          <a:p>
            <a:pPr marL="615950" marR="0" lvl="2" indent="-457200" algn="l" defTabSz="627063" rtl="0" eaLnBrk="0" fontAlgn="auto" latinLnBrk="0" hangingPunct="0">
              <a:lnSpc>
                <a:spcPct val="90000"/>
              </a:lnSpc>
              <a:spcBef>
                <a:spcPts val="1800"/>
              </a:spcBef>
              <a:spcAft>
                <a:spcPts val="0"/>
              </a:spcAft>
              <a:buClr>
                <a:srgbClr val="FFFFFF"/>
              </a:buClr>
              <a:buSzPct val="95000"/>
              <a:buFont typeface="Wingdings" panose="05000000000000000000" pitchFamily="2" charset="2"/>
              <a:buChar char="§"/>
              <a:tabLst/>
              <a:defRPr/>
            </a:pPr>
            <a:endParaRPr kumimoji="0" lang="en-US" sz="2800" b="1" i="1" u="none" strike="noStrike" kern="1200" cap="none" spc="0" normalizeH="0" baseline="0" noProof="0" dirty="0">
              <a:ln>
                <a:noFill/>
              </a:ln>
              <a:solidFill>
                <a:srgbClr val="001956">
                  <a:lumMod val="50000"/>
                  <a:lumOff val="50000"/>
                </a:srgbClr>
              </a:solidFill>
              <a:effectLst/>
              <a:uLnTx/>
              <a:uFillTx/>
              <a:latin typeface="Arial" charset="0"/>
              <a:ea typeface="+mn-ea"/>
              <a:cs typeface="+mn-cs"/>
            </a:endParaRPr>
          </a:p>
          <a:p>
            <a:pPr marL="615950" marR="0" lvl="2" indent="-457200" algn="l" defTabSz="627063" rtl="0" eaLnBrk="0" fontAlgn="auto" latinLnBrk="0" hangingPunct="0">
              <a:lnSpc>
                <a:spcPct val="90000"/>
              </a:lnSpc>
              <a:spcBef>
                <a:spcPts val="1800"/>
              </a:spcBef>
              <a:spcAft>
                <a:spcPts val="0"/>
              </a:spcAft>
              <a:buClr>
                <a:srgbClr val="FFFFFF"/>
              </a:buClr>
              <a:buSzPct val="95000"/>
              <a:buFont typeface="Wingdings" panose="05000000000000000000" pitchFamily="2" charset="2"/>
              <a:buChar char="§"/>
              <a:tabLst/>
              <a:defRPr/>
            </a:pP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R="0" lvl="0" algn="l" defTabSz="1219170" rtl="0" eaLnBrk="1" fontAlgn="auto" latinLnBrk="0" hangingPunct="1">
              <a:lnSpc>
                <a:spcPct val="90000"/>
              </a:lnSpc>
              <a:spcBef>
                <a:spcPts val="1333"/>
              </a:spcBef>
              <a:spcAft>
                <a:spcPts val="0"/>
              </a:spcAft>
              <a:buClrTx/>
              <a:buSzTx/>
              <a:buFont typeface="Wingdings" panose="05000000000000000000" pitchFamily="2" charset="2"/>
              <a:buChar char="§"/>
              <a:tabLst/>
              <a:defRPr/>
            </a:pP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R="0" lvl="0" algn="l" defTabSz="1219170" rtl="0" eaLnBrk="1" fontAlgn="auto" latinLnBrk="0" hangingPunct="1">
              <a:lnSpc>
                <a:spcPct val="90000"/>
              </a:lnSpc>
              <a:spcBef>
                <a:spcPts val="1333"/>
              </a:spcBef>
              <a:spcAft>
                <a:spcPts val="0"/>
              </a:spcAft>
              <a:buClrTx/>
              <a:buSzTx/>
              <a:buFont typeface="Wingdings" panose="05000000000000000000" pitchFamily="2" charset="2"/>
              <a:buChar char="§"/>
              <a:tabLst/>
              <a:defRPr/>
            </a:pP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R="0" lvl="1" algn="l" defTabSz="1219170" rtl="0" eaLnBrk="1" fontAlgn="auto" latinLnBrk="0" hangingPunct="1">
              <a:lnSpc>
                <a:spcPct val="90000"/>
              </a:lnSpc>
              <a:spcBef>
                <a:spcPts val="667"/>
              </a:spcBef>
              <a:spcAft>
                <a:spcPts val="0"/>
              </a:spcAft>
              <a:buClrTx/>
              <a:buSzTx/>
              <a:buFont typeface="Wingdings" panose="05000000000000000000" pitchFamily="2" charset="2"/>
              <a:buChar char="§"/>
              <a:tabLst/>
              <a:defRPr/>
            </a:pP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A29C3826-8893-1DBE-3A66-5E411AD9A65C}"/>
              </a:ext>
            </a:extLst>
          </p:cNvPr>
          <p:cNvPicPr>
            <a:picLocks noChangeAspect="1"/>
          </p:cNvPicPr>
          <p:nvPr/>
        </p:nvPicPr>
        <p:blipFill>
          <a:blip r:embed="rId3"/>
          <a:stretch>
            <a:fillRect/>
          </a:stretch>
        </p:blipFill>
        <p:spPr>
          <a:xfrm>
            <a:off x="8119163" y="1635282"/>
            <a:ext cx="3371099" cy="4405745"/>
          </a:xfrm>
          <a:prstGeom prst="rect">
            <a:avLst/>
          </a:prstGeom>
          <a:ln w="38100">
            <a:solidFill>
              <a:schemeClr val="bg2"/>
            </a:solidFill>
          </a:ln>
        </p:spPr>
      </p:pic>
      <p:sp>
        <p:nvSpPr>
          <p:cNvPr id="3" name="TextBox 2">
            <a:extLst>
              <a:ext uri="{FF2B5EF4-FFF2-40B4-BE49-F238E27FC236}">
                <a16:creationId xmlns:a16="http://schemas.microsoft.com/office/drawing/2014/main" id="{F642CBE6-5B17-02E7-C684-C47A6355D6D3}"/>
              </a:ext>
            </a:extLst>
          </p:cNvPr>
          <p:cNvSpPr txBox="1"/>
          <p:nvPr/>
        </p:nvSpPr>
        <p:spPr>
          <a:xfrm>
            <a:off x="10379998" y="6457890"/>
            <a:ext cx="1653017"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1</a:t>
            </a:r>
            <a:endParaRPr kumimoji="0" lang="en-US" sz="2000" b="1" i="0" u="none" strike="noStrike" kern="1200" cap="none" spc="0" normalizeH="0" baseline="0" noProof="0">
              <a:ln>
                <a:noFill/>
              </a:ln>
              <a:solidFill>
                <a:srgbClr val="5FE0D4"/>
              </a:solidFill>
              <a:effectLst/>
              <a:uLnTx/>
              <a:uFillTx/>
              <a:latin typeface="Arial" charset="0"/>
              <a:ea typeface="+mn-ea"/>
              <a:cs typeface="+mn-cs"/>
            </a:endParaRPr>
          </a:p>
        </p:txBody>
      </p:sp>
    </p:spTree>
    <p:extLst>
      <p:ext uri="{BB962C8B-B14F-4D97-AF65-F5344CB8AC3E}">
        <p14:creationId xmlns:p14="http://schemas.microsoft.com/office/powerpoint/2010/main" val="31126198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8A1525B0-E06C-80F1-618B-077DCAD94E10}"/>
              </a:ext>
            </a:extLst>
          </p:cNvPr>
          <p:cNvSpPr>
            <a:spLocks noGrp="1"/>
          </p:cNvSpPr>
          <p:nvPr>
            <p:ph type="title"/>
          </p:nvPr>
        </p:nvSpPr>
        <p:spPr>
          <a:xfrm>
            <a:off x="0" y="-48684"/>
            <a:ext cx="12191999" cy="771937"/>
          </a:xfrm>
        </p:spPr>
        <p:txBody>
          <a:bodyPr>
            <a:normAutofit/>
          </a:bodyPr>
          <a:lstStyle/>
          <a:p>
            <a:pPr algn="ctr"/>
            <a:r>
              <a:rPr lang="en-US" sz="3600" dirty="0"/>
              <a:t>Human Genetics Scholars Initiative</a:t>
            </a:r>
          </a:p>
        </p:txBody>
      </p:sp>
      <p:pic>
        <p:nvPicPr>
          <p:cNvPr id="5" name="Picture 4">
            <a:extLst>
              <a:ext uri="{FF2B5EF4-FFF2-40B4-BE49-F238E27FC236}">
                <a16:creationId xmlns:a16="http://schemas.microsoft.com/office/drawing/2014/main" id="{21683325-E2EC-A018-40EA-5F80C96768B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96" t="14241" r="19749" b="26884"/>
          <a:stretch/>
        </p:blipFill>
        <p:spPr>
          <a:xfrm>
            <a:off x="439551" y="1080563"/>
            <a:ext cx="5274174" cy="1953390"/>
          </a:xfrm>
          <a:prstGeom prst="rect">
            <a:avLst/>
          </a:prstGeom>
          <a:ln w="38100">
            <a:solidFill>
              <a:schemeClr val="bg2"/>
            </a:solidFill>
          </a:ln>
        </p:spPr>
      </p:pic>
      <p:pic>
        <p:nvPicPr>
          <p:cNvPr id="6" name="Picture 5">
            <a:extLst>
              <a:ext uri="{FF2B5EF4-FFF2-40B4-BE49-F238E27FC236}">
                <a16:creationId xmlns:a16="http://schemas.microsoft.com/office/drawing/2014/main" id="{9AE76994-F833-1225-6231-E4C23C6F5A3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8779" t="3711" r="24934" b="33339"/>
          <a:stretch/>
        </p:blipFill>
        <p:spPr>
          <a:xfrm>
            <a:off x="1271132" y="3356430"/>
            <a:ext cx="3611012" cy="3028890"/>
          </a:xfrm>
          <a:prstGeom prst="rect">
            <a:avLst/>
          </a:prstGeom>
          <a:ln w="38100">
            <a:solidFill>
              <a:schemeClr val="bg2"/>
            </a:solidFill>
          </a:ln>
        </p:spPr>
      </p:pic>
      <p:sp>
        <p:nvSpPr>
          <p:cNvPr id="9" name="Content Placeholder 2">
            <a:extLst>
              <a:ext uri="{FF2B5EF4-FFF2-40B4-BE49-F238E27FC236}">
                <a16:creationId xmlns:a16="http://schemas.microsoft.com/office/drawing/2014/main" id="{5C71D06A-ED9C-7167-88EE-8CB6DECECCED}"/>
              </a:ext>
            </a:extLst>
          </p:cNvPr>
          <p:cNvSpPr txBox="1">
            <a:spLocks/>
          </p:cNvSpPr>
          <p:nvPr/>
        </p:nvSpPr>
        <p:spPr>
          <a:xfrm>
            <a:off x="6095999" y="1264358"/>
            <a:ext cx="5794824" cy="5475368"/>
          </a:xfrm>
          <a:prstGeom prst="rect">
            <a:avLst/>
          </a:prstGeom>
        </p:spPr>
        <p:txBody>
          <a:bodyPr lIns="91440" tIns="45720" rIns="91440" bIns="45720" numCol="1"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04165" indent="-304165" defTabSz="571500">
              <a:lnSpc>
                <a:spcPct val="100000"/>
              </a:lnSpc>
              <a:spcBef>
                <a:spcPts val="1300"/>
              </a:spcBef>
              <a:buFont typeface="Wingdings" panose="05000000000000000000" pitchFamily="2" charset="2"/>
              <a:buChar char="§"/>
            </a:pPr>
            <a:r>
              <a:rPr lang="en-US" sz="2800" b="1" dirty="0"/>
              <a:t>&gt;20 predoctoral, postdoctoral, 	and early-career scholars 	visited NHGRI</a:t>
            </a:r>
            <a:endParaRPr lang="en-US" dirty="0"/>
          </a:p>
          <a:p>
            <a:pPr marL="304165" indent="-304165" defTabSz="571500">
              <a:lnSpc>
                <a:spcPct val="100000"/>
              </a:lnSpc>
              <a:spcBef>
                <a:spcPts val="1300"/>
              </a:spcBef>
              <a:buFont typeface="Wingdings" panose="05000000000000000000" pitchFamily="2" charset="2"/>
              <a:buChar char="§"/>
            </a:pPr>
            <a:endParaRPr lang="en-US" sz="1200" b="1" dirty="0">
              <a:cs typeface="Arial" panose="020B0604020202020204"/>
            </a:endParaRPr>
          </a:p>
          <a:p>
            <a:pPr marL="304165" indent="-304165" defTabSz="571500">
              <a:lnSpc>
                <a:spcPct val="100000"/>
              </a:lnSpc>
              <a:spcBef>
                <a:spcPts val="1300"/>
              </a:spcBef>
              <a:buFont typeface="Wingdings" panose="05000000000000000000" pitchFamily="2" charset="2"/>
              <a:buChar char="§"/>
            </a:pPr>
            <a:r>
              <a:rPr lang="en-US" sz="2800" b="1" dirty="0"/>
              <a:t>Discussed research funding 	and career development 	opportunities</a:t>
            </a:r>
            <a:endParaRPr lang="en-US" sz="2800" b="1" dirty="0">
              <a:cs typeface="Arial" panose="020B0604020202020204"/>
            </a:endParaRPr>
          </a:p>
          <a:p>
            <a:pPr marL="304165" indent="-304165" defTabSz="571500">
              <a:lnSpc>
                <a:spcPct val="100000"/>
              </a:lnSpc>
              <a:spcBef>
                <a:spcPts val="1300"/>
              </a:spcBef>
              <a:buFont typeface="Wingdings" panose="05000000000000000000" pitchFamily="2" charset="2"/>
              <a:buChar char="§"/>
            </a:pPr>
            <a:endParaRPr lang="en-US" sz="1100" b="1" dirty="0">
              <a:cs typeface="Arial" panose="020B0604020202020204"/>
            </a:endParaRPr>
          </a:p>
          <a:p>
            <a:pPr marL="304165" indent="-304165" defTabSz="571500">
              <a:lnSpc>
                <a:spcPct val="100000"/>
              </a:lnSpc>
              <a:spcBef>
                <a:spcPts val="1300"/>
              </a:spcBef>
              <a:buFont typeface="Wingdings" panose="05000000000000000000" pitchFamily="2" charset="2"/>
              <a:buChar char="§"/>
            </a:pPr>
            <a:r>
              <a:rPr lang="en-US" sz="2800" b="1" dirty="0"/>
              <a:t>NHGRI has supported this 	initiative since 2019</a:t>
            </a:r>
            <a:endParaRPr lang="en-US" sz="1000" b="1" dirty="0">
              <a:cs typeface="Arial" panose="020B0604020202020204"/>
            </a:endParaRPr>
          </a:p>
        </p:txBody>
      </p:sp>
      <p:sp>
        <p:nvSpPr>
          <p:cNvPr id="2" name="TextBox 1">
            <a:extLst>
              <a:ext uri="{FF2B5EF4-FFF2-40B4-BE49-F238E27FC236}">
                <a16:creationId xmlns:a16="http://schemas.microsoft.com/office/drawing/2014/main" id="{5D636BBD-15CF-6A45-BCBE-AAEF0BA12882}"/>
              </a:ext>
            </a:extLst>
          </p:cNvPr>
          <p:cNvSpPr txBox="1"/>
          <p:nvPr/>
        </p:nvSpPr>
        <p:spPr>
          <a:xfrm>
            <a:off x="10379998" y="6457890"/>
            <a:ext cx="1653017"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2</a:t>
            </a:r>
            <a:endParaRPr kumimoji="0" lang="en-US" sz="2000" b="1" i="0" u="none" strike="noStrike" kern="1200" cap="none" spc="0" normalizeH="0" baseline="0" noProof="0">
              <a:ln>
                <a:noFill/>
              </a:ln>
              <a:solidFill>
                <a:srgbClr val="5FE0D4"/>
              </a:solidFill>
              <a:effectLst/>
              <a:uLnTx/>
              <a:uFillTx/>
              <a:latin typeface="Arial"/>
              <a:cs typeface="Arial"/>
            </a:endParaRPr>
          </a:p>
        </p:txBody>
      </p:sp>
    </p:spTree>
    <p:extLst>
      <p:ext uri="{BB962C8B-B14F-4D97-AF65-F5344CB8AC3E}">
        <p14:creationId xmlns:p14="http://schemas.microsoft.com/office/powerpoint/2010/main" val="283066897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 y="32811"/>
            <a:ext cx="12191999" cy="600892"/>
          </a:xfrm>
        </p:spPr>
        <p:txBody>
          <a:bodyPr vert="horz" wrap="square" lIns="91440" tIns="45720" rIns="91440" bIns="45720" numCol="1" rtlCol="0" anchor="ctr" anchorCtr="0" compatLnSpc="1">
            <a:prstTxWarp prst="textNoShape">
              <a:avLst/>
            </a:prstTxWarp>
            <a:noAutofit/>
          </a:bodyPr>
          <a:lstStyle/>
          <a:p>
            <a:pPr algn="ctr">
              <a:defRPr/>
            </a:pPr>
            <a:r>
              <a:rPr lang="en-US" sz="3600" dirty="0">
                <a:solidFill>
                  <a:srgbClr val="5FE0D4"/>
                </a:solidFill>
                <a:latin typeface="Arial"/>
                <a:cs typeface="Arial"/>
              </a:rPr>
              <a:t>NHGRI Leadership: Director's Working Group</a:t>
            </a: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4" descr="Image result for National Academy of Science"/>
          <p:cNvSpPr>
            <a:spLocks noChangeAspect="1" noChangeArrowheads="1"/>
          </p:cNvSpPr>
          <p:nvPr/>
        </p:nvSpPr>
        <p:spPr bwMode="auto">
          <a:xfrm>
            <a:off x="3359149" y="274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pic>
        <p:nvPicPr>
          <p:cNvPr id="10" name="Picture 10">
            <a:extLst>
              <a:ext uri="{FF2B5EF4-FFF2-40B4-BE49-F238E27FC236}">
                <a16:creationId xmlns:a16="http://schemas.microsoft.com/office/drawing/2014/main" id="{16A32224-3A40-7DB7-4038-F9EB1C84D340}"/>
              </a:ext>
            </a:extLst>
          </p:cNvPr>
          <p:cNvPicPr>
            <a:picLocks noChangeAspect="1"/>
          </p:cNvPicPr>
          <p:nvPr/>
        </p:nvPicPr>
        <p:blipFill>
          <a:blip r:embed="rId3"/>
          <a:stretch>
            <a:fillRect/>
          </a:stretch>
        </p:blipFill>
        <p:spPr>
          <a:xfrm>
            <a:off x="719103" y="934114"/>
            <a:ext cx="10756124" cy="5657240"/>
          </a:xfrm>
          <a:prstGeom prst="rect">
            <a:avLst/>
          </a:prstGeom>
          <a:ln w="38100">
            <a:solidFill>
              <a:schemeClr val="bg2"/>
            </a:solidFill>
          </a:ln>
        </p:spPr>
      </p:pic>
    </p:spTree>
    <p:extLst>
      <p:ext uri="{BB962C8B-B14F-4D97-AF65-F5344CB8AC3E}">
        <p14:creationId xmlns:p14="http://schemas.microsoft.com/office/powerpoint/2010/main" val="1269320969"/>
      </p:ext>
    </p:extLst>
  </p:cSld>
  <p:clrMapOvr>
    <a:masterClrMapping/>
  </p:clrMapOvr>
  <p:transition spd="slow">
    <p:wipe dir="d"/>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3AC7B61-A1AD-4CF0-BB98-6656732F08B5}"/>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pitchFamily="34" charset="0"/>
                <a:cs typeface="Arial" pitchFamily="34" charset="0"/>
              </a:rPr>
              <a:t>Director’s Report Outline</a:t>
            </a:r>
          </a:p>
        </p:txBody>
      </p:sp>
      <p:sp>
        <p:nvSpPr>
          <p:cNvPr id="7" name="Rectangle 4">
            <a:extLst>
              <a:ext uri="{FF2B5EF4-FFF2-40B4-BE49-F238E27FC236}">
                <a16:creationId xmlns:a16="http://schemas.microsoft.com/office/drawing/2014/main" id="{ECE56405-02D1-4246-BADE-0414D994C7F0}"/>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 </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Education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516244233"/>
      </p:ext>
    </p:extLst>
  </p:cSld>
  <p:clrMapOvr>
    <a:masterClrMapping/>
  </p:clrMapOvr>
  <p:transition spd="slow">
    <p:wipe dir="d"/>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4" descr="Image result for National Academy of Science"/>
          <p:cNvSpPr>
            <a:spLocks noChangeAspect="1" noChangeArrowheads="1"/>
          </p:cNvSpPr>
          <p:nvPr/>
        </p:nvSpPr>
        <p:spPr bwMode="auto">
          <a:xfrm>
            <a:off x="3359149" y="274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064DDBED-579F-9E4A-E8C7-0BBCEA16D43C}"/>
              </a:ext>
            </a:extLst>
          </p:cNvPr>
          <p:cNvSpPr txBox="1"/>
          <p:nvPr/>
        </p:nvSpPr>
        <p:spPr>
          <a:xfrm>
            <a:off x="10379998" y="6457890"/>
            <a:ext cx="1653017"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3</a:t>
            </a:r>
            <a:endParaRPr kumimoji="0" lang="en-US" sz="2000" b="1" i="0" u="none" strike="noStrike" kern="1200" cap="none" spc="0" normalizeH="0" baseline="0" noProof="0">
              <a:ln>
                <a:noFill/>
              </a:ln>
              <a:solidFill>
                <a:srgbClr val="5FE0D4"/>
              </a:solidFill>
              <a:effectLst/>
              <a:uLnTx/>
              <a:uFillTx/>
              <a:latin typeface="Arial"/>
              <a:cs typeface="Arial"/>
            </a:endParaRPr>
          </a:p>
        </p:txBody>
      </p:sp>
      <p:pic>
        <p:nvPicPr>
          <p:cNvPr id="7" name="Picture 6">
            <a:extLst>
              <a:ext uri="{FF2B5EF4-FFF2-40B4-BE49-F238E27FC236}">
                <a16:creationId xmlns:a16="http://schemas.microsoft.com/office/drawing/2014/main" id="{863B45BA-438E-314D-C8D7-947C5E25BBA9}"/>
              </a:ext>
            </a:extLst>
          </p:cNvPr>
          <p:cNvPicPr>
            <a:picLocks noChangeAspect="1"/>
          </p:cNvPicPr>
          <p:nvPr/>
        </p:nvPicPr>
        <p:blipFill rotWithShape="1">
          <a:blip r:embed="rId3"/>
          <a:srcRect l="48772" r="15066" b="32620"/>
          <a:stretch/>
        </p:blipFill>
        <p:spPr>
          <a:xfrm>
            <a:off x="1894001" y="1449672"/>
            <a:ext cx="3186832" cy="3958655"/>
          </a:xfrm>
          <a:prstGeom prst="rect">
            <a:avLst/>
          </a:prstGeom>
          <a:ln w="38100">
            <a:solidFill>
              <a:schemeClr val="bg2"/>
            </a:solidFill>
          </a:ln>
        </p:spPr>
      </p:pic>
      <p:sp>
        <p:nvSpPr>
          <p:cNvPr id="8" name="Title 1">
            <a:extLst>
              <a:ext uri="{FF2B5EF4-FFF2-40B4-BE49-F238E27FC236}">
                <a16:creationId xmlns:a16="http://schemas.microsoft.com/office/drawing/2014/main" id="{273FE00A-E685-E572-50BA-6C6B1B659011}"/>
              </a:ext>
            </a:extLst>
          </p:cNvPr>
          <p:cNvSpPr txBox="1">
            <a:spLocks/>
          </p:cNvSpPr>
          <p:nvPr/>
        </p:nvSpPr>
        <p:spPr>
          <a:xfrm>
            <a:off x="1320801" y="5437355"/>
            <a:ext cx="4281713"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de-DE"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Rochelle Walensky, M.D., M.P.H.</a:t>
            </a: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p:txBody>
      </p:sp>
      <p:sp>
        <p:nvSpPr>
          <p:cNvPr id="9" name="Title 3">
            <a:extLst>
              <a:ext uri="{FF2B5EF4-FFF2-40B4-BE49-F238E27FC236}">
                <a16:creationId xmlns:a16="http://schemas.microsoft.com/office/drawing/2014/main" id="{00AF9698-9DC3-EB5F-40A2-79FAD871C66C}"/>
              </a:ext>
            </a:extLst>
          </p:cNvPr>
          <p:cNvSpPr txBox="1">
            <a:spLocks/>
          </p:cNvSpPr>
          <p:nvPr/>
        </p:nvSpPr>
        <p:spPr>
          <a:xfrm>
            <a:off x="0" y="41417"/>
            <a:ext cx="12192000" cy="1408255"/>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Departure of Director, Centers for Disease </a:t>
            </a:r>
          </a:p>
          <a:p>
            <a:pPr algn="ctr">
              <a:defRPr/>
            </a:pPr>
            <a:r>
              <a:rPr lang="en-US" sz="3600" dirty="0">
                <a:solidFill>
                  <a:srgbClr val="5FE0D4"/>
                </a:solidFill>
                <a:latin typeface="Arial" charset="0"/>
                <a:cs typeface="Arial" charset="0"/>
              </a:rPr>
              <a:t>Control and Prevention</a:t>
            </a:r>
          </a:p>
        </p:txBody>
      </p:sp>
      <p:pic>
        <p:nvPicPr>
          <p:cNvPr id="11" name="Picture 2" descr="Image result for cdc logo">
            <a:extLst>
              <a:ext uri="{FF2B5EF4-FFF2-40B4-BE49-F238E27FC236}">
                <a16:creationId xmlns:a16="http://schemas.microsoft.com/office/drawing/2014/main" id="{D8D43DA1-F52E-A52A-E93E-48702598EA2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11169" y="2449599"/>
            <a:ext cx="3088106" cy="2325769"/>
          </a:xfrm>
          <a:prstGeom prst="rect">
            <a:avLst/>
          </a:prstGeom>
          <a:solidFill>
            <a:schemeClr val="tx1"/>
          </a:solidFill>
          <a:ln w="38100">
            <a:solidFill>
              <a:schemeClr val="tx1"/>
            </a:solidFill>
          </a:ln>
          <a:effectLst/>
        </p:spPr>
      </p:pic>
    </p:spTree>
    <p:extLst>
      <p:ext uri="{BB962C8B-B14F-4D97-AF65-F5344CB8AC3E}">
        <p14:creationId xmlns:p14="http://schemas.microsoft.com/office/powerpoint/2010/main" val="1494015865"/>
      </p:ext>
    </p:extLst>
  </p:cSld>
  <p:clrMapOvr>
    <a:masterClrMapping/>
  </p:clrMapOvr>
  <p:transition spd="slow">
    <p:wipe dir="d"/>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B835527C-0E0C-3926-B7B7-C0C9E6BD21E2}"/>
              </a:ext>
            </a:extLst>
          </p:cNvPr>
          <p:cNvGrpSpPr/>
          <p:nvPr/>
        </p:nvGrpSpPr>
        <p:grpSpPr>
          <a:xfrm>
            <a:off x="7183395" y="2459719"/>
            <a:ext cx="2562896" cy="2224216"/>
            <a:chOff x="6096000" y="2323070"/>
            <a:chExt cx="2562896" cy="2224216"/>
          </a:xfrm>
        </p:grpSpPr>
        <p:sp>
          <p:nvSpPr>
            <p:cNvPr id="12" name="Rectangle 11">
              <a:extLst>
                <a:ext uri="{FF2B5EF4-FFF2-40B4-BE49-F238E27FC236}">
                  <a16:creationId xmlns:a16="http://schemas.microsoft.com/office/drawing/2014/main" id="{F68C56E2-266B-660A-5DB9-F5ACB758690F}"/>
                </a:ext>
              </a:extLst>
            </p:cNvPr>
            <p:cNvSpPr/>
            <p:nvPr/>
          </p:nvSpPr>
          <p:spPr>
            <a:xfrm>
              <a:off x="6096000" y="2323070"/>
              <a:ext cx="2562896" cy="22242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D0D1F00-BBC3-C724-A56C-1413D26EFD92}"/>
                </a:ext>
              </a:extLst>
            </p:cNvPr>
            <p:cNvPicPr>
              <a:picLocks noChangeAspect="1"/>
            </p:cNvPicPr>
            <p:nvPr/>
          </p:nvPicPr>
          <p:blipFill>
            <a:blip r:embed="rId3"/>
            <a:stretch>
              <a:fillRect/>
            </a:stretch>
          </p:blipFill>
          <p:spPr>
            <a:xfrm>
              <a:off x="6213074" y="2424112"/>
              <a:ext cx="2276475" cy="2009775"/>
            </a:xfrm>
            <a:prstGeom prst="rect">
              <a:avLst/>
            </a:prstGeom>
          </p:spPr>
        </p:pic>
      </p:grpSp>
      <p:grpSp>
        <p:nvGrpSpPr>
          <p:cNvPr id="17" name="Group 16">
            <a:extLst>
              <a:ext uri="{FF2B5EF4-FFF2-40B4-BE49-F238E27FC236}">
                <a16:creationId xmlns:a16="http://schemas.microsoft.com/office/drawing/2014/main" id="{3C0B929A-78ED-244F-E9ED-8F6AF4650DC2}"/>
              </a:ext>
            </a:extLst>
          </p:cNvPr>
          <p:cNvGrpSpPr/>
          <p:nvPr/>
        </p:nvGrpSpPr>
        <p:grpSpPr>
          <a:xfrm>
            <a:off x="5909309" y="1449672"/>
            <a:ext cx="5242555" cy="4651295"/>
            <a:chOff x="5909309" y="1449672"/>
            <a:chExt cx="5242555" cy="4651295"/>
          </a:xfrm>
        </p:grpSpPr>
        <p:pic>
          <p:nvPicPr>
            <p:cNvPr id="16" name="Picture 15">
              <a:extLst>
                <a:ext uri="{FF2B5EF4-FFF2-40B4-BE49-F238E27FC236}">
                  <a16:creationId xmlns:a16="http://schemas.microsoft.com/office/drawing/2014/main" id="{63127C0A-EFEE-E0D9-0EB8-3502BE3B6F5D}"/>
                </a:ext>
              </a:extLst>
            </p:cNvPr>
            <p:cNvPicPr>
              <a:picLocks noChangeAspect="1"/>
            </p:cNvPicPr>
            <p:nvPr/>
          </p:nvPicPr>
          <p:blipFill rotWithShape="1">
            <a:blip r:embed="rId4"/>
            <a:srcRect l="21008" t="3280" r="18615" b="22116"/>
            <a:stretch/>
          </p:blipFill>
          <p:spPr>
            <a:xfrm>
              <a:off x="6926427" y="1449672"/>
              <a:ext cx="3203768" cy="3958656"/>
            </a:xfrm>
            <a:prstGeom prst="rect">
              <a:avLst/>
            </a:prstGeom>
            <a:ln w="38100">
              <a:solidFill>
                <a:schemeClr val="bg2"/>
              </a:solidFill>
            </a:ln>
          </p:spPr>
        </p:pic>
        <p:sp>
          <p:nvSpPr>
            <p:cNvPr id="13" name="Title 1">
              <a:extLst>
                <a:ext uri="{FF2B5EF4-FFF2-40B4-BE49-F238E27FC236}">
                  <a16:creationId xmlns:a16="http://schemas.microsoft.com/office/drawing/2014/main" id="{639D1197-1359-C13B-A57E-47C1EEFB65DA}"/>
                </a:ext>
              </a:extLst>
            </p:cNvPr>
            <p:cNvSpPr txBox="1">
              <a:spLocks/>
            </p:cNvSpPr>
            <p:nvPr/>
          </p:nvSpPr>
          <p:spPr>
            <a:xfrm>
              <a:off x="5909309" y="5447400"/>
              <a:ext cx="524255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it-IT" sz="3200" b="1" i="0" u="none" strike="noStrike" kern="1200" cap="none" spc="-100" normalizeH="0" baseline="0" noProof="0">
                  <a:ln>
                    <a:noFill/>
                  </a:ln>
                  <a:solidFill>
                    <a:srgbClr val="FFFFFF"/>
                  </a:solidFill>
                  <a:effectLst/>
                  <a:uLnTx/>
                  <a:uFillTx/>
                  <a:latin typeface="Arial" panose="020B0604020202020204"/>
                  <a:ea typeface="+mn-ea"/>
                  <a:cs typeface="Arial" charset="0"/>
                </a:rPr>
                <a:t>Bill Kapogiannis, M.D.</a:t>
              </a:r>
              <a:endParaRPr kumimoji="0" lang="en-US" sz="3200" b="1" i="0" u="none" strike="noStrike" kern="1200" cap="none" spc="-100" normalizeH="0" baseline="0" noProof="0">
                <a:ln>
                  <a:noFill/>
                </a:ln>
                <a:solidFill>
                  <a:srgbClr val="FFFFFF"/>
                </a:solidFill>
                <a:effectLst/>
                <a:uLnTx/>
                <a:uFillTx/>
                <a:latin typeface="Arial" panose="020B0604020202020204"/>
                <a:ea typeface="+mn-ea"/>
                <a:cs typeface="Arial" charset="0"/>
              </a:endParaRPr>
            </a:p>
          </p:txBody>
        </p:sp>
      </p:grpSp>
      <p:pic>
        <p:nvPicPr>
          <p:cNvPr id="7" name="Picture 6">
            <a:extLst>
              <a:ext uri="{FF2B5EF4-FFF2-40B4-BE49-F238E27FC236}">
                <a16:creationId xmlns:a16="http://schemas.microsoft.com/office/drawing/2014/main" id="{C99342DF-D236-A06A-79AE-47BA36C19E58}"/>
              </a:ext>
            </a:extLst>
          </p:cNvPr>
          <p:cNvPicPr>
            <a:picLocks noChangeAspect="1"/>
          </p:cNvPicPr>
          <p:nvPr/>
        </p:nvPicPr>
        <p:blipFill>
          <a:blip r:embed="rId5"/>
          <a:stretch>
            <a:fillRect/>
          </a:stretch>
        </p:blipFill>
        <p:spPr>
          <a:xfrm>
            <a:off x="1890922" y="1449673"/>
            <a:ext cx="3203768" cy="3958656"/>
          </a:xfrm>
          <a:prstGeom prst="rect">
            <a:avLst/>
          </a:prstGeom>
          <a:ln w="38100">
            <a:solidFill>
              <a:srgbClr val="5FE0D4"/>
            </a:solidFill>
          </a:ln>
        </p:spPr>
      </p:pic>
      <p:sp>
        <p:nvSpPr>
          <p:cNvPr id="2" name="Title 1"/>
          <p:cNvSpPr>
            <a:spLocks noGrp="1"/>
          </p:cNvSpPr>
          <p:nvPr>
            <p:ph type="title" idx="4294967295"/>
          </p:nvPr>
        </p:nvSpPr>
        <p:spPr>
          <a:xfrm>
            <a:off x="1" y="32811"/>
            <a:ext cx="12191999" cy="600892"/>
          </a:xfrm>
        </p:spPr>
        <p:txBody>
          <a:bodyPr vert="horz" wrap="square" lIns="91440" tIns="45720" rIns="91440" bIns="45720" numCol="1" rtlCol="0" anchor="ctr" anchorCtr="0" compatLnSpc="1">
            <a:prstTxWarp prst="textNoShape">
              <a:avLst/>
            </a:prstTxWarp>
            <a:noAutofit/>
          </a:bodyPr>
          <a:lstStyle/>
          <a:p>
            <a:pPr algn="ctr">
              <a:defRPr/>
            </a:pPr>
            <a:r>
              <a:rPr lang="en-US" sz="3600" dirty="0">
                <a:solidFill>
                  <a:srgbClr val="5FE0D4"/>
                </a:solidFill>
                <a:latin typeface="Arial"/>
                <a:cs typeface="Arial"/>
              </a:rPr>
              <a:t>Leadership Transition, NIH Office of AIDS Research</a:t>
            </a: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4" descr="Image result for National Academy of Science"/>
          <p:cNvSpPr>
            <a:spLocks noChangeAspect="1" noChangeArrowheads="1"/>
          </p:cNvSpPr>
          <p:nvPr/>
        </p:nvSpPr>
        <p:spPr bwMode="auto">
          <a:xfrm>
            <a:off x="3359149" y="274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9" name="Title 1">
            <a:extLst>
              <a:ext uri="{FF2B5EF4-FFF2-40B4-BE49-F238E27FC236}">
                <a16:creationId xmlns:a16="http://schemas.microsoft.com/office/drawing/2014/main" id="{34F9A830-4FB6-49F6-84A0-E89660DB67CE}"/>
              </a:ext>
            </a:extLst>
          </p:cNvPr>
          <p:cNvSpPr txBox="1">
            <a:spLocks/>
          </p:cNvSpPr>
          <p:nvPr/>
        </p:nvSpPr>
        <p:spPr>
          <a:xfrm>
            <a:off x="873804" y="5447401"/>
            <a:ext cx="524255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it-IT" sz="3200" b="1" i="0" u="none" strike="noStrike" kern="1200" cap="none" spc="-100" normalizeH="0" baseline="0" noProof="0">
                <a:ln>
                  <a:noFill/>
                </a:ln>
                <a:solidFill>
                  <a:srgbClr val="FFFFFF"/>
                </a:solidFill>
                <a:effectLst/>
                <a:uLnTx/>
                <a:uFillTx/>
                <a:latin typeface="Arial" panose="020B0604020202020204"/>
                <a:ea typeface="+mn-ea"/>
                <a:cs typeface="Arial" charset="0"/>
              </a:rPr>
              <a:t>Maureen Goodenow, Ph.D.</a:t>
            </a:r>
            <a:endParaRPr kumimoji="0" lang="en-US" sz="3200" b="1" i="0" u="none" strike="noStrike" kern="1200" cap="none" spc="-100" normalizeH="0" baseline="0" noProof="0">
              <a:ln>
                <a:noFill/>
              </a:ln>
              <a:solidFill>
                <a:srgbClr val="FFFFFF"/>
              </a:solidFill>
              <a:effectLst/>
              <a:uLnTx/>
              <a:uFillTx/>
              <a:latin typeface="Arial" panose="020B0604020202020204"/>
              <a:ea typeface="+mn-ea"/>
              <a:cs typeface="Arial" charset="0"/>
            </a:endParaRPr>
          </a:p>
        </p:txBody>
      </p:sp>
      <p:sp>
        <p:nvSpPr>
          <p:cNvPr id="3" name="TextBox 2">
            <a:extLst>
              <a:ext uri="{FF2B5EF4-FFF2-40B4-BE49-F238E27FC236}">
                <a16:creationId xmlns:a16="http://schemas.microsoft.com/office/drawing/2014/main" id="{064DDBED-579F-9E4A-E8C7-0BBCEA16D43C}"/>
              </a:ext>
            </a:extLst>
          </p:cNvPr>
          <p:cNvSpPr txBox="1"/>
          <p:nvPr/>
        </p:nvSpPr>
        <p:spPr>
          <a:xfrm>
            <a:off x="10379998" y="6457890"/>
            <a:ext cx="1653017"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4</a:t>
            </a:r>
            <a:endParaRPr kumimoji="0" lang="en-US" sz="2000" b="1" i="0" u="none" strike="noStrike" kern="1200" cap="none" spc="0" normalizeH="0" baseline="0" noProof="0">
              <a:ln>
                <a:noFill/>
              </a:ln>
              <a:solidFill>
                <a:srgbClr val="5FE0D4"/>
              </a:solidFill>
              <a:effectLst/>
              <a:uLnTx/>
              <a:uFillTx/>
              <a:latin typeface="Arial"/>
              <a:cs typeface="Arial"/>
            </a:endParaRPr>
          </a:p>
        </p:txBody>
      </p:sp>
    </p:spTree>
    <p:extLst>
      <p:ext uri="{BB962C8B-B14F-4D97-AF65-F5344CB8AC3E}">
        <p14:creationId xmlns:p14="http://schemas.microsoft.com/office/powerpoint/2010/main" val="153849824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1030" name="Picture 6" descr="Karina L. Walters, Ph.D., M.S.W.">
            <a:extLst>
              <a:ext uri="{FF2B5EF4-FFF2-40B4-BE49-F238E27FC236}">
                <a16:creationId xmlns:a16="http://schemas.microsoft.com/office/drawing/2014/main" id="{8AF3AD83-0855-21AB-C91F-AD0955C3EBA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22" t="1701" r="12803" b="32328"/>
          <a:stretch/>
        </p:blipFill>
        <p:spPr bwMode="auto">
          <a:xfrm>
            <a:off x="1890922" y="1449671"/>
            <a:ext cx="3203768" cy="3952497"/>
          </a:xfrm>
          <a:prstGeom prst="rect">
            <a:avLst/>
          </a:prstGeom>
          <a:noFill/>
          <a:ln w="38100">
            <a:solidFill>
              <a:schemeClr val="bg2"/>
            </a:solidFill>
          </a:ln>
          <a:extLst>
            <a:ext uri="{909E8E84-426E-40DD-AFC4-6F175D3DCCD1}">
              <a14:hiddenFill xmlns:a14="http://schemas.microsoft.com/office/drawing/2010/main">
                <a:solidFill>
                  <a:srgbClr val="FFFFFF"/>
                </a:solidFill>
              </a14:hiddenFill>
            </a:ext>
          </a:extLst>
        </p:spPr>
      </p:pic>
      <p:pic>
        <p:nvPicPr>
          <p:cNvPr id="1028" name="Picture 4" descr="NIH Tribal Health Research Office (THRO) | LinkedIn">
            <a:extLst>
              <a:ext uri="{FF2B5EF4-FFF2-40B4-BE49-F238E27FC236}">
                <a16:creationId xmlns:a16="http://schemas.microsoft.com/office/drawing/2014/main" id="{3322CC3B-5EF5-250F-950C-1984920819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83395" y="2147552"/>
            <a:ext cx="2562895" cy="256289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idx="4294967295"/>
          </p:nvPr>
        </p:nvSpPr>
        <p:spPr>
          <a:xfrm>
            <a:off x="1" y="32811"/>
            <a:ext cx="12191999" cy="600892"/>
          </a:xfrm>
        </p:spPr>
        <p:txBody>
          <a:bodyPr vert="horz" wrap="square" lIns="91440" tIns="45720" rIns="91440" bIns="45720" numCol="1" rtlCol="0" anchor="ctr" anchorCtr="0" compatLnSpc="1">
            <a:prstTxWarp prst="textNoShape">
              <a:avLst/>
            </a:prstTxWarp>
            <a:noAutofit/>
          </a:bodyPr>
          <a:lstStyle/>
          <a:p>
            <a:pPr algn="ctr">
              <a:defRPr/>
            </a:pPr>
            <a:r>
              <a:rPr lang="en-US" sz="3600" dirty="0">
                <a:solidFill>
                  <a:srgbClr val="5FE0D4"/>
                </a:solidFill>
                <a:latin typeface="Arial" charset="0"/>
                <a:cs typeface="Arial" charset="0"/>
              </a:rPr>
              <a:t>New Director, NIH Tribal Health Research Office</a:t>
            </a: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4" descr="Image result for National Academy of Science"/>
          <p:cNvSpPr>
            <a:spLocks noChangeAspect="1" noChangeArrowheads="1"/>
          </p:cNvSpPr>
          <p:nvPr/>
        </p:nvSpPr>
        <p:spPr bwMode="auto">
          <a:xfrm>
            <a:off x="3359149" y="274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9" name="Title 1">
            <a:extLst>
              <a:ext uri="{FF2B5EF4-FFF2-40B4-BE49-F238E27FC236}">
                <a16:creationId xmlns:a16="http://schemas.microsoft.com/office/drawing/2014/main" id="{34F9A830-4FB6-49F6-84A0-E89660DB67CE}"/>
              </a:ext>
            </a:extLst>
          </p:cNvPr>
          <p:cNvSpPr txBox="1">
            <a:spLocks/>
          </p:cNvSpPr>
          <p:nvPr/>
        </p:nvSpPr>
        <p:spPr>
          <a:xfrm>
            <a:off x="727847" y="5456432"/>
            <a:ext cx="5770604"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it-IT" sz="3200" b="1" i="0" u="none" strike="noStrike" kern="1200" cap="none" spc="-100" normalizeH="0" baseline="0" noProof="0">
                <a:ln>
                  <a:noFill/>
                </a:ln>
                <a:solidFill>
                  <a:srgbClr val="FFFFFF"/>
                </a:solidFill>
                <a:effectLst/>
                <a:uLnTx/>
                <a:uFillTx/>
                <a:latin typeface="Arial" panose="020B0604020202020204"/>
                <a:ea typeface="+mn-ea"/>
                <a:cs typeface="Arial" charset="0"/>
              </a:rPr>
              <a:t>Karina Walters, Ph.D., M.S.W. </a:t>
            </a:r>
            <a:endParaRPr kumimoji="0" lang="en-US" sz="3200" b="1" i="0" u="none" strike="noStrike" kern="1200" cap="none" spc="-100" normalizeH="0" baseline="0" noProof="0">
              <a:ln>
                <a:noFill/>
              </a:ln>
              <a:solidFill>
                <a:srgbClr val="FFFFFF"/>
              </a:solidFill>
              <a:effectLst/>
              <a:uLnTx/>
              <a:uFillTx/>
              <a:latin typeface="Arial" panose="020B0604020202020204"/>
              <a:ea typeface="+mn-ea"/>
              <a:cs typeface="Arial" charset="0"/>
            </a:endParaRPr>
          </a:p>
        </p:txBody>
      </p:sp>
      <p:sp>
        <p:nvSpPr>
          <p:cNvPr id="3" name="TextBox 2">
            <a:extLst>
              <a:ext uri="{FF2B5EF4-FFF2-40B4-BE49-F238E27FC236}">
                <a16:creationId xmlns:a16="http://schemas.microsoft.com/office/drawing/2014/main" id="{064DDBED-579F-9E4A-E8C7-0BBCEA16D43C}"/>
              </a:ext>
            </a:extLst>
          </p:cNvPr>
          <p:cNvSpPr txBox="1"/>
          <p:nvPr/>
        </p:nvSpPr>
        <p:spPr>
          <a:xfrm>
            <a:off x="10379998" y="6457890"/>
            <a:ext cx="1653017"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5</a:t>
            </a:r>
            <a:endParaRPr kumimoji="0" lang="en-US" sz="2000" b="1" i="0" u="none" strike="noStrike" kern="1200" cap="none" spc="0" normalizeH="0" baseline="0" noProof="0">
              <a:ln>
                <a:noFill/>
              </a:ln>
              <a:solidFill>
                <a:srgbClr val="5FE0D4"/>
              </a:solidFill>
              <a:effectLst/>
              <a:uLnTx/>
              <a:uFillTx/>
              <a:latin typeface="Arial"/>
              <a:cs typeface="Arial"/>
            </a:endParaRPr>
          </a:p>
        </p:txBody>
      </p:sp>
    </p:spTree>
    <p:extLst>
      <p:ext uri="{BB962C8B-B14F-4D97-AF65-F5344CB8AC3E}">
        <p14:creationId xmlns:p14="http://schemas.microsoft.com/office/powerpoint/2010/main" val="3235463401"/>
      </p:ext>
    </p:extLst>
  </p:cSld>
  <p:clrMapOvr>
    <a:masterClrMapping/>
  </p:clrMapOvr>
  <p:transition spd="slow">
    <p:wipe dir="d"/>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47623A7-5ACB-C17A-1AC2-1C0523554BC8}"/>
              </a:ext>
            </a:extLst>
          </p:cNvPr>
          <p:cNvPicPr>
            <a:picLocks noChangeAspect="1"/>
          </p:cNvPicPr>
          <p:nvPr/>
        </p:nvPicPr>
        <p:blipFill rotWithShape="1">
          <a:blip r:embed="rId3"/>
          <a:srcRect l="13889" t="-287" r="18544" b="44334"/>
          <a:stretch/>
        </p:blipFill>
        <p:spPr>
          <a:xfrm>
            <a:off x="1894001" y="1449672"/>
            <a:ext cx="3186832" cy="3958655"/>
          </a:xfrm>
          <a:prstGeom prst="rect">
            <a:avLst/>
          </a:prstGeom>
          <a:ln w="38100">
            <a:solidFill>
              <a:schemeClr val="bg2"/>
            </a:solidFill>
          </a:ln>
        </p:spPr>
      </p:pic>
      <p:sp>
        <p:nvSpPr>
          <p:cNvPr id="5" name="Title 1">
            <a:extLst>
              <a:ext uri="{FF2B5EF4-FFF2-40B4-BE49-F238E27FC236}">
                <a16:creationId xmlns:a16="http://schemas.microsoft.com/office/drawing/2014/main" id="{FDC319FD-DB2E-40D7-B833-6D876552CB4B}"/>
              </a:ext>
            </a:extLst>
          </p:cNvPr>
          <p:cNvSpPr txBox="1">
            <a:spLocks/>
          </p:cNvSpPr>
          <p:nvPr/>
        </p:nvSpPr>
        <p:spPr>
          <a:xfrm>
            <a:off x="1320801" y="5437355"/>
            <a:ext cx="4281713"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a:ln>
                  <a:noFill/>
                </a:ln>
                <a:solidFill>
                  <a:srgbClr val="FFFFFF"/>
                </a:solidFill>
                <a:effectLst/>
                <a:uLnTx/>
                <a:uFillTx/>
                <a:latin typeface="Arial" panose="020B0604020202020204"/>
                <a:ea typeface="+mn-ea"/>
                <a:cs typeface="Arial" charset="0"/>
              </a:rPr>
              <a:t>Carrie </a:t>
            </a:r>
            <a:r>
              <a:rPr kumimoji="0" lang="en-US" sz="3200" b="1" i="0" u="none" strike="noStrike" kern="1200" cap="none" spc="-100" normalizeH="0" baseline="0" noProof="0" err="1">
                <a:ln>
                  <a:noFill/>
                </a:ln>
                <a:solidFill>
                  <a:srgbClr val="FFFFFF"/>
                </a:solidFill>
                <a:effectLst/>
                <a:uLnTx/>
                <a:uFillTx/>
                <a:latin typeface="Arial" panose="020B0604020202020204"/>
                <a:ea typeface="+mn-ea"/>
                <a:cs typeface="Arial" charset="0"/>
              </a:rPr>
              <a:t>Wolinetz</a:t>
            </a:r>
            <a:r>
              <a:rPr kumimoji="0" lang="en-US" sz="3200" b="1" i="0" u="none" strike="noStrike" kern="1200" cap="none" spc="-100" normalizeH="0" baseline="0" noProof="0">
                <a:ln>
                  <a:noFill/>
                </a:ln>
                <a:solidFill>
                  <a:srgbClr val="FFFFFF"/>
                </a:solidFill>
                <a:effectLst/>
                <a:uLnTx/>
                <a:uFillTx/>
                <a:latin typeface="Arial" panose="020B0604020202020204"/>
                <a:ea typeface="+mn-ea"/>
                <a:cs typeface="Arial" charset="0"/>
              </a:rPr>
              <a:t>, Ph.D.</a:t>
            </a:r>
          </a:p>
        </p:txBody>
      </p:sp>
      <p:sp>
        <p:nvSpPr>
          <p:cNvPr id="14" name="Title 3">
            <a:extLst>
              <a:ext uri="{FF2B5EF4-FFF2-40B4-BE49-F238E27FC236}">
                <a16:creationId xmlns:a16="http://schemas.microsoft.com/office/drawing/2014/main" id="{88CD52F7-A629-4A63-8B9B-288BAAE31CD3}"/>
              </a:ext>
            </a:extLst>
          </p:cNvPr>
          <p:cNvSpPr txBox="1">
            <a:spLocks/>
          </p:cNvSpPr>
          <p:nvPr/>
        </p:nvSpPr>
        <p:spPr>
          <a:xfrm>
            <a:off x="0" y="41417"/>
            <a:ext cx="12192000" cy="1227099"/>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Departure of Senior Advisor, NIH Office of the Director</a:t>
            </a:r>
          </a:p>
        </p:txBody>
      </p:sp>
      <p:grpSp>
        <p:nvGrpSpPr>
          <p:cNvPr id="4" name="Group 3">
            <a:extLst>
              <a:ext uri="{FF2B5EF4-FFF2-40B4-BE49-F238E27FC236}">
                <a16:creationId xmlns:a16="http://schemas.microsoft.com/office/drawing/2014/main" id="{0AD3E1DF-7BD5-6A44-CBDC-56DDFC757DAC}"/>
              </a:ext>
            </a:extLst>
          </p:cNvPr>
          <p:cNvGrpSpPr/>
          <p:nvPr/>
        </p:nvGrpSpPr>
        <p:grpSpPr>
          <a:xfrm>
            <a:off x="7183395" y="2459719"/>
            <a:ext cx="2562896" cy="2224216"/>
            <a:chOff x="6096000" y="2323070"/>
            <a:chExt cx="2562896" cy="2224216"/>
          </a:xfrm>
        </p:grpSpPr>
        <p:sp>
          <p:nvSpPr>
            <p:cNvPr id="9" name="Rectangle 8">
              <a:extLst>
                <a:ext uri="{FF2B5EF4-FFF2-40B4-BE49-F238E27FC236}">
                  <a16:creationId xmlns:a16="http://schemas.microsoft.com/office/drawing/2014/main" id="{1D5D7B05-8634-831A-FB27-2AE9E9EF7779}"/>
                </a:ext>
              </a:extLst>
            </p:cNvPr>
            <p:cNvSpPr/>
            <p:nvPr/>
          </p:nvSpPr>
          <p:spPr>
            <a:xfrm>
              <a:off x="6096000" y="2323070"/>
              <a:ext cx="2562896" cy="22242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03ED82BC-BFCA-145A-2892-6D31397EC89C}"/>
                </a:ext>
              </a:extLst>
            </p:cNvPr>
            <p:cNvPicPr>
              <a:picLocks noChangeAspect="1"/>
            </p:cNvPicPr>
            <p:nvPr/>
          </p:nvPicPr>
          <p:blipFill>
            <a:blip r:embed="rId4"/>
            <a:stretch>
              <a:fillRect/>
            </a:stretch>
          </p:blipFill>
          <p:spPr>
            <a:xfrm>
              <a:off x="6213074" y="2424112"/>
              <a:ext cx="2276475" cy="2009775"/>
            </a:xfrm>
            <a:prstGeom prst="rect">
              <a:avLst/>
            </a:prstGeom>
          </p:spPr>
        </p:pic>
      </p:grpSp>
      <p:sp>
        <p:nvSpPr>
          <p:cNvPr id="16" name="TextBox 15">
            <a:extLst>
              <a:ext uri="{FF2B5EF4-FFF2-40B4-BE49-F238E27FC236}">
                <a16:creationId xmlns:a16="http://schemas.microsoft.com/office/drawing/2014/main" id="{FB4E884D-6E07-8CA5-7A20-50B14E5C1C29}"/>
              </a:ext>
            </a:extLst>
          </p:cNvPr>
          <p:cNvSpPr txBox="1"/>
          <p:nvPr/>
        </p:nvSpPr>
        <p:spPr>
          <a:xfrm>
            <a:off x="10379998" y="6457890"/>
            <a:ext cx="1653017"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6</a:t>
            </a:r>
            <a:endParaRPr kumimoji="0" lang="en-US" sz="2000" b="1" i="0" u="none" strike="noStrike" kern="1200" cap="none" spc="0" normalizeH="0" baseline="0" noProof="0">
              <a:ln>
                <a:noFill/>
              </a:ln>
              <a:solidFill>
                <a:srgbClr val="5FE0D4"/>
              </a:solidFill>
              <a:effectLst/>
              <a:uLnTx/>
              <a:uFillTx/>
              <a:latin typeface="Arial"/>
              <a:cs typeface="Arial"/>
            </a:endParaRPr>
          </a:p>
        </p:txBody>
      </p:sp>
    </p:spTree>
    <p:extLst>
      <p:ext uri="{BB962C8B-B14F-4D97-AF65-F5344CB8AC3E}">
        <p14:creationId xmlns:p14="http://schemas.microsoft.com/office/powerpoint/2010/main" val="4213922544"/>
      </p:ext>
    </p:extLst>
  </p:cSld>
  <p:clrMapOvr>
    <a:masterClrMapping/>
  </p:clrMapOvr>
  <p:transition spd="slow">
    <p:wipe dir="d"/>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22EEDE5-1A4E-4A44-EC2E-C6E94DDB959F}"/>
              </a:ext>
            </a:extLst>
          </p:cNvPr>
          <p:cNvSpPr>
            <a:spLocks noGrp="1"/>
          </p:cNvSpPr>
          <p:nvPr>
            <p:ph type="title"/>
          </p:nvPr>
        </p:nvSpPr>
        <p:spPr>
          <a:xfrm>
            <a:off x="0" y="25404"/>
            <a:ext cx="12192000" cy="1110854"/>
          </a:xfrm>
        </p:spPr>
        <p:txBody>
          <a:bodyPr>
            <a:normAutofit/>
          </a:bodyPr>
          <a:lstStyle/>
          <a:p>
            <a:pPr algn="ctr"/>
            <a:r>
              <a:rPr lang="en-US" sz="3600" dirty="0"/>
              <a:t>NIH-Wide Strategic Plan for Diversity, Equity, </a:t>
            </a:r>
            <a:br>
              <a:rPr lang="en-US" sz="3600" dirty="0"/>
            </a:br>
            <a:r>
              <a:rPr lang="en-US" sz="3600" dirty="0"/>
              <a:t>Inclusion, and Accessibility (DEIA)</a:t>
            </a:r>
          </a:p>
        </p:txBody>
      </p:sp>
      <p:pic>
        <p:nvPicPr>
          <p:cNvPr id="5" name="Picture 4" descr="A collage of people&#10;&#10;Description automatically generated with medium confidence">
            <a:extLst>
              <a:ext uri="{FF2B5EF4-FFF2-40B4-BE49-F238E27FC236}">
                <a16:creationId xmlns:a16="http://schemas.microsoft.com/office/drawing/2014/main" id="{BF2D388C-CF83-257C-0DAE-9FEDF6D952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570" y="1484462"/>
            <a:ext cx="3747563" cy="4802266"/>
          </a:xfrm>
          <a:prstGeom prst="rect">
            <a:avLst/>
          </a:prstGeom>
          <a:ln w="38100">
            <a:solidFill>
              <a:srgbClr val="5FE0D4"/>
            </a:solidFill>
          </a:ln>
        </p:spPr>
      </p:pic>
      <p:sp>
        <p:nvSpPr>
          <p:cNvPr id="6" name="TextBox 5">
            <a:extLst>
              <a:ext uri="{FF2B5EF4-FFF2-40B4-BE49-F238E27FC236}">
                <a16:creationId xmlns:a16="http://schemas.microsoft.com/office/drawing/2014/main" id="{22A03FDA-7A3F-6CCE-2357-2B59F2279810}"/>
              </a:ext>
            </a:extLst>
          </p:cNvPr>
          <p:cNvSpPr txBox="1"/>
          <p:nvPr/>
        </p:nvSpPr>
        <p:spPr>
          <a:xfrm>
            <a:off x="4326573" y="1551642"/>
            <a:ext cx="7956867" cy="4708981"/>
          </a:xfrm>
          <a:prstGeom prst="rect">
            <a:avLst/>
          </a:prstGeom>
          <a:noFill/>
        </p:spPr>
        <p:txBody>
          <a:bodyPr wrap="square" lIns="91440" tIns="45720" rIns="91440" bIns="45720" rtlCol="0" anchor="t">
            <a:spAutoFit/>
          </a:bodyPr>
          <a:lstStyle/>
          <a:p>
            <a:pPr marL="342900" indent="-228600">
              <a:spcBef>
                <a:spcPts val="600"/>
              </a:spcBef>
              <a:buFont typeface="Wingdings" panose="05000000000000000000" pitchFamily="2" charset="2"/>
              <a:buChar char="§"/>
              <a:tabLst>
                <a:tab pos="571500" algn="l"/>
              </a:tabLst>
            </a:pPr>
            <a:r>
              <a:rPr lang="en-US" sz="2800" b="1" dirty="0">
                <a:latin typeface="+mj-lt"/>
                <a:ea typeface="Helvetica Neue" charset="0"/>
                <a:cs typeface="Helvetica Neue" charset="0"/>
              </a:rPr>
              <a:t>Fiscal Years 2023-2027</a:t>
            </a:r>
            <a:endParaRPr lang="en-US" sz="2800" b="1" i="0" kern="1200" baseline="0" dirty="0">
              <a:effectLst/>
              <a:latin typeface="+mj-lt"/>
              <a:ea typeface="Helvetica Neue" charset="0"/>
              <a:cs typeface="Helvetica Neue" charset="0"/>
            </a:endParaRPr>
          </a:p>
          <a:p>
            <a:pPr marL="342900" indent="-228600">
              <a:spcBef>
                <a:spcPts val="600"/>
              </a:spcBef>
              <a:buFont typeface="Wingdings" panose="05000000000000000000" pitchFamily="2" charset="2"/>
              <a:buChar char="§"/>
              <a:tabLst>
                <a:tab pos="571500" algn="l"/>
              </a:tabLst>
            </a:pPr>
            <a:r>
              <a:rPr lang="en-US" sz="2800" b="1" dirty="0">
                <a:latin typeface="+mj-lt"/>
                <a:ea typeface="Helvetica Neue" charset="0"/>
                <a:cs typeface="Helvetica Neue" charset="0"/>
              </a:rPr>
              <a:t>NIH's</a:t>
            </a:r>
            <a:r>
              <a:rPr lang="en-US" sz="2800" b="1" i="0" kern="1200" baseline="0" dirty="0">
                <a:effectLst/>
                <a:latin typeface="+mj-lt"/>
                <a:ea typeface="Helvetica Neue" charset="0"/>
                <a:cs typeface="Helvetica Neue" charset="0"/>
              </a:rPr>
              <a:t> role as a people-centered 	organization</a:t>
            </a:r>
          </a:p>
          <a:p>
            <a:pPr marL="342900" indent="-228600">
              <a:spcBef>
                <a:spcPts val="600"/>
              </a:spcBef>
              <a:buFont typeface="Wingdings" panose="05000000000000000000" pitchFamily="2" charset="2"/>
              <a:buChar char="§"/>
              <a:tabLst>
                <a:tab pos="571500" algn="l"/>
              </a:tabLst>
            </a:pPr>
            <a:r>
              <a:rPr lang="en-US" sz="2800" b="1" dirty="0">
                <a:latin typeface="+mj-lt"/>
                <a:ea typeface="Helvetica Neue" charset="0"/>
                <a:cs typeface="Helvetica Neue" charset="0"/>
              </a:rPr>
              <a:t>E</a:t>
            </a:r>
            <a:r>
              <a:rPr lang="en-US" sz="2800" b="1" i="0" kern="1200" baseline="0" dirty="0">
                <a:effectLst/>
                <a:latin typeface="+mj-lt"/>
                <a:ea typeface="Helvetica Neue" charset="0"/>
                <a:cs typeface="Helvetica Neue" charset="0"/>
              </a:rPr>
              <a:t>ncourages enhancing DEIA in 	operations, workforce, and research</a:t>
            </a:r>
          </a:p>
          <a:p>
            <a:pPr marL="342900" indent="-228600">
              <a:spcBef>
                <a:spcPts val="600"/>
              </a:spcBef>
              <a:buFont typeface="Wingdings" panose="05000000000000000000" pitchFamily="2" charset="2"/>
              <a:buChar char="§"/>
              <a:tabLst>
                <a:tab pos="571500" algn="l"/>
              </a:tabLst>
            </a:pPr>
            <a:r>
              <a:rPr lang="en-US" sz="2800" b="1" i="0" kern="1200" baseline="0" dirty="0">
                <a:effectLst/>
                <a:latin typeface="+mj-lt"/>
                <a:ea typeface="Helvetica Neue" charset="0"/>
                <a:cs typeface="Helvetica Neue" charset="0"/>
              </a:rPr>
              <a:t>Crosscutting themes promoting 	transparency, communication, and 	engagement; fostering sustainable 	change; and harnessing data</a:t>
            </a:r>
          </a:p>
          <a:p>
            <a:pPr marL="342900" indent="-228600">
              <a:spcBef>
                <a:spcPts val="600"/>
              </a:spcBef>
              <a:buFont typeface="Wingdings" panose="05000000000000000000" pitchFamily="2" charset="2"/>
              <a:buChar char="§"/>
              <a:tabLst>
                <a:tab pos="571500" algn="l"/>
              </a:tabLst>
            </a:pPr>
            <a:r>
              <a:rPr lang="en-US" sz="2800" b="1" i="0" kern="1200" baseline="0" dirty="0">
                <a:effectLst/>
                <a:latin typeface="+mj-lt"/>
                <a:ea typeface="Helvetica Neue" charset="0"/>
                <a:cs typeface="Helvetica Neue" charset="0"/>
              </a:rPr>
              <a:t>Roadmap for NIH-supported institutions</a:t>
            </a:r>
          </a:p>
        </p:txBody>
      </p:sp>
      <p:sp>
        <p:nvSpPr>
          <p:cNvPr id="2" name="TextBox 1">
            <a:extLst>
              <a:ext uri="{FF2B5EF4-FFF2-40B4-BE49-F238E27FC236}">
                <a16:creationId xmlns:a16="http://schemas.microsoft.com/office/drawing/2014/main" id="{3223A0E8-B7AB-F816-54F7-65CF7324115D}"/>
              </a:ext>
            </a:extLst>
          </p:cNvPr>
          <p:cNvSpPr txBox="1"/>
          <p:nvPr/>
        </p:nvSpPr>
        <p:spPr>
          <a:xfrm>
            <a:off x="10379998" y="6457890"/>
            <a:ext cx="1653017"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7</a:t>
            </a:r>
            <a:endParaRPr kumimoji="0" lang="en-US" sz="2000" b="1" i="0" u="none" strike="noStrike" kern="1200" cap="none" spc="0" normalizeH="0" baseline="0" noProof="0">
              <a:ln>
                <a:noFill/>
              </a:ln>
              <a:solidFill>
                <a:srgbClr val="5FE0D4"/>
              </a:solidFill>
              <a:effectLst/>
              <a:uLnTx/>
              <a:uFillTx/>
              <a:latin typeface="Arial"/>
              <a:cs typeface="Arial"/>
            </a:endParaRPr>
          </a:p>
        </p:txBody>
      </p:sp>
    </p:spTree>
    <p:extLst>
      <p:ext uri="{BB962C8B-B14F-4D97-AF65-F5344CB8AC3E}">
        <p14:creationId xmlns:p14="http://schemas.microsoft.com/office/powerpoint/2010/main" val="390511876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F8868EF-B035-0FEE-198F-44FC152E6F18}"/>
              </a:ext>
            </a:extLst>
          </p:cNvPr>
          <p:cNvSpPr txBox="1"/>
          <p:nvPr/>
        </p:nvSpPr>
        <p:spPr bwMode="auto">
          <a:xfrm>
            <a:off x="6966171" y="2170581"/>
            <a:ext cx="4950078" cy="467051"/>
          </a:xfrm>
          <a:prstGeom prst="rect">
            <a:avLst/>
          </a:prstGeom>
          <a:noFill/>
          <a:ln>
            <a:noFill/>
          </a:ln>
        </p:spPr>
        <p:txBody>
          <a:bodyPr wrap="square">
            <a:spAutoFit/>
          </a:bodyPr>
          <a:lstStyle/>
          <a:p>
            <a:pPr marR="0" lvl="0" defTabSz="914400" rtl="0" eaLnBrk="1" fontAlgn="auto" latinLnBrk="0" hangingPunct="1">
              <a:lnSpc>
                <a:spcPct val="110000"/>
              </a:lnSpc>
              <a:spcBef>
                <a:spcPts val="0"/>
              </a:spcBef>
              <a:spcAft>
                <a:spcPts val="1200"/>
              </a:spcAft>
              <a:buClr>
                <a:srgbClr val="9BBB5C"/>
              </a:buClr>
              <a:buSzTx/>
              <a:tabLst/>
              <a:defRPr/>
            </a:pPr>
            <a:r>
              <a:rPr lang="en-US" b="1" dirty="0">
                <a:solidFill>
                  <a:schemeClr val="bg2">
                    <a:lumMod val="20000"/>
                    <a:lumOff val="80000"/>
                  </a:schemeClr>
                </a:solidFill>
                <a:latin typeface="+mj-lt"/>
                <a:ea typeface="Lato" panose="020F0502020204030203" pitchFamily="34" charset="0"/>
                <a:cs typeface="Lato" panose="020F0502020204030203" pitchFamily="34" charset="0"/>
              </a:rPr>
              <a:t>RFI open through June 23, 2023</a:t>
            </a:r>
          </a:p>
        </p:txBody>
      </p:sp>
      <p:pic>
        <p:nvPicPr>
          <p:cNvPr id="5" name="Picture 4">
            <a:extLst>
              <a:ext uri="{FF2B5EF4-FFF2-40B4-BE49-F238E27FC236}">
                <a16:creationId xmlns:a16="http://schemas.microsoft.com/office/drawing/2014/main" id="{0BE7A5B6-E5E0-3DFD-362D-3B7FE4C9484C}"/>
              </a:ext>
            </a:extLst>
          </p:cNvPr>
          <p:cNvPicPr>
            <a:picLocks noChangeAspect="1"/>
          </p:cNvPicPr>
          <p:nvPr/>
        </p:nvPicPr>
        <p:blipFill>
          <a:blip r:embed="rId3"/>
          <a:stretch>
            <a:fillRect/>
          </a:stretch>
        </p:blipFill>
        <p:spPr>
          <a:xfrm>
            <a:off x="6966171" y="2673505"/>
            <a:ext cx="4950078" cy="2724658"/>
          </a:xfrm>
          <a:prstGeom prst="rect">
            <a:avLst/>
          </a:prstGeom>
          <a:ln w="38100">
            <a:solidFill>
              <a:schemeClr val="bg2"/>
            </a:solid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36D6CD31-D587-CD3A-9E2B-FDACFACE304C}"/>
              </a:ext>
            </a:extLst>
          </p:cNvPr>
          <p:cNvPicPr>
            <a:picLocks noChangeAspect="1"/>
          </p:cNvPicPr>
          <p:nvPr/>
        </p:nvPicPr>
        <p:blipFill>
          <a:blip r:embed="rId4"/>
          <a:stretch>
            <a:fillRect/>
          </a:stretch>
        </p:blipFill>
        <p:spPr>
          <a:xfrm>
            <a:off x="275751" y="1713637"/>
            <a:ext cx="6315075" cy="4324350"/>
          </a:xfrm>
          <a:prstGeom prst="rect">
            <a:avLst/>
          </a:prstGeom>
          <a:ln w="38100">
            <a:solidFill>
              <a:schemeClr val="bg2"/>
            </a:solidFill>
          </a:ln>
          <a:effectLst>
            <a:outerShdw blurRad="50800" dist="38100" dir="2700000" algn="tl" rotWithShape="0">
              <a:prstClr val="black">
                <a:alpha val="40000"/>
              </a:prstClr>
            </a:outerShdw>
          </a:effectLst>
        </p:spPr>
      </p:pic>
      <p:sp>
        <p:nvSpPr>
          <p:cNvPr id="3" name="Title 2">
            <a:extLst>
              <a:ext uri="{FF2B5EF4-FFF2-40B4-BE49-F238E27FC236}">
                <a16:creationId xmlns:a16="http://schemas.microsoft.com/office/drawing/2014/main" id="{DADE8934-FCF9-8CA0-8E7F-BBA2F55E02D1}"/>
              </a:ext>
            </a:extLst>
          </p:cNvPr>
          <p:cNvSpPr>
            <a:spLocks noGrp="1"/>
          </p:cNvSpPr>
          <p:nvPr>
            <p:ph type="title"/>
          </p:nvPr>
        </p:nvSpPr>
        <p:spPr>
          <a:xfrm>
            <a:off x="0" y="26981"/>
            <a:ext cx="12192000" cy="1110854"/>
          </a:xfrm>
        </p:spPr>
        <p:txBody>
          <a:bodyPr>
            <a:noAutofit/>
          </a:bodyPr>
          <a:lstStyle/>
          <a:p>
            <a:pPr algn="ctr"/>
            <a:r>
              <a:rPr lang="en-US" sz="3600" dirty="0"/>
              <a:t>Recommendations for Improving </a:t>
            </a:r>
            <a:r>
              <a:rPr lang="en-US" sz="3600" i="0" dirty="0">
                <a:effectLst/>
                <a:ea typeface="Calibri" panose="020F0502020204030204" pitchFamily="34" charset="0"/>
                <a:cs typeface="Arial" panose="020B0604020202020204" pitchFamily="34" charset="0"/>
              </a:rPr>
              <a:t>National Research Service Award (</a:t>
            </a:r>
            <a:r>
              <a:rPr lang="en-US" sz="3600" dirty="0"/>
              <a:t>NRSA) Fellowship Review</a:t>
            </a:r>
          </a:p>
        </p:txBody>
      </p:sp>
      <p:sp>
        <p:nvSpPr>
          <p:cNvPr id="7" name="TextBox 6">
            <a:extLst>
              <a:ext uri="{FF2B5EF4-FFF2-40B4-BE49-F238E27FC236}">
                <a16:creationId xmlns:a16="http://schemas.microsoft.com/office/drawing/2014/main" id="{04F0D442-36C7-0962-B193-04147F61E4EB}"/>
              </a:ext>
            </a:extLst>
          </p:cNvPr>
          <p:cNvSpPr txBox="1"/>
          <p:nvPr/>
        </p:nvSpPr>
        <p:spPr>
          <a:xfrm>
            <a:off x="10379998" y="6457890"/>
            <a:ext cx="1653017"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8</a:t>
            </a:r>
            <a:endParaRPr kumimoji="0" lang="en-US" sz="2000" b="1" i="0" u="none" strike="noStrike" kern="1200" cap="none" spc="0" normalizeH="0" baseline="0" noProof="0">
              <a:ln>
                <a:noFill/>
              </a:ln>
              <a:solidFill>
                <a:srgbClr val="5FE0D4"/>
              </a:solidFill>
              <a:effectLst/>
              <a:uLnTx/>
              <a:uFillTx/>
              <a:latin typeface="Arial"/>
              <a:cs typeface="Arial"/>
            </a:endParaRPr>
          </a:p>
        </p:txBody>
      </p:sp>
    </p:spTree>
    <p:extLst>
      <p:ext uri="{BB962C8B-B14F-4D97-AF65-F5344CB8AC3E}">
        <p14:creationId xmlns:p14="http://schemas.microsoft.com/office/powerpoint/2010/main" val="59276250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542" y="-50804"/>
            <a:ext cx="12192000" cy="772160"/>
          </a:xfrm>
        </p:spPr>
        <p:txBody>
          <a:bodyPr/>
          <a:lstStyle/>
          <a:p>
            <a:pPr algn="ctr"/>
            <a:r>
              <a:rPr lang="en-US" sz="3600" b="1" dirty="0">
                <a:solidFill>
                  <a:srgbClr val="5FE0D4"/>
                </a:solidFill>
                <a:latin typeface="Arial" charset="0"/>
                <a:cs typeface="Arial" charset="0"/>
              </a:rPr>
              <a:t>Fiscal Year 2024 Appropriations</a:t>
            </a:r>
            <a:endParaRPr lang="en-US" sz="3600" b="1" dirty="0"/>
          </a:p>
        </p:txBody>
      </p:sp>
      <p:sp>
        <p:nvSpPr>
          <p:cNvPr id="8" name="TextBox 7"/>
          <p:cNvSpPr txBox="1"/>
          <p:nvPr/>
        </p:nvSpPr>
        <p:spPr>
          <a:xfrm>
            <a:off x="2667000" y="1761332"/>
            <a:ext cx="6858000" cy="4616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Arial" pitchFamily="34" charset="0"/>
              <a:ea typeface="+mn-ea"/>
              <a:cs typeface="+mn-cs"/>
            </a:endParaRPr>
          </a:p>
        </p:txBody>
      </p:sp>
      <p:graphicFrame>
        <p:nvGraphicFramePr>
          <p:cNvPr id="6" name="Content Placeholder 5">
            <a:extLst>
              <a:ext uri="{FF2B5EF4-FFF2-40B4-BE49-F238E27FC236}">
                <a16:creationId xmlns:a16="http://schemas.microsoft.com/office/drawing/2014/main" id="{71A2DF92-6E95-0644-9EDC-07C52D883783}"/>
              </a:ext>
            </a:extLst>
          </p:cNvPr>
          <p:cNvGraphicFramePr>
            <a:graphicFrameLocks noGrp="1"/>
          </p:cNvGraphicFramePr>
          <p:nvPr>
            <p:ph idx="1"/>
            <p:extLst>
              <p:ext uri="{D42A27DB-BD31-4B8C-83A1-F6EECF244321}">
                <p14:modId xmlns:p14="http://schemas.microsoft.com/office/powerpoint/2010/main" val="1865881515"/>
              </p:ext>
            </p:extLst>
          </p:nvPr>
        </p:nvGraphicFramePr>
        <p:xfrm>
          <a:off x="576262" y="1812925"/>
          <a:ext cx="11074560" cy="3185278"/>
        </p:xfrm>
        <a:graphic>
          <a:graphicData uri="http://schemas.openxmlformats.org/drawingml/2006/table">
            <a:tbl>
              <a:tblPr firstRow="1" bandRow="1">
                <a:tableStyleId>{5C22544A-7EE6-4342-B048-85BDC9FD1C3A}</a:tableStyleId>
              </a:tblPr>
              <a:tblGrid>
                <a:gridCol w="1845760">
                  <a:extLst>
                    <a:ext uri="{9D8B030D-6E8A-4147-A177-3AD203B41FA5}">
                      <a16:colId xmlns:a16="http://schemas.microsoft.com/office/drawing/2014/main" val="4044681566"/>
                    </a:ext>
                  </a:extLst>
                </a:gridCol>
                <a:gridCol w="1845760">
                  <a:extLst>
                    <a:ext uri="{9D8B030D-6E8A-4147-A177-3AD203B41FA5}">
                      <a16:colId xmlns:a16="http://schemas.microsoft.com/office/drawing/2014/main" val="491547031"/>
                    </a:ext>
                  </a:extLst>
                </a:gridCol>
                <a:gridCol w="1845760">
                  <a:extLst>
                    <a:ext uri="{9D8B030D-6E8A-4147-A177-3AD203B41FA5}">
                      <a16:colId xmlns:a16="http://schemas.microsoft.com/office/drawing/2014/main" val="729008361"/>
                    </a:ext>
                  </a:extLst>
                </a:gridCol>
                <a:gridCol w="1845760">
                  <a:extLst>
                    <a:ext uri="{9D8B030D-6E8A-4147-A177-3AD203B41FA5}">
                      <a16:colId xmlns:a16="http://schemas.microsoft.com/office/drawing/2014/main" val="3050818393"/>
                    </a:ext>
                  </a:extLst>
                </a:gridCol>
                <a:gridCol w="1845760">
                  <a:extLst>
                    <a:ext uri="{9D8B030D-6E8A-4147-A177-3AD203B41FA5}">
                      <a16:colId xmlns:a16="http://schemas.microsoft.com/office/drawing/2014/main" val="658042970"/>
                    </a:ext>
                  </a:extLst>
                </a:gridCol>
                <a:gridCol w="1845760">
                  <a:extLst>
                    <a:ext uri="{9D8B030D-6E8A-4147-A177-3AD203B41FA5}">
                      <a16:colId xmlns:a16="http://schemas.microsoft.com/office/drawing/2014/main" val="2650781314"/>
                    </a:ext>
                  </a:extLst>
                </a:gridCol>
              </a:tblGrid>
              <a:tr h="1059239">
                <a:tc>
                  <a:txBody>
                    <a:bodyPr/>
                    <a:lstStyle/>
                    <a:p>
                      <a:endParaRPr lang="en-US" b="1"/>
                    </a:p>
                  </a:txBody>
                  <a:tcPr>
                    <a:noFill/>
                  </a:tcPr>
                </a:tc>
                <a:tc>
                  <a:txBody>
                    <a:bodyPr/>
                    <a:lstStyle/>
                    <a:p>
                      <a:pPr algn="ctr"/>
                      <a:r>
                        <a:rPr lang="en-US" sz="3200" b="1"/>
                        <a:t>FY2022 ($)</a:t>
                      </a:r>
                    </a:p>
                  </a:txBody>
                  <a:tcPr>
                    <a:solidFill>
                      <a:schemeClr val="bg2"/>
                    </a:solidFill>
                  </a:tcPr>
                </a:tc>
                <a:tc>
                  <a:txBody>
                    <a:bodyPr/>
                    <a:lstStyle/>
                    <a:p>
                      <a:pPr algn="ctr"/>
                      <a:r>
                        <a:rPr lang="en-US" sz="3200" b="1"/>
                        <a:t>FY2023 ($)</a:t>
                      </a:r>
                    </a:p>
                  </a:txBody>
                  <a:tcPr>
                    <a:solidFill>
                      <a:schemeClr val="bg2"/>
                    </a:solidFill>
                  </a:tcPr>
                </a:tc>
                <a:tc>
                  <a:txBody>
                    <a:bodyPr/>
                    <a:lstStyle/>
                    <a:p>
                      <a:pPr algn="ctr"/>
                      <a:r>
                        <a:rPr lang="en-US" sz="3200" b="1"/>
                        <a:t>FY2024 PB ($)</a:t>
                      </a:r>
                    </a:p>
                  </a:txBody>
                  <a:tcPr>
                    <a:solidFill>
                      <a:schemeClr val="bg2"/>
                    </a:solidFill>
                  </a:tcPr>
                </a:tc>
                <a:tc>
                  <a:txBody>
                    <a:bodyPr/>
                    <a:lstStyle/>
                    <a:p>
                      <a:pPr algn="ctr"/>
                      <a:r>
                        <a:rPr lang="en-US" sz="3200" b="1"/>
                        <a:t>Increase ($)</a:t>
                      </a:r>
                    </a:p>
                  </a:txBody>
                  <a:tcPr>
                    <a:solidFill>
                      <a:schemeClr val="bg2"/>
                    </a:solidFill>
                  </a:tcPr>
                </a:tc>
                <a:tc>
                  <a:txBody>
                    <a:bodyPr/>
                    <a:lstStyle/>
                    <a:p>
                      <a:pPr algn="ctr"/>
                      <a:r>
                        <a:rPr lang="en-US" sz="3200" b="1"/>
                        <a:t>Increase (%)</a:t>
                      </a:r>
                    </a:p>
                  </a:txBody>
                  <a:tcPr>
                    <a:solidFill>
                      <a:schemeClr val="bg2"/>
                    </a:solidFill>
                  </a:tcPr>
                </a:tc>
                <a:extLst>
                  <a:ext uri="{0D108BD9-81ED-4DB2-BD59-A6C34878D82A}">
                    <a16:rowId xmlns:a16="http://schemas.microsoft.com/office/drawing/2014/main" val="21371032"/>
                  </a:ext>
                </a:extLst>
              </a:tr>
              <a:tr h="1059239">
                <a:tc>
                  <a:txBody>
                    <a:bodyPr/>
                    <a:lstStyle/>
                    <a:p>
                      <a:r>
                        <a:rPr lang="en-US" sz="3200" b="1">
                          <a:solidFill>
                            <a:schemeClr val="bg1"/>
                          </a:solidFill>
                        </a:rPr>
                        <a:t>NIH</a:t>
                      </a:r>
                    </a:p>
                  </a:txBody>
                  <a:tcPr>
                    <a:solidFill>
                      <a:schemeClr val="bg2"/>
                    </a:solidFill>
                  </a:tcPr>
                </a:tc>
                <a:tc>
                  <a:txBody>
                    <a:bodyPr/>
                    <a:lstStyle/>
                    <a:p>
                      <a:pPr algn="ctr"/>
                      <a:r>
                        <a:rPr lang="en-US" sz="2800" b="1">
                          <a:solidFill>
                            <a:schemeClr val="bg1"/>
                          </a:solidFill>
                        </a:rPr>
                        <a:t>$46.178 billion *</a:t>
                      </a:r>
                    </a:p>
                  </a:txBody>
                  <a:tcPr/>
                </a:tc>
                <a:tc>
                  <a:txBody>
                    <a:bodyPr/>
                    <a:lstStyle/>
                    <a:p>
                      <a:pPr algn="ctr"/>
                      <a:r>
                        <a:rPr lang="en-US" sz="2800" b="1">
                          <a:solidFill>
                            <a:schemeClr val="bg1"/>
                          </a:solidFill>
                        </a:rPr>
                        <a:t>$49.178 billion *</a:t>
                      </a:r>
                    </a:p>
                  </a:txBody>
                  <a:tcPr/>
                </a:tc>
                <a:tc>
                  <a:txBody>
                    <a:bodyPr/>
                    <a:lstStyle/>
                    <a:p>
                      <a:pPr algn="ctr"/>
                      <a:r>
                        <a:rPr lang="en-US" sz="2800" b="1">
                          <a:solidFill>
                            <a:schemeClr val="bg1"/>
                          </a:solidFill>
                        </a:rPr>
                        <a:t>$51.098 billion *</a:t>
                      </a:r>
                    </a:p>
                  </a:txBody>
                  <a:tcPr/>
                </a:tc>
                <a:tc>
                  <a:txBody>
                    <a:bodyPr/>
                    <a:lstStyle/>
                    <a:p>
                      <a:pPr algn="ctr"/>
                      <a:r>
                        <a:rPr lang="en-US" sz="2800" b="1">
                          <a:solidFill>
                            <a:schemeClr val="bg1"/>
                          </a:solidFill>
                        </a:rPr>
                        <a:t>$1.92 billion</a:t>
                      </a:r>
                    </a:p>
                  </a:txBody>
                  <a:tcPr/>
                </a:tc>
                <a:tc>
                  <a:txBody>
                    <a:bodyPr/>
                    <a:lstStyle/>
                    <a:p>
                      <a:pPr algn="ctr"/>
                      <a:r>
                        <a:rPr lang="en-US" sz="2800" b="1">
                          <a:solidFill>
                            <a:schemeClr val="bg1"/>
                          </a:solidFill>
                        </a:rPr>
                        <a:t>3.9%</a:t>
                      </a:r>
                    </a:p>
                  </a:txBody>
                  <a:tcPr/>
                </a:tc>
                <a:extLst>
                  <a:ext uri="{0D108BD9-81ED-4DB2-BD59-A6C34878D82A}">
                    <a16:rowId xmlns:a16="http://schemas.microsoft.com/office/drawing/2014/main" val="3327949191"/>
                  </a:ext>
                </a:extLst>
              </a:tr>
              <a:tr h="1059239">
                <a:tc>
                  <a:txBody>
                    <a:bodyPr/>
                    <a:lstStyle/>
                    <a:p>
                      <a:r>
                        <a:rPr lang="en-US" sz="3200" b="1">
                          <a:solidFill>
                            <a:schemeClr val="bg1"/>
                          </a:solidFill>
                        </a:rPr>
                        <a:t>NHGRI</a:t>
                      </a:r>
                    </a:p>
                  </a:txBody>
                  <a:tcPr>
                    <a:solidFill>
                      <a:schemeClr val="bg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2800" b="1">
                          <a:solidFill>
                            <a:schemeClr val="bg1"/>
                          </a:solidFill>
                        </a:rPr>
                        <a:t>$636 million</a:t>
                      </a:r>
                    </a:p>
                  </a:txBody>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2800" b="1">
                          <a:solidFill>
                            <a:schemeClr val="bg1"/>
                          </a:solidFill>
                        </a:rPr>
                        <a:t>$661 million</a:t>
                      </a:r>
                    </a:p>
                  </a:txBody>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2800" b="1">
                          <a:solidFill>
                            <a:schemeClr val="bg1"/>
                          </a:solidFill>
                        </a:rPr>
                        <a:t>$661 million</a:t>
                      </a:r>
                    </a:p>
                  </a:txBody>
                  <a:tcPr/>
                </a:tc>
                <a:tc>
                  <a:txBody>
                    <a:bodyPr/>
                    <a:lstStyle/>
                    <a:p>
                      <a:pPr algn="ctr"/>
                      <a:r>
                        <a:rPr lang="en-US" sz="2800" b="1">
                          <a:solidFill>
                            <a:schemeClr val="bg1"/>
                          </a:solidFill>
                        </a:rPr>
                        <a:t>$0</a:t>
                      </a:r>
                    </a:p>
                  </a:txBody>
                  <a:tcPr/>
                </a:tc>
                <a:tc>
                  <a:txBody>
                    <a:bodyPr/>
                    <a:lstStyle/>
                    <a:p>
                      <a:pPr algn="ctr"/>
                      <a:r>
                        <a:rPr lang="en-US" sz="2800" b="1">
                          <a:solidFill>
                            <a:schemeClr val="bg1"/>
                          </a:solidFill>
                        </a:rPr>
                        <a:t>0%</a:t>
                      </a:r>
                    </a:p>
                  </a:txBody>
                  <a:tcPr/>
                </a:tc>
                <a:extLst>
                  <a:ext uri="{0D108BD9-81ED-4DB2-BD59-A6C34878D82A}">
                    <a16:rowId xmlns:a16="http://schemas.microsoft.com/office/drawing/2014/main" val="3705933852"/>
                  </a:ext>
                </a:extLst>
              </a:tr>
            </a:tbl>
          </a:graphicData>
        </a:graphic>
      </p:graphicFrame>
      <p:sp>
        <p:nvSpPr>
          <p:cNvPr id="3" name="TextBox 2">
            <a:extLst>
              <a:ext uri="{FF2B5EF4-FFF2-40B4-BE49-F238E27FC236}">
                <a16:creationId xmlns:a16="http://schemas.microsoft.com/office/drawing/2014/main" id="{7A60A02E-AC7B-8F7E-2DFE-CE8137111580}"/>
              </a:ext>
            </a:extLst>
          </p:cNvPr>
          <p:cNvSpPr txBox="1"/>
          <p:nvPr/>
        </p:nvSpPr>
        <p:spPr>
          <a:xfrm>
            <a:off x="576262" y="5255288"/>
            <a:ext cx="11181524" cy="461665"/>
          </a:xfrm>
          <a:prstGeom prst="rect">
            <a:avLst/>
          </a:prstGeom>
          <a:noFill/>
        </p:spPr>
        <p:txBody>
          <a:bodyPr wrap="square" rtlCol="0">
            <a:spAutoFit/>
          </a:bodyPr>
          <a:lstStyle/>
          <a:p>
            <a:r>
              <a:rPr lang="en-US" b="1" i="0" kern="1200" baseline="0" dirty="0">
                <a:effectLst/>
                <a:latin typeface="+mj-lt"/>
                <a:ea typeface="Helvetica Neue" charset="0"/>
                <a:cs typeface="Helvetica Neue" charset="0"/>
              </a:rPr>
              <a:t>* Includes appropriations for both NIH and ARPA-H</a:t>
            </a:r>
          </a:p>
        </p:txBody>
      </p:sp>
      <p:sp>
        <p:nvSpPr>
          <p:cNvPr id="5" name="TextBox 4">
            <a:extLst>
              <a:ext uri="{FF2B5EF4-FFF2-40B4-BE49-F238E27FC236}">
                <a16:creationId xmlns:a16="http://schemas.microsoft.com/office/drawing/2014/main" id="{D3E7CD1D-3D73-5964-54FE-533B935C86B2}"/>
              </a:ext>
            </a:extLst>
          </p:cNvPr>
          <p:cNvSpPr txBox="1"/>
          <p:nvPr/>
        </p:nvSpPr>
        <p:spPr>
          <a:xfrm>
            <a:off x="10379998" y="6457890"/>
            <a:ext cx="1653017"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9</a:t>
            </a:r>
            <a:endParaRPr kumimoji="0" lang="en-US" sz="2000" b="1" i="0" u="none" strike="noStrike" kern="1200" cap="none" spc="0" normalizeH="0" baseline="0" noProof="0">
              <a:ln>
                <a:noFill/>
              </a:ln>
              <a:solidFill>
                <a:srgbClr val="5FE0D4"/>
              </a:solidFill>
              <a:effectLst/>
              <a:uLnTx/>
              <a:uFillTx/>
              <a:latin typeface="Arial"/>
              <a:cs typeface="Arial"/>
            </a:endParaRPr>
          </a:p>
        </p:txBody>
      </p:sp>
    </p:spTree>
    <p:extLst>
      <p:ext uri="{BB962C8B-B14F-4D97-AF65-F5344CB8AC3E}">
        <p14:creationId xmlns:p14="http://schemas.microsoft.com/office/powerpoint/2010/main" val="107853073"/>
      </p:ext>
    </p:extLst>
  </p:cSld>
  <p:clrMapOvr>
    <a:masterClrMapping/>
  </p:clrMapOvr>
  <p:transition spd="slow">
    <p:wipe dir="d"/>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7B6D5-1693-4945-9469-554D7915EC44}"/>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pitchFamily="34" charset="0"/>
                <a:cs typeface="Arial" pitchFamily="34" charset="0"/>
              </a:rPr>
              <a:t>Director’s Report Outline</a:t>
            </a:r>
          </a:p>
        </p:txBody>
      </p:sp>
      <p:sp>
        <p:nvSpPr>
          <p:cNvPr id="3" name="Rectangle 4">
            <a:extLst>
              <a:ext uri="{FF2B5EF4-FFF2-40B4-BE49-F238E27FC236}">
                <a16:creationId xmlns:a16="http://schemas.microsoft.com/office/drawing/2014/main" id="{B4186C0F-81D3-402F-8D3F-6CC28A8BEEDA}"/>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 </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4220408444"/>
      </p:ext>
    </p:extLst>
  </p:cSld>
  <p:clrMapOvr>
    <a:masterClrMapping/>
  </p:clrMapOvr>
  <p:transition spd="slow">
    <p:wipe dir="d"/>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3660"/>
            <a:ext cx="12192000" cy="602673"/>
          </a:xfrm>
        </p:spPr>
        <p:txBody>
          <a:bodyPr/>
          <a:lstStyle/>
          <a:p>
            <a:pPr algn="ctr"/>
            <a:r>
              <a:rPr lang="en-US" sz="3600" dirty="0">
                <a:solidFill>
                  <a:srgbClr val="5FE0D4"/>
                </a:solidFill>
                <a:latin typeface="Arial" charset="0"/>
                <a:cs typeface="Arial" charset="0"/>
              </a:rPr>
              <a:t>Mourning the Loss of Paul Berg</a:t>
            </a:r>
            <a:endParaRPr lang="en-US" sz="3600" b="1" dirty="0">
              <a:solidFill>
                <a:srgbClr val="5FE0D4"/>
              </a:solidFill>
            </a:endParaRPr>
          </a:p>
        </p:txBody>
      </p:sp>
      <p:sp>
        <p:nvSpPr>
          <p:cNvPr id="3" name="TextBox 2">
            <a:extLst>
              <a:ext uri="{FF2B5EF4-FFF2-40B4-BE49-F238E27FC236}">
                <a16:creationId xmlns:a16="http://schemas.microsoft.com/office/drawing/2014/main" id="{967D0870-07DB-85AA-4FE6-68209174368B}"/>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10</a:t>
            </a:r>
            <a:endParaRPr kumimoji="0" lang="en-US" sz="2000" b="1" i="0" u="none" strike="noStrike" kern="1200" cap="none" spc="0" normalizeH="0" baseline="0" noProof="0">
              <a:ln>
                <a:noFill/>
              </a:ln>
              <a:solidFill>
                <a:srgbClr val="5FE0D4"/>
              </a:solidFill>
              <a:effectLst/>
              <a:uLnTx/>
              <a:uFillTx/>
              <a:latin typeface="Arial"/>
              <a:cs typeface="Arial"/>
            </a:endParaRPr>
          </a:p>
        </p:txBody>
      </p:sp>
      <p:pic>
        <p:nvPicPr>
          <p:cNvPr id="1030" name="Picture 6" descr="Paul Berg, Penn State's Only Nobel Prize Winning Alumnus, Reformed Gene  Analysis">
            <a:extLst>
              <a:ext uri="{FF2B5EF4-FFF2-40B4-BE49-F238E27FC236}">
                <a16:creationId xmlns:a16="http://schemas.microsoft.com/office/drawing/2014/main" id="{344F1923-490B-6D11-D6E4-0C5CF31C309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60409" y="1231725"/>
            <a:ext cx="7105877" cy="4630772"/>
          </a:xfrm>
          <a:prstGeom prst="rect">
            <a:avLst/>
          </a:prstGeom>
          <a:noFill/>
          <a:ln w="38100">
            <a:solidFill>
              <a:srgbClr val="5FE0D4"/>
            </a:solid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A1D3BB4-FF33-3E8B-539B-612503BB0DF6}"/>
              </a:ext>
            </a:extLst>
          </p:cNvPr>
          <p:cNvPicPr>
            <a:picLocks noChangeAspect="1"/>
          </p:cNvPicPr>
          <p:nvPr/>
        </p:nvPicPr>
        <p:blipFill rotWithShape="1">
          <a:blip r:embed="rId4"/>
          <a:srcRect l="34508" r="28286" b="33802"/>
          <a:stretch/>
        </p:blipFill>
        <p:spPr>
          <a:xfrm>
            <a:off x="725714" y="2110196"/>
            <a:ext cx="2871534" cy="2873830"/>
          </a:xfrm>
          <a:prstGeom prst="rect">
            <a:avLst/>
          </a:prstGeom>
          <a:ln w="38100">
            <a:solidFill>
              <a:srgbClr val="5FE0D4"/>
            </a:solidFill>
          </a:ln>
        </p:spPr>
      </p:pic>
    </p:spTree>
    <p:extLst>
      <p:ext uri="{BB962C8B-B14F-4D97-AF65-F5344CB8AC3E}">
        <p14:creationId xmlns:p14="http://schemas.microsoft.com/office/powerpoint/2010/main" val="3439462927"/>
      </p:ext>
    </p:extLst>
  </p:cSld>
  <p:clrMapOvr>
    <a:masterClrMapping/>
  </p:clrMapOvr>
  <p:transition spd="slow">
    <p:wipe dir="d"/>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DAB9019-7BF4-545F-5AD4-4A83F51CD95D}"/>
              </a:ext>
            </a:extLst>
          </p:cNvPr>
          <p:cNvPicPr>
            <a:picLocks noChangeAspect="1"/>
          </p:cNvPicPr>
          <p:nvPr/>
        </p:nvPicPr>
        <p:blipFill>
          <a:blip r:embed="rId3"/>
          <a:stretch>
            <a:fillRect/>
          </a:stretch>
        </p:blipFill>
        <p:spPr>
          <a:xfrm>
            <a:off x="7838380" y="2150076"/>
            <a:ext cx="3163330" cy="3163330"/>
          </a:xfrm>
          <a:prstGeom prst="rect">
            <a:avLst/>
          </a:prstGeom>
          <a:ln w="38100">
            <a:solidFill>
              <a:srgbClr val="5FE0D4"/>
            </a:solidFill>
          </a:ln>
        </p:spPr>
      </p:pic>
      <p:sp>
        <p:nvSpPr>
          <p:cNvPr id="2" name="Title 1"/>
          <p:cNvSpPr>
            <a:spLocks noGrp="1"/>
          </p:cNvSpPr>
          <p:nvPr>
            <p:ph type="title"/>
          </p:nvPr>
        </p:nvSpPr>
        <p:spPr>
          <a:xfrm>
            <a:off x="0" y="33660"/>
            <a:ext cx="12192000" cy="602673"/>
          </a:xfrm>
        </p:spPr>
        <p:txBody>
          <a:bodyPr/>
          <a:lstStyle/>
          <a:p>
            <a:pPr algn="ctr"/>
            <a:r>
              <a:rPr lang="en-US" sz="3600" dirty="0">
                <a:solidFill>
                  <a:srgbClr val="5FE0D4"/>
                </a:solidFill>
                <a:latin typeface="Arial" charset="0"/>
                <a:cs typeface="Arial" charset="0"/>
              </a:rPr>
              <a:t>Mourning the Loss of Casey Brown</a:t>
            </a:r>
            <a:endParaRPr lang="en-US" sz="3600" b="1" dirty="0">
              <a:solidFill>
                <a:srgbClr val="5FE0D4"/>
              </a:solidFill>
            </a:endParaRPr>
          </a:p>
        </p:txBody>
      </p:sp>
      <p:sp>
        <p:nvSpPr>
          <p:cNvPr id="3" name="TextBox 2">
            <a:extLst>
              <a:ext uri="{FF2B5EF4-FFF2-40B4-BE49-F238E27FC236}">
                <a16:creationId xmlns:a16="http://schemas.microsoft.com/office/drawing/2014/main" id="{967D0870-07DB-85AA-4FE6-68209174368B}"/>
              </a:ext>
            </a:extLst>
          </p:cNvPr>
          <p:cNvSpPr txBox="1"/>
          <p:nvPr/>
        </p:nvSpPr>
        <p:spPr>
          <a:xfrm>
            <a:off x="10379998" y="6457890"/>
            <a:ext cx="1781513" cy="400110"/>
          </a:xfrm>
          <a:prstGeom prst="rect">
            <a:avLst/>
          </a:prstGeom>
          <a:noFill/>
        </p:spPr>
        <p:txBody>
          <a:bodyPr wrap="none" lIns="91440" tIns="45720" rIns="91440" bIns="45720" anchor="t">
            <a:spAutoFit/>
          </a:bodyPr>
          <a:lstStyle/>
          <a:p>
            <a:pPr>
              <a:defRPr/>
            </a:pPr>
            <a:r>
              <a:rPr kumimoji="0" lang="en-US" sz="2000" b="1" i="0" u="none" strike="noStrike" kern="1200" cap="none" spc="0" normalizeH="0" baseline="0" noProof="0">
                <a:ln>
                  <a:noFill/>
                </a:ln>
                <a:solidFill>
                  <a:srgbClr val="5FE0D4"/>
                </a:solidFill>
                <a:effectLst/>
                <a:uLnTx/>
                <a:uFillTx/>
                <a:latin typeface="Arial"/>
                <a:cs typeface="Arial"/>
              </a:rPr>
              <a:t>Document</a:t>
            </a:r>
            <a:r>
              <a:rPr lang="en-US" sz="2000" b="1">
                <a:solidFill>
                  <a:srgbClr val="5FE0D4"/>
                </a:solidFill>
                <a:latin typeface="Arial"/>
                <a:cs typeface="Arial"/>
              </a:rPr>
              <a:t> 11</a:t>
            </a:r>
            <a:endParaRPr kumimoji="0" lang="en-US" sz="2000" b="1" i="0" u="none" strike="noStrike" kern="1200" cap="none" spc="0" normalizeH="0" baseline="0" noProof="0">
              <a:ln>
                <a:noFill/>
              </a:ln>
              <a:solidFill>
                <a:srgbClr val="5FE0D4"/>
              </a:solidFill>
              <a:effectLst/>
              <a:uLnTx/>
              <a:uFillTx/>
              <a:latin typeface="Arial"/>
              <a:cs typeface="Arial"/>
            </a:endParaRPr>
          </a:p>
        </p:txBody>
      </p:sp>
      <p:pic>
        <p:nvPicPr>
          <p:cNvPr id="4" name="Picture 3">
            <a:extLst>
              <a:ext uri="{FF2B5EF4-FFF2-40B4-BE49-F238E27FC236}">
                <a16:creationId xmlns:a16="http://schemas.microsoft.com/office/drawing/2014/main" id="{096B8860-0A91-FE6C-6622-7E0B9B7CD385}"/>
              </a:ext>
            </a:extLst>
          </p:cNvPr>
          <p:cNvPicPr>
            <a:picLocks noChangeAspect="1"/>
          </p:cNvPicPr>
          <p:nvPr/>
        </p:nvPicPr>
        <p:blipFill rotWithShape="1">
          <a:blip r:embed="rId4"/>
          <a:srcRect t="6306" b="16757"/>
          <a:stretch/>
        </p:blipFill>
        <p:spPr>
          <a:xfrm>
            <a:off x="1180159" y="908943"/>
            <a:ext cx="5877520" cy="5276336"/>
          </a:xfrm>
          <a:prstGeom prst="rect">
            <a:avLst/>
          </a:prstGeom>
          <a:ln w="38100">
            <a:solidFill>
              <a:srgbClr val="5FE0D4"/>
            </a:solidFill>
          </a:ln>
        </p:spPr>
      </p:pic>
    </p:spTree>
    <p:extLst>
      <p:ext uri="{BB962C8B-B14F-4D97-AF65-F5344CB8AC3E}">
        <p14:creationId xmlns:p14="http://schemas.microsoft.com/office/powerpoint/2010/main" val="3571375606"/>
      </p:ext>
    </p:extLst>
  </p:cSld>
  <p:clrMapOvr>
    <a:masterClrMapping/>
  </p:clrMapOvr>
  <p:transition spd="slow">
    <p:wipe dir="d"/>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D1C056F-F42A-2317-B973-4AB8029E00E3}"/>
              </a:ext>
            </a:extLst>
          </p:cNvPr>
          <p:cNvPicPr>
            <a:picLocks noChangeAspect="1"/>
          </p:cNvPicPr>
          <p:nvPr/>
        </p:nvPicPr>
        <p:blipFill>
          <a:blip r:embed="rId3"/>
          <a:stretch>
            <a:fillRect/>
          </a:stretch>
        </p:blipFill>
        <p:spPr>
          <a:xfrm>
            <a:off x="4563835" y="1386074"/>
            <a:ext cx="6408964" cy="4272643"/>
          </a:xfrm>
          <a:prstGeom prst="rect">
            <a:avLst/>
          </a:prstGeom>
          <a:ln w="38100">
            <a:solidFill>
              <a:schemeClr val="bg2"/>
            </a:solidFill>
          </a:ln>
        </p:spPr>
      </p:pic>
      <p:sp>
        <p:nvSpPr>
          <p:cNvPr id="2" name="Title 1"/>
          <p:cNvSpPr>
            <a:spLocks noGrp="1"/>
          </p:cNvSpPr>
          <p:nvPr>
            <p:ph type="title"/>
          </p:nvPr>
        </p:nvSpPr>
        <p:spPr>
          <a:xfrm>
            <a:off x="0" y="33660"/>
            <a:ext cx="12192000" cy="602673"/>
          </a:xfrm>
        </p:spPr>
        <p:txBody>
          <a:bodyPr/>
          <a:lstStyle/>
          <a:p>
            <a:pPr algn="ctr"/>
            <a:r>
              <a:rPr lang="en-US" sz="3600" dirty="0">
                <a:solidFill>
                  <a:srgbClr val="5FE0D4"/>
                </a:solidFill>
                <a:latin typeface="Arial" charset="0"/>
                <a:cs typeface="Arial" charset="0"/>
              </a:rPr>
              <a:t>Mourning the Loss of Janet </a:t>
            </a:r>
            <a:r>
              <a:rPr lang="en-US" sz="3600" dirty="0" err="1">
                <a:solidFill>
                  <a:srgbClr val="5FE0D4"/>
                </a:solidFill>
                <a:latin typeface="Arial" charset="0"/>
                <a:cs typeface="Arial" charset="0"/>
              </a:rPr>
              <a:t>Sinsheimer</a:t>
            </a:r>
            <a:endParaRPr lang="en-US" sz="3600" b="1" dirty="0">
              <a:solidFill>
                <a:srgbClr val="5FE0D4"/>
              </a:solidFill>
            </a:endParaRPr>
          </a:p>
        </p:txBody>
      </p:sp>
      <p:sp>
        <p:nvSpPr>
          <p:cNvPr id="3" name="TextBox 2">
            <a:extLst>
              <a:ext uri="{FF2B5EF4-FFF2-40B4-BE49-F238E27FC236}">
                <a16:creationId xmlns:a16="http://schemas.microsoft.com/office/drawing/2014/main" id="{967D0870-07DB-85AA-4FE6-68209174368B}"/>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12</a:t>
            </a:r>
            <a:endParaRPr kumimoji="0" lang="en-US" sz="2000" b="1" i="0" u="none" strike="noStrike" kern="1200" cap="none" spc="0" normalizeH="0" baseline="0" noProof="0">
              <a:ln>
                <a:noFill/>
              </a:ln>
              <a:solidFill>
                <a:srgbClr val="5FE0D4"/>
              </a:solidFill>
              <a:effectLst/>
              <a:uLnTx/>
              <a:uFillTx/>
              <a:latin typeface="Arial" charset="0"/>
              <a:ea typeface="+mn-ea"/>
              <a:cs typeface="+mn-cs"/>
            </a:endParaRPr>
          </a:p>
        </p:txBody>
      </p:sp>
      <p:pic>
        <p:nvPicPr>
          <p:cNvPr id="1026" name="Picture 2" descr="L. Adrienne Cupples Award Presented to UCLA Professor | SPH">
            <a:extLst>
              <a:ext uri="{FF2B5EF4-FFF2-40B4-BE49-F238E27FC236}">
                <a16:creationId xmlns:a16="http://schemas.microsoft.com/office/drawing/2014/main" id="{1DC0E835-B2BA-E396-728B-567DAB0F518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128" r="54492" b="31686"/>
          <a:stretch/>
        </p:blipFill>
        <p:spPr bwMode="auto">
          <a:xfrm>
            <a:off x="1219201" y="1939700"/>
            <a:ext cx="2409371" cy="3264253"/>
          </a:xfrm>
          <a:prstGeom prst="rect">
            <a:avLst/>
          </a:prstGeom>
          <a:noFill/>
          <a:ln w="38100">
            <a:solidFill>
              <a:schemeClr val="bg2"/>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0657725"/>
      </p:ext>
    </p:extLst>
  </p:cSld>
  <p:clrMapOvr>
    <a:masterClrMapping/>
  </p:clrMapOvr>
  <p:transition spd="slow">
    <p:wipe dir="d"/>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8D7ECF3-A47A-45BB-5330-20BA2BE87CAF}"/>
              </a:ext>
            </a:extLst>
          </p:cNvPr>
          <p:cNvPicPr>
            <a:picLocks noChangeAspect="1"/>
          </p:cNvPicPr>
          <p:nvPr/>
        </p:nvPicPr>
        <p:blipFill rotWithShape="1">
          <a:blip r:embed="rId3"/>
          <a:srcRect l="5998" r="45635"/>
          <a:stretch/>
        </p:blipFill>
        <p:spPr>
          <a:xfrm>
            <a:off x="8221978" y="1902392"/>
            <a:ext cx="2893797" cy="3338868"/>
          </a:xfrm>
          <a:prstGeom prst="rect">
            <a:avLst/>
          </a:prstGeom>
          <a:ln w="38100">
            <a:solidFill>
              <a:schemeClr val="bg2"/>
            </a:solidFill>
          </a:ln>
        </p:spPr>
      </p:pic>
      <p:sp>
        <p:nvSpPr>
          <p:cNvPr id="2" name="Title 1"/>
          <p:cNvSpPr>
            <a:spLocks noGrp="1"/>
          </p:cNvSpPr>
          <p:nvPr>
            <p:ph type="title"/>
          </p:nvPr>
        </p:nvSpPr>
        <p:spPr>
          <a:xfrm>
            <a:off x="0" y="33660"/>
            <a:ext cx="12192000" cy="602673"/>
          </a:xfrm>
        </p:spPr>
        <p:txBody>
          <a:bodyPr/>
          <a:lstStyle/>
          <a:p>
            <a:pPr algn="ctr"/>
            <a:r>
              <a:rPr lang="en-US" sz="3600" dirty="0">
                <a:solidFill>
                  <a:srgbClr val="5FE0D4"/>
                </a:solidFill>
                <a:latin typeface="Arial" charset="0"/>
                <a:cs typeface="Arial" charset="0"/>
              </a:rPr>
              <a:t>Mourning the Loss of Charles Scriver </a:t>
            </a:r>
            <a:endParaRPr lang="en-US" sz="3600" b="1" dirty="0">
              <a:solidFill>
                <a:srgbClr val="5FE0D4"/>
              </a:solidFill>
            </a:endParaRPr>
          </a:p>
        </p:txBody>
      </p:sp>
      <p:sp>
        <p:nvSpPr>
          <p:cNvPr id="3" name="TextBox 2">
            <a:extLst>
              <a:ext uri="{FF2B5EF4-FFF2-40B4-BE49-F238E27FC236}">
                <a16:creationId xmlns:a16="http://schemas.microsoft.com/office/drawing/2014/main" id="{967D0870-07DB-85AA-4FE6-68209174368B}"/>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13</a:t>
            </a:r>
            <a:endParaRPr kumimoji="0" lang="en-US" sz="2000" b="1" i="0" u="none" strike="noStrike" kern="1200" cap="none" spc="0" normalizeH="0" baseline="0" noProof="0">
              <a:ln>
                <a:noFill/>
              </a:ln>
              <a:solidFill>
                <a:srgbClr val="5FE0D4"/>
              </a:solidFill>
              <a:effectLst/>
              <a:uLnTx/>
              <a:uFillTx/>
              <a:latin typeface="Arial"/>
              <a:cs typeface="Arial"/>
            </a:endParaRPr>
          </a:p>
        </p:txBody>
      </p:sp>
      <p:pic>
        <p:nvPicPr>
          <p:cNvPr id="7" name="Picture 6">
            <a:extLst>
              <a:ext uri="{FF2B5EF4-FFF2-40B4-BE49-F238E27FC236}">
                <a16:creationId xmlns:a16="http://schemas.microsoft.com/office/drawing/2014/main" id="{1B5F51CD-996A-2A6B-6C6A-CB511444DE6C}"/>
              </a:ext>
            </a:extLst>
          </p:cNvPr>
          <p:cNvPicPr>
            <a:picLocks noChangeAspect="1"/>
          </p:cNvPicPr>
          <p:nvPr/>
        </p:nvPicPr>
        <p:blipFill>
          <a:blip r:embed="rId4"/>
          <a:stretch>
            <a:fillRect/>
          </a:stretch>
        </p:blipFill>
        <p:spPr>
          <a:xfrm>
            <a:off x="1076225" y="1297728"/>
            <a:ext cx="6455951" cy="4548197"/>
          </a:xfrm>
          <a:prstGeom prst="rect">
            <a:avLst/>
          </a:prstGeom>
          <a:ln w="38100">
            <a:solidFill>
              <a:schemeClr val="bg2"/>
            </a:solidFill>
          </a:ln>
        </p:spPr>
      </p:pic>
    </p:spTree>
    <p:extLst>
      <p:ext uri="{BB962C8B-B14F-4D97-AF65-F5344CB8AC3E}">
        <p14:creationId xmlns:p14="http://schemas.microsoft.com/office/powerpoint/2010/main" val="3572021691"/>
      </p:ext>
    </p:extLst>
  </p:cSld>
  <p:clrMapOvr>
    <a:masterClrMapping/>
  </p:clrMapOvr>
  <p:transition spd="slow">
    <p:wipe dir="d"/>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 y="32811"/>
            <a:ext cx="12191999" cy="600892"/>
          </a:xfrm>
        </p:spPr>
        <p:txBody>
          <a:bodyPr vert="horz" wrap="square" lIns="91440" tIns="45720" rIns="91440" bIns="45720" numCol="1" rtlCol="0" anchor="ctr" anchorCtr="0" compatLnSpc="1">
            <a:prstTxWarp prst="textNoShape">
              <a:avLst/>
            </a:prstTxWarp>
            <a:noAutofit/>
          </a:bodyPr>
          <a:lstStyle/>
          <a:p>
            <a:pPr algn="ctr">
              <a:defRPr/>
            </a:pPr>
            <a:r>
              <a:rPr lang="en-US" sz="3600" dirty="0">
                <a:solidFill>
                  <a:srgbClr val="5FE0D4"/>
                </a:solidFill>
                <a:latin typeface="Arial" charset="0"/>
                <a:cs typeface="Arial" charset="0"/>
              </a:rPr>
              <a:t>New Director, </a:t>
            </a:r>
            <a:r>
              <a:rPr lang="en-US" sz="3600" dirty="0" err="1">
                <a:solidFill>
                  <a:srgbClr val="5FE0D4"/>
                </a:solidFill>
                <a:latin typeface="Arial" charset="0"/>
                <a:cs typeface="Arial" charset="0"/>
              </a:rPr>
              <a:t>Wellcome</a:t>
            </a:r>
            <a:r>
              <a:rPr lang="en-US" sz="3600" dirty="0">
                <a:solidFill>
                  <a:srgbClr val="5FE0D4"/>
                </a:solidFill>
                <a:latin typeface="Arial" charset="0"/>
                <a:cs typeface="Arial" charset="0"/>
              </a:rPr>
              <a:t> Sanger Institute</a:t>
            </a: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4" descr="Image result for National Academy of Science"/>
          <p:cNvSpPr>
            <a:spLocks noChangeAspect="1" noChangeArrowheads="1"/>
          </p:cNvSpPr>
          <p:nvPr/>
        </p:nvSpPr>
        <p:spPr bwMode="auto">
          <a:xfrm>
            <a:off x="3359149" y="274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9" name="Title 1">
            <a:extLst>
              <a:ext uri="{FF2B5EF4-FFF2-40B4-BE49-F238E27FC236}">
                <a16:creationId xmlns:a16="http://schemas.microsoft.com/office/drawing/2014/main" id="{34F9A830-4FB6-49F6-84A0-E89660DB67CE}"/>
              </a:ext>
            </a:extLst>
          </p:cNvPr>
          <p:cNvSpPr txBox="1">
            <a:spLocks/>
          </p:cNvSpPr>
          <p:nvPr/>
        </p:nvSpPr>
        <p:spPr>
          <a:xfrm>
            <a:off x="619804" y="5447401"/>
            <a:ext cx="524255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it-IT" sz="3200" b="1" i="0" u="none" strike="noStrike" kern="1200" cap="none" spc="-100" normalizeH="0" baseline="0" noProof="0">
                <a:ln>
                  <a:noFill/>
                </a:ln>
                <a:solidFill>
                  <a:srgbClr val="FFFFFF"/>
                </a:solidFill>
                <a:effectLst/>
                <a:uLnTx/>
                <a:uFillTx/>
                <a:latin typeface="Arial" panose="020B0604020202020204"/>
                <a:ea typeface="+mn-ea"/>
                <a:cs typeface="Arial" charset="0"/>
              </a:rPr>
              <a:t>Matt Hurles, Ph.D.</a:t>
            </a:r>
            <a:endParaRPr kumimoji="0" lang="en-US" sz="3200" b="1" i="0" u="none" strike="noStrike" kern="1200" cap="none" spc="-100" normalizeH="0" baseline="0" noProof="0">
              <a:ln>
                <a:noFill/>
              </a:ln>
              <a:solidFill>
                <a:srgbClr val="FFFFFF"/>
              </a:solidFill>
              <a:effectLst/>
              <a:uLnTx/>
              <a:uFillTx/>
              <a:latin typeface="Arial" panose="020B0604020202020204"/>
              <a:ea typeface="+mn-ea"/>
              <a:cs typeface="Arial" charset="0"/>
            </a:endParaRPr>
          </a:p>
        </p:txBody>
      </p:sp>
      <p:sp>
        <p:nvSpPr>
          <p:cNvPr id="3" name="TextBox 2">
            <a:extLst>
              <a:ext uri="{FF2B5EF4-FFF2-40B4-BE49-F238E27FC236}">
                <a16:creationId xmlns:a16="http://schemas.microsoft.com/office/drawing/2014/main" id="{064DDBED-579F-9E4A-E8C7-0BBCEA16D43C}"/>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14</a:t>
            </a:r>
            <a:endParaRPr kumimoji="0" lang="en-US" sz="2000" b="1" i="0" u="none" strike="noStrike" kern="1200" cap="none" spc="0" normalizeH="0" baseline="0" noProof="0">
              <a:ln>
                <a:noFill/>
              </a:ln>
              <a:solidFill>
                <a:srgbClr val="5FE0D4"/>
              </a:solidFill>
              <a:effectLst/>
              <a:uLnTx/>
              <a:uFillTx/>
              <a:latin typeface="Arial" charset="0"/>
              <a:ea typeface="+mn-ea"/>
              <a:cs typeface="+mn-cs"/>
            </a:endParaRPr>
          </a:p>
        </p:txBody>
      </p:sp>
      <p:pic>
        <p:nvPicPr>
          <p:cNvPr id="11" name="Picture 10">
            <a:extLst>
              <a:ext uri="{FF2B5EF4-FFF2-40B4-BE49-F238E27FC236}">
                <a16:creationId xmlns:a16="http://schemas.microsoft.com/office/drawing/2014/main" id="{F88EC0AB-2574-92E3-12BE-4F033DEE13CD}"/>
              </a:ext>
            </a:extLst>
          </p:cNvPr>
          <p:cNvPicPr>
            <a:picLocks noChangeAspect="1"/>
          </p:cNvPicPr>
          <p:nvPr/>
        </p:nvPicPr>
        <p:blipFill rotWithShape="1">
          <a:blip r:embed="rId3"/>
          <a:srcRect t="9884" b="9609"/>
          <a:stretch/>
        </p:blipFill>
        <p:spPr>
          <a:xfrm>
            <a:off x="5731731" y="2478996"/>
            <a:ext cx="5047978" cy="2133601"/>
          </a:xfrm>
          <a:prstGeom prst="rect">
            <a:avLst/>
          </a:prstGeom>
        </p:spPr>
      </p:pic>
      <p:pic>
        <p:nvPicPr>
          <p:cNvPr id="2052" name="Picture 4" descr="Prof Matt Hurles announced as next Wellcome Sanger Institute director">
            <a:extLst>
              <a:ext uri="{FF2B5EF4-FFF2-40B4-BE49-F238E27FC236}">
                <a16:creationId xmlns:a16="http://schemas.microsoft.com/office/drawing/2014/main" id="{53128FD5-131F-1471-C3C2-ED55A9B479F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0640" t="12831" r="41670" b="35952"/>
          <a:stretch/>
        </p:blipFill>
        <p:spPr bwMode="auto">
          <a:xfrm>
            <a:off x="1636922" y="1449672"/>
            <a:ext cx="3208317" cy="3958656"/>
          </a:xfrm>
          <a:prstGeom prst="rect">
            <a:avLst/>
          </a:prstGeom>
          <a:noFill/>
          <a:ln w="38100">
            <a:solidFill>
              <a:srgbClr val="5FE0D4"/>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5781604"/>
      </p:ext>
    </p:extLst>
  </p:cSld>
  <p:clrMapOvr>
    <a:masterClrMapping/>
  </p:clrMapOvr>
  <p:transition spd="slow">
    <p:wipe dir="d"/>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9403"/>
            <a:ext cx="12191999" cy="642578"/>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FFFF00"/>
                </a:solidFill>
                <a:latin typeface="Arial" charset="0"/>
                <a:cs typeface="Arial" charset="0"/>
              </a:rPr>
              <a:t> </a:t>
            </a:r>
            <a:r>
              <a:rPr lang="en-US" sz="3600" dirty="0">
                <a:solidFill>
                  <a:srgbClr val="5FE0D4"/>
                </a:solidFill>
                <a:latin typeface="Arial" charset="0"/>
                <a:cs typeface="Arial" charset="0"/>
              </a:rPr>
              <a:t>Elected to National Academy of Sciences</a:t>
            </a:r>
          </a:p>
        </p:txBody>
      </p:sp>
      <p:sp>
        <p:nvSpPr>
          <p:cNvPr id="9" name="Title 1"/>
          <p:cNvSpPr txBox="1">
            <a:spLocks/>
          </p:cNvSpPr>
          <p:nvPr/>
        </p:nvSpPr>
        <p:spPr bwMode="auto">
          <a:xfrm>
            <a:off x="1480266" y="2709649"/>
            <a:ext cx="11793774" cy="3550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numCol="2"/>
          <a:lstStyle>
            <a:lvl1pPr marL="411163" indent="-342900"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3200" dirty="0">
                <a:cs typeface="Arial" panose="020B0604020202020204" pitchFamily="34" charset="0"/>
              </a:rPr>
              <a:t>Spyros </a:t>
            </a:r>
            <a:r>
              <a:rPr lang="en-US" sz="3200" dirty="0" err="1">
                <a:cs typeface="Arial" panose="020B0604020202020204" pitchFamily="34" charset="0"/>
              </a:rPr>
              <a:t>Artavanis-Tsakonas</a:t>
            </a:r>
            <a:endParaRPr lang="en-US" sz="3200" dirty="0">
              <a:cs typeface="Arial" panose="020B0604020202020204" pitchFamily="34" charset="0"/>
            </a:endParaRPr>
          </a:p>
          <a:p>
            <a:r>
              <a:rPr lang="en-US" sz="3200" dirty="0">
                <a:cs typeface="Arial" panose="020B0604020202020204" pitchFamily="34" charset="0"/>
              </a:rPr>
              <a:t>Claire Fraser</a:t>
            </a:r>
          </a:p>
          <a:p>
            <a:r>
              <a:rPr lang="en-US" sz="3200" dirty="0">
                <a:cs typeface="Arial" panose="020B0604020202020204" pitchFamily="34" charset="0"/>
              </a:rPr>
              <a:t>Jo </a:t>
            </a:r>
            <a:r>
              <a:rPr lang="en-US" sz="3200" dirty="0" err="1">
                <a:cs typeface="Arial" panose="020B0604020202020204" pitchFamily="34" charset="0"/>
              </a:rPr>
              <a:t>Handelsman</a:t>
            </a:r>
            <a:endParaRPr lang="en-US" sz="3200" dirty="0">
              <a:cs typeface="Arial" panose="020B0604020202020204" pitchFamily="34" charset="0"/>
            </a:endParaRPr>
          </a:p>
          <a:p>
            <a:r>
              <a:rPr lang="en-US" sz="3200" dirty="0">
                <a:cs typeface="Arial" panose="020B0604020202020204" pitchFamily="34" charset="0"/>
              </a:rPr>
              <a:t>Daphne Koller</a:t>
            </a:r>
          </a:p>
          <a:p>
            <a:r>
              <a:rPr lang="en-US" sz="3200" dirty="0">
                <a:cs typeface="Arial" panose="020B0604020202020204" pitchFamily="34" charset="0"/>
              </a:rPr>
              <a:t>Leonid </a:t>
            </a:r>
            <a:r>
              <a:rPr lang="en-US" sz="3200" dirty="0" err="1">
                <a:cs typeface="Arial" panose="020B0604020202020204" pitchFamily="34" charset="0"/>
              </a:rPr>
              <a:t>Kruglyak</a:t>
            </a:r>
            <a:endParaRPr lang="en-US" sz="3200" dirty="0">
              <a:cs typeface="Arial" panose="020B0604020202020204" pitchFamily="34" charset="0"/>
            </a:endParaRPr>
          </a:p>
          <a:p>
            <a:r>
              <a:rPr lang="en-US" sz="3200" dirty="0" err="1">
                <a:cs typeface="Arial" panose="020B0604020202020204" pitchFamily="34" charset="0"/>
              </a:rPr>
              <a:t>Xihong</a:t>
            </a:r>
            <a:r>
              <a:rPr lang="en-US" sz="3200" dirty="0">
                <a:cs typeface="Arial" panose="020B0604020202020204" pitchFamily="34" charset="0"/>
              </a:rPr>
              <a:t> Lin</a:t>
            </a:r>
          </a:p>
          <a:p>
            <a:r>
              <a:rPr lang="en-US" sz="3200" dirty="0">
                <a:cs typeface="Arial" panose="020B0604020202020204" pitchFamily="34" charset="0"/>
              </a:rPr>
              <a:t>John O’Shea</a:t>
            </a:r>
          </a:p>
          <a:p>
            <a:endParaRPr lang="en-US" sz="3200" dirty="0">
              <a:cs typeface="Arial" panose="020B0604020202020204" pitchFamily="34" charset="0"/>
            </a:endParaRPr>
          </a:p>
          <a:p>
            <a:r>
              <a:rPr lang="en-US" sz="3200" dirty="0">
                <a:cs typeface="Arial" panose="020B0604020202020204" pitchFamily="34" charset="0"/>
              </a:rPr>
              <a:t>Anna Marie Pyle</a:t>
            </a:r>
          </a:p>
          <a:p>
            <a:r>
              <a:rPr lang="en-US" sz="3200" dirty="0">
                <a:cs typeface="Arial" panose="020B0604020202020204" pitchFamily="34" charset="0"/>
              </a:rPr>
              <a:t>Richard Roberts</a:t>
            </a:r>
          </a:p>
          <a:p>
            <a:r>
              <a:rPr lang="en-US" sz="3200" dirty="0">
                <a:cs typeface="Arial" panose="020B0604020202020204" pitchFamily="34" charset="0"/>
              </a:rPr>
              <a:t>Yosef Shiloh</a:t>
            </a:r>
          </a:p>
          <a:p>
            <a:r>
              <a:rPr lang="en-US" sz="3200" dirty="0">
                <a:cs typeface="Arial" panose="020B0604020202020204" pitchFamily="34" charset="0"/>
              </a:rPr>
              <a:t>Alice Ting</a:t>
            </a:r>
          </a:p>
          <a:p>
            <a:r>
              <a:rPr lang="en-US" sz="3200" dirty="0">
                <a:cs typeface="Arial" panose="020B0604020202020204" pitchFamily="34" charset="0"/>
              </a:rPr>
              <a:t>Anne Yoder</a:t>
            </a:r>
          </a:p>
          <a:p>
            <a:r>
              <a:rPr lang="en-US" sz="3200" dirty="0">
                <a:cs typeface="Arial" panose="020B0604020202020204" pitchFamily="34" charset="0"/>
              </a:rPr>
              <a:t>Phil Zamore</a:t>
            </a:r>
          </a:p>
          <a:p>
            <a:r>
              <a:rPr lang="en-US" sz="3200" dirty="0">
                <a:cs typeface="Arial" panose="020B0604020202020204" pitchFamily="34" charset="0"/>
              </a:rPr>
              <a:t>Kenneth </a:t>
            </a:r>
            <a:r>
              <a:rPr lang="en-US" sz="3200" dirty="0" err="1">
                <a:cs typeface="Arial" panose="020B0604020202020204" pitchFamily="34" charset="0"/>
              </a:rPr>
              <a:t>Zaret</a:t>
            </a:r>
            <a:endParaRPr lang="en-US" sz="3200" dirty="0">
              <a:cs typeface="Arial" panose="020B0604020202020204" pitchFamily="34" charset="0"/>
            </a:endParaRPr>
          </a:p>
          <a:p>
            <a:endParaRPr lang="en-US" sz="3200" dirty="0">
              <a:cs typeface="Arial" panose="020B0604020202020204" pitchFamily="34" charset="0"/>
            </a:endParaRP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a:solidFill>
                <a:sysClr val="windowText" lastClr="000000"/>
              </a:solidFill>
            </a:endParaRPr>
          </a:p>
        </p:txBody>
      </p:sp>
      <p:sp>
        <p:nvSpPr>
          <p:cNvPr id="5" name="AutoShape 4" descr="Image result for National Academy of Science"/>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a:solidFill>
                <a:sysClr val="windowText" lastClr="000000"/>
              </a:solidFill>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a:solidFill>
                <a:sysClr val="windowText" lastClr="000000"/>
              </a:solidFill>
            </a:endParaRPr>
          </a:p>
        </p:txBody>
      </p:sp>
      <p:pic>
        <p:nvPicPr>
          <p:cNvPr id="3" name="Picture 2">
            <a:extLst>
              <a:ext uri="{FF2B5EF4-FFF2-40B4-BE49-F238E27FC236}">
                <a16:creationId xmlns:a16="http://schemas.microsoft.com/office/drawing/2014/main" id="{F82777E3-C213-AB48-A6A2-D3004E25B921}"/>
              </a:ext>
            </a:extLst>
          </p:cNvPr>
          <p:cNvPicPr>
            <a:picLocks noChangeAspect="1"/>
          </p:cNvPicPr>
          <p:nvPr/>
        </p:nvPicPr>
        <p:blipFill>
          <a:blip r:embed="rId3"/>
          <a:stretch>
            <a:fillRect/>
          </a:stretch>
        </p:blipFill>
        <p:spPr>
          <a:xfrm>
            <a:off x="1877276" y="1075162"/>
            <a:ext cx="8437446" cy="1019525"/>
          </a:xfrm>
          <a:prstGeom prst="rect">
            <a:avLst/>
          </a:prstGeom>
          <a:ln w="38100">
            <a:solidFill>
              <a:schemeClr val="bg2"/>
            </a:solidFill>
          </a:ln>
        </p:spPr>
      </p:pic>
      <p:sp>
        <p:nvSpPr>
          <p:cNvPr id="8" name="TextBox 7">
            <a:extLst>
              <a:ext uri="{FF2B5EF4-FFF2-40B4-BE49-F238E27FC236}">
                <a16:creationId xmlns:a16="http://schemas.microsoft.com/office/drawing/2014/main" id="{915FA65D-CFEE-A55E-4156-15D14594DD35}"/>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15</a:t>
            </a:r>
            <a:endParaRPr kumimoji="0" lang="en-US" sz="2000" b="1" i="0" u="none" strike="noStrike" kern="1200" cap="none" spc="0" normalizeH="0" baseline="0" noProof="0">
              <a:ln>
                <a:noFill/>
              </a:ln>
              <a:solidFill>
                <a:srgbClr val="5FE0D4"/>
              </a:solidFill>
              <a:effectLst/>
              <a:uLnTx/>
              <a:uFillTx/>
              <a:latin typeface="Arial" charset="0"/>
              <a:ea typeface="+mn-ea"/>
              <a:cs typeface="+mn-cs"/>
            </a:endParaRPr>
          </a:p>
        </p:txBody>
      </p:sp>
    </p:spTree>
    <p:extLst>
      <p:ext uri="{BB962C8B-B14F-4D97-AF65-F5344CB8AC3E}">
        <p14:creationId xmlns:p14="http://schemas.microsoft.com/office/powerpoint/2010/main" val="1535364830"/>
      </p:ext>
    </p:extLst>
  </p:cSld>
  <p:clrMapOvr>
    <a:masterClrMapping/>
  </p:clrMapOvr>
  <p:transition spd="slow">
    <p:wipe dir="d"/>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56767CD0-8500-84DC-6BC2-68DD5721B4F1}"/>
              </a:ext>
            </a:extLst>
          </p:cNvPr>
          <p:cNvSpPr>
            <a:spLocks noGrp="1"/>
          </p:cNvSpPr>
          <p:nvPr>
            <p:ph type="title"/>
          </p:nvPr>
        </p:nvSpPr>
        <p:spPr>
          <a:xfrm>
            <a:off x="0" y="19183"/>
            <a:ext cx="12192000" cy="634859"/>
          </a:xfrm>
        </p:spPr>
        <p:txBody>
          <a:bodyPr>
            <a:noAutofit/>
          </a:bodyPr>
          <a:lstStyle/>
          <a:p>
            <a:pPr algn="ctr">
              <a:defRPr/>
            </a:pPr>
            <a:r>
              <a:rPr lang="en-US" sz="3600" dirty="0">
                <a:solidFill>
                  <a:srgbClr val="5FE0D4"/>
                </a:solidFill>
                <a:latin typeface="Arial" pitchFamily="34" charset="0"/>
                <a:cs typeface="Arial" pitchFamily="34" charset="0"/>
              </a:rPr>
              <a:t>NASEM Population Descriptors Report</a:t>
            </a:r>
          </a:p>
        </p:txBody>
      </p:sp>
      <p:pic>
        <p:nvPicPr>
          <p:cNvPr id="6" name="Picture 5">
            <a:extLst>
              <a:ext uri="{FF2B5EF4-FFF2-40B4-BE49-F238E27FC236}">
                <a16:creationId xmlns:a16="http://schemas.microsoft.com/office/drawing/2014/main" id="{15008B68-5705-E977-CCC0-656D7EE70E04}"/>
              </a:ext>
            </a:extLst>
          </p:cNvPr>
          <p:cNvPicPr>
            <a:picLocks noChangeAspect="1"/>
          </p:cNvPicPr>
          <p:nvPr/>
        </p:nvPicPr>
        <p:blipFill rotWithShape="1">
          <a:blip r:embed="rId3"/>
          <a:srcRect r="2220" b="2"/>
          <a:stretch/>
        </p:blipFill>
        <p:spPr>
          <a:xfrm>
            <a:off x="324518" y="783670"/>
            <a:ext cx="3746691" cy="5740336"/>
          </a:xfrm>
          <a:prstGeom prst="rect">
            <a:avLst/>
          </a:prstGeom>
          <a:ln w="38100">
            <a:solidFill>
              <a:schemeClr val="bg2"/>
            </a:solidFill>
          </a:ln>
        </p:spPr>
      </p:pic>
      <p:sp>
        <p:nvSpPr>
          <p:cNvPr id="7" name="Content Placeholder 2">
            <a:extLst>
              <a:ext uri="{FF2B5EF4-FFF2-40B4-BE49-F238E27FC236}">
                <a16:creationId xmlns:a16="http://schemas.microsoft.com/office/drawing/2014/main" id="{4B8D0258-B90E-8A03-27D1-02AF230921E0}"/>
              </a:ext>
            </a:extLst>
          </p:cNvPr>
          <p:cNvSpPr txBox="1">
            <a:spLocks/>
          </p:cNvSpPr>
          <p:nvPr/>
        </p:nvSpPr>
        <p:spPr>
          <a:xfrm>
            <a:off x="4437362" y="1154311"/>
            <a:ext cx="7573824" cy="5435094"/>
          </a:xfrm>
          <a:prstGeom prst="rect">
            <a:avLst/>
          </a:prstGeom>
        </p:spPr>
        <p:txBody>
          <a:bodyPr lIns="91440" tIns="45720" rIns="91440" bIns="45720" numCol="1"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04165" indent="-304165" defTabSz="571500">
              <a:lnSpc>
                <a:spcPct val="100000"/>
              </a:lnSpc>
              <a:buFont typeface="Wingdings" panose="05000000000000000000" pitchFamily="2" charset="2"/>
              <a:buChar char="§"/>
            </a:pPr>
            <a:r>
              <a:rPr lang="en-US" sz="2800" b="1" dirty="0"/>
              <a:t>14 NIH institutes, centers, and offices 	were co-sponsors </a:t>
            </a:r>
            <a:endParaRPr lang="en-US" sz="2800" dirty="0"/>
          </a:p>
          <a:p>
            <a:pPr marL="304165" indent="-304165" defTabSz="571500">
              <a:lnSpc>
                <a:spcPct val="100000"/>
              </a:lnSpc>
              <a:buFont typeface="Wingdings" panose="05000000000000000000" pitchFamily="2" charset="2"/>
              <a:buChar char="§"/>
            </a:pPr>
            <a:r>
              <a:rPr lang="en-US" sz="2800" b="1" dirty="0"/>
              <a:t>NHGRI served as task co-leader with </a:t>
            </a:r>
            <a:r>
              <a:rPr lang="en-US" sz="2800" b="1" i="1" dirty="0"/>
              <a:t>All 	of Us </a:t>
            </a:r>
            <a:r>
              <a:rPr lang="en-US" sz="2800" b="1" dirty="0"/>
              <a:t>Research Program</a:t>
            </a:r>
            <a:endParaRPr lang="en-US" sz="2800" b="1" dirty="0">
              <a:cs typeface="Arial"/>
            </a:endParaRPr>
          </a:p>
          <a:p>
            <a:pPr marL="304165" indent="-304165" defTabSz="571500">
              <a:lnSpc>
                <a:spcPct val="100000"/>
              </a:lnSpc>
              <a:buFont typeface="Wingdings" panose="05000000000000000000" pitchFamily="2" charset="2"/>
              <a:buChar char="§"/>
            </a:pPr>
            <a:r>
              <a:rPr lang="en-US" sz="2800" b="1" dirty="0"/>
              <a:t>Past and current uses of 	population 	descriptors </a:t>
            </a:r>
            <a:endParaRPr lang="en-US" sz="2800" b="1" dirty="0">
              <a:cs typeface="Arial"/>
            </a:endParaRPr>
          </a:p>
          <a:p>
            <a:pPr marL="304165" indent="-304165" defTabSz="571500">
              <a:lnSpc>
                <a:spcPct val="100000"/>
              </a:lnSpc>
              <a:buFont typeface="Wingdings" panose="05000000000000000000" pitchFamily="2" charset="2"/>
              <a:buChar char="§"/>
            </a:pPr>
            <a:r>
              <a:rPr lang="en-US" sz="2800" b="1" dirty="0"/>
              <a:t>Proposes guiding principles and a new 	framework for the field</a:t>
            </a:r>
            <a:endParaRPr lang="en-US" sz="2800" b="1" dirty="0">
              <a:cs typeface="Arial"/>
            </a:endParaRPr>
          </a:p>
          <a:p>
            <a:pPr marL="304165" indent="-304165" defTabSz="571500">
              <a:lnSpc>
                <a:spcPct val="100000"/>
              </a:lnSpc>
              <a:buFont typeface="Wingdings" panose="05000000000000000000" pitchFamily="2" charset="2"/>
              <a:buChar char="§"/>
            </a:pPr>
            <a:r>
              <a:rPr lang="en-US" sz="2800" b="1" dirty="0"/>
              <a:t>Aravinda Chakravarti and Charmaine 	Royal will present later</a:t>
            </a:r>
            <a:br>
              <a:rPr lang="en-US" sz="2800" b="1" dirty="0"/>
            </a:br>
            <a:endParaRPr lang="en-US" sz="2800" b="1" dirty="0">
              <a:cs typeface="Arial" panose="020B0604020202020204"/>
            </a:endParaRPr>
          </a:p>
        </p:txBody>
      </p:sp>
      <p:sp>
        <p:nvSpPr>
          <p:cNvPr id="2" name="TextBox 1">
            <a:extLst>
              <a:ext uri="{FF2B5EF4-FFF2-40B4-BE49-F238E27FC236}">
                <a16:creationId xmlns:a16="http://schemas.microsoft.com/office/drawing/2014/main" id="{A9D65511-BD50-F879-8899-7D237C2DE791}"/>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16</a:t>
            </a:r>
            <a:endParaRPr kumimoji="0" lang="en-US" sz="2000" b="1" i="0" u="none" strike="noStrike" kern="1200" cap="none" spc="0" normalizeH="0" baseline="0" noProof="0">
              <a:ln>
                <a:noFill/>
              </a:ln>
              <a:solidFill>
                <a:srgbClr val="5FE0D4"/>
              </a:solidFill>
              <a:effectLst/>
              <a:uLnTx/>
              <a:uFillTx/>
              <a:latin typeface="Arial"/>
              <a:cs typeface="Arial"/>
            </a:endParaRPr>
          </a:p>
        </p:txBody>
      </p:sp>
    </p:spTree>
    <p:extLst>
      <p:ext uri="{BB962C8B-B14F-4D97-AF65-F5344CB8AC3E}">
        <p14:creationId xmlns:p14="http://schemas.microsoft.com/office/powerpoint/2010/main" val="343412615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074" name="Title 3"/>
          <p:cNvSpPr>
            <a:spLocks noGrp="1"/>
          </p:cNvSpPr>
          <p:nvPr>
            <p:ph type="title"/>
          </p:nvPr>
        </p:nvSpPr>
        <p:spPr>
          <a:xfrm>
            <a:off x="0" y="-12702"/>
            <a:ext cx="12192000" cy="1182998"/>
          </a:xfrm>
        </p:spPr>
        <p:txBody>
          <a:bodyPr>
            <a:normAutofit/>
          </a:bodyPr>
          <a:lstStyle/>
          <a:p>
            <a:pPr algn="ctr">
              <a:defRPr/>
            </a:pPr>
            <a:r>
              <a:rPr lang="en-US" sz="3600" b="1" dirty="0">
                <a:solidFill>
                  <a:srgbClr val="5FE0D4"/>
                </a:solidFill>
                <a:latin typeface="Arial"/>
                <a:cs typeface="Arial"/>
              </a:rPr>
              <a:t>NASEM Study</a:t>
            </a:r>
            <a:r>
              <a:rPr lang="en-US" sz="3600" dirty="0">
                <a:solidFill>
                  <a:srgbClr val="5FE0D4"/>
                </a:solidFill>
                <a:latin typeface="Arial"/>
                <a:cs typeface="Arial"/>
              </a:rPr>
              <a:t>:</a:t>
            </a:r>
            <a:r>
              <a:rPr lang="en-US" sz="3600" b="1" dirty="0">
                <a:solidFill>
                  <a:srgbClr val="5FE0D4"/>
                </a:solidFill>
                <a:latin typeface="Arial"/>
                <a:cs typeface="Arial"/>
              </a:rPr>
              <a:t> Toward Sequencing and </a:t>
            </a:r>
            <a:br>
              <a:rPr lang="en-US" sz="3600" b="1" dirty="0">
                <a:latin typeface="Arial" charset="0"/>
                <a:cs typeface="Arial" charset="0"/>
              </a:rPr>
            </a:br>
            <a:r>
              <a:rPr lang="en-US" sz="3600" b="1" dirty="0">
                <a:solidFill>
                  <a:srgbClr val="5FE0D4"/>
                </a:solidFill>
                <a:latin typeface="Arial"/>
                <a:cs typeface="Arial"/>
              </a:rPr>
              <a:t>Mapping RNA Modifications</a:t>
            </a:r>
          </a:p>
        </p:txBody>
      </p:sp>
      <p:sp>
        <p:nvSpPr>
          <p:cNvPr id="3" name="TextBox 2">
            <a:extLst>
              <a:ext uri="{FF2B5EF4-FFF2-40B4-BE49-F238E27FC236}">
                <a16:creationId xmlns:a16="http://schemas.microsoft.com/office/drawing/2014/main" id="{05A9F56D-F4BB-9454-D4FC-7627E9DC654F}"/>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17</a:t>
            </a:r>
            <a:endParaRPr kumimoji="0" lang="en-US" sz="2000" b="1" i="0" u="none" strike="noStrike" kern="1200" cap="none" spc="0" normalizeH="0" baseline="0" noProof="0">
              <a:ln>
                <a:noFill/>
              </a:ln>
              <a:solidFill>
                <a:srgbClr val="5FE0D4"/>
              </a:solidFill>
              <a:effectLst/>
              <a:uLnTx/>
              <a:uFillTx/>
              <a:latin typeface="Arial"/>
              <a:cs typeface="Arial"/>
            </a:endParaRPr>
          </a:p>
        </p:txBody>
      </p:sp>
      <p:grpSp>
        <p:nvGrpSpPr>
          <p:cNvPr id="5" name="Group 4">
            <a:extLst>
              <a:ext uri="{FF2B5EF4-FFF2-40B4-BE49-F238E27FC236}">
                <a16:creationId xmlns:a16="http://schemas.microsoft.com/office/drawing/2014/main" id="{2965E6C3-2522-6E53-2B5B-BC23795D37BA}"/>
              </a:ext>
            </a:extLst>
          </p:cNvPr>
          <p:cNvGrpSpPr/>
          <p:nvPr/>
        </p:nvGrpSpPr>
        <p:grpSpPr>
          <a:xfrm>
            <a:off x="263874" y="2046085"/>
            <a:ext cx="11749883" cy="3084344"/>
            <a:chOff x="1066836" y="3540896"/>
            <a:chExt cx="11749883" cy="3084344"/>
          </a:xfrm>
        </p:grpSpPr>
        <p:pic>
          <p:nvPicPr>
            <p:cNvPr id="2" name="Picture 1" descr="Graphical user interface&#10;&#10;Description automatically generated with medium confidence">
              <a:extLst>
                <a:ext uri="{FF2B5EF4-FFF2-40B4-BE49-F238E27FC236}">
                  <a16:creationId xmlns:a16="http://schemas.microsoft.com/office/drawing/2014/main" id="{4EE337C2-CD74-8773-A130-F90955E342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36" y="3540896"/>
              <a:ext cx="5874941" cy="3084344"/>
            </a:xfrm>
            <a:prstGeom prst="rect">
              <a:avLst/>
            </a:prstGeom>
            <a:ln w="38100">
              <a:solidFill>
                <a:schemeClr val="bg2"/>
              </a:solidFill>
            </a:ln>
          </p:spPr>
        </p:pic>
        <p:sp>
          <p:nvSpPr>
            <p:cNvPr id="4" name="Rectangle 3">
              <a:extLst>
                <a:ext uri="{FF2B5EF4-FFF2-40B4-BE49-F238E27FC236}">
                  <a16:creationId xmlns:a16="http://schemas.microsoft.com/office/drawing/2014/main" id="{A00E1AAB-505F-602D-0CBA-6CF238AA39E4}"/>
                </a:ext>
              </a:extLst>
            </p:cNvPr>
            <p:cNvSpPr/>
            <p:nvPr/>
          </p:nvSpPr>
          <p:spPr>
            <a:xfrm>
              <a:off x="6641787" y="4057821"/>
              <a:ext cx="6174932" cy="1969770"/>
            </a:xfrm>
            <a:prstGeom prst="rect">
              <a:avLst/>
            </a:prstGeom>
          </p:spPr>
          <p:txBody>
            <a:bodyPr wrap="square" lIns="91440" tIns="45720" rIns="91440" bIns="45720" anchor="t">
              <a:spAutoFit/>
            </a:bodyPr>
            <a:lstStyle/>
            <a:p>
              <a:pPr marL="615950" lvl="2" indent="-273050" defTabSz="406400" eaLnBrk="0" hangingPunct="0">
                <a:spcBef>
                  <a:spcPts val="1200"/>
                </a:spcBef>
                <a:buClr>
                  <a:srgbClr val="FFFFFF"/>
                </a:buClr>
                <a:buSzPct val="95000"/>
                <a:buFont typeface="Wingdings" panose="05000000000000000000" pitchFamily="2" charset="2"/>
                <a:buChar char="§"/>
                <a:defRPr/>
              </a:pPr>
              <a:r>
                <a:rPr lang="en-US" sz="2800" b="1" dirty="0">
                  <a:latin typeface="Arial"/>
                  <a:cs typeface="Arial"/>
                </a:rPr>
                <a:t>Public workshop held in 	March</a:t>
              </a:r>
            </a:p>
            <a:p>
              <a:pPr marL="615950" lvl="2" indent="-273050" defTabSz="406400" eaLnBrk="0" hangingPunct="0">
                <a:spcBef>
                  <a:spcPts val="1200"/>
                </a:spcBef>
                <a:buClr>
                  <a:srgbClr val="FFFFFF"/>
                </a:buClr>
                <a:buSzPct val="95000"/>
                <a:buFont typeface="Wingdings" panose="05000000000000000000" pitchFamily="2" charset="2"/>
                <a:buChar char="§"/>
                <a:defRPr/>
              </a:pPr>
              <a:r>
                <a:rPr kumimoji="0" lang="en-US" sz="2800" b="1" i="0" u="none" strike="noStrike" kern="1200" cap="none" spc="0" normalizeH="0" baseline="0" noProof="0" dirty="0">
                  <a:ln>
                    <a:noFill/>
                  </a:ln>
                  <a:effectLst/>
                  <a:uLnTx/>
                  <a:uFillTx/>
                  <a:latin typeface="Arial"/>
                  <a:cs typeface="Arial"/>
                </a:rPr>
                <a:t>Facilitate additional community	brainstorming</a:t>
              </a:r>
              <a:r>
                <a:rPr lang="en-US" sz="2800" b="1" dirty="0">
                  <a:latin typeface="Arial"/>
                  <a:cs typeface="Arial"/>
                </a:rPr>
                <a:t> and problem-	solving</a:t>
              </a:r>
              <a:endParaRPr kumimoji="0" lang="en-US" sz="24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96856365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3B2D5-995B-4CCD-8F9C-651129635FFC}"/>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5FE0D4"/>
                </a:solidFill>
                <a:latin typeface="Arial" pitchFamily="34" charset="0"/>
                <a:cs typeface="Arial" pitchFamily="34" charset="0"/>
              </a:rPr>
              <a:t>Director’s Report Outline</a:t>
            </a:r>
          </a:p>
        </p:txBody>
      </p:sp>
      <p:sp>
        <p:nvSpPr>
          <p:cNvPr id="3" name="Rectangle 4">
            <a:extLst>
              <a:ext uri="{FF2B5EF4-FFF2-40B4-BE49-F238E27FC236}">
                <a16:creationId xmlns:a16="http://schemas.microsoft.com/office/drawing/2014/main" id="{D53A8D63-7458-4C61-A9C8-9420E59D976E}"/>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Policy, and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1198509207"/>
      </p:ext>
    </p:extLst>
  </p:cSld>
  <p:clrMapOvr>
    <a:masterClrMapping/>
  </p:clrMapOvr>
  <p:transition spd="slow">
    <p:wipe dir="d"/>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143943" y="4136411"/>
            <a:ext cx="6700293" cy="2136259"/>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lvl="2" indent="-228600" defTabSz="627063" eaLnBrk="0" hangingPunct="0">
              <a:lnSpc>
                <a:spcPct val="100000"/>
              </a:lnSpc>
              <a:spcBef>
                <a:spcPts val="1800"/>
              </a:spcBef>
              <a:buClr>
                <a:schemeClr val="tx1"/>
              </a:buClr>
              <a:buSzPct val="95000"/>
              <a:buFont typeface="Wingdings" pitchFamily="2" charset="2"/>
              <a:buChar char=""/>
              <a:defRPr/>
            </a:pPr>
            <a:r>
              <a:rPr lang="en-US" sz="2800" b="1" dirty="0">
                <a:latin typeface="Arial"/>
                <a:cs typeface="Arial"/>
              </a:rPr>
              <a:t>Collection of high-quality reference 	human genome sequences</a:t>
            </a:r>
          </a:p>
          <a:p>
            <a:pPr marL="387350" lvl="2" indent="-228600" defTabSz="627063">
              <a:lnSpc>
                <a:spcPct val="100000"/>
              </a:lnSpc>
              <a:spcBef>
                <a:spcPts val="1800"/>
              </a:spcBef>
              <a:buClr>
                <a:schemeClr val="tx1"/>
              </a:buClr>
              <a:buSzPct val="95000"/>
              <a:buFont typeface="Wingdings" pitchFamily="2" charset="2"/>
              <a:buChar char=""/>
              <a:defRPr/>
            </a:pPr>
            <a:r>
              <a:rPr lang="en-US" sz="2800" b="1" dirty="0">
                <a:latin typeface="Arial"/>
                <a:cs typeface="Arial"/>
              </a:rPr>
              <a:t>Includes sequences from 47 people </a:t>
            </a:r>
          </a:p>
          <a:p>
            <a:pPr marL="387350" lvl="2" indent="-228600" defTabSz="627063">
              <a:lnSpc>
                <a:spcPct val="100000"/>
              </a:lnSpc>
              <a:spcBef>
                <a:spcPts val="1800"/>
              </a:spcBef>
              <a:buClr>
                <a:schemeClr val="tx1"/>
              </a:buClr>
              <a:buSzPct val="95000"/>
              <a:buFont typeface="Wingdings" pitchFamily="2" charset="2"/>
              <a:buChar char=""/>
              <a:defRPr/>
            </a:pPr>
            <a:r>
              <a:rPr lang="en-US" sz="2800" b="1" dirty="0">
                <a:latin typeface="Arial"/>
                <a:cs typeface="Arial"/>
              </a:rPr>
              <a:t>Four papers recently published</a:t>
            </a:r>
            <a:endParaRPr lang="en-US" sz="2800" b="1" i="1" dirty="0">
              <a:cs typeface="Arial"/>
            </a:endParaRPr>
          </a:p>
          <a:p>
            <a:pPr marL="387350" lvl="2" indent="-228600" defTabSz="627063">
              <a:lnSpc>
                <a:spcPct val="100000"/>
              </a:lnSpc>
              <a:spcBef>
                <a:spcPts val="1800"/>
              </a:spcBef>
              <a:buClr>
                <a:schemeClr val="tx1"/>
              </a:buClr>
              <a:buSzPct val="95000"/>
              <a:buFont typeface="Wingdings" pitchFamily="2" charset="2"/>
              <a:buChar char=""/>
              <a:defRPr/>
            </a:pPr>
            <a:endParaRPr lang="en-US" sz="2800" b="1" dirty="0">
              <a:cs typeface="Arial"/>
            </a:endParaRPr>
          </a:p>
          <a:p>
            <a:pPr marL="387350" lvl="2" indent="-228600" defTabSz="627063" eaLnBrk="0" hangingPunct="0">
              <a:lnSpc>
                <a:spcPct val="100000"/>
              </a:lnSpc>
              <a:spcBef>
                <a:spcPts val="1800"/>
              </a:spcBef>
              <a:buClr>
                <a:schemeClr val="tx1"/>
              </a:buClr>
              <a:buSzPct val="95000"/>
              <a:buFont typeface="Wingdings" pitchFamily="2" charset="2"/>
              <a:buChar char=""/>
              <a:defRPr/>
            </a:pPr>
            <a:endParaRPr lang="en-US" sz="2800" b="1" dirty="0">
              <a:solidFill>
                <a:prstClr val="white"/>
              </a:solidFill>
              <a:latin typeface="Arial" charset="0"/>
            </a:endParaRPr>
          </a:p>
          <a:p>
            <a:pPr>
              <a:lnSpc>
                <a:spcPct val="100000"/>
              </a:lnSpc>
            </a:pPr>
            <a:endParaRPr lang="en-US" sz="2800" dirty="0"/>
          </a:p>
          <a:p>
            <a:pPr lvl="1">
              <a:lnSpc>
                <a:spcPct val="100000"/>
              </a:lnSpc>
            </a:pPr>
            <a:endParaRPr lang="en-US" sz="2800" dirty="0"/>
          </a:p>
          <a:p>
            <a:pPr>
              <a:lnSpc>
                <a:spcPct val="100000"/>
              </a:lnSpc>
            </a:pPr>
            <a:endParaRPr lang="en-US" sz="2800" dirty="0"/>
          </a:p>
          <a:p>
            <a:pPr>
              <a:lnSpc>
                <a:spcPct val="100000"/>
              </a:lnSpc>
            </a:pPr>
            <a:endParaRPr lang="en-US" sz="2800" dirty="0"/>
          </a:p>
          <a:p>
            <a:pPr marL="609585" lvl="1" indent="0">
              <a:lnSpc>
                <a:spcPct val="100000"/>
              </a:lnSpc>
              <a:buFont typeface="Arial"/>
              <a:buNone/>
            </a:pPr>
            <a:endParaRPr lang="en-US" sz="2800" dirty="0"/>
          </a:p>
        </p:txBody>
      </p:sp>
      <p:sp>
        <p:nvSpPr>
          <p:cNvPr id="2" name="Rectangle 1">
            <a:extLst>
              <a:ext uri="{FF2B5EF4-FFF2-40B4-BE49-F238E27FC236}">
                <a16:creationId xmlns:a16="http://schemas.microsoft.com/office/drawing/2014/main" id="{BE8B9FA7-E65D-4A00-A529-081D35D2EB74}"/>
              </a:ext>
            </a:extLst>
          </p:cNvPr>
          <p:cNvSpPr/>
          <p:nvPr/>
        </p:nvSpPr>
        <p:spPr>
          <a:xfrm>
            <a:off x="0" y="-10585"/>
            <a:ext cx="12192000" cy="646331"/>
          </a:xfrm>
          <a:prstGeom prst="rect">
            <a:avLst/>
          </a:prstGeom>
        </p:spPr>
        <p:txBody>
          <a:bodyPr wrap="square" lIns="91440" tIns="45720" rIns="91440" bIns="45720" anchor="t">
            <a:spAutoFit/>
          </a:bodyPr>
          <a:lstStyle/>
          <a:p>
            <a:pPr marL="158750" lvl="2" algn="ctr" defTabSz="627063">
              <a:spcBef>
                <a:spcPts val="1800"/>
              </a:spcBef>
              <a:defRPr/>
            </a:pPr>
            <a:r>
              <a:rPr lang="en-US" sz="3600" b="1" dirty="0">
                <a:solidFill>
                  <a:srgbClr val="5FE0D4"/>
                </a:solidFill>
                <a:latin typeface="Arial"/>
                <a:cs typeface="Arial"/>
              </a:rPr>
              <a:t>Human Genome Reference Program (HGRP)</a:t>
            </a:r>
            <a:endParaRPr lang="en-US" dirty="0"/>
          </a:p>
        </p:txBody>
      </p:sp>
      <p:pic>
        <p:nvPicPr>
          <p:cNvPr id="3" name="Picture 3">
            <a:extLst>
              <a:ext uri="{FF2B5EF4-FFF2-40B4-BE49-F238E27FC236}">
                <a16:creationId xmlns:a16="http://schemas.microsoft.com/office/drawing/2014/main" id="{0E8C97A2-8EEC-D74F-216B-78EFCDA3D76C}"/>
              </a:ext>
            </a:extLst>
          </p:cNvPr>
          <p:cNvPicPr>
            <a:picLocks noChangeAspect="1"/>
          </p:cNvPicPr>
          <p:nvPr/>
        </p:nvPicPr>
        <p:blipFill>
          <a:blip r:embed="rId4"/>
          <a:stretch>
            <a:fillRect/>
          </a:stretch>
        </p:blipFill>
        <p:spPr>
          <a:xfrm>
            <a:off x="620064" y="827621"/>
            <a:ext cx="5472883" cy="3127498"/>
          </a:xfrm>
          <a:prstGeom prst="rect">
            <a:avLst/>
          </a:prstGeom>
          <a:ln w="38100">
            <a:solidFill>
              <a:schemeClr val="bg2"/>
            </a:solidFill>
          </a:ln>
          <a:effectLst/>
        </p:spPr>
      </p:pic>
      <p:sp>
        <p:nvSpPr>
          <p:cNvPr id="4" name="TextBox 3">
            <a:extLst>
              <a:ext uri="{FF2B5EF4-FFF2-40B4-BE49-F238E27FC236}">
                <a16:creationId xmlns:a16="http://schemas.microsoft.com/office/drawing/2014/main" id="{7E83C4B5-EFC3-3233-C1BB-17437F7BE1CD}"/>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a:t>
            </a:r>
            <a:r>
              <a:rPr lang="en-US" sz="2000" b="1" dirty="0">
                <a:solidFill>
                  <a:srgbClr val="5FE0D4"/>
                </a:solidFill>
                <a:latin typeface="Arial"/>
                <a:cs typeface="Arial"/>
              </a:rPr>
              <a:t>18</a:t>
            </a:r>
            <a:endParaRPr kumimoji="0" lang="en-US" sz="2000" b="1" i="0" u="none" strike="noStrike" kern="1200" cap="none" spc="0" normalizeH="0" baseline="0" noProof="0" dirty="0">
              <a:ln>
                <a:noFill/>
              </a:ln>
              <a:solidFill>
                <a:srgbClr val="5FE0D4"/>
              </a:solidFill>
              <a:effectLst/>
              <a:uLnTx/>
              <a:uFillTx/>
              <a:latin typeface="Arial"/>
              <a:cs typeface="Arial"/>
            </a:endParaRPr>
          </a:p>
        </p:txBody>
      </p:sp>
      <p:pic>
        <p:nvPicPr>
          <p:cNvPr id="6" name="Picture 5">
            <a:extLst>
              <a:ext uri="{FF2B5EF4-FFF2-40B4-BE49-F238E27FC236}">
                <a16:creationId xmlns:a16="http://schemas.microsoft.com/office/drawing/2014/main" id="{D76C8470-BE70-168D-C681-4E751322F0F6}"/>
              </a:ext>
            </a:extLst>
          </p:cNvPr>
          <p:cNvPicPr>
            <a:picLocks noChangeAspect="1"/>
          </p:cNvPicPr>
          <p:nvPr/>
        </p:nvPicPr>
        <p:blipFill>
          <a:blip r:embed="rId5"/>
          <a:stretch>
            <a:fillRect/>
          </a:stretch>
        </p:blipFill>
        <p:spPr>
          <a:xfrm>
            <a:off x="7233314" y="827621"/>
            <a:ext cx="4176213" cy="5544887"/>
          </a:xfrm>
          <a:prstGeom prst="rect">
            <a:avLst/>
          </a:prstGeom>
          <a:ln w="38100">
            <a:solidFill>
              <a:schemeClr val="bg2"/>
            </a:solidFill>
          </a:ln>
        </p:spPr>
      </p:pic>
    </p:spTree>
    <p:extLst>
      <p:ext uri="{BB962C8B-B14F-4D97-AF65-F5344CB8AC3E}">
        <p14:creationId xmlns:p14="http://schemas.microsoft.com/office/powerpoint/2010/main" val="2165048867"/>
      </p:ext>
    </p:extLst>
  </p:cSld>
  <p:clrMapOvr>
    <a:overrideClrMapping bg1="lt1" tx1="dk1" bg2="lt2" tx2="dk2" accent1="accent1" accent2="accent2" accent3="accent3" accent4="accent4" accent5="accent5" accent6="accent6" hlink="hlink" folHlink="folHlink"/>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C6BA15BC-85A7-4B57-BB5A-92FCE7881F39}"/>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a:t>
            </a:r>
            <a:r>
              <a:rPr lang="en-US" sz="2000" b="1" dirty="0">
                <a:solidFill>
                  <a:srgbClr val="5FE0D4"/>
                </a:solidFill>
                <a:latin typeface="Arial"/>
                <a:cs typeface="Arial"/>
              </a:rPr>
              <a:t>18</a:t>
            </a:r>
            <a:endParaRPr kumimoji="0" lang="en-US" sz="2000" b="1" i="0" u="none" strike="noStrike" kern="1200" cap="none" spc="0" normalizeH="0" baseline="0" noProof="0" dirty="0">
              <a:ln>
                <a:noFill/>
              </a:ln>
              <a:solidFill>
                <a:srgbClr val="5FE0D4"/>
              </a:solidFill>
              <a:effectLst/>
              <a:uLnTx/>
              <a:uFillTx/>
              <a:latin typeface="Arial"/>
              <a:cs typeface="Arial"/>
            </a:endParaRPr>
          </a:p>
        </p:txBody>
      </p:sp>
      <p:pic>
        <p:nvPicPr>
          <p:cNvPr id="16" name="Picture 15">
            <a:extLst>
              <a:ext uri="{FF2B5EF4-FFF2-40B4-BE49-F238E27FC236}">
                <a16:creationId xmlns:a16="http://schemas.microsoft.com/office/drawing/2014/main" id="{F55079B5-79AD-4C24-A3E9-0E0AB53EC881}"/>
              </a:ext>
            </a:extLst>
          </p:cNvPr>
          <p:cNvPicPr>
            <a:picLocks noChangeAspect="1"/>
          </p:cNvPicPr>
          <p:nvPr/>
        </p:nvPicPr>
        <p:blipFill>
          <a:blip r:embed="rId3"/>
          <a:stretch>
            <a:fillRect/>
          </a:stretch>
        </p:blipFill>
        <p:spPr>
          <a:xfrm>
            <a:off x="483501" y="963638"/>
            <a:ext cx="11224996" cy="5394960"/>
          </a:xfrm>
          <a:prstGeom prst="rect">
            <a:avLst/>
          </a:prstGeom>
        </p:spPr>
      </p:pic>
      <p:pic>
        <p:nvPicPr>
          <p:cNvPr id="17" name="Picture 16">
            <a:extLst>
              <a:ext uri="{FF2B5EF4-FFF2-40B4-BE49-F238E27FC236}">
                <a16:creationId xmlns:a16="http://schemas.microsoft.com/office/drawing/2014/main" id="{A4409D09-1C7C-468F-9C11-ACFF7CE15DD1}"/>
              </a:ext>
            </a:extLst>
          </p:cNvPr>
          <p:cNvPicPr>
            <a:picLocks noChangeAspect="1"/>
          </p:cNvPicPr>
          <p:nvPr/>
        </p:nvPicPr>
        <p:blipFill>
          <a:blip r:embed="rId4"/>
          <a:stretch>
            <a:fillRect/>
          </a:stretch>
        </p:blipFill>
        <p:spPr>
          <a:xfrm>
            <a:off x="3133999" y="963638"/>
            <a:ext cx="5924000" cy="5394960"/>
          </a:xfrm>
          <a:prstGeom prst="rect">
            <a:avLst/>
          </a:prstGeom>
          <a:ln>
            <a:noFill/>
          </a:ln>
          <a:effectLst>
            <a:outerShdw blurRad="292100" dist="139700" dir="2700000" algn="tl" rotWithShape="0">
              <a:srgbClr val="333333">
                <a:alpha val="65000"/>
              </a:srgbClr>
            </a:outerShdw>
          </a:effectLst>
        </p:spPr>
      </p:pic>
      <p:pic>
        <p:nvPicPr>
          <p:cNvPr id="19" name="Picture 18">
            <a:extLst>
              <a:ext uri="{FF2B5EF4-FFF2-40B4-BE49-F238E27FC236}">
                <a16:creationId xmlns:a16="http://schemas.microsoft.com/office/drawing/2014/main" id="{7C47452E-0DB6-4EB1-921D-6990F948160A}"/>
              </a:ext>
            </a:extLst>
          </p:cNvPr>
          <p:cNvPicPr>
            <a:picLocks noChangeAspect="1"/>
          </p:cNvPicPr>
          <p:nvPr/>
        </p:nvPicPr>
        <p:blipFill>
          <a:blip r:embed="rId5"/>
          <a:stretch>
            <a:fillRect/>
          </a:stretch>
        </p:blipFill>
        <p:spPr>
          <a:xfrm>
            <a:off x="3580956" y="963638"/>
            <a:ext cx="5030087" cy="53949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Picture 20">
            <a:extLst>
              <a:ext uri="{FF2B5EF4-FFF2-40B4-BE49-F238E27FC236}">
                <a16:creationId xmlns:a16="http://schemas.microsoft.com/office/drawing/2014/main" id="{F6A98E81-19DB-41D7-852A-1A90DABB1819}"/>
              </a:ext>
            </a:extLst>
          </p:cNvPr>
          <p:cNvPicPr>
            <a:picLocks noChangeAspect="1"/>
          </p:cNvPicPr>
          <p:nvPr/>
        </p:nvPicPr>
        <p:blipFill>
          <a:blip r:embed="rId6"/>
          <a:stretch>
            <a:fillRect/>
          </a:stretch>
        </p:blipFill>
        <p:spPr>
          <a:xfrm>
            <a:off x="3353859" y="963638"/>
            <a:ext cx="5484281" cy="53949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Picture 22">
            <a:extLst>
              <a:ext uri="{FF2B5EF4-FFF2-40B4-BE49-F238E27FC236}">
                <a16:creationId xmlns:a16="http://schemas.microsoft.com/office/drawing/2014/main" id="{91998154-7B38-498F-9BF3-5C66C0A83537}"/>
              </a:ext>
            </a:extLst>
          </p:cNvPr>
          <p:cNvPicPr>
            <a:picLocks noChangeAspect="1"/>
          </p:cNvPicPr>
          <p:nvPr/>
        </p:nvPicPr>
        <p:blipFill>
          <a:blip r:embed="rId7"/>
          <a:stretch>
            <a:fillRect/>
          </a:stretch>
        </p:blipFill>
        <p:spPr>
          <a:xfrm>
            <a:off x="2947868" y="963638"/>
            <a:ext cx="6296262" cy="5394960"/>
          </a:xfrm>
          <a:prstGeom prst="rect">
            <a:avLst/>
          </a:prstGeom>
        </p:spPr>
      </p:pic>
      <p:pic>
        <p:nvPicPr>
          <p:cNvPr id="24" name="Picture 23">
            <a:extLst>
              <a:ext uri="{FF2B5EF4-FFF2-40B4-BE49-F238E27FC236}">
                <a16:creationId xmlns:a16="http://schemas.microsoft.com/office/drawing/2014/main" id="{251E0E71-01A5-4BDE-9007-288798E8B493}"/>
              </a:ext>
            </a:extLst>
          </p:cNvPr>
          <p:cNvPicPr>
            <a:picLocks noChangeAspect="1"/>
          </p:cNvPicPr>
          <p:nvPr/>
        </p:nvPicPr>
        <p:blipFill>
          <a:blip r:embed="rId8"/>
          <a:stretch>
            <a:fillRect/>
          </a:stretch>
        </p:blipFill>
        <p:spPr>
          <a:xfrm>
            <a:off x="2345288" y="963638"/>
            <a:ext cx="7501422" cy="53949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5" name="Picture 24">
            <a:extLst>
              <a:ext uri="{FF2B5EF4-FFF2-40B4-BE49-F238E27FC236}">
                <a16:creationId xmlns:a16="http://schemas.microsoft.com/office/drawing/2014/main" id="{2AA62C75-6140-4B0F-A3BB-3608ABD5E3F5}"/>
              </a:ext>
            </a:extLst>
          </p:cNvPr>
          <p:cNvPicPr>
            <a:picLocks noChangeAspect="1"/>
          </p:cNvPicPr>
          <p:nvPr/>
        </p:nvPicPr>
        <p:blipFill>
          <a:blip r:embed="rId9"/>
          <a:stretch>
            <a:fillRect/>
          </a:stretch>
        </p:blipFill>
        <p:spPr>
          <a:xfrm>
            <a:off x="2389141" y="963638"/>
            <a:ext cx="7413717" cy="53949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7" name="Rectangle 26">
            <a:extLst>
              <a:ext uri="{FF2B5EF4-FFF2-40B4-BE49-F238E27FC236}">
                <a16:creationId xmlns:a16="http://schemas.microsoft.com/office/drawing/2014/main" id="{694C2913-93CB-468B-81D8-2653409DD23B}"/>
              </a:ext>
            </a:extLst>
          </p:cNvPr>
          <p:cNvSpPr/>
          <p:nvPr/>
        </p:nvSpPr>
        <p:spPr>
          <a:xfrm>
            <a:off x="0" y="-10585"/>
            <a:ext cx="12192000" cy="646331"/>
          </a:xfrm>
          <a:prstGeom prst="rect">
            <a:avLst/>
          </a:prstGeom>
        </p:spPr>
        <p:txBody>
          <a:bodyPr wrap="square" lIns="91440" tIns="45720" rIns="91440" bIns="45720" anchor="t">
            <a:spAutoFit/>
          </a:bodyPr>
          <a:lstStyle/>
          <a:p>
            <a:pPr marL="158750" lvl="2" algn="ctr" defTabSz="627063">
              <a:spcBef>
                <a:spcPts val="1800"/>
              </a:spcBef>
              <a:defRPr/>
            </a:pPr>
            <a:r>
              <a:rPr lang="en-US" sz="3600" b="1" dirty="0">
                <a:solidFill>
                  <a:srgbClr val="5FE0D4"/>
                </a:solidFill>
                <a:latin typeface="Arial"/>
                <a:cs typeface="Arial"/>
              </a:rPr>
              <a:t>Human Genome Reference Program (HGRP)</a:t>
            </a:r>
            <a:endParaRPr lang="en-US" dirty="0"/>
          </a:p>
        </p:txBody>
      </p:sp>
    </p:spTree>
    <p:extLst>
      <p:ext uri="{BB962C8B-B14F-4D97-AF65-F5344CB8AC3E}">
        <p14:creationId xmlns:p14="http://schemas.microsoft.com/office/powerpoint/2010/main" val="54576803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up)">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up)">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up)">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up)">
                                      <p:cBhvr>
                                        <p:cTn id="32" dur="5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up)">
                                      <p:cBhvr>
                                        <p:cTn id="3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079E5F6-99D7-94B0-BA52-A7D2866E20CA}"/>
              </a:ext>
            </a:extLst>
          </p:cNvPr>
          <p:cNvPicPr>
            <a:picLocks noChangeAspect="1"/>
          </p:cNvPicPr>
          <p:nvPr/>
        </p:nvPicPr>
        <p:blipFill>
          <a:blip r:embed="rId3"/>
          <a:stretch>
            <a:fillRect/>
          </a:stretch>
        </p:blipFill>
        <p:spPr>
          <a:xfrm>
            <a:off x="4612036" y="3630653"/>
            <a:ext cx="6897147" cy="1618796"/>
          </a:xfrm>
          <a:prstGeom prst="rect">
            <a:avLst/>
          </a:prstGeom>
          <a:ln w="28575">
            <a:solidFill>
              <a:schemeClr val="bg2"/>
            </a:solidFill>
          </a:ln>
        </p:spPr>
      </p:pic>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4302827" y="935422"/>
            <a:ext cx="7558934" cy="2550587"/>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Special issue in </a:t>
            </a:r>
            <a:r>
              <a:rPr kumimoji="0" lang="en-US" sz="2800" b="1" i="1" u="none" strike="noStrike" kern="1200" cap="none" spc="0" normalizeH="0" baseline="0" noProof="0" dirty="0">
                <a:ln>
                  <a:noFill/>
                </a:ln>
                <a:solidFill>
                  <a:prstClr val="white"/>
                </a:solidFill>
                <a:effectLst/>
                <a:uLnTx/>
                <a:uFillTx/>
                <a:latin typeface="Arial" charset="0"/>
                <a:ea typeface="+mn-ea"/>
                <a:cs typeface="+mn-cs"/>
              </a:rPr>
              <a:t>Science</a:t>
            </a:r>
            <a:endParaRPr kumimoji="0" lang="en-US" sz="2800" b="0" i="1" u="none" strike="noStrike" kern="1200" cap="none" spc="0" normalizeH="0" baseline="0" noProof="0" dirty="0">
              <a:ln>
                <a:noFill/>
              </a:ln>
              <a:solidFill>
                <a:srgbClr val="FFFFFF"/>
              </a:solidFill>
              <a:effectLst/>
              <a:uLnTx/>
              <a:uFillTx/>
              <a:latin typeface="Arial" panose="020B0604020202020204"/>
              <a:ea typeface="+mn-ea"/>
              <a:cs typeface="+mn-cs"/>
            </a:endParaRPr>
          </a:p>
          <a:p>
            <a:pPr marL="387350" lvl="2" indent="-228600" defTabSz="627063" eaLnBrk="0" hangingPunct="0">
              <a:spcBef>
                <a:spcPts val="1800"/>
              </a:spcBef>
              <a:buClr>
                <a:srgbClr val="FFFFFF"/>
              </a:buClr>
              <a:buSzPct val="95000"/>
              <a:buFont typeface="Wingdings" pitchFamily="2" charset="2"/>
              <a:buChar char=""/>
              <a:defRPr/>
            </a:pPr>
            <a:r>
              <a:rPr lang="en-US" sz="2800" b="1" dirty="0">
                <a:solidFill>
                  <a:prstClr val="white"/>
                </a:solidFill>
                <a:latin typeface="Arial" charset="0"/>
              </a:rPr>
              <a:t>&gt;150 researchers using comparative 	genomics to understand &gt;240 species</a:t>
            </a: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NHGRI-funded genome sequencing and 	analysis projects</a:t>
            </a: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16936"/>
            <a:ext cx="12192000" cy="646331"/>
          </a:xfrm>
          <a:prstGeom prst="rect">
            <a:avLst/>
          </a:prstGeom>
        </p:spPr>
        <p:txBody>
          <a:bodyPr wrap="square" lIns="91440" tIns="45720" rIns="91440" bIns="45720" anchor="t">
            <a:spAutoFit/>
          </a:bodyPr>
          <a:lstStyle/>
          <a:p>
            <a:pPr marL="158750" marR="0" lvl="2" indent="0" algn="ctr" defTabSz="627063" rtl="0" eaLnBrk="1" fontAlgn="auto" latinLnBrk="0" hangingPunct="1">
              <a:lnSpc>
                <a:spcPct val="100000"/>
              </a:lnSpc>
              <a:spcBef>
                <a:spcPts val="1800"/>
              </a:spcBef>
              <a:spcAft>
                <a:spcPts val="0"/>
              </a:spcAft>
              <a:buClrTx/>
              <a:buSzTx/>
              <a:buFontTx/>
              <a:buNone/>
              <a:tabLst/>
              <a:defRPr/>
            </a:pPr>
            <a:r>
              <a:rPr kumimoji="0" lang="en-US" sz="3600" b="1" i="0" u="none" strike="noStrike" kern="1200" cap="none" spc="0" normalizeH="0" baseline="0" noProof="0" dirty="0" err="1">
                <a:ln>
                  <a:noFill/>
                </a:ln>
                <a:solidFill>
                  <a:srgbClr val="5FE0D4"/>
                </a:solidFill>
                <a:effectLst/>
                <a:uLnTx/>
                <a:uFillTx/>
                <a:latin typeface="Arial"/>
                <a:ea typeface="+mn-ea"/>
                <a:cs typeface="Arial"/>
              </a:rPr>
              <a:t>Zoonomia</a:t>
            </a:r>
            <a:r>
              <a:rPr kumimoji="0" lang="en-US" sz="3600" b="1" i="0" u="none" strike="noStrike" kern="1200" cap="none" spc="0" normalizeH="0" baseline="0" noProof="0" dirty="0">
                <a:ln>
                  <a:noFill/>
                </a:ln>
                <a:solidFill>
                  <a:srgbClr val="5FE0D4"/>
                </a:solidFill>
                <a:effectLst/>
                <a:uLnTx/>
                <a:uFillTx/>
                <a:latin typeface="Arial"/>
                <a:ea typeface="+mn-ea"/>
                <a:cs typeface="Arial"/>
              </a:rPr>
              <a:t> Project</a:t>
            </a: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20" name="Picture 19">
            <a:extLst>
              <a:ext uri="{FF2B5EF4-FFF2-40B4-BE49-F238E27FC236}">
                <a16:creationId xmlns:a16="http://schemas.microsoft.com/office/drawing/2014/main" id="{7FBA7BFF-119D-D5FE-A28B-B185FDBE71F8}"/>
              </a:ext>
            </a:extLst>
          </p:cNvPr>
          <p:cNvPicPr>
            <a:picLocks noChangeAspect="1"/>
          </p:cNvPicPr>
          <p:nvPr/>
        </p:nvPicPr>
        <p:blipFill>
          <a:blip r:embed="rId4"/>
          <a:stretch>
            <a:fillRect/>
          </a:stretch>
        </p:blipFill>
        <p:spPr>
          <a:xfrm>
            <a:off x="173904" y="935423"/>
            <a:ext cx="4173794" cy="5315066"/>
          </a:xfrm>
          <a:prstGeom prst="rect">
            <a:avLst/>
          </a:prstGeom>
          <a:ln w="38100">
            <a:solidFill>
              <a:schemeClr val="bg2"/>
            </a:solidFill>
          </a:ln>
        </p:spPr>
      </p:pic>
      <p:pic>
        <p:nvPicPr>
          <p:cNvPr id="4" name="Picture 3">
            <a:extLst>
              <a:ext uri="{FF2B5EF4-FFF2-40B4-BE49-F238E27FC236}">
                <a16:creationId xmlns:a16="http://schemas.microsoft.com/office/drawing/2014/main" id="{C82D003D-8D2D-30E6-A284-D620E1F9A1F0}"/>
              </a:ext>
            </a:extLst>
          </p:cNvPr>
          <p:cNvPicPr>
            <a:picLocks noChangeAspect="1"/>
          </p:cNvPicPr>
          <p:nvPr/>
        </p:nvPicPr>
        <p:blipFill>
          <a:blip r:embed="rId5"/>
          <a:stretch>
            <a:fillRect/>
          </a:stretch>
        </p:blipFill>
        <p:spPr>
          <a:xfrm>
            <a:off x="4782894" y="3851300"/>
            <a:ext cx="6897147" cy="1780917"/>
          </a:xfrm>
          <a:prstGeom prst="rect">
            <a:avLst/>
          </a:prstGeom>
          <a:ln w="28575">
            <a:solidFill>
              <a:schemeClr val="bg2"/>
            </a:solidFill>
          </a:ln>
        </p:spPr>
      </p:pic>
      <p:pic>
        <p:nvPicPr>
          <p:cNvPr id="18" name="Picture 17">
            <a:extLst>
              <a:ext uri="{FF2B5EF4-FFF2-40B4-BE49-F238E27FC236}">
                <a16:creationId xmlns:a16="http://schemas.microsoft.com/office/drawing/2014/main" id="{92956E35-4091-3465-6996-92E8085AC31C}"/>
              </a:ext>
            </a:extLst>
          </p:cNvPr>
          <p:cNvPicPr>
            <a:picLocks noChangeAspect="1"/>
          </p:cNvPicPr>
          <p:nvPr/>
        </p:nvPicPr>
        <p:blipFill>
          <a:blip r:embed="rId6"/>
          <a:stretch>
            <a:fillRect/>
          </a:stretch>
        </p:blipFill>
        <p:spPr>
          <a:xfrm>
            <a:off x="4955792" y="4046922"/>
            <a:ext cx="6897147" cy="1793416"/>
          </a:xfrm>
          <a:prstGeom prst="rect">
            <a:avLst/>
          </a:prstGeom>
          <a:ln w="28575">
            <a:solidFill>
              <a:schemeClr val="bg2"/>
            </a:solidFill>
          </a:ln>
        </p:spPr>
      </p:pic>
      <p:pic>
        <p:nvPicPr>
          <p:cNvPr id="6" name="Picture 5">
            <a:extLst>
              <a:ext uri="{FF2B5EF4-FFF2-40B4-BE49-F238E27FC236}">
                <a16:creationId xmlns:a16="http://schemas.microsoft.com/office/drawing/2014/main" id="{C930B51F-98E6-625F-C782-E206BCA07550}"/>
              </a:ext>
            </a:extLst>
          </p:cNvPr>
          <p:cNvPicPr>
            <a:picLocks noChangeAspect="1"/>
          </p:cNvPicPr>
          <p:nvPr/>
        </p:nvPicPr>
        <p:blipFill>
          <a:blip r:embed="rId7"/>
          <a:stretch>
            <a:fillRect/>
          </a:stretch>
        </p:blipFill>
        <p:spPr>
          <a:xfrm>
            <a:off x="5133720" y="4248021"/>
            <a:ext cx="6897147" cy="1770563"/>
          </a:xfrm>
          <a:prstGeom prst="rect">
            <a:avLst/>
          </a:prstGeom>
          <a:ln w="28575">
            <a:solidFill>
              <a:schemeClr val="bg2"/>
            </a:solidFill>
          </a:ln>
        </p:spPr>
      </p:pic>
      <p:sp>
        <p:nvSpPr>
          <p:cNvPr id="3" name="TextBox 2">
            <a:extLst>
              <a:ext uri="{FF2B5EF4-FFF2-40B4-BE49-F238E27FC236}">
                <a16:creationId xmlns:a16="http://schemas.microsoft.com/office/drawing/2014/main" id="{5BA3CF4B-1295-574C-9EC4-B3D7FC1F6A55}"/>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19</a:t>
            </a:r>
            <a:endParaRPr kumimoji="0" lang="en-US" sz="2000" b="1" i="0" u="none" strike="noStrike" kern="1200" cap="none" spc="0" normalizeH="0" baseline="0" noProof="0">
              <a:ln>
                <a:noFill/>
              </a:ln>
              <a:solidFill>
                <a:srgbClr val="5FE0D4"/>
              </a:solidFill>
              <a:effectLst/>
              <a:uLnTx/>
              <a:uFillTx/>
              <a:latin typeface="Arial" charset="0"/>
              <a:ea typeface="+mn-ea"/>
              <a:cs typeface="+mn-cs"/>
            </a:endParaRPr>
          </a:p>
        </p:txBody>
      </p:sp>
    </p:spTree>
    <p:extLst>
      <p:ext uri="{BB962C8B-B14F-4D97-AF65-F5344CB8AC3E}">
        <p14:creationId xmlns:p14="http://schemas.microsoft.com/office/powerpoint/2010/main" val="14177794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animEffect transition="in" filter="fade">
                                      <p:cBhvr>
                                        <p:cTn id="15" dur="500"/>
                                        <p:tgtEl>
                                          <p:spTgt spid="9">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9">
                                            <p:txEl>
                                              <p:pRg st="2" end="2"/>
                                            </p:txEl>
                                          </p:spTgt>
                                        </p:tgtEl>
                                        <p:attrNameLst>
                                          <p:attrName>style.visibility</p:attrName>
                                        </p:attrNameLst>
                                      </p:cBhvr>
                                      <p:to>
                                        <p:strVal val="visible"/>
                                      </p:to>
                                    </p:set>
                                    <p:animEffect transition="in" filter="fade">
                                      <p:cBhvr>
                                        <p:cTn id="20" dur="500"/>
                                        <p:tgtEl>
                                          <p:spTgt spid="9">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0" y="-12702"/>
            <a:ext cx="12192000" cy="646331"/>
          </a:xfrm>
          <a:prstGeom prst="rect">
            <a:avLst/>
          </a:prstGeom>
        </p:spPr>
        <p:txBody>
          <a:bodyPr wrap="square" lIns="91440" tIns="45720" rIns="91440" bIns="45720" anchor="t">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a:ea typeface="+mn-ea"/>
                <a:cs typeface="Arial"/>
              </a:rPr>
              <a:t>Centers of Excellence in Genomic Science (CEGS)</a:t>
            </a:r>
            <a:endParaRPr kumimoji="0" lang="en-US" sz="3600" b="1" i="0" u="none" strike="noStrike" kern="1200" cap="none" spc="0" normalizeH="0" baseline="0" noProof="0" dirty="0">
              <a:ln>
                <a:noFill/>
              </a:ln>
              <a:solidFill>
                <a:prstClr val="white"/>
              </a:solidFill>
              <a:effectLst/>
              <a:uLnTx/>
              <a:uFillTx/>
              <a:latin typeface="Arial"/>
              <a:ea typeface="+mn-ea"/>
              <a:cs typeface="Arial"/>
            </a:endParaRPr>
          </a:p>
        </p:txBody>
      </p:sp>
      <p:pic>
        <p:nvPicPr>
          <p:cNvPr id="11" name="Picture 10" descr="A person in a suit and tie&#10;&#10;Description automatically generated with medium confidence">
            <a:extLst>
              <a:ext uri="{FF2B5EF4-FFF2-40B4-BE49-F238E27FC236}">
                <a16:creationId xmlns:a16="http://schemas.microsoft.com/office/drawing/2014/main" id="{1D42A7C7-1B2C-D8C2-5B06-4AAE28804B8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7063" r="22813" b="19520"/>
          <a:stretch/>
        </p:blipFill>
        <p:spPr>
          <a:xfrm>
            <a:off x="3139807" y="1337094"/>
            <a:ext cx="2801338" cy="3274236"/>
          </a:xfrm>
          <a:prstGeom prst="rect">
            <a:avLst/>
          </a:prstGeom>
          <a:solidFill>
            <a:srgbClr val="FFFFFF">
              <a:shade val="85000"/>
            </a:srgbClr>
          </a:solidFill>
          <a:ln w="38100" cap="sq">
            <a:solidFill>
              <a:schemeClr val="bg2"/>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7A1E711A-9D05-1A96-FB64-08532959919D}"/>
              </a:ext>
            </a:extLst>
          </p:cNvPr>
          <p:cNvSpPr txBox="1"/>
          <p:nvPr/>
        </p:nvSpPr>
        <p:spPr>
          <a:xfrm>
            <a:off x="16318" y="5166655"/>
            <a:ext cx="9837174" cy="1815882"/>
          </a:xfrm>
          <a:prstGeom prst="rect">
            <a:avLst/>
          </a:prstGeom>
          <a:noFill/>
        </p:spPr>
        <p:txBody>
          <a:bodyPr wrap="square" lIns="91440" tIns="45720" rIns="91440" bIns="45720" anchor="t">
            <a:spAutoFit/>
          </a:bodyPr>
          <a:lstStyle/>
          <a:p>
            <a:pPr marL="0" marR="0" lvl="0" indent="0" algn="l" defTabSz="1219170" rtl="0" eaLnBrk="1" fontAlgn="base"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a:ea typeface="+mn-ea"/>
                <a:cs typeface="Times"/>
              </a:rPr>
              <a:t> </a:t>
            </a:r>
            <a:r>
              <a:rPr kumimoji="0" lang="en-US" sz="2800" b="0" i="0" u="none" strike="noStrike" kern="1200" cap="none" spc="0" normalizeH="0" baseline="0" noProof="0" dirty="0">
                <a:ln>
                  <a:noFill/>
                </a:ln>
                <a:solidFill>
                  <a:srgbClr val="FFFFFF"/>
                </a:solidFill>
                <a:effectLst/>
                <a:uLnTx/>
                <a:uFillTx/>
                <a:latin typeface="Arial"/>
                <a:ea typeface="+mn-ea"/>
                <a:cs typeface="Arial"/>
              </a:rPr>
              <a:t>​</a:t>
            </a:r>
          </a:p>
          <a:p>
            <a:pPr marL="608965" marR="0" lvl="1" algn="l" defTabSz="1219170" rtl="0" eaLnBrk="1" fontAlgn="base" latinLnBrk="0" hangingPunct="1">
              <a:lnSpc>
                <a:spcPct val="100000"/>
              </a:lnSpc>
              <a:spcBef>
                <a:spcPts val="0"/>
              </a:spcBef>
              <a:spcAft>
                <a:spcPts val="0"/>
              </a:spcAft>
              <a:buClrTx/>
              <a:buSzTx/>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PAR-23-098 CEGS Reissued </a:t>
            </a:r>
          </a:p>
          <a:p>
            <a:pPr marL="608965" marR="0" lvl="1" algn="l" defTabSz="1219170" rtl="0" eaLnBrk="1" fontAlgn="base" latinLnBrk="0" hangingPunct="1">
              <a:lnSpc>
                <a:spcPct val="100000"/>
              </a:lnSpc>
              <a:spcBef>
                <a:spcPts val="0"/>
              </a:spcBef>
              <a:spcAft>
                <a:spcPts val="0"/>
              </a:spcAft>
              <a:buClrTx/>
              <a:buSzTx/>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a:ea typeface="+mn-ea"/>
                <a:cs typeface="Arial"/>
              </a:rPr>
              <a:t>	Next Receipt Dates: June 23, 2023; June 21, 2024</a:t>
            </a:r>
            <a:endParaRPr kumimoji="0" lang="en-US" sz="2800" b="0" i="0" u="none" strike="noStrike" kern="1200" cap="none" spc="0" normalizeH="0" baseline="0" noProof="0" dirty="0">
              <a:ln>
                <a:noFill/>
              </a:ln>
              <a:solidFill>
                <a:schemeClr val="bg2">
                  <a:lumMod val="40000"/>
                  <a:lumOff val="60000"/>
                </a:schemeClr>
              </a:solidFill>
              <a:effectLst/>
              <a:uLnTx/>
              <a:uFillTx/>
              <a:latin typeface="Arial"/>
              <a:ea typeface="+mn-ea"/>
              <a:cs typeface="Arial"/>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 name="TextBox 3">
            <a:extLst>
              <a:ext uri="{FF2B5EF4-FFF2-40B4-BE49-F238E27FC236}">
                <a16:creationId xmlns:a16="http://schemas.microsoft.com/office/drawing/2014/main" id="{D94298C8-00D4-4688-B75C-A9E3F4FC2E33}"/>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20</a:t>
            </a:r>
            <a:endParaRPr kumimoji="0" lang="en-US" sz="2000" b="1" i="0" u="none" strike="noStrike" kern="1200" cap="none" spc="0" normalizeH="0" baseline="0" noProof="0">
              <a:ln>
                <a:noFill/>
              </a:ln>
              <a:solidFill>
                <a:srgbClr val="5FE0D4"/>
              </a:solidFill>
              <a:effectLst/>
              <a:uLnTx/>
              <a:uFillTx/>
              <a:latin typeface="Arial"/>
              <a:cs typeface="Arial"/>
            </a:endParaRPr>
          </a:p>
        </p:txBody>
      </p:sp>
      <p:sp>
        <p:nvSpPr>
          <p:cNvPr id="6" name="Title 1">
            <a:extLst>
              <a:ext uri="{FF2B5EF4-FFF2-40B4-BE49-F238E27FC236}">
                <a16:creationId xmlns:a16="http://schemas.microsoft.com/office/drawing/2014/main" id="{E7B00130-1CC9-22BD-D050-B5364B03A00D}"/>
              </a:ext>
            </a:extLst>
          </p:cNvPr>
          <p:cNvSpPr txBox="1">
            <a:spLocks/>
          </p:cNvSpPr>
          <p:nvPr/>
        </p:nvSpPr>
        <p:spPr>
          <a:xfrm>
            <a:off x="1919198" y="4607705"/>
            <a:ext cx="524255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it-IT" sz="3200" b="1" i="0" u="none" strike="noStrike" kern="1200" cap="none" spc="-100" normalizeH="0" baseline="0" noProof="0">
                <a:ln>
                  <a:noFill/>
                </a:ln>
                <a:solidFill>
                  <a:srgbClr val="FFFFFF"/>
                </a:solidFill>
                <a:effectLst/>
                <a:uLnTx/>
                <a:uFillTx/>
                <a:latin typeface="Arial" panose="020B0604020202020204"/>
                <a:ea typeface="+mn-ea"/>
                <a:cs typeface="Arial" charset="0"/>
              </a:rPr>
              <a:t>Jef Boeke , Ph.D.</a:t>
            </a:r>
            <a:endParaRPr kumimoji="0" lang="en-US" sz="3200" b="1" i="0" u="none" strike="noStrike" kern="1200" cap="none" spc="-100" normalizeH="0" baseline="0" noProof="0">
              <a:ln>
                <a:noFill/>
              </a:ln>
              <a:solidFill>
                <a:srgbClr val="FFFFFF"/>
              </a:solidFill>
              <a:effectLst/>
              <a:uLnTx/>
              <a:uFillTx/>
              <a:latin typeface="Arial" panose="020B0604020202020204"/>
              <a:ea typeface="+mn-ea"/>
              <a:cs typeface="Arial" charset="0"/>
            </a:endParaRPr>
          </a:p>
        </p:txBody>
      </p:sp>
      <p:pic>
        <p:nvPicPr>
          <p:cNvPr id="7" name="Picture 6">
            <a:extLst>
              <a:ext uri="{FF2B5EF4-FFF2-40B4-BE49-F238E27FC236}">
                <a16:creationId xmlns:a16="http://schemas.microsoft.com/office/drawing/2014/main" id="{E1CBD87B-AC52-75A9-7292-DE483D25560A}"/>
              </a:ext>
            </a:extLst>
          </p:cNvPr>
          <p:cNvPicPr>
            <a:picLocks noChangeAspect="1"/>
          </p:cNvPicPr>
          <p:nvPr/>
        </p:nvPicPr>
        <p:blipFill>
          <a:blip r:embed="rId4"/>
          <a:stretch>
            <a:fillRect/>
          </a:stretch>
        </p:blipFill>
        <p:spPr>
          <a:xfrm>
            <a:off x="7161753" y="2004505"/>
            <a:ext cx="2143125" cy="2143125"/>
          </a:xfrm>
          <a:prstGeom prst="rect">
            <a:avLst/>
          </a:prstGeom>
        </p:spPr>
      </p:pic>
    </p:spTree>
    <p:extLst>
      <p:ext uri="{BB962C8B-B14F-4D97-AF65-F5344CB8AC3E}">
        <p14:creationId xmlns:p14="http://schemas.microsoft.com/office/powerpoint/2010/main" val="175878883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458D5DD0-125F-C12E-EE38-902E40303465}"/>
              </a:ext>
            </a:extLst>
          </p:cNvPr>
          <p:cNvSpPr/>
          <p:nvPr/>
        </p:nvSpPr>
        <p:spPr>
          <a:xfrm>
            <a:off x="7789908" y="4750427"/>
            <a:ext cx="2996379" cy="7457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F" sz="18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17772"/>
            <a:ext cx="12192000" cy="1089529"/>
          </a:xfrm>
          <a:prstGeom prst="rect">
            <a:avLst/>
          </a:prstGeom>
        </p:spPr>
        <p:txBody>
          <a:bodyPr wrap="square">
            <a:spAutoFit/>
          </a:bodyPr>
          <a:lstStyle/>
          <a:p>
            <a:pPr marL="158750" marR="0" lvl="2" indent="0" algn="ctr" defTabSz="627063" rtl="0" eaLnBrk="0" fontAlgn="auto" latinLnBrk="0" hangingPunct="0">
              <a:lnSpc>
                <a:spcPct val="9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Molecular Phenotypes of Null Alleles in Cells (</a:t>
            </a:r>
            <a:r>
              <a:rPr kumimoji="0" lang="en-US" sz="3600" b="1" i="0" u="none" strike="noStrike" kern="1200" cap="none" spc="0" normalizeH="0" baseline="0" noProof="0" dirty="0" err="1">
                <a:ln>
                  <a:noFill/>
                </a:ln>
                <a:solidFill>
                  <a:srgbClr val="5FE0D4"/>
                </a:solidFill>
                <a:effectLst/>
                <a:uLnTx/>
                <a:uFillTx/>
                <a:latin typeface="Arial" charset="0"/>
                <a:ea typeface="+mn-ea"/>
                <a:cs typeface="Arial" charset="0"/>
              </a:rPr>
              <a:t>MorPhiC</a:t>
            </a: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5" name="TextBox 4">
            <a:extLst>
              <a:ext uri="{FF2B5EF4-FFF2-40B4-BE49-F238E27FC236}">
                <a16:creationId xmlns:a16="http://schemas.microsoft.com/office/drawing/2014/main" id="{0B775E57-417F-55C9-7FE9-9ED503A032CC}"/>
              </a:ext>
            </a:extLst>
          </p:cNvPr>
          <p:cNvSpPr txBox="1"/>
          <p:nvPr/>
        </p:nvSpPr>
        <p:spPr>
          <a:xfrm>
            <a:off x="194441" y="1537930"/>
            <a:ext cx="12192000" cy="523220"/>
          </a:xfrm>
          <a:prstGeom prst="rect">
            <a:avLst/>
          </a:prstGeom>
          <a:noFill/>
        </p:spPr>
        <p:txBody>
          <a:bodyPr wrap="square" lIns="91440" tIns="45720" rIns="91440" bIns="45720" rtlCol="0" anchor="t">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AF" sz="2800" b="1" i="0" u="none" strike="noStrike" kern="1200" cap="none" spc="0" normalizeH="0" baseline="0" noProof="0" dirty="0">
                <a:ln>
                  <a:noFill/>
                </a:ln>
                <a:solidFill>
                  <a:srgbClr val="FFFFFF"/>
                </a:solidFill>
                <a:effectLst/>
                <a:uLnTx/>
                <a:uFillTx/>
                <a:latin typeface="Arial"/>
                <a:ea typeface="Helvetica Neue" charset="0"/>
                <a:cs typeface="Arial"/>
              </a:rPr>
              <a:t>Data Production Reseach </a:t>
            </a:r>
            <a:r>
              <a:rPr kumimoji="0" lang="en-US" sz="2800" b="1" i="0" u="none" strike="noStrike" kern="1200" cap="none" spc="0" normalizeH="0" baseline="0" noProof="0" dirty="0">
                <a:ln>
                  <a:noFill/>
                </a:ln>
                <a:solidFill>
                  <a:srgbClr val="FFFFFF"/>
                </a:solidFill>
                <a:effectLst/>
                <a:uLnTx/>
                <a:uFillTx/>
                <a:latin typeface="Arial"/>
                <a:ea typeface="Helvetica Neue" charset="0"/>
                <a:cs typeface="Arial"/>
              </a:rPr>
              <a:t>&amp;</a:t>
            </a:r>
            <a:r>
              <a:rPr kumimoji="0" lang="en-AF" sz="2800" b="1" i="0" u="none" strike="noStrike" kern="1200" cap="none" spc="0" normalizeH="0" baseline="0" noProof="0" dirty="0">
                <a:ln>
                  <a:noFill/>
                </a:ln>
                <a:solidFill>
                  <a:srgbClr val="FFFFFF"/>
                </a:solidFill>
                <a:effectLst/>
                <a:uLnTx/>
                <a:uFillTx/>
                <a:latin typeface="Arial"/>
                <a:ea typeface="Helvetica Neue" charset="0"/>
                <a:cs typeface="Arial"/>
              </a:rPr>
              <a:t> Development </a:t>
            </a:r>
            <a:r>
              <a:rPr lang="en-AF" sz="2800" b="1" dirty="0">
                <a:solidFill>
                  <a:srgbClr val="FFFFFF"/>
                </a:solidFill>
                <a:latin typeface="Arial"/>
                <a:ea typeface="Helvetica Neue" charset="0"/>
                <a:cs typeface="Arial"/>
              </a:rPr>
              <a:t>Centers</a:t>
            </a:r>
            <a:endParaRPr kumimoji="0" lang="en-AF" sz="2800" b="1" i="0" u="none" strike="noStrike" kern="1200" cap="none" spc="0" normalizeH="0" baseline="0" noProof="0" dirty="0">
              <a:ln>
                <a:noFill/>
              </a:ln>
              <a:solidFill>
                <a:srgbClr val="FFFFFF"/>
              </a:solidFill>
              <a:effectLst/>
              <a:uLnTx/>
              <a:uFillTx/>
              <a:latin typeface="Arial"/>
              <a:ea typeface="Helvetica Neue" charset="0"/>
              <a:cs typeface="Arial"/>
            </a:endParaRPr>
          </a:p>
        </p:txBody>
      </p:sp>
      <p:sp>
        <p:nvSpPr>
          <p:cNvPr id="11" name="TextBox 10">
            <a:extLst>
              <a:ext uri="{FF2B5EF4-FFF2-40B4-BE49-F238E27FC236}">
                <a16:creationId xmlns:a16="http://schemas.microsoft.com/office/drawing/2014/main" id="{EB74B7AA-ED90-8B6E-4A3E-42905637C123}"/>
              </a:ext>
            </a:extLst>
          </p:cNvPr>
          <p:cNvSpPr txBox="1"/>
          <p:nvPr/>
        </p:nvSpPr>
        <p:spPr>
          <a:xfrm>
            <a:off x="6746710" y="3796320"/>
            <a:ext cx="4864266" cy="954107"/>
          </a:xfrm>
          <a:prstGeom prst="rect">
            <a:avLst/>
          </a:prstGeom>
          <a:noFill/>
        </p:spPr>
        <p:txBody>
          <a:bodyPr wrap="square" rtlCol="0">
            <a:spAutoFit/>
          </a:bodyPr>
          <a:lstStyle/>
          <a:p>
            <a:pPr marL="342900" marR="0" lvl="0" indent="-342900" algn="ctr"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Helvetica Neue" charset="0"/>
                <a:cs typeface="Arial" panose="020B0604020202020204" pitchFamily="34" charset="0"/>
              </a:rPr>
              <a:t>Data Analysis &amp; Validation</a:t>
            </a:r>
            <a:r>
              <a:rPr kumimoji="0" lang="en-US" sz="2800" b="1" i="0" u="none" strike="noStrike" kern="1200" cap="none" spc="0" normalizeH="0" noProof="0" dirty="0">
                <a:ln>
                  <a:noFill/>
                </a:ln>
                <a:solidFill>
                  <a:srgbClr val="FFFFFF"/>
                </a:solidFill>
                <a:effectLst/>
                <a:uLnTx/>
                <a:uFillTx/>
                <a:latin typeface="Arial" panose="020B0604020202020204"/>
                <a:ea typeface="Helvetica Neue" charset="0"/>
                <a:cs typeface="Arial" panose="020B0604020202020204" pitchFamily="34" charset="0"/>
              </a:rPr>
              <a:t> </a:t>
            </a:r>
            <a:r>
              <a:rPr kumimoji="0" lang="en-US" sz="2800" b="1" i="0" u="none" strike="noStrike" kern="1200" cap="none" spc="0" normalizeH="0" baseline="0" noProof="0" dirty="0">
                <a:ln>
                  <a:noFill/>
                </a:ln>
                <a:solidFill>
                  <a:srgbClr val="FFFFFF"/>
                </a:solidFill>
                <a:effectLst/>
                <a:uLnTx/>
                <a:uFillTx/>
                <a:latin typeface="Arial" panose="020B0604020202020204"/>
                <a:ea typeface="Helvetica Neue" charset="0"/>
                <a:cs typeface="Arial" panose="020B0604020202020204" pitchFamily="34" charset="0"/>
              </a:rPr>
              <a:t>Centers </a:t>
            </a:r>
          </a:p>
        </p:txBody>
      </p:sp>
      <p:pic>
        <p:nvPicPr>
          <p:cNvPr id="15" name="Picture 14">
            <a:extLst>
              <a:ext uri="{FF2B5EF4-FFF2-40B4-BE49-F238E27FC236}">
                <a16:creationId xmlns:a16="http://schemas.microsoft.com/office/drawing/2014/main" id="{88DD9A74-ABED-FB76-D263-3CFFE03C57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8206" y="2116708"/>
            <a:ext cx="2200122" cy="757253"/>
          </a:xfrm>
          <a:prstGeom prst="rect">
            <a:avLst/>
          </a:prstGeom>
        </p:spPr>
      </p:pic>
      <p:pic>
        <p:nvPicPr>
          <p:cNvPr id="16" name="Picture 15">
            <a:extLst>
              <a:ext uri="{FF2B5EF4-FFF2-40B4-BE49-F238E27FC236}">
                <a16:creationId xmlns:a16="http://schemas.microsoft.com/office/drawing/2014/main" id="{7CC7330D-76DE-E694-A2F9-09C3F0CB38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0147" y="2113138"/>
            <a:ext cx="2823361" cy="763070"/>
          </a:xfrm>
          <a:prstGeom prst="rect">
            <a:avLst/>
          </a:prstGeom>
        </p:spPr>
      </p:pic>
      <p:pic>
        <p:nvPicPr>
          <p:cNvPr id="19" name="Picture 14" descr="University of Miami - Osher Collaborative">
            <a:extLst>
              <a:ext uri="{FF2B5EF4-FFF2-40B4-BE49-F238E27FC236}">
                <a16:creationId xmlns:a16="http://schemas.microsoft.com/office/drawing/2014/main" id="{220F4AAC-ED36-A37C-21C7-62BFD1201A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7055" y="4778984"/>
            <a:ext cx="2996379" cy="74576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12B51369-1B9A-441E-B676-63E7E3B3C3AE}"/>
              </a:ext>
            </a:extLst>
          </p:cNvPr>
          <p:cNvSpPr txBox="1"/>
          <p:nvPr/>
        </p:nvSpPr>
        <p:spPr>
          <a:xfrm>
            <a:off x="1531758" y="5401593"/>
            <a:ext cx="3172111" cy="496996"/>
          </a:xfrm>
          <a:prstGeom prst="rect">
            <a:avLst/>
          </a:prstGeom>
          <a:noFill/>
        </p:spPr>
        <p:txBody>
          <a:bodyPr wrap="square">
            <a:spAutoFit/>
          </a:bodyPr>
          <a:lstStyle/>
          <a:p>
            <a:pPr marL="457200" marR="0" lvl="1"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Helvetica Neue" charset="0"/>
                <a:cs typeface="Arial" panose="020B0604020202020204" pitchFamily="34" charset="0"/>
              </a:rPr>
              <a:t>PI: </a:t>
            </a:r>
            <a:r>
              <a:rPr kumimoji="0" lang="en-AF" sz="20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Helvetica Neue" charset="0"/>
                <a:cs typeface="Arial" panose="020B0604020202020204" pitchFamily="34" charset="0"/>
              </a:rPr>
              <a:t>Stephan Schürer</a:t>
            </a:r>
          </a:p>
        </p:txBody>
      </p:sp>
      <p:sp>
        <p:nvSpPr>
          <p:cNvPr id="14" name="TextBox 13">
            <a:extLst>
              <a:ext uri="{FF2B5EF4-FFF2-40B4-BE49-F238E27FC236}">
                <a16:creationId xmlns:a16="http://schemas.microsoft.com/office/drawing/2014/main" id="{EE117A5D-CF96-4E56-BD60-CBA5FB350680}"/>
              </a:ext>
            </a:extLst>
          </p:cNvPr>
          <p:cNvSpPr txBox="1"/>
          <p:nvPr/>
        </p:nvSpPr>
        <p:spPr>
          <a:xfrm>
            <a:off x="2892502" y="2762577"/>
            <a:ext cx="3220336" cy="496996"/>
          </a:xfrm>
          <a:prstGeom prst="rect">
            <a:avLst/>
          </a:prstGeom>
          <a:noFill/>
        </p:spPr>
        <p:txBody>
          <a:bodyPr wrap="square">
            <a:spAutoFit/>
          </a:bodyPr>
          <a:lstStyle/>
          <a:p>
            <a:pPr marL="457200" marR="0" lvl="1"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Helvetica Neue" charset="0"/>
                <a:cs typeface="Arial" panose="020B0604020202020204" pitchFamily="34" charset="0"/>
              </a:rPr>
              <a:t>PI: </a:t>
            </a:r>
            <a:r>
              <a:rPr kumimoji="0" lang="en-AF" sz="20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Helvetica Neue" charset="0"/>
                <a:cs typeface="Arial" panose="020B0604020202020204" pitchFamily="34" charset="0"/>
              </a:rPr>
              <a:t>Danwei Huangfu</a:t>
            </a:r>
          </a:p>
        </p:txBody>
      </p:sp>
      <p:sp>
        <p:nvSpPr>
          <p:cNvPr id="20" name="TextBox 19">
            <a:extLst>
              <a:ext uri="{FF2B5EF4-FFF2-40B4-BE49-F238E27FC236}">
                <a16:creationId xmlns:a16="http://schemas.microsoft.com/office/drawing/2014/main" id="{4F0BD837-F09C-4CAE-BF27-95983EC994FA}"/>
              </a:ext>
            </a:extLst>
          </p:cNvPr>
          <p:cNvSpPr txBox="1"/>
          <p:nvPr/>
        </p:nvSpPr>
        <p:spPr>
          <a:xfrm>
            <a:off x="452816" y="2742309"/>
            <a:ext cx="2745259" cy="496996"/>
          </a:xfrm>
          <a:prstGeom prst="rect">
            <a:avLst/>
          </a:prstGeom>
          <a:noFill/>
        </p:spPr>
        <p:txBody>
          <a:bodyPr wrap="square">
            <a:spAutoFit/>
          </a:bodyPr>
          <a:lstStyle/>
          <a:p>
            <a:pPr marL="457200" marR="0" lvl="1"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Helvetica Neue" charset="0"/>
                <a:cs typeface="Arial" panose="020B0604020202020204" pitchFamily="34" charset="0"/>
              </a:rPr>
              <a:t>PI: </a:t>
            </a:r>
            <a:r>
              <a:rPr kumimoji="0" lang="en-AF" sz="20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Helvetica Neue" charset="0"/>
                <a:cs typeface="Arial" panose="020B0604020202020204" pitchFamily="34" charset="0"/>
              </a:rPr>
              <a:t>Paul Robson</a:t>
            </a:r>
          </a:p>
        </p:txBody>
      </p:sp>
      <p:sp>
        <p:nvSpPr>
          <p:cNvPr id="21" name="TextBox 20">
            <a:extLst>
              <a:ext uri="{FF2B5EF4-FFF2-40B4-BE49-F238E27FC236}">
                <a16:creationId xmlns:a16="http://schemas.microsoft.com/office/drawing/2014/main" id="{01C02AF1-0E27-45B4-9A97-B6408FCA6EF6}"/>
              </a:ext>
            </a:extLst>
          </p:cNvPr>
          <p:cNvSpPr txBox="1"/>
          <p:nvPr/>
        </p:nvSpPr>
        <p:spPr>
          <a:xfrm>
            <a:off x="5514428" y="2742309"/>
            <a:ext cx="3365120" cy="496931"/>
          </a:xfrm>
          <a:prstGeom prst="rect">
            <a:avLst/>
          </a:prstGeom>
          <a:noFill/>
        </p:spPr>
        <p:txBody>
          <a:bodyPr wrap="square">
            <a:spAutoFit/>
          </a:bodyPr>
          <a:lstStyle/>
          <a:p>
            <a:pPr marL="457200" marR="0" lvl="1"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Helvetica Neue" charset="0"/>
                <a:cs typeface="Arial" panose="020B0604020202020204" pitchFamily="34" charset="0"/>
              </a:rPr>
              <a:t>PI: </a:t>
            </a:r>
            <a:r>
              <a:rPr kumimoji="0" lang="en-AF" sz="20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Helvetica Neue" charset="0"/>
                <a:cs typeface="Arial" panose="020B0604020202020204" pitchFamily="34" charset="0"/>
              </a:rPr>
              <a:t>Mazhar Adli</a:t>
            </a:r>
          </a:p>
        </p:txBody>
      </p:sp>
      <p:sp>
        <p:nvSpPr>
          <p:cNvPr id="22" name="TextBox 21">
            <a:extLst>
              <a:ext uri="{FF2B5EF4-FFF2-40B4-BE49-F238E27FC236}">
                <a16:creationId xmlns:a16="http://schemas.microsoft.com/office/drawing/2014/main" id="{5AEEA6BF-6EE8-4762-A75A-63C206A55864}"/>
              </a:ext>
            </a:extLst>
          </p:cNvPr>
          <p:cNvSpPr txBox="1"/>
          <p:nvPr/>
        </p:nvSpPr>
        <p:spPr>
          <a:xfrm>
            <a:off x="7775312" y="2742309"/>
            <a:ext cx="3365120" cy="496996"/>
          </a:xfrm>
          <a:prstGeom prst="rect">
            <a:avLst/>
          </a:prstGeom>
          <a:noFill/>
        </p:spPr>
        <p:txBody>
          <a:bodyPr wrap="square">
            <a:spAutoFit/>
          </a:bodyPr>
          <a:lstStyle/>
          <a:p>
            <a:pPr marL="457200" marR="0" lvl="1"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Helvetica Neue" charset="0"/>
                <a:cs typeface="Arial" panose="020B0604020202020204" pitchFamily="34" charset="0"/>
              </a:rPr>
              <a:t>PI: </a:t>
            </a:r>
            <a:r>
              <a:rPr kumimoji="0" lang="en-AF" sz="20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Helvetica Neue" charset="0"/>
                <a:cs typeface="Arial" panose="020B0604020202020204" pitchFamily="34" charset="0"/>
              </a:rPr>
              <a:t>Luke Gilbert </a:t>
            </a:r>
          </a:p>
        </p:txBody>
      </p:sp>
      <p:pic>
        <p:nvPicPr>
          <p:cNvPr id="1026" name="Picture 2" descr="Northwestern University Logo | NASA">
            <a:extLst>
              <a:ext uri="{FF2B5EF4-FFF2-40B4-BE49-F238E27FC236}">
                <a16:creationId xmlns:a16="http://schemas.microsoft.com/office/drawing/2014/main" id="{5172BBC2-FA71-C7C8-2E06-653EA6A87E9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06785" y="2113202"/>
            <a:ext cx="2415311" cy="76082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Ucsf Sig Rgb - University Of California San Francisco Transparent PNG -  692x434 - Free Download on NicePNG">
            <a:extLst>
              <a:ext uri="{FF2B5EF4-FFF2-40B4-BE49-F238E27FC236}">
                <a16:creationId xmlns:a16="http://schemas.microsoft.com/office/drawing/2014/main" id="{9F4A6214-5FFA-3D1B-9BCB-E67F661BC7C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9440" t="7291" r="8272" b="8572"/>
          <a:stretch/>
        </p:blipFill>
        <p:spPr bwMode="auto">
          <a:xfrm>
            <a:off x="8718625" y="2113138"/>
            <a:ext cx="1943572" cy="760953"/>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33">
            <a:extLst>
              <a:ext uri="{FF2B5EF4-FFF2-40B4-BE49-F238E27FC236}">
                <a16:creationId xmlns:a16="http://schemas.microsoft.com/office/drawing/2014/main" id="{6578B367-175D-8ACD-EB2D-55A07E289F68}"/>
              </a:ext>
            </a:extLst>
          </p:cNvPr>
          <p:cNvSpPr txBox="1"/>
          <p:nvPr/>
        </p:nvSpPr>
        <p:spPr>
          <a:xfrm>
            <a:off x="245950" y="6202212"/>
            <a:ext cx="10548095" cy="523220"/>
          </a:xfrm>
          <a:prstGeom prst="rect">
            <a:avLst/>
          </a:prstGeom>
          <a:noFill/>
        </p:spPr>
        <p:txBody>
          <a:bodyPr wrap="square" lIns="91440" tIns="45720" rIns="91440" bIns="45720" rtlCol="0" anchor="t">
            <a:spAutoFit/>
          </a:bodyPr>
          <a:lstStyle/>
          <a:p>
            <a:pPr marL="342900" indent="-342900" defTabSz="914400">
              <a:buFont typeface="Wingdings" pitchFamily="2" charset="2"/>
              <a:buChar char="§"/>
              <a:defRPr/>
            </a:pPr>
            <a:r>
              <a:rPr lang="en-AF" sz="2800" b="1" dirty="0">
                <a:solidFill>
                  <a:srgbClr val="FFFFFF"/>
                </a:solidFill>
                <a:latin typeface="Arial"/>
                <a:ea typeface="Helvetica Neue" charset="0"/>
                <a:cs typeface="Arial"/>
              </a:rPr>
              <a:t>In-person meeting</a:t>
            </a:r>
            <a:r>
              <a:rPr kumimoji="0" lang="en-AF" sz="2800" b="1" i="0" u="none" strike="noStrike" kern="1200" cap="none" spc="0" normalizeH="0" baseline="0" noProof="0" dirty="0">
                <a:ln>
                  <a:noFill/>
                </a:ln>
                <a:solidFill>
                  <a:srgbClr val="FFFFFF"/>
                </a:solidFill>
                <a:effectLst/>
                <a:uLnTx/>
                <a:uFillTx/>
                <a:latin typeface="Arial"/>
                <a:ea typeface="Helvetica Neue" charset="0"/>
                <a:cs typeface="Arial"/>
              </a:rPr>
              <a:t> </a:t>
            </a:r>
            <a:r>
              <a:rPr lang="en-US" sz="2800" b="1" dirty="0">
                <a:solidFill>
                  <a:srgbClr val="FFFFFF"/>
                </a:solidFill>
                <a:latin typeface="Arial"/>
                <a:ea typeface="Helvetica Neue" charset="0"/>
                <a:cs typeface="Arial"/>
              </a:rPr>
              <a:t>took place in January</a:t>
            </a:r>
            <a:r>
              <a:rPr kumimoji="0" lang="en-US" sz="2800" b="1" i="0" u="none" strike="noStrike" kern="1200" cap="none" spc="0" normalizeH="0" baseline="0" noProof="0" dirty="0">
                <a:ln>
                  <a:noFill/>
                </a:ln>
                <a:solidFill>
                  <a:srgbClr val="FFFFFF"/>
                </a:solidFill>
                <a:effectLst/>
                <a:uLnTx/>
                <a:uFillTx/>
                <a:latin typeface="Arial"/>
                <a:ea typeface="Helvetica Neue" charset="0"/>
                <a:cs typeface="Arial"/>
              </a:rPr>
              <a:t>/February 2023</a:t>
            </a:r>
            <a:endParaRPr lang="en-AF" sz="2800" b="1" i="0" u="none" strike="noStrike" kern="1200" cap="none" spc="0" normalizeH="0" baseline="0" noProof="0" dirty="0">
              <a:ln>
                <a:noFill/>
              </a:ln>
              <a:solidFill>
                <a:srgbClr val="FFFFFF"/>
              </a:solidFill>
              <a:effectLst/>
              <a:uLnTx/>
              <a:uFillTx/>
              <a:latin typeface="Arial" panose="020B0604020202020204" pitchFamily="34" charset="0"/>
              <a:ea typeface="Helvetica Neue" charset="0"/>
              <a:cs typeface="Arial" panose="020B0604020202020204" pitchFamily="34" charset="0"/>
            </a:endParaRPr>
          </a:p>
        </p:txBody>
      </p:sp>
      <p:sp>
        <p:nvSpPr>
          <p:cNvPr id="35" name="TextBox 34">
            <a:extLst>
              <a:ext uri="{FF2B5EF4-FFF2-40B4-BE49-F238E27FC236}">
                <a16:creationId xmlns:a16="http://schemas.microsoft.com/office/drawing/2014/main" id="{C9301CCC-BA01-F5B8-2725-46FBBC5E83FE}"/>
              </a:ext>
            </a:extLst>
          </p:cNvPr>
          <p:cNvSpPr txBox="1"/>
          <p:nvPr/>
        </p:nvSpPr>
        <p:spPr>
          <a:xfrm>
            <a:off x="245950" y="3796320"/>
            <a:ext cx="5974538" cy="954107"/>
          </a:xfrm>
          <a:prstGeom prst="rect">
            <a:avLst/>
          </a:prstGeom>
          <a:noFill/>
        </p:spPr>
        <p:txBody>
          <a:bodyPr wrap="square" lIns="91440" tIns="45720" rIns="91440" bIns="45720" rtlCol="0" anchor="t">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AF" sz="2800" b="1" i="0" u="none" strike="noStrike" kern="1200" cap="none" spc="0" normalizeH="0" baseline="0" noProof="0" dirty="0">
                <a:ln>
                  <a:noFill/>
                </a:ln>
                <a:solidFill>
                  <a:srgbClr val="FFFFFF"/>
                </a:solidFill>
                <a:effectLst/>
                <a:uLnTx/>
                <a:uFillTx/>
                <a:latin typeface="Arial"/>
                <a:ea typeface="Helvetica Neue" charset="0"/>
                <a:cs typeface="Arial"/>
              </a:rPr>
              <a:t>Data Resource </a:t>
            </a:r>
            <a:r>
              <a:rPr kumimoji="0" lang="en-US" sz="2800" b="1" i="0" u="none" strike="noStrike" kern="1200" cap="none" spc="0" normalizeH="0" baseline="0" noProof="0" dirty="0">
                <a:ln>
                  <a:noFill/>
                </a:ln>
                <a:solidFill>
                  <a:srgbClr val="FFFFFF"/>
                </a:solidFill>
                <a:effectLst/>
                <a:uLnTx/>
                <a:uFillTx/>
                <a:latin typeface="Arial"/>
                <a:ea typeface="Helvetica Neue" charset="0"/>
                <a:cs typeface="Arial"/>
              </a:rPr>
              <a:t>&amp;</a:t>
            </a:r>
            <a:r>
              <a:rPr kumimoji="0" lang="en-AF" sz="2800" b="1" i="0" u="none" strike="noStrike" kern="1200" cap="none" spc="0" normalizeH="0" baseline="0" noProof="0" dirty="0">
                <a:ln>
                  <a:noFill/>
                </a:ln>
                <a:solidFill>
                  <a:srgbClr val="FFFFFF"/>
                </a:solidFill>
                <a:effectLst/>
                <a:uLnTx/>
                <a:uFillTx/>
                <a:latin typeface="Arial"/>
                <a:ea typeface="Helvetica Neue" charset="0"/>
                <a:cs typeface="Arial"/>
              </a:rPr>
              <a:t> A</a:t>
            </a:r>
            <a:r>
              <a:rPr kumimoji="0" lang="en-US" sz="2800" b="1" i="0" u="none" strike="noStrike" kern="1200" cap="none" spc="0" normalizeH="0" baseline="0" noProof="0" dirty="0">
                <a:ln>
                  <a:noFill/>
                </a:ln>
                <a:solidFill>
                  <a:srgbClr val="FFFFFF"/>
                </a:solidFill>
                <a:effectLst/>
                <a:uLnTx/>
                <a:uFillTx/>
                <a:latin typeface="Arial"/>
                <a:ea typeface="Helvetica Neue" charset="0"/>
                <a:cs typeface="Arial"/>
              </a:rPr>
              <a:t>d</a:t>
            </a:r>
            <a:r>
              <a:rPr kumimoji="0" lang="en-AF" sz="2800" b="1" i="0" u="none" strike="noStrike" kern="1200" cap="none" spc="0" normalizeH="0" baseline="0" noProof="0" dirty="0">
                <a:ln>
                  <a:noFill/>
                </a:ln>
                <a:solidFill>
                  <a:srgbClr val="FFFFFF"/>
                </a:solidFill>
                <a:effectLst/>
                <a:uLnTx/>
                <a:uFillTx/>
                <a:latin typeface="Arial"/>
                <a:ea typeface="Helvetica Neue" charset="0"/>
                <a:cs typeface="Arial"/>
              </a:rPr>
              <a:t>ministrative </a:t>
            </a:r>
            <a:r>
              <a:rPr kumimoji="0" lang="en-US" sz="2800" b="1" i="0" u="none" strike="noStrike" kern="1200" cap="none" spc="0" normalizeH="0" baseline="0" noProof="0" dirty="0">
                <a:ln>
                  <a:noFill/>
                </a:ln>
                <a:solidFill>
                  <a:srgbClr val="FFFFFF"/>
                </a:solidFill>
                <a:effectLst/>
                <a:uLnTx/>
                <a:uFillTx/>
                <a:latin typeface="Arial"/>
                <a:ea typeface="Helvetica Neue" charset="0"/>
                <a:cs typeface="Arial"/>
              </a:rPr>
              <a:t>	</a:t>
            </a:r>
            <a:r>
              <a:rPr kumimoji="0" lang="en-AF" sz="2800" b="1" i="0" u="none" strike="noStrike" kern="1200" cap="none" spc="0" normalizeH="0" baseline="0" noProof="0" dirty="0">
                <a:ln>
                  <a:noFill/>
                </a:ln>
                <a:solidFill>
                  <a:srgbClr val="FFFFFF"/>
                </a:solidFill>
                <a:effectLst/>
                <a:uLnTx/>
                <a:uFillTx/>
                <a:latin typeface="Arial"/>
                <a:ea typeface="Helvetica Neue" charset="0"/>
                <a:cs typeface="Arial"/>
              </a:rPr>
              <a:t>Coordinating Center </a:t>
            </a:r>
          </a:p>
        </p:txBody>
      </p:sp>
      <p:sp>
        <p:nvSpPr>
          <p:cNvPr id="36" name="TextBox 35">
            <a:extLst>
              <a:ext uri="{FF2B5EF4-FFF2-40B4-BE49-F238E27FC236}">
                <a16:creationId xmlns:a16="http://schemas.microsoft.com/office/drawing/2014/main" id="{E1D82339-EF78-7FFB-EF26-4BEF5A850AAD}"/>
              </a:ext>
            </a:extLst>
          </p:cNvPr>
          <p:cNvSpPr txBox="1"/>
          <p:nvPr/>
        </p:nvSpPr>
        <p:spPr>
          <a:xfrm>
            <a:off x="8094021" y="4903984"/>
            <a:ext cx="25082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1956"/>
                </a:solidFill>
                <a:effectLst/>
                <a:uLnTx/>
                <a:uFillTx/>
                <a:latin typeface="Arial" panose="020B0604020202020204" pitchFamily="34" charset="0"/>
                <a:ea typeface="Helvetica Neue" charset="0"/>
                <a:cs typeface="Arial" panose="020B0604020202020204" pitchFamily="34" charset="0"/>
              </a:rPr>
              <a:t>May 2023 Council </a:t>
            </a:r>
            <a:endParaRPr kumimoji="0" lang="en-AF" sz="2000" b="1" i="0" u="none" strike="noStrike" kern="1200" cap="none" spc="0" normalizeH="0" baseline="0" noProof="0" dirty="0">
              <a:ln>
                <a:noFill/>
              </a:ln>
              <a:solidFill>
                <a:srgbClr val="001956"/>
              </a:solidFill>
              <a:effectLst/>
              <a:uLnTx/>
              <a:uFillTx/>
              <a:latin typeface="Arial" panose="020B0604020202020204" pitchFamily="34" charset="0"/>
              <a:ea typeface="Helvetica Neue" charset="0"/>
              <a:cs typeface="Arial" panose="020B0604020202020204" pitchFamily="34" charset="0"/>
            </a:endParaRPr>
          </a:p>
        </p:txBody>
      </p:sp>
      <p:sp>
        <p:nvSpPr>
          <p:cNvPr id="4" name="TextBox 3">
            <a:extLst>
              <a:ext uri="{FF2B5EF4-FFF2-40B4-BE49-F238E27FC236}">
                <a16:creationId xmlns:a16="http://schemas.microsoft.com/office/drawing/2014/main" id="{3F05B66F-CF73-8D05-43B8-7BADC9F23773}"/>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21</a:t>
            </a:r>
            <a:endParaRPr kumimoji="0" lang="en-US" sz="2000" b="1" i="0" u="none" strike="noStrike" kern="1200" cap="none" spc="0" normalizeH="0" baseline="0" noProof="0">
              <a:ln>
                <a:noFill/>
              </a:ln>
              <a:solidFill>
                <a:srgbClr val="5FE0D4"/>
              </a:solidFill>
              <a:effectLst/>
              <a:uLnTx/>
              <a:uFillTx/>
              <a:latin typeface="Arial" charset="0"/>
              <a:ea typeface="+mn-ea"/>
              <a:cs typeface="+mn-cs"/>
            </a:endParaRPr>
          </a:p>
        </p:txBody>
      </p:sp>
    </p:spTree>
    <p:extLst>
      <p:ext uri="{BB962C8B-B14F-4D97-AF65-F5344CB8AC3E}">
        <p14:creationId xmlns:p14="http://schemas.microsoft.com/office/powerpoint/2010/main" val="322168699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2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5" grpId="0"/>
      <p:bldP spid="11" grpId="0"/>
      <p:bldP spid="12" grpId="0"/>
      <p:bldP spid="14" grpId="0"/>
      <p:bldP spid="20" grpId="0"/>
      <p:bldP spid="21" grpId="0"/>
      <p:bldP spid="22" grpId="0"/>
      <p:bldP spid="35" grpId="0"/>
      <p:bldP spid="36"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0" y="-16936"/>
            <a:ext cx="12192000" cy="646331"/>
          </a:xfrm>
          <a:prstGeom prst="rect">
            <a:avLst/>
          </a:prstGeom>
        </p:spPr>
        <p:txBody>
          <a:bodyPr wrap="square" lIns="91440" tIns="45720" rIns="91440" bIns="45720" anchor="t">
            <a:spAutoFit/>
          </a:bodyPr>
          <a:lstStyle/>
          <a:p>
            <a:pPr marL="158750" lvl="2" algn="ctr" defTabSz="627063">
              <a:spcBef>
                <a:spcPts val="1800"/>
              </a:spcBef>
              <a:defRPr/>
            </a:pPr>
            <a:r>
              <a:rPr lang="en-US" sz="3600" b="1" dirty="0">
                <a:solidFill>
                  <a:srgbClr val="5FE0D4"/>
                </a:solidFill>
                <a:latin typeface="Arial"/>
                <a:cs typeface="Arial"/>
              </a:rPr>
              <a:t>Developmental Genotype-Tissue Expression (</a:t>
            </a:r>
            <a:r>
              <a:rPr lang="en-US" sz="3600" b="1" dirty="0" err="1">
                <a:solidFill>
                  <a:srgbClr val="5FE0D4"/>
                </a:solidFill>
                <a:latin typeface="Arial"/>
                <a:cs typeface="Arial"/>
              </a:rPr>
              <a:t>dGTEx</a:t>
            </a:r>
            <a:r>
              <a:rPr lang="en-US" sz="3600" b="1" dirty="0">
                <a:solidFill>
                  <a:srgbClr val="5FE0D4"/>
                </a:solidFill>
                <a:latin typeface="Arial"/>
                <a:cs typeface="Arial"/>
              </a:rPr>
              <a:t>)</a:t>
            </a:r>
          </a:p>
        </p:txBody>
      </p:sp>
      <p:sp>
        <p:nvSpPr>
          <p:cNvPr id="7" name="TextBox 6">
            <a:extLst>
              <a:ext uri="{FF2B5EF4-FFF2-40B4-BE49-F238E27FC236}">
                <a16:creationId xmlns:a16="http://schemas.microsoft.com/office/drawing/2014/main" id="{0F872623-01B2-7FFE-2E62-28E3EC84A440}"/>
              </a:ext>
            </a:extLst>
          </p:cNvPr>
          <p:cNvSpPr txBox="1"/>
          <p:nvPr/>
        </p:nvSpPr>
        <p:spPr>
          <a:xfrm>
            <a:off x="447173" y="3529845"/>
            <a:ext cx="10526233" cy="3416320"/>
          </a:xfrm>
          <a:prstGeom prst="rect">
            <a:avLst/>
          </a:prstGeom>
          <a:noFill/>
        </p:spPr>
        <p:txBody>
          <a:bodyPr wrap="square" lIns="91440" tIns="45720" rIns="91440" bIns="45720" rtlCol="0" anchor="t">
            <a:spAutoFit/>
          </a:bodyPr>
          <a:lstStyle/>
          <a:p>
            <a:r>
              <a:rPr lang="en-AF" sz="3200" b="1" dirty="0">
                <a:latin typeface="+mj-lt"/>
                <a:ea typeface="Helvetica Neue" charset="0"/>
                <a:cs typeface="Helvetica Neue" charset="0"/>
              </a:rPr>
              <a:t>New Funding Opportunity Announcement:</a:t>
            </a:r>
          </a:p>
          <a:p>
            <a:pPr marL="914400" lvl="1" indent="-342900">
              <a:spcBef>
                <a:spcPts val="600"/>
              </a:spcBef>
              <a:buClr>
                <a:schemeClr val="tx1"/>
              </a:buClr>
              <a:buFont typeface="Wingdings" panose="05000000000000000000" pitchFamily="2" charset="2"/>
              <a:buChar char="§"/>
            </a:pPr>
            <a:r>
              <a:rPr lang="en-US" sz="2800" b="1" dirty="0">
                <a:solidFill>
                  <a:schemeClr val="bg2">
                    <a:lumMod val="40000"/>
                    <a:lumOff val="60000"/>
                  </a:schemeClr>
                </a:solidFill>
                <a:latin typeface="Arial"/>
                <a:ea typeface="Helvetica Neue" charset="0"/>
                <a:cs typeface="Arial"/>
              </a:rPr>
              <a:t>RFA-HG-23-005</a:t>
            </a:r>
            <a:r>
              <a:rPr lang="en-AF" sz="2800" b="1" dirty="0">
                <a:solidFill>
                  <a:schemeClr val="bg2">
                    <a:lumMod val="40000"/>
                    <a:lumOff val="60000"/>
                  </a:schemeClr>
                </a:solidFill>
                <a:latin typeface="Arial"/>
                <a:ea typeface="Helvetica Neue" charset="0"/>
                <a:cs typeface="Arial"/>
              </a:rPr>
              <a:t> </a:t>
            </a:r>
            <a:r>
              <a:rPr lang="en-US" sz="2800" b="1" dirty="0">
                <a:solidFill>
                  <a:schemeClr val="bg2">
                    <a:lumMod val="40000"/>
                    <a:lumOff val="60000"/>
                  </a:schemeClr>
                </a:solidFill>
                <a:latin typeface="Arial"/>
                <a:ea typeface="Helvetica Neue" charset="0"/>
                <a:cs typeface="Arial"/>
              </a:rPr>
              <a:t>Data Integration and Statistical 	Analysis Methods</a:t>
            </a:r>
            <a:endParaRPr lang="en-AF" sz="2800" b="1" dirty="0">
              <a:solidFill>
                <a:schemeClr val="bg2">
                  <a:lumMod val="40000"/>
                  <a:lumOff val="60000"/>
                </a:schemeClr>
              </a:solidFill>
              <a:latin typeface="Arial"/>
              <a:ea typeface="Helvetica Neue" charset="0"/>
              <a:cs typeface="Arial"/>
            </a:endParaRPr>
          </a:p>
          <a:p>
            <a:pPr marL="914400" lvl="1" indent="-342900">
              <a:spcBef>
                <a:spcPts val="600"/>
              </a:spcBef>
              <a:buClr>
                <a:schemeClr val="tx1"/>
              </a:buClr>
              <a:buFont typeface="Wingdings" panose="05000000000000000000" pitchFamily="2" charset="2"/>
              <a:buChar char="§"/>
            </a:pPr>
            <a:r>
              <a:rPr lang="en-US" sz="2800" b="1" dirty="0">
                <a:solidFill>
                  <a:schemeClr val="bg2">
                    <a:lumMod val="40000"/>
                    <a:lumOff val="60000"/>
                  </a:schemeClr>
                </a:solidFill>
                <a:latin typeface="Arial"/>
                <a:ea typeface="Helvetica Neue" charset="0"/>
                <a:cs typeface="Arial"/>
              </a:rPr>
              <a:t>Develop methods for analyses of data from human and 	non-human primate </a:t>
            </a:r>
            <a:r>
              <a:rPr lang="en-US" sz="2800" b="1" dirty="0" err="1">
                <a:solidFill>
                  <a:schemeClr val="bg2">
                    <a:lumMod val="40000"/>
                    <a:lumOff val="60000"/>
                  </a:schemeClr>
                </a:solidFill>
                <a:latin typeface="Arial"/>
                <a:ea typeface="Helvetica Neue" charset="0"/>
                <a:cs typeface="Arial"/>
              </a:rPr>
              <a:t>dGTEx</a:t>
            </a:r>
            <a:r>
              <a:rPr lang="en-US" sz="2800" b="1" dirty="0">
                <a:solidFill>
                  <a:schemeClr val="bg2">
                    <a:lumMod val="40000"/>
                    <a:lumOff val="60000"/>
                  </a:schemeClr>
                </a:solidFill>
                <a:latin typeface="Arial"/>
                <a:ea typeface="Helvetica Neue" charset="0"/>
                <a:cs typeface="Arial"/>
              </a:rPr>
              <a:t> efforts</a:t>
            </a:r>
          </a:p>
          <a:p>
            <a:pPr marL="914400" lvl="1" indent="-342900">
              <a:spcBef>
                <a:spcPts val="600"/>
              </a:spcBef>
              <a:buClr>
                <a:schemeClr val="tx1"/>
              </a:buClr>
              <a:buFont typeface="Wingdings" panose="05000000000000000000" pitchFamily="2" charset="2"/>
              <a:buChar char="§"/>
            </a:pPr>
            <a:r>
              <a:rPr lang="en-AF" sz="2800" b="1" dirty="0">
                <a:solidFill>
                  <a:schemeClr val="bg2">
                    <a:lumMod val="40000"/>
                    <a:lumOff val="60000"/>
                  </a:schemeClr>
                </a:solidFill>
                <a:latin typeface="Arial" panose="020B0604020202020204"/>
              </a:rPr>
              <a:t>Application</a:t>
            </a:r>
            <a:r>
              <a:rPr lang="en-US" sz="2800" b="1" dirty="0">
                <a:solidFill>
                  <a:schemeClr val="bg2">
                    <a:lumMod val="40000"/>
                    <a:lumOff val="60000"/>
                  </a:schemeClr>
                </a:solidFill>
                <a:latin typeface="Arial" panose="020B0604020202020204"/>
              </a:rPr>
              <a:t>s</a:t>
            </a:r>
            <a:r>
              <a:rPr lang="en-AF" sz="2800" b="1" dirty="0">
                <a:solidFill>
                  <a:schemeClr val="bg2">
                    <a:lumMod val="40000"/>
                    <a:lumOff val="60000"/>
                  </a:schemeClr>
                </a:solidFill>
                <a:latin typeface="Arial" panose="020B0604020202020204"/>
              </a:rPr>
              <a:t> </a:t>
            </a:r>
            <a:r>
              <a:rPr lang="en-US" sz="2800" b="1" dirty="0">
                <a:solidFill>
                  <a:schemeClr val="bg2">
                    <a:lumMod val="40000"/>
                    <a:lumOff val="60000"/>
                  </a:schemeClr>
                </a:solidFill>
                <a:latin typeface="Arial" panose="020B0604020202020204"/>
              </a:rPr>
              <a:t>d</a:t>
            </a:r>
            <a:r>
              <a:rPr lang="en-AF" sz="2800" b="1" dirty="0">
                <a:solidFill>
                  <a:schemeClr val="bg2">
                    <a:lumMod val="40000"/>
                    <a:lumOff val="60000"/>
                  </a:schemeClr>
                </a:solidFill>
                <a:latin typeface="Arial" panose="020B0604020202020204"/>
              </a:rPr>
              <a:t>ue Nov</a:t>
            </a:r>
            <a:r>
              <a:rPr lang="en-US" sz="2800" b="1" dirty="0">
                <a:solidFill>
                  <a:schemeClr val="bg2">
                    <a:lumMod val="40000"/>
                    <a:lumOff val="60000"/>
                  </a:schemeClr>
                </a:solidFill>
                <a:latin typeface="Arial" panose="020B0604020202020204"/>
              </a:rPr>
              <a:t>.</a:t>
            </a:r>
            <a:r>
              <a:rPr lang="en-AF" sz="2800" b="1" dirty="0">
                <a:solidFill>
                  <a:schemeClr val="bg2">
                    <a:lumMod val="40000"/>
                    <a:lumOff val="60000"/>
                  </a:schemeClr>
                </a:solidFill>
                <a:latin typeface="Arial" panose="020B0604020202020204"/>
              </a:rPr>
              <a:t> </a:t>
            </a:r>
            <a:r>
              <a:rPr lang="en-US" sz="2800" b="1" dirty="0">
                <a:solidFill>
                  <a:schemeClr val="bg2">
                    <a:lumMod val="40000"/>
                    <a:lumOff val="60000"/>
                  </a:schemeClr>
                </a:solidFill>
                <a:latin typeface="Arial" panose="020B0604020202020204"/>
              </a:rPr>
              <a:t>20</a:t>
            </a:r>
            <a:r>
              <a:rPr lang="en-AF" sz="2800" b="1" dirty="0">
                <a:solidFill>
                  <a:schemeClr val="bg2">
                    <a:lumMod val="40000"/>
                    <a:lumOff val="60000"/>
                  </a:schemeClr>
                </a:solidFill>
                <a:latin typeface="Arial" panose="020B0604020202020204"/>
              </a:rPr>
              <a:t>, 202</a:t>
            </a:r>
            <a:r>
              <a:rPr lang="en-US" sz="2800" b="1" dirty="0">
                <a:solidFill>
                  <a:schemeClr val="bg2">
                    <a:lumMod val="40000"/>
                    <a:lumOff val="60000"/>
                  </a:schemeClr>
                </a:solidFill>
                <a:latin typeface="Arial" panose="020B0604020202020204"/>
              </a:rPr>
              <a:t>3</a:t>
            </a:r>
            <a:endParaRPr lang="en-AF" sz="2800" b="1" dirty="0">
              <a:solidFill>
                <a:schemeClr val="bg2">
                  <a:lumMod val="40000"/>
                  <a:lumOff val="60000"/>
                </a:schemeClr>
              </a:solidFill>
              <a:latin typeface="Arial" panose="020B0604020202020204"/>
            </a:endParaRPr>
          </a:p>
          <a:p>
            <a:pPr lvl="1"/>
            <a:endParaRPr lang="en-AF" sz="2400" dirty="0">
              <a:latin typeface="Arial" panose="020B0604020202020204" pitchFamily="34" charset="0"/>
              <a:ea typeface="Helvetica Neue" charset="0"/>
              <a:cs typeface="Arial" panose="020B0604020202020204" pitchFamily="34" charset="0"/>
            </a:endParaRPr>
          </a:p>
        </p:txBody>
      </p:sp>
      <p:pic>
        <p:nvPicPr>
          <p:cNvPr id="13" name="Picture 12">
            <a:extLst>
              <a:ext uri="{FF2B5EF4-FFF2-40B4-BE49-F238E27FC236}">
                <a16:creationId xmlns:a16="http://schemas.microsoft.com/office/drawing/2014/main" id="{78431B55-47E5-B53B-73BE-36BD91222023}"/>
              </a:ext>
            </a:extLst>
          </p:cNvPr>
          <p:cNvPicPr>
            <a:picLocks noChangeAspect="1"/>
          </p:cNvPicPr>
          <p:nvPr/>
        </p:nvPicPr>
        <p:blipFill rotWithShape="1">
          <a:blip r:embed="rId3"/>
          <a:srcRect l="3831" t="5919" r="3462" b="5147"/>
          <a:stretch/>
        </p:blipFill>
        <p:spPr>
          <a:xfrm>
            <a:off x="9695412" y="1339932"/>
            <a:ext cx="2211572" cy="1348172"/>
          </a:xfrm>
          <a:prstGeom prst="roundRect">
            <a:avLst/>
          </a:prstGeom>
        </p:spPr>
      </p:pic>
      <p:sp>
        <p:nvSpPr>
          <p:cNvPr id="3" name="TextBox 2">
            <a:extLst>
              <a:ext uri="{FF2B5EF4-FFF2-40B4-BE49-F238E27FC236}">
                <a16:creationId xmlns:a16="http://schemas.microsoft.com/office/drawing/2014/main" id="{74EBE677-2888-4D58-7527-52FF1AB93AE7}"/>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22</a:t>
            </a:r>
            <a:endParaRPr kumimoji="0" lang="en-US" sz="2000" b="1" i="0" u="none" strike="noStrike" kern="1200" cap="none" spc="0" normalizeH="0" baseline="0" noProof="0">
              <a:ln>
                <a:noFill/>
              </a:ln>
              <a:solidFill>
                <a:srgbClr val="5FE0D4"/>
              </a:solidFill>
              <a:effectLst/>
              <a:uLnTx/>
              <a:uFillTx/>
              <a:latin typeface="Arial"/>
              <a:cs typeface="Arial"/>
            </a:endParaRPr>
          </a:p>
        </p:txBody>
      </p:sp>
      <p:pic>
        <p:nvPicPr>
          <p:cNvPr id="5" name="Picture 4">
            <a:extLst>
              <a:ext uri="{FF2B5EF4-FFF2-40B4-BE49-F238E27FC236}">
                <a16:creationId xmlns:a16="http://schemas.microsoft.com/office/drawing/2014/main" id="{25F5447B-3BE7-7F43-C0C6-999BAD95A679}"/>
              </a:ext>
            </a:extLst>
          </p:cNvPr>
          <p:cNvPicPr>
            <a:picLocks noChangeAspect="1"/>
          </p:cNvPicPr>
          <p:nvPr/>
        </p:nvPicPr>
        <p:blipFill>
          <a:blip r:embed="rId4"/>
          <a:stretch>
            <a:fillRect/>
          </a:stretch>
        </p:blipFill>
        <p:spPr>
          <a:xfrm>
            <a:off x="447173" y="1339932"/>
            <a:ext cx="8652222" cy="1617174"/>
          </a:xfrm>
          <a:prstGeom prst="rect">
            <a:avLst/>
          </a:prstGeom>
          <a:ln w="38100">
            <a:solidFill>
              <a:schemeClr val="bg2"/>
            </a:solidFill>
          </a:ln>
        </p:spPr>
      </p:pic>
      <p:pic>
        <p:nvPicPr>
          <p:cNvPr id="8" name="Picture 7">
            <a:extLst>
              <a:ext uri="{FF2B5EF4-FFF2-40B4-BE49-F238E27FC236}">
                <a16:creationId xmlns:a16="http://schemas.microsoft.com/office/drawing/2014/main" id="{21042F15-F32D-4F98-A955-A3D131EF5AD6}"/>
              </a:ext>
            </a:extLst>
          </p:cNvPr>
          <p:cNvPicPr>
            <a:picLocks noChangeAspect="1"/>
          </p:cNvPicPr>
          <p:nvPr/>
        </p:nvPicPr>
        <p:blipFill rotWithShape="1">
          <a:blip r:embed="rId5"/>
          <a:srcRect l="7967" t="9624" r="8022" b="13260"/>
          <a:stretch/>
        </p:blipFill>
        <p:spPr>
          <a:xfrm>
            <a:off x="9695412" y="2894321"/>
            <a:ext cx="2184252" cy="1348172"/>
          </a:xfrm>
          <a:prstGeom prst="roundRect">
            <a:avLst/>
          </a:prstGeom>
        </p:spPr>
      </p:pic>
    </p:spTree>
    <p:extLst>
      <p:ext uri="{BB962C8B-B14F-4D97-AF65-F5344CB8AC3E}">
        <p14:creationId xmlns:p14="http://schemas.microsoft.com/office/powerpoint/2010/main" val="110068292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up)">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CCE30DD-0651-BC93-69FB-9A60B436F554}"/>
              </a:ext>
            </a:extLst>
          </p:cNvPr>
          <p:cNvSpPr txBox="1"/>
          <p:nvPr/>
        </p:nvSpPr>
        <p:spPr>
          <a:xfrm>
            <a:off x="1060122" y="4916947"/>
            <a:ext cx="1187403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285750">
              <a:buFont typeface="Wingdings" panose="05000000000000000000" pitchFamily="2" charset="2"/>
              <a:buChar char="§"/>
            </a:pPr>
            <a:r>
              <a:rPr lang="en-US" sz="2800" b="1" dirty="0">
                <a:latin typeface="Arial"/>
                <a:cs typeface="Arial"/>
              </a:rPr>
              <a:t>Over 600,000 genomes and five petabytes of data </a:t>
            </a:r>
            <a:endParaRPr lang="en-US" sz="2800" b="1" dirty="0">
              <a:latin typeface="Arial" panose="020B0604020202020204" pitchFamily="34" charset="0"/>
              <a:cs typeface="Arial" panose="020B0604020202020204" pitchFamily="34" charset="0"/>
            </a:endParaRPr>
          </a:p>
          <a:p>
            <a:pPr marL="457200" indent="-285750">
              <a:buFont typeface="Wingdings" panose="05000000000000000000" pitchFamily="2" charset="2"/>
              <a:buChar char="§"/>
            </a:pPr>
            <a:endParaRPr lang="en-US" sz="2800" b="1" dirty="0">
              <a:latin typeface="Arial" panose="020B0604020202020204" pitchFamily="34" charset="0"/>
              <a:cs typeface="Arial" panose="020B0604020202020204" pitchFamily="34" charset="0"/>
            </a:endParaRPr>
          </a:p>
          <a:p>
            <a:pPr marL="457200" indent="-285750">
              <a:buFont typeface="Wingdings" panose="05000000000000000000" pitchFamily="2" charset="2"/>
              <a:buChar char="§"/>
            </a:pPr>
            <a:r>
              <a:rPr lang="en-US" sz="2800" b="1" dirty="0" err="1">
                <a:latin typeface="Arial"/>
                <a:cs typeface="Arial"/>
              </a:rPr>
              <a:t>AnVIL</a:t>
            </a:r>
            <a:r>
              <a:rPr lang="en-US" sz="2800" b="1" dirty="0">
                <a:latin typeface="Arial"/>
                <a:cs typeface="Arial"/>
              </a:rPr>
              <a:t> presented at AGBT Meeting in February 2023</a:t>
            </a:r>
            <a:endParaRPr lang="en-US" sz="2800" b="1" dirty="0">
              <a:latin typeface="Arial" panose="020B0604020202020204" pitchFamily="34" charset="0"/>
              <a:cs typeface="Arial" panose="020B0604020202020204" pitchFamily="34" charset="0"/>
            </a:endParaRPr>
          </a:p>
        </p:txBody>
      </p:sp>
      <p:sp>
        <p:nvSpPr>
          <p:cNvPr id="11" name="Title 3">
            <a:extLst>
              <a:ext uri="{FF2B5EF4-FFF2-40B4-BE49-F238E27FC236}">
                <a16:creationId xmlns:a16="http://schemas.microsoft.com/office/drawing/2014/main" id="{A9C8362C-AA4C-0147-BAFC-81AAE658791B}"/>
              </a:ext>
            </a:extLst>
          </p:cNvPr>
          <p:cNvSpPr>
            <a:spLocks noGrp="1"/>
          </p:cNvSpPr>
          <p:nvPr>
            <p:ph type="title"/>
          </p:nvPr>
        </p:nvSpPr>
        <p:spPr>
          <a:xfrm>
            <a:off x="274320" y="260544"/>
            <a:ext cx="11029781" cy="639763"/>
          </a:xfrm>
        </p:spPr>
        <p:txBody>
          <a:bodyPr>
            <a:noAutofit/>
          </a:bodyPr>
          <a:lstStyle/>
          <a:p>
            <a:pPr algn="ctr">
              <a:defRPr/>
            </a:pPr>
            <a:r>
              <a:rPr lang="en-US" sz="3600" dirty="0">
                <a:solidFill>
                  <a:srgbClr val="5FE0D4"/>
                </a:solidFill>
                <a:latin typeface="Arial" charset="0"/>
                <a:cs typeface="Arial" charset="0"/>
              </a:rPr>
              <a:t>NHGRI Analysis, Visualization, and Informatics Lab-space (</a:t>
            </a:r>
            <a:r>
              <a:rPr lang="en-US" sz="3600" dirty="0" err="1">
                <a:solidFill>
                  <a:srgbClr val="5FE0D4"/>
                </a:solidFill>
                <a:latin typeface="Arial" charset="0"/>
                <a:cs typeface="Arial" charset="0"/>
              </a:rPr>
              <a:t>AnVIL</a:t>
            </a:r>
            <a:r>
              <a:rPr lang="en-US" sz="3600" dirty="0">
                <a:solidFill>
                  <a:srgbClr val="5FE0D4"/>
                </a:solidFill>
                <a:latin typeface="Arial" charset="0"/>
                <a:cs typeface="Arial" charset="0"/>
              </a:rPr>
              <a:t>)</a:t>
            </a:r>
          </a:p>
        </p:txBody>
      </p:sp>
      <p:pic>
        <p:nvPicPr>
          <p:cNvPr id="2" name="Picture 3">
            <a:extLst>
              <a:ext uri="{FF2B5EF4-FFF2-40B4-BE49-F238E27FC236}">
                <a16:creationId xmlns:a16="http://schemas.microsoft.com/office/drawing/2014/main" id="{77116846-3619-D9E3-340A-EA2E5AC06BFE}"/>
              </a:ext>
            </a:extLst>
          </p:cNvPr>
          <p:cNvPicPr>
            <a:picLocks noChangeAspect="1"/>
          </p:cNvPicPr>
          <p:nvPr/>
        </p:nvPicPr>
        <p:blipFill rotWithShape="1">
          <a:blip r:embed="rId3"/>
          <a:srcRect l="387" t="729"/>
          <a:stretch/>
        </p:blipFill>
        <p:spPr>
          <a:xfrm>
            <a:off x="6911412" y="1456426"/>
            <a:ext cx="4831760" cy="3191774"/>
          </a:xfrm>
          <a:prstGeom prst="rect">
            <a:avLst/>
          </a:prstGeom>
          <a:ln w="38100">
            <a:solidFill>
              <a:schemeClr val="bg2"/>
            </a:solidFill>
          </a:ln>
        </p:spPr>
      </p:pic>
      <p:pic>
        <p:nvPicPr>
          <p:cNvPr id="4" name="Picture 4">
            <a:extLst>
              <a:ext uri="{FF2B5EF4-FFF2-40B4-BE49-F238E27FC236}">
                <a16:creationId xmlns:a16="http://schemas.microsoft.com/office/drawing/2014/main" id="{C21B40B3-4006-75A1-D198-B9EA116AB25A}"/>
              </a:ext>
            </a:extLst>
          </p:cNvPr>
          <p:cNvPicPr>
            <a:picLocks noChangeAspect="1"/>
          </p:cNvPicPr>
          <p:nvPr/>
        </p:nvPicPr>
        <p:blipFill>
          <a:blip r:embed="rId4"/>
          <a:stretch>
            <a:fillRect/>
          </a:stretch>
        </p:blipFill>
        <p:spPr>
          <a:xfrm>
            <a:off x="433585" y="1458711"/>
            <a:ext cx="5880117" cy="3186675"/>
          </a:xfrm>
          <a:prstGeom prst="rect">
            <a:avLst/>
          </a:prstGeom>
          <a:ln w="38100">
            <a:solidFill>
              <a:schemeClr val="bg2"/>
            </a:solidFill>
          </a:ln>
        </p:spPr>
      </p:pic>
      <p:sp>
        <p:nvSpPr>
          <p:cNvPr id="5" name="TextBox 4">
            <a:extLst>
              <a:ext uri="{FF2B5EF4-FFF2-40B4-BE49-F238E27FC236}">
                <a16:creationId xmlns:a16="http://schemas.microsoft.com/office/drawing/2014/main" id="{D390F1D0-DCA3-58BC-CFE8-7B0DA8EA6057}"/>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23</a:t>
            </a:r>
            <a:endParaRPr kumimoji="0" lang="en-US" sz="2000" b="1" i="0" u="none" strike="noStrike" kern="1200" cap="none" spc="0" normalizeH="0" baseline="0" noProof="0">
              <a:ln>
                <a:noFill/>
              </a:ln>
              <a:solidFill>
                <a:srgbClr val="5FE0D4"/>
              </a:solidFill>
              <a:effectLst/>
              <a:uLnTx/>
              <a:uFillTx/>
              <a:latin typeface="Arial"/>
              <a:cs typeface="Arial"/>
            </a:endParaRPr>
          </a:p>
        </p:txBody>
      </p:sp>
    </p:spTree>
    <p:extLst>
      <p:ext uri="{BB962C8B-B14F-4D97-AF65-F5344CB8AC3E}">
        <p14:creationId xmlns:p14="http://schemas.microsoft.com/office/powerpoint/2010/main" val="194076021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975783" y="2080844"/>
            <a:ext cx="11506200" cy="4525213"/>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457200" lvl="2" indent="-342900" defTabSz="627063" eaLnBrk="0" hangingPunct="0">
              <a:spcBef>
                <a:spcPts val="1500"/>
              </a:spcBef>
              <a:buClr>
                <a:schemeClr val="tx1"/>
              </a:buClr>
              <a:buSzPct val="95000"/>
              <a:buFont typeface="Wingdings" pitchFamily="2" charset="2"/>
              <a:buChar char=""/>
              <a:defRPr/>
            </a:pPr>
            <a:r>
              <a:rPr lang="en-US" sz="2800" b="1" dirty="0">
                <a:latin typeface="Arial"/>
                <a:cs typeface="Arial"/>
              </a:rPr>
              <a:t>NHGRI Genomic Community Resources PAR-23-124</a:t>
            </a:r>
          </a:p>
          <a:p>
            <a:pPr marL="342900" lvl="3" indent="-228600" defTabSz="400050">
              <a:spcBef>
                <a:spcPts val="1500"/>
              </a:spcBef>
              <a:buClr>
                <a:schemeClr val="tx1"/>
              </a:buClr>
              <a:buSzPct val="95000"/>
              <a:buNone/>
              <a:defRPr/>
            </a:pPr>
            <a:r>
              <a:rPr lang="en-US" b="1" dirty="0">
                <a:solidFill>
                  <a:schemeClr val="bg2">
                    <a:lumMod val="40000"/>
                    <a:lumOff val="60000"/>
                  </a:schemeClr>
                </a:solidFill>
                <a:latin typeface="Arial"/>
                <a:cs typeface="Arial"/>
              </a:rPr>
              <a:t>			Due dates in 2023: May 25 and September 25</a:t>
            </a:r>
          </a:p>
          <a:p>
            <a:pPr marL="342900" lvl="3" indent="-228600" defTabSz="400050">
              <a:spcBef>
                <a:spcPts val="1500"/>
              </a:spcBef>
              <a:buClr>
                <a:schemeClr val="tx1"/>
              </a:buClr>
              <a:buSzPct val="95000"/>
              <a:buNone/>
              <a:defRPr/>
            </a:pPr>
            <a:endParaRPr lang="en-US" sz="1600" b="1" dirty="0">
              <a:solidFill>
                <a:schemeClr val="accent3">
                  <a:lumMod val="40000"/>
                  <a:lumOff val="60000"/>
                </a:schemeClr>
              </a:solidFill>
              <a:latin typeface="Arial"/>
              <a:cs typeface="Arial"/>
            </a:endParaRPr>
          </a:p>
          <a:p>
            <a:pPr marL="457200" lvl="2" indent="-298450" defTabSz="627063" eaLnBrk="0" hangingPunct="0">
              <a:spcBef>
                <a:spcPts val="1500"/>
              </a:spcBef>
              <a:buClr>
                <a:schemeClr val="tx1"/>
              </a:buClr>
              <a:buSzPct val="95000"/>
              <a:buFont typeface="Wingdings"/>
              <a:buChar char="§"/>
              <a:defRPr/>
            </a:pPr>
            <a:r>
              <a:rPr lang="en-US" sz="2800" b="1" dirty="0">
                <a:latin typeface="Arial"/>
                <a:cs typeface="Arial"/>
              </a:rPr>
              <a:t>Trans-NIH Notice of Intent to Publish</a:t>
            </a:r>
          </a:p>
          <a:p>
            <a:pPr marL="615950" lvl="2" indent="-457200" defTabSz="627063" eaLnBrk="0" hangingPunct="0">
              <a:spcBef>
                <a:spcPts val="1500"/>
              </a:spcBef>
              <a:buClr>
                <a:schemeClr val="tx1"/>
              </a:buClr>
              <a:buSzPct val="95000"/>
              <a:buFont typeface="Wingdings"/>
              <a:buChar char="§"/>
              <a:defRPr/>
            </a:pPr>
            <a:endParaRPr lang="en-US" sz="600" b="1" dirty="0">
              <a:solidFill>
                <a:schemeClr val="bg2">
                  <a:lumMod val="40000"/>
                  <a:lumOff val="60000"/>
                </a:schemeClr>
              </a:solidFill>
              <a:latin typeface="Arial" charset="0"/>
              <a:cs typeface="Arial" charset="0"/>
            </a:endParaRPr>
          </a:p>
          <a:p>
            <a:pPr marL="767715" lvl="3" indent="0" defTabSz="627063" eaLnBrk="0" hangingPunct="0">
              <a:lnSpc>
                <a:spcPct val="100000"/>
              </a:lnSpc>
              <a:spcBef>
                <a:spcPts val="0"/>
              </a:spcBef>
              <a:buClr>
                <a:schemeClr val="tx1"/>
              </a:buClr>
              <a:buSzPct val="95000"/>
              <a:buNone/>
              <a:defRPr/>
            </a:pPr>
            <a:r>
              <a:rPr lang="en-US" b="1" dirty="0">
                <a:solidFill>
                  <a:schemeClr val="bg2">
                    <a:lumMod val="40000"/>
                    <a:lumOff val="60000"/>
                  </a:schemeClr>
                </a:solidFill>
                <a:latin typeface="Arial"/>
                <a:cs typeface="Arial"/>
              </a:rPr>
              <a:t>Established Data Repositories and Knowledgebases</a:t>
            </a:r>
          </a:p>
          <a:p>
            <a:pPr marL="1377315" lvl="4" indent="0" defTabSz="627063" eaLnBrk="0" hangingPunct="0">
              <a:lnSpc>
                <a:spcPct val="100000"/>
              </a:lnSpc>
              <a:spcBef>
                <a:spcPts val="0"/>
              </a:spcBef>
              <a:buClr>
                <a:schemeClr val="tx1"/>
              </a:buClr>
              <a:buSzPct val="95000"/>
              <a:buNone/>
              <a:defRPr/>
            </a:pPr>
            <a:r>
              <a:rPr lang="en-US" b="1" dirty="0">
                <a:solidFill>
                  <a:schemeClr val="bg2">
                    <a:lumMod val="40000"/>
                    <a:lumOff val="60000"/>
                  </a:schemeClr>
                </a:solidFill>
                <a:latin typeface="Arial"/>
                <a:cs typeface="Arial"/>
              </a:rPr>
              <a:t>NOT-OD-23-099</a:t>
            </a:r>
          </a:p>
          <a:p>
            <a:pPr marL="1377315" lvl="4" indent="0" defTabSz="627063" eaLnBrk="0" hangingPunct="0">
              <a:lnSpc>
                <a:spcPct val="100000"/>
              </a:lnSpc>
              <a:spcBef>
                <a:spcPts val="0"/>
              </a:spcBef>
              <a:buClr>
                <a:schemeClr val="tx1"/>
              </a:buClr>
              <a:buSzPct val="95000"/>
              <a:buNone/>
              <a:defRPr/>
            </a:pPr>
            <a:endParaRPr lang="en-US" sz="1600" b="1" dirty="0">
              <a:solidFill>
                <a:schemeClr val="bg2">
                  <a:lumMod val="40000"/>
                  <a:lumOff val="60000"/>
                </a:schemeClr>
              </a:solidFill>
              <a:latin typeface="Arial" charset="0"/>
              <a:cs typeface="Arial"/>
            </a:endParaRPr>
          </a:p>
          <a:p>
            <a:pPr marL="767715" lvl="3" indent="0" defTabSz="627063" eaLnBrk="0" hangingPunct="0">
              <a:lnSpc>
                <a:spcPct val="100000"/>
              </a:lnSpc>
              <a:spcBef>
                <a:spcPts val="0"/>
              </a:spcBef>
              <a:buClr>
                <a:schemeClr val="tx1"/>
              </a:buClr>
              <a:buSzPct val="95000"/>
              <a:buNone/>
              <a:defRPr/>
            </a:pPr>
            <a:r>
              <a:rPr lang="en-US" b="1" dirty="0">
                <a:solidFill>
                  <a:schemeClr val="bg2">
                    <a:lumMod val="40000"/>
                    <a:lumOff val="60000"/>
                  </a:schemeClr>
                </a:solidFill>
                <a:latin typeface="Arial"/>
                <a:cs typeface="Arial"/>
              </a:rPr>
              <a:t>Early-stage Data Repositories and Knowledgebases </a:t>
            </a:r>
            <a:endParaRPr lang="en-US" b="1" dirty="0">
              <a:solidFill>
                <a:schemeClr val="bg2">
                  <a:lumMod val="40000"/>
                  <a:lumOff val="60000"/>
                </a:schemeClr>
              </a:solidFill>
              <a:latin typeface="Arial" charset="0"/>
              <a:cs typeface="Arial"/>
            </a:endParaRPr>
          </a:p>
          <a:p>
            <a:pPr marL="1377315" lvl="4" indent="0" defTabSz="627063" eaLnBrk="0" hangingPunct="0">
              <a:lnSpc>
                <a:spcPct val="100000"/>
              </a:lnSpc>
              <a:spcBef>
                <a:spcPts val="0"/>
              </a:spcBef>
              <a:buClr>
                <a:schemeClr val="tx1"/>
              </a:buClr>
              <a:buSzPct val="95000"/>
              <a:buNone/>
              <a:defRPr/>
            </a:pPr>
            <a:r>
              <a:rPr lang="en-US" b="1" dirty="0">
                <a:solidFill>
                  <a:schemeClr val="bg2">
                    <a:lumMod val="40000"/>
                    <a:lumOff val="60000"/>
                  </a:schemeClr>
                </a:solidFill>
                <a:latin typeface="Arial"/>
                <a:cs typeface="Arial"/>
              </a:rPr>
              <a:t>NOT-OD-23-093</a:t>
            </a:r>
          </a:p>
          <a:p>
            <a:pPr marL="1377315" lvl="4" indent="0" defTabSz="627063" eaLnBrk="0" hangingPunct="0">
              <a:lnSpc>
                <a:spcPct val="100000"/>
              </a:lnSpc>
              <a:spcBef>
                <a:spcPts val="0"/>
              </a:spcBef>
              <a:buClr>
                <a:schemeClr val="tx1"/>
              </a:buClr>
              <a:buSzPct val="95000"/>
              <a:buNone/>
              <a:defRPr/>
            </a:pPr>
            <a:endParaRPr lang="en-US" sz="1600" b="1" dirty="0">
              <a:solidFill>
                <a:schemeClr val="bg2">
                  <a:lumMod val="40000"/>
                  <a:lumOff val="60000"/>
                </a:schemeClr>
              </a:solidFill>
              <a:latin typeface="Arial" charset="0"/>
              <a:cs typeface="Arial"/>
            </a:endParaRPr>
          </a:p>
          <a:p>
            <a:pPr marL="767715" lvl="3" indent="0" defTabSz="627063">
              <a:lnSpc>
                <a:spcPct val="100000"/>
              </a:lnSpc>
              <a:spcBef>
                <a:spcPts val="0"/>
              </a:spcBef>
              <a:buNone/>
              <a:defRPr/>
            </a:pPr>
            <a:r>
              <a:rPr lang="en-US" b="1" dirty="0">
                <a:solidFill>
                  <a:schemeClr val="bg2">
                    <a:lumMod val="40000"/>
                    <a:lumOff val="60000"/>
                  </a:schemeClr>
                </a:solidFill>
                <a:latin typeface="Arial"/>
                <a:cs typeface="Arial"/>
              </a:rPr>
              <a:t>Earliest estimated application due date: Fall 2023</a:t>
            </a:r>
            <a:endParaRPr lang="en-US" dirty="0">
              <a:solidFill>
                <a:schemeClr val="bg2">
                  <a:lumMod val="40000"/>
                  <a:lumOff val="60000"/>
                </a:schemeClr>
              </a:solidFill>
              <a:cs typeface="Arial" panose="020B0604020202020204"/>
            </a:endParaRPr>
          </a:p>
          <a:p>
            <a:pPr>
              <a:buFont typeface="Arial"/>
              <a:buChar char="•"/>
            </a:pPr>
            <a:endParaRPr lang="en-US" sz="2800" dirty="0">
              <a:cs typeface="Arial" panose="020B0604020202020204"/>
            </a:endParaRPr>
          </a:p>
          <a:p>
            <a:pPr marL="609585" lvl="1" indent="0">
              <a:buNone/>
            </a:pPr>
            <a:endParaRPr lang="en-US" sz="2800" dirty="0">
              <a:cs typeface="Arial" panose="020B0604020202020204"/>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17990"/>
            <a:ext cx="12192000" cy="1089529"/>
          </a:xfrm>
          <a:prstGeom prst="rect">
            <a:avLst/>
          </a:prstGeom>
        </p:spPr>
        <p:txBody>
          <a:bodyPr wrap="square" lIns="91440" tIns="45720" rIns="91440" bIns="45720" anchor="t">
            <a:spAutoFit/>
          </a:bodyPr>
          <a:lstStyle/>
          <a:p>
            <a:pPr marL="0" lvl="2" algn="ctr" defTabSz="627063">
              <a:lnSpc>
                <a:spcPct val="90000"/>
              </a:lnSpc>
              <a:defRPr/>
            </a:pPr>
            <a:r>
              <a:rPr lang="en-US" sz="3600" b="1" dirty="0">
                <a:solidFill>
                  <a:srgbClr val="5FE0D4"/>
                </a:solidFill>
                <a:latin typeface="Arial"/>
                <a:cs typeface="Arial"/>
              </a:rPr>
              <a:t>Computational Genomics and </a:t>
            </a:r>
          </a:p>
          <a:p>
            <a:pPr marL="0" lvl="2" algn="ctr" defTabSz="627063">
              <a:lnSpc>
                <a:spcPct val="90000"/>
              </a:lnSpc>
              <a:defRPr/>
            </a:pPr>
            <a:r>
              <a:rPr lang="en-US" sz="3600" b="1" dirty="0">
                <a:solidFill>
                  <a:srgbClr val="5FE0D4"/>
                </a:solidFill>
                <a:latin typeface="Arial"/>
                <a:cs typeface="Arial"/>
              </a:rPr>
              <a:t>Data Science (CGDS) Program </a:t>
            </a:r>
            <a:endParaRPr lang="en-US" dirty="0">
              <a:cs typeface="Arial"/>
            </a:endParaRPr>
          </a:p>
        </p:txBody>
      </p:sp>
      <p:sp>
        <p:nvSpPr>
          <p:cNvPr id="5" name="TextBox 4">
            <a:extLst>
              <a:ext uri="{FF2B5EF4-FFF2-40B4-BE49-F238E27FC236}">
                <a16:creationId xmlns:a16="http://schemas.microsoft.com/office/drawing/2014/main" id="{577DDFCF-9207-5F4B-AD7B-B1D8D8FEF7F2}"/>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24</a:t>
            </a:r>
            <a:endParaRPr kumimoji="0" lang="en-US" sz="2000" b="1" i="0" u="none" strike="noStrike" kern="1200" cap="none" spc="0" normalizeH="0" baseline="0" noProof="0">
              <a:ln>
                <a:noFill/>
              </a:ln>
              <a:solidFill>
                <a:srgbClr val="5FE0D4"/>
              </a:solidFill>
              <a:effectLst/>
              <a:uLnTx/>
              <a:uFillTx/>
              <a:latin typeface="Arial"/>
              <a:cs typeface="Arial"/>
            </a:endParaRPr>
          </a:p>
        </p:txBody>
      </p:sp>
      <p:sp>
        <p:nvSpPr>
          <p:cNvPr id="7" name="Rectangle 6">
            <a:extLst>
              <a:ext uri="{FF2B5EF4-FFF2-40B4-BE49-F238E27FC236}">
                <a16:creationId xmlns:a16="http://schemas.microsoft.com/office/drawing/2014/main" id="{15A95C96-C45D-FC7A-81FB-1D6F9B1D5B10}"/>
              </a:ext>
            </a:extLst>
          </p:cNvPr>
          <p:cNvSpPr/>
          <p:nvPr/>
        </p:nvSpPr>
        <p:spPr>
          <a:xfrm>
            <a:off x="0" y="1236224"/>
            <a:ext cx="12181928" cy="523220"/>
          </a:xfrm>
          <a:prstGeom prst="rect">
            <a:avLst/>
          </a:prstGeom>
        </p:spPr>
        <p:txBody>
          <a:bodyPr wrap="square" lIns="91440" tIns="45720" rIns="91440" bIns="45720" anchor="t">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a:rPr>
              <a:t>Genomic Community Resources</a:t>
            </a:r>
          </a:p>
        </p:txBody>
      </p:sp>
    </p:spTree>
    <p:extLst>
      <p:ext uri="{BB962C8B-B14F-4D97-AF65-F5344CB8AC3E}">
        <p14:creationId xmlns:p14="http://schemas.microsoft.com/office/powerpoint/2010/main" val="74633559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125514" y="3578040"/>
            <a:ext cx="6390727" cy="2950103"/>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marR="0" lvl="2" indent="-327025"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tab pos="800100" algn="l"/>
              </a:tabLst>
              <a:defRPr/>
            </a:pPr>
            <a:r>
              <a:rPr kumimoji="0" lang="en-US" sz="2800" b="1" i="0" u="none" strike="noStrike" kern="1200" cap="none" spc="0" normalizeH="0" baseline="0" noProof="0" dirty="0">
                <a:ln>
                  <a:noFill/>
                </a:ln>
                <a:effectLst/>
                <a:uLnTx/>
                <a:uFillTx/>
                <a:latin typeface="Arial"/>
                <a:cs typeface="Arial"/>
              </a:rPr>
              <a:t>&gt;515,000 curated associations 		from &gt;</a:t>
            </a:r>
            <a:r>
              <a:rPr lang="en-US" sz="2800" b="1" dirty="0">
                <a:latin typeface="Arial"/>
                <a:cs typeface="Arial"/>
              </a:rPr>
              <a:t>6300</a:t>
            </a:r>
            <a:r>
              <a:rPr kumimoji="0" lang="en-US" sz="2800" b="1" i="0" u="none" strike="noStrike" kern="1200" cap="none" spc="0" normalizeH="0" baseline="0" noProof="0" dirty="0">
                <a:ln>
                  <a:noFill/>
                </a:ln>
                <a:effectLst/>
                <a:uLnTx/>
                <a:uFillTx/>
                <a:latin typeface="Arial"/>
                <a:cs typeface="Arial"/>
              </a:rPr>
              <a:t> publications</a:t>
            </a:r>
          </a:p>
          <a:p>
            <a:pPr marL="387350" marR="0" lvl="2" indent="-327025"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tab pos="800100" algn="l"/>
              </a:tabLst>
              <a:defRPr/>
            </a:pPr>
            <a:r>
              <a:rPr kumimoji="0" lang="en-US" sz="2800" b="1" i="0" u="none" strike="noStrike" kern="1200" cap="none" spc="0" normalizeH="0" baseline="0" noProof="0" dirty="0">
                <a:ln>
                  <a:noFill/>
                </a:ln>
                <a:effectLst/>
                <a:uLnTx/>
                <a:uFillTx/>
                <a:latin typeface="Arial"/>
                <a:cs typeface="Arial"/>
              </a:rPr>
              <a:t>&gt;60,000 user-submitted 			summary statistics</a:t>
            </a:r>
            <a:endParaRPr lang="en-US" sz="2800" b="1" i="0" u="none" strike="noStrike" kern="1200" cap="none" spc="0" normalizeH="0" baseline="0" noProof="0" dirty="0">
              <a:ln>
                <a:noFill/>
              </a:ln>
              <a:effectLst/>
              <a:uLnTx/>
              <a:uFillTx/>
              <a:latin typeface="Arial"/>
              <a:cs typeface="Arial"/>
            </a:endParaRPr>
          </a:p>
          <a:p>
            <a:pPr marL="387350" lvl="2" indent="-327025" defTabSz="627063" eaLnBrk="0" hangingPunct="0">
              <a:spcBef>
                <a:spcPts val="1800"/>
              </a:spcBef>
              <a:buClr>
                <a:srgbClr val="FFFFFF"/>
              </a:buClr>
              <a:buSzPct val="95000"/>
              <a:buFont typeface="Wingdings" pitchFamily="2" charset="2"/>
              <a:buChar char=""/>
              <a:tabLst>
                <a:tab pos="800100" algn="l"/>
              </a:tabLst>
              <a:defRPr/>
            </a:pPr>
            <a:r>
              <a:rPr kumimoji="0" lang="en-US" sz="2800" b="1" i="0" u="none" strike="noStrike" kern="1200" cap="none" spc="0" normalizeH="0" baseline="0" noProof="0" dirty="0">
                <a:ln>
                  <a:noFill/>
                </a:ln>
                <a:effectLst/>
                <a:uLnTx/>
                <a:uFillTx/>
                <a:latin typeface="Arial"/>
                <a:cs typeface="Arial"/>
              </a:rPr>
              <a:t>&gt;5,800 citations of </a:t>
            </a:r>
            <a:r>
              <a:rPr lang="en-US" sz="2800" b="1" dirty="0">
                <a:latin typeface="Arial"/>
                <a:cs typeface="Arial"/>
              </a:rPr>
              <a:t>the </a:t>
            </a:r>
            <a:r>
              <a:rPr kumimoji="0" lang="en-US" sz="2800" b="1" i="0" u="none" strike="noStrike" kern="1200" cap="none" spc="0" normalizeH="0" baseline="0" noProof="0" dirty="0">
                <a:ln>
                  <a:noFill/>
                </a:ln>
                <a:effectLst/>
                <a:uLnTx/>
                <a:uFillTx/>
                <a:latin typeface="Arial"/>
                <a:cs typeface="Arial"/>
              </a:rPr>
              <a:t>GWAS 		Catalog and associated papers</a:t>
            </a:r>
            <a:endParaRPr kumimoji="0" lang="en-US" sz="2800" b="0" i="0" u="none" strike="noStrike" kern="1200" cap="none" spc="0" normalizeH="0" baseline="0" noProof="0" dirty="0">
              <a:ln>
                <a:noFill/>
              </a:ln>
              <a:effectLst/>
              <a:uLnTx/>
              <a:uFillTx/>
              <a:latin typeface="Arial"/>
              <a:cs typeface="Arial"/>
            </a:endParaRPr>
          </a:p>
          <a:p>
            <a:pPr marL="60958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12702"/>
            <a:ext cx="12192000" cy="646331"/>
          </a:xfrm>
          <a:prstGeom prst="rect">
            <a:avLst/>
          </a:prstGeom>
        </p:spPr>
        <p:txBody>
          <a:bodyPr wrap="square" lIns="91440" tIns="45720" rIns="91440" bIns="45720" anchor="t">
            <a:spAutoFit/>
          </a:bodyPr>
          <a:lstStyle/>
          <a:p>
            <a:pPr marL="158750" marR="0" lvl="2" indent="0" algn="ctr" defTabSz="627063" rtl="0" eaLnBrk="1" fontAlgn="auto" latinLnBrk="0" hangingPunct="1">
              <a:lnSpc>
                <a:spcPct val="100000"/>
              </a:lnSpc>
              <a:spcBef>
                <a:spcPts val="180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a:ea typeface="+mn-ea"/>
                <a:cs typeface="Arial"/>
              </a:rPr>
              <a:t>Genome-Wide Association Studies (GWAS) Catalog</a:t>
            </a: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4" name="Picture 3" descr="A picture containing cake, plate, indoor, decorated&#10;&#10;Description automatically generated">
            <a:extLst>
              <a:ext uri="{FF2B5EF4-FFF2-40B4-BE49-F238E27FC236}">
                <a16:creationId xmlns:a16="http://schemas.microsoft.com/office/drawing/2014/main" id="{02687410-BC2A-3DF2-ED25-C035190320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5793" y="1366810"/>
            <a:ext cx="4574484" cy="4494066"/>
          </a:xfrm>
          <a:prstGeom prst="rect">
            <a:avLst/>
          </a:prstGeom>
          <a:solidFill>
            <a:schemeClr val="accent2"/>
          </a:solidFill>
          <a:ln w="38100">
            <a:solidFill>
              <a:schemeClr val="bg2"/>
            </a:solidFill>
          </a:ln>
          <a:effectLst/>
        </p:spPr>
      </p:pic>
      <p:sp>
        <p:nvSpPr>
          <p:cNvPr id="7" name="TextBox 6">
            <a:extLst>
              <a:ext uri="{FF2B5EF4-FFF2-40B4-BE49-F238E27FC236}">
                <a16:creationId xmlns:a16="http://schemas.microsoft.com/office/drawing/2014/main" id="{D595241E-A53E-A2E2-7DB6-5697B4F8422B}"/>
              </a:ext>
            </a:extLst>
          </p:cNvPr>
          <p:cNvSpPr txBox="1"/>
          <p:nvPr/>
        </p:nvSpPr>
        <p:spPr>
          <a:xfrm>
            <a:off x="7042642" y="5916615"/>
            <a:ext cx="4478189"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Credit: Jackie MacArthur</a:t>
            </a:r>
          </a:p>
        </p:txBody>
      </p:sp>
      <p:pic>
        <p:nvPicPr>
          <p:cNvPr id="11" name="Picture 10">
            <a:extLst>
              <a:ext uri="{FF2B5EF4-FFF2-40B4-BE49-F238E27FC236}">
                <a16:creationId xmlns:a16="http://schemas.microsoft.com/office/drawing/2014/main" id="{CF91A6F4-E4F7-686B-C24E-28DD3954AAE2}"/>
              </a:ext>
            </a:extLst>
          </p:cNvPr>
          <p:cNvPicPr>
            <a:picLocks noChangeAspect="1"/>
          </p:cNvPicPr>
          <p:nvPr/>
        </p:nvPicPr>
        <p:blipFill rotWithShape="1">
          <a:blip r:embed="rId4"/>
          <a:srcRect l="5386" t="27879" r="356" b="28283"/>
          <a:stretch/>
        </p:blipFill>
        <p:spPr>
          <a:xfrm>
            <a:off x="784923" y="1379648"/>
            <a:ext cx="5165086" cy="1929113"/>
          </a:xfrm>
          <a:prstGeom prst="rect">
            <a:avLst/>
          </a:prstGeom>
          <a:ln w="38100">
            <a:solidFill>
              <a:schemeClr val="bg2"/>
            </a:solidFill>
          </a:ln>
          <a:effectLst/>
        </p:spPr>
      </p:pic>
      <p:sp>
        <p:nvSpPr>
          <p:cNvPr id="3" name="TextBox 2">
            <a:extLst>
              <a:ext uri="{FF2B5EF4-FFF2-40B4-BE49-F238E27FC236}">
                <a16:creationId xmlns:a16="http://schemas.microsoft.com/office/drawing/2014/main" id="{19DE8B79-E00A-7E69-B4C4-1BF8C2ED6A3D}"/>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25</a:t>
            </a:r>
            <a:endParaRPr kumimoji="0" lang="en-US" sz="2000" b="1" i="0" u="none" strike="noStrike" kern="1200" cap="none" spc="0" normalizeH="0" baseline="0" noProof="0">
              <a:ln>
                <a:noFill/>
              </a:ln>
              <a:solidFill>
                <a:srgbClr val="5FE0D4"/>
              </a:solidFill>
              <a:effectLst/>
              <a:uLnTx/>
              <a:uFillTx/>
              <a:latin typeface="Arial"/>
              <a:cs typeface="Arial"/>
            </a:endParaRPr>
          </a:p>
        </p:txBody>
      </p:sp>
      <p:sp>
        <p:nvSpPr>
          <p:cNvPr id="5" name="Rectangle 4">
            <a:extLst>
              <a:ext uri="{FF2B5EF4-FFF2-40B4-BE49-F238E27FC236}">
                <a16:creationId xmlns:a16="http://schemas.microsoft.com/office/drawing/2014/main" id="{70F4738A-1BE1-A8EE-7BE5-523F6F88AE6D}"/>
              </a:ext>
            </a:extLst>
          </p:cNvPr>
          <p:cNvSpPr/>
          <p:nvPr/>
        </p:nvSpPr>
        <p:spPr>
          <a:xfrm>
            <a:off x="10072" y="541275"/>
            <a:ext cx="12181928" cy="523220"/>
          </a:xfrm>
          <a:prstGeom prst="rect">
            <a:avLst/>
          </a:prstGeom>
        </p:spPr>
        <p:txBody>
          <a:bodyPr wrap="square" lIns="91440" tIns="45720" rIns="91440" bIns="45720" anchor="t">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a:rPr>
              <a:t>15</a:t>
            </a:r>
            <a:r>
              <a:rPr kumimoji="0" lang="en-US" sz="2800" b="1" i="0" u="none" strike="noStrike" kern="1200" cap="none" spc="0" normalizeH="0" baseline="30000" noProof="0" dirty="0">
                <a:ln>
                  <a:noFill/>
                </a:ln>
                <a:solidFill>
                  <a:srgbClr val="FFFFFF"/>
                </a:solidFill>
                <a:effectLst/>
                <a:uLnTx/>
                <a:uFillTx/>
                <a:latin typeface="Arial" panose="020B0604020202020204"/>
                <a:ea typeface="+mn-ea"/>
                <a:cs typeface="Arial"/>
              </a:rPr>
              <a:t>th</a:t>
            </a: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a:rPr>
              <a:t> Anniversary</a:t>
            </a:r>
          </a:p>
        </p:txBody>
      </p:sp>
    </p:spTree>
    <p:extLst>
      <p:ext uri="{BB962C8B-B14F-4D97-AF65-F5344CB8AC3E}">
        <p14:creationId xmlns:p14="http://schemas.microsoft.com/office/powerpoint/2010/main" val="37053562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8648A88-8E3D-6FDB-4B22-68E9F5AD074F}"/>
              </a:ext>
            </a:extLst>
          </p:cNvPr>
          <p:cNvSpPr txBox="1"/>
          <p:nvPr/>
        </p:nvSpPr>
        <p:spPr>
          <a:xfrm>
            <a:off x="940822" y="4230553"/>
            <a:ext cx="4148318" cy="2185214"/>
          </a:xfrm>
          <a:prstGeom prst="rect">
            <a:avLst/>
          </a:prstGeom>
          <a:noFill/>
        </p:spPr>
        <p:txBody>
          <a:bodyPr wrap="square" lIns="91440" tIns="45720" rIns="91440" bIns="45720" rtlCol="0" anchor="t">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effectLst/>
                <a:uLnTx/>
                <a:uFillTx/>
                <a:latin typeface="Arial" panose="020B0604020202020204"/>
                <a:ea typeface="Helvetica Neue" charset="0"/>
                <a:cs typeface="Helvetica Neue" charset="0"/>
              </a:rPr>
              <a:t>Genome-informed risk 	assessment (GIRA)</a:t>
            </a:r>
          </a:p>
          <a:p>
            <a:pPr marL="951865" marR="0" lvl="1" indent="-342900" algn="l" defTabSz="1219170" rtl="0" eaLnBrk="1" fontAlgn="auto" latinLnBrk="0" hangingPunct="1">
              <a:lnSpc>
                <a:spcPct val="100000"/>
              </a:lnSpc>
              <a:spcBef>
                <a:spcPts val="0"/>
              </a:spcBef>
              <a:spcAft>
                <a:spcPts val="0"/>
              </a:spcAft>
              <a:buClrTx/>
              <a:buSzTx/>
              <a:buFont typeface="Wingdings" pitchFamily="2" charset="2"/>
              <a:buChar char="q"/>
              <a:tabLst/>
              <a:defRPr/>
            </a:pPr>
            <a:r>
              <a:rPr kumimoji="0" lang="en-US" sz="20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PRS</a:t>
            </a:r>
            <a:endParaRPr lang="en-US" sz="20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endParaRPr>
          </a:p>
          <a:p>
            <a:pPr marL="951865" marR="0" lvl="1" indent="-342900" algn="l" defTabSz="1219170" rtl="0" eaLnBrk="1" fontAlgn="auto" latinLnBrk="0" hangingPunct="1">
              <a:lnSpc>
                <a:spcPct val="100000"/>
              </a:lnSpc>
              <a:spcBef>
                <a:spcPts val="0"/>
              </a:spcBef>
              <a:spcAft>
                <a:spcPts val="0"/>
              </a:spcAft>
              <a:buClrTx/>
              <a:buSzTx/>
              <a:buFont typeface="Wingdings" pitchFamily="2" charset="2"/>
              <a:buChar char="q"/>
              <a:tabLst/>
              <a:defRPr/>
            </a:pPr>
            <a:r>
              <a:rPr kumimoji="0" lang="en-US" sz="20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Monogenic risk</a:t>
            </a:r>
            <a:endParaRPr lang="en-US" sz="20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endParaRPr>
          </a:p>
          <a:p>
            <a:pPr marL="951865" marR="0" lvl="1" indent="-342900" algn="l" defTabSz="1219170" rtl="0" eaLnBrk="1" fontAlgn="auto" latinLnBrk="0" hangingPunct="1">
              <a:lnSpc>
                <a:spcPct val="100000"/>
              </a:lnSpc>
              <a:spcBef>
                <a:spcPts val="0"/>
              </a:spcBef>
              <a:spcAft>
                <a:spcPts val="0"/>
              </a:spcAft>
              <a:buClrTx/>
              <a:buSzTx/>
              <a:buFont typeface="Wingdings" pitchFamily="2" charset="2"/>
              <a:buChar char="q"/>
              <a:tabLst/>
              <a:defRPr/>
            </a:pPr>
            <a:r>
              <a:rPr kumimoji="0" lang="en-US" sz="20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Family health history</a:t>
            </a:r>
            <a:endParaRPr lang="en-US" sz="20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endParaRPr>
          </a:p>
          <a:p>
            <a:pPr marL="951865" marR="0" lvl="1" indent="-342900" algn="l" defTabSz="1219170" rtl="0" eaLnBrk="1" fontAlgn="auto" latinLnBrk="0" hangingPunct="1">
              <a:lnSpc>
                <a:spcPct val="100000"/>
              </a:lnSpc>
              <a:spcBef>
                <a:spcPts val="0"/>
              </a:spcBef>
              <a:spcAft>
                <a:spcPts val="0"/>
              </a:spcAft>
              <a:buClrTx/>
              <a:buSzTx/>
              <a:buFont typeface="Wingdings" pitchFamily="2" charset="2"/>
              <a:buChar char="q"/>
              <a:tabLst/>
              <a:defRPr/>
            </a:pPr>
            <a:r>
              <a:rPr kumimoji="0" lang="en-US" sz="20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Clinical covariates</a:t>
            </a:r>
            <a:endParaRPr lang="en-US" sz="20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endParaRPr>
          </a:p>
        </p:txBody>
      </p:sp>
      <p:sp>
        <p:nvSpPr>
          <p:cNvPr id="6" name="Right Brace 5">
            <a:extLst>
              <a:ext uri="{FF2B5EF4-FFF2-40B4-BE49-F238E27FC236}">
                <a16:creationId xmlns:a16="http://schemas.microsoft.com/office/drawing/2014/main" id="{F6C55E87-22A3-B513-5EAB-D02A72EB60E9}"/>
              </a:ext>
            </a:extLst>
          </p:cNvPr>
          <p:cNvSpPr/>
          <p:nvPr/>
        </p:nvSpPr>
        <p:spPr>
          <a:xfrm rot="5400000">
            <a:off x="2690516" y="2478430"/>
            <a:ext cx="667825" cy="2548839"/>
          </a:xfrm>
          <a:prstGeom prst="rightBrace">
            <a:avLst>
              <a:gd name="adj1" fmla="val 33861"/>
              <a:gd name="adj2" fmla="val 50000"/>
            </a:avLst>
          </a:prstGeom>
          <a:ln w="57150">
            <a:solidFill>
              <a:srgbClr val="5FE0D4"/>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7" name="Curved Connector 6">
            <a:extLst>
              <a:ext uri="{FF2B5EF4-FFF2-40B4-BE49-F238E27FC236}">
                <a16:creationId xmlns:a16="http://schemas.microsoft.com/office/drawing/2014/main" id="{DA74ED29-C254-1258-E5E4-E7EE4994E895}"/>
              </a:ext>
            </a:extLst>
          </p:cNvPr>
          <p:cNvCxnSpPr/>
          <p:nvPr/>
        </p:nvCxnSpPr>
        <p:spPr>
          <a:xfrm>
            <a:off x="5770409" y="3646838"/>
            <a:ext cx="852407" cy="712922"/>
          </a:xfrm>
          <a:prstGeom prst="curvedConnector3">
            <a:avLst>
              <a:gd name="adj1" fmla="val -35454"/>
            </a:avLst>
          </a:prstGeom>
          <a:ln w="57150">
            <a:solidFill>
              <a:srgbClr val="5FE0D4"/>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D8E5D02-96A1-F47A-A9BF-D0BCFBB9F954}"/>
              </a:ext>
            </a:extLst>
          </p:cNvPr>
          <p:cNvSpPr txBox="1"/>
          <p:nvPr/>
        </p:nvSpPr>
        <p:spPr>
          <a:xfrm>
            <a:off x="6636170" y="4113698"/>
            <a:ext cx="4407135" cy="1384995"/>
          </a:xfrm>
          <a:prstGeom prst="rect">
            <a:avLst/>
          </a:prstGeom>
          <a:noFill/>
        </p:spPr>
        <p:txBody>
          <a:bodyPr wrap="square" lIns="91440" tIns="45720" rIns="91440" bIns="45720" rtlCol="0" anchor="t">
            <a:spAutoFit/>
          </a:bodyPr>
          <a:lstStyle/>
          <a:p>
            <a:pPr marL="0" marR="0" lvl="0" indent="0" algn="l" defTabSz="28575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effectLst/>
                <a:uLnTx/>
                <a:uFillTx/>
                <a:latin typeface="Arial" panose="020B0604020202020204"/>
                <a:ea typeface="Helvetica Neue" charset="0"/>
                <a:cs typeface="Helvetica Neue" charset="0"/>
              </a:rPr>
              <a:t>eMERGE</a:t>
            </a:r>
            <a:r>
              <a:rPr kumimoji="0" lang="en-US" sz="2800" b="1" i="0" u="none" strike="noStrike" kern="1200" cap="none" spc="0" normalizeH="0" baseline="0" noProof="0" dirty="0">
                <a:ln>
                  <a:noFill/>
                </a:ln>
                <a:effectLst/>
                <a:uLnTx/>
                <a:uFillTx/>
                <a:latin typeface="Arial" panose="020B0604020202020204"/>
                <a:ea typeface="Helvetica Neue" charset="0"/>
                <a:cs typeface="Helvetica Neue" charset="0"/>
              </a:rPr>
              <a:t> has	returned 	</a:t>
            </a:r>
            <a:r>
              <a:rPr lang="en-US" sz="2800" b="1" dirty="0">
                <a:latin typeface="Arial" panose="020B0604020202020204"/>
                <a:ea typeface="Helvetica Neue" charset="0"/>
                <a:cs typeface="Helvetica Neue" charset="0"/>
              </a:rPr>
              <a:t>753</a:t>
            </a:r>
            <a:r>
              <a:rPr kumimoji="0" lang="en-US" sz="2800" b="1" i="0" u="none" strike="noStrike" kern="1200" cap="none" spc="0" normalizeH="0" baseline="0" noProof="0" dirty="0">
                <a:ln>
                  <a:noFill/>
                </a:ln>
                <a:effectLst/>
                <a:uLnTx/>
                <a:uFillTx/>
                <a:latin typeface="Arial" panose="020B0604020202020204"/>
                <a:ea typeface="Helvetica Neue" charset="0"/>
                <a:cs typeface="Helvetica Neue" charset="0"/>
              </a:rPr>
              <a:t> results &amp;</a:t>
            </a:r>
            <a:r>
              <a:rPr kumimoji="0" lang="en-US" sz="2800" b="1" i="0" u="none" strike="noStrike" kern="1200" cap="none" spc="0" normalizeH="0" noProof="0" dirty="0">
                <a:ln>
                  <a:noFill/>
                </a:ln>
                <a:effectLst/>
                <a:uLnTx/>
                <a:uFillTx/>
                <a:latin typeface="Arial" panose="020B0604020202020204"/>
                <a:ea typeface="Helvetica Neue" charset="0"/>
                <a:cs typeface="Helvetica Neue" charset="0"/>
              </a:rPr>
              <a:t> </a:t>
            </a:r>
            <a:r>
              <a:rPr lang="en-US" sz="2800" b="1" dirty="0">
                <a:latin typeface="Arial" panose="020B0604020202020204"/>
                <a:ea typeface="Helvetica Neue" charset="0"/>
                <a:cs typeface="Helvetica Neue" charset="0"/>
              </a:rPr>
              <a:t>156</a:t>
            </a:r>
            <a:r>
              <a:rPr kumimoji="0" lang="en-US" sz="2800" b="1" i="0" u="none" strike="noStrike" kern="1200" cap="none" spc="0" normalizeH="0" baseline="0" noProof="0" dirty="0">
                <a:ln>
                  <a:noFill/>
                </a:ln>
                <a:effectLst/>
                <a:uLnTx/>
                <a:uFillTx/>
                <a:latin typeface="Arial" panose="020B0604020202020204"/>
                <a:ea typeface="Helvetica Neue" charset="0"/>
                <a:cs typeface="Helvetica Neue" charset="0"/>
              </a:rPr>
              <a:t> high-	risk </a:t>
            </a:r>
            <a:r>
              <a:rPr lang="en-US" sz="2800" b="1" dirty="0" err="1">
                <a:latin typeface="Arial" panose="020B0604020202020204"/>
                <a:ea typeface="Helvetica Neue" charset="0"/>
                <a:cs typeface="Helvetica Neue" charset="0"/>
              </a:rPr>
              <a:t>resul</a:t>
            </a:r>
            <a:r>
              <a:rPr kumimoji="0" lang="en-US" sz="2800" b="1" i="0" u="none" strike="noStrike" kern="1200" cap="none" spc="0" normalizeH="0" baseline="0" noProof="0" dirty="0" err="1">
                <a:ln>
                  <a:noFill/>
                </a:ln>
                <a:effectLst/>
                <a:uLnTx/>
                <a:uFillTx/>
                <a:latin typeface="Arial" panose="020B0604020202020204"/>
                <a:ea typeface="Helvetica Neue" charset="0"/>
                <a:cs typeface="Helvetica Neue" charset="0"/>
              </a:rPr>
              <a:t>ts</a:t>
            </a:r>
            <a:endParaRPr kumimoji="0" lang="en-US" sz="2800" b="1" i="0" u="none" strike="noStrike" kern="1200" cap="none" spc="0" normalizeH="0" baseline="0" noProof="0" dirty="0">
              <a:ln>
                <a:noFill/>
              </a:ln>
              <a:effectLst/>
              <a:uLnTx/>
              <a:uFillTx/>
              <a:latin typeface="Arial" panose="020B0604020202020204"/>
              <a:ea typeface="Helvetica Neue" charset="0"/>
              <a:cs typeface="Helvetica Neue" charset="0"/>
            </a:endParaRPr>
          </a:p>
        </p:txBody>
      </p:sp>
      <p:sp>
        <p:nvSpPr>
          <p:cNvPr id="10" name="TextBox 9">
            <a:extLst>
              <a:ext uri="{FF2B5EF4-FFF2-40B4-BE49-F238E27FC236}">
                <a16:creationId xmlns:a16="http://schemas.microsoft.com/office/drawing/2014/main" id="{F0DF0D37-82EE-F960-1B56-6AAD2BA86F85}"/>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26</a:t>
            </a:r>
            <a:endParaRPr kumimoji="0" lang="en-US" sz="2000" b="1" i="0" u="none" strike="noStrike" kern="1200" cap="none" spc="0" normalizeH="0" baseline="0" noProof="0">
              <a:ln>
                <a:noFill/>
              </a:ln>
              <a:solidFill>
                <a:srgbClr val="5FE0D4"/>
              </a:solidFill>
              <a:effectLst/>
              <a:uLnTx/>
              <a:uFillTx/>
              <a:latin typeface="Arial"/>
              <a:cs typeface="Arial"/>
            </a:endParaRPr>
          </a:p>
        </p:txBody>
      </p:sp>
      <p:pic>
        <p:nvPicPr>
          <p:cNvPr id="16" name="Picture 15">
            <a:extLst>
              <a:ext uri="{FF2B5EF4-FFF2-40B4-BE49-F238E27FC236}">
                <a16:creationId xmlns:a16="http://schemas.microsoft.com/office/drawing/2014/main" id="{26E571F3-1649-09F8-F08E-1AA8C66382A3}"/>
              </a:ext>
            </a:extLst>
          </p:cNvPr>
          <p:cNvPicPr>
            <a:picLocks noChangeAspect="1"/>
          </p:cNvPicPr>
          <p:nvPr/>
        </p:nvPicPr>
        <p:blipFill rotWithShape="1">
          <a:blip r:embed="rId3"/>
          <a:srcRect t="16639" r="50000" b="17516"/>
          <a:stretch/>
        </p:blipFill>
        <p:spPr>
          <a:xfrm>
            <a:off x="162563" y="1479156"/>
            <a:ext cx="5819137" cy="2171701"/>
          </a:xfrm>
          <a:prstGeom prst="homePlate">
            <a:avLst/>
          </a:prstGeom>
        </p:spPr>
      </p:pic>
      <p:pic>
        <p:nvPicPr>
          <p:cNvPr id="17" name="Picture 16">
            <a:extLst>
              <a:ext uri="{FF2B5EF4-FFF2-40B4-BE49-F238E27FC236}">
                <a16:creationId xmlns:a16="http://schemas.microsoft.com/office/drawing/2014/main" id="{AFBD6F61-F730-825E-2CCB-617CA90DE82C}"/>
              </a:ext>
            </a:extLst>
          </p:cNvPr>
          <p:cNvPicPr>
            <a:picLocks noChangeAspect="1"/>
          </p:cNvPicPr>
          <p:nvPr/>
        </p:nvPicPr>
        <p:blipFill rotWithShape="1">
          <a:blip r:embed="rId3"/>
          <a:srcRect l="43432" t="16639" r="20924" b="17516"/>
          <a:stretch/>
        </p:blipFill>
        <p:spPr>
          <a:xfrm>
            <a:off x="5224283" y="1487540"/>
            <a:ext cx="4148318" cy="2171701"/>
          </a:xfrm>
          <a:prstGeom prst="homePlate">
            <a:avLst/>
          </a:prstGeom>
        </p:spPr>
      </p:pic>
      <p:pic>
        <p:nvPicPr>
          <p:cNvPr id="18" name="Picture 17">
            <a:extLst>
              <a:ext uri="{FF2B5EF4-FFF2-40B4-BE49-F238E27FC236}">
                <a16:creationId xmlns:a16="http://schemas.microsoft.com/office/drawing/2014/main" id="{74DA565C-BF17-AD48-9722-F32BE559FDD9}"/>
              </a:ext>
            </a:extLst>
          </p:cNvPr>
          <p:cNvPicPr>
            <a:picLocks noChangeAspect="1"/>
          </p:cNvPicPr>
          <p:nvPr/>
        </p:nvPicPr>
        <p:blipFill rotWithShape="1">
          <a:blip r:embed="rId3"/>
          <a:srcRect l="74514" t="16639" b="17516"/>
          <a:stretch/>
        </p:blipFill>
        <p:spPr>
          <a:xfrm>
            <a:off x="8839738" y="1487540"/>
            <a:ext cx="2966220" cy="2171701"/>
          </a:xfrm>
          <a:prstGeom prst="rect">
            <a:avLst/>
          </a:prstGeom>
        </p:spPr>
      </p:pic>
      <p:pic>
        <p:nvPicPr>
          <p:cNvPr id="19" name="Picture 2">
            <a:extLst>
              <a:ext uri="{FF2B5EF4-FFF2-40B4-BE49-F238E27FC236}">
                <a16:creationId xmlns:a16="http://schemas.microsoft.com/office/drawing/2014/main" id="{B7A0D7B2-2E62-738F-C24B-65051687E1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971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747606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9B4C509-E580-66AB-B96C-08394A316F7F}"/>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26</a:t>
            </a:r>
            <a:endParaRPr kumimoji="0" lang="en-US" sz="2000" b="1" i="0" u="none" strike="noStrike" kern="1200" cap="none" spc="0" normalizeH="0" baseline="0" noProof="0">
              <a:ln>
                <a:noFill/>
              </a:ln>
              <a:solidFill>
                <a:srgbClr val="5FE0D4"/>
              </a:solidFill>
              <a:effectLst/>
              <a:uLnTx/>
              <a:uFillTx/>
              <a:latin typeface="Arial" charset="0"/>
              <a:ea typeface="+mn-ea"/>
              <a:cs typeface="+mn-cs"/>
            </a:endParaRPr>
          </a:p>
        </p:txBody>
      </p:sp>
      <p:pic>
        <p:nvPicPr>
          <p:cNvPr id="4" name="Picture 2">
            <a:extLst>
              <a:ext uri="{FF2B5EF4-FFF2-40B4-BE49-F238E27FC236}">
                <a16:creationId xmlns:a16="http://schemas.microsoft.com/office/drawing/2014/main" id="{1EB01973-5D75-F993-A07B-AA0E41AE11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971550"/>
          </a:xfrm>
          <a:prstGeom prst="rect">
            <a:avLst/>
          </a:prstGeom>
          <a:noFill/>
          <a:extLst>
            <a:ext uri="{909E8E84-426E-40DD-AFC4-6F175D3DCCD1}">
              <a14:hiddenFill xmlns:a14="http://schemas.microsoft.com/office/drawing/2010/main">
                <a:solidFill>
                  <a:srgbClr val="FFFFFF"/>
                </a:solidFill>
              </a14:hiddenFill>
            </a:ext>
          </a:extLst>
        </p:spPr>
      </p:pic>
      <p:cxnSp>
        <p:nvCxnSpPr>
          <p:cNvPr id="7" name="Curved Connector 6">
            <a:extLst>
              <a:ext uri="{FF2B5EF4-FFF2-40B4-BE49-F238E27FC236}">
                <a16:creationId xmlns:a16="http://schemas.microsoft.com/office/drawing/2014/main" id="{DA74ED29-C254-1258-E5E4-E7EE4994E895}"/>
              </a:ext>
            </a:extLst>
          </p:cNvPr>
          <p:cNvCxnSpPr/>
          <p:nvPr/>
        </p:nvCxnSpPr>
        <p:spPr>
          <a:xfrm>
            <a:off x="5884709" y="3322988"/>
            <a:ext cx="852407" cy="712922"/>
          </a:xfrm>
          <a:prstGeom prst="curvedConnector3">
            <a:avLst>
              <a:gd name="adj1" fmla="val -35454"/>
            </a:avLst>
          </a:prstGeom>
          <a:ln w="57150">
            <a:solidFill>
              <a:srgbClr val="5FE0D4"/>
            </a:solidFill>
            <a:tailEnd type="triangle"/>
          </a:ln>
        </p:spPr>
        <p:style>
          <a:lnRef idx="1">
            <a:schemeClr val="accent1"/>
          </a:lnRef>
          <a:fillRef idx="0">
            <a:schemeClr val="accent1"/>
          </a:fillRef>
          <a:effectRef idx="0">
            <a:schemeClr val="accent1"/>
          </a:effectRef>
          <a:fontRef idx="minor">
            <a:schemeClr val="tx1"/>
          </a:fontRef>
        </p:style>
      </p:cxnSp>
      <p:sp>
        <p:nvSpPr>
          <p:cNvPr id="11" name="Chevron 10">
            <a:extLst>
              <a:ext uri="{FF2B5EF4-FFF2-40B4-BE49-F238E27FC236}">
                <a16:creationId xmlns:a16="http://schemas.microsoft.com/office/drawing/2014/main" id="{FE89654E-E3D7-4D06-4CBB-4ECD38F4D270}"/>
              </a:ext>
            </a:extLst>
          </p:cNvPr>
          <p:cNvSpPr/>
          <p:nvPr/>
        </p:nvSpPr>
        <p:spPr>
          <a:xfrm>
            <a:off x="4973078" y="1233069"/>
            <a:ext cx="4510007" cy="222475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9" name="Picture 8" descr="Graphical user interface, text&#10;&#10;Description automatically generated">
            <a:extLst>
              <a:ext uri="{FF2B5EF4-FFF2-40B4-BE49-F238E27FC236}">
                <a16:creationId xmlns:a16="http://schemas.microsoft.com/office/drawing/2014/main" id="{A45B09AA-405F-6B3A-1131-3237C1D73CD1}"/>
              </a:ext>
            </a:extLst>
          </p:cNvPr>
          <p:cNvPicPr>
            <a:picLocks noChangeAspect="1"/>
          </p:cNvPicPr>
          <p:nvPr/>
        </p:nvPicPr>
        <p:blipFill rotWithShape="1">
          <a:blip r:embed="rId4">
            <a:extLst>
              <a:ext uri="{28A0092B-C50C-407E-A947-70E740481C1C}">
                <a14:useLocalDpi xmlns:a14="http://schemas.microsoft.com/office/drawing/2010/main" val="0"/>
              </a:ext>
            </a:extLst>
          </a:blip>
          <a:srcRect t="20987"/>
          <a:stretch/>
        </p:blipFill>
        <p:spPr>
          <a:xfrm>
            <a:off x="4191122" y="1333500"/>
            <a:ext cx="7289444" cy="4979728"/>
          </a:xfrm>
          <a:prstGeom prst="rect">
            <a:avLst/>
          </a:prstGeom>
          <a:ln w="38100">
            <a:solidFill>
              <a:srgbClr val="5FE0D4"/>
            </a:solidFill>
          </a:ln>
        </p:spPr>
      </p:pic>
      <p:sp>
        <p:nvSpPr>
          <p:cNvPr id="10" name="TextBox 9">
            <a:extLst>
              <a:ext uri="{FF2B5EF4-FFF2-40B4-BE49-F238E27FC236}">
                <a16:creationId xmlns:a16="http://schemas.microsoft.com/office/drawing/2014/main" id="{DA14468F-78B3-BB42-805D-0CDF4FF3D41B}"/>
              </a:ext>
            </a:extLst>
          </p:cNvPr>
          <p:cNvSpPr txBox="1"/>
          <p:nvPr/>
        </p:nvSpPr>
        <p:spPr>
          <a:xfrm>
            <a:off x="565767" y="2929890"/>
            <a:ext cx="3059894" cy="156966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effectLst/>
                <a:uLnTx/>
                <a:uFillTx/>
                <a:latin typeface="Arial" panose="020B0604020202020204"/>
                <a:ea typeface="Helvetica Neue" charset="0"/>
                <a:cs typeface="Helvetica Neue" charset="0"/>
              </a:rPr>
              <a:t>Marker paper published January 2023</a:t>
            </a:r>
          </a:p>
        </p:txBody>
      </p:sp>
    </p:spTree>
    <p:extLst>
      <p:ext uri="{BB962C8B-B14F-4D97-AF65-F5344CB8AC3E}">
        <p14:creationId xmlns:p14="http://schemas.microsoft.com/office/powerpoint/2010/main" val="4237186252"/>
      </p:ext>
    </p:extLst>
  </p:cSld>
  <p:clrMapOvr>
    <a:masterClrMapping/>
  </p:clrMapOvr>
  <p:transition spd="slow">
    <p:wipe dir="d"/>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074" name="Title 3"/>
          <p:cNvSpPr>
            <a:spLocks noGrp="1"/>
          </p:cNvSpPr>
          <p:nvPr>
            <p:ph type="title"/>
          </p:nvPr>
        </p:nvSpPr>
        <p:spPr>
          <a:xfrm>
            <a:off x="2104570" y="28705"/>
            <a:ext cx="10087430" cy="1106418"/>
          </a:xfrm>
        </p:spPr>
        <p:txBody>
          <a:bodyPr>
            <a:noAutofit/>
          </a:bodyPr>
          <a:lstStyle/>
          <a:p>
            <a:pPr algn="ctr">
              <a:defRPr/>
            </a:pPr>
            <a:r>
              <a:rPr lang="en-US" sz="3600" dirty="0">
                <a:solidFill>
                  <a:srgbClr val="5FE0D4"/>
                </a:solidFill>
                <a:latin typeface="Arial" charset="0"/>
                <a:cs typeface="Arial" charset="0"/>
              </a:rPr>
              <a:t>Clinical Sequencing Evidence-Generating</a:t>
            </a:r>
            <a:br>
              <a:rPr lang="en-US" sz="3600" dirty="0">
                <a:solidFill>
                  <a:srgbClr val="5FE0D4"/>
                </a:solidFill>
                <a:latin typeface="Arial" charset="0"/>
                <a:cs typeface="Arial" charset="0"/>
              </a:rPr>
            </a:br>
            <a:r>
              <a:rPr lang="en-US" sz="3600" dirty="0">
                <a:solidFill>
                  <a:srgbClr val="5FE0D4"/>
                </a:solidFill>
                <a:latin typeface="Arial" charset="0"/>
                <a:cs typeface="Arial" charset="0"/>
              </a:rPr>
              <a:t>Research Program (CSER)</a:t>
            </a:r>
            <a:endParaRPr lang="en-US" sz="3600" dirty="0">
              <a:solidFill>
                <a:srgbClr val="5FE0D4"/>
              </a:solidFill>
              <a:latin typeface="Arial" pitchFamily="34" charset="0"/>
              <a:cs typeface="Arial" pitchFamily="34" charset="0"/>
            </a:endParaRPr>
          </a:p>
        </p:txBody>
      </p:sp>
      <p:pic>
        <p:nvPicPr>
          <p:cNvPr id="7" name="Graphic 6">
            <a:extLst>
              <a:ext uri="{FF2B5EF4-FFF2-40B4-BE49-F238E27FC236}">
                <a16:creationId xmlns:a16="http://schemas.microsoft.com/office/drawing/2014/main" id="{57F069FE-B6C3-41B4-A402-C69C121DA04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 y="-1"/>
            <a:ext cx="2104571" cy="1115675"/>
          </a:xfrm>
          <a:prstGeom prst="rect">
            <a:avLst/>
          </a:prstGeom>
        </p:spPr>
      </p:pic>
      <p:sp>
        <p:nvSpPr>
          <p:cNvPr id="4" name="AutoShape 4" descr="CSER">
            <a:extLst>
              <a:ext uri="{FF2B5EF4-FFF2-40B4-BE49-F238E27FC236}">
                <a16:creationId xmlns:a16="http://schemas.microsoft.com/office/drawing/2014/main" id="{1E6B1FE0-82DC-2BCD-B22C-97500A3B236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Content Placeholder 1">
            <a:extLst>
              <a:ext uri="{FF2B5EF4-FFF2-40B4-BE49-F238E27FC236}">
                <a16:creationId xmlns:a16="http://schemas.microsoft.com/office/drawing/2014/main" id="{12DD476B-0E43-4F85-B6CA-2DF2EEFC57BE}"/>
              </a:ext>
            </a:extLst>
          </p:cNvPr>
          <p:cNvSpPr txBox="1">
            <a:spLocks/>
          </p:cNvSpPr>
          <p:nvPr/>
        </p:nvSpPr>
        <p:spPr>
          <a:xfrm>
            <a:off x="0" y="2957005"/>
            <a:ext cx="11888465" cy="4152844"/>
          </a:xfrm>
          <a:prstGeom prst="rect">
            <a:avLst/>
          </a:prstGeom>
        </p:spPr>
        <p:txBody>
          <a:bodyPr lIns="91440" tIns="45720" rIns="91440" bIns="45720" anchor="t">
            <a:no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457200" lvl="2" indent="-298450" defTabSz="627063" eaLnBrk="0" hangingPunct="0">
              <a:spcBef>
                <a:spcPts val="1800"/>
              </a:spcBef>
              <a:buClr>
                <a:srgbClr val="FFFFFF"/>
              </a:buClr>
              <a:buSzPct val="95000"/>
              <a:buFont typeface="Wingdings" panose="05000000000000000000" pitchFamily="2" charset="2"/>
              <a:buChar char="§"/>
              <a:defRPr/>
            </a:pPr>
            <a:r>
              <a:rPr lang="en-US" sz="2800" b="1" dirty="0">
                <a:latin typeface="Arial"/>
                <a:cs typeface="Arial"/>
              </a:rPr>
              <a:t>CSER at ACMG 2023: </a:t>
            </a:r>
            <a:r>
              <a:rPr kumimoji="0" lang="en-US" sz="2800" b="1" i="0" u="none" strike="noStrike" kern="1200" cap="none" spc="0" normalizeH="0" baseline="0" noProof="0" dirty="0">
                <a:ln>
                  <a:noFill/>
                </a:ln>
                <a:effectLst/>
                <a:uLnTx/>
                <a:uFillTx/>
                <a:latin typeface="Arial"/>
                <a:cs typeface="Arial"/>
              </a:rPr>
              <a:t>10 </a:t>
            </a:r>
            <a:r>
              <a:rPr lang="en-US" sz="2800" b="1" dirty="0">
                <a:latin typeface="Arial"/>
                <a:cs typeface="Arial"/>
              </a:rPr>
              <a:t>oral </a:t>
            </a:r>
            <a:r>
              <a:rPr kumimoji="0" lang="en-US" sz="2800" b="1" i="0" u="none" strike="noStrike" kern="1200" cap="none" spc="0" normalizeH="0" baseline="0" noProof="0" dirty="0">
                <a:ln>
                  <a:noFill/>
                </a:ln>
                <a:effectLst/>
                <a:uLnTx/>
                <a:uFillTx/>
                <a:latin typeface="Arial"/>
                <a:cs typeface="Arial"/>
              </a:rPr>
              <a:t>presentations</a:t>
            </a:r>
            <a:r>
              <a:rPr lang="en-US" sz="2800" b="1" dirty="0">
                <a:latin typeface="Arial"/>
                <a:cs typeface="Arial"/>
              </a:rPr>
              <a:t> &amp; 9 posters</a:t>
            </a:r>
            <a:endParaRPr kumimoji="0" lang="en-US" sz="2800" b="1" i="0" u="none" strike="noStrike" kern="1200" cap="none" spc="0" normalizeH="0" baseline="0" noProof="0" dirty="0">
              <a:ln>
                <a:noFill/>
              </a:ln>
              <a:effectLst/>
              <a:uLnTx/>
              <a:uFillTx/>
              <a:latin typeface="Arial"/>
              <a:cs typeface="Arial"/>
            </a:endParaRPr>
          </a:p>
          <a:p>
            <a:pPr marL="457200" lvl="3" defTabSz="627063" eaLnBrk="0" hangingPunct="0">
              <a:spcBef>
                <a:spcPts val="1800"/>
              </a:spcBef>
              <a:buClr>
                <a:srgbClr val="FFFFFF"/>
              </a:buClr>
              <a:buSzPct val="95000"/>
              <a:defRPr/>
            </a:pPr>
            <a:endParaRPr lang="en-US" sz="100" b="1" dirty="0">
              <a:solidFill>
                <a:schemeClr val="accent3">
                  <a:lumMod val="40000"/>
                  <a:lumOff val="60000"/>
                </a:schemeClr>
              </a:solidFill>
              <a:latin typeface="Arial"/>
              <a:cs typeface="Arial"/>
            </a:endParaRPr>
          </a:p>
          <a:p>
            <a:pPr marL="457200" lvl="3" defTabSz="627063" eaLnBrk="0" hangingPunct="0">
              <a:spcBef>
                <a:spcPts val="1800"/>
              </a:spcBef>
              <a:buClr>
                <a:srgbClr val="FFFFFF"/>
              </a:buClr>
              <a:buSzPct val="95000"/>
              <a:defRPr/>
            </a:pPr>
            <a:r>
              <a:rPr lang="en-US" b="1" dirty="0">
                <a:solidFill>
                  <a:schemeClr val="bg2">
                    <a:lumMod val="40000"/>
                    <a:lumOff val="60000"/>
                  </a:schemeClr>
                </a:solidFill>
                <a:latin typeface="Arial"/>
                <a:cs typeface="Arial"/>
              </a:rPr>
              <a:t>Differences in genes implicated in disease comparing prenatal to pediatric 	patients (</a:t>
            </a:r>
            <a:r>
              <a:rPr kumimoji="0" lang="en-US" b="1" i="0" u="none" strike="noStrike" kern="1200" cap="none" spc="0" normalizeH="0" baseline="0" noProof="0" dirty="0">
                <a:ln>
                  <a:noFill/>
                </a:ln>
                <a:solidFill>
                  <a:schemeClr val="bg2">
                    <a:lumMod val="40000"/>
                    <a:lumOff val="60000"/>
                  </a:schemeClr>
                </a:solidFill>
                <a:effectLst/>
                <a:uLnTx/>
                <a:uFillTx/>
                <a:latin typeface="Arial"/>
                <a:cs typeface="Arial"/>
              </a:rPr>
              <a:t>Sparks et al.)</a:t>
            </a:r>
            <a:endParaRPr lang="en-US" b="1" i="0" u="none" strike="noStrike" kern="1200" cap="none" spc="0" normalizeH="0" baseline="0" noProof="0" dirty="0">
              <a:ln>
                <a:noFill/>
              </a:ln>
              <a:solidFill>
                <a:schemeClr val="bg2">
                  <a:lumMod val="40000"/>
                  <a:lumOff val="60000"/>
                </a:schemeClr>
              </a:solidFill>
              <a:effectLst/>
              <a:uLnTx/>
              <a:uFillTx/>
              <a:latin typeface="Arial"/>
              <a:cs typeface="Arial"/>
            </a:endParaRPr>
          </a:p>
          <a:p>
            <a:pPr marL="457200" lvl="3" defTabSz="627063" eaLnBrk="0" hangingPunct="0">
              <a:spcBef>
                <a:spcPts val="1800"/>
              </a:spcBef>
              <a:buClr>
                <a:srgbClr val="FFFFFF"/>
              </a:buClr>
              <a:buSzPct val="95000"/>
              <a:defRPr/>
            </a:pPr>
            <a:r>
              <a:rPr lang="en-US" b="1" dirty="0">
                <a:solidFill>
                  <a:schemeClr val="bg2">
                    <a:lumMod val="40000"/>
                    <a:lumOff val="60000"/>
                  </a:schemeClr>
                </a:solidFill>
                <a:latin typeface="Arial"/>
                <a:cs typeface="Arial"/>
              </a:rPr>
              <a:t>Development and validation of new CSER-wide outcome measure 	to assess 	the impact of genomic sequencing on children and adults (</a:t>
            </a:r>
            <a:r>
              <a:rPr kumimoji="0" lang="en-US" b="1" i="0" u="none" strike="noStrike" kern="1200" cap="none" spc="0" normalizeH="0" baseline="0" noProof="0" dirty="0">
                <a:ln>
                  <a:noFill/>
                </a:ln>
                <a:solidFill>
                  <a:schemeClr val="bg2">
                    <a:lumMod val="40000"/>
                    <a:lumOff val="60000"/>
                  </a:schemeClr>
                </a:solidFill>
                <a:effectLst/>
                <a:uLnTx/>
                <a:uFillTx/>
                <a:latin typeface="Arial"/>
                <a:cs typeface="Arial"/>
              </a:rPr>
              <a:t>Smith et al.)</a:t>
            </a:r>
            <a:endParaRPr lang="en-US" b="1" i="0" u="none" strike="noStrike" kern="1200" cap="none" spc="0" normalizeH="0" baseline="0" noProof="0" dirty="0">
              <a:ln>
                <a:noFill/>
              </a:ln>
              <a:solidFill>
                <a:schemeClr val="bg2">
                  <a:lumMod val="40000"/>
                  <a:lumOff val="60000"/>
                </a:schemeClr>
              </a:solidFill>
              <a:effectLst/>
              <a:uLnTx/>
              <a:uFillTx/>
              <a:latin typeface="Arial"/>
              <a:cs typeface="Arial"/>
            </a:endParaRPr>
          </a:p>
          <a:p>
            <a:pPr marL="457200" lvl="3" defTabSz="627063" eaLnBrk="0" hangingPunct="0">
              <a:spcBef>
                <a:spcPts val="1800"/>
              </a:spcBef>
              <a:buClr>
                <a:srgbClr val="FFFFFF"/>
              </a:buClr>
              <a:buSzPct val="95000"/>
              <a:defRPr/>
            </a:pPr>
            <a:r>
              <a:rPr kumimoji="0" lang="en-US" b="1" i="0" u="none" strike="noStrike" kern="1200" cap="none" spc="0" normalizeH="0" baseline="0" noProof="0" dirty="0">
                <a:ln>
                  <a:noFill/>
                </a:ln>
                <a:solidFill>
                  <a:schemeClr val="bg2">
                    <a:lumMod val="40000"/>
                    <a:lumOff val="60000"/>
                  </a:schemeClr>
                </a:solidFill>
                <a:effectLst/>
                <a:uLnTx/>
                <a:uFillTx/>
                <a:latin typeface="Arial" panose="020B0604020202020204"/>
              </a:rPr>
              <a:t>Prenatal exome </a:t>
            </a:r>
            <a:r>
              <a:rPr lang="en-US" b="1" dirty="0">
                <a:solidFill>
                  <a:schemeClr val="bg2">
                    <a:lumMod val="40000"/>
                    <a:lumOff val="60000"/>
                  </a:schemeClr>
                </a:solidFill>
              </a:rPr>
              <a:t>sequencing in an underrepresented population (</a:t>
            </a:r>
            <a:r>
              <a:rPr kumimoji="0" lang="en-US" b="1" i="0" u="none" strike="noStrike" kern="1200" cap="none" spc="0" normalizeH="0" baseline="0" noProof="0" dirty="0">
                <a:ln>
                  <a:noFill/>
                </a:ln>
                <a:solidFill>
                  <a:schemeClr val="bg2">
                    <a:lumMod val="40000"/>
                    <a:lumOff val="60000"/>
                  </a:schemeClr>
                </a:solidFill>
                <a:effectLst/>
                <a:uLnTx/>
                <a:uFillTx/>
                <a:latin typeface="Arial" panose="020B0604020202020204"/>
              </a:rPr>
              <a:t>Norton et al.)</a:t>
            </a:r>
            <a:endParaRPr lang="en-US" b="1" i="0" u="none" strike="noStrike" kern="1200" cap="none" spc="0" normalizeH="0" baseline="0" noProof="0" dirty="0">
              <a:ln>
                <a:noFill/>
              </a:ln>
              <a:solidFill>
                <a:schemeClr val="bg2">
                  <a:lumMod val="40000"/>
                  <a:lumOff val="60000"/>
                </a:schemeClr>
              </a:solidFill>
              <a:effectLst/>
              <a:uLnTx/>
              <a:uFillTx/>
              <a:latin typeface="Arial" panose="020B0604020202020204"/>
              <a:cs typeface="Arial"/>
            </a:endParaRPr>
          </a:p>
          <a:p>
            <a:pPr marL="609585" marR="0" lvl="1" indent="0" algn="l" defTabSz="1219170" rtl="0" eaLnBrk="1" fontAlgn="auto" latinLnBrk="0" hangingPunct="1">
              <a:lnSpc>
                <a:spcPct val="100000"/>
              </a:lnSpc>
              <a:spcBef>
                <a:spcPts val="0"/>
              </a:spcBef>
              <a:spcAft>
                <a:spcPts val="0"/>
              </a:spcAft>
              <a:buClrTx/>
              <a:buSzTx/>
              <a:buFont typeface="Arial"/>
              <a:buNone/>
              <a:tabLst/>
              <a:defRPr/>
            </a:pPr>
            <a:endParaRPr kumimoji="0" lang="en-US" sz="2800" b="1" i="0" u="none" strike="noStrike" kern="1200" cap="none" spc="0" normalizeH="0" baseline="0" noProof="0" dirty="0">
              <a:ln>
                <a:noFill/>
              </a:ln>
              <a:solidFill>
                <a:srgbClr val="FFFFFF"/>
              </a:solidFill>
              <a:effectLst/>
              <a:uLnTx/>
              <a:uFillTx/>
              <a:latin typeface="Arial" panose="020B0604020202020204"/>
            </a:endParaRPr>
          </a:p>
        </p:txBody>
      </p:sp>
      <p:pic>
        <p:nvPicPr>
          <p:cNvPr id="1026" name="Picture 2" descr="Corporate Matching $200K Challenge Through December 2020 at ACMG Foundation  for Genetic and Genomic Medicine – enlightenbio Blog">
            <a:extLst>
              <a:ext uri="{FF2B5EF4-FFF2-40B4-BE49-F238E27FC236}">
                <a16:creationId xmlns:a16="http://schemas.microsoft.com/office/drawing/2014/main" id="{61535440-B796-E564-EBBE-F65D48608E9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9032" r="19311"/>
          <a:stretch/>
        </p:blipFill>
        <p:spPr bwMode="auto">
          <a:xfrm>
            <a:off x="4856324" y="1211673"/>
            <a:ext cx="2479351" cy="118121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0F400F8-7DC4-1669-485C-61A1700622DE}"/>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27</a:t>
            </a:r>
            <a:endParaRPr kumimoji="0" lang="en-US" sz="2000" b="1" i="0" u="none" strike="noStrike" kern="1200" cap="none" spc="0" normalizeH="0" baseline="0" noProof="0">
              <a:ln>
                <a:noFill/>
              </a:ln>
              <a:solidFill>
                <a:srgbClr val="5FE0D4"/>
              </a:solidFill>
              <a:effectLst/>
              <a:uLnTx/>
              <a:uFillTx/>
              <a:latin typeface="Arial"/>
              <a:cs typeface="Arial"/>
            </a:endParaRPr>
          </a:p>
        </p:txBody>
      </p:sp>
    </p:spTree>
    <p:extLst>
      <p:ext uri="{BB962C8B-B14F-4D97-AF65-F5344CB8AC3E}">
        <p14:creationId xmlns:p14="http://schemas.microsoft.com/office/powerpoint/2010/main" val="23096057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4" name="AutoShape 4" descr="CSER">
            <a:extLst>
              <a:ext uri="{FF2B5EF4-FFF2-40B4-BE49-F238E27FC236}">
                <a16:creationId xmlns:a16="http://schemas.microsoft.com/office/drawing/2014/main" id="{1E6B1FE0-82DC-2BCD-B22C-97500A3B236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Content Placeholder 1">
            <a:extLst>
              <a:ext uri="{FF2B5EF4-FFF2-40B4-BE49-F238E27FC236}">
                <a16:creationId xmlns:a16="http://schemas.microsoft.com/office/drawing/2014/main" id="{12DD476B-0E43-4F85-B6CA-2DF2EEFC57BE}"/>
              </a:ext>
            </a:extLst>
          </p:cNvPr>
          <p:cNvSpPr txBox="1">
            <a:spLocks/>
          </p:cNvSpPr>
          <p:nvPr/>
        </p:nvSpPr>
        <p:spPr>
          <a:xfrm>
            <a:off x="188197" y="2487247"/>
            <a:ext cx="6917453" cy="3823711"/>
          </a:xfrm>
          <a:prstGeom prst="rect">
            <a:avLst/>
          </a:prstGeom>
        </p:spPr>
        <p:txBody>
          <a:bodyPr lIns="91440" tIns="45720" rIns="91440" bIns="45720" anchor="t">
            <a:no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767715" marR="0" lvl="3" algn="l" defTabSz="544513" rtl="0" eaLnBrk="0" fontAlgn="auto" latinLnBrk="0" hangingPunct="0">
              <a:lnSpc>
                <a:spcPct val="100000"/>
              </a:lnSpc>
              <a:spcBef>
                <a:spcPts val="1800"/>
              </a:spcBef>
              <a:spcAft>
                <a:spcPts val="0"/>
              </a:spcAft>
              <a:buClr>
                <a:srgbClr val="FFFFFF"/>
              </a:buClr>
              <a:buSzPct val="95000"/>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a:cs typeface="Arial"/>
              </a:rPr>
              <a:t>Research during the COVID-19 	pandemic</a:t>
            </a:r>
            <a:endParaRPr lang="en-US" sz="2800" b="1" i="0" u="none" strike="noStrike" kern="1200" cap="none" spc="0" normalizeH="0" baseline="0" noProof="0" dirty="0">
              <a:ln>
                <a:noFill/>
              </a:ln>
              <a:solidFill>
                <a:schemeClr val="bg2">
                  <a:lumMod val="40000"/>
                  <a:lumOff val="60000"/>
                </a:schemeClr>
              </a:solidFill>
              <a:effectLst/>
              <a:uLnTx/>
              <a:uFillTx/>
              <a:latin typeface="Arial"/>
              <a:cs typeface="Arial"/>
            </a:endParaRPr>
          </a:p>
          <a:p>
            <a:pPr marL="767715" lvl="3" defTabSz="544513">
              <a:spcBef>
                <a:spcPts val="1800"/>
              </a:spcBef>
              <a:defRPr/>
            </a:pPr>
            <a:endParaRPr lang="en-US" sz="2800" b="1" dirty="0">
              <a:solidFill>
                <a:schemeClr val="bg2">
                  <a:lumMod val="40000"/>
                  <a:lumOff val="60000"/>
                </a:schemeClr>
              </a:solidFill>
              <a:latin typeface="Arial"/>
              <a:cs typeface="Arial"/>
            </a:endParaRPr>
          </a:p>
          <a:p>
            <a:pPr marL="767715" lvl="3" defTabSz="544513">
              <a:spcBef>
                <a:spcPts val="1800"/>
              </a:spcBef>
              <a:defRPr/>
            </a:pPr>
            <a:endParaRPr lang="en-US" sz="100" b="1" dirty="0">
              <a:solidFill>
                <a:schemeClr val="bg2">
                  <a:lumMod val="40000"/>
                  <a:lumOff val="60000"/>
                </a:schemeClr>
              </a:solidFill>
              <a:latin typeface="Arial"/>
              <a:cs typeface="Arial"/>
            </a:endParaRPr>
          </a:p>
          <a:p>
            <a:pPr marL="767715" marR="0" lvl="3" algn="l" defTabSz="544513" rtl="0" eaLnBrk="0" fontAlgn="auto" latinLnBrk="0" hangingPunct="0">
              <a:lnSpc>
                <a:spcPct val="100000"/>
              </a:lnSpc>
              <a:spcBef>
                <a:spcPts val="1800"/>
              </a:spcBef>
              <a:spcAft>
                <a:spcPts val="0"/>
              </a:spcAft>
              <a:buClr>
                <a:srgbClr val="FFFFFF"/>
              </a:buClr>
              <a:buSzPct val="95000"/>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a:cs typeface="Arial"/>
              </a:rPr>
              <a:t>Designing and implementing 	research in underrepresented 	populations</a:t>
            </a:r>
            <a:endParaRPr lang="en-US" sz="2800" b="1" i="0" u="none" strike="noStrike" kern="1200" cap="none" spc="0" normalizeH="0" baseline="0" noProof="0" dirty="0">
              <a:ln>
                <a:noFill/>
              </a:ln>
              <a:solidFill>
                <a:schemeClr val="bg2">
                  <a:lumMod val="40000"/>
                  <a:lumOff val="60000"/>
                </a:schemeClr>
              </a:solidFill>
              <a:effectLst/>
              <a:uLnTx/>
              <a:uFillTx/>
              <a:latin typeface="Arial"/>
              <a:cs typeface="Arial"/>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609585" marR="0" lvl="1" indent="0" algn="l" defTabSz="1219170" rtl="0" eaLnBrk="1" fontAlgn="auto" latinLnBrk="0" hangingPunct="1">
              <a:lnSpc>
                <a:spcPct val="100000"/>
              </a:lnSpc>
              <a:spcBef>
                <a:spcPts val="0"/>
              </a:spcBef>
              <a:spcAft>
                <a:spcPts val="0"/>
              </a:spcAft>
              <a:buClrTx/>
              <a:buSzTx/>
              <a:buFont typeface="Arial"/>
              <a:buNone/>
              <a:tabLst/>
              <a:defRPr/>
            </a:pP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5" name="Picture 4">
            <a:hlinkClick r:id="rId3"/>
            <a:extLst>
              <a:ext uri="{FF2B5EF4-FFF2-40B4-BE49-F238E27FC236}">
                <a16:creationId xmlns:a16="http://schemas.microsoft.com/office/drawing/2014/main" id="{804B65DE-402F-5615-1296-968F678CFD09}"/>
              </a:ext>
            </a:extLst>
          </p:cNvPr>
          <p:cNvPicPr>
            <a:picLocks noChangeAspect="1"/>
          </p:cNvPicPr>
          <p:nvPr/>
        </p:nvPicPr>
        <p:blipFill rotWithShape="1">
          <a:blip r:embed="rId4"/>
          <a:srcRect b="20096"/>
          <a:stretch/>
        </p:blipFill>
        <p:spPr>
          <a:xfrm>
            <a:off x="7011275" y="2350406"/>
            <a:ext cx="4062605" cy="1402859"/>
          </a:xfrm>
          <a:prstGeom prst="rect">
            <a:avLst/>
          </a:prstGeom>
          <a:ln w="38100">
            <a:solidFill>
              <a:schemeClr val="bg2"/>
            </a:solidFill>
          </a:ln>
        </p:spPr>
      </p:pic>
      <p:pic>
        <p:nvPicPr>
          <p:cNvPr id="8" name="Picture 7">
            <a:hlinkClick r:id="rId5"/>
            <a:extLst>
              <a:ext uri="{FF2B5EF4-FFF2-40B4-BE49-F238E27FC236}">
                <a16:creationId xmlns:a16="http://schemas.microsoft.com/office/drawing/2014/main" id="{BFA3E0D4-DBED-C773-45B8-71BA3432A808}"/>
              </a:ext>
            </a:extLst>
          </p:cNvPr>
          <p:cNvPicPr>
            <a:picLocks noChangeAspect="1"/>
          </p:cNvPicPr>
          <p:nvPr/>
        </p:nvPicPr>
        <p:blipFill rotWithShape="1">
          <a:blip r:embed="rId6"/>
          <a:srcRect b="25630"/>
          <a:stretch/>
        </p:blipFill>
        <p:spPr>
          <a:xfrm>
            <a:off x="7011275" y="4453184"/>
            <a:ext cx="4062605" cy="1483576"/>
          </a:xfrm>
          <a:prstGeom prst="rect">
            <a:avLst/>
          </a:prstGeom>
          <a:ln w="38100">
            <a:solidFill>
              <a:schemeClr val="bg2"/>
            </a:solidFill>
          </a:ln>
        </p:spPr>
      </p:pic>
      <p:sp>
        <p:nvSpPr>
          <p:cNvPr id="2" name="TextBox 1">
            <a:extLst>
              <a:ext uri="{FF2B5EF4-FFF2-40B4-BE49-F238E27FC236}">
                <a16:creationId xmlns:a16="http://schemas.microsoft.com/office/drawing/2014/main" id="{C27EA77D-1222-B5B9-96E8-921616B94A81}"/>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27</a:t>
            </a:r>
            <a:endParaRPr kumimoji="0" lang="en-US" sz="2000" b="1" i="0" u="none" strike="noStrike" kern="1200" cap="none" spc="0" normalizeH="0" baseline="0" noProof="0">
              <a:ln>
                <a:noFill/>
              </a:ln>
              <a:solidFill>
                <a:srgbClr val="5FE0D4"/>
              </a:solidFill>
              <a:effectLst/>
              <a:uLnTx/>
              <a:uFillTx/>
              <a:latin typeface="Arial"/>
              <a:cs typeface="Arial"/>
            </a:endParaRPr>
          </a:p>
        </p:txBody>
      </p:sp>
      <p:sp>
        <p:nvSpPr>
          <p:cNvPr id="11" name="Title 3">
            <a:extLst>
              <a:ext uri="{FF2B5EF4-FFF2-40B4-BE49-F238E27FC236}">
                <a16:creationId xmlns:a16="http://schemas.microsoft.com/office/drawing/2014/main" id="{A194E81B-1F8F-8137-41F6-C6AA69D12AF5}"/>
              </a:ext>
            </a:extLst>
          </p:cNvPr>
          <p:cNvSpPr txBox="1">
            <a:spLocks/>
          </p:cNvSpPr>
          <p:nvPr/>
        </p:nvSpPr>
        <p:spPr>
          <a:xfrm>
            <a:off x="2104570" y="28705"/>
            <a:ext cx="10087430" cy="1106418"/>
          </a:xfrm>
          <a:prstGeom prst="rect">
            <a:avLst/>
          </a:prstGeom>
        </p:spPr>
        <p:txBody>
          <a:bodyPr vert="horz" lIns="0" tIns="45720" rIns="91440" bIns="45720" rtlCol="0" anchor="ctr" anchorCtr="0">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Clinical Sequencing Evidence-Generating</a:t>
            </a:r>
            <a:br>
              <a:rPr lang="en-US" sz="3600" dirty="0">
                <a:solidFill>
                  <a:srgbClr val="5FE0D4"/>
                </a:solidFill>
                <a:latin typeface="Arial" charset="0"/>
                <a:cs typeface="Arial" charset="0"/>
              </a:rPr>
            </a:br>
            <a:r>
              <a:rPr lang="en-US" sz="3600" dirty="0">
                <a:solidFill>
                  <a:srgbClr val="5FE0D4"/>
                </a:solidFill>
                <a:latin typeface="Arial" charset="0"/>
                <a:cs typeface="Arial" charset="0"/>
              </a:rPr>
              <a:t>Research Program (CSER)</a:t>
            </a:r>
            <a:endParaRPr lang="en-US" sz="3600" dirty="0">
              <a:solidFill>
                <a:srgbClr val="5FE0D4"/>
              </a:solidFill>
              <a:latin typeface="Arial" pitchFamily="34" charset="0"/>
              <a:cs typeface="Arial" pitchFamily="34" charset="0"/>
            </a:endParaRPr>
          </a:p>
        </p:txBody>
      </p:sp>
      <p:pic>
        <p:nvPicPr>
          <p:cNvPr id="13" name="Graphic 12">
            <a:extLst>
              <a:ext uri="{FF2B5EF4-FFF2-40B4-BE49-F238E27FC236}">
                <a16:creationId xmlns:a16="http://schemas.microsoft.com/office/drawing/2014/main" id="{E3EFA527-76B8-FC59-BB29-407394B0FBF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 y="-1"/>
            <a:ext cx="2104571" cy="1115675"/>
          </a:xfrm>
          <a:prstGeom prst="rect">
            <a:avLst/>
          </a:prstGeom>
        </p:spPr>
      </p:pic>
      <p:sp>
        <p:nvSpPr>
          <p:cNvPr id="14" name="Content Placeholder 1">
            <a:extLst>
              <a:ext uri="{FF2B5EF4-FFF2-40B4-BE49-F238E27FC236}">
                <a16:creationId xmlns:a16="http://schemas.microsoft.com/office/drawing/2014/main" id="{4C02D5CD-D899-4961-8248-C2BF3E2628B4}"/>
              </a:ext>
            </a:extLst>
          </p:cNvPr>
          <p:cNvSpPr txBox="1">
            <a:spLocks/>
          </p:cNvSpPr>
          <p:nvPr/>
        </p:nvSpPr>
        <p:spPr>
          <a:xfrm>
            <a:off x="3904247" y="1090675"/>
            <a:ext cx="6475751" cy="423190"/>
          </a:xfrm>
          <a:prstGeom prst="rect">
            <a:avLst/>
          </a:prstGeom>
        </p:spPr>
        <p:txBody>
          <a:bodyPr lIns="91440" tIns="45720" rIns="91440" bIns="45720" anchor="t">
            <a:no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158750" marR="0" lvl="2" algn="ctr" defTabSz="627063" rtl="0" eaLnBrk="0" fontAlgn="auto" latinLnBrk="0" hangingPunct="0">
              <a:lnSpc>
                <a:spcPct val="100000"/>
              </a:lnSpc>
              <a:spcBef>
                <a:spcPts val="1800"/>
              </a:spcBef>
              <a:spcAft>
                <a:spcPts val="0"/>
              </a:spcAft>
              <a:buClr>
                <a:srgbClr val="FFFFFF"/>
              </a:buClr>
              <a:buSzPct val="95000"/>
              <a:tabLst/>
              <a:defRPr/>
            </a:pPr>
            <a:r>
              <a:rPr kumimoji="0" lang="en-US" sz="2800" b="1" i="0" u="none" strike="noStrike" kern="1200" cap="none" spc="0" normalizeH="0" baseline="0" noProof="0" dirty="0">
                <a:ln>
                  <a:noFill/>
                </a:ln>
                <a:effectLst/>
                <a:uLnTx/>
                <a:uFillTx/>
                <a:latin typeface="Arial"/>
                <a:cs typeface="Arial"/>
              </a:rPr>
              <a:t>Lessons Learned and Challenges</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609585" marR="0" lvl="1" indent="0" algn="l" defTabSz="1219170" rtl="0" eaLnBrk="1" fontAlgn="auto" latinLnBrk="0" hangingPunct="1">
              <a:lnSpc>
                <a:spcPct val="100000"/>
              </a:lnSpc>
              <a:spcBef>
                <a:spcPts val="0"/>
              </a:spcBef>
              <a:spcAft>
                <a:spcPts val="0"/>
              </a:spcAft>
              <a:buClrTx/>
              <a:buSzTx/>
              <a:buFont typeface="Arial"/>
              <a:buNone/>
              <a:tabLst/>
              <a:defRPr/>
            </a:pP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343575952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6EA6D9C-A41F-FEEB-E33D-1CD75CDA182E}"/>
              </a:ext>
            </a:extLst>
          </p:cNvPr>
          <p:cNvPicPr>
            <a:picLocks noChangeAspect="1"/>
          </p:cNvPicPr>
          <p:nvPr/>
        </p:nvPicPr>
        <p:blipFill>
          <a:blip r:embed="rId3"/>
          <a:stretch>
            <a:fillRect/>
          </a:stretch>
        </p:blipFill>
        <p:spPr>
          <a:xfrm>
            <a:off x="0" y="-22360"/>
            <a:ext cx="1727200" cy="1144907"/>
          </a:xfrm>
          <a:prstGeom prst="rect">
            <a:avLst/>
          </a:prstGeom>
        </p:spPr>
      </p:pic>
      <p:sp>
        <p:nvSpPr>
          <p:cNvPr id="9" name="Rectangle 8">
            <a:extLst>
              <a:ext uri="{FF2B5EF4-FFF2-40B4-BE49-F238E27FC236}">
                <a16:creationId xmlns:a16="http://schemas.microsoft.com/office/drawing/2014/main" id="{55F7E06F-1C14-3D1A-1DDE-3C26932385CF}"/>
              </a:ext>
            </a:extLst>
          </p:cNvPr>
          <p:cNvSpPr/>
          <p:nvPr/>
        </p:nvSpPr>
        <p:spPr>
          <a:xfrm>
            <a:off x="1727200" y="-6351"/>
            <a:ext cx="10464799"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Clinical Genome Resource (</a:t>
            </a:r>
            <a:r>
              <a:rPr kumimoji="0" lang="en-US" sz="3600" b="1" i="0" u="none" strike="noStrike" kern="1200" cap="none" spc="0" normalizeH="0" baseline="0" noProof="0" dirty="0" err="1">
                <a:ln>
                  <a:noFill/>
                </a:ln>
                <a:solidFill>
                  <a:srgbClr val="5FE0D4"/>
                </a:solidFill>
                <a:effectLst/>
                <a:uLnTx/>
                <a:uFillTx/>
                <a:latin typeface="Arial" charset="0"/>
                <a:ea typeface="+mn-ea"/>
                <a:cs typeface="Arial" charset="0"/>
              </a:rPr>
              <a:t>ClinGen</a:t>
            </a: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11" name="Rectangle 10">
            <a:extLst>
              <a:ext uri="{FF2B5EF4-FFF2-40B4-BE49-F238E27FC236}">
                <a16:creationId xmlns:a16="http://schemas.microsoft.com/office/drawing/2014/main" id="{7220A5AC-3807-B08B-C29B-334ABB7FB4BD}"/>
              </a:ext>
            </a:extLst>
          </p:cNvPr>
          <p:cNvSpPr/>
          <p:nvPr/>
        </p:nvSpPr>
        <p:spPr>
          <a:xfrm>
            <a:off x="1727199" y="536521"/>
            <a:ext cx="10464799" cy="523220"/>
          </a:xfrm>
          <a:prstGeom prst="rect">
            <a:avLst/>
          </a:prstGeom>
        </p:spPr>
        <p:txBody>
          <a:bodyPr wrap="square" lIns="91440" tIns="45720" rIns="91440" bIns="45720" anchor="t">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a:rPr>
              <a:t>International Collaborations</a:t>
            </a:r>
          </a:p>
        </p:txBody>
      </p:sp>
      <p:grpSp>
        <p:nvGrpSpPr>
          <p:cNvPr id="6" name="Group 5">
            <a:extLst>
              <a:ext uri="{FF2B5EF4-FFF2-40B4-BE49-F238E27FC236}">
                <a16:creationId xmlns:a16="http://schemas.microsoft.com/office/drawing/2014/main" id="{E0947090-E66B-A62A-2F16-2F870F51FAF4}"/>
              </a:ext>
            </a:extLst>
          </p:cNvPr>
          <p:cNvGrpSpPr/>
          <p:nvPr/>
        </p:nvGrpSpPr>
        <p:grpSpPr>
          <a:xfrm>
            <a:off x="6214215" y="1378802"/>
            <a:ext cx="4992192" cy="4219458"/>
            <a:chOff x="6515666" y="1353681"/>
            <a:chExt cx="4992192" cy="4219458"/>
          </a:xfrm>
        </p:grpSpPr>
        <p:sp>
          <p:nvSpPr>
            <p:cNvPr id="141" name="TextBox 140">
              <a:extLst>
                <a:ext uri="{FF2B5EF4-FFF2-40B4-BE49-F238E27FC236}">
                  <a16:creationId xmlns:a16="http://schemas.microsoft.com/office/drawing/2014/main" id="{A1B3BE1E-29EB-9210-ED76-D9BD1F4F1FAE}"/>
                </a:ext>
              </a:extLst>
            </p:cNvPr>
            <p:cNvSpPr txBox="1"/>
            <p:nvPr/>
          </p:nvSpPr>
          <p:spPr>
            <a:xfrm>
              <a:off x="6653583" y="1353681"/>
              <a:ext cx="4706406" cy="954107"/>
            </a:xfrm>
            <a:prstGeom prst="rect">
              <a:avLst/>
            </a:prstGeom>
            <a:noFill/>
          </p:spPr>
          <p:txBody>
            <a:bodyPr wrap="square" lIns="91440" tIns="45720" rIns="91440" bIns="45720" rtlCol="0"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accent3">
                      <a:lumMod val="40000"/>
                      <a:lumOff val="60000"/>
                    </a:schemeClr>
                  </a:solidFill>
                  <a:effectLst/>
                  <a:uLnTx/>
                  <a:uFillTx/>
                  <a:latin typeface="Arial" panose="020B0604020202020204"/>
                  <a:ea typeface="Helvetica Neue" charset="0"/>
                  <a:cs typeface="Helvetica Neue" charset="0"/>
                </a:rPr>
                <a:t>Variant Curation Interface Workshop, India 2022</a:t>
              </a:r>
              <a:endParaRPr kumimoji="0" lang="en-US" b="1" i="0" u="none" strike="noStrike" kern="1200" cap="none" spc="0" normalizeH="0" baseline="0" noProof="0" dirty="0">
                <a:ln>
                  <a:noFill/>
                </a:ln>
                <a:solidFill>
                  <a:schemeClr val="accent3">
                    <a:lumMod val="40000"/>
                    <a:lumOff val="60000"/>
                  </a:schemeClr>
                </a:solidFill>
                <a:effectLst/>
                <a:uLnTx/>
                <a:uFillTx/>
                <a:latin typeface="Arial" panose="020B0604020202020204"/>
                <a:ea typeface="Helvetica Neue" charset="0"/>
                <a:cs typeface="Helvetica Neue" charset="0"/>
              </a:endParaRPr>
            </a:p>
          </p:txBody>
        </p:sp>
        <p:pic>
          <p:nvPicPr>
            <p:cNvPr id="17" name="Picture 16">
              <a:extLst>
                <a:ext uri="{FF2B5EF4-FFF2-40B4-BE49-F238E27FC236}">
                  <a16:creationId xmlns:a16="http://schemas.microsoft.com/office/drawing/2014/main" id="{10FB46DB-BC94-4671-8D0A-537C60D23E9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515666" y="2328139"/>
              <a:ext cx="4992192" cy="3245000"/>
            </a:xfrm>
            <a:prstGeom prst="rect">
              <a:avLst/>
            </a:prstGeom>
            <a:ln w="38100">
              <a:solidFill>
                <a:schemeClr val="bg2"/>
              </a:solidFill>
            </a:ln>
            <a:effectLst/>
          </p:spPr>
        </p:pic>
      </p:grpSp>
      <p:grpSp>
        <p:nvGrpSpPr>
          <p:cNvPr id="4" name="Group 3">
            <a:extLst>
              <a:ext uri="{FF2B5EF4-FFF2-40B4-BE49-F238E27FC236}">
                <a16:creationId xmlns:a16="http://schemas.microsoft.com/office/drawing/2014/main" id="{314B35B8-B6A6-CF49-18C3-C112D3FD13D2}"/>
              </a:ext>
            </a:extLst>
          </p:cNvPr>
          <p:cNvGrpSpPr/>
          <p:nvPr/>
        </p:nvGrpSpPr>
        <p:grpSpPr>
          <a:xfrm>
            <a:off x="1001562" y="1381970"/>
            <a:ext cx="4328336" cy="5169135"/>
            <a:chOff x="658243" y="1381970"/>
            <a:chExt cx="4328336" cy="5169135"/>
          </a:xfrm>
        </p:grpSpPr>
        <p:sp>
          <p:nvSpPr>
            <p:cNvPr id="21" name="TextBox 20">
              <a:extLst>
                <a:ext uri="{FF2B5EF4-FFF2-40B4-BE49-F238E27FC236}">
                  <a16:creationId xmlns:a16="http://schemas.microsoft.com/office/drawing/2014/main" id="{CA9A5DD4-7FF8-4483-A65C-57B4EF4113D0}"/>
                </a:ext>
              </a:extLst>
            </p:cNvPr>
            <p:cNvSpPr txBox="1"/>
            <p:nvPr/>
          </p:nvSpPr>
          <p:spPr>
            <a:xfrm>
              <a:off x="683270" y="1381970"/>
              <a:ext cx="4278283" cy="954107"/>
            </a:xfrm>
            <a:prstGeom prst="rect">
              <a:avLst/>
            </a:prstGeom>
            <a:noFill/>
            <a:ln>
              <a:noFill/>
            </a:ln>
          </p:spPr>
          <p:txBody>
            <a:bodyPr wrap="square" lIns="91440" tIns="45720" rIns="91440" bIns="45720" rtlCol="0" anchor="t">
              <a:spAutoFit/>
            </a:bodyPr>
            <a:lstStyle/>
            <a:p>
              <a:pPr marL="0" marR="0" lvl="0" indent="0" algn="ctr" defTabSz="1219170" rtl="0" eaLnBrk="1" fontAlgn="auto" latinLnBrk="0" hangingPunct="1">
                <a:lnSpc>
                  <a:spcPct val="100000"/>
                </a:lnSpc>
                <a:spcBef>
                  <a:spcPts val="600"/>
                </a:spcBef>
                <a:spcAft>
                  <a:spcPts val="600"/>
                </a:spcAft>
                <a:buClrTx/>
                <a:buSzTx/>
                <a:buFontTx/>
                <a:buNone/>
                <a:tabLst/>
                <a:defRPr/>
              </a:pPr>
              <a:r>
                <a:rPr kumimoji="0" lang="en-US" sz="2800" b="1" i="0" u="none" strike="noStrike" kern="1200" cap="none" spc="0" normalizeH="0" baseline="0" noProof="0" dirty="0">
                  <a:ln>
                    <a:noFill/>
                  </a:ln>
                  <a:solidFill>
                    <a:schemeClr val="accent3">
                      <a:lumMod val="40000"/>
                      <a:lumOff val="60000"/>
                    </a:schemeClr>
                  </a:solidFill>
                  <a:effectLst/>
                  <a:uLnTx/>
                  <a:uFillTx/>
                  <a:latin typeface="Arial" panose="020B0604020202020204"/>
                  <a:ea typeface="+mn-lt"/>
                  <a:cs typeface="Arial" panose="020B0604020202020204"/>
                </a:rPr>
                <a:t>H3Africa Workshop Participation</a:t>
              </a:r>
            </a:p>
          </p:txBody>
        </p:sp>
        <p:pic>
          <p:nvPicPr>
            <p:cNvPr id="3" name="Picture 2">
              <a:extLst>
                <a:ext uri="{FF2B5EF4-FFF2-40B4-BE49-F238E27FC236}">
                  <a16:creationId xmlns:a16="http://schemas.microsoft.com/office/drawing/2014/main" id="{3F0B2B6B-DD46-85E8-6426-BD5D2697289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678" t="16723" r="15831" b="11800"/>
            <a:stretch/>
          </p:blipFill>
          <p:spPr>
            <a:xfrm>
              <a:off x="658243" y="2353260"/>
              <a:ext cx="4328336" cy="4197845"/>
            </a:xfrm>
            <a:prstGeom prst="rect">
              <a:avLst/>
            </a:prstGeom>
            <a:ln w="38100">
              <a:solidFill>
                <a:schemeClr val="bg2"/>
              </a:solidFill>
            </a:ln>
            <a:effectLst/>
          </p:spPr>
        </p:pic>
      </p:grpSp>
      <p:sp>
        <p:nvSpPr>
          <p:cNvPr id="7" name="TextBox 6">
            <a:extLst>
              <a:ext uri="{FF2B5EF4-FFF2-40B4-BE49-F238E27FC236}">
                <a16:creationId xmlns:a16="http://schemas.microsoft.com/office/drawing/2014/main" id="{E6DAB727-0175-7C42-1EA0-BDDA901DB151}"/>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28</a:t>
            </a:r>
            <a:endParaRPr kumimoji="0" lang="en-US" sz="2000" b="1" i="0" u="none" strike="noStrike" kern="1200" cap="none" spc="0" normalizeH="0" baseline="0" noProof="0">
              <a:ln>
                <a:noFill/>
              </a:ln>
              <a:solidFill>
                <a:srgbClr val="5FE0D4"/>
              </a:solidFill>
              <a:effectLst/>
              <a:uLnTx/>
              <a:uFillTx/>
              <a:latin typeface="Arial" charset="0"/>
              <a:ea typeface="+mn-ea"/>
              <a:cs typeface="+mn-cs"/>
            </a:endParaRPr>
          </a:p>
        </p:txBody>
      </p:sp>
    </p:spTree>
    <p:extLst>
      <p:ext uri="{BB962C8B-B14F-4D97-AF65-F5344CB8AC3E}">
        <p14:creationId xmlns:p14="http://schemas.microsoft.com/office/powerpoint/2010/main" val="60736665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074" name="Title 3"/>
          <p:cNvSpPr>
            <a:spLocks noGrp="1"/>
          </p:cNvSpPr>
          <p:nvPr>
            <p:ph type="title"/>
          </p:nvPr>
        </p:nvSpPr>
        <p:spPr>
          <a:xfrm>
            <a:off x="0" y="29638"/>
            <a:ext cx="12192000" cy="1096072"/>
          </a:xfrm>
        </p:spPr>
        <p:txBody>
          <a:bodyPr>
            <a:noAutofit/>
          </a:bodyPr>
          <a:lstStyle/>
          <a:p>
            <a:pPr algn="ctr">
              <a:defRPr/>
            </a:pPr>
            <a:r>
              <a:rPr lang="en-US" sz="3600" dirty="0">
                <a:solidFill>
                  <a:srgbClr val="5FE0D4"/>
                </a:solidFill>
                <a:latin typeface="Arial" charset="0"/>
                <a:cs typeface="Arial" charset="0"/>
              </a:rPr>
              <a:t>Polygenic </a:t>
            </a:r>
            <a:r>
              <a:rPr lang="en-US" sz="3600" dirty="0" err="1">
                <a:solidFill>
                  <a:srgbClr val="5FE0D4"/>
                </a:solidFill>
                <a:latin typeface="Arial" charset="0"/>
                <a:cs typeface="Arial" charset="0"/>
              </a:rPr>
              <a:t>RIsk</a:t>
            </a:r>
            <a:r>
              <a:rPr lang="en-US" sz="3600" dirty="0">
                <a:solidFill>
                  <a:srgbClr val="5FE0D4"/>
                </a:solidFill>
                <a:latin typeface="Arial" charset="0"/>
                <a:cs typeface="Arial" charset="0"/>
              </a:rPr>
              <a:t> </a:t>
            </a:r>
            <a:r>
              <a:rPr lang="en-US" sz="3600" dirty="0" err="1">
                <a:solidFill>
                  <a:srgbClr val="5FE0D4"/>
                </a:solidFill>
                <a:latin typeface="Arial" charset="0"/>
                <a:cs typeface="Arial" charset="0"/>
              </a:rPr>
              <a:t>MEthods</a:t>
            </a:r>
            <a:r>
              <a:rPr lang="en-US" sz="3600" dirty="0">
                <a:solidFill>
                  <a:srgbClr val="5FE0D4"/>
                </a:solidFill>
                <a:latin typeface="Arial" charset="0"/>
                <a:cs typeface="Arial" charset="0"/>
              </a:rPr>
              <a:t> in Diverse Populations (PRIMED) Consortium</a:t>
            </a:r>
            <a:endParaRPr lang="en-US" sz="3600" dirty="0">
              <a:solidFill>
                <a:srgbClr val="5FE0D4"/>
              </a:solidFill>
              <a:latin typeface="Arial" pitchFamily="34" charset="0"/>
              <a:cs typeface="Arial" pitchFamily="34" charset="0"/>
            </a:endParaRPr>
          </a:p>
        </p:txBody>
      </p:sp>
      <p:sp>
        <p:nvSpPr>
          <p:cNvPr id="3" name="TextBox 2">
            <a:extLst>
              <a:ext uri="{FF2B5EF4-FFF2-40B4-BE49-F238E27FC236}">
                <a16:creationId xmlns:a16="http://schemas.microsoft.com/office/drawing/2014/main" id="{355C24FD-0ED2-47BE-BD84-F6ABC415BD1D}"/>
              </a:ext>
            </a:extLst>
          </p:cNvPr>
          <p:cNvSpPr txBox="1"/>
          <p:nvPr/>
        </p:nvSpPr>
        <p:spPr>
          <a:xfrm>
            <a:off x="328609" y="3573058"/>
            <a:ext cx="11080295" cy="2793842"/>
          </a:xfrm>
          <a:prstGeom prst="rect">
            <a:avLst/>
          </a:prstGeom>
          <a:noFill/>
        </p:spPr>
        <p:txBody>
          <a:bodyPr wrap="square" lIns="91440" tIns="45720" rIns="91440" bIns="45720" rtlCol="0" anchor="t">
            <a:spAutoFit/>
          </a:bodyPr>
          <a:lstStyle/>
          <a:p>
            <a:pPr marL="342900" marR="0" lvl="0" indent="-285750" algn="l" defTabSz="914400" rtl="0" eaLnBrk="1" fontAlgn="auto" latinLnBrk="0" hangingPunct="1">
              <a:lnSpc>
                <a:spcPct val="150000"/>
              </a:lnSpc>
              <a:spcBef>
                <a:spcPts val="0"/>
              </a:spcBef>
              <a:spcAft>
                <a:spcPts val="0"/>
              </a:spcAft>
              <a:buClrTx/>
              <a:buSzTx/>
              <a:buFont typeface="Wingdings" pitchFamily="2" charset="2"/>
              <a:buChar char="§"/>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mn-lt"/>
                <a:cs typeface="Arial" panose="020B0604020202020204"/>
              </a:rPr>
              <a:t>PRIMED publications (~32)</a:t>
            </a:r>
          </a:p>
          <a:p>
            <a:pPr marL="342900" marR="0" lvl="0" indent="-285750" algn="l" defTabSz="914400" rtl="0" eaLnBrk="1" fontAlgn="auto" latinLnBrk="0" hangingPunct="1">
              <a:lnSpc>
                <a:spcPct val="150000"/>
              </a:lnSpc>
              <a:spcBef>
                <a:spcPts val="0"/>
              </a:spcBef>
              <a:spcAft>
                <a:spcPts val="0"/>
              </a:spcAft>
              <a:buClrTx/>
              <a:buSzTx/>
              <a:buFont typeface="Wingdings" pitchFamily="2" charset="2"/>
              <a:buChar char="§"/>
              <a:tabLst/>
              <a:defRPr/>
            </a:pPr>
            <a:endPar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endParaRPr>
          </a:p>
          <a:p>
            <a:pPr marL="342900" marR="0" lvl="0" indent="-285750" algn="l" defTabSz="914400" rtl="0" eaLnBrk="1" fontAlgn="auto" latinLnBrk="0" hangingPunct="1">
              <a:lnSpc>
                <a:spcPct val="150000"/>
              </a:lnSpc>
              <a:spcBef>
                <a:spcPts val="0"/>
              </a:spcBef>
              <a:spcAft>
                <a:spcPts val="0"/>
              </a:spcAft>
              <a:buClrTx/>
              <a:buSzTx/>
              <a:buFont typeface="Wingdings" pitchFamily="2" charset="2"/>
              <a:buChar char="§"/>
              <a:tabLst/>
              <a:defRPr/>
            </a:pPr>
            <a:r>
              <a:rPr kumimoji="0" lang="en-AF"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Methods Review Work</a:t>
            </a:r>
            <a:r>
              <a:rPr kumimoji="0" lang="en-US" sz="2400" b="1" i="0" u="none" strike="noStrike" kern="1200" cap="none" spc="0" normalizeH="0" baseline="0" noProof="0" dirty="0" err="1">
                <a:ln>
                  <a:noFill/>
                </a:ln>
                <a:solidFill>
                  <a:srgbClr val="FFFFFF"/>
                </a:solidFill>
                <a:effectLst/>
                <a:uLnTx/>
                <a:uFillTx/>
                <a:latin typeface="Arial" panose="020B0604020202020204"/>
                <a:ea typeface="Helvetica Neue" charset="0"/>
                <a:cs typeface="Helvetica Neue" charset="0"/>
              </a:rPr>
              <a:t>ing</a:t>
            </a:r>
            <a:r>
              <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 </a:t>
            </a:r>
            <a:r>
              <a:rPr lang="en-US" b="1" dirty="0">
                <a:solidFill>
                  <a:srgbClr val="FFFFFF"/>
                </a:solidFill>
                <a:latin typeface="Arial" panose="020B0604020202020204"/>
                <a:ea typeface="Helvetica Neue" charset="0"/>
                <a:cs typeface="Helvetica Neue" charset="0"/>
              </a:rPr>
              <a:t>G</a:t>
            </a:r>
            <a:r>
              <a:rPr kumimoji="0" lang="en-AF"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roup</a:t>
            </a:r>
            <a:endParaRPr kumimoji="0" lang="en-AF" sz="2400" b="1" i="0" u="none" strike="noStrike" kern="1200" cap="none" spc="0" normalizeH="0" baseline="0" noProof="0" dirty="0">
              <a:ln>
                <a:noFill/>
              </a:ln>
              <a:solidFill>
                <a:srgbClr val="FFFFFF"/>
              </a:solidFill>
              <a:effectLst/>
              <a:uLnTx/>
              <a:uFillTx/>
              <a:latin typeface="Arial" panose="020B0604020202020204"/>
            </a:endParaRPr>
          </a:p>
          <a:p>
            <a:pPr marL="342900" marR="0" lvl="0" indent="-285750" algn="l" defTabSz="914400" rtl="0" eaLnBrk="1" fontAlgn="auto" latinLnBrk="0" hangingPunct="1">
              <a:lnSpc>
                <a:spcPct val="150000"/>
              </a:lnSpc>
              <a:spcBef>
                <a:spcPts val="0"/>
              </a:spcBef>
              <a:spcAft>
                <a:spcPts val="0"/>
              </a:spcAft>
              <a:buClrTx/>
              <a:buSzTx/>
              <a:buFont typeface="Wingdings" pitchFamily="2" charset="2"/>
              <a:buChar char="§"/>
              <a:tabLst/>
              <a:defRPr/>
            </a:pPr>
            <a:endPar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Arial"/>
            </a:endParaRPr>
          </a:p>
          <a:p>
            <a:pPr marL="342900" marR="0" lvl="0" indent="-285750" algn="l" defTabSz="914400" rtl="0" eaLnBrk="1" fontAlgn="auto" latinLnBrk="0" hangingPunct="1">
              <a:lnSpc>
                <a:spcPct val="150000"/>
              </a:lnSpc>
              <a:spcBef>
                <a:spcPts val="0"/>
              </a:spcBef>
              <a:spcAft>
                <a:spcPts val="0"/>
              </a:spcAft>
              <a:buClrTx/>
              <a:buSzTx/>
              <a:buFont typeface="Wingdings" pitchFamily="2" charset="2"/>
              <a:buChar char="§"/>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Arial"/>
              </a:rPr>
              <a:t>Joint meeting with </a:t>
            </a:r>
            <a:r>
              <a:rPr kumimoji="0" lang="en-US" sz="2400" b="1" i="0" u="none" strike="noStrike" kern="1200" cap="none" spc="0" normalizeH="0" baseline="0" noProof="0" dirty="0" err="1">
                <a:ln>
                  <a:noFill/>
                </a:ln>
                <a:solidFill>
                  <a:srgbClr val="FFFFFF"/>
                </a:solidFill>
                <a:effectLst/>
                <a:uLnTx/>
                <a:uFillTx/>
                <a:latin typeface="Arial" panose="020B0604020202020204"/>
                <a:ea typeface="Helvetica Neue" charset="0"/>
                <a:cs typeface="Arial"/>
              </a:rPr>
              <a:t>eMERGE</a:t>
            </a:r>
            <a:endPar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Arial"/>
            </a:endParaRPr>
          </a:p>
        </p:txBody>
      </p:sp>
      <p:grpSp>
        <p:nvGrpSpPr>
          <p:cNvPr id="7" name="Group 6">
            <a:extLst>
              <a:ext uri="{FF2B5EF4-FFF2-40B4-BE49-F238E27FC236}">
                <a16:creationId xmlns:a16="http://schemas.microsoft.com/office/drawing/2014/main" id="{91028F96-C9A5-5444-014A-F164B2250ACA}"/>
              </a:ext>
            </a:extLst>
          </p:cNvPr>
          <p:cNvGrpSpPr/>
          <p:nvPr/>
        </p:nvGrpSpPr>
        <p:grpSpPr>
          <a:xfrm>
            <a:off x="5105002" y="5691015"/>
            <a:ext cx="4487907" cy="856794"/>
            <a:chOff x="4695748" y="4598155"/>
            <a:chExt cx="4487907" cy="856794"/>
          </a:xfrm>
        </p:grpSpPr>
        <p:sp>
          <p:nvSpPr>
            <p:cNvPr id="2" name="Rectangle 1">
              <a:extLst>
                <a:ext uri="{FF2B5EF4-FFF2-40B4-BE49-F238E27FC236}">
                  <a16:creationId xmlns:a16="http://schemas.microsoft.com/office/drawing/2014/main" id="{BC2B9717-BB79-126F-78DF-42EA9F5E73AA}"/>
                </a:ext>
              </a:extLst>
            </p:cNvPr>
            <p:cNvSpPr/>
            <p:nvPr/>
          </p:nvSpPr>
          <p:spPr>
            <a:xfrm>
              <a:off x="4695748" y="4598156"/>
              <a:ext cx="4487907" cy="8567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F" sz="1800" b="0" i="0" u="none" strike="noStrike" kern="1200" cap="none" spc="0" normalizeH="0" baseline="0" noProof="0">
                <a:ln>
                  <a:noFill/>
                </a:ln>
                <a:solidFill>
                  <a:srgbClr val="001956"/>
                </a:solidFill>
                <a:effectLst/>
                <a:uLnTx/>
                <a:uFillTx/>
                <a:latin typeface="Arial" panose="020B0604020202020204"/>
                <a:ea typeface="+mn-ea"/>
                <a:cs typeface="+mn-cs"/>
              </a:endParaRPr>
            </a:p>
          </p:txBody>
        </p:sp>
        <p:pic>
          <p:nvPicPr>
            <p:cNvPr id="1026" name="Picture 2">
              <a:extLst>
                <a:ext uri="{FF2B5EF4-FFF2-40B4-BE49-F238E27FC236}">
                  <a16:creationId xmlns:a16="http://schemas.microsoft.com/office/drawing/2014/main" id="{3C657391-DFDC-A075-3D56-8917DC94D59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86" t="26621" r="2494" b="20764"/>
            <a:stretch/>
          </p:blipFill>
          <p:spPr bwMode="auto">
            <a:xfrm>
              <a:off x="4695748" y="4598155"/>
              <a:ext cx="4474087" cy="856793"/>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TextBox 7">
            <a:extLst>
              <a:ext uri="{FF2B5EF4-FFF2-40B4-BE49-F238E27FC236}">
                <a16:creationId xmlns:a16="http://schemas.microsoft.com/office/drawing/2014/main" id="{B4A8A22E-A0B0-8E80-B189-EF3731BA49FE}"/>
              </a:ext>
            </a:extLst>
          </p:cNvPr>
          <p:cNvSpPr txBox="1"/>
          <p:nvPr/>
        </p:nvSpPr>
        <p:spPr>
          <a:xfrm>
            <a:off x="5571727" y="4788460"/>
            <a:ext cx="686768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F"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 Methods Development</a:t>
            </a:r>
            <a:r>
              <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 Working Group</a:t>
            </a:r>
            <a:endParaRPr kumimoji="0" lang="en-AF" sz="2400" b="1" i="0" u="none" strike="noStrike" kern="1200" cap="none" spc="0" normalizeH="0" baseline="0" noProof="0" dirty="0">
              <a:ln>
                <a:noFill/>
              </a:ln>
              <a:solidFill>
                <a:srgbClr val="001956"/>
              </a:solidFill>
              <a:effectLst/>
              <a:uLnTx/>
              <a:uFillTx/>
              <a:latin typeface="Arial" panose="020B0604020202020204"/>
              <a:ea typeface="Helvetica Neue" charset="0"/>
              <a:cs typeface="Helvetica Neue" charset="0"/>
            </a:endParaRPr>
          </a:p>
        </p:txBody>
      </p:sp>
      <p:pic>
        <p:nvPicPr>
          <p:cNvPr id="4" name="Picture 3">
            <a:extLst>
              <a:ext uri="{FF2B5EF4-FFF2-40B4-BE49-F238E27FC236}">
                <a16:creationId xmlns:a16="http://schemas.microsoft.com/office/drawing/2014/main" id="{42AFB72A-0F90-0990-592F-DBCB3859280D}"/>
              </a:ext>
            </a:extLst>
          </p:cNvPr>
          <p:cNvPicPr>
            <a:picLocks noChangeAspect="1"/>
          </p:cNvPicPr>
          <p:nvPr/>
        </p:nvPicPr>
        <p:blipFill>
          <a:blip r:embed="rId4"/>
          <a:stretch>
            <a:fillRect/>
          </a:stretch>
        </p:blipFill>
        <p:spPr>
          <a:xfrm>
            <a:off x="5266070" y="1317969"/>
            <a:ext cx="6424044" cy="3029600"/>
          </a:xfrm>
          <a:prstGeom prst="rect">
            <a:avLst/>
          </a:prstGeom>
          <a:ln w="38100">
            <a:solidFill>
              <a:schemeClr val="bg2"/>
            </a:solidFill>
          </a:ln>
        </p:spPr>
      </p:pic>
      <p:sp>
        <p:nvSpPr>
          <p:cNvPr id="9" name="TextBox 8">
            <a:extLst>
              <a:ext uri="{FF2B5EF4-FFF2-40B4-BE49-F238E27FC236}">
                <a16:creationId xmlns:a16="http://schemas.microsoft.com/office/drawing/2014/main" id="{7C9B6A01-03C3-DF2F-FFE1-3F2BF792C57E}"/>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29</a:t>
            </a:r>
            <a:endParaRPr kumimoji="0" lang="en-US" sz="2000" b="1" i="0" u="none" strike="noStrike" kern="1200" cap="none" spc="0" normalizeH="0" baseline="0" noProof="0">
              <a:ln>
                <a:noFill/>
              </a:ln>
              <a:solidFill>
                <a:srgbClr val="5FE0D4"/>
              </a:solidFill>
              <a:effectLst/>
              <a:uLnTx/>
              <a:uFillTx/>
              <a:latin typeface="Arial"/>
              <a:cs typeface="Arial"/>
            </a:endParaRPr>
          </a:p>
        </p:txBody>
      </p:sp>
      <p:pic>
        <p:nvPicPr>
          <p:cNvPr id="11" name="Picture 10">
            <a:extLst>
              <a:ext uri="{FF2B5EF4-FFF2-40B4-BE49-F238E27FC236}">
                <a16:creationId xmlns:a16="http://schemas.microsoft.com/office/drawing/2014/main" id="{28CD3E1B-023E-726F-1CF0-3213D9A07A18}"/>
              </a:ext>
            </a:extLst>
          </p:cNvPr>
          <p:cNvPicPr>
            <a:picLocks noChangeAspect="1"/>
          </p:cNvPicPr>
          <p:nvPr/>
        </p:nvPicPr>
        <p:blipFill>
          <a:blip r:embed="rId5"/>
          <a:stretch>
            <a:fillRect/>
          </a:stretch>
        </p:blipFill>
        <p:spPr>
          <a:xfrm>
            <a:off x="555584" y="1323972"/>
            <a:ext cx="3968840" cy="1536325"/>
          </a:xfrm>
          <a:prstGeom prst="rect">
            <a:avLst/>
          </a:prstGeom>
          <a:ln w="38100">
            <a:solidFill>
              <a:schemeClr val="bg2"/>
            </a:solidFill>
          </a:ln>
        </p:spPr>
      </p:pic>
    </p:spTree>
    <p:extLst>
      <p:ext uri="{BB962C8B-B14F-4D97-AF65-F5344CB8AC3E}">
        <p14:creationId xmlns:p14="http://schemas.microsoft.com/office/powerpoint/2010/main" val="254842428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25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F604538-35F9-37EC-33BA-DD9E3A35AC5B}"/>
              </a:ext>
            </a:extLst>
          </p:cNvPr>
          <p:cNvSpPr txBox="1"/>
          <p:nvPr/>
        </p:nvSpPr>
        <p:spPr>
          <a:xfrm>
            <a:off x="4256601" y="2216563"/>
            <a:ext cx="7935399" cy="3539430"/>
          </a:xfrm>
          <a:prstGeom prst="rect">
            <a:avLst/>
          </a:prstGeom>
          <a:noFill/>
        </p:spPr>
        <p:txBody>
          <a:bodyPr wrap="square" lIns="91440" tIns="45720" rIns="91440" bIns="45720" anchor="t">
            <a:spAutoFit/>
          </a:bodyPr>
          <a:lstStyle/>
          <a:p>
            <a:pPr marL="457200" indent="-230188">
              <a:spcAft>
                <a:spcPts val="800"/>
              </a:spcAft>
              <a:buClr>
                <a:schemeClr val="tx1"/>
              </a:buClr>
              <a:buFont typeface="Wingdings" panose="05000000000000000000" pitchFamily="2" charset="2"/>
              <a:buChar char="§"/>
            </a:pPr>
            <a:r>
              <a:rPr lang="en-US" sz="2800" b="1" kern="0" dirty="0">
                <a:latin typeface="Arial"/>
                <a:cs typeface="Arial"/>
                <a:sym typeface="Arial"/>
              </a:rPr>
              <a:t>Campus Biotech in Geneva</a:t>
            </a:r>
          </a:p>
          <a:p>
            <a:pPr marL="457200" indent="-230188">
              <a:spcAft>
                <a:spcPts val="800"/>
              </a:spcAft>
              <a:buClr>
                <a:schemeClr val="tx1"/>
              </a:buClr>
              <a:buFont typeface="Wingdings" panose="05000000000000000000" pitchFamily="2" charset="2"/>
              <a:buChar char="§"/>
            </a:pPr>
            <a:r>
              <a:rPr lang="en-US" sz="2800" b="1" i="1" kern="0" dirty="0">
                <a:latin typeface="Arial"/>
                <a:cs typeface="Arial"/>
                <a:sym typeface="Arial"/>
              </a:rPr>
              <a:t>Genomic Medicine for Everyone</a:t>
            </a:r>
            <a:endParaRPr lang="en-US" sz="2800" b="1" i="1" kern="0" dirty="0">
              <a:latin typeface="Arial"/>
              <a:cs typeface="Arial"/>
            </a:endParaRPr>
          </a:p>
          <a:p>
            <a:pPr marL="457200" indent="-230188">
              <a:spcAft>
                <a:spcPts val="800"/>
              </a:spcAft>
              <a:buClr>
                <a:schemeClr val="tx1"/>
              </a:buClr>
              <a:buFont typeface="Wingdings" panose="05000000000000000000" pitchFamily="2" charset="2"/>
              <a:buChar char="§"/>
            </a:pPr>
            <a:r>
              <a:rPr lang="en-US" sz="2800" b="1" kern="0" dirty="0">
                <a:latin typeface="Arial"/>
                <a:cs typeface="Arial"/>
                <a:sym typeface="Arial"/>
              </a:rPr>
              <a:t>Themes:</a:t>
            </a:r>
            <a:endParaRPr lang="en-US" sz="2800" b="1" kern="0" dirty="0">
              <a:latin typeface="Arial"/>
              <a:cs typeface="Arial"/>
            </a:endParaRPr>
          </a:p>
          <a:p>
            <a:pPr marL="457200" lvl="8" indent="-230188">
              <a:spcAft>
                <a:spcPts val="800"/>
              </a:spcAft>
              <a:buClr>
                <a:schemeClr val="tx1"/>
              </a:buClr>
              <a:tabLst>
                <a:tab pos="742950" algn="l"/>
              </a:tabLst>
            </a:pPr>
            <a:r>
              <a:rPr lang="en-US" b="1" kern="0" dirty="0">
                <a:solidFill>
                  <a:schemeClr val="accent3">
                    <a:lumMod val="40000"/>
                    <a:lumOff val="60000"/>
                  </a:schemeClr>
                </a:solidFill>
                <a:latin typeface="Arial"/>
                <a:cs typeface="Arial"/>
                <a:sym typeface="Arial"/>
              </a:rPr>
              <a:t>		</a:t>
            </a:r>
            <a:r>
              <a:rPr lang="en-US" b="1" kern="0" dirty="0">
                <a:solidFill>
                  <a:schemeClr val="bg2">
                    <a:lumMod val="40000"/>
                    <a:lumOff val="60000"/>
                  </a:schemeClr>
                </a:solidFill>
                <a:latin typeface="Arial"/>
                <a:cs typeface="Arial"/>
                <a:sym typeface="Arial"/>
              </a:rPr>
              <a:t>Implementation of Genomic 	Medicine</a:t>
            </a:r>
            <a:endParaRPr lang="en-US" b="1" kern="0" dirty="0">
              <a:solidFill>
                <a:schemeClr val="bg2">
                  <a:lumMod val="40000"/>
                  <a:lumOff val="60000"/>
                </a:schemeClr>
              </a:solidFill>
              <a:latin typeface="Arial"/>
              <a:cs typeface="Arial"/>
            </a:endParaRPr>
          </a:p>
          <a:p>
            <a:pPr marL="457200" lvl="2" indent="-230188">
              <a:spcAft>
                <a:spcPts val="800"/>
              </a:spcAft>
              <a:buClr>
                <a:schemeClr val="tx1"/>
              </a:buClr>
              <a:tabLst>
                <a:tab pos="742950" algn="l"/>
              </a:tabLst>
            </a:pPr>
            <a:r>
              <a:rPr lang="en-US" b="1" kern="0" dirty="0">
                <a:solidFill>
                  <a:schemeClr val="bg2">
                    <a:lumMod val="40000"/>
                    <a:lumOff val="60000"/>
                  </a:schemeClr>
                </a:solidFill>
                <a:latin typeface="Arial"/>
                <a:cs typeface="Arial"/>
                <a:sym typeface="Arial"/>
              </a:rPr>
              <a:t>		Collaboration</a:t>
            </a:r>
            <a:endParaRPr lang="en-US" b="1" kern="0" dirty="0">
              <a:solidFill>
                <a:schemeClr val="bg2">
                  <a:lumMod val="40000"/>
                  <a:lumOff val="60000"/>
                </a:schemeClr>
              </a:solidFill>
              <a:latin typeface="Arial"/>
              <a:cs typeface="Arial"/>
            </a:endParaRPr>
          </a:p>
          <a:p>
            <a:pPr marL="457200" lvl="2" indent="-230188">
              <a:spcAft>
                <a:spcPts val="800"/>
              </a:spcAft>
              <a:buClr>
                <a:schemeClr val="tx1"/>
              </a:buClr>
              <a:tabLst>
                <a:tab pos="742950" algn="l"/>
              </a:tabLst>
            </a:pPr>
            <a:r>
              <a:rPr lang="en-US" b="1" kern="0" dirty="0">
                <a:solidFill>
                  <a:schemeClr val="bg2">
                    <a:lumMod val="40000"/>
                    <a:lumOff val="60000"/>
                  </a:schemeClr>
                </a:solidFill>
                <a:latin typeface="Arial"/>
                <a:cs typeface="Arial"/>
                <a:sym typeface="Arial"/>
              </a:rPr>
              <a:t>		Diversity, Equity, &amp; Inclusion (DEI) in Genomics</a:t>
            </a:r>
            <a:endParaRPr lang="en-US" b="1" kern="0" dirty="0">
              <a:solidFill>
                <a:schemeClr val="bg2">
                  <a:lumMod val="40000"/>
                  <a:lumOff val="60000"/>
                </a:schemeClr>
              </a:solidFill>
              <a:latin typeface="Arial"/>
              <a:cs typeface="Arial"/>
            </a:endParaRPr>
          </a:p>
          <a:p>
            <a:pPr marL="457200" indent="-230188">
              <a:spcAft>
                <a:spcPts val="800"/>
              </a:spcAft>
              <a:buClr>
                <a:schemeClr val="tx1"/>
              </a:buClr>
              <a:buFont typeface="Wingdings" panose="05000000000000000000" pitchFamily="2" charset="2"/>
              <a:buChar char="§"/>
            </a:pPr>
            <a:r>
              <a:rPr lang="en-US" sz="2800" b="1" kern="0" dirty="0">
                <a:latin typeface="Arial"/>
                <a:cs typeface="Arial"/>
                <a:sym typeface="Arial"/>
              </a:rPr>
              <a:t>Registration now open</a:t>
            </a:r>
            <a:endParaRPr lang="en-US" sz="2800" b="1" kern="0" dirty="0">
              <a:latin typeface="Arial"/>
              <a:cs typeface="Arial"/>
            </a:endParaRPr>
          </a:p>
        </p:txBody>
      </p:sp>
      <p:sp>
        <p:nvSpPr>
          <p:cNvPr id="3" name="Title 2">
            <a:extLst>
              <a:ext uri="{FF2B5EF4-FFF2-40B4-BE49-F238E27FC236}">
                <a16:creationId xmlns:a16="http://schemas.microsoft.com/office/drawing/2014/main" id="{DC49E50B-DA34-4BFE-A429-4D54A07CD118}"/>
              </a:ext>
            </a:extLst>
          </p:cNvPr>
          <p:cNvSpPr>
            <a:spLocks noGrp="1"/>
          </p:cNvSpPr>
          <p:nvPr>
            <p:ph type="title"/>
          </p:nvPr>
        </p:nvSpPr>
        <p:spPr>
          <a:xfrm>
            <a:off x="1016000" y="46575"/>
            <a:ext cx="11162891" cy="1015999"/>
          </a:xfrm>
        </p:spPr>
        <p:txBody>
          <a:bodyPr>
            <a:noAutofit/>
          </a:bodyPr>
          <a:lstStyle/>
          <a:p>
            <a:pPr algn="ctr"/>
            <a:r>
              <a:rPr lang="it-IT" sz="3600" dirty="0"/>
              <a:t>Global Genomic Medicine Consortium (G2MC)</a:t>
            </a:r>
            <a:r>
              <a:rPr lang="en-US" sz="3600" dirty="0"/>
              <a:t> </a:t>
            </a:r>
            <a:br>
              <a:rPr lang="en-US" sz="3600" dirty="0"/>
            </a:br>
            <a:endParaRPr lang="en-US" sz="3200" dirty="0">
              <a:solidFill>
                <a:schemeClr val="tx1"/>
              </a:solidFill>
            </a:endParaRPr>
          </a:p>
        </p:txBody>
      </p:sp>
      <p:pic>
        <p:nvPicPr>
          <p:cNvPr id="1028" name="Picture 4" descr="G2mc Logo">
            <a:extLst>
              <a:ext uri="{FF2B5EF4-FFF2-40B4-BE49-F238E27FC236}">
                <a16:creationId xmlns:a16="http://schemas.microsoft.com/office/drawing/2014/main" id="{69518794-BBFF-1E20-2B0B-2654A88C67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6000" cy="1016000"/>
          </a:xfrm>
          <a:prstGeom prst="rect">
            <a:avLst/>
          </a:prstGeom>
          <a:solidFill>
            <a:schemeClr val="accent1"/>
          </a:solidFill>
        </p:spPr>
      </p:pic>
      <p:sp>
        <p:nvSpPr>
          <p:cNvPr id="2" name="TextBox 1">
            <a:extLst>
              <a:ext uri="{FF2B5EF4-FFF2-40B4-BE49-F238E27FC236}">
                <a16:creationId xmlns:a16="http://schemas.microsoft.com/office/drawing/2014/main" id="{8E095608-01AD-8075-EA94-27940A4DEC36}"/>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30</a:t>
            </a:r>
            <a:endParaRPr kumimoji="0" lang="en-US" sz="2000" b="1" i="0" u="none" strike="noStrike" kern="1200" cap="none" spc="0" normalizeH="0" baseline="0" noProof="0">
              <a:ln>
                <a:noFill/>
              </a:ln>
              <a:solidFill>
                <a:srgbClr val="5FE0D4"/>
              </a:solidFill>
              <a:effectLst/>
              <a:uLnTx/>
              <a:uFillTx/>
              <a:latin typeface="Arial"/>
              <a:cs typeface="Arial"/>
            </a:endParaRPr>
          </a:p>
        </p:txBody>
      </p:sp>
      <p:pic>
        <p:nvPicPr>
          <p:cNvPr id="5" name="Picture 4">
            <a:extLst>
              <a:ext uri="{FF2B5EF4-FFF2-40B4-BE49-F238E27FC236}">
                <a16:creationId xmlns:a16="http://schemas.microsoft.com/office/drawing/2014/main" id="{87DDF6F3-D6B8-1239-F768-2628FC8299B4}"/>
              </a:ext>
            </a:extLst>
          </p:cNvPr>
          <p:cNvPicPr>
            <a:picLocks noChangeAspect="1"/>
          </p:cNvPicPr>
          <p:nvPr/>
        </p:nvPicPr>
        <p:blipFill>
          <a:blip r:embed="rId4"/>
          <a:stretch>
            <a:fillRect/>
          </a:stretch>
        </p:blipFill>
        <p:spPr>
          <a:xfrm>
            <a:off x="361967" y="1759180"/>
            <a:ext cx="4001776" cy="4454197"/>
          </a:xfrm>
          <a:prstGeom prst="rect">
            <a:avLst/>
          </a:prstGeom>
          <a:ln w="38100">
            <a:solidFill>
              <a:schemeClr val="bg2"/>
            </a:solidFill>
          </a:ln>
        </p:spPr>
      </p:pic>
      <p:sp>
        <p:nvSpPr>
          <p:cNvPr id="9" name="TextBox 8">
            <a:extLst>
              <a:ext uri="{FF2B5EF4-FFF2-40B4-BE49-F238E27FC236}">
                <a16:creationId xmlns:a16="http://schemas.microsoft.com/office/drawing/2014/main" id="{09B5C303-47A9-4452-B9B6-4849F092FB6B}"/>
              </a:ext>
            </a:extLst>
          </p:cNvPr>
          <p:cNvSpPr txBox="1"/>
          <p:nvPr/>
        </p:nvSpPr>
        <p:spPr>
          <a:xfrm>
            <a:off x="3339895" y="525486"/>
            <a:ext cx="6515100" cy="523220"/>
          </a:xfrm>
          <a:prstGeom prst="rect">
            <a:avLst/>
          </a:prstGeom>
          <a:noFill/>
        </p:spPr>
        <p:txBody>
          <a:bodyPr wrap="square">
            <a:spAutoFit/>
          </a:bodyPr>
          <a:lstStyle/>
          <a:p>
            <a:r>
              <a:rPr lang="en-US" sz="2800" b="1" dirty="0">
                <a:solidFill>
                  <a:schemeClr val="tx1"/>
                </a:solidFill>
              </a:rPr>
              <a:t>7</a:t>
            </a:r>
            <a:r>
              <a:rPr lang="en-US" sz="2800" b="1" baseline="30000" dirty="0">
                <a:solidFill>
                  <a:schemeClr val="tx1"/>
                </a:solidFill>
              </a:rPr>
              <a:t>th</a:t>
            </a:r>
            <a:r>
              <a:rPr lang="en-US" sz="2800" b="1" dirty="0">
                <a:solidFill>
                  <a:schemeClr val="tx1"/>
                </a:solidFill>
              </a:rPr>
              <a:t> International Conference </a:t>
            </a:r>
            <a:endParaRPr lang="en-US" sz="2800" b="1" dirty="0"/>
          </a:p>
        </p:txBody>
      </p:sp>
    </p:spTree>
    <p:extLst>
      <p:ext uri="{BB962C8B-B14F-4D97-AF65-F5344CB8AC3E}">
        <p14:creationId xmlns:p14="http://schemas.microsoft.com/office/powerpoint/2010/main" val="284916070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C2FD8E-EF66-D0A2-B0B4-10A172A5140B}"/>
              </a:ext>
            </a:extLst>
          </p:cNvPr>
          <p:cNvSpPr txBox="1">
            <a:spLocks/>
          </p:cNvSpPr>
          <p:nvPr/>
        </p:nvSpPr>
        <p:spPr>
          <a:xfrm>
            <a:off x="0" y="0"/>
            <a:ext cx="12192000" cy="6723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Advancing Genomic Medicine Research (AGMR)</a:t>
            </a:r>
            <a:endParaRPr kumimoji="0" lang="en-US" sz="3600" b="1" i="0" u="none" strike="noStrike" kern="1200" cap="none" spc="0" normalizeH="0" baseline="0" noProof="0" dirty="0">
              <a:ln>
                <a:noFill/>
              </a:ln>
              <a:solidFill>
                <a:srgbClr val="5FE0D4"/>
              </a:solidFill>
              <a:effectLst/>
              <a:uLnTx/>
              <a:uFillTx/>
              <a:latin typeface="Arial" pitchFamily="34" charset="0"/>
              <a:ea typeface="+mj-ea"/>
              <a:cs typeface="Arial" pitchFamily="34" charset="0"/>
            </a:endParaRPr>
          </a:p>
        </p:txBody>
      </p:sp>
      <p:sp>
        <p:nvSpPr>
          <p:cNvPr id="11" name="TextBox 10">
            <a:extLst>
              <a:ext uri="{FF2B5EF4-FFF2-40B4-BE49-F238E27FC236}">
                <a16:creationId xmlns:a16="http://schemas.microsoft.com/office/drawing/2014/main" id="{91F4AA79-78EB-2D2D-9F83-4DB11DDD96EE}"/>
              </a:ext>
            </a:extLst>
          </p:cNvPr>
          <p:cNvSpPr txBox="1"/>
          <p:nvPr/>
        </p:nvSpPr>
        <p:spPr>
          <a:xfrm>
            <a:off x="6760542" y="1395306"/>
            <a:ext cx="5622795" cy="4339650"/>
          </a:xfrm>
          <a:prstGeom prst="rect">
            <a:avLst/>
          </a:prstGeom>
          <a:noFill/>
        </p:spPr>
        <p:txBody>
          <a:bodyPr wrap="square" lIns="91440" tIns="45720" rIns="91440" bIns="45720" rtlCol="0" anchor="t">
            <a:spAutoFit/>
          </a:bodyPr>
          <a:lstStyle/>
          <a:p>
            <a:pPr marR="0" lvl="0" algn="l" defTabSz="1219170" rtl="0" eaLnBrk="1" fontAlgn="auto" latinLnBrk="0" hangingPunct="1">
              <a:lnSpc>
                <a:spcPct val="100000"/>
              </a:lnSpc>
              <a:spcBef>
                <a:spcPts val="0"/>
              </a:spcBef>
              <a:spcAft>
                <a:spcPts val="0"/>
              </a:spcAft>
              <a:buClrTx/>
              <a:buSzTx/>
              <a:tabLst/>
              <a:defRPr/>
            </a:pPr>
            <a:r>
              <a:rPr kumimoji="0" lang="en-US" sz="3000" b="1" i="0" u="none" strike="noStrike" kern="1200" cap="none" spc="0" normalizeH="0" baseline="0" noProof="0" dirty="0">
                <a:ln>
                  <a:noFill/>
                </a:ln>
                <a:effectLst/>
                <a:uLnTx/>
                <a:uFillTx/>
                <a:latin typeface="Arial"/>
                <a:cs typeface="Arial"/>
              </a:rPr>
              <a:t>Topics funded:</a:t>
            </a:r>
            <a:endParaRPr lang="en-US" sz="3000" b="1" i="0" u="none" strike="noStrike" kern="1200" cap="none" spc="0" normalizeH="0" baseline="0" noProof="0" dirty="0">
              <a:ln>
                <a:noFill/>
              </a:ln>
              <a:effectLst/>
              <a:uLnTx/>
              <a:uFillTx/>
              <a:latin typeface="Arial"/>
              <a:cs typeface="Arial"/>
            </a:endParaRPr>
          </a:p>
          <a:p>
            <a:pPr marL="464820" marR="0" lvl="0" algn="l" defTabSz="682625" rtl="0" eaLnBrk="1" fontAlgn="auto" latinLnBrk="0" hangingPunct="1">
              <a:lnSpc>
                <a:spcPct val="100000"/>
              </a:lnSpc>
              <a:spcBef>
                <a:spcPts val="1200"/>
              </a:spcBef>
              <a:spcAft>
                <a:spcPts val="0"/>
              </a:spcAft>
              <a:buClrTx/>
              <a:buSzTx/>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a:cs typeface="Arial"/>
              </a:rPr>
              <a:t>Undiagnosed diseases</a:t>
            </a:r>
            <a:endParaRPr lang="en-US" sz="2800" b="1" i="0" u="none" strike="noStrike" kern="1200" cap="none" spc="0" normalizeH="0" baseline="0" noProof="0" dirty="0">
              <a:ln>
                <a:noFill/>
              </a:ln>
              <a:solidFill>
                <a:schemeClr val="bg2">
                  <a:lumMod val="40000"/>
                  <a:lumOff val="60000"/>
                </a:schemeClr>
              </a:solidFill>
              <a:effectLst/>
              <a:uLnTx/>
              <a:uFillTx/>
              <a:latin typeface="Arial"/>
              <a:cs typeface="Arial"/>
            </a:endParaRPr>
          </a:p>
          <a:p>
            <a:pPr marL="464820" marR="0" lvl="0" algn="l" defTabSz="682625" rtl="0" eaLnBrk="1" fontAlgn="auto" latinLnBrk="0" hangingPunct="1">
              <a:lnSpc>
                <a:spcPct val="100000"/>
              </a:lnSpc>
              <a:spcBef>
                <a:spcPts val="1200"/>
              </a:spcBef>
              <a:spcAft>
                <a:spcPts val="0"/>
              </a:spcAft>
              <a:buClrTx/>
              <a:buSzTx/>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a:cs typeface="Arial"/>
              </a:rPr>
              <a:t>EHR integrated tools</a:t>
            </a:r>
            <a:endParaRPr lang="en-US" sz="2800" b="1" i="0" u="none" strike="noStrike" kern="1200" cap="none" spc="0" normalizeH="0" baseline="0" noProof="0" dirty="0">
              <a:ln>
                <a:noFill/>
              </a:ln>
              <a:solidFill>
                <a:schemeClr val="bg2">
                  <a:lumMod val="40000"/>
                  <a:lumOff val="60000"/>
                </a:schemeClr>
              </a:solidFill>
              <a:effectLst/>
              <a:uLnTx/>
              <a:uFillTx/>
              <a:latin typeface="Arial"/>
              <a:cs typeface="Arial"/>
            </a:endParaRPr>
          </a:p>
          <a:p>
            <a:pPr marL="464820" marR="0" lvl="0" algn="l" defTabSz="682625" rtl="0" eaLnBrk="1" fontAlgn="auto" latinLnBrk="0" hangingPunct="1">
              <a:lnSpc>
                <a:spcPct val="100000"/>
              </a:lnSpc>
              <a:spcBef>
                <a:spcPts val="1200"/>
              </a:spcBef>
              <a:spcAft>
                <a:spcPts val="0"/>
              </a:spcAft>
              <a:buClrTx/>
              <a:buSzTx/>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a:cs typeface="Arial"/>
              </a:rPr>
              <a:t>Evidence for clinical &amp; 	economic value</a:t>
            </a:r>
            <a:endParaRPr lang="en-US" sz="2800" b="1" i="0" u="none" strike="noStrike" kern="1200" cap="none" spc="0" normalizeH="0" baseline="0" noProof="0" dirty="0">
              <a:ln>
                <a:noFill/>
              </a:ln>
              <a:solidFill>
                <a:schemeClr val="bg2">
                  <a:lumMod val="40000"/>
                  <a:lumOff val="60000"/>
                </a:schemeClr>
              </a:solidFill>
              <a:effectLst/>
              <a:uLnTx/>
              <a:uFillTx/>
              <a:latin typeface="Arial"/>
              <a:cs typeface="Arial"/>
            </a:endParaRPr>
          </a:p>
          <a:p>
            <a:pPr marL="464820" marR="0" lvl="0" algn="l" defTabSz="682625" rtl="0" eaLnBrk="1" fontAlgn="auto" latinLnBrk="0" hangingPunct="1">
              <a:lnSpc>
                <a:spcPct val="100000"/>
              </a:lnSpc>
              <a:spcBef>
                <a:spcPts val="1200"/>
              </a:spcBef>
              <a:spcAft>
                <a:spcPts val="0"/>
              </a:spcAft>
              <a:buClrTx/>
              <a:buSzTx/>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a:cs typeface="Arial"/>
              </a:rPr>
              <a:t>Newborn screening</a:t>
            </a:r>
            <a:endParaRPr lang="en-US" sz="2800" b="1" i="0" u="none" strike="noStrike" kern="1200" cap="none" spc="0" normalizeH="0" baseline="0" noProof="0" dirty="0">
              <a:ln>
                <a:noFill/>
              </a:ln>
              <a:solidFill>
                <a:schemeClr val="bg2">
                  <a:lumMod val="40000"/>
                  <a:lumOff val="60000"/>
                </a:schemeClr>
              </a:solidFill>
              <a:effectLst/>
              <a:uLnTx/>
              <a:uFillTx/>
              <a:latin typeface="Arial"/>
              <a:cs typeface="Arial"/>
            </a:endParaRPr>
          </a:p>
          <a:p>
            <a:pPr marL="464820" marR="0" lvl="0" algn="l" defTabSz="682625" rtl="0" eaLnBrk="1" fontAlgn="auto" latinLnBrk="0" hangingPunct="1">
              <a:lnSpc>
                <a:spcPct val="100000"/>
              </a:lnSpc>
              <a:spcBef>
                <a:spcPts val="1200"/>
              </a:spcBef>
              <a:spcAft>
                <a:spcPts val="0"/>
              </a:spcAft>
              <a:buClrTx/>
              <a:buSzTx/>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a:cs typeface="Arial"/>
              </a:rPr>
              <a:t>Promoting access for 	underserved populations</a:t>
            </a:r>
            <a:endParaRPr lang="en-US" sz="2800" b="1" i="0" u="none" strike="noStrike" kern="1200" cap="none" spc="0" normalizeH="0" baseline="0" noProof="0" dirty="0">
              <a:ln>
                <a:noFill/>
              </a:ln>
              <a:solidFill>
                <a:schemeClr val="bg2">
                  <a:lumMod val="40000"/>
                  <a:lumOff val="60000"/>
                </a:schemeClr>
              </a:solidFill>
              <a:effectLst/>
              <a:uLnTx/>
              <a:uFillTx/>
              <a:latin typeface="Arial"/>
              <a:cs typeface="Arial"/>
            </a:endParaRPr>
          </a:p>
        </p:txBody>
      </p:sp>
      <p:pic>
        <p:nvPicPr>
          <p:cNvPr id="2" name="Picture 1">
            <a:extLst>
              <a:ext uri="{FF2B5EF4-FFF2-40B4-BE49-F238E27FC236}">
                <a16:creationId xmlns:a16="http://schemas.microsoft.com/office/drawing/2014/main" id="{5C03CA26-CFB1-45C2-1A98-B31050EAFA6D}"/>
              </a:ext>
            </a:extLst>
          </p:cNvPr>
          <p:cNvPicPr>
            <a:picLocks noChangeAspect="1"/>
          </p:cNvPicPr>
          <p:nvPr/>
        </p:nvPicPr>
        <p:blipFill rotWithShape="1">
          <a:blip r:embed="rId3"/>
          <a:srcRect t="21627" b="22058"/>
          <a:stretch/>
        </p:blipFill>
        <p:spPr>
          <a:xfrm>
            <a:off x="295726" y="1145004"/>
            <a:ext cx="6198117" cy="3057942"/>
          </a:xfrm>
          <a:prstGeom prst="rect">
            <a:avLst/>
          </a:prstGeom>
          <a:ln w="38100">
            <a:solidFill>
              <a:srgbClr val="5FE0D4"/>
            </a:solidFill>
          </a:ln>
        </p:spPr>
      </p:pic>
      <p:sp>
        <p:nvSpPr>
          <p:cNvPr id="7" name="TextBox 6">
            <a:extLst>
              <a:ext uri="{FF2B5EF4-FFF2-40B4-BE49-F238E27FC236}">
                <a16:creationId xmlns:a16="http://schemas.microsoft.com/office/drawing/2014/main" id="{30CF8BC2-BCF9-7F97-552E-22B2D1754E64}"/>
              </a:ext>
            </a:extLst>
          </p:cNvPr>
          <p:cNvSpPr txBox="1"/>
          <p:nvPr/>
        </p:nvSpPr>
        <p:spPr>
          <a:xfrm>
            <a:off x="295725" y="4372828"/>
            <a:ext cx="6198117" cy="1644617"/>
          </a:xfrm>
          <a:prstGeom prst="rect">
            <a:avLst/>
          </a:prstGeom>
          <a:solidFill>
            <a:schemeClr val="tx1"/>
          </a:solidFill>
          <a:ln w="38100">
            <a:solidFill>
              <a:srgbClr val="5FE0D4"/>
            </a:solidFill>
          </a:ln>
        </p:spPr>
        <p:txBody>
          <a:bodyPr wrap="square" rtlCol="0">
            <a:spAutoFit/>
          </a:bodyPr>
          <a:lstStyle/>
          <a:p>
            <a:pPr lvl="0" defTabSz="914400">
              <a:lnSpc>
                <a:spcPct val="107000"/>
              </a:lnSpc>
              <a:spcAft>
                <a:spcPts val="800"/>
              </a:spcAft>
              <a:defRPr/>
            </a:pPr>
            <a:r>
              <a:rPr kumimoji="0" lang="en-US" sz="2300" b="0" i="0" u="none" strike="noStrike" kern="1200" cap="none" spc="0" normalizeH="0" baseline="0" noProof="0" dirty="0">
                <a:ln>
                  <a:noFill/>
                </a:ln>
                <a:solidFill>
                  <a:srgbClr val="993366"/>
                </a:solidFill>
                <a:effectLst/>
                <a:uLnTx/>
                <a:uFillTx/>
                <a:latin typeface="Helvetica" panose="020B0604020202020204" pitchFamily="34" charset="0"/>
                <a:ea typeface="Calibri" panose="020F0502020204030204" pitchFamily="34" charset="0"/>
                <a:cs typeface="Times New Roman" panose="02020603050405020304" pitchFamily="18" charset="0"/>
              </a:rPr>
              <a:t>Notice of Intent to Publish a Notice of Funding Opportunity for Advancing Genomic Medicine Research (R01/</a:t>
            </a:r>
            <a:r>
              <a:rPr lang="en-US" b="1" dirty="0">
                <a:solidFill>
                  <a:srgbClr val="333333"/>
                </a:solidFill>
                <a:latin typeface="Helvetica" panose="020B0604020202020204" pitchFamily="34" charset="0"/>
                <a:ea typeface="Times New Roman" panose="02020603050405020304" pitchFamily="18" charset="0"/>
                <a:cs typeface="Times New Roman" panose="02020603050405020304" pitchFamily="18" charset="0"/>
              </a:rPr>
              <a:t> </a:t>
            </a:r>
            <a:r>
              <a:rPr kumimoji="0" lang="en-US" sz="2300" b="0" i="0" u="none" strike="noStrike" kern="1200" cap="none" spc="0" normalizeH="0" baseline="0" noProof="0" dirty="0">
                <a:ln>
                  <a:noFill/>
                </a:ln>
                <a:solidFill>
                  <a:srgbClr val="993366"/>
                </a:solidFill>
                <a:effectLst/>
                <a:uLnTx/>
                <a:uFillTx/>
                <a:latin typeface="Helvetica" panose="020B0604020202020204" pitchFamily="34" charset="0"/>
                <a:ea typeface="Calibri" panose="020F0502020204030204" pitchFamily="34" charset="0"/>
                <a:cs typeface="Times New Roman" panose="02020603050405020304" pitchFamily="18" charset="0"/>
              </a:rPr>
              <a:t>R21 Clinical Trial Optional)</a:t>
            </a:r>
            <a:endParaRPr kumimoji="0" lang="en-US" sz="2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333333"/>
                </a:solidFill>
                <a:effectLst/>
                <a:uLnTx/>
                <a:uFillTx/>
                <a:latin typeface="Helvetica" panose="020B0604020202020204" pitchFamily="34" charset="0"/>
                <a:ea typeface="Times New Roman" panose="02020603050405020304" pitchFamily="18" charset="0"/>
                <a:cs typeface="Times New Roman" panose="02020603050405020304" pitchFamily="18" charset="0"/>
              </a:rPr>
              <a:t>Notice Numbers: </a:t>
            </a:r>
            <a:r>
              <a:rPr kumimoji="0" lang="en-US" sz="1900" b="0" i="0" u="none" strike="noStrike" kern="1200" cap="none" spc="0" normalizeH="0" baseline="0" noProof="0" dirty="0">
                <a:ln>
                  <a:noFill/>
                </a:ln>
                <a:solidFill>
                  <a:srgbClr val="333333"/>
                </a:solidFill>
                <a:effectLst/>
                <a:uLnTx/>
                <a:uFillTx/>
                <a:latin typeface="Helvetica" panose="020B0604020202020204" pitchFamily="34" charset="0"/>
                <a:ea typeface="Times New Roman" panose="02020603050405020304" pitchFamily="18" charset="0"/>
                <a:cs typeface="Times New Roman" panose="02020603050405020304" pitchFamily="18" charset="0"/>
              </a:rPr>
              <a:t>NOT-HG-23-034, NOT-HG-23-035</a:t>
            </a:r>
            <a:endPar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31D02129-4207-5C09-5FDF-97525B0C32C7}"/>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31</a:t>
            </a:r>
            <a:endParaRPr kumimoji="0" lang="en-US" sz="2000" b="1" i="0" u="none" strike="noStrike" kern="1200" cap="none" spc="0" normalizeH="0" baseline="0" noProof="0">
              <a:ln>
                <a:noFill/>
              </a:ln>
              <a:solidFill>
                <a:srgbClr val="5FE0D4"/>
              </a:solidFill>
              <a:effectLst/>
              <a:uLnTx/>
              <a:uFillTx/>
              <a:latin typeface="Arial"/>
              <a:cs typeface="Arial"/>
            </a:endParaRPr>
          </a:p>
        </p:txBody>
      </p:sp>
    </p:spTree>
    <p:extLst>
      <p:ext uri="{BB962C8B-B14F-4D97-AF65-F5344CB8AC3E}">
        <p14:creationId xmlns:p14="http://schemas.microsoft.com/office/powerpoint/2010/main" val="224702764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074" name="Title 3"/>
          <p:cNvSpPr>
            <a:spLocks noGrp="1"/>
          </p:cNvSpPr>
          <p:nvPr>
            <p:ph type="title"/>
          </p:nvPr>
        </p:nvSpPr>
        <p:spPr>
          <a:xfrm>
            <a:off x="0" y="16473"/>
            <a:ext cx="12192000" cy="639763"/>
          </a:xfrm>
        </p:spPr>
        <p:txBody>
          <a:bodyPr/>
          <a:lstStyle/>
          <a:p>
            <a:pPr algn="ctr">
              <a:defRPr/>
            </a:pPr>
            <a:r>
              <a:rPr lang="en-US" sz="3600" b="1" dirty="0">
                <a:solidFill>
                  <a:srgbClr val="5FE0D4"/>
                </a:solidFill>
                <a:latin typeface="Arial" charset="0"/>
                <a:cs typeface="Arial" charset="0"/>
              </a:rPr>
              <a:t>Technology Development Program</a:t>
            </a:r>
            <a:endParaRPr lang="en-US" sz="3600" b="1" dirty="0">
              <a:solidFill>
                <a:srgbClr val="5FE0D4"/>
              </a:solidFill>
              <a:latin typeface="Arial" pitchFamily="34" charset="0"/>
              <a:cs typeface="Arial" pitchFamily="34" charset="0"/>
            </a:endParaRPr>
          </a:p>
        </p:txBody>
      </p:sp>
      <p:sp>
        <p:nvSpPr>
          <p:cNvPr id="42" name="Rectangle 41"/>
          <p:cNvSpPr/>
          <p:nvPr/>
        </p:nvSpPr>
        <p:spPr>
          <a:xfrm>
            <a:off x="3644066" y="2058952"/>
            <a:ext cx="8518908" cy="2200602"/>
          </a:xfrm>
          <a:prstGeom prst="rect">
            <a:avLst/>
          </a:prstGeom>
        </p:spPr>
        <p:txBody>
          <a:bodyPr wrap="square" lIns="91440" tIns="45720" rIns="91440" bIns="45720" anchor="t">
            <a:spAutoFit/>
          </a:bodyPr>
          <a:lstStyle/>
          <a:p>
            <a:pPr marL="387350" marR="0" lvl="2" indent="-228600" algn="l" defTabSz="627063" rtl="0" eaLnBrk="0" fontAlgn="auto" latinLnBrk="0" hangingPunct="0">
              <a:lnSpc>
                <a:spcPct val="100000"/>
              </a:lnSpc>
              <a:spcBef>
                <a:spcPts val="12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Direct RNA Sequencing &amp; Base Modifications</a:t>
            </a:r>
          </a:p>
          <a:p>
            <a:pPr marL="387350" marR="0" lvl="2" indent="-228600" algn="l" defTabSz="627063" rtl="0" eaLnBrk="0" fontAlgn="auto" latinLnBrk="0" hangingPunct="0">
              <a:lnSpc>
                <a:spcPct val="100000"/>
              </a:lnSpc>
              <a:spcBef>
                <a:spcPts val="12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Single-Molecule Protein Sequencing</a:t>
            </a:r>
          </a:p>
          <a:p>
            <a:pPr marL="387350" marR="0" lvl="2" indent="-228600" algn="l" defTabSz="627063" rtl="0" eaLnBrk="0" fontAlgn="auto" latinLnBrk="0" hangingPunct="0">
              <a:lnSpc>
                <a:spcPct val="100000"/>
              </a:lnSpc>
              <a:spcBef>
                <a:spcPts val="12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Advances in Single-Cell Analysis</a:t>
            </a:r>
          </a:p>
          <a:p>
            <a:pPr marL="387350" marR="0" lvl="2" indent="-228600" algn="l" defTabSz="627063" rtl="0" eaLnBrk="0" fontAlgn="auto" latinLnBrk="0" hangingPunct="0">
              <a:lnSpc>
                <a:spcPct val="100000"/>
              </a:lnSpc>
              <a:spcBef>
                <a:spcPts val="6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Genome-Scale Regulatory Mechanisms</a:t>
            </a:r>
          </a:p>
        </p:txBody>
      </p:sp>
      <p:sp>
        <p:nvSpPr>
          <p:cNvPr id="7" name="TextBox 6">
            <a:extLst>
              <a:ext uri="{FF2B5EF4-FFF2-40B4-BE49-F238E27FC236}">
                <a16:creationId xmlns:a16="http://schemas.microsoft.com/office/drawing/2014/main" id="{8286B0E8-0C7D-4630-8088-1F3A464FC101}"/>
              </a:ext>
            </a:extLst>
          </p:cNvPr>
          <p:cNvSpPr txBox="1"/>
          <p:nvPr/>
        </p:nvSpPr>
        <p:spPr>
          <a:xfrm>
            <a:off x="1164811" y="524654"/>
            <a:ext cx="9623840" cy="523220"/>
          </a:xfrm>
          <a:prstGeom prst="rect">
            <a:avLst/>
          </a:prstGeom>
          <a:noFill/>
        </p:spPr>
        <p:txBody>
          <a:bodyPr wrap="square">
            <a:spAutoFit/>
          </a:bodyPr>
          <a:lstStyle/>
          <a:p>
            <a:pPr marL="158750" marR="0" lvl="2" indent="0" algn="ctr" defTabSz="627063" rtl="0" eaLnBrk="0" fontAlgn="auto" latinLnBrk="0" hangingPunct="0">
              <a:lnSpc>
                <a:spcPct val="100000"/>
              </a:lnSpc>
              <a:spcBef>
                <a:spcPts val="1200"/>
              </a:spcBef>
              <a:spcAft>
                <a:spcPts val="0"/>
              </a:spcAft>
              <a:buClr>
                <a:srgbClr val="FFFFFF"/>
              </a:buClr>
              <a:buSzPct val="95000"/>
              <a:buFontTx/>
              <a:buNone/>
              <a:tabLst/>
              <a:defRPr/>
            </a:pPr>
            <a:r>
              <a:rPr lang="en-US" sz="2800" b="1" dirty="0">
                <a:latin typeface="Arial" charset="0"/>
                <a:cs typeface="Arial" charset="0"/>
              </a:rPr>
              <a:t>Virtual Outreach Series</a:t>
            </a:r>
          </a:p>
        </p:txBody>
      </p:sp>
      <p:pic>
        <p:nvPicPr>
          <p:cNvPr id="8" name="Picture 7">
            <a:extLst>
              <a:ext uri="{FF2B5EF4-FFF2-40B4-BE49-F238E27FC236}">
                <a16:creationId xmlns:a16="http://schemas.microsoft.com/office/drawing/2014/main" id="{1AB6A576-0692-4EE4-AE9A-41CD6E648086}"/>
              </a:ext>
            </a:extLst>
          </p:cNvPr>
          <p:cNvPicPr>
            <a:picLocks noChangeAspect="1"/>
          </p:cNvPicPr>
          <p:nvPr/>
        </p:nvPicPr>
        <p:blipFill>
          <a:blip r:embed="rId3"/>
          <a:stretch>
            <a:fillRect/>
          </a:stretch>
        </p:blipFill>
        <p:spPr>
          <a:xfrm>
            <a:off x="412054" y="1722841"/>
            <a:ext cx="2859946" cy="2859946"/>
          </a:xfrm>
          <a:prstGeom prst="ellipse">
            <a:avLst/>
          </a:prstGeom>
          <a:ln w="38100">
            <a:solidFill>
              <a:srgbClr val="5FE0D4"/>
            </a:solidFill>
          </a:ln>
          <a:effectLst>
            <a:softEdge rad="0"/>
          </a:effectLst>
        </p:spPr>
      </p:pic>
      <p:sp>
        <p:nvSpPr>
          <p:cNvPr id="10" name="Title 2">
            <a:extLst>
              <a:ext uri="{FF2B5EF4-FFF2-40B4-BE49-F238E27FC236}">
                <a16:creationId xmlns:a16="http://schemas.microsoft.com/office/drawing/2014/main" id="{E9C0A953-4278-4345-921B-62799473A2FE}"/>
              </a:ext>
            </a:extLst>
          </p:cNvPr>
          <p:cNvSpPr txBox="1">
            <a:spLocks/>
          </p:cNvSpPr>
          <p:nvPr/>
        </p:nvSpPr>
        <p:spPr>
          <a:xfrm>
            <a:off x="420034" y="5298862"/>
            <a:ext cx="11351932" cy="910659"/>
          </a:xfrm>
          <a:prstGeom prst="rect">
            <a:avLst/>
          </a:prstGeom>
        </p:spPr>
        <p:txBody>
          <a:bodyPr vert="horz" lIns="0" tIns="45720" rIns="91440" bIns="45720" rtlCol="0" anchor="ctr" anchorCtr="0">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panose="020B0604020202020204"/>
              </a:rPr>
              <a:t>All events are free, virtual, and open to the public</a:t>
            </a:r>
            <a:endParaRPr lang="en-US" sz="2800" dirty="0">
              <a:solidFill>
                <a:schemeClr val="bg2">
                  <a:lumMod val="40000"/>
                  <a:lumOff val="60000"/>
                </a:schemeClr>
              </a:solidFill>
              <a:latin typeface="Arial" panose="020B0604020202020204"/>
              <a:cs typeface="Arial"/>
            </a:endParaRPr>
          </a:p>
          <a:p>
            <a:pPr algn="ctr">
              <a:defRPr/>
            </a:pPr>
            <a:endParaRPr lang="en-US" sz="2800" dirty="0">
              <a:solidFill>
                <a:schemeClr val="bg2">
                  <a:lumMod val="40000"/>
                  <a:lumOff val="60000"/>
                </a:schemeClr>
              </a:solidFill>
              <a:latin typeface="Arial" panose="020B0604020202020204"/>
              <a:cs typeface="Arial"/>
            </a:endParaRPr>
          </a:p>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panose="020B0604020202020204"/>
              </a:rPr>
              <a:t>Registration is required</a:t>
            </a:r>
            <a:endParaRPr lang="en-US" sz="2800" b="1" i="0" u="none" strike="noStrike" kern="1200" cap="none" spc="0" normalizeH="0" baseline="0" noProof="0" dirty="0">
              <a:ln>
                <a:noFill/>
              </a:ln>
              <a:solidFill>
                <a:schemeClr val="bg2">
                  <a:lumMod val="40000"/>
                  <a:lumOff val="60000"/>
                </a:schemeClr>
              </a:solidFill>
              <a:effectLst/>
              <a:uLnTx/>
              <a:uFillTx/>
              <a:latin typeface="Arial" panose="020B0604020202020204"/>
              <a:cs typeface="Arial"/>
            </a:endParaRPr>
          </a:p>
        </p:txBody>
      </p:sp>
      <p:sp>
        <p:nvSpPr>
          <p:cNvPr id="2" name="TextBox 1">
            <a:extLst>
              <a:ext uri="{FF2B5EF4-FFF2-40B4-BE49-F238E27FC236}">
                <a16:creationId xmlns:a16="http://schemas.microsoft.com/office/drawing/2014/main" id="{2B8B97F4-53B6-8A65-7BCC-306A5254DDBC}"/>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32</a:t>
            </a:r>
            <a:endParaRPr kumimoji="0" lang="en-US" sz="2000" b="1" i="0" u="none" strike="noStrike" kern="1200" cap="none" spc="0" normalizeH="0" baseline="0" noProof="0">
              <a:ln>
                <a:noFill/>
              </a:ln>
              <a:solidFill>
                <a:srgbClr val="5FE0D4"/>
              </a:solidFill>
              <a:effectLst/>
              <a:uLnTx/>
              <a:uFillTx/>
              <a:latin typeface="Arial"/>
              <a:cs typeface="Arial"/>
            </a:endParaRPr>
          </a:p>
        </p:txBody>
      </p:sp>
    </p:spTree>
    <p:extLst>
      <p:ext uri="{BB962C8B-B14F-4D97-AF65-F5344CB8AC3E}">
        <p14:creationId xmlns:p14="http://schemas.microsoft.com/office/powerpoint/2010/main" val="146986548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10"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074" name="Title 3"/>
          <p:cNvSpPr>
            <a:spLocks noGrp="1"/>
          </p:cNvSpPr>
          <p:nvPr>
            <p:ph type="title"/>
          </p:nvPr>
        </p:nvSpPr>
        <p:spPr>
          <a:xfrm>
            <a:off x="0" y="16473"/>
            <a:ext cx="12192000" cy="639763"/>
          </a:xfrm>
        </p:spPr>
        <p:txBody>
          <a:bodyPr/>
          <a:lstStyle/>
          <a:p>
            <a:pPr algn="ctr">
              <a:defRPr/>
            </a:pPr>
            <a:r>
              <a:rPr lang="en-US" sz="3600" b="1" dirty="0">
                <a:solidFill>
                  <a:srgbClr val="5FE0D4"/>
                </a:solidFill>
                <a:latin typeface="Arial" charset="0"/>
                <a:cs typeface="Arial" charset="0"/>
              </a:rPr>
              <a:t>Small Business Program</a:t>
            </a:r>
            <a:endParaRPr lang="en-US" sz="3600" b="1" dirty="0">
              <a:solidFill>
                <a:srgbClr val="5FE0D4"/>
              </a:solidFill>
              <a:latin typeface="Arial" pitchFamily="34" charset="0"/>
              <a:cs typeface="Arial" pitchFamily="34" charset="0"/>
            </a:endParaRPr>
          </a:p>
        </p:txBody>
      </p:sp>
      <p:sp>
        <p:nvSpPr>
          <p:cNvPr id="42" name="Rectangle 41"/>
          <p:cNvSpPr/>
          <p:nvPr/>
        </p:nvSpPr>
        <p:spPr>
          <a:xfrm>
            <a:off x="128845" y="1900392"/>
            <a:ext cx="11276869" cy="4462760"/>
          </a:xfrm>
          <a:prstGeom prst="rect">
            <a:avLst/>
          </a:prstGeom>
        </p:spPr>
        <p:txBody>
          <a:bodyPr wrap="square" lIns="91440" tIns="45720" rIns="91440" bIns="45720" anchor="t">
            <a:spAutoFit/>
          </a:bodyPr>
          <a:lstStyle/>
          <a:p>
            <a:pPr marL="387350" marR="0" lvl="2" indent="-2286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effectLst/>
                <a:uLnTx/>
                <a:uFillTx/>
                <a:latin typeface="Arial"/>
                <a:ea typeface="+mn-ea"/>
                <a:cs typeface="Arial"/>
              </a:rPr>
              <a:t>Funding for early-career academic scientists </a:t>
            </a:r>
            <a:br>
              <a:rPr lang="en-US" sz="2800" b="1" i="0" u="none" strike="noStrike" kern="1200" cap="none" spc="0" normalizeH="0" baseline="0" noProof="0" dirty="0">
                <a:ln>
                  <a:noFill/>
                </a:ln>
                <a:effectLst/>
                <a:uLnTx/>
                <a:uFillTx/>
                <a:latin typeface="Arial"/>
                <a:cs typeface="Arial"/>
              </a:rPr>
            </a:br>
            <a:r>
              <a:rPr kumimoji="0" lang="en-US" sz="2800" b="1" i="0" u="none" strike="noStrike" kern="1200" cap="none" spc="0" normalizeH="0" baseline="0" noProof="0" dirty="0">
                <a:ln>
                  <a:noFill/>
                </a:ln>
                <a:effectLst/>
                <a:uLnTx/>
                <a:uFillTx/>
                <a:latin typeface="Arial"/>
                <a:ea typeface="+mn-ea"/>
                <a:cs typeface="Arial"/>
              </a:rPr>
              <a:t>	interested in transitioning to entrepreneurship </a:t>
            </a:r>
            <a:br>
              <a:rPr lang="en-US" sz="2800" b="1" i="0" u="none" strike="noStrike" kern="1200" cap="none" spc="0" normalizeH="0" baseline="0" noProof="0" dirty="0">
                <a:ln>
                  <a:noFill/>
                </a:ln>
                <a:effectLst/>
                <a:uLnTx/>
                <a:uFillTx/>
                <a:latin typeface="Arial"/>
                <a:cs typeface="Arial"/>
              </a:rPr>
            </a:br>
            <a:r>
              <a:rPr kumimoji="0" lang="en-US" sz="2800" b="1" i="0" u="none" strike="noStrike" kern="1200" cap="none" spc="0" normalizeH="0" baseline="0" noProof="0" dirty="0">
                <a:ln>
                  <a:noFill/>
                </a:ln>
                <a:effectLst/>
                <a:uLnTx/>
                <a:uFillTx/>
                <a:latin typeface="Arial"/>
                <a:ea typeface="+mn-ea"/>
                <a:cs typeface="Arial"/>
              </a:rPr>
              <a:t>	while supporting technology transfer</a:t>
            </a:r>
          </a:p>
          <a:p>
            <a:pPr marL="387350" marR="0" lvl="2" indent="-2286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effectLst/>
                <a:uLnTx/>
                <a:uFillTx/>
                <a:latin typeface="Arial"/>
                <a:ea typeface="+mn-ea"/>
                <a:cs typeface="Arial"/>
              </a:rPr>
              <a:t>Unique fast-track mechanism: </a:t>
            </a:r>
            <a:br>
              <a:rPr lang="en-US" sz="2800" b="1" i="0" u="none" strike="noStrike" kern="1200" cap="none" spc="0" normalizeH="0" baseline="0" noProof="0" dirty="0">
                <a:ln>
                  <a:noFill/>
                </a:ln>
                <a:effectLst/>
                <a:uLnTx/>
                <a:uFillTx/>
                <a:latin typeface="Arial"/>
                <a:cs typeface="Arial"/>
              </a:rPr>
            </a:br>
            <a:r>
              <a:rPr kumimoji="0" lang="en-US" sz="2800" b="1" i="0" u="none" strike="noStrike" kern="1200" cap="none" spc="0" normalizeH="0" baseline="0" noProof="0" dirty="0">
                <a:ln>
                  <a:noFill/>
                </a:ln>
                <a:effectLst/>
                <a:uLnTx/>
                <a:uFillTx/>
                <a:latin typeface="Arial"/>
                <a:ea typeface="+mn-ea"/>
                <a:cs typeface="Arial"/>
              </a:rPr>
              <a:t>	Phase I STTR </a:t>
            </a:r>
            <a:r>
              <a:rPr kumimoji="0" lang="en-US" sz="2800" b="1" i="0" u="none" strike="noStrike" kern="1200" cap="none" spc="0" normalizeH="0" baseline="0" noProof="0" dirty="0">
                <a:ln>
                  <a:noFill/>
                </a:ln>
                <a:effectLst/>
                <a:uLnTx/>
                <a:uFillTx/>
                <a:latin typeface="Arial"/>
                <a:ea typeface="+mn-ea"/>
                <a:cs typeface="Arial"/>
                <a:sym typeface="Wingdings" panose="05000000000000000000" pitchFamily="2" charset="2"/>
              </a:rPr>
              <a:t> Phase II SBIR</a:t>
            </a:r>
            <a:endParaRPr kumimoji="0" lang="en-US" sz="2800" b="1" i="0" u="none" strike="noStrike" kern="1200" cap="none" spc="0" normalizeH="0" baseline="0" noProof="0" dirty="0">
              <a:ln>
                <a:noFill/>
              </a:ln>
              <a:effectLst/>
              <a:uLnTx/>
              <a:uFillTx/>
              <a:latin typeface="Arial"/>
              <a:ea typeface="+mn-ea"/>
              <a:cs typeface="Arial"/>
            </a:endParaRPr>
          </a:p>
          <a:p>
            <a:pPr marL="387350" marR="0" lvl="2" indent="-2286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effectLst/>
                <a:uLnTx/>
                <a:uFillTx/>
                <a:latin typeface="Arial"/>
                <a:ea typeface="+mn-ea"/>
                <a:cs typeface="Arial"/>
              </a:rPr>
              <a:t>Mentorship required and entrepreneurship training provided</a:t>
            </a:r>
            <a:endParaRPr lang="en-US" sz="2800" b="1" i="0" u="none" strike="noStrike" kern="1200" cap="none" spc="0" normalizeH="0" baseline="0" noProof="0" dirty="0">
              <a:ln>
                <a:noFill/>
              </a:ln>
              <a:effectLst/>
              <a:uLnTx/>
              <a:uFillTx/>
              <a:latin typeface="Arial"/>
              <a:cs typeface="Arial"/>
            </a:endParaRPr>
          </a:p>
          <a:p>
            <a:pPr marL="387350" marR="0" lvl="2" indent="-2286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effectLst/>
                <a:uLnTx/>
                <a:uFillTx/>
                <a:latin typeface="Arial"/>
                <a:ea typeface="+mn-ea"/>
                <a:cs typeface="Arial"/>
              </a:rPr>
              <a:t>Partnership with NCI, NIBIB, and NIDA</a:t>
            </a:r>
            <a:endParaRPr lang="en-US" sz="2800" b="1" i="0" u="none" strike="noStrike" kern="1200" cap="none" spc="0" normalizeH="0" baseline="0" noProof="0" dirty="0">
              <a:ln>
                <a:noFill/>
              </a:ln>
              <a:effectLst/>
              <a:uLnTx/>
              <a:uFillTx/>
              <a:latin typeface="Arial"/>
              <a:cs typeface="Arial"/>
            </a:endParaRPr>
          </a:p>
          <a:p>
            <a:pPr marL="387350" marR="0" lvl="2" indent="-2286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effectLst/>
                <a:uLnTx/>
                <a:uFillTx/>
                <a:latin typeface="Arial"/>
                <a:ea typeface="+mn-ea"/>
                <a:cs typeface="Arial"/>
              </a:rPr>
              <a:t>Applications </a:t>
            </a:r>
            <a:r>
              <a:rPr lang="en-US" sz="2800" b="1" dirty="0">
                <a:latin typeface="Arial"/>
                <a:cs typeface="Arial"/>
              </a:rPr>
              <a:t>due</a:t>
            </a:r>
            <a:r>
              <a:rPr kumimoji="0" lang="en-US" sz="2800" b="1" i="0" u="none" strike="noStrike" kern="1200" cap="none" spc="0" normalizeH="0" baseline="0" noProof="0" dirty="0">
                <a:ln>
                  <a:noFill/>
                </a:ln>
                <a:effectLst/>
                <a:uLnTx/>
                <a:uFillTx/>
                <a:latin typeface="Arial"/>
                <a:ea typeface="+mn-ea"/>
                <a:cs typeface="Arial"/>
              </a:rPr>
              <a:t> August 21, 2023</a:t>
            </a:r>
            <a:endParaRPr lang="en-US" sz="2800" b="1" i="0" u="none" strike="noStrike" kern="1200" cap="none" spc="0" normalizeH="0" baseline="0" noProof="0" dirty="0">
              <a:ln>
                <a:noFill/>
              </a:ln>
              <a:effectLst/>
              <a:uLnTx/>
              <a:uFillTx/>
              <a:latin typeface="Arial"/>
              <a:cs typeface="Arial"/>
            </a:endParaRPr>
          </a:p>
        </p:txBody>
      </p:sp>
      <p:pic>
        <p:nvPicPr>
          <p:cNvPr id="2" name="Picture 1">
            <a:extLst>
              <a:ext uri="{FF2B5EF4-FFF2-40B4-BE49-F238E27FC236}">
                <a16:creationId xmlns:a16="http://schemas.microsoft.com/office/drawing/2014/main" id="{9A749A89-67B9-2D63-EE19-BA96A887E46B}"/>
              </a:ext>
            </a:extLst>
          </p:cNvPr>
          <p:cNvPicPr>
            <a:picLocks noChangeAspect="1"/>
          </p:cNvPicPr>
          <p:nvPr/>
        </p:nvPicPr>
        <p:blipFill>
          <a:blip r:embed="rId3"/>
          <a:stretch>
            <a:fillRect/>
          </a:stretch>
        </p:blipFill>
        <p:spPr>
          <a:xfrm>
            <a:off x="9622178" y="2078058"/>
            <a:ext cx="2147901" cy="1982677"/>
          </a:xfrm>
          <a:prstGeom prst="rect">
            <a:avLst/>
          </a:prstGeom>
          <a:ln w="38100">
            <a:solidFill>
              <a:schemeClr val="bg2"/>
            </a:solidFill>
          </a:ln>
        </p:spPr>
      </p:pic>
      <p:sp>
        <p:nvSpPr>
          <p:cNvPr id="3" name="TextBox 2">
            <a:extLst>
              <a:ext uri="{FF2B5EF4-FFF2-40B4-BE49-F238E27FC236}">
                <a16:creationId xmlns:a16="http://schemas.microsoft.com/office/drawing/2014/main" id="{2E5F752F-D2FF-58D4-1A28-A788F100FF81}"/>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33</a:t>
            </a:r>
            <a:endParaRPr kumimoji="0" lang="en-US" sz="2000" b="1" i="0" u="none" strike="noStrike" kern="1200" cap="none" spc="0" normalizeH="0" baseline="0" noProof="0">
              <a:ln>
                <a:noFill/>
              </a:ln>
              <a:solidFill>
                <a:srgbClr val="5FE0D4"/>
              </a:solidFill>
              <a:effectLst/>
              <a:uLnTx/>
              <a:uFillTx/>
              <a:latin typeface="Arial"/>
              <a:cs typeface="Arial"/>
            </a:endParaRPr>
          </a:p>
        </p:txBody>
      </p:sp>
      <p:sp>
        <p:nvSpPr>
          <p:cNvPr id="6" name="TextBox 5">
            <a:extLst>
              <a:ext uri="{FF2B5EF4-FFF2-40B4-BE49-F238E27FC236}">
                <a16:creationId xmlns:a16="http://schemas.microsoft.com/office/drawing/2014/main" id="{E97BB70D-12D2-2656-BD66-DB88CA70C3A1}"/>
              </a:ext>
            </a:extLst>
          </p:cNvPr>
          <p:cNvSpPr txBox="1"/>
          <p:nvPr/>
        </p:nvSpPr>
        <p:spPr>
          <a:xfrm>
            <a:off x="1164811" y="524654"/>
            <a:ext cx="9623840" cy="523220"/>
          </a:xfrm>
          <a:prstGeom prst="rect">
            <a:avLst/>
          </a:prstGeom>
          <a:noFill/>
        </p:spPr>
        <p:txBody>
          <a:bodyPr wrap="square">
            <a:spAutoFit/>
          </a:bodyPr>
          <a:lstStyle/>
          <a:p>
            <a:pPr marL="158750" marR="0" lvl="2" indent="0" algn="ctr" defTabSz="627063" rtl="0" eaLnBrk="0" fontAlgn="auto" latinLnBrk="0" hangingPunct="0">
              <a:lnSpc>
                <a:spcPct val="100000"/>
              </a:lnSpc>
              <a:spcBef>
                <a:spcPts val="1200"/>
              </a:spcBef>
              <a:spcAft>
                <a:spcPts val="0"/>
              </a:spcAft>
              <a:buClr>
                <a:srgbClr val="FFFFFF"/>
              </a:buClr>
              <a:buSzPct val="95000"/>
              <a:buFontTx/>
              <a:buNone/>
              <a:tabLst/>
              <a:defRPr/>
            </a:pPr>
            <a:r>
              <a:rPr lang="en-US" sz="2800" b="1" dirty="0">
                <a:latin typeface="Arial" charset="0"/>
                <a:cs typeface="Arial" charset="0"/>
              </a:rPr>
              <a:t>Transition Grant Opportunity</a:t>
            </a:r>
          </a:p>
        </p:txBody>
      </p:sp>
    </p:spTree>
    <p:extLst>
      <p:ext uri="{BB962C8B-B14F-4D97-AF65-F5344CB8AC3E}">
        <p14:creationId xmlns:p14="http://schemas.microsoft.com/office/powerpoint/2010/main" val="130600572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271811" y="4785268"/>
            <a:ext cx="11648377" cy="1677199"/>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effectLst/>
                <a:uLnTx/>
                <a:uFillTx/>
                <a:latin typeface="Arial"/>
                <a:cs typeface="Arial"/>
              </a:rPr>
              <a:t>8</a:t>
            </a:r>
            <a:r>
              <a:rPr kumimoji="0" lang="en-US" sz="2800" b="1" i="0" u="none" strike="noStrike" kern="1200" cap="none" spc="0" normalizeH="0" baseline="30000" noProof="0" dirty="0">
                <a:ln>
                  <a:noFill/>
                </a:ln>
                <a:effectLst/>
                <a:uLnTx/>
                <a:uFillTx/>
                <a:latin typeface="Arial"/>
                <a:cs typeface="Arial"/>
              </a:rPr>
              <a:t>th</a:t>
            </a:r>
            <a:r>
              <a:rPr kumimoji="0" lang="en-US" sz="2800" b="1" i="0" u="none" strike="noStrike" kern="1200" cap="none" spc="0" normalizeH="0" baseline="0" noProof="0" dirty="0">
                <a:ln>
                  <a:noFill/>
                </a:ln>
                <a:effectLst/>
                <a:uLnTx/>
                <a:uFillTx/>
                <a:latin typeface="Arial"/>
                <a:cs typeface="Arial"/>
              </a:rPr>
              <a:t> Annual Training Meeting</a:t>
            </a:r>
          </a:p>
          <a:p>
            <a:pPr marL="387350" lvl="2" indent="-228600" defTabSz="627063" eaLnBrk="0" hangingPunct="0">
              <a:spcBef>
                <a:spcPts val="1800"/>
              </a:spcBef>
              <a:buClr>
                <a:srgbClr val="FFFFFF"/>
              </a:buClr>
              <a:buSzPct val="95000"/>
              <a:buFont typeface="Wingdings" pitchFamily="2" charset="2"/>
              <a:buChar char=""/>
              <a:defRPr/>
            </a:pPr>
            <a:r>
              <a:rPr kumimoji="0" lang="en-US" sz="2800" b="1" i="0" u="none" strike="noStrike" kern="1200" cap="none" spc="0" normalizeH="0" baseline="0" noProof="0" dirty="0">
                <a:ln>
                  <a:noFill/>
                </a:ln>
                <a:effectLst/>
                <a:uLnTx/>
                <a:uFillTx/>
                <a:latin typeface="Arial"/>
                <a:cs typeface="Arial"/>
              </a:rPr>
              <a:t>Hosted by Duke University</a:t>
            </a:r>
            <a:r>
              <a:rPr lang="en-US" sz="2800" b="1" dirty="0">
                <a:latin typeface="Arial"/>
                <a:cs typeface="Arial"/>
              </a:rPr>
              <a:t> and held in Salt Lake City</a:t>
            </a:r>
            <a:endParaRPr lang="en-US" sz="2800" b="1" i="0" u="none" strike="noStrike" kern="1200" cap="none" spc="0" normalizeH="0" baseline="0" noProof="0" dirty="0">
              <a:ln>
                <a:noFill/>
              </a:ln>
              <a:effectLst/>
              <a:uLnTx/>
              <a:uFillTx/>
              <a:latin typeface="Arial"/>
              <a:cs typeface="Arial"/>
            </a:endParaRPr>
          </a:p>
          <a:p>
            <a:pPr marL="387350" lvl="2" indent="-228600" defTabSz="627063" eaLnBrk="0" hangingPunct="0">
              <a:spcBef>
                <a:spcPts val="1800"/>
              </a:spcBef>
              <a:buClr>
                <a:srgbClr val="FFFFFF"/>
              </a:buClr>
              <a:buSzPct val="95000"/>
              <a:buFont typeface="Wingdings" pitchFamily="2" charset="2"/>
              <a:buChar char=""/>
              <a:defRPr/>
            </a:pPr>
            <a:r>
              <a:rPr kumimoji="0" lang="en-US" sz="2800" b="1" i="0" u="none" strike="noStrike" kern="1200" cap="none" spc="0" normalizeH="0" baseline="0" noProof="0" dirty="0">
                <a:ln>
                  <a:noFill/>
                </a:ln>
                <a:effectLst/>
                <a:uLnTx/>
                <a:uFillTx/>
                <a:latin typeface="Arial"/>
                <a:cs typeface="Arial"/>
              </a:rPr>
              <a:t>300 in-person attendees</a:t>
            </a:r>
            <a:r>
              <a:rPr lang="en-US" sz="2800" b="1" dirty="0">
                <a:latin typeface="Arial"/>
                <a:cs typeface="Arial"/>
              </a:rPr>
              <a:t> and </a:t>
            </a:r>
            <a:r>
              <a:rPr kumimoji="0" lang="en-US" sz="2800" b="1" i="0" u="none" strike="noStrike" kern="1200" cap="none" spc="0" normalizeH="0" baseline="0" noProof="0" dirty="0">
                <a:ln>
                  <a:noFill/>
                </a:ln>
                <a:effectLst/>
                <a:uLnTx/>
                <a:uFillTx/>
                <a:latin typeface="Arial"/>
                <a:cs typeface="Arial"/>
              </a:rPr>
              <a:t>50 virtual attendees</a:t>
            </a:r>
            <a:endParaRPr lang="en-US" sz="2800" b="1" i="0" u="none" strike="noStrike" kern="1200" cap="none" spc="0" normalizeH="0" baseline="0" noProof="0" dirty="0">
              <a:ln>
                <a:noFill/>
              </a:ln>
              <a:effectLst/>
              <a:uLnTx/>
              <a:uFillTx/>
              <a:latin typeface="Arial"/>
              <a:cs typeface="Arial"/>
            </a:endParaRP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endParaRPr kumimoji="0" lang="en-US" sz="2800" b="1" i="0" u="none" strike="noStrike" kern="1200" cap="none" spc="0" normalizeH="0" baseline="0" noProof="0" dirty="0">
              <a:ln>
                <a:noFill/>
              </a:ln>
              <a:solidFill>
                <a:prstClr val="white"/>
              </a:solidFill>
              <a:effectLst/>
              <a:uLnTx/>
              <a:uFillTx/>
              <a:latin typeface="Arial" charset="0"/>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914377" marR="0" lvl="1" indent="-304792" algn="l" defTabSz="1219170" rtl="0" eaLnBrk="1" fontAlgn="auto" latinLnBrk="0" hangingPunct="1">
              <a:lnSpc>
                <a:spcPct val="90000"/>
              </a:lnSpc>
              <a:spcBef>
                <a:spcPts val="667"/>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60958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12702"/>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Training and Career Development Program</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pic>
        <p:nvPicPr>
          <p:cNvPr id="6" name="Picture 5">
            <a:extLst>
              <a:ext uri="{FF2B5EF4-FFF2-40B4-BE49-F238E27FC236}">
                <a16:creationId xmlns:a16="http://schemas.microsoft.com/office/drawing/2014/main" id="{5B3D32FD-DF33-487A-A86B-965BA32A253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6097" r="20074"/>
          <a:stretch/>
        </p:blipFill>
        <p:spPr>
          <a:xfrm>
            <a:off x="943860" y="2836945"/>
            <a:ext cx="2637577" cy="1828800"/>
          </a:xfrm>
          <a:prstGeom prst="rect">
            <a:avLst/>
          </a:prstGeom>
          <a:ln w="44450">
            <a:solidFill>
              <a:srgbClr val="5FE0D4"/>
            </a:solidFill>
          </a:ln>
          <a:effectLst/>
        </p:spPr>
      </p:pic>
      <p:sp>
        <p:nvSpPr>
          <p:cNvPr id="3" name="TextBox 2">
            <a:extLst>
              <a:ext uri="{FF2B5EF4-FFF2-40B4-BE49-F238E27FC236}">
                <a16:creationId xmlns:a16="http://schemas.microsoft.com/office/drawing/2014/main" id="{13E25BBA-D6F0-A9F9-FD31-70AA1B8D341D}"/>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34</a:t>
            </a:r>
            <a:endParaRPr kumimoji="0" lang="en-US" sz="2000" b="1" i="0" u="none" strike="noStrike" kern="1200" cap="none" spc="0" normalizeH="0" baseline="0" noProof="0">
              <a:ln>
                <a:noFill/>
              </a:ln>
              <a:solidFill>
                <a:srgbClr val="5FE0D4"/>
              </a:solidFill>
              <a:effectLst/>
              <a:uLnTx/>
              <a:uFillTx/>
              <a:latin typeface="Arial"/>
              <a:cs typeface="Arial"/>
            </a:endParaRPr>
          </a:p>
        </p:txBody>
      </p:sp>
      <p:pic>
        <p:nvPicPr>
          <p:cNvPr id="4" name="Picture 4">
            <a:extLst>
              <a:ext uri="{FF2B5EF4-FFF2-40B4-BE49-F238E27FC236}">
                <a16:creationId xmlns:a16="http://schemas.microsoft.com/office/drawing/2014/main" id="{1995C9A9-C3B3-FD4A-6CAA-DC721DED6BD9}"/>
              </a:ext>
            </a:extLst>
          </p:cNvPr>
          <p:cNvPicPr>
            <a:picLocks noChangeAspect="1"/>
          </p:cNvPicPr>
          <p:nvPr/>
        </p:nvPicPr>
        <p:blipFill rotWithShape="1">
          <a:blip r:embed="rId4"/>
          <a:srcRect t="31269"/>
          <a:stretch/>
        </p:blipFill>
        <p:spPr>
          <a:xfrm>
            <a:off x="913379" y="712898"/>
            <a:ext cx="5763353" cy="2002901"/>
          </a:xfrm>
          <a:prstGeom prst="rect">
            <a:avLst/>
          </a:prstGeom>
          <a:effectLst>
            <a:softEdge rad="127000"/>
          </a:effectLst>
        </p:spPr>
      </p:pic>
      <p:pic>
        <p:nvPicPr>
          <p:cNvPr id="11" name="Picture 10">
            <a:extLst>
              <a:ext uri="{FF2B5EF4-FFF2-40B4-BE49-F238E27FC236}">
                <a16:creationId xmlns:a16="http://schemas.microsoft.com/office/drawing/2014/main" id="{EE592C34-DDD6-7D62-5E6A-C19E4C6C18D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235" t="31801"/>
          <a:stretch/>
        </p:blipFill>
        <p:spPr>
          <a:xfrm>
            <a:off x="4034069" y="2836945"/>
            <a:ext cx="2673144" cy="1828800"/>
          </a:xfrm>
          <a:prstGeom prst="rect">
            <a:avLst/>
          </a:prstGeom>
          <a:ln w="44450">
            <a:solidFill>
              <a:srgbClr val="5FE0D4"/>
            </a:solidFill>
          </a:ln>
        </p:spPr>
      </p:pic>
      <p:pic>
        <p:nvPicPr>
          <p:cNvPr id="15" name="Picture 14">
            <a:extLst>
              <a:ext uri="{FF2B5EF4-FFF2-40B4-BE49-F238E27FC236}">
                <a16:creationId xmlns:a16="http://schemas.microsoft.com/office/drawing/2014/main" id="{9F9B05BB-1081-0A88-E19F-A6DA9E2BA03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8268" r="21176" b="28140"/>
          <a:stretch/>
        </p:blipFill>
        <p:spPr>
          <a:xfrm rot="5400000">
            <a:off x="7283413" y="800858"/>
            <a:ext cx="3741318" cy="3988455"/>
          </a:xfrm>
          <a:prstGeom prst="rect">
            <a:avLst/>
          </a:prstGeom>
          <a:ln w="44450">
            <a:solidFill>
              <a:srgbClr val="5FE0D4"/>
            </a:solidFill>
          </a:ln>
        </p:spPr>
      </p:pic>
    </p:spTree>
    <p:extLst>
      <p:ext uri="{BB962C8B-B14F-4D97-AF65-F5344CB8AC3E}">
        <p14:creationId xmlns:p14="http://schemas.microsoft.com/office/powerpoint/2010/main" val="3024314794"/>
      </p:ext>
    </p:extLst>
  </p:cSld>
  <p:clrMapOvr>
    <a:masterClrMapping/>
  </p:clrMapOvr>
  <p:transition spd="slow">
    <p:wipe dir="d"/>
  </p:transition>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342900" y="4681271"/>
            <a:ext cx="11506200" cy="1341666"/>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a:ln>
                <a:noFill/>
              </a:ln>
              <a:solidFill>
                <a:srgbClr val="FFFFFF"/>
              </a:solidFill>
              <a:effectLst/>
              <a:uLnTx/>
              <a:uFillTx/>
              <a:latin typeface="Arial" panose="020B0604020202020204"/>
              <a:ea typeface="+mn-ea"/>
              <a:cs typeface="+mn-cs"/>
            </a:endParaRPr>
          </a:p>
          <a:p>
            <a:pPr marL="60958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12702"/>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Genomics Workforce Diversity Programs</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pic>
        <p:nvPicPr>
          <p:cNvPr id="6" name="Picture 5">
            <a:extLst>
              <a:ext uri="{FF2B5EF4-FFF2-40B4-BE49-F238E27FC236}">
                <a16:creationId xmlns:a16="http://schemas.microsoft.com/office/drawing/2014/main" id="{5B3D32FD-DF33-487A-A86B-965BA32A2538}"/>
              </a:ext>
            </a:extLst>
          </p:cNvPr>
          <p:cNvPicPr>
            <a:picLocks noChangeAspect="1"/>
          </p:cNvPicPr>
          <p:nvPr/>
        </p:nvPicPr>
        <p:blipFill rotWithShape="1">
          <a:blip r:embed="rId3">
            <a:extLst>
              <a:ext uri="{28A0092B-C50C-407E-A947-70E740481C1C}">
                <a14:useLocalDpi xmlns:a14="http://schemas.microsoft.com/office/drawing/2010/main" val="0"/>
              </a:ext>
            </a:extLst>
          </a:blip>
          <a:srcRect l="7019" t="288" r="51661" b="2711"/>
          <a:stretch/>
        </p:blipFill>
        <p:spPr>
          <a:xfrm>
            <a:off x="457960" y="1292771"/>
            <a:ext cx="2232025" cy="5239815"/>
          </a:xfrm>
          <a:prstGeom prst="rect">
            <a:avLst/>
          </a:prstGeom>
          <a:ln w="38100">
            <a:solidFill>
              <a:schemeClr val="bg2"/>
            </a:solidFill>
          </a:ln>
          <a:effectLst/>
        </p:spPr>
      </p:pic>
      <p:sp>
        <p:nvSpPr>
          <p:cNvPr id="7" name="Content Placeholder 1">
            <a:extLst>
              <a:ext uri="{FF2B5EF4-FFF2-40B4-BE49-F238E27FC236}">
                <a16:creationId xmlns:a16="http://schemas.microsoft.com/office/drawing/2014/main" id="{01AB6C8A-A447-4476-AC02-70E67B6A82FB}"/>
              </a:ext>
            </a:extLst>
          </p:cNvPr>
          <p:cNvSpPr txBox="1">
            <a:spLocks/>
          </p:cNvSpPr>
          <p:nvPr/>
        </p:nvSpPr>
        <p:spPr>
          <a:xfrm>
            <a:off x="3154626" y="1606652"/>
            <a:ext cx="8363936" cy="4309667"/>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158750" marR="0" lvl="2" indent="0" algn="l" defTabSz="627063" rtl="0" eaLnBrk="0" fontAlgn="auto" latinLnBrk="0" hangingPunct="0">
              <a:lnSpc>
                <a:spcPct val="90000"/>
              </a:lnSpc>
              <a:spcBef>
                <a:spcPts val="1800"/>
              </a:spcBef>
              <a:spcAft>
                <a:spcPts val="0"/>
              </a:spcAft>
              <a:buClr>
                <a:srgbClr val="FFFFFF"/>
              </a:buClr>
              <a:buSzPct val="95000"/>
              <a:buFont typeface="Arial"/>
              <a:buNone/>
              <a:tabLst/>
              <a:defRPr/>
            </a:pPr>
            <a:endParaRPr kumimoji="0" lang="en-US" sz="2800" b="1" i="1" u="none" strike="noStrike" kern="1200" cap="none" spc="0" normalizeH="0" baseline="0" noProof="0" dirty="0">
              <a:ln>
                <a:noFill/>
              </a:ln>
              <a:solidFill>
                <a:srgbClr val="001956">
                  <a:lumMod val="50000"/>
                  <a:lumOff val="50000"/>
                </a:srgbClr>
              </a:solidFill>
              <a:effectLst/>
              <a:uLnTx/>
              <a:uFillTx/>
              <a:latin typeface="Arial" charset="0"/>
              <a:ea typeface="+mn-ea"/>
              <a:cs typeface="+mn-cs"/>
            </a:endParaRP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effectLst/>
                <a:uLnTx/>
                <a:uFillTx/>
                <a:latin typeface="Arial"/>
                <a:cs typeface="Arial"/>
              </a:rPr>
              <a:t>PAR-23-123: </a:t>
            </a:r>
            <a:r>
              <a:rPr lang="en-US" sz="2800" b="1" dirty="0">
                <a:latin typeface="Arial"/>
                <a:cs typeface="Arial"/>
              </a:rPr>
              <a:t>Entry-Level</a:t>
            </a:r>
            <a:r>
              <a:rPr kumimoji="0" lang="en-US" sz="2800" b="1" i="0" u="none" strike="noStrike" kern="1200" cap="none" spc="0" normalizeH="0" baseline="0" noProof="0" dirty="0">
                <a:ln>
                  <a:noFill/>
                </a:ln>
                <a:effectLst/>
                <a:uLnTx/>
                <a:uFillTx/>
                <a:latin typeface="Arial"/>
                <a:cs typeface="Arial"/>
              </a:rPr>
              <a:t> Modules (ELM) for 	Training the Genomics Research Workforce</a:t>
            </a:r>
          </a:p>
          <a:p>
            <a:pPr marL="158750" marR="0" lvl="2" indent="0" algn="l" defTabSz="627063" rtl="0" eaLnBrk="0" fontAlgn="auto" latinLnBrk="0" hangingPunct="0">
              <a:lnSpc>
                <a:spcPct val="90000"/>
              </a:lnSpc>
              <a:spcBef>
                <a:spcPts val="1800"/>
              </a:spcBef>
              <a:spcAft>
                <a:spcPts val="0"/>
              </a:spcAft>
              <a:buClr>
                <a:srgbClr val="FFFFFF"/>
              </a:buClr>
              <a:buSzPct val="95000"/>
              <a:buNone/>
              <a:tabLst/>
              <a:defRPr/>
            </a:pPr>
            <a:r>
              <a:rPr kumimoji="0" lang="en-US" sz="2800" b="1" i="0" u="none" strike="noStrike" kern="1200" cap="none" spc="0" normalizeH="0" baseline="0" noProof="0" dirty="0">
                <a:ln>
                  <a:noFill/>
                </a:ln>
                <a:effectLst/>
                <a:uLnTx/>
                <a:uFillTx/>
                <a:latin typeface="Arial"/>
                <a:cs typeface="Arial"/>
              </a:rPr>
              <a:t> </a:t>
            </a:r>
            <a:r>
              <a:rPr kumimoji="0" lang="en-US" sz="2800" b="1" i="0" u="none" strike="noStrike" kern="1200" cap="none" spc="0" normalizeH="0" baseline="0" noProof="0" dirty="0">
                <a:ln>
                  <a:noFill/>
                </a:ln>
                <a:solidFill>
                  <a:schemeClr val="bg2">
                    <a:lumMod val="40000"/>
                    <a:lumOff val="60000"/>
                  </a:schemeClr>
                </a:solidFill>
                <a:effectLst/>
                <a:uLnTx/>
                <a:uFillTx/>
                <a:latin typeface="Arial"/>
                <a:cs typeface="Arial"/>
              </a:rPr>
              <a:t>		</a:t>
            </a:r>
            <a:r>
              <a:rPr kumimoji="0" lang="en-US" sz="2800" b="1" u="none" strike="noStrike" kern="1200" cap="none" spc="0" normalizeH="0" baseline="0" noProof="0" dirty="0">
                <a:ln>
                  <a:noFill/>
                </a:ln>
                <a:solidFill>
                  <a:schemeClr val="bg2">
                    <a:lumMod val="40000"/>
                    <a:lumOff val="60000"/>
                  </a:schemeClr>
                </a:solidFill>
                <a:effectLst/>
                <a:uLnTx/>
                <a:uFillTx/>
                <a:latin typeface="Arial"/>
                <a:cs typeface="Arial"/>
              </a:rPr>
              <a:t>Receipt date: June 1</a:t>
            </a:r>
            <a:endParaRPr lang="en-US" sz="2800" b="1" u="none" strike="noStrike" kern="1200" cap="none" spc="0" normalizeH="0" baseline="0" noProof="0" dirty="0">
              <a:ln>
                <a:noFill/>
              </a:ln>
              <a:solidFill>
                <a:schemeClr val="bg2">
                  <a:lumMod val="40000"/>
                  <a:lumOff val="60000"/>
                </a:schemeClr>
              </a:solidFill>
              <a:effectLst/>
              <a:uLnTx/>
              <a:uFillTx/>
              <a:latin typeface="Arial"/>
              <a:cs typeface="Arial"/>
            </a:endParaRPr>
          </a:p>
          <a:p>
            <a:pPr marL="158750" marR="0" lvl="2" indent="0" algn="l" defTabSz="627063" rtl="0" eaLnBrk="0" fontAlgn="auto" latinLnBrk="0" hangingPunct="0">
              <a:lnSpc>
                <a:spcPct val="90000"/>
              </a:lnSpc>
              <a:spcBef>
                <a:spcPts val="1800"/>
              </a:spcBef>
              <a:spcAft>
                <a:spcPts val="0"/>
              </a:spcAft>
              <a:buClr>
                <a:srgbClr val="FFFFFF"/>
              </a:buClr>
              <a:buSzPct val="95000"/>
              <a:buFont typeface="Arial"/>
              <a:buNone/>
              <a:tabLst/>
              <a:defRPr/>
            </a:pPr>
            <a:endParaRPr kumimoji="0" lang="en-US" sz="2800" b="1" i="1" u="none" strike="noStrike" kern="1200" cap="none" spc="0" normalizeH="0" baseline="0" noProof="0" dirty="0">
              <a:ln>
                <a:noFill/>
              </a:ln>
              <a:solidFill>
                <a:srgbClr val="001956">
                  <a:lumMod val="50000"/>
                  <a:lumOff val="50000"/>
                </a:srgbClr>
              </a:solidFill>
              <a:effectLst/>
              <a:uLnTx/>
              <a:uFillTx/>
              <a:latin typeface="Arial" charset="0"/>
              <a:ea typeface="+mn-ea"/>
              <a:cs typeface="+mn-cs"/>
            </a:endParaRP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effectLst/>
                <a:uLnTx/>
                <a:uFillTx/>
                <a:latin typeface="Arial"/>
                <a:cs typeface="Arial"/>
              </a:rPr>
              <a:t>PAR-23-137: NIH Science Education 	Partnership Award (SEPA) 	</a:t>
            </a:r>
          </a:p>
          <a:p>
            <a:pPr marL="158750" marR="0" lvl="2" indent="0" algn="l" defTabSz="627063" rtl="0" eaLnBrk="0" fontAlgn="auto" latinLnBrk="0" hangingPunct="0">
              <a:lnSpc>
                <a:spcPct val="90000"/>
              </a:lnSpc>
              <a:spcBef>
                <a:spcPts val="1800"/>
              </a:spcBef>
              <a:spcAft>
                <a:spcPts val="0"/>
              </a:spcAft>
              <a:buClr>
                <a:srgbClr val="FFFFFF"/>
              </a:buClr>
              <a:buSzPct val="95000"/>
              <a:buNone/>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a:cs typeface="Arial"/>
              </a:rPr>
              <a:t>		</a:t>
            </a:r>
            <a:r>
              <a:rPr kumimoji="0" lang="en-US" sz="2800" b="1" u="none" strike="noStrike" kern="1200" cap="none" spc="0" normalizeH="0" baseline="0" noProof="0" dirty="0">
                <a:ln>
                  <a:noFill/>
                </a:ln>
                <a:solidFill>
                  <a:schemeClr val="bg2">
                    <a:lumMod val="40000"/>
                    <a:lumOff val="60000"/>
                  </a:schemeClr>
                </a:solidFill>
                <a:effectLst/>
                <a:uLnTx/>
                <a:uFillTx/>
                <a:latin typeface="Arial"/>
                <a:cs typeface="Arial"/>
              </a:rPr>
              <a:t>Receipt date: July 14</a:t>
            </a:r>
            <a:endParaRPr lang="en-US" sz="2800" b="1" u="none" strike="noStrike" kern="1200" cap="none" spc="0" normalizeH="0" baseline="0" noProof="0" dirty="0">
              <a:ln>
                <a:noFill/>
              </a:ln>
              <a:solidFill>
                <a:schemeClr val="bg2">
                  <a:lumMod val="40000"/>
                  <a:lumOff val="60000"/>
                </a:schemeClr>
              </a:solidFill>
              <a:effectLst/>
              <a:uLnTx/>
              <a:uFillTx/>
              <a:latin typeface="Arial"/>
              <a:cs typeface="Arial"/>
            </a:endParaRP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0" indent="0" algn="l" defTabSz="1219170" rtl="0" eaLnBrk="1" fontAlgn="auto" latinLnBrk="0" hangingPunct="1">
              <a:lnSpc>
                <a:spcPct val="90000"/>
              </a:lnSpc>
              <a:spcBef>
                <a:spcPts val="1333"/>
              </a:spcBef>
              <a:spcAft>
                <a:spcPts val="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60958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4F93EA0B-9C29-9F65-25DC-5AA2BA0B236B}"/>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35</a:t>
            </a:r>
            <a:endParaRPr kumimoji="0" lang="en-US" sz="2000" b="1" i="0" u="none" strike="noStrike" kern="1200" cap="none" spc="0" normalizeH="0" baseline="0" noProof="0">
              <a:ln>
                <a:noFill/>
              </a:ln>
              <a:solidFill>
                <a:srgbClr val="5FE0D4"/>
              </a:solidFill>
              <a:effectLst/>
              <a:uLnTx/>
              <a:uFillTx/>
              <a:latin typeface="Arial"/>
              <a:cs typeface="Arial"/>
            </a:endParaRPr>
          </a:p>
        </p:txBody>
      </p:sp>
      <p:sp>
        <p:nvSpPr>
          <p:cNvPr id="4" name="TextBox 3">
            <a:extLst>
              <a:ext uri="{FF2B5EF4-FFF2-40B4-BE49-F238E27FC236}">
                <a16:creationId xmlns:a16="http://schemas.microsoft.com/office/drawing/2014/main" id="{43FB0D9E-EEF1-1678-FCF5-0817000B0D70}"/>
              </a:ext>
            </a:extLst>
          </p:cNvPr>
          <p:cNvSpPr txBox="1"/>
          <p:nvPr/>
        </p:nvSpPr>
        <p:spPr>
          <a:xfrm>
            <a:off x="-1" y="524654"/>
            <a:ext cx="12192000" cy="523220"/>
          </a:xfrm>
          <a:prstGeom prst="rect">
            <a:avLst/>
          </a:prstGeom>
          <a:noFill/>
        </p:spPr>
        <p:txBody>
          <a:bodyPr wrap="square">
            <a:spAutoFit/>
          </a:bodyPr>
          <a:lstStyle/>
          <a:p>
            <a:pPr marL="158750" marR="0" lvl="2" indent="0" algn="ctr" defTabSz="627063" rtl="0" eaLnBrk="0" fontAlgn="auto" latinLnBrk="0" hangingPunct="0">
              <a:lnSpc>
                <a:spcPct val="100000"/>
              </a:lnSpc>
              <a:spcBef>
                <a:spcPts val="1200"/>
              </a:spcBef>
              <a:spcAft>
                <a:spcPts val="0"/>
              </a:spcAft>
              <a:buClr>
                <a:srgbClr val="FFFFFF"/>
              </a:buClr>
              <a:buSzPct val="95000"/>
              <a:buFontTx/>
              <a:buNone/>
              <a:tabLst/>
              <a:defRPr/>
            </a:pPr>
            <a:r>
              <a:rPr lang="en-US" sz="2800" b="1" dirty="0">
                <a:latin typeface="Arial" charset="0"/>
                <a:cs typeface="Arial" charset="0"/>
              </a:rPr>
              <a:t>Notices of Funding Opportunities</a:t>
            </a:r>
          </a:p>
        </p:txBody>
      </p:sp>
    </p:spTree>
    <p:extLst>
      <p:ext uri="{BB962C8B-B14F-4D97-AF65-F5344CB8AC3E}">
        <p14:creationId xmlns:p14="http://schemas.microsoft.com/office/powerpoint/2010/main" val="123846284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0" y="-9553"/>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Extramural</a:t>
            </a:r>
            <a:r>
              <a:rPr kumimoji="0" lang="en-US" sz="3600" b="0" i="0" u="none" strike="noStrike" kern="1200" cap="none" spc="0" normalizeH="0" baseline="0" noProof="0" dirty="0">
                <a:ln>
                  <a:noFill/>
                </a:ln>
                <a:solidFill>
                  <a:srgbClr val="FFFFFF"/>
                </a:solidFill>
                <a:effectLst/>
                <a:uLnTx/>
                <a:uFillTx/>
                <a:latin typeface="Arial" panose="020B0604020202020204"/>
                <a:ea typeface="+mn-ea"/>
                <a:cs typeface="+mn-cs"/>
              </a:rPr>
              <a:t> </a:t>
            </a: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Investigator-Initiated</a:t>
            </a:r>
            <a:r>
              <a:rPr kumimoji="0" lang="en-US" sz="3600" b="0" i="0" u="none" strike="noStrike" kern="1200" cap="none" spc="0" normalizeH="0" baseline="0" noProof="0" dirty="0">
                <a:ln>
                  <a:noFill/>
                </a:ln>
                <a:solidFill>
                  <a:srgbClr val="FFFFFF"/>
                </a:solidFill>
                <a:effectLst/>
                <a:uLnTx/>
                <a:uFillTx/>
                <a:latin typeface="Arial" panose="020B0604020202020204"/>
                <a:ea typeface="+mn-ea"/>
                <a:cs typeface="+mn-cs"/>
              </a:rPr>
              <a:t> </a:t>
            </a: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Highlights</a:t>
            </a:r>
          </a:p>
        </p:txBody>
      </p:sp>
      <p:pic>
        <p:nvPicPr>
          <p:cNvPr id="4" name="Picture 3">
            <a:extLst>
              <a:ext uri="{FF2B5EF4-FFF2-40B4-BE49-F238E27FC236}">
                <a16:creationId xmlns:a16="http://schemas.microsoft.com/office/drawing/2014/main" id="{E8198428-20F1-E263-0332-14FD2A2F0078}"/>
              </a:ext>
            </a:extLst>
          </p:cNvPr>
          <p:cNvPicPr>
            <a:picLocks noChangeAspect="1"/>
          </p:cNvPicPr>
          <p:nvPr/>
        </p:nvPicPr>
        <p:blipFill>
          <a:blip r:embed="rId3"/>
          <a:stretch>
            <a:fillRect/>
          </a:stretch>
        </p:blipFill>
        <p:spPr>
          <a:xfrm>
            <a:off x="288078" y="1247735"/>
            <a:ext cx="8180451" cy="3045123"/>
          </a:xfrm>
          <a:prstGeom prst="rect">
            <a:avLst/>
          </a:prstGeom>
          <a:ln w="38100">
            <a:solidFill>
              <a:schemeClr val="bg2"/>
            </a:solidFill>
          </a:ln>
        </p:spPr>
      </p:pic>
      <p:pic>
        <p:nvPicPr>
          <p:cNvPr id="7" name="Picture 6">
            <a:extLst>
              <a:ext uri="{FF2B5EF4-FFF2-40B4-BE49-F238E27FC236}">
                <a16:creationId xmlns:a16="http://schemas.microsoft.com/office/drawing/2014/main" id="{E474D083-78F0-3A8A-ED05-92CA319DC136}"/>
              </a:ext>
            </a:extLst>
          </p:cNvPr>
          <p:cNvPicPr>
            <a:picLocks noChangeAspect="1"/>
          </p:cNvPicPr>
          <p:nvPr/>
        </p:nvPicPr>
        <p:blipFill>
          <a:blip r:embed="rId4"/>
          <a:stretch>
            <a:fillRect/>
          </a:stretch>
        </p:blipFill>
        <p:spPr>
          <a:xfrm>
            <a:off x="1617477" y="2647949"/>
            <a:ext cx="8192967" cy="1691763"/>
          </a:xfrm>
          <a:prstGeom prst="rect">
            <a:avLst/>
          </a:prstGeom>
          <a:ln w="38100">
            <a:solidFill>
              <a:schemeClr val="bg2"/>
            </a:solidFill>
          </a:ln>
        </p:spPr>
      </p:pic>
      <p:pic>
        <p:nvPicPr>
          <p:cNvPr id="5" name="Picture 4">
            <a:extLst>
              <a:ext uri="{FF2B5EF4-FFF2-40B4-BE49-F238E27FC236}">
                <a16:creationId xmlns:a16="http://schemas.microsoft.com/office/drawing/2014/main" id="{246CA174-B433-F2A1-3313-5BCADC609423}"/>
              </a:ext>
            </a:extLst>
          </p:cNvPr>
          <p:cNvPicPr>
            <a:picLocks noChangeAspect="1"/>
          </p:cNvPicPr>
          <p:nvPr/>
        </p:nvPicPr>
        <p:blipFill>
          <a:blip r:embed="rId5"/>
          <a:stretch>
            <a:fillRect/>
          </a:stretch>
        </p:blipFill>
        <p:spPr>
          <a:xfrm>
            <a:off x="2959392" y="3781453"/>
            <a:ext cx="8924925" cy="2257425"/>
          </a:xfrm>
          <a:prstGeom prst="rect">
            <a:avLst/>
          </a:prstGeom>
          <a:ln w="38100">
            <a:solidFill>
              <a:schemeClr val="bg2"/>
            </a:solidFill>
          </a:ln>
        </p:spPr>
      </p:pic>
      <p:sp>
        <p:nvSpPr>
          <p:cNvPr id="3" name="TextBox 2">
            <a:extLst>
              <a:ext uri="{FF2B5EF4-FFF2-40B4-BE49-F238E27FC236}">
                <a16:creationId xmlns:a16="http://schemas.microsoft.com/office/drawing/2014/main" id="{1A24A562-0A2E-636D-969C-BA27A5FCA61B}"/>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36</a:t>
            </a:r>
            <a:endParaRPr kumimoji="0" lang="en-US" sz="2000" b="1" i="0" u="none" strike="noStrike" kern="1200" cap="none" spc="0" normalizeH="0" baseline="0" noProof="0">
              <a:ln>
                <a:noFill/>
              </a:ln>
              <a:solidFill>
                <a:srgbClr val="5FE0D4"/>
              </a:solidFill>
              <a:effectLst/>
              <a:uLnTx/>
              <a:uFillTx/>
              <a:latin typeface="Arial"/>
              <a:cs typeface="Arial"/>
            </a:endParaRPr>
          </a:p>
        </p:txBody>
      </p:sp>
    </p:spTree>
    <p:extLst>
      <p:ext uri="{BB962C8B-B14F-4D97-AF65-F5344CB8AC3E}">
        <p14:creationId xmlns:p14="http://schemas.microsoft.com/office/powerpoint/2010/main" val="346155601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184AF-C36B-4B3A-B9C8-4253ECA08F6D}"/>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pitchFamily="34" charset="0"/>
                <a:cs typeface="Arial" pitchFamily="34" charset="0"/>
              </a:rPr>
              <a:t>Director’s Report Outline</a:t>
            </a:r>
          </a:p>
        </p:txBody>
      </p:sp>
      <p:sp>
        <p:nvSpPr>
          <p:cNvPr id="3" name="Rectangle 4">
            <a:extLst>
              <a:ext uri="{FF2B5EF4-FFF2-40B4-BE49-F238E27FC236}">
                <a16:creationId xmlns:a16="http://schemas.microsoft.com/office/drawing/2014/main" id="{CC723234-7BC0-4C29-9ACE-BE9F733D1541}"/>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E57200"/>
                </a:solidFill>
                <a:effectLst/>
                <a:uLnTx/>
                <a:uFillTx/>
                <a:latin typeface="Arial" panose="020B0604020202020204"/>
                <a:ea typeface="+mn-ea"/>
                <a:cs typeface="+mn-cs"/>
              </a:rPr>
              <a:t>NIH Common Fund/Trans-NIH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Communications, Policy, and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1939024673"/>
      </p:ext>
    </p:extLst>
  </p:cSld>
  <p:clrMapOvr>
    <a:masterClrMapping/>
  </p:clrMapOvr>
  <p:transition spd="slow">
    <p:wipe dir="d"/>
  </p:transition>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C6B57489-115C-8B47-87C2-6F9C3332B7C4}"/>
              </a:ext>
            </a:extLst>
          </p:cNvPr>
          <p:cNvSpPr txBox="1">
            <a:spLocks/>
          </p:cNvSpPr>
          <p:nvPr/>
        </p:nvSpPr>
        <p:spPr>
          <a:xfrm>
            <a:off x="10072" y="14673"/>
            <a:ext cx="12192000" cy="63976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Undiagnosed Diseases Network</a:t>
            </a:r>
            <a:endParaRPr kumimoji="0" lang="en-US" sz="3600" b="1" i="0" u="none" strike="noStrike" kern="1200" cap="none" spc="0" normalizeH="0" baseline="0" noProof="0" dirty="0">
              <a:ln>
                <a:noFill/>
              </a:ln>
              <a:solidFill>
                <a:srgbClr val="5FE0D4"/>
              </a:solidFill>
              <a:effectLst/>
              <a:uLnTx/>
              <a:uFillTx/>
              <a:latin typeface="Arial" pitchFamily="34" charset="0"/>
              <a:ea typeface="+mj-ea"/>
              <a:cs typeface="Arial" pitchFamily="34" charset="0"/>
            </a:endParaRPr>
          </a:p>
        </p:txBody>
      </p:sp>
      <p:sp>
        <p:nvSpPr>
          <p:cNvPr id="4" name="Rectangle 3">
            <a:extLst>
              <a:ext uri="{FF2B5EF4-FFF2-40B4-BE49-F238E27FC236}">
                <a16:creationId xmlns:a16="http://schemas.microsoft.com/office/drawing/2014/main" id="{8B07EFDE-A437-A41D-7354-513539E5B12A}"/>
              </a:ext>
            </a:extLst>
          </p:cNvPr>
          <p:cNvSpPr/>
          <p:nvPr/>
        </p:nvSpPr>
        <p:spPr>
          <a:xfrm>
            <a:off x="10072" y="532758"/>
            <a:ext cx="12181928" cy="523220"/>
          </a:xfrm>
          <a:prstGeom prst="rect">
            <a:avLst/>
          </a:prstGeom>
        </p:spPr>
        <p:txBody>
          <a:bodyPr wrap="square" lIns="91440" tIns="45720" rIns="91440" bIns="45720" anchor="t">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a:rPr>
              <a:t>Solving Medical Mysteries Through Team Science</a:t>
            </a:r>
          </a:p>
        </p:txBody>
      </p:sp>
      <p:pic>
        <p:nvPicPr>
          <p:cNvPr id="1026" name="Picture 2">
            <a:extLst>
              <a:ext uri="{FF2B5EF4-FFF2-40B4-BE49-F238E27FC236}">
                <a16:creationId xmlns:a16="http://schemas.microsoft.com/office/drawing/2014/main" id="{7C3E2D26-1C49-8CCF-E47B-E4A19781BF8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46621" y="160026"/>
            <a:ext cx="1486394" cy="70780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A11CBF22-F706-FF4C-21C8-8F78C8367653}"/>
              </a:ext>
            </a:extLst>
          </p:cNvPr>
          <p:cNvPicPr>
            <a:picLocks noChangeAspect="1"/>
          </p:cNvPicPr>
          <p:nvPr/>
        </p:nvPicPr>
        <p:blipFill>
          <a:blip r:embed="rId4"/>
          <a:stretch>
            <a:fillRect/>
          </a:stretch>
        </p:blipFill>
        <p:spPr>
          <a:xfrm rot="21342265">
            <a:off x="508082" y="4157911"/>
            <a:ext cx="622025" cy="817217"/>
          </a:xfrm>
          <a:prstGeom prst="rect">
            <a:avLst/>
          </a:prstGeom>
          <a:ln>
            <a:noFill/>
          </a:ln>
        </p:spPr>
      </p:pic>
      <p:pic>
        <p:nvPicPr>
          <p:cNvPr id="27" name="Picture 7" descr="C:\Users\wisea2\AppData\Local\Microsoft\Windows\Temporary Internet Files\Content.IE5\0CDFDFF7\MP900423013[1].jpg">
            <a:extLst>
              <a:ext uri="{FF2B5EF4-FFF2-40B4-BE49-F238E27FC236}">
                <a16:creationId xmlns:a16="http://schemas.microsoft.com/office/drawing/2014/main" id="{1858D8F5-C9AC-F13D-A023-994C04B0C769}"/>
              </a:ext>
            </a:extLst>
          </p:cNvPr>
          <p:cNvPicPr>
            <a:picLocks noChangeAspect="1" noChangeArrowheads="1"/>
          </p:cNvPicPr>
          <p:nvPr/>
        </p:nvPicPr>
        <p:blipFill>
          <a:blip r:embed="rId5"/>
          <a:srcRect/>
          <a:stretch>
            <a:fillRect/>
          </a:stretch>
        </p:blipFill>
        <p:spPr bwMode="auto">
          <a:xfrm>
            <a:off x="423098" y="2610542"/>
            <a:ext cx="821776" cy="822960"/>
          </a:xfrm>
          <a:prstGeom prst="rect">
            <a:avLst/>
          </a:prstGeom>
          <a:ln w="38100" cap="sq">
            <a:solidFill>
              <a:schemeClr val="bg1"/>
            </a:solidFill>
            <a:prstDash val="solid"/>
            <a:miter lim="800000"/>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8" name="Picture 2" descr="HiSeq 2500 available now.">
            <a:extLst>
              <a:ext uri="{FF2B5EF4-FFF2-40B4-BE49-F238E27FC236}">
                <a16:creationId xmlns:a16="http://schemas.microsoft.com/office/drawing/2014/main" id="{C4A246B9-F372-A579-684F-3D775C71A3D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9430" r="54570" b="5055"/>
          <a:stretch>
            <a:fillRect/>
          </a:stretch>
        </p:blipFill>
        <p:spPr bwMode="auto">
          <a:xfrm>
            <a:off x="4877359" y="2586732"/>
            <a:ext cx="1090841" cy="818131"/>
          </a:xfrm>
          <a:prstGeom prst="rect">
            <a:avLst/>
          </a:prstGeom>
          <a:noFill/>
          <a:ln w="38100">
            <a:solidFill>
              <a:schemeClr val="bg1"/>
            </a:solidFill>
            <a:miter lim="800000"/>
            <a:headEnd/>
            <a:tailEnd/>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9" name="Picture 2">
            <a:extLst>
              <a:ext uri="{FF2B5EF4-FFF2-40B4-BE49-F238E27FC236}">
                <a16:creationId xmlns:a16="http://schemas.microsoft.com/office/drawing/2014/main" id="{F64D7611-0255-26D7-96E1-5ED790B2CB3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2008" y="4034306"/>
            <a:ext cx="811117" cy="540744"/>
          </a:xfrm>
          <a:prstGeom prst="rect">
            <a:avLst/>
          </a:prstGeom>
          <a:ln w="38100" cap="sq">
            <a:solidFill>
              <a:schemeClr val="bg1"/>
            </a:solidFill>
            <a:miter lim="800000"/>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30" name="Picture 9" descr="The 5975C inert MSD with Triple-Axis Detector">
            <a:extLst>
              <a:ext uri="{FF2B5EF4-FFF2-40B4-BE49-F238E27FC236}">
                <a16:creationId xmlns:a16="http://schemas.microsoft.com/office/drawing/2014/main" id="{F11FC63F-6C0B-5DD9-9A00-10E5D8A8A7B5}"/>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2449" r="12012" b="9757"/>
          <a:stretch/>
        </p:blipFill>
        <p:spPr bwMode="auto">
          <a:xfrm>
            <a:off x="4561637" y="4265074"/>
            <a:ext cx="1055378" cy="852924"/>
          </a:xfrm>
          <a:prstGeom prst="rect">
            <a:avLst/>
          </a:prstGeom>
          <a:noFill/>
          <a:ln w="38100">
            <a:solidFill>
              <a:schemeClr val="bg1"/>
            </a:solidFill>
            <a:miter lim="800000"/>
            <a:headEnd/>
            <a:tailEnd/>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1" name="Picture 11">
            <a:extLst>
              <a:ext uri="{FF2B5EF4-FFF2-40B4-BE49-F238E27FC236}">
                <a16:creationId xmlns:a16="http://schemas.microsoft.com/office/drawing/2014/main" id="{9BAF83AB-74E8-C033-D461-398C7AC95E58}"/>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1" b="970"/>
          <a:stretch/>
        </p:blipFill>
        <p:spPr bwMode="auto">
          <a:xfrm>
            <a:off x="949034" y="4664107"/>
            <a:ext cx="759544" cy="405833"/>
          </a:xfrm>
          <a:prstGeom prst="rect">
            <a:avLst/>
          </a:prstGeom>
          <a:ln w="38100" cap="sq">
            <a:solidFill>
              <a:schemeClr val="bg1"/>
            </a:solidFill>
            <a:miter lim="800000"/>
          </a:ln>
          <a:effectLst/>
          <a:extLst>
            <a:ext uri="{909E8E84-426E-40DD-AFC4-6F175D3DCCD1}">
              <a14:hiddenFill xmlns:a14="http://schemas.microsoft.com/office/drawing/2010/main">
                <a:solidFill>
                  <a:schemeClr val="accent1"/>
                </a:solidFill>
              </a14:hiddenFill>
            </a:ext>
          </a:extLst>
        </p:spPr>
      </p:pic>
      <p:sp>
        <p:nvSpPr>
          <p:cNvPr id="1024" name="Rectangle 1023">
            <a:extLst>
              <a:ext uri="{FF2B5EF4-FFF2-40B4-BE49-F238E27FC236}">
                <a16:creationId xmlns:a16="http://schemas.microsoft.com/office/drawing/2014/main" id="{4ABE1EEE-6944-2252-A4AD-B2BA68EB652C}"/>
              </a:ext>
            </a:extLst>
          </p:cNvPr>
          <p:cNvSpPr/>
          <p:nvPr/>
        </p:nvSpPr>
        <p:spPr>
          <a:xfrm>
            <a:off x="419506" y="1663892"/>
            <a:ext cx="2738896" cy="548640"/>
          </a:xfrm>
          <a:prstGeom prst="rect">
            <a:avLst/>
          </a:prstGeom>
          <a:solidFill>
            <a:schemeClr val="tx1"/>
          </a:solidFill>
          <a:ln w="3810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1956"/>
                </a:solidFill>
                <a:effectLst/>
                <a:uLnTx/>
                <a:uFillTx/>
                <a:latin typeface="Arial" panose="020B0604020202020204"/>
                <a:ea typeface="+mn-ea"/>
                <a:cs typeface="+mn-cs"/>
              </a:rPr>
              <a:t>Applications: 6354</a:t>
            </a:r>
          </a:p>
        </p:txBody>
      </p:sp>
      <p:sp>
        <p:nvSpPr>
          <p:cNvPr id="1025" name="Rectangle 1024">
            <a:extLst>
              <a:ext uri="{FF2B5EF4-FFF2-40B4-BE49-F238E27FC236}">
                <a16:creationId xmlns:a16="http://schemas.microsoft.com/office/drawing/2014/main" id="{58B74C3C-97CE-224E-32AA-D7B7E146C648}"/>
              </a:ext>
            </a:extLst>
          </p:cNvPr>
          <p:cNvSpPr/>
          <p:nvPr/>
        </p:nvSpPr>
        <p:spPr>
          <a:xfrm>
            <a:off x="3729944" y="1669315"/>
            <a:ext cx="2367191" cy="548640"/>
          </a:xfrm>
          <a:prstGeom prst="rect">
            <a:avLst/>
          </a:prstGeom>
          <a:solidFill>
            <a:schemeClr val="tx1"/>
          </a:solidFill>
          <a:ln w="3810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1956"/>
                </a:solidFill>
                <a:effectLst/>
                <a:uLnTx/>
                <a:uFillTx/>
                <a:latin typeface="Arial" panose="020B0604020202020204"/>
                <a:ea typeface="+mn-ea"/>
                <a:cs typeface="+mn-cs"/>
              </a:rPr>
              <a:t>Accepted: 2535</a:t>
            </a:r>
          </a:p>
        </p:txBody>
      </p:sp>
      <p:sp>
        <p:nvSpPr>
          <p:cNvPr id="1027" name="Rectangle 1026">
            <a:extLst>
              <a:ext uri="{FF2B5EF4-FFF2-40B4-BE49-F238E27FC236}">
                <a16:creationId xmlns:a16="http://schemas.microsoft.com/office/drawing/2014/main" id="{4F91CC6E-F9D9-98D7-48A9-5AED34A54AD5}"/>
              </a:ext>
            </a:extLst>
          </p:cNvPr>
          <p:cNvSpPr/>
          <p:nvPr/>
        </p:nvSpPr>
        <p:spPr>
          <a:xfrm>
            <a:off x="1338630" y="2648019"/>
            <a:ext cx="2815475" cy="731520"/>
          </a:xfrm>
          <a:prstGeom prst="rect">
            <a:avLst/>
          </a:prstGeom>
          <a:solidFill>
            <a:schemeClr val="tx1"/>
          </a:solidFill>
          <a:ln w="3810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1956"/>
                </a:solidFill>
                <a:effectLst/>
                <a:uLnTx/>
                <a:uFillTx/>
                <a:latin typeface="Arial" panose="020B0604020202020204"/>
                <a:ea typeface="+mn-ea"/>
                <a:cs typeface="+mn-cs"/>
              </a:rPr>
              <a:t>Clinical Evaluations: 2159</a:t>
            </a:r>
            <a:endParaRPr kumimoji="0" lang="en-US" sz="20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1029" name="Rectangle 1028">
            <a:extLst>
              <a:ext uri="{FF2B5EF4-FFF2-40B4-BE49-F238E27FC236}">
                <a16:creationId xmlns:a16="http://schemas.microsoft.com/office/drawing/2014/main" id="{903AB920-1F7C-37F7-EA81-56F7D911E4C4}"/>
              </a:ext>
            </a:extLst>
          </p:cNvPr>
          <p:cNvSpPr/>
          <p:nvPr/>
        </p:nvSpPr>
        <p:spPr>
          <a:xfrm>
            <a:off x="6050474" y="2641205"/>
            <a:ext cx="2232411" cy="728994"/>
          </a:xfrm>
          <a:prstGeom prst="rect">
            <a:avLst/>
          </a:prstGeom>
          <a:solidFill>
            <a:schemeClr val="tx1"/>
          </a:solidFill>
          <a:ln w="3810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1956"/>
                </a:solidFill>
                <a:effectLst/>
                <a:uLnTx/>
                <a:uFillTx/>
                <a:latin typeface="Arial" panose="020B0604020202020204"/>
                <a:ea typeface="+mn-ea"/>
                <a:cs typeface="+mn-cs"/>
              </a:rPr>
              <a:t>Sequencing: </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1956"/>
                </a:solidFill>
                <a:effectLst/>
                <a:uLnTx/>
                <a:uFillTx/>
                <a:latin typeface="Arial" panose="020B0604020202020204"/>
                <a:ea typeface="+mn-ea"/>
                <a:cs typeface="+mn-cs"/>
              </a:rPr>
              <a:t>2180</a:t>
            </a:r>
          </a:p>
        </p:txBody>
      </p:sp>
      <p:cxnSp>
        <p:nvCxnSpPr>
          <p:cNvPr id="1030" name="Elbow Connector 46">
            <a:extLst>
              <a:ext uri="{FF2B5EF4-FFF2-40B4-BE49-F238E27FC236}">
                <a16:creationId xmlns:a16="http://schemas.microsoft.com/office/drawing/2014/main" id="{84AEC723-C27E-2C34-BE9A-BE68EEA32B1E}"/>
              </a:ext>
            </a:extLst>
          </p:cNvPr>
          <p:cNvCxnSpPr>
            <a:cxnSpLocks/>
            <a:stCxn id="1025" idx="2"/>
            <a:endCxn id="1027" idx="0"/>
          </p:cNvCxnSpPr>
          <p:nvPr/>
        </p:nvCxnSpPr>
        <p:spPr>
          <a:xfrm rot="5400000">
            <a:off x="3614922" y="1349401"/>
            <a:ext cx="430064" cy="2167172"/>
          </a:xfrm>
          <a:prstGeom prst="bentConnector3">
            <a:avLst>
              <a:gd name="adj1" fmla="val 50000"/>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31" name="Elbow Connector 7">
            <a:extLst>
              <a:ext uri="{FF2B5EF4-FFF2-40B4-BE49-F238E27FC236}">
                <a16:creationId xmlns:a16="http://schemas.microsoft.com/office/drawing/2014/main" id="{A00BCEF5-97E4-F428-B4B5-4ED6CA806A3B}"/>
              </a:ext>
            </a:extLst>
          </p:cNvPr>
          <p:cNvCxnSpPr>
            <a:cxnSpLocks/>
            <a:stCxn id="1024" idx="3"/>
            <a:endCxn id="1025" idx="1"/>
          </p:cNvCxnSpPr>
          <p:nvPr/>
        </p:nvCxnSpPr>
        <p:spPr>
          <a:xfrm>
            <a:off x="3158402" y="1938212"/>
            <a:ext cx="571542" cy="542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32" name="Rectangle 1031">
            <a:extLst>
              <a:ext uri="{FF2B5EF4-FFF2-40B4-BE49-F238E27FC236}">
                <a16:creationId xmlns:a16="http://schemas.microsoft.com/office/drawing/2014/main" id="{BD7E2D97-6901-3E74-4D7A-3D1CA823A3C0}"/>
              </a:ext>
            </a:extLst>
          </p:cNvPr>
          <p:cNvSpPr/>
          <p:nvPr/>
        </p:nvSpPr>
        <p:spPr>
          <a:xfrm>
            <a:off x="1964988" y="4336944"/>
            <a:ext cx="2454568" cy="709184"/>
          </a:xfrm>
          <a:prstGeom prst="rect">
            <a:avLst/>
          </a:prstGeom>
          <a:solidFill>
            <a:schemeClr val="tx1"/>
          </a:solidFill>
          <a:ln w="3810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1956"/>
                </a:solidFill>
                <a:effectLst/>
                <a:uLnTx/>
                <a:uFillTx/>
                <a:latin typeface="Arial" panose="020B0604020202020204"/>
                <a:ea typeface="+mn-ea"/>
                <a:cs typeface="+mn-cs"/>
              </a:rPr>
              <a:t>Model Organisms: 301 </a:t>
            </a:r>
            <a:endParaRPr kumimoji="0" lang="en-US" sz="2000" b="0" i="0" u="none" strike="noStrike" kern="1200" cap="none" spc="0" normalizeH="0" baseline="0" noProof="0">
              <a:ln>
                <a:noFill/>
              </a:ln>
              <a:solidFill>
                <a:srgbClr val="001956"/>
              </a:solidFill>
              <a:effectLst/>
              <a:uLnTx/>
              <a:uFillTx/>
              <a:latin typeface="Arial" panose="020B0604020202020204"/>
              <a:ea typeface="+mn-ea"/>
              <a:cs typeface="+mn-cs"/>
            </a:endParaRPr>
          </a:p>
        </p:txBody>
      </p:sp>
      <p:cxnSp>
        <p:nvCxnSpPr>
          <p:cNvPr id="1033" name="Elbow Connector 28">
            <a:extLst>
              <a:ext uri="{FF2B5EF4-FFF2-40B4-BE49-F238E27FC236}">
                <a16:creationId xmlns:a16="http://schemas.microsoft.com/office/drawing/2014/main" id="{6E9E5183-5CC1-B2BE-F55C-2F03738352F2}"/>
              </a:ext>
            </a:extLst>
          </p:cNvPr>
          <p:cNvCxnSpPr>
            <a:cxnSpLocks/>
            <a:endCxn id="1032" idx="0"/>
          </p:cNvCxnSpPr>
          <p:nvPr/>
        </p:nvCxnSpPr>
        <p:spPr>
          <a:xfrm rot="16200000" flipH="1">
            <a:off x="2490617" y="3635289"/>
            <a:ext cx="957406" cy="445904"/>
          </a:xfrm>
          <a:prstGeom prst="bentConnector3">
            <a:avLst>
              <a:gd name="adj1" fmla="val 50000"/>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34" name="Elbow Connector 37">
            <a:extLst>
              <a:ext uri="{FF2B5EF4-FFF2-40B4-BE49-F238E27FC236}">
                <a16:creationId xmlns:a16="http://schemas.microsoft.com/office/drawing/2014/main" id="{03566273-D057-D486-1094-CF793A1C7B1A}"/>
              </a:ext>
            </a:extLst>
          </p:cNvPr>
          <p:cNvCxnSpPr>
            <a:cxnSpLocks/>
          </p:cNvCxnSpPr>
          <p:nvPr/>
        </p:nvCxnSpPr>
        <p:spPr>
          <a:xfrm rot="5400000">
            <a:off x="4696104" y="1866367"/>
            <a:ext cx="966745" cy="3974408"/>
          </a:xfrm>
          <a:prstGeom prst="bentConnector3">
            <a:avLst>
              <a:gd name="adj1" fmla="val 50000"/>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35" name="Elbow Connector 20">
            <a:extLst>
              <a:ext uri="{FF2B5EF4-FFF2-40B4-BE49-F238E27FC236}">
                <a16:creationId xmlns:a16="http://schemas.microsoft.com/office/drawing/2014/main" id="{650F5520-B9D6-24A1-C8E6-87EA7C0DB0FF}"/>
              </a:ext>
            </a:extLst>
          </p:cNvPr>
          <p:cNvCxnSpPr>
            <a:cxnSpLocks/>
            <a:endCxn id="1029" idx="0"/>
          </p:cNvCxnSpPr>
          <p:nvPr/>
        </p:nvCxnSpPr>
        <p:spPr>
          <a:xfrm>
            <a:off x="4911426" y="2434578"/>
            <a:ext cx="2255254" cy="206627"/>
          </a:xfrm>
          <a:prstGeom prst="bentConnector2">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36" name="Rectangle 1035">
            <a:extLst>
              <a:ext uri="{FF2B5EF4-FFF2-40B4-BE49-F238E27FC236}">
                <a16:creationId xmlns:a16="http://schemas.microsoft.com/office/drawing/2014/main" id="{739778E6-C9AC-6973-8A49-78EC17EF0801}"/>
              </a:ext>
            </a:extLst>
          </p:cNvPr>
          <p:cNvSpPr/>
          <p:nvPr/>
        </p:nvSpPr>
        <p:spPr>
          <a:xfrm>
            <a:off x="5703882" y="4327405"/>
            <a:ext cx="2063551" cy="728994"/>
          </a:xfrm>
          <a:prstGeom prst="rect">
            <a:avLst/>
          </a:prstGeom>
          <a:solidFill>
            <a:schemeClr val="tx1"/>
          </a:solidFill>
          <a:ln w="3810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1956"/>
                </a:solidFill>
                <a:effectLst/>
                <a:uLnTx/>
                <a:uFillTx/>
                <a:latin typeface="Arial" panose="020B0604020202020204"/>
                <a:ea typeface="+mn-ea"/>
                <a:cs typeface="+mn-cs"/>
              </a:rPr>
              <a:t>Metabolomics: </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1956"/>
                </a:solidFill>
                <a:effectLst/>
                <a:uLnTx/>
                <a:uFillTx/>
                <a:latin typeface="Arial" panose="020B0604020202020204"/>
                <a:ea typeface="+mn-ea"/>
                <a:cs typeface="+mn-cs"/>
              </a:rPr>
              <a:t>312 </a:t>
            </a:r>
            <a:endParaRPr kumimoji="0" lang="en-US" sz="20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1037" name="Rectangle 1036">
            <a:extLst>
              <a:ext uri="{FF2B5EF4-FFF2-40B4-BE49-F238E27FC236}">
                <a16:creationId xmlns:a16="http://schemas.microsoft.com/office/drawing/2014/main" id="{A641E2C7-0BC1-01DF-8CDE-8D5CB23E1ACF}"/>
              </a:ext>
            </a:extLst>
          </p:cNvPr>
          <p:cNvSpPr/>
          <p:nvPr/>
        </p:nvSpPr>
        <p:spPr>
          <a:xfrm>
            <a:off x="3418645" y="5576547"/>
            <a:ext cx="2989787" cy="757748"/>
          </a:xfrm>
          <a:prstGeom prst="rect">
            <a:avLst/>
          </a:prstGeom>
          <a:solidFill>
            <a:schemeClr val="tx1"/>
          </a:solidFill>
          <a:ln w="38100">
            <a:solidFill>
              <a:schemeClr val="bg2"/>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1956"/>
                </a:solidFill>
                <a:effectLst>
                  <a:outerShdw blurRad="38100" dist="38100" dir="2700000" algn="tl">
                    <a:srgbClr val="000000">
                      <a:alpha val="43137"/>
                    </a:srgbClr>
                  </a:outerShdw>
                </a:effectLst>
                <a:uLnTx/>
                <a:uFillTx/>
                <a:latin typeface="Arial" panose="020B0604020202020204"/>
                <a:ea typeface="+mn-ea"/>
                <a:cs typeface="+mn-cs"/>
              </a:rPr>
              <a:t>Diagnosed: 679</a:t>
            </a:r>
          </a:p>
        </p:txBody>
      </p:sp>
      <p:cxnSp>
        <p:nvCxnSpPr>
          <p:cNvPr id="1038" name="Straight Arrow Connector 118">
            <a:extLst>
              <a:ext uri="{FF2B5EF4-FFF2-40B4-BE49-F238E27FC236}">
                <a16:creationId xmlns:a16="http://schemas.microsoft.com/office/drawing/2014/main" id="{708DD079-AA65-BC47-6FE7-B450C5DA74E0}"/>
              </a:ext>
            </a:extLst>
          </p:cNvPr>
          <p:cNvCxnSpPr>
            <a:cxnSpLocks/>
          </p:cNvCxnSpPr>
          <p:nvPr/>
        </p:nvCxnSpPr>
        <p:spPr>
          <a:xfrm rot="5400000">
            <a:off x="6462914" y="3642687"/>
            <a:ext cx="976513" cy="431023"/>
          </a:xfrm>
          <a:prstGeom prst="bent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3858345C-B315-8512-C27F-4382F1C5F7BD}"/>
              </a:ext>
            </a:extLst>
          </p:cNvPr>
          <p:cNvGrpSpPr/>
          <p:nvPr/>
        </p:nvGrpSpPr>
        <p:grpSpPr>
          <a:xfrm>
            <a:off x="8564684" y="2240358"/>
            <a:ext cx="3324656" cy="2829582"/>
            <a:chOff x="8564684" y="2240358"/>
            <a:chExt cx="3324656" cy="2829582"/>
          </a:xfrm>
        </p:grpSpPr>
        <p:sp>
          <p:nvSpPr>
            <p:cNvPr id="1061" name="Rectangle 1060">
              <a:extLst>
                <a:ext uri="{FF2B5EF4-FFF2-40B4-BE49-F238E27FC236}">
                  <a16:creationId xmlns:a16="http://schemas.microsoft.com/office/drawing/2014/main" id="{A2BED3E3-CDED-926C-B141-63F5AC88D069}"/>
                </a:ext>
              </a:extLst>
            </p:cNvPr>
            <p:cNvSpPr/>
            <p:nvPr/>
          </p:nvSpPr>
          <p:spPr>
            <a:xfrm>
              <a:off x="8564684" y="2240358"/>
              <a:ext cx="3324656" cy="2829582"/>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3810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1219170" rtl="0" eaLnBrk="1" fontAlgn="auto" latinLnBrk="0" hangingPunct="1">
                <a:lnSpc>
                  <a:spcPct val="100000"/>
                </a:lnSpc>
                <a:spcBef>
                  <a:spcPts val="0"/>
                </a:spcBef>
                <a:spcAft>
                  <a:spcPts val="600"/>
                </a:spcAft>
                <a:buClrTx/>
                <a:buSzTx/>
                <a:buFontTx/>
                <a:buNone/>
                <a:tabLst/>
                <a:defRPr/>
              </a:pPr>
              <a:endParaRPr kumimoji="0" lang="en-US" sz="18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2" name="TextBox 1">
              <a:extLst>
                <a:ext uri="{FF2B5EF4-FFF2-40B4-BE49-F238E27FC236}">
                  <a16:creationId xmlns:a16="http://schemas.microsoft.com/office/drawing/2014/main" id="{1D9E16C2-087A-2963-B3EA-4AB58F0AEC91}"/>
                </a:ext>
              </a:extLst>
            </p:cNvPr>
            <p:cNvSpPr txBox="1"/>
            <p:nvPr/>
          </p:nvSpPr>
          <p:spPr>
            <a:xfrm>
              <a:off x="8729231" y="2420000"/>
              <a:ext cx="3114083" cy="249299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1200"/>
                </a:spcAft>
                <a:buClrTx/>
                <a:buSzTx/>
                <a:buFontTx/>
                <a:buNone/>
                <a:tabLst/>
                <a:defRPr/>
              </a:pPr>
              <a:r>
                <a:rPr kumimoji="0" lang="en-US" sz="1800" b="1" i="0" u="none" strike="noStrike" kern="1200" cap="none" spc="0" normalizeH="0" baseline="0" noProof="0">
                  <a:ln>
                    <a:noFill/>
                  </a:ln>
                  <a:solidFill>
                    <a:srgbClr val="001956"/>
                  </a:solidFill>
                  <a:effectLst/>
                  <a:uLnTx/>
                  <a:uFillTx/>
                  <a:latin typeface="Arial" panose="020B0604020202020204"/>
                  <a:ea typeface="+mn-ea"/>
                  <a:cs typeface="+mn-cs"/>
                </a:rPr>
                <a:t>Data Sharing </a:t>
              </a:r>
            </a:p>
            <a:p>
              <a:pPr marL="0" marR="0" lvl="0" indent="0" algn="l" defTabSz="1219170" rtl="0" eaLnBrk="1" fontAlgn="auto" latinLnBrk="0" hangingPunct="1">
                <a:lnSpc>
                  <a:spcPct val="100000"/>
                </a:lnSpc>
                <a:spcBef>
                  <a:spcPts val="0"/>
                </a:spcBef>
                <a:spcAft>
                  <a:spcPts val="1200"/>
                </a:spcAft>
                <a:buClrTx/>
                <a:buSzTx/>
                <a:buFontTx/>
                <a:buNone/>
                <a:tabLst/>
                <a:defRPr/>
              </a:pPr>
              <a:r>
                <a:rPr kumimoji="0" lang="en-US" sz="1800" b="0" i="0" u="none" strike="noStrike" kern="1200" cap="none" spc="0" normalizeH="0" baseline="0" noProof="0">
                  <a:ln>
                    <a:noFill/>
                  </a:ln>
                  <a:solidFill>
                    <a:srgbClr val="001956"/>
                  </a:solidFill>
                  <a:effectLst/>
                  <a:uLnTx/>
                  <a:uFillTx/>
                  <a:latin typeface="Arial" panose="020B0604020202020204"/>
                  <a:ea typeface="+mn-ea"/>
                  <a:cs typeface="+mn-cs"/>
                </a:rPr>
                <a:t>Manuscripts published: </a:t>
              </a:r>
              <a:r>
                <a:rPr kumimoji="0" lang="en-US" sz="1800" b="1" i="0" u="none" strike="noStrike" kern="1200" cap="none" spc="0" normalizeH="0" baseline="0" noProof="0">
                  <a:ln>
                    <a:noFill/>
                  </a:ln>
                  <a:solidFill>
                    <a:srgbClr val="001956"/>
                  </a:solidFill>
                  <a:effectLst/>
                  <a:uLnTx/>
                  <a:uFillTx/>
                  <a:latin typeface="Arial" panose="020B0604020202020204"/>
                  <a:ea typeface="+mn-ea"/>
                  <a:cs typeface="+mn-cs"/>
                </a:rPr>
                <a:t>210</a:t>
              </a:r>
              <a:r>
                <a:rPr kumimoji="0" lang="en-US" sz="1800" b="0" i="0" u="none" strike="noStrike" kern="1200" cap="none" spc="0" normalizeH="0" baseline="0" noProof="0">
                  <a:ln>
                    <a:noFill/>
                  </a:ln>
                  <a:solidFill>
                    <a:srgbClr val="001956"/>
                  </a:solidFill>
                  <a:effectLst/>
                  <a:uLnTx/>
                  <a:uFillTx/>
                  <a:latin typeface="Arial" panose="020B0604020202020204"/>
                  <a:ea typeface="+mn-ea"/>
                  <a:cs typeface="+mn-cs"/>
                </a:rPr>
                <a:t> </a:t>
              </a:r>
            </a:p>
            <a:p>
              <a:pPr marL="0" marR="0" lvl="0" indent="0" algn="l" defTabSz="1219170" rtl="0" eaLnBrk="1" fontAlgn="auto" latinLnBrk="0" hangingPunct="1">
                <a:lnSpc>
                  <a:spcPct val="100000"/>
                </a:lnSpc>
                <a:spcBef>
                  <a:spcPts val="0"/>
                </a:spcBef>
                <a:spcAft>
                  <a:spcPts val="1200"/>
                </a:spcAft>
                <a:buClrTx/>
                <a:buSzTx/>
                <a:buFontTx/>
                <a:buNone/>
                <a:tabLst/>
                <a:defRPr/>
              </a:pPr>
              <a:r>
                <a:rPr kumimoji="0" lang="en-US" sz="1800" b="0" i="0" u="none" strike="noStrike" kern="1200" cap="none" spc="0" normalizeH="0" baseline="0" noProof="0">
                  <a:ln>
                    <a:noFill/>
                  </a:ln>
                  <a:solidFill>
                    <a:srgbClr val="001956"/>
                  </a:solidFill>
                  <a:effectLst/>
                  <a:uLnTx/>
                  <a:uFillTx/>
                  <a:latin typeface="Arial" panose="020B0604020202020204"/>
                  <a:ea typeface="+mn-ea"/>
                  <a:cs typeface="+mn-cs"/>
                </a:rPr>
                <a:t>Variant interpretations submitted to </a:t>
              </a:r>
              <a:r>
                <a:rPr kumimoji="0" lang="en-US" sz="1800" b="0" i="0" u="none" strike="noStrike" kern="1200" cap="none" spc="0" normalizeH="0" baseline="0" noProof="0" err="1">
                  <a:ln>
                    <a:noFill/>
                  </a:ln>
                  <a:solidFill>
                    <a:srgbClr val="001956"/>
                  </a:solidFill>
                  <a:effectLst/>
                  <a:uLnTx/>
                  <a:uFillTx/>
                  <a:latin typeface="Arial" panose="020B0604020202020204"/>
                  <a:ea typeface="+mn-ea"/>
                  <a:cs typeface="+mn-cs"/>
                </a:rPr>
                <a:t>ClinVar</a:t>
              </a:r>
              <a:r>
                <a:rPr kumimoji="0" lang="en-US" sz="1800" b="0" i="0" u="none" strike="noStrike" kern="1200" cap="none" spc="0" normalizeH="0" baseline="0" noProof="0">
                  <a:ln>
                    <a:noFill/>
                  </a:ln>
                  <a:solidFill>
                    <a:srgbClr val="001956"/>
                  </a:solidFill>
                  <a:effectLst/>
                  <a:uLnTx/>
                  <a:uFillTx/>
                  <a:latin typeface="Arial" panose="020B0604020202020204"/>
                  <a:ea typeface="+mn-ea"/>
                  <a:cs typeface="+mn-cs"/>
                </a:rPr>
                <a:t>: </a:t>
              </a:r>
              <a:r>
                <a:rPr kumimoji="0" lang="en-US" sz="1800" b="1" i="0" u="none" strike="noStrike" kern="1200" cap="none" spc="0" normalizeH="0" baseline="0" noProof="0">
                  <a:ln>
                    <a:noFill/>
                  </a:ln>
                  <a:solidFill>
                    <a:srgbClr val="001956"/>
                  </a:solidFill>
                  <a:effectLst/>
                  <a:uLnTx/>
                  <a:uFillTx/>
                  <a:latin typeface="Arial" panose="020B0604020202020204"/>
                  <a:ea typeface="+mn-ea"/>
                  <a:cs typeface="+mn-cs"/>
                </a:rPr>
                <a:t>647</a:t>
              </a:r>
              <a:r>
                <a:rPr kumimoji="0" lang="en-US" sz="1800" b="0" i="0" u="none" strike="noStrike" kern="1200" cap="none" spc="0" normalizeH="0" baseline="0" noProof="0">
                  <a:ln>
                    <a:noFill/>
                  </a:ln>
                  <a:solidFill>
                    <a:srgbClr val="001956"/>
                  </a:solidFill>
                  <a:effectLst/>
                  <a:uLnTx/>
                  <a:uFillTx/>
                  <a:latin typeface="Arial" panose="020B0604020202020204"/>
                  <a:ea typeface="+mn-ea"/>
                  <a:cs typeface="+mn-cs"/>
                </a:rPr>
                <a:t> </a:t>
              </a:r>
            </a:p>
            <a:p>
              <a:pPr marL="0" marR="0" lvl="0" indent="0" algn="l" defTabSz="1219170" rtl="0" eaLnBrk="1" fontAlgn="auto" latinLnBrk="0" hangingPunct="1">
                <a:lnSpc>
                  <a:spcPct val="100000"/>
                </a:lnSpc>
                <a:spcBef>
                  <a:spcPts val="0"/>
                </a:spcBef>
                <a:spcAft>
                  <a:spcPts val="1200"/>
                </a:spcAft>
                <a:buClrTx/>
                <a:buSzTx/>
                <a:buFontTx/>
                <a:buNone/>
                <a:tabLst/>
                <a:defRPr/>
              </a:pPr>
              <a:r>
                <a:rPr kumimoji="0" lang="en-US" sz="1800" b="0" i="0" u="none" strike="noStrike" kern="1200" cap="none" spc="0" normalizeH="0" baseline="0" noProof="0">
                  <a:ln>
                    <a:noFill/>
                  </a:ln>
                  <a:solidFill>
                    <a:srgbClr val="001956"/>
                  </a:solidFill>
                  <a:effectLst/>
                  <a:uLnTx/>
                  <a:uFillTx/>
                  <a:latin typeface="Arial" panose="020B0604020202020204"/>
                  <a:ea typeface="+mn-ea"/>
                  <a:cs typeface="+mn-cs"/>
                </a:rPr>
                <a:t>Records shared across Matchmaker Exchange: </a:t>
              </a:r>
              <a:r>
                <a:rPr kumimoji="0" lang="en-US" sz="1800" b="1" i="0" u="none" strike="noStrike" kern="1200" cap="none" spc="0" normalizeH="0" baseline="0" noProof="0">
                  <a:ln>
                    <a:noFill/>
                  </a:ln>
                  <a:solidFill>
                    <a:srgbClr val="001956"/>
                  </a:solidFill>
                  <a:effectLst/>
                  <a:uLnTx/>
                  <a:uFillTx/>
                  <a:latin typeface="Arial" panose="020B0604020202020204"/>
                  <a:ea typeface="+mn-ea"/>
                  <a:cs typeface="+mn-cs"/>
                </a:rPr>
                <a:t>1991</a:t>
              </a:r>
              <a:r>
                <a:rPr kumimoji="0" lang="en-US" sz="1800" b="0" i="0" u="none" strike="noStrike" kern="1200" cap="none" spc="0" normalizeH="0" baseline="0" noProof="0">
                  <a:ln>
                    <a:noFill/>
                  </a:ln>
                  <a:solidFill>
                    <a:srgbClr val="001956"/>
                  </a:solidFill>
                  <a:effectLst/>
                  <a:uLnTx/>
                  <a:uFillTx/>
                  <a:latin typeface="Arial" panose="020B0604020202020204"/>
                  <a:ea typeface="+mn-ea"/>
                  <a:cs typeface="+mn-cs"/>
                </a:rPr>
                <a:t> </a:t>
              </a:r>
            </a:p>
          </p:txBody>
        </p:sp>
      </p:grpSp>
      <p:sp>
        <p:nvSpPr>
          <p:cNvPr id="3" name="TextBox 2">
            <a:extLst>
              <a:ext uri="{FF2B5EF4-FFF2-40B4-BE49-F238E27FC236}">
                <a16:creationId xmlns:a16="http://schemas.microsoft.com/office/drawing/2014/main" id="{93C7438D-F019-9C9C-C128-3DFEB6340CD4}"/>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37</a:t>
            </a:r>
            <a:endParaRPr kumimoji="0" lang="en-US" sz="2000" b="1" i="0" u="none" strike="noStrike" kern="1200" cap="none" spc="0" normalizeH="0" baseline="0" noProof="0">
              <a:ln>
                <a:noFill/>
              </a:ln>
              <a:solidFill>
                <a:srgbClr val="5FE0D4"/>
              </a:solidFill>
              <a:effectLst/>
              <a:uLnTx/>
              <a:uFillTx/>
              <a:latin typeface="Arial"/>
              <a:cs typeface="Arial"/>
            </a:endParaRPr>
          </a:p>
        </p:txBody>
      </p:sp>
    </p:spTree>
    <p:extLst>
      <p:ext uri="{BB962C8B-B14F-4D97-AF65-F5344CB8AC3E}">
        <p14:creationId xmlns:p14="http://schemas.microsoft.com/office/powerpoint/2010/main" val="390431075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3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3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2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3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3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3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3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3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2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03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 grpId="0" animBg="1"/>
      <p:bldP spid="1025" grpId="0" animBg="1"/>
      <p:bldP spid="1027" grpId="0" animBg="1"/>
      <p:bldP spid="1029" grpId="0" animBg="1"/>
      <p:bldP spid="1032" grpId="0" animBg="1"/>
      <p:bldP spid="1036" grpId="0" animBg="1"/>
      <p:bldP spid="1037"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C6B57489-115C-8B47-87C2-6F9C3332B7C4}"/>
              </a:ext>
            </a:extLst>
          </p:cNvPr>
          <p:cNvSpPr txBox="1">
            <a:spLocks/>
          </p:cNvSpPr>
          <p:nvPr/>
        </p:nvSpPr>
        <p:spPr>
          <a:xfrm>
            <a:off x="10072" y="14673"/>
            <a:ext cx="12192000" cy="63976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Undiagnosed Diseases Network</a:t>
            </a:r>
            <a:endParaRPr kumimoji="0" lang="en-US" sz="3600" b="1" i="0" u="none" strike="noStrike" kern="1200" cap="none" spc="0" normalizeH="0" baseline="0" noProof="0" dirty="0">
              <a:ln>
                <a:noFill/>
              </a:ln>
              <a:solidFill>
                <a:srgbClr val="5FE0D4"/>
              </a:solidFill>
              <a:effectLst/>
              <a:uLnTx/>
              <a:uFillTx/>
              <a:latin typeface="Arial" pitchFamily="34" charset="0"/>
              <a:ea typeface="+mj-ea"/>
              <a:cs typeface="Arial" pitchFamily="34" charset="0"/>
            </a:endParaRPr>
          </a:p>
        </p:txBody>
      </p:sp>
      <p:sp>
        <p:nvSpPr>
          <p:cNvPr id="11" name="Rectangle 10">
            <a:extLst>
              <a:ext uri="{FF2B5EF4-FFF2-40B4-BE49-F238E27FC236}">
                <a16:creationId xmlns:a16="http://schemas.microsoft.com/office/drawing/2014/main" id="{8C1670E4-0F7D-8E42-A740-49E9C2DFAAC5}"/>
              </a:ext>
            </a:extLst>
          </p:cNvPr>
          <p:cNvSpPr/>
          <p:nvPr/>
        </p:nvSpPr>
        <p:spPr>
          <a:xfrm>
            <a:off x="86905" y="1023664"/>
            <a:ext cx="11871852" cy="5692328"/>
          </a:xfrm>
          <a:prstGeom prst="rect">
            <a:avLst/>
          </a:prstGeom>
          <a:ln>
            <a:noFill/>
          </a:ln>
        </p:spPr>
        <p:txBody>
          <a:bodyPr wrap="square" lIns="91440" tIns="45720" rIns="91440" bIns="45720" anchor="t">
            <a:spAutoFit/>
          </a:bodyPr>
          <a:lstStyle/>
          <a:p>
            <a:pPr marL="342900" indent="-228600" fontAlgn="base">
              <a:spcBef>
                <a:spcPts val="600"/>
              </a:spcBef>
              <a:spcAft>
                <a:spcPts val="600"/>
              </a:spcAft>
              <a:buFont typeface="Wingdings" panose="05000000000000000000" pitchFamily="2" charset="2"/>
              <a:buChar char="§"/>
              <a:defRPr/>
            </a:pPr>
            <a:r>
              <a:rPr kumimoji="0" lang="en-US" sz="2800" b="1" i="0" u="none" strike="noStrike" kern="1200" cap="none" spc="0" normalizeH="0" baseline="0" noProof="0" dirty="0">
                <a:ln>
                  <a:noFill/>
                </a:ln>
                <a:solidFill>
                  <a:srgbClr val="FFFFFF"/>
                </a:solidFill>
                <a:effectLst/>
                <a:uLnTx/>
                <a:uFillTx/>
                <a:latin typeface="Arial"/>
                <a:cs typeface="Arial"/>
              </a:rPr>
              <a:t>Transition from </a:t>
            </a:r>
            <a:r>
              <a:rPr lang="en-US" sz="2800" b="1" dirty="0">
                <a:solidFill>
                  <a:srgbClr val="FFFFFF"/>
                </a:solidFill>
                <a:latin typeface="Arial"/>
                <a:cs typeface="Arial"/>
              </a:rPr>
              <a:t>NIH Common</a:t>
            </a:r>
            <a:r>
              <a:rPr kumimoji="0" lang="en-US" sz="2800" b="1" i="0" u="none" strike="noStrike" kern="1200" cap="none" spc="0" normalizeH="0" baseline="0" noProof="0" dirty="0">
                <a:ln>
                  <a:noFill/>
                </a:ln>
                <a:solidFill>
                  <a:srgbClr val="FFFFFF"/>
                </a:solidFill>
                <a:effectLst/>
                <a:uLnTx/>
                <a:uFillTx/>
                <a:latin typeface="Arial"/>
                <a:cs typeface="Arial"/>
              </a:rPr>
              <a:t> Fund </a:t>
            </a:r>
            <a:r>
              <a:rPr lang="en-US" sz="2800" b="1" dirty="0">
                <a:solidFill>
                  <a:srgbClr val="FFFFFF"/>
                </a:solidFill>
                <a:latin typeface="Arial"/>
                <a:cs typeface="Arial"/>
              </a:rPr>
              <a:t>support</a:t>
            </a:r>
            <a:r>
              <a:rPr kumimoji="0" lang="en-US" sz="2800" b="1" i="0" u="none" strike="noStrike" kern="1200" cap="none" spc="0" normalizeH="0" baseline="0" noProof="0" dirty="0">
                <a:ln>
                  <a:noFill/>
                </a:ln>
                <a:solidFill>
                  <a:srgbClr val="FFFFFF"/>
                </a:solidFill>
                <a:effectLst/>
                <a:uLnTx/>
                <a:uFillTx/>
                <a:latin typeface="Arial"/>
                <a:cs typeface="Arial"/>
              </a:rPr>
              <a:t> to Trans-NIH </a:t>
            </a:r>
            <a:r>
              <a:rPr lang="en-US" sz="2800" b="1" dirty="0">
                <a:solidFill>
                  <a:srgbClr val="FFFFFF"/>
                </a:solidFill>
                <a:latin typeface="Arial"/>
                <a:cs typeface="Arial"/>
              </a:rPr>
              <a:t>support</a:t>
            </a:r>
            <a:endParaRPr kumimoji="0" lang="en-US" sz="2800" b="1" i="0" u="none" strike="noStrike" kern="1200" cap="none" spc="0" normalizeH="0" baseline="0" noProof="0" dirty="0">
              <a:ln>
                <a:noFill/>
              </a:ln>
              <a:solidFill>
                <a:srgbClr val="FFFFFF"/>
              </a:solidFill>
              <a:effectLst/>
              <a:uLnTx/>
              <a:uFillTx/>
              <a:latin typeface="Arial"/>
              <a:cs typeface="Arial"/>
            </a:endParaRPr>
          </a:p>
          <a:p>
            <a:pPr marL="1218565" marR="0" lvl="2" indent="0" algn="l" defTabSz="1219170" rtl="0" eaLnBrk="1" fontAlgn="base" latinLnBrk="0" hangingPunct="1">
              <a:lnSpc>
                <a:spcPct val="100000"/>
              </a:lnSpc>
              <a:spcBef>
                <a:spcPts val="600"/>
              </a:spcBef>
              <a:spcAft>
                <a:spcPts val="600"/>
              </a:spcAft>
              <a:buClrTx/>
              <a:buSzTx/>
              <a:buFontTx/>
              <a:buNone/>
              <a:tabLst/>
              <a:defRPr/>
            </a:pPr>
            <a:r>
              <a:rPr kumimoji="0" lang="en-US" sz="2400" b="1" i="0" u="none" strike="noStrike" kern="1200" cap="none" spc="0" normalizeH="0" baseline="0" noProof="0" dirty="0">
                <a:ln>
                  <a:noFill/>
                </a:ln>
                <a:solidFill>
                  <a:schemeClr val="bg2">
                    <a:lumMod val="40000"/>
                    <a:lumOff val="60000"/>
                  </a:schemeClr>
                </a:solidFill>
                <a:effectLst/>
                <a:uLnTx/>
                <a:uFillTx/>
                <a:latin typeface="Arial"/>
                <a:cs typeface="Arial"/>
              </a:rPr>
              <a:t>Led by NINDS and supported by 16 NIH institutes and centers:</a:t>
            </a:r>
            <a:r>
              <a:rPr kumimoji="0" lang="en-US" sz="2400" b="0" i="0" u="none" strike="noStrike" kern="1200" cap="none" spc="0" normalizeH="0" baseline="0" noProof="0" dirty="0">
                <a:ln>
                  <a:noFill/>
                </a:ln>
                <a:solidFill>
                  <a:schemeClr val="bg2">
                    <a:lumMod val="40000"/>
                    <a:lumOff val="60000"/>
                  </a:schemeClr>
                </a:solidFill>
                <a:effectLst/>
                <a:uLnTx/>
                <a:uFillTx/>
                <a:latin typeface="Arial"/>
                <a:cs typeface="Arial"/>
              </a:rPr>
              <a:t>​</a:t>
            </a:r>
            <a:endParaRPr lang="en-US" sz="2400" b="0" i="0" u="none" strike="noStrike" kern="1200" cap="none" spc="0" normalizeH="0" baseline="0" noProof="0" dirty="0">
              <a:ln>
                <a:noFill/>
              </a:ln>
              <a:solidFill>
                <a:schemeClr val="bg2">
                  <a:lumMod val="40000"/>
                  <a:lumOff val="60000"/>
                </a:schemeClr>
              </a:solidFill>
              <a:effectLst/>
              <a:uLnTx/>
              <a:uFillTx/>
              <a:latin typeface="Arial"/>
              <a:cs typeface="Arial"/>
            </a:endParaRPr>
          </a:p>
          <a:p>
            <a:pPr marL="1218565" lvl="2" defTabSz="1143000" fontAlgn="base">
              <a:spcBef>
                <a:spcPts val="600"/>
              </a:spcBef>
              <a:spcAft>
                <a:spcPts val="600"/>
              </a:spcAft>
              <a:defRPr/>
            </a:pPr>
            <a:r>
              <a:rPr kumimoji="0" lang="en-US" sz="2400" b="1" i="0" u="none" strike="noStrike" kern="1200" cap="none" spc="0" normalizeH="0" baseline="0" noProof="0" dirty="0">
                <a:ln>
                  <a:noFill/>
                </a:ln>
                <a:solidFill>
                  <a:schemeClr val="bg2">
                    <a:lumMod val="40000"/>
                    <a:lumOff val="60000"/>
                  </a:schemeClr>
                </a:solidFill>
                <a:effectLst/>
                <a:uLnTx/>
                <a:uFillTx/>
                <a:latin typeface="Arial"/>
                <a:cs typeface="Arial"/>
              </a:rPr>
              <a:t>	NCATS, NCCIH, NCI, NEI, NHGRI, NHLBI, NIA, NIAID, NIAMS, 		NICHD, NIDCD, NIDCR, NIDDK, NIEHS, NIGMS, NLM</a:t>
            </a:r>
            <a:r>
              <a:rPr lang="en-US" b="1" dirty="0">
                <a:solidFill>
                  <a:schemeClr val="bg2">
                    <a:lumMod val="40000"/>
                    <a:lumOff val="60000"/>
                  </a:schemeClr>
                </a:solidFill>
                <a:latin typeface="Arial"/>
                <a:cs typeface="Arial"/>
              </a:rPr>
              <a:t> </a:t>
            </a:r>
          </a:p>
          <a:p>
            <a:pPr marL="1218565" lvl="2" fontAlgn="base">
              <a:spcBef>
                <a:spcPts val="600"/>
              </a:spcBef>
              <a:spcAft>
                <a:spcPts val="600"/>
              </a:spcAft>
              <a:defRPr/>
            </a:pPr>
            <a:endParaRPr lang="en-US" sz="600" b="1" dirty="0">
              <a:solidFill>
                <a:schemeClr val="accent3">
                  <a:lumMod val="60000"/>
                  <a:lumOff val="40000"/>
                </a:schemeClr>
              </a:solidFill>
              <a:latin typeface="Arial" panose="020B0604020202020204"/>
            </a:endParaRPr>
          </a:p>
          <a:p>
            <a:pPr marL="342900" lvl="2" indent="-228600" fontAlgn="base">
              <a:spcBef>
                <a:spcPts val="600"/>
              </a:spcBef>
              <a:spcAft>
                <a:spcPts val="600"/>
              </a:spcAft>
              <a:buFont typeface="Wingdings" panose="05000000000000000000" pitchFamily="2" charset="2"/>
              <a:buChar char="§"/>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rPr>
              <a:t>Vision: evolve into a larger, self-sustained network to provide 	expert diagnostic services for undiagnosed patients and to 	foster scientific discovery</a:t>
            </a:r>
          </a:p>
          <a:p>
            <a:pPr marL="342900" lvl="2" indent="-228600" fontAlgn="base">
              <a:spcBef>
                <a:spcPts val="600"/>
              </a:spcBef>
              <a:spcAft>
                <a:spcPts val="600"/>
              </a:spcAft>
              <a:buFont typeface="Wingdings" panose="05000000000000000000" pitchFamily="2" charset="2"/>
              <a:buChar char="§"/>
              <a:defRPr/>
            </a:pPr>
            <a:endParaRPr lang="en-US" sz="600" b="1" i="0" u="none" strike="noStrike" kern="1200" cap="none" spc="0" normalizeH="0" baseline="0" noProof="0" dirty="0">
              <a:ln>
                <a:noFill/>
              </a:ln>
              <a:solidFill>
                <a:srgbClr val="FFFFFF"/>
              </a:solidFill>
              <a:effectLst/>
              <a:uLnTx/>
              <a:uFillTx/>
              <a:latin typeface="Arial" panose="020B0604020202020204"/>
              <a:cs typeface="Arial"/>
            </a:endParaRPr>
          </a:p>
          <a:p>
            <a:pPr marL="342900" lvl="1" indent="-231775" defTabSz="514350">
              <a:lnSpc>
                <a:spcPct val="90000"/>
              </a:lnSpc>
              <a:spcBef>
                <a:spcPts val="600"/>
              </a:spcBef>
              <a:spcAft>
                <a:spcPts val="300"/>
              </a:spcAft>
              <a:buFont typeface="Wingdings" panose="05000000000000000000" pitchFamily="2" charset="2"/>
              <a:buChar char="§"/>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rPr>
              <a:t>Data Management Coordinating Center​ (</a:t>
            </a:r>
            <a:r>
              <a:rPr lang="en-US" sz="2800" b="1" dirty="0">
                <a:solidFill>
                  <a:srgbClr val="FFFFFF"/>
                </a:solidFill>
                <a:latin typeface="Arial" panose="020B0604020202020204"/>
              </a:rPr>
              <a:t>Fiscal Year 2023-2027</a:t>
            </a: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rPr>
              <a:t>)</a:t>
            </a:r>
            <a:endParaRPr lang="en-US" sz="2800" b="1" i="0" u="none" strike="noStrike" kern="1200" cap="none" spc="0" normalizeH="0" baseline="0" noProof="0" dirty="0">
              <a:ln>
                <a:noFill/>
              </a:ln>
              <a:solidFill>
                <a:srgbClr val="FFFFFF"/>
              </a:solidFill>
              <a:effectLst/>
              <a:uLnTx/>
              <a:uFillTx/>
              <a:latin typeface="Arial" panose="020B0604020202020204"/>
              <a:cs typeface="Arial"/>
            </a:endParaRPr>
          </a:p>
          <a:p>
            <a:pPr marL="1218565" lvl="2" fontAlgn="base">
              <a:spcBef>
                <a:spcPts val="600"/>
              </a:spcBef>
              <a:spcAft>
                <a:spcPts val="600"/>
              </a:spcAft>
              <a:defRPr/>
            </a:pPr>
            <a:r>
              <a:rPr lang="en-US" b="1" dirty="0">
                <a:solidFill>
                  <a:schemeClr val="bg2">
                    <a:lumMod val="40000"/>
                    <a:lumOff val="60000"/>
                  </a:schemeClr>
                </a:solidFill>
                <a:latin typeface="Arial"/>
                <a:cs typeface="Arial"/>
              </a:rPr>
              <a:t>Awarded to Harvard Medical School (PI: Kohane)</a:t>
            </a:r>
          </a:p>
          <a:p>
            <a:pPr marL="1218565" lvl="2" fontAlgn="base">
              <a:spcBef>
                <a:spcPts val="600"/>
              </a:spcBef>
              <a:spcAft>
                <a:spcPts val="600"/>
              </a:spcAft>
              <a:defRPr/>
            </a:pPr>
            <a:endParaRPr lang="en-US" sz="600" b="1" dirty="0">
              <a:solidFill>
                <a:schemeClr val="accent3">
                  <a:lumMod val="60000"/>
                  <a:lumOff val="40000"/>
                </a:schemeClr>
              </a:solidFill>
              <a:latin typeface="Arial"/>
              <a:cs typeface="Arial"/>
            </a:endParaRPr>
          </a:p>
          <a:p>
            <a:pPr marL="342900" lvl="1" indent="-231775" defTabSz="514350">
              <a:lnSpc>
                <a:spcPct val="90000"/>
              </a:lnSpc>
              <a:spcBef>
                <a:spcPts val="600"/>
              </a:spcBef>
              <a:spcAft>
                <a:spcPts val="300"/>
              </a:spcAft>
              <a:buFont typeface="Wingdings" panose="05000000000000000000" pitchFamily="2" charset="2"/>
              <a:buChar char="§"/>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rPr>
              <a:t>Diagnostic Centers of Excellence</a:t>
            </a:r>
            <a:r>
              <a:rPr lang="en-US" sz="2800" b="1" dirty="0">
                <a:solidFill>
                  <a:srgbClr val="FFFFFF"/>
                </a:solidFill>
                <a:latin typeface="Arial" panose="020B0604020202020204"/>
                <a:cs typeface="Arial" panose="020B0604020202020204"/>
              </a:rPr>
              <a:t> </a:t>
            </a:r>
            <a:endParaRPr lang="en-US" sz="2800" b="1" i="0" u="none" strike="noStrike" kern="1200" cap="none" spc="0" normalizeH="0" baseline="0" noProof="0" dirty="0">
              <a:ln>
                <a:noFill/>
              </a:ln>
              <a:solidFill>
                <a:srgbClr val="FFFFFF"/>
              </a:solidFill>
              <a:effectLst/>
              <a:uLnTx/>
              <a:uFillTx/>
              <a:latin typeface="Arial" panose="020B0604020202020204"/>
              <a:cs typeface="Arial" panose="020B0604020202020204"/>
            </a:endParaRPr>
          </a:p>
        </p:txBody>
      </p:sp>
      <p:pic>
        <p:nvPicPr>
          <p:cNvPr id="2" name="Picture 2">
            <a:extLst>
              <a:ext uri="{FF2B5EF4-FFF2-40B4-BE49-F238E27FC236}">
                <a16:creationId xmlns:a16="http://schemas.microsoft.com/office/drawing/2014/main" id="{B1DF0805-D995-2C03-3D3E-D0A858E2872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46621" y="160026"/>
            <a:ext cx="1486394" cy="70780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C992496-E084-9E60-D5CB-5AD18389F390}"/>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37</a:t>
            </a:r>
            <a:endParaRPr kumimoji="0" lang="en-US" sz="2000" b="1" i="0" u="none" strike="noStrike" kern="1200" cap="none" spc="0" normalizeH="0" baseline="0" noProof="0">
              <a:ln>
                <a:noFill/>
              </a:ln>
              <a:solidFill>
                <a:srgbClr val="5FE0D4"/>
              </a:solidFill>
              <a:effectLst/>
              <a:uLnTx/>
              <a:uFillTx/>
              <a:latin typeface="Arial"/>
              <a:cs typeface="Arial"/>
            </a:endParaRPr>
          </a:p>
        </p:txBody>
      </p:sp>
    </p:spTree>
    <p:extLst>
      <p:ext uri="{BB962C8B-B14F-4D97-AF65-F5344CB8AC3E}">
        <p14:creationId xmlns:p14="http://schemas.microsoft.com/office/powerpoint/2010/main" val="64269898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16319" y="1208874"/>
            <a:ext cx="6927592" cy="5249016"/>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lvl="2" indent="-228600" defTabSz="627063">
              <a:spcBef>
                <a:spcPts val="1800"/>
              </a:spcBef>
              <a:buClr>
                <a:schemeClr val="tx1"/>
              </a:buClr>
              <a:buSzPct val="95000"/>
              <a:buFont typeface="Wingdings" pitchFamily="2" charset="2"/>
              <a:buChar char=""/>
              <a:defRPr/>
            </a:pPr>
            <a:r>
              <a:rPr lang="en-US" sz="2800" b="1" dirty="0">
                <a:latin typeface="Arial"/>
                <a:cs typeface="Arial"/>
              </a:rPr>
              <a:t>Four Centers:</a:t>
            </a:r>
            <a:endParaRPr lang="en-US" sz="2800" dirty="0">
              <a:cs typeface="Arial"/>
            </a:endParaRPr>
          </a:p>
          <a:p>
            <a:pPr marL="767715" lvl="3" indent="0" defTabSz="627063">
              <a:spcBef>
                <a:spcPts val="1800"/>
              </a:spcBef>
              <a:buClr>
                <a:schemeClr val="tx1"/>
              </a:buClr>
              <a:buSzPct val="95000"/>
              <a:buNone/>
              <a:defRPr/>
            </a:pPr>
            <a:r>
              <a:rPr lang="en-US" b="1" dirty="0">
                <a:solidFill>
                  <a:schemeClr val="bg2">
                    <a:lumMod val="40000"/>
                    <a:lumOff val="60000"/>
                  </a:schemeClr>
                </a:solidFill>
                <a:latin typeface="+mj-lt"/>
                <a:cs typeface="Arial"/>
              </a:rPr>
              <a:t>Functional genomics </a:t>
            </a:r>
            <a:endParaRPr lang="en-US" dirty="0">
              <a:solidFill>
                <a:schemeClr val="bg2">
                  <a:lumMod val="40000"/>
                  <a:lumOff val="60000"/>
                </a:schemeClr>
              </a:solidFill>
              <a:latin typeface="+mj-lt"/>
              <a:cs typeface="Arial"/>
            </a:endParaRPr>
          </a:p>
          <a:p>
            <a:pPr marL="767715" lvl="3" indent="0" defTabSz="627063">
              <a:spcBef>
                <a:spcPts val="1800"/>
              </a:spcBef>
              <a:buClr>
                <a:schemeClr val="tx1"/>
              </a:buClr>
              <a:buSzPct val="95000"/>
              <a:buNone/>
              <a:defRPr/>
            </a:pPr>
            <a:r>
              <a:rPr lang="en-US" b="1" dirty="0">
                <a:solidFill>
                  <a:schemeClr val="bg2">
                    <a:lumMod val="40000"/>
                    <a:lumOff val="60000"/>
                  </a:schemeClr>
                </a:solidFill>
                <a:latin typeface="+mj-lt"/>
                <a:cs typeface="Arial"/>
              </a:rPr>
              <a:t>Voice as a biomarker of disease</a:t>
            </a:r>
            <a:endParaRPr lang="en-US" dirty="0">
              <a:solidFill>
                <a:schemeClr val="bg2">
                  <a:lumMod val="40000"/>
                  <a:lumOff val="60000"/>
                </a:schemeClr>
              </a:solidFill>
              <a:latin typeface="+mj-lt"/>
              <a:cs typeface="Arial"/>
            </a:endParaRPr>
          </a:p>
          <a:p>
            <a:pPr marL="767715" lvl="3" indent="0" defTabSz="627063">
              <a:spcBef>
                <a:spcPts val="1800"/>
              </a:spcBef>
              <a:buClr>
                <a:schemeClr val="tx1"/>
              </a:buClr>
              <a:buSzPct val="95000"/>
              <a:buNone/>
              <a:defRPr/>
            </a:pPr>
            <a:r>
              <a:rPr lang="en-US" b="1" dirty="0">
                <a:solidFill>
                  <a:schemeClr val="bg2">
                    <a:lumMod val="40000"/>
                    <a:lumOff val="60000"/>
                  </a:schemeClr>
                </a:solidFill>
                <a:latin typeface="+mj-lt"/>
                <a:cs typeface="Arial"/>
              </a:rPr>
              <a:t>AI/ML in acute care</a:t>
            </a:r>
          </a:p>
          <a:p>
            <a:pPr marL="767715" lvl="3" indent="0" defTabSz="627063">
              <a:spcBef>
                <a:spcPts val="1800"/>
              </a:spcBef>
              <a:buClr>
                <a:schemeClr val="tx1"/>
              </a:buClr>
              <a:buSzPct val="95000"/>
              <a:buNone/>
              <a:defRPr/>
            </a:pPr>
            <a:r>
              <a:rPr lang="en-US" b="1" dirty="0">
                <a:solidFill>
                  <a:schemeClr val="bg2">
                    <a:lumMod val="40000"/>
                    <a:lumOff val="60000"/>
                  </a:schemeClr>
                </a:solidFill>
                <a:latin typeface="+mj-lt"/>
                <a:cs typeface="Arial"/>
              </a:rPr>
              <a:t>Human health restoration after disease</a:t>
            </a:r>
          </a:p>
          <a:p>
            <a:pPr marL="387350" lvl="2" indent="-228600" defTabSz="627063" eaLnBrk="0" hangingPunct="0">
              <a:spcBef>
                <a:spcPts val="1800"/>
              </a:spcBef>
              <a:buClr>
                <a:schemeClr val="tx1"/>
              </a:buClr>
              <a:buSzPct val="95000"/>
              <a:buFont typeface="Wingdings" pitchFamily="2" charset="2"/>
              <a:buChar char=""/>
              <a:defRPr/>
            </a:pPr>
            <a:r>
              <a:rPr lang="en-US" sz="2800" b="1" dirty="0">
                <a:latin typeface="Arial"/>
                <a:cs typeface="Arial"/>
              </a:rPr>
              <a:t>Bridge Center for cross-program 	coordination and dissemination</a:t>
            </a:r>
          </a:p>
          <a:p>
            <a:pPr marL="387350" lvl="2" indent="-228600" defTabSz="627063" eaLnBrk="0" hangingPunct="0">
              <a:spcBef>
                <a:spcPts val="1800"/>
              </a:spcBef>
              <a:buClr>
                <a:schemeClr val="tx1"/>
              </a:buClr>
              <a:buSzPct val="95000"/>
              <a:buFont typeface="Wingdings" pitchFamily="2" charset="2"/>
              <a:buChar char=""/>
              <a:defRPr/>
            </a:pPr>
            <a:r>
              <a:rPr lang="en-US" sz="2800" b="1" dirty="0">
                <a:latin typeface="Arial"/>
                <a:cs typeface="Arial"/>
              </a:rPr>
              <a:t>First Bridge2AI in-person 	consortium meeting in April</a:t>
            </a:r>
            <a:endParaRPr lang="en-US" sz="2800" dirty="0"/>
          </a:p>
          <a:p>
            <a:pPr marL="387350" lvl="2" indent="-228600" defTabSz="627063" eaLnBrk="0" hangingPunct="0">
              <a:spcBef>
                <a:spcPts val="1800"/>
              </a:spcBef>
              <a:buClr>
                <a:schemeClr val="tx1"/>
              </a:buClr>
              <a:buSzPct val="95000"/>
              <a:buFont typeface="Wingdings" pitchFamily="2" charset="2"/>
              <a:buChar char=""/>
              <a:defRPr/>
            </a:pPr>
            <a:endParaRPr lang="en-US" sz="2800" b="1" dirty="0">
              <a:solidFill>
                <a:prstClr val="white"/>
              </a:solidFill>
              <a:latin typeface="Arial" charset="0"/>
            </a:endParaRPr>
          </a:p>
          <a:p>
            <a:endParaRPr lang="en-US" sz="2800" dirty="0"/>
          </a:p>
          <a:p>
            <a:pPr lvl="1"/>
            <a:endParaRPr lang="en-US" sz="2800" dirty="0"/>
          </a:p>
          <a:p>
            <a:endParaRPr lang="en-US" sz="2800" dirty="0"/>
          </a:p>
          <a:p>
            <a:endParaRPr lang="en-US" sz="2800" dirty="0"/>
          </a:p>
          <a:p>
            <a:pPr marL="609585" lvl="1" indent="0">
              <a:buFont typeface="Arial"/>
              <a:buNone/>
            </a:pPr>
            <a:endParaRPr lang="en-US" sz="2800" dirty="0"/>
          </a:p>
        </p:txBody>
      </p:sp>
      <p:sp>
        <p:nvSpPr>
          <p:cNvPr id="2" name="Rectangle 1">
            <a:extLst>
              <a:ext uri="{FF2B5EF4-FFF2-40B4-BE49-F238E27FC236}">
                <a16:creationId xmlns:a16="http://schemas.microsoft.com/office/drawing/2014/main" id="{BE8B9FA7-E65D-4A00-A529-081D35D2EB74}"/>
              </a:ext>
            </a:extLst>
          </p:cNvPr>
          <p:cNvSpPr/>
          <p:nvPr/>
        </p:nvSpPr>
        <p:spPr>
          <a:xfrm>
            <a:off x="0" y="-14819"/>
            <a:ext cx="12192000" cy="646331"/>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Bridge to Artificial Intelligence (Bridge2AI)</a:t>
            </a:r>
            <a:endParaRPr lang="en-US" sz="3600" b="1" dirty="0">
              <a:solidFill>
                <a:prstClr val="white"/>
              </a:solidFill>
              <a:latin typeface="Arial" charset="0"/>
            </a:endParaRPr>
          </a:p>
        </p:txBody>
      </p:sp>
      <p:pic>
        <p:nvPicPr>
          <p:cNvPr id="13" name="Picture 12">
            <a:extLst>
              <a:ext uri="{FF2B5EF4-FFF2-40B4-BE49-F238E27FC236}">
                <a16:creationId xmlns:a16="http://schemas.microsoft.com/office/drawing/2014/main" id="{10C8C9E4-3131-D5D7-9C7A-AC0F592F4193}"/>
              </a:ext>
            </a:extLst>
          </p:cNvPr>
          <p:cNvPicPr>
            <a:picLocks noChangeAspect="1"/>
          </p:cNvPicPr>
          <p:nvPr/>
        </p:nvPicPr>
        <p:blipFill>
          <a:blip r:embed="rId3"/>
          <a:stretch>
            <a:fillRect/>
          </a:stretch>
        </p:blipFill>
        <p:spPr>
          <a:xfrm>
            <a:off x="7350661" y="3724013"/>
            <a:ext cx="3845732" cy="2554533"/>
          </a:xfrm>
          <a:prstGeom prst="rect">
            <a:avLst/>
          </a:prstGeom>
          <a:ln w="38100">
            <a:solidFill>
              <a:schemeClr val="bg2"/>
            </a:solidFill>
          </a:ln>
        </p:spPr>
      </p:pic>
      <p:pic>
        <p:nvPicPr>
          <p:cNvPr id="15" name="Picture 14">
            <a:extLst>
              <a:ext uri="{FF2B5EF4-FFF2-40B4-BE49-F238E27FC236}">
                <a16:creationId xmlns:a16="http://schemas.microsoft.com/office/drawing/2014/main" id="{F2E0E55D-BE2A-B692-A224-C22F55E451DB}"/>
              </a:ext>
            </a:extLst>
          </p:cNvPr>
          <p:cNvPicPr>
            <a:picLocks noChangeAspect="1"/>
          </p:cNvPicPr>
          <p:nvPr/>
        </p:nvPicPr>
        <p:blipFill>
          <a:blip r:embed="rId4"/>
          <a:stretch>
            <a:fillRect/>
          </a:stretch>
        </p:blipFill>
        <p:spPr>
          <a:xfrm>
            <a:off x="6943911" y="861180"/>
            <a:ext cx="4659232" cy="2569131"/>
          </a:xfrm>
          <a:prstGeom prst="rect">
            <a:avLst/>
          </a:prstGeom>
          <a:ln w="38100">
            <a:solidFill>
              <a:schemeClr val="bg2"/>
            </a:solidFill>
          </a:ln>
        </p:spPr>
      </p:pic>
      <p:sp>
        <p:nvSpPr>
          <p:cNvPr id="3" name="TextBox 2">
            <a:extLst>
              <a:ext uri="{FF2B5EF4-FFF2-40B4-BE49-F238E27FC236}">
                <a16:creationId xmlns:a16="http://schemas.microsoft.com/office/drawing/2014/main" id="{CD0F2758-2B1B-E7E3-8E1C-C8E9A3C442D0}"/>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38</a:t>
            </a:r>
            <a:endParaRPr kumimoji="0" lang="en-US" sz="2000" b="1" i="0" u="none" strike="noStrike" kern="1200" cap="none" spc="0" normalizeH="0" baseline="0" noProof="0">
              <a:ln>
                <a:noFill/>
              </a:ln>
              <a:solidFill>
                <a:srgbClr val="5FE0D4"/>
              </a:solidFill>
              <a:effectLst/>
              <a:uLnTx/>
              <a:uFillTx/>
              <a:latin typeface="Arial" charset="0"/>
              <a:ea typeface="+mn-ea"/>
              <a:cs typeface="+mn-cs"/>
            </a:endParaRPr>
          </a:p>
        </p:txBody>
      </p:sp>
    </p:spTree>
    <p:extLst>
      <p:ext uri="{BB962C8B-B14F-4D97-AF65-F5344CB8AC3E}">
        <p14:creationId xmlns:p14="http://schemas.microsoft.com/office/powerpoint/2010/main" val="13109915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A4447EB-2987-7D1F-C66D-77C31D7CAF55}"/>
              </a:ext>
            </a:extLst>
          </p:cNvPr>
          <p:cNvSpPr txBox="1"/>
          <p:nvPr/>
        </p:nvSpPr>
        <p:spPr>
          <a:xfrm>
            <a:off x="0" y="-10585"/>
            <a:ext cx="1219199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5FE0D3"/>
                </a:solidFill>
                <a:effectLst/>
                <a:uLnTx/>
                <a:uFillTx/>
                <a:latin typeface="Arial" panose="020B0604020202020204" pitchFamily="34" charset="0"/>
                <a:ea typeface="Helvetica Neue" charset="0"/>
                <a:cs typeface="Arial" panose="020B0604020202020204" pitchFamily="34" charset="0"/>
              </a:rPr>
              <a:t>Somatic Mosaicism Across Human Tissues (</a:t>
            </a:r>
            <a:r>
              <a:rPr kumimoji="0" lang="en-US" sz="3600" b="1" i="0" u="none" strike="noStrike" kern="1200" cap="none" spc="0" normalizeH="0" baseline="0" noProof="0" dirty="0" err="1">
                <a:ln>
                  <a:noFill/>
                </a:ln>
                <a:solidFill>
                  <a:srgbClr val="5FE0D3"/>
                </a:solidFill>
                <a:effectLst/>
                <a:uLnTx/>
                <a:uFillTx/>
                <a:latin typeface="Arial" panose="020B0604020202020204" pitchFamily="34" charset="0"/>
                <a:ea typeface="Helvetica Neue" charset="0"/>
                <a:cs typeface="Arial" panose="020B0604020202020204" pitchFamily="34" charset="0"/>
              </a:rPr>
              <a:t>SMaHT</a:t>
            </a:r>
            <a:r>
              <a:rPr kumimoji="0" lang="en-US" sz="3600" b="1" i="0" u="none" strike="noStrike" kern="1200" cap="none" spc="0" normalizeH="0" baseline="0" noProof="0" dirty="0">
                <a:ln>
                  <a:noFill/>
                </a:ln>
                <a:solidFill>
                  <a:srgbClr val="5FE0D3"/>
                </a:solidFill>
                <a:effectLst/>
                <a:uLnTx/>
                <a:uFillTx/>
                <a:latin typeface="Arial" panose="020B0604020202020204" pitchFamily="34" charset="0"/>
                <a:ea typeface="Helvetica Neue" charset="0"/>
                <a:cs typeface="Arial" panose="020B0604020202020204" pitchFamily="34" charset="0"/>
              </a:rPr>
              <a:t>)</a:t>
            </a:r>
          </a:p>
        </p:txBody>
      </p:sp>
      <p:pic>
        <p:nvPicPr>
          <p:cNvPr id="4" name="Picture 3">
            <a:extLst>
              <a:ext uri="{FF2B5EF4-FFF2-40B4-BE49-F238E27FC236}">
                <a16:creationId xmlns:a16="http://schemas.microsoft.com/office/drawing/2014/main" id="{D08C2B4B-6D6B-D80F-045A-5BF83FBF58C8}"/>
              </a:ext>
            </a:extLst>
          </p:cNvPr>
          <p:cNvPicPr>
            <a:picLocks noChangeAspect="1"/>
          </p:cNvPicPr>
          <p:nvPr/>
        </p:nvPicPr>
        <p:blipFill>
          <a:blip r:embed="rId3"/>
          <a:stretch>
            <a:fillRect/>
          </a:stretch>
        </p:blipFill>
        <p:spPr>
          <a:xfrm>
            <a:off x="631345" y="1813866"/>
            <a:ext cx="3223307" cy="1033891"/>
          </a:xfrm>
          <a:prstGeom prst="rect">
            <a:avLst/>
          </a:prstGeom>
        </p:spPr>
      </p:pic>
      <p:pic>
        <p:nvPicPr>
          <p:cNvPr id="6" name="Picture 5">
            <a:extLst>
              <a:ext uri="{FF2B5EF4-FFF2-40B4-BE49-F238E27FC236}">
                <a16:creationId xmlns:a16="http://schemas.microsoft.com/office/drawing/2014/main" id="{C0B83C13-9C5D-41D9-6673-416DA5D43A96}"/>
              </a:ext>
            </a:extLst>
          </p:cNvPr>
          <p:cNvPicPr>
            <a:picLocks noChangeAspect="1"/>
          </p:cNvPicPr>
          <p:nvPr/>
        </p:nvPicPr>
        <p:blipFill>
          <a:blip r:embed="rId4"/>
          <a:stretch>
            <a:fillRect/>
          </a:stretch>
        </p:blipFill>
        <p:spPr>
          <a:xfrm>
            <a:off x="4924007" y="1813866"/>
            <a:ext cx="3017520" cy="1033891"/>
          </a:xfrm>
          <a:prstGeom prst="rect">
            <a:avLst/>
          </a:prstGeom>
        </p:spPr>
      </p:pic>
      <p:pic>
        <p:nvPicPr>
          <p:cNvPr id="8" name="Picture 7">
            <a:extLst>
              <a:ext uri="{FF2B5EF4-FFF2-40B4-BE49-F238E27FC236}">
                <a16:creationId xmlns:a16="http://schemas.microsoft.com/office/drawing/2014/main" id="{7E706584-2C5F-4CAD-BD6D-0CEA2DB0282B}"/>
              </a:ext>
            </a:extLst>
          </p:cNvPr>
          <p:cNvPicPr>
            <a:picLocks noChangeAspect="1"/>
          </p:cNvPicPr>
          <p:nvPr/>
        </p:nvPicPr>
        <p:blipFill rotWithShape="1">
          <a:blip r:embed="rId5"/>
          <a:srcRect t="9343" b="9343"/>
          <a:stretch/>
        </p:blipFill>
        <p:spPr>
          <a:xfrm>
            <a:off x="8804309" y="1813866"/>
            <a:ext cx="3017520" cy="1033891"/>
          </a:xfrm>
          <a:prstGeom prst="rect">
            <a:avLst/>
          </a:prstGeom>
        </p:spPr>
      </p:pic>
      <p:sp>
        <p:nvSpPr>
          <p:cNvPr id="10" name="TextBox 9">
            <a:extLst>
              <a:ext uri="{FF2B5EF4-FFF2-40B4-BE49-F238E27FC236}">
                <a16:creationId xmlns:a16="http://schemas.microsoft.com/office/drawing/2014/main" id="{8271F9D1-7441-3999-F5B0-8F00B2B26723}"/>
              </a:ext>
            </a:extLst>
          </p:cNvPr>
          <p:cNvSpPr txBox="1"/>
          <p:nvPr/>
        </p:nvSpPr>
        <p:spPr>
          <a:xfrm>
            <a:off x="143290" y="1356145"/>
            <a:ext cx="419941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latin typeface="Arial" panose="020B0604020202020204" pitchFamily="34" charset="0"/>
                <a:cs typeface="Arial" panose="020B0604020202020204" pitchFamily="34" charset="0"/>
              </a:rPr>
              <a:t>Tissue</a:t>
            </a:r>
            <a:r>
              <a:rPr kumimoji="0" lang="en-US" b="1" i="0" u="none" strike="noStrike" kern="1200" cap="none" spc="0" normalizeH="0" baseline="0" noProof="0">
                <a:ln>
                  <a:noFill/>
                </a:ln>
                <a:effectLst/>
                <a:uLnTx/>
                <a:uFillTx/>
                <a:latin typeface="Arial" panose="020B0604020202020204" pitchFamily="34" charset="0"/>
                <a:ea typeface="Helvetica Neue" charset="0"/>
                <a:cs typeface="Arial" panose="020B0604020202020204" pitchFamily="34" charset="0"/>
              </a:rPr>
              <a:t> </a:t>
            </a:r>
            <a:r>
              <a:rPr lang="en-US" b="1">
                <a:latin typeface="Arial" panose="020B0604020202020204" pitchFamily="34" charset="0"/>
                <a:cs typeface="Arial" panose="020B0604020202020204" pitchFamily="34" charset="0"/>
              </a:rPr>
              <a:t>Procurement</a:t>
            </a:r>
            <a:r>
              <a:rPr kumimoji="0" lang="en-US" b="1" i="0" u="none" strike="noStrike" kern="1200" cap="none" spc="0" normalizeH="0" baseline="0" noProof="0">
                <a:ln>
                  <a:noFill/>
                </a:ln>
                <a:effectLst/>
                <a:uLnTx/>
                <a:uFillTx/>
                <a:latin typeface="Arial" panose="020B0604020202020204" pitchFamily="34" charset="0"/>
                <a:ea typeface="Helvetica Neue" charset="0"/>
                <a:cs typeface="Arial" panose="020B0604020202020204" pitchFamily="34" charset="0"/>
              </a:rPr>
              <a:t> </a:t>
            </a:r>
            <a:r>
              <a:rPr lang="en-US" b="1">
                <a:latin typeface="Arial" panose="020B0604020202020204" pitchFamily="34" charset="0"/>
                <a:cs typeface="Arial" panose="020B0604020202020204" pitchFamily="34" charset="0"/>
              </a:rPr>
              <a:t>Center</a:t>
            </a:r>
          </a:p>
        </p:txBody>
      </p:sp>
      <p:sp>
        <p:nvSpPr>
          <p:cNvPr id="11" name="TextBox 10">
            <a:extLst>
              <a:ext uri="{FF2B5EF4-FFF2-40B4-BE49-F238E27FC236}">
                <a16:creationId xmlns:a16="http://schemas.microsoft.com/office/drawing/2014/main" id="{34B00015-8FAD-74EB-8537-4C70E35B0FBB}"/>
              </a:ext>
            </a:extLst>
          </p:cNvPr>
          <p:cNvSpPr txBox="1"/>
          <p:nvPr/>
        </p:nvSpPr>
        <p:spPr>
          <a:xfrm>
            <a:off x="4805655" y="1324553"/>
            <a:ext cx="325422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latin typeface="Arial" panose="020B0604020202020204" pitchFamily="34" charset="0"/>
                <a:cs typeface="Arial" panose="020B0604020202020204" pitchFamily="34" charset="0"/>
              </a:rPr>
              <a:t>Data</a:t>
            </a:r>
            <a:r>
              <a:rPr kumimoji="0" lang="en-US" b="1" i="0" u="none" strike="noStrike" kern="1200" cap="none" spc="0" normalizeH="0" baseline="0" noProof="0">
                <a:ln>
                  <a:noFill/>
                </a:ln>
                <a:effectLst/>
                <a:uLnTx/>
                <a:uFillTx/>
                <a:latin typeface="Arial" panose="020B0604020202020204" pitchFamily="34" charset="0"/>
                <a:ea typeface="Helvetica Neue" charset="0"/>
                <a:cs typeface="Arial" panose="020B0604020202020204" pitchFamily="34" charset="0"/>
              </a:rPr>
              <a:t> </a:t>
            </a:r>
            <a:r>
              <a:rPr lang="en-US" b="1">
                <a:latin typeface="Arial" panose="020B0604020202020204" pitchFamily="34" charset="0"/>
                <a:cs typeface="Arial" panose="020B0604020202020204" pitchFamily="34" charset="0"/>
              </a:rPr>
              <a:t>Analysis</a:t>
            </a:r>
            <a:r>
              <a:rPr kumimoji="0" lang="en-US" b="1" i="0" u="none" strike="noStrike" kern="1200" cap="none" spc="0" normalizeH="0" baseline="0" noProof="0">
                <a:ln>
                  <a:noFill/>
                </a:ln>
                <a:effectLst/>
                <a:uLnTx/>
                <a:uFillTx/>
                <a:latin typeface="Arial" panose="020B0604020202020204" pitchFamily="34" charset="0"/>
                <a:ea typeface="Helvetica Neue" charset="0"/>
                <a:cs typeface="Arial" panose="020B0604020202020204" pitchFamily="34" charset="0"/>
              </a:rPr>
              <a:t> </a:t>
            </a:r>
            <a:r>
              <a:rPr lang="en-US" b="1">
                <a:latin typeface="Arial" panose="020B0604020202020204" pitchFamily="34" charset="0"/>
                <a:cs typeface="Arial" panose="020B0604020202020204" pitchFamily="34" charset="0"/>
              </a:rPr>
              <a:t>Center</a:t>
            </a:r>
          </a:p>
        </p:txBody>
      </p:sp>
      <p:sp>
        <p:nvSpPr>
          <p:cNvPr id="12" name="TextBox 11">
            <a:extLst>
              <a:ext uri="{FF2B5EF4-FFF2-40B4-BE49-F238E27FC236}">
                <a16:creationId xmlns:a16="http://schemas.microsoft.com/office/drawing/2014/main" id="{2C56E0AB-7478-CDF2-07BD-233D4C99228F}"/>
              </a:ext>
            </a:extLst>
          </p:cNvPr>
          <p:cNvSpPr txBox="1"/>
          <p:nvPr/>
        </p:nvSpPr>
        <p:spPr>
          <a:xfrm>
            <a:off x="8622542" y="1332791"/>
            <a:ext cx="338105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latin typeface="Arial" panose="020B0604020202020204" pitchFamily="34" charset="0"/>
                <a:cs typeface="Arial" panose="020B0604020202020204" pitchFamily="34" charset="0"/>
              </a:rPr>
              <a:t>Organizational</a:t>
            </a:r>
            <a:r>
              <a:rPr kumimoji="0" lang="en-US" b="1" i="0" u="none" strike="noStrike" kern="1200" cap="none" spc="0" normalizeH="0" baseline="0" noProof="0">
                <a:ln>
                  <a:noFill/>
                </a:ln>
                <a:effectLst/>
                <a:uLnTx/>
                <a:uFillTx/>
                <a:latin typeface="Arial" panose="020B0604020202020204" pitchFamily="34" charset="0"/>
                <a:ea typeface="Helvetica Neue" charset="0"/>
                <a:cs typeface="Arial" panose="020B0604020202020204" pitchFamily="34" charset="0"/>
              </a:rPr>
              <a:t> </a:t>
            </a:r>
            <a:r>
              <a:rPr lang="en-US" b="1">
                <a:latin typeface="Arial" panose="020B0604020202020204" pitchFamily="34" charset="0"/>
                <a:cs typeface="Arial" panose="020B0604020202020204" pitchFamily="34" charset="0"/>
              </a:rPr>
              <a:t>Center</a:t>
            </a:r>
          </a:p>
        </p:txBody>
      </p:sp>
      <p:sp>
        <p:nvSpPr>
          <p:cNvPr id="13" name="TextBox 12">
            <a:extLst>
              <a:ext uri="{FF2B5EF4-FFF2-40B4-BE49-F238E27FC236}">
                <a16:creationId xmlns:a16="http://schemas.microsoft.com/office/drawing/2014/main" id="{8F543434-8E18-D134-E3EC-C6E541B4C9D5}"/>
              </a:ext>
            </a:extLst>
          </p:cNvPr>
          <p:cNvSpPr txBox="1"/>
          <p:nvPr/>
        </p:nvSpPr>
        <p:spPr>
          <a:xfrm>
            <a:off x="2974764" y="3297990"/>
            <a:ext cx="5979522" cy="2985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effectLst/>
                <a:uLnTx/>
                <a:uFillTx/>
                <a:latin typeface="Arial" panose="020B0604020202020204" pitchFamily="34" charset="0"/>
                <a:ea typeface="Helvetica Neue" charset="0"/>
                <a:cs typeface="Arial" panose="020B0604020202020204" pitchFamily="34" charset="0"/>
              </a:rPr>
              <a:t>Genome Characterization Centers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Helvetica Neue"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Helvetica Neue" charset="0"/>
                <a:cs typeface="Arial" panose="020B0604020202020204" pitchFamily="34" charset="0"/>
              </a:rPr>
              <a:t>Baylor College of Medicine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Helvetica Neue" charset="0"/>
                <a:cs typeface="Arial" panose="020B0604020202020204" pitchFamily="34" charset="0"/>
              </a:rPr>
              <a:t>Broad Institute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Helvetica Neue" charset="0"/>
                <a:cs typeface="Arial" panose="020B0604020202020204" pitchFamily="34" charset="0"/>
              </a:rPr>
              <a:t>New York Genome Center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Helvetica Neue" charset="0"/>
                <a:cs typeface="Arial" panose="020B0604020202020204" pitchFamily="34" charset="0"/>
              </a:rPr>
              <a:t>Seattle Children’s Hospital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Helvetica Neue" charset="0"/>
                <a:cs typeface="Arial" panose="020B0604020202020204" pitchFamily="34" charset="0"/>
              </a:rPr>
              <a:t>Washington University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Helvetica Neue" charset="0"/>
                <a:cs typeface="Arial" panose="020B0604020202020204" pitchFamily="34" charset="0"/>
              </a:rPr>
              <a:t> </a:t>
            </a:r>
          </a:p>
        </p:txBody>
      </p:sp>
      <p:sp>
        <p:nvSpPr>
          <p:cNvPr id="17" name="TextBox 16">
            <a:extLst>
              <a:ext uri="{FF2B5EF4-FFF2-40B4-BE49-F238E27FC236}">
                <a16:creationId xmlns:a16="http://schemas.microsoft.com/office/drawing/2014/main" id="{9700900F-C334-41DF-E7BD-2D79771C0748}"/>
              </a:ext>
            </a:extLst>
          </p:cNvPr>
          <p:cNvSpPr txBox="1"/>
          <p:nvPr/>
        </p:nvSpPr>
        <p:spPr>
          <a:xfrm>
            <a:off x="2129988" y="6114362"/>
            <a:ext cx="7682488" cy="523220"/>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effectLst/>
                <a:uLnTx/>
                <a:uFillTx/>
                <a:latin typeface="Arial"/>
                <a:ea typeface="Helvetica Neue" charset="0"/>
                <a:cs typeface="Arial"/>
              </a:rPr>
              <a:t>Tools and Technology Development Awards</a:t>
            </a:r>
            <a:endParaRPr lang="en-US" sz="2800" b="1" i="0" u="none" strike="noStrike" kern="1200" cap="none" spc="0" normalizeH="0" baseline="0" noProof="0">
              <a:ln>
                <a:noFill/>
              </a:ln>
              <a:effectLst/>
              <a:uLnTx/>
              <a:uFillTx/>
              <a:latin typeface="Arial"/>
              <a:ea typeface="Helvetica Neue" charset="0"/>
              <a:cs typeface="Arial"/>
            </a:endParaRPr>
          </a:p>
        </p:txBody>
      </p:sp>
      <p:sp>
        <p:nvSpPr>
          <p:cNvPr id="5" name="TextBox 4">
            <a:extLst>
              <a:ext uri="{FF2B5EF4-FFF2-40B4-BE49-F238E27FC236}">
                <a16:creationId xmlns:a16="http://schemas.microsoft.com/office/drawing/2014/main" id="{63EDE55A-F683-7A0C-7142-455220BCBEE5}"/>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39</a:t>
            </a:r>
            <a:endParaRPr kumimoji="0" lang="en-US" sz="2000" b="1" i="0" u="none" strike="noStrike" kern="1200" cap="none" spc="0" normalizeH="0" baseline="0" noProof="0">
              <a:ln>
                <a:noFill/>
              </a:ln>
              <a:solidFill>
                <a:srgbClr val="5FE0D4"/>
              </a:solidFill>
              <a:effectLst/>
              <a:uLnTx/>
              <a:uFillTx/>
              <a:latin typeface="Arial"/>
              <a:cs typeface="Arial"/>
            </a:endParaRPr>
          </a:p>
        </p:txBody>
      </p:sp>
    </p:spTree>
    <p:extLst>
      <p:ext uri="{BB962C8B-B14F-4D97-AF65-F5344CB8AC3E}">
        <p14:creationId xmlns:p14="http://schemas.microsoft.com/office/powerpoint/2010/main" val="130664898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7"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10" name="Logo">
            <a:extLst>
              <a:ext uri="{FF2B5EF4-FFF2-40B4-BE49-F238E27FC236}">
                <a16:creationId xmlns:a16="http://schemas.microsoft.com/office/drawing/2014/main" id="{D45D6ED5-1272-4B91-9836-0F3333269B36}"/>
              </a:ext>
            </a:extLst>
          </p:cNvPr>
          <p:cNvPicPr>
            <a:picLocks noChangeAspect="1"/>
          </p:cNvPicPr>
          <p:nvPr/>
        </p:nvPicPr>
        <p:blipFill>
          <a:blip r:embed="rId3"/>
          <a:stretch>
            <a:fillRect/>
          </a:stretch>
        </p:blipFill>
        <p:spPr>
          <a:xfrm>
            <a:off x="4190833" y="208505"/>
            <a:ext cx="3810330" cy="1140051"/>
          </a:xfrm>
          <a:prstGeom prst="rect">
            <a:avLst/>
          </a:prstGeom>
        </p:spPr>
      </p:pic>
      <p:pic>
        <p:nvPicPr>
          <p:cNvPr id="3" name="Picture 2">
            <a:extLst>
              <a:ext uri="{FF2B5EF4-FFF2-40B4-BE49-F238E27FC236}">
                <a16:creationId xmlns:a16="http://schemas.microsoft.com/office/drawing/2014/main" id="{506176A2-DEEB-125B-054E-DB5363DEFD05}"/>
              </a:ext>
            </a:extLst>
          </p:cNvPr>
          <p:cNvPicPr>
            <a:picLocks noChangeAspect="1"/>
          </p:cNvPicPr>
          <p:nvPr/>
        </p:nvPicPr>
        <p:blipFill>
          <a:blip r:embed="rId4"/>
          <a:stretch>
            <a:fillRect/>
          </a:stretch>
        </p:blipFill>
        <p:spPr>
          <a:xfrm>
            <a:off x="1992102" y="3694339"/>
            <a:ext cx="8195583" cy="2709183"/>
          </a:xfrm>
          <a:prstGeom prst="rect">
            <a:avLst/>
          </a:prstGeom>
          <a:ln w="38100">
            <a:solidFill>
              <a:schemeClr val="bg2"/>
            </a:solidFill>
          </a:ln>
        </p:spPr>
      </p:pic>
      <p:sp>
        <p:nvSpPr>
          <p:cNvPr id="5" name="TextBox 4">
            <a:extLst>
              <a:ext uri="{FF2B5EF4-FFF2-40B4-BE49-F238E27FC236}">
                <a16:creationId xmlns:a16="http://schemas.microsoft.com/office/drawing/2014/main" id="{250276CC-04DB-0324-E4F9-5D30EA1BECF6}"/>
              </a:ext>
            </a:extLst>
          </p:cNvPr>
          <p:cNvSpPr txBox="1"/>
          <p:nvPr/>
        </p:nvSpPr>
        <p:spPr>
          <a:xfrm>
            <a:off x="1073292" y="1613118"/>
            <a:ext cx="10045413" cy="1815882"/>
          </a:xfrm>
          <a:prstGeom prst="rect">
            <a:avLst/>
          </a:prstGeom>
          <a:noFill/>
        </p:spPr>
        <p:txBody>
          <a:bodyPr wrap="square" lIns="91440" tIns="45720" rIns="91440" bIns="45720" rtlCol="0" anchor="t">
            <a:spAutoFit/>
          </a:bodyPr>
          <a:lstStyle/>
          <a:p>
            <a:pPr marL="4572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a:ea typeface="Helvetica Neue" charset="0"/>
                <a:cs typeface="Arial"/>
              </a:rPr>
              <a:t>Release of nearly 250,000 </a:t>
            </a:r>
            <a:r>
              <a:rPr lang="en-US" sz="2800" b="1" dirty="0">
                <a:solidFill>
                  <a:srgbClr val="FFFFFF"/>
                </a:solidFill>
                <a:latin typeface="Arial"/>
                <a:ea typeface="Helvetica Neue" charset="0"/>
                <a:cs typeface="Arial"/>
              </a:rPr>
              <a:t>whole-genome</a:t>
            </a:r>
            <a:r>
              <a:rPr kumimoji="0" lang="en-US" sz="2800" b="1" i="0" u="none" strike="noStrike" kern="1200" cap="none" spc="0" normalizeH="0" baseline="0" noProof="0" dirty="0">
                <a:ln>
                  <a:noFill/>
                </a:ln>
                <a:solidFill>
                  <a:srgbClr val="FFFFFF"/>
                </a:solidFill>
                <a:effectLst/>
                <a:uLnTx/>
                <a:uFillTx/>
                <a:latin typeface="Arial"/>
                <a:ea typeface="Helvetica Neue" charset="0"/>
                <a:cs typeface="Arial"/>
              </a:rPr>
              <a:t> sequences</a:t>
            </a:r>
          </a:p>
          <a:p>
            <a:pPr marL="457200" indent="-342900" defTabSz="682625">
              <a:buFont typeface="Wingdings" panose="05000000000000000000" pitchFamily="2" charset="2"/>
              <a:buChar char="§"/>
              <a:defRPr/>
            </a:pPr>
            <a:endParaRPr lang="en-US" sz="2800" b="1" dirty="0">
              <a:solidFill>
                <a:srgbClr val="FFFFFF"/>
              </a:solidFill>
              <a:latin typeface="Arial"/>
              <a:ea typeface="Helvetica Neue" charset="0"/>
              <a:cs typeface="Arial"/>
            </a:endParaRPr>
          </a:p>
          <a:p>
            <a:pPr marL="457200" indent="-342900" defTabSz="682625">
              <a:buFont typeface="Wingdings" panose="05000000000000000000" pitchFamily="2" charset="2"/>
              <a:buChar char="§"/>
              <a:defRPr/>
            </a:pPr>
            <a:r>
              <a:rPr kumimoji="0" lang="en-US" sz="2800" b="1" i="0" u="none" strike="noStrike" kern="1200" cap="none" spc="0" normalizeH="0" baseline="0" noProof="0" dirty="0">
                <a:ln>
                  <a:noFill/>
                </a:ln>
                <a:solidFill>
                  <a:srgbClr val="FFFFFF"/>
                </a:solidFill>
                <a:effectLst/>
                <a:uLnTx/>
                <a:uFillTx/>
                <a:latin typeface="Arial"/>
                <a:ea typeface="Helvetica Neue" charset="0"/>
                <a:cs typeface="Arial"/>
              </a:rPr>
              <a:t>45% </a:t>
            </a:r>
            <a:r>
              <a:rPr lang="en-US" sz="2800" b="1" dirty="0">
                <a:solidFill>
                  <a:srgbClr val="FFFFFF"/>
                </a:solidFill>
                <a:latin typeface="Arial"/>
                <a:ea typeface="Helvetica Neue" charset="0"/>
                <a:cs typeface="Arial"/>
              </a:rPr>
              <a:t>of data from</a:t>
            </a:r>
            <a:r>
              <a:rPr kumimoji="0" lang="en-US" sz="2800" b="1" i="0" u="none" strike="noStrike" kern="1200" cap="none" spc="0" normalizeH="0" baseline="0" noProof="0" dirty="0">
                <a:ln>
                  <a:noFill/>
                </a:ln>
                <a:solidFill>
                  <a:srgbClr val="FFFFFF"/>
                </a:solidFill>
                <a:effectLst/>
                <a:uLnTx/>
                <a:uFillTx/>
                <a:latin typeface="Arial"/>
                <a:ea typeface="Helvetica Neue" charset="0"/>
                <a:cs typeface="Arial"/>
              </a:rPr>
              <a:t> people who identify as a member of a 	group underrepresented in medical research</a:t>
            </a:r>
            <a:endParaRPr lang="en-US" sz="2800" b="1" i="0" u="none" strike="noStrike" kern="1200" cap="none" spc="0" normalizeH="0" baseline="0" noProof="0" dirty="0">
              <a:ln>
                <a:noFill/>
              </a:ln>
              <a:solidFill>
                <a:srgbClr val="FFFFFF"/>
              </a:solidFill>
              <a:effectLst/>
              <a:uLnTx/>
              <a:uFillTx/>
              <a:latin typeface="Arial"/>
              <a:ea typeface="Helvetica Neue" charset="0"/>
              <a:cs typeface="Arial"/>
            </a:endParaRPr>
          </a:p>
        </p:txBody>
      </p:sp>
      <p:sp>
        <p:nvSpPr>
          <p:cNvPr id="2" name="TextBox 1">
            <a:extLst>
              <a:ext uri="{FF2B5EF4-FFF2-40B4-BE49-F238E27FC236}">
                <a16:creationId xmlns:a16="http://schemas.microsoft.com/office/drawing/2014/main" id="{9827ABB7-2A2B-FFF7-E3C3-784B4B94C5CB}"/>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40</a:t>
            </a:r>
            <a:endParaRPr kumimoji="0" lang="en-US" sz="2000" b="1" i="0" u="none" strike="noStrike" kern="1200" cap="none" spc="0" normalizeH="0" baseline="0" noProof="0">
              <a:ln>
                <a:noFill/>
              </a:ln>
              <a:solidFill>
                <a:srgbClr val="5FE0D4"/>
              </a:solidFill>
              <a:effectLst/>
              <a:uLnTx/>
              <a:uFillTx/>
              <a:latin typeface="Arial"/>
              <a:cs typeface="Arial"/>
            </a:endParaRPr>
          </a:p>
        </p:txBody>
      </p:sp>
    </p:spTree>
    <p:extLst>
      <p:ext uri="{BB962C8B-B14F-4D97-AF65-F5344CB8AC3E}">
        <p14:creationId xmlns:p14="http://schemas.microsoft.com/office/powerpoint/2010/main" val="406819792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342900" y="4593542"/>
            <a:ext cx="11500757" cy="1618570"/>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Establish a trans-NIH, cloud-based, federated data ecosystem</a:t>
            </a:r>
            <a:endParaRPr kumimoji="0" lang="en-US" sz="2800" b="0" i="0" u="none" strike="noStrike" kern="1200" cap="none" spc="0" normalizeH="0" baseline="0" noProof="0" dirty="0">
              <a:ln>
                <a:noFill/>
              </a:ln>
              <a:solidFill>
                <a:srgbClr val="FFFFFF"/>
              </a:solidFill>
              <a:effectLst/>
              <a:uLnTx/>
              <a:uFillTx/>
              <a:latin typeface="Arial"/>
              <a:ea typeface="+mn-ea"/>
              <a:cs typeface="Arial"/>
            </a:endParaRP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NCPI Administrative Coordinating Center</a:t>
            </a: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Solicitations for interoperability projects</a:t>
            </a: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endParaRPr kumimoji="0" lang="en-US" sz="2800" b="1" i="0" u="none" strike="noStrike" kern="1200" cap="none" spc="0" normalizeH="0" baseline="0" noProof="0" dirty="0">
              <a:ln>
                <a:noFill/>
              </a:ln>
              <a:solidFill>
                <a:srgbClr val="FFFFFF"/>
              </a:solidFill>
              <a:effectLst/>
              <a:uLnTx/>
              <a:uFillTx/>
              <a:latin typeface="Arial"/>
              <a:ea typeface="+mn-ea"/>
              <a:cs typeface="Arial"/>
            </a:endParaRP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endParaRPr kumimoji="0" lang="en-US" sz="2800" b="1" i="0" u="none" strike="noStrike" kern="1200" cap="none" spc="0" normalizeH="0" baseline="0" noProof="0" dirty="0">
              <a:ln>
                <a:noFill/>
              </a:ln>
              <a:solidFill>
                <a:prstClr val="white"/>
              </a:solidFill>
              <a:effectLst/>
              <a:uLnTx/>
              <a:uFillTx/>
              <a:latin typeface="Arial"/>
              <a:ea typeface="+mn-ea"/>
              <a:cs typeface="Arial"/>
            </a:endParaRPr>
          </a:p>
          <a:p>
            <a:pPr marL="304165" marR="0" lvl="0" indent="-304165"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a:ea typeface="+mn-ea"/>
              <a:cs typeface="Arial"/>
            </a:endParaRPr>
          </a:p>
          <a:p>
            <a:pPr marL="913765" marR="0" lvl="1" indent="-304165" algn="l" defTabSz="1219170" rtl="0" eaLnBrk="1" fontAlgn="auto" latinLnBrk="0" hangingPunct="1">
              <a:lnSpc>
                <a:spcPct val="90000"/>
              </a:lnSpc>
              <a:spcBef>
                <a:spcPts val="667"/>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a:ea typeface="+mn-ea"/>
              <a:cs typeface="Arial"/>
            </a:endParaRPr>
          </a:p>
          <a:p>
            <a:pPr marL="304165" marR="0" lvl="0" indent="-304165"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a:ea typeface="+mn-ea"/>
              <a:cs typeface="Arial"/>
            </a:endParaRPr>
          </a:p>
          <a:p>
            <a:pPr marL="304165" marR="0" lvl="0" indent="-304165"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a:ea typeface="+mn-ea"/>
              <a:cs typeface="Arial"/>
            </a:endParaRPr>
          </a:p>
          <a:p>
            <a:pPr marL="60896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a:ea typeface="+mn-ea"/>
              <a:cs typeface="Arial"/>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9401"/>
            <a:ext cx="12192000" cy="646331"/>
          </a:xfrm>
          <a:prstGeom prst="rect">
            <a:avLst/>
          </a:prstGeom>
        </p:spPr>
        <p:txBody>
          <a:bodyPr wrap="square" lIns="91440" tIns="45720" rIns="91440" bIns="45720" anchor="t">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a:ea typeface="+mn-ea"/>
                <a:cs typeface="Arial"/>
              </a:rPr>
              <a:t>NIH Cloud Platform Interoperability (NCPI) </a:t>
            </a:r>
            <a:endParaRPr kumimoji="0" lang="en-US" sz="3600" b="1" i="0" u="none" strike="noStrike" kern="1200" cap="none" spc="0" normalizeH="0" baseline="0" noProof="0" dirty="0">
              <a:ln>
                <a:noFill/>
              </a:ln>
              <a:solidFill>
                <a:prstClr val="white"/>
              </a:solidFill>
              <a:effectLst/>
              <a:uLnTx/>
              <a:uFillTx/>
              <a:latin typeface="Arial"/>
              <a:ea typeface="+mn-ea"/>
              <a:cs typeface="Arial"/>
            </a:endParaRPr>
          </a:p>
        </p:txBody>
      </p:sp>
      <p:pic>
        <p:nvPicPr>
          <p:cNvPr id="7" name="Picture 6" descr="Diagram&#10;&#10;Description automatically generated">
            <a:extLst>
              <a:ext uri="{FF2B5EF4-FFF2-40B4-BE49-F238E27FC236}">
                <a16:creationId xmlns:a16="http://schemas.microsoft.com/office/drawing/2014/main" id="{894BD095-542A-466E-A702-16E68E9924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07375" y="1134345"/>
            <a:ext cx="4971806" cy="3123016"/>
          </a:xfrm>
          <a:prstGeom prst="rect">
            <a:avLst/>
          </a:prstGeom>
          <a:ln w="38100">
            <a:solidFill>
              <a:schemeClr val="bg2"/>
            </a:solidFill>
          </a:ln>
          <a:effectLst/>
        </p:spPr>
      </p:pic>
      <p:sp>
        <p:nvSpPr>
          <p:cNvPr id="3" name="TextBox 2">
            <a:extLst>
              <a:ext uri="{FF2B5EF4-FFF2-40B4-BE49-F238E27FC236}">
                <a16:creationId xmlns:a16="http://schemas.microsoft.com/office/drawing/2014/main" id="{439099F5-3265-9ACC-2307-43882E85E3ED}"/>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41</a:t>
            </a:r>
            <a:endParaRPr kumimoji="0" lang="en-US" sz="2000" b="1" i="0" u="none" strike="noStrike" kern="1200" cap="none" spc="0" normalizeH="0" baseline="0" noProof="0">
              <a:ln>
                <a:noFill/>
              </a:ln>
              <a:solidFill>
                <a:srgbClr val="5FE0D4"/>
              </a:solidFill>
              <a:effectLst/>
              <a:uLnTx/>
              <a:uFillTx/>
              <a:latin typeface="Arial"/>
              <a:cs typeface="Arial"/>
            </a:endParaRPr>
          </a:p>
        </p:txBody>
      </p:sp>
    </p:spTree>
    <p:extLst>
      <p:ext uri="{BB962C8B-B14F-4D97-AF65-F5344CB8AC3E}">
        <p14:creationId xmlns:p14="http://schemas.microsoft.com/office/powerpoint/2010/main" val="14920195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2FD193-E56C-44FE-94A5-EC75D2366F11}"/>
              </a:ext>
            </a:extLst>
          </p:cNvPr>
          <p:cNvSpPr txBox="1">
            <a:spLocks/>
          </p:cNvSpPr>
          <p:nvPr/>
        </p:nvSpPr>
        <p:spPr>
          <a:xfrm>
            <a:off x="0" y="-396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pitchFamily="34" charset="0"/>
                <a:cs typeface="Arial" pitchFamily="34" charset="0"/>
              </a:rPr>
              <a:t>Director’s Report Outline</a:t>
            </a:r>
          </a:p>
        </p:txBody>
      </p:sp>
      <p:sp>
        <p:nvSpPr>
          <p:cNvPr id="5" name="Rectangle 4">
            <a:extLst>
              <a:ext uri="{FF2B5EF4-FFF2-40B4-BE49-F238E27FC236}">
                <a16:creationId xmlns:a16="http://schemas.microsoft.com/office/drawing/2014/main" id="{5E59AACB-6F2E-4B28-869F-0D93394D539B}"/>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NIH Common Fund/Trans-NIH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a:ln>
                  <a:noFill/>
                </a:ln>
                <a:solidFill>
                  <a:srgbClr val="E57200"/>
                </a:solidFill>
                <a:effectLst/>
                <a:uLnTx/>
                <a:uFillTx/>
                <a:latin typeface="Arial" panose="020B0604020202020204"/>
                <a:ea typeface="+mn-ea"/>
                <a:cs typeface="+mn-cs"/>
              </a:rPr>
              <a:t>NHGRI Communications, Policy, and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3671542321"/>
      </p:ext>
    </p:extLst>
  </p:cSld>
  <p:clrMapOvr>
    <a:masterClrMapping/>
  </p:clrMapOvr>
  <p:transition spd="slow">
    <p:wipe dir="d"/>
  </p:transition>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AutoShape 4" descr="Image result for stanford medicine logo">
            <a:extLst>
              <a:ext uri="{FF2B5EF4-FFF2-40B4-BE49-F238E27FC236}">
                <a16:creationId xmlns:a16="http://schemas.microsoft.com/office/drawing/2014/main" id="{5EF2C35D-4768-469F-ABB8-A6B51DDEFEF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AutoShape 6" descr="Image result for stanford medicine logo">
            <a:extLst>
              <a:ext uri="{FF2B5EF4-FFF2-40B4-BE49-F238E27FC236}">
                <a16:creationId xmlns:a16="http://schemas.microsoft.com/office/drawing/2014/main" id="{69D14FC3-09EF-42A4-9565-0665A7EF51E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AutoShape 14" descr="Image result for massachusetts general hospital logo">
            <a:extLst>
              <a:ext uri="{FF2B5EF4-FFF2-40B4-BE49-F238E27FC236}">
                <a16:creationId xmlns:a16="http://schemas.microsoft.com/office/drawing/2014/main" id="{514408E7-224C-4159-9F12-C5A1935A1445}"/>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AutoShape 16" descr="Image result for massachusetts general hospital logo">
            <a:extLst>
              <a:ext uri="{FF2B5EF4-FFF2-40B4-BE49-F238E27FC236}">
                <a16:creationId xmlns:a16="http://schemas.microsoft.com/office/drawing/2014/main" id="{B7B1620A-6E56-46F5-B645-05D2F55C3A4C}"/>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4B515859-5A8C-6801-2E02-29134C2941D2}"/>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42</a:t>
            </a:r>
            <a:endParaRPr kumimoji="0" lang="en-US" sz="2000" b="1" i="0" u="none" strike="noStrike" kern="1200" cap="none" spc="0" normalizeH="0" baseline="0" noProof="0">
              <a:ln>
                <a:noFill/>
              </a:ln>
              <a:solidFill>
                <a:srgbClr val="5FE0D4"/>
              </a:solidFill>
              <a:effectLst/>
              <a:uLnTx/>
              <a:uFillTx/>
              <a:latin typeface="Arial"/>
              <a:cs typeface="Arial"/>
            </a:endParaRPr>
          </a:p>
        </p:txBody>
      </p:sp>
      <p:sp>
        <p:nvSpPr>
          <p:cNvPr id="11" name="Title 3">
            <a:extLst>
              <a:ext uri="{FF2B5EF4-FFF2-40B4-BE49-F238E27FC236}">
                <a16:creationId xmlns:a16="http://schemas.microsoft.com/office/drawing/2014/main" id="{B3F4ED7A-3A00-4B2D-5373-B6B1069771FE}"/>
              </a:ext>
            </a:extLst>
          </p:cNvPr>
          <p:cNvSpPr txBox="1">
            <a:spLocks/>
          </p:cNvSpPr>
          <p:nvPr/>
        </p:nvSpPr>
        <p:spPr>
          <a:xfrm>
            <a:off x="0" y="9074"/>
            <a:ext cx="12192000" cy="646822"/>
          </a:xfrm>
          <a:prstGeom prst="rect">
            <a:avLst/>
          </a:prstGeom>
        </p:spPr>
        <p:txBody>
          <a:bodyPr vert="horz" lIns="0" tIns="45720" rIns="91440" bIns="45720" rtlCol="0" anchor="ctr" anchorCtr="0">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EDFD3"/>
                </a:solidFill>
                <a:latin typeface="Arial"/>
                <a:cs typeface="Arial"/>
              </a:rPr>
              <a:t>2023 Genomics Anniversaries</a:t>
            </a:r>
            <a:endParaRPr kumimoji="0" lang="en-US" sz="3600" b="1" i="0" u="none" strike="noStrike" kern="1200" cap="none" spc="0" normalizeH="0" baseline="0" noProof="0" dirty="0">
              <a:ln>
                <a:noFill/>
              </a:ln>
              <a:solidFill>
                <a:srgbClr val="5EDFD3"/>
              </a:solidFill>
              <a:effectLst/>
              <a:uLnTx/>
              <a:uFillTx/>
              <a:latin typeface="Arial" charset="0"/>
              <a:ea typeface="+mj-ea"/>
              <a:cs typeface="Arial" charset="0"/>
            </a:endParaRPr>
          </a:p>
        </p:txBody>
      </p:sp>
      <p:pic>
        <p:nvPicPr>
          <p:cNvPr id="23" name="Picture 22">
            <a:extLst>
              <a:ext uri="{FF2B5EF4-FFF2-40B4-BE49-F238E27FC236}">
                <a16:creationId xmlns:a16="http://schemas.microsoft.com/office/drawing/2014/main" id="{AF36AEC8-3411-40CD-197B-6BF02A804152}"/>
              </a:ext>
            </a:extLst>
          </p:cNvPr>
          <p:cNvPicPr>
            <a:picLocks noChangeAspect="1"/>
          </p:cNvPicPr>
          <p:nvPr/>
        </p:nvPicPr>
        <p:blipFill rotWithShape="1">
          <a:blip r:embed="rId3">
            <a:extLst>
              <a:ext uri="{28A0092B-C50C-407E-A947-70E740481C1C}">
                <a14:useLocalDpi xmlns:a14="http://schemas.microsoft.com/office/drawing/2010/main" val="0"/>
              </a:ext>
            </a:extLst>
          </a:blip>
          <a:srcRect l="7735" t="33355" r="8011" b="35405"/>
          <a:stretch/>
        </p:blipFill>
        <p:spPr bwMode="auto">
          <a:xfrm>
            <a:off x="6561073" y="1479786"/>
            <a:ext cx="5314581" cy="1106856"/>
          </a:xfrm>
          <a:prstGeom prst="rect">
            <a:avLst/>
          </a:prstGeom>
          <a:noFill/>
          <a:ln w="38100">
            <a:solidFill>
              <a:schemeClr val="bg2"/>
            </a:solidFill>
          </a:ln>
        </p:spPr>
      </p:pic>
      <p:pic>
        <p:nvPicPr>
          <p:cNvPr id="5" name="Picture 4">
            <a:extLst>
              <a:ext uri="{FF2B5EF4-FFF2-40B4-BE49-F238E27FC236}">
                <a16:creationId xmlns:a16="http://schemas.microsoft.com/office/drawing/2014/main" id="{1E929BBE-EADF-327E-66AE-670E7AABCCC5}"/>
              </a:ext>
            </a:extLst>
          </p:cNvPr>
          <p:cNvPicPr>
            <a:picLocks noChangeAspect="1"/>
          </p:cNvPicPr>
          <p:nvPr/>
        </p:nvPicPr>
        <p:blipFill rotWithShape="1">
          <a:blip r:embed="rId4"/>
          <a:srcRect l="11057" t="6807" r="31283" b="-542"/>
          <a:stretch/>
        </p:blipFill>
        <p:spPr>
          <a:xfrm>
            <a:off x="2919049" y="3851566"/>
            <a:ext cx="2374181" cy="2573932"/>
          </a:xfrm>
          <a:prstGeom prst="rect">
            <a:avLst/>
          </a:prstGeom>
          <a:ln w="38100">
            <a:solidFill>
              <a:schemeClr val="bg2"/>
            </a:solidFill>
          </a:ln>
        </p:spPr>
      </p:pic>
      <p:pic>
        <p:nvPicPr>
          <p:cNvPr id="6" name="Picture 5">
            <a:extLst>
              <a:ext uri="{FF2B5EF4-FFF2-40B4-BE49-F238E27FC236}">
                <a16:creationId xmlns:a16="http://schemas.microsoft.com/office/drawing/2014/main" id="{CE60E860-4784-1FB1-1AAE-67618DAA9936}"/>
              </a:ext>
            </a:extLst>
          </p:cNvPr>
          <p:cNvPicPr>
            <a:picLocks noChangeAspect="1"/>
          </p:cNvPicPr>
          <p:nvPr/>
        </p:nvPicPr>
        <p:blipFill rotWithShape="1">
          <a:blip r:embed="rId5"/>
          <a:srcRect l="19019" r="13037"/>
          <a:stretch/>
        </p:blipFill>
        <p:spPr>
          <a:xfrm>
            <a:off x="5535117" y="3733800"/>
            <a:ext cx="2289955" cy="2247687"/>
          </a:xfrm>
          <a:prstGeom prst="rect">
            <a:avLst/>
          </a:prstGeom>
          <a:ln w="38100">
            <a:solidFill>
              <a:schemeClr val="bg2"/>
            </a:solidFill>
          </a:ln>
        </p:spPr>
      </p:pic>
      <p:pic>
        <p:nvPicPr>
          <p:cNvPr id="8" name="Picture 7">
            <a:extLst>
              <a:ext uri="{FF2B5EF4-FFF2-40B4-BE49-F238E27FC236}">
                <a16:creationId xmlns:a16="http://schemas.microsoft.com/office/drawing/2014/main" id="{8764AB0C-DC79-FBA9-6EE0-D8A629C9A830}"/>
              </a:ext>
            </a:extLst>
          </p:cNvPr>
          <p:cNvPicPr>
            <a:picLocks noChangeAspect="1"/>
          </p:cNvPicPr>
          <p:nvPr/>
        </p:nvPicPr>
        <p:blipFill rotWithShape="1">
          <a:blip r:embed="rId6"/>
          <a:srcRect l="28724" t="7124" r="7228" b="18538"/>
          <a:stretch/>
        </p:blipFill>
        <p:spPr>
          <a:xfrm>
            <a:off x="8067771" y="2831301"/>
            <a:ext cx="3838432" cy="2971096"/>
          </a:xfrm>
          <a:prstGeom prst="rect">
            <a:avLst/>
          </a:prstGeom>
          <a:ln w="38100">
            <a:solidFill>
              <a:schemeClr val="bg2"/>
            </a:solidFill>
          </a:ln>
        </p:spPr>
      </p:pic>
      <p:pic>
        <p:nvPicPr>
          <p:cNvPr id="10" name="Picture 9">
            <a:extLst>
              <a:ext uri="{FF2B5EF4-FFF2-40B4-BE49-F238E27FC236}">
                <a16:creationId xmlns:a16="http://schemas.microsoft.com/office/drawing/2014/main" id="{1C26FF21-77E3-1E3F-9A1B-1183478EE756}"/>
              </a:ext>
            </a:extLst>
          </p:cNvPr>
          <p:cNvPicPr>
            <a:picLocks noChangeAspect="1"/>
          </p:cNvPicPr>
          <p:nvPr/>
        </p:nvPicPr>
        <p:blipFill rotWithShape="1">
          <a:blip r:embed="rId7"/>
          <a:srcRect l="17605" t="2221" r="12354" b="42180"/>
          <a:stretch/>
        </p:blipFill>
        <p:spPr>
          <a:xfrm>
            <a:off x="304386" y="1227028"/>
            <a:ext cx="3827316" cy="2026082"/>
          </a:xfrm>
          <a:prstGeom prst="rect">
            <a:avLst/>
          </a:prstGeom>
          <a:ln w="38100">
            <a:solidFill>
              <a:schemeClr val="bg2"/>
            </a:solidFill>
          </a:ln>
        </p:spPr>
      </p:pic>
      <p:pic>
        <p:nvPicPr>
          <p:cNvPr id="12" name="Picture 11">
            <a:extLst>
              <a:ext uri="{FF2B5EF4-FFF2-40B4-BE49-F238E27FC236}">
                <a16:creationId xmlns:a16="http://schemas.microsoft.com/office/drawing/2014/main" id="{3F01FF6F-8396-19BE-DF05-617FC088D6B2}"/>
              </a:ext>
            </a:extLst>
          </p:cNvPr>
          <p:cNvPicPr>
            <a:picLocks noChangeAspect="1"/>
          </p:cNvPicPr>
          <p:nvPr/>
        </p:nvPicPr>
        <p:blipFill rotWithShape="1">
          <a:blip r:embed="rId8"/>
          <a:srcRect l="33267" t="3182" r="6013" b="21212"/>
          <a:stretch/>
        </p:blipFill>
        <p:spPr>
          <a:xfrm>
            <a:off x="308552" y="3479983"/>
            <a:ext cx="2391064" cy="1985460"/>
          </a:xfrm>
          <a:prstGeom prst="rect">
            <a:avLst/>
          </a:prstGeom>
          <a:ln w="38100">
            <a:solidFill>
              <a:schemeClr val="bg2"/>
            </a:solidFill>
          </a:ln>
        </p:spPr>
      </p:pic>
      <p:pic>
        <p:nvPicPr>
          <p:cNvPr id="14" name="Picture 13">
            <a:extLst>
              <a:ext uri="{FF2B5EF4-FFF2-40B4-BE49-F238E27FC236}">
                <a16:creationId xmlns:a16="http://schemas.microsoft.com/office/drawing/2014/main" id="{217B617E-6C11-FDAD-7527-1BE793B81BDC}"/>
              </a:ext>
            </a:extLst>
          </p:cNvPr>
          <p:cNvPicPr>
            <a:picLocks noChangeAspect="1"/>
          </p:cNvPicPr>
          <p:nvPr/>
        </p:nvPicPr>
        <p:blipFill rotWithShape="1">
          <a:blip r:embed="rId9"/>
          <a:srcRect l="34214" t="14956" r="25783" b="13119"/>
          <a:stretch/>
        </p:blipFill>
        <p:spPr>
          <a:xfrm>
            <a:off x="4356850" y="1129945"/>
            <a:ext cx="1979076" cy="2373000"/>
          </a:xfrm>
          <a:prstGeom prst="rect">
            <a:avLst/>
          </a:prstGeom>
          <a:ln w="38100">
            <a:solidFill>
              <a:schemeClr val="bg2"/>
            </a:solidFill>
          </a:ln>
        </p:spPr>
      </p:pic>
    </p:spTree>
    <p:extLst>
      <p:ext uri="{BB962C8B-B14F-4D97-AF65-F5344CB8AC3E}">
        <p14:creationId xmlns:p14="http://schemas.microsoft.com/office/powerpoint/2010/main" val="39450669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5" name="Picture 5">
            <a:extLst>
              <a:ext uri="{FF2B5EF4-FFF2-40B4-BE49-F238E27FC236}">
                <a16:creationId xmlns:a16="http://schemas.microsoft.com/office/drawing/2014/main" id="{FAD50645-0EF2-E129-80D5-581269783547}"/>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18612" r="12606"/>
          <a:stretch/>
        </p:blipFill>
        <p:spPr>
          <a:xfrm>
            <a:off x="6334863" y="1474389"/>
            <a:ext cx="5268117" cy="3916683"/>
          </a:xfrm>
          <a:ln w="38100">
            <a:solidFill>
              <a:schemeClr val="bg2"/>
            </a:solidFill>
          </a:ln>
          <a:effectLst/>
        </p:spPr>
      </p:pic>
      <p:sp>
        <p:nvSpPr>
          <p:cNvPr id="3" name="Title 2">
            <a:extLst>
              <a:ext uri="{FF2B5EF4-FFF2-40B4-BE49-F238E27FC236}">
                <a16:creationId xmlns:a16="http://schemas.microsoft.com/office/drawing/2014/main" id="{2B80092D-3F97-45B4-9CBF-FD7645AF90C1}"/>
              </a:ext>
            </a:extLst>
          </p:cNvPr>
          <p:cNvSpPr>
            <a:spLocks noGrp="1"/>
          </p:cNvSpPr>
          <p:nvPr>
            <p:ph type="title"/>
          </p:nvPr>
        </p:nvSpPr>
        <p:spPr>
          <a:xfrm>
            <a:off x="0" y="0"/>
            <a:ext cx="12192000" cy="668173"/>
          </a:xfrm>
        </p:spPr>
        <p:txBody>
          <a:bodyPr>
            <a:normAutofit/>
          </a:bodyPr>
          <a:lstStyle/>
          <a:p>
            <a:pPr algn="ctr"/>
            <a:r>
              <a:rPr lang="en-US" sz="3600" dirty="0"/>
              <a:t>New NHGRI Videos on GenomeTV/YouTube</a:t>
            </a:r>
          </a:p>
        </p:txBody>
      </p:sp>
      <p:sp>
        <p:nvSpPr>
          <p:cNvPr id="2" name="TextBox 1">
            <a:extLst>
              <a:ext uri="{FF2B5EF4-FFF2-40B4-BE49-F238E27FC236}">
                <a16:creationId xmlns:a16="http://schemas.microsoft.com/office/drawing/2014/main" id="{3E400408-BA07-C0B3-CD01-A8530081A6AF}"/>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44</a:t>
            </a:r>
            <a:endParaRPr kumimoji="0" lang="en-US" sz="2000" b="1" i="0" u="none" strike="noStrike" kern="1200" cap="none" spc="0" normalizeH="0" baseline="0" noProof="0">
              <a:ln>
                <a:noFill/>
              </a:ln>
              <a:solidFill>
                <a:srgbClr val="5FE0D4"/>
              </a:solidFill>
              <a:effectLst/>
              <a:uLnTx/>
              <a:uFillTx/>
              <a:latin typeface="Arial"/>
              <a:cs typeface="Arial"/>
            </a:endParaRPr>
          </a:p>
        </p:txBody>
      </p:sp>
      <p:pic>
        <p:nvPicPr>
          <p:cNvPr id="6" name="Picture 6">
            <a:extLst>
              <a:ext uri="{FF2B5EF4-FFF2-40B4-BE49-F238E27FC236}">
                <a16:creationId xmlns:a16="http://schemas.microsoft.com/office/drawing/2014/main" id="{1E30B553-53B3-2184-3A69-07E283DD5F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2391" r="14477"/>
          <a:stretch/>
        </p:blipFill>
        <p:spPr>
          <a:xfrm>
            <a:off x="663405" y="1466927"/>
            <a:ext cx="5268117" cy="3924145"/>
          </a:xfrm>
          <a:prstGeom prst="rect">
            <a:avLst/>
          </a:prstGeom>
          <a:ln w="38100">
            <a:solidFill>
              <a:schemeClr val="bg2"/>
            </a:solidFill>
          </a:ln>
          <a:effectLst/>
        </p:spPr>
      </p:pic>
      <p:sp>
        <p:nvSpPr>
          <p:cNvPr id="11" name="Title 1">
            <a:extLst>
              <a:ext uri="{FF2B5EF4-FFF2-40B4-BE49-F238E27FC236}">
                <a16:creationId xmlns:a16="http://schemas.microsoft.com/office/drawing/2014/main" id="{EC19E387-9F54-AC5F-089D-4871BDCDF0F0}"/>
              </a:ext>
            </a:extLst>
          </p:cNvPr>
          <p:cNvSpPr txBox="1">
            <a:spLocks/>
          </p:cNvSpPr>
          <p:nvPr/>
        </p:nvSpPr>
        <p:spPr>
          <a:xfrm>
            <a:off x="412161" y="5456432"/>
            <a:ext cx="5770604" cy="653567"/>
          </a:xfrm>
          <a:prstGeom prst="rect">
            <a:avLst/>
          </a:prstGeom>
        </p:spPr>
        <p:txBody>
          <a:bodyPr lIns="91440" tIns="45720" rIns="91440" bIns="45720" anchor="t"/>
          <a:lstStyle/>
          <a:p>
            <a:pPr algn="ctr">
              <a:defRPr/>
            </a:pPr>
            <a:r>
              <a:rPr lang="it-IT" sz="3200" b="1" spc="-100" dirty="0">
                <a:solidFill>
                  <a:srgbClr val="FFFFFF"/>
                </a:solidFill>
                <a:latin typeface="Arial" panose="020B0604020202020204"/>
                <a:cs typeface="Arial"/>
              </a:rPr>
              <a:t>Purifying Strawberry DNA</a:t>
            </a:r>
            <a:endParaRPr lang="en-US" dirty="0">
              <a:ea typeface="+mn-ea"/>
            </a:endParaRPr>
          </a:p>
        </p:txBody>
      </p:sp>
      <p:sp>
        <p:nvSpPr>
          <p:cNvPr id="13" name="Title 1">
            <a:extLst>
              <a:ext uri="{FF2B5EF4-FFF2-40B4-BE49-F238E27FC236}">
                <a16:creationId xmlns:a16="http://schemas.microsoft.com/office/drawing/2014/main" id="{6ABD608C-84D7-00C3-6C39-E02ED83957A4}"/>
              </a:ext>
            </a:extLst>
          </p:cNvPr>
          <p:cNvSpPr txBox="1">
            <a:spLocks/>
          </p:cNvSpPr>
          <p:nvPr/>
        </p:nvSpPr>
        <p:spPr>
          <a:xfrm>
            <a:off x="6083619" y="5456432"/>
            <a:ext cx="5770604" cy="653567"/>
          </a:xfrm>
          <a:prstGeom prst="rect">
            <a:avLst/>
          </a:prstGeom>
        </p:spPr>
        <p:txBody>
          <a:bodyPr lIns="91440" tIns="45720" rIns="91440" bIns="45720" anchor="t"/>
          <a:lstStyle/>
          <a:p>
            <a:pPr algn="ctr">
              <a:defRPr/>
            </a:pPr>
            <a:r>
              <a:rPr lang="it-IT" sz="3200" b="1" spc="-100" dirty="0">
                <a:solidFill>
                  <a:srgbClr val="FFFFFF"/>
                </a:solidFill>
                <a:latin typeface="Arial" panose="020B0604020202020204"/>
                <a:cs typeface="Arial"/>
              </a:rPr>
              <a:t>Sequencing a Genome</a:t>
            </a:r>
            <a:endParaRPr lang="en-US" dirty="0">
              <a:ea typeface="+mn-ea"/>
            </a:endParaRPr>
          </a:p>
        </p:txBody>
      </p:sp>
    </p:spTree>
    <p:extLst>
      <p:ext uri="{BB962C8B-B14F-4D97-AF65-F5344CB8AC3E}">
        <p14:creationId xmlns:p14="http://schemas.microsoft.com/office/powerpoint/2010/main" val="9217498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up)">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up)">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AutoShape 4" descr="Image result for stanford medicine logo">
            <a:extLst>
              <a:ext uri="{FF2B5EF4-FFF2-40B4-BE49-F238E27FC236}">
                <a16:creationId xmlns:a16="http://schemas.microsoft.com/office/drawing/2014/main" id="{5EF2C35D-4768-469F-ABB8-A6B51DDEFEF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AutoShape 6" descr="Image result for stanford medicine logo">
            <a:extLst>
              <a:ext uri="{FF2B5EF4-FFF2-40B4-BE49-F238E27FC236}">
                <a16:creationId xmlns:a16="http://schemas.microsoft.com/office/drawing/2014/main" id="{69D14FC3-09EF-42A4-9565-0665A7EF51E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AutoShape 14" descr="Image result for massachusetts general hospital logo">
            <a:extLst>
              <a:ext uri="{FF2B5EF4-FFF2-40B4-BE49-F238E27FC236}">
                <a16:creationId xmlns:a16="http://schemas.microsoft.com/office/drawing/2014/main" id="{514408E7-224C-4159-9F12-C5A1935A1445}"/>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AutoShape 16" descr="Image result for massachusetts general hospital logo">
            <a:extLst>
              <a:ext uri="{FF2B5EF4-FFF2-40B4-BE49-F238E27FC236}">
                <a16:creationId xmlns:a16="http://schemas.microsoft.com/office/drawing/2014/main" id="{B7B1620A-6E56-46F5-B645-05D2F55C3A4C}"/>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2" name="TextBox 21">
            <a:extLst>
              <a:ext uri="{FF2B5EF4-FFF2-40B4-BE49-F238E27FC236}">
                <a16:creationId xmlns:a16="http://schemas.microsoft.com/office/drawing/2014/main" id="{678E26A9-56D9-41C8-A833-C3A3F3CF079E}"/>
              </a:ext>
            </a:extLst>
          </p:cNvPr>
          <p:cNvSpPr txBox="1"/>
          <p:nvPr/>
        </p:nvSpPr>
        <p:spPr>
          <a:xfrm>
            <a:off x="591562" y="653779"/>
            <a:ext cx="11008877" cy="523220"/>
          </a:xfrm>
          <a:prstGeom prst="rect">
            <a:avLst/>
          </a:prstGeom>
          <a:noFill/>
        </p:spPr>
        <p:txBody>
          <a:bodyPr wrap="square" lIns="91440" tIns="45720" rIns="91440" bIns="45720" rtlCol="0" anchor="t">
            <a:spAutoFit/>
          </a:bodyPr>
          <a:lstStyle/>
          <a:p>
            <a:pPr algn="ctr">
              <a:defRPr/>
            </a:pPr>
            <a:endParaRPr lang="en-US" sz="2800" b="1" i="0" u="none" strike="noStrike" kern="1200" cap="none" spc="0" normalizeH="0" baseline="0" noProof="0">
              <a:ln>
                <a:noFill/>
              </a:ln>
              <a:solidFill>
                <a:srgbClr val="FFFFFF"/>
              </a:solidFill>
              <a:effectLst/>
              <a:uLnTx/>
              <a:uFillTx/>
              <a:latin typeface="Arial" panose="020B0604020202020204"/>
              <a:ea typeface="12 pt. Helvetica* 75 Bold   074" charset="0"/>
              <a:cs typeface="Arial"/>
            </a:endParaRPr>
          </a:p>
        </p:txBody>
      </p:sp>
      <p:sp>
        <p:nvSpPr>
          <p:cNvPr id="9" name="TextBox 8">
            <a:extLst>
              <a:ext uri="{FF2B5EF4-FFF2-40B4-BE49-F238E27FC236}">
                <a16:creationId xmlns:a16="http://schemas.microsoft.com/office/drawing/2014/main" id="{4B515859-5A8C-6801-2E02-29134C2941D2}"/>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45</a:t>
            </a:r>
            <a:endParaRPr kumimoji="0" lang="en-US" sz="2000" b="1" i="0" u="none" strike="noStrike" kern="1200" cap="none" spc="0" normalizeH="0" baseline="0" noProof="0">
              <a:ln>
                <a:noFill/>
              </a:ln>
              <a:solidFill>
                <a:srgbClr val="5FE0D4"/>
              </a:solidFill>
              <a:effectLst/>
              <a:uLnTx/>
              <a:uFillTx/>
              <a:latin typeface="Arial"/>
              <a:cs typeface="Arial"/>
            </a:endParaRPr>
          </a:p>
        </p:txBody>
      </p:sp>
      <p:sp>
        <p:nvSpPr>
          <p:cNvPr id="11" name="Title 3">
            <a:extLst>
              <a:ext uri="{FF2B5EF4-FFF2-40B4-BE49-F238E27FC236}">
                <a16:creationId xmlns:a16="http://schemas.microsoft.com/office/drawing/2014/main" id="{B3F4ED7A-3A00-4B2D-5373-B6B1069771FE}"/>
              </a:ext>
            </a:extLst>
          </p:cNvPr>
          <p:cNvSpPr txBox="1">
            <a:spLocks/>
          </p:cNvSpPr>
          <p:nvPr/>
        </p:nvSpPr>
        <p:spPr>
          <a:xfrm>
            <a:off x="0" y="11191"/>
            <a:ext cx="12192000" cy="646822"/>
          </a:xfrm>
          <a:prstGeom prst="rect">
            <a:avLst/>
          </a:prstGeom>
        </p:spPr>
        <p:txBody>
          <a:bodyPr vert="horz" lIns="0" tIns="45720" rIns="91440" bIns="45720" rtlCol="0" anchor="ctr" anchorCtr="0">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EDFD3"/>
                </a:solidFill>
                <a:latin typeface="Arial"/>
                <a:cs typeface="Arial"/>
              </a:rPr>
              <a:t>Human Genome Project 'G5' Virtual Reunion</a:t>
            </a:r>
            <a:endParaRPr kumimoji="0" lang="en-US" sz="3600" b="1" i="0" u="none" strike="noStrike" kern="1200" cap="none" spc="0" normalizeH="0" baseline="0" noProof="0" dirty="0">
              <a:ln>
                <a:noFill/>
              </a:ln>
              <a:solidFill>
                <a:srgbClr val="5EDFD3"/>
              </a:solidFill>
              <a:effectLst/>
              <a:uLnTx/>
              <a:uFillTx/>
              <a:latin typeface="Arial" charset="0"/>
              <a:ea typeface="+mj-ea"/>
              <a:cs typeface="Arial" charset="0"/>
            </a:endParaRPr>
          </a:p>
        </p:txBody>
      </p:sp>
      <p:pic>
        <p:nvPicPr>
          <p:cNvPr id="6" name="Picture 5">
            <a:extLst>
              <a:ext uri="{FF2B5EF4-FFF2-40B4-BE49-F238E27FC236}">
                <a16:creationId xmlns:a16="http://schemas.microsoft.com/office/drawing/2014/main" id="{66AC87E0-25C7-9F17-D271-2BA8230F91BA}"/>
              </a:ext>
            </a:extLst>
          </p:cNvPr>
          <p:cNvPicPr>
            <a:picLocks noChangeAspect="1"/>
          </p:cNvPicPr>
          <p:nvPr/>
        </p:nvPicPr>
        <p:blipFill rotWithShape="1">
          <a:blip r:embed="rId3"/>
          <a:srcRect l="11412" t="10566" r="11248" b="7758"/>
          <a:stretch/>
        </p:blipFill>
        <p:spPr>
          <a:xfrm>
            <a:off x="1386140" y="855171"/>
            <a:ext cx="9419720" cy="5336348"/>
          </a:xfrm>
          <a:prstGeom prst="rect">
            <a:avLst/>
          </a:prstGeom>
          <a:ln w="38100">
            <a:solidFill>
              <a:schemeClr val="bg2"/>
            </a:solidFill>
          </a:ln>
        </p:spPr>
      </p:pic>
    </p:spTree>
    <p:extLst>
      <p:ext uri="{BB962C8B-B14F-4D97-AF65-F5344CB8AC3E}">
        <p14:creationId xmlns:p14="http://schemas.microsoft.com/office/powerpoint/2010/main" val="4218134279"/>
      </p:ext>
    </p:extLst>
  </p:cSld>
  <p:clrMapOvr>
    <a:masterClrMapping/>
  </p:clrMapOvr>
  <p:transition spd="slow">
    <p:wipe dir="d"/>
  </p:transition>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074" name="Title 3"/>
          <p:cNvSpPr>
            <a:spLocks noGrp="1"/>
          </p:cNvSpPr>
          <p:nvPr>
            <p:ph type="title"/>
          </p:nvPr>
        </p:nvSpPr>
        <p:spPr>
          <a:xfrm>
            <a:off x="0" y="59268"/>
            <a:ext cx="12192000" cy="1043397"/>
          </a:xfrm>
        </p:spPr>
        <p:txBody>
          <a:bodyPr>
            <a:noAutofit/>
          </a:bodyPr>
          <a:lstStyle/>
          <a:p>
            <a:pPr algn="ctr">
              <a:defRPr/>
            </a:pPr>
            <a:r>
              <a:rPr lang="en-US" sz="3600" i="1" dirty="0">
                <a:solidFill>
                  <a:srgbClr val="5FE0D4"/>
                </a:solidFill>
                <a:latin typeface="Arial"/>
                <a:cs typeface="Arial"/>
              </a:rPr>
              <a:t>Genome: Unlocking Life’s Code</a:t>
            </a:r>
            <a:r>
              <a:rPr lang="en-US" sz="3600" dirty="0">
                <a:solidFill>
                  <a:srgbClr val="5FE0D4"/>
                </a:solidFill>
                <a:latin typeface="Arial"/>
                <a:cs typeface="Arial"/>
              </a:rPr>
              <a:t> Exhibition </a:t>
            </a:r>
            <a:br>
              <a:rPr lang="en-US" sz="3600" dirty="0">
                <a:latin typeface="Arial" charset="0"/>
                <a:cs typeface="Arial" charset="0"/>
              </a:rPr>
            </a:br>
            <a:r>
              <a:rPr lang="en-US" sz="3600" dirty="0">
                <a:solidFill>
                  <a:srgbClr val="5FE0D4"/>
                </a:solidFill>
                <a:latin typeface="Arial"/>
                <a:cs typeface="Arial"/>
              </a:rPr>
              <a:t>Pieces Now on Display at NIH</a:t>
            </a:r>
          </a:p>
        </p:txBody>
      </p:sp>
      <p:sp>
        <p:nvSpPr>
          <p:cNvPr id="2" name="Content Placeholder 1">
            <a:extLst>
              <a:ext uri="{FF2B5EF4-FFF2-40B4-BE49-F238E27FC236}">
                <a16:creationId xmlns:a16="http://schemas.microsoft.com/office/drawing/2014/main" id="{26DBCB85-28D1-9740-ED14-606D726370EE}"/>
              </a:ext>
            </a:extLst>
          </p:cNvPr>
          <p:cNvSpPr txBox="1">
            <a:spLocks/>
          </p:cNvSpPr>
          <p:nvPr/>
        </p:nvSpPr>
        <p:spPr>
          <a:xfrm>
            <a:off x="842619" y="5022985"/>
            <a:ext cx="10987431" cy="1677199"/>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548640" lvl="2" indent="-228600" defTabSz="800100" eaLnBrk="0" hangingPunct="0">
              <a:spcBef>
                <a:spcPts val="600"/>
              </a:spcBef>
              <a:buClr>
                <a:schemeClr val="tx1"/>
              </a:buClr>
              <a:buSzPct val="95000"/>
              <a:buFont typeface="Wingdings" pitchFamily="2" charset="2"/>
              <a:buChar char=""/>
              <a:defRPr/>
            </a:pPr>
            <a:r>
              <a:rPr lang="en-US" sz="2800" b="1" dirty="0"/>
              <a:t>Opened in 2013, traveled to 12 U.S. states and Canada</a:t>
            </a:r>
          </a:p>
          <a:p>
            <a:pPr marL="548640" lvl="2" indent="-228600" defTabSz="800100" eaLnBrk="0" hangingPunct="0">
              <a:spcBef>
                <a:spcPts val="600"/>
              </a:spcBef>
              <a:buClr>
                <a:schemeClr val="tx1"/>
              </a:buClr>
              <a:buSzPct val="95000"/>
              <a:buFont typeface="Wingdings" pitchFamily="2" charset="2"/>
              <a:buChar char=""/>
              <a:defRPr/>
            </a:pPr>
            <a:r>
              <a:rPr lang="en-US" sz="2800" b="1" dirty="0"/>
              <a:t>Attracted millions of visitors over the last 10 years </a:t>
            </a:r>
          </a:p>
          <a:p>
            <a:pPr marL="548640" lvl="2" indent="-228600" defTabSz="800100" eaLnBrk="0" hangingPunct="0">
              <a:spcBef>
                <a:spcPts val="600"/>
              </a:spcBef>
              <a:buClr>
                <a:schemeClr val="tx1"/>
              </a:buClr>
              <a:buSzPct val="95000"/>
              <a:buFont typeface="Wingdings" pitchFamily="2" charset="2"/>
              <a:buChar char=""/>
              <a:defRPr/>
            </a:pPr>
            <a:r>
              <a:rPr lang="en-US" sz="2800" b="1" dirty="0"/>
              <a:t>Five pieces of the exhibition now on display at NIH</a:t>
            </a:r>
          </a:p>
          <a:p>
            <a:pPr marL="609585" lvl="1" indent="0">
              <a:buFont typeface="Arial"/>
              <a:buNone/>
            </a:pPr>
            <a:endParaRPr lang="en-US" sz="2800" b="1" dirty="0"/>
          </a:p>
        </p:txBody>
      </p:sp>
      <p:sp>
        <p:nvSpPr>
          <p:cNvPr id="4" name="TextBox 3">
            <a:extLst>
              <a:ext uri="{FF2B5EF4-FFF2-40B4-BE49-F238E27FC236}">
                <a16:creationId xmlns:a16="http://schemas.microsoft.com/office/drawing/2014/main" id="{559B2AF8-2849-A6BB-B4ED-B854A60D4A3A}"/>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46</a:t>
            </a:r>
            <a:endParaRPr kumimoji="0" lang="en-US" sz="2000" b="1" i="0" u="none" strike="noStrike" kern="1200" cap="none" spc="0" normalizeH="0" baseline="0" noProof="0">
              <a:ln>
                <a:noFill/>
              </a:ln>
              <a:solidFill>
                <a:srgbClr val="5FE0D4"/>
              </a:solidFill>
              <a:effectLst/>
              <a:uLnTx/>
              <a:uFillTx/>
              <a:latin typeface="Arial"/>
              <a:cs typeface="Arial"/>
            </a:endParaRPr>
          </a:p>
        </p:txBody>
      </p:sp>
      <p:pic>
        <p:nvPicPr>
          <p:cNvPr id="5" name="Picture 4">
            <a:extLst>
              <a:ext uri="{FF2B5EF4-FFF2-40B4-BE49-F238E27FC236}">
                <a16:creationId xmlns:a16="http://schemas.microsoft.com/office/drawing/2014/main" id="{1EFD3ED4-8899-0586-BC09-DB2654B167D3}"/>
              </a:ext>
            </a:extLst>
          </p:cNvPr>
          <p:cNvPicPr>
            <a:picLocks noChangeAspect="1"/>
          </p:cNvPicPr>
          <p:nvPr/>
        </p:nvPicPr>
        <p:blipFill>
          <a:blip r:embed="rId3"/>
          <a:stretch>
            <a:fillRect/>
          </a:stretch>
        </p:blipFill>
        <p:spPr>
          <a:xfrm>
            <a:off x="1342339" y="1313665"/>
            <a:ext cx="9347008" cy="3524777"/>
          </a:xfrm>
          <a:prstGeom prst="rect">
            <a:avLst/>
          </a:prstGeom>
          <a:ln w="38100">
            <a:solidFill>
              <a:schemeClr val="bg2"/>
            </a:solidFill>
          </a:ln>
        </p:spPr>
      </p:pic>
    </p:spTree>
    <p:extLst>
      <p:ext uri="{BB962C8B-B14F-4D97-AF65-F5344CB8AC3E}">
        <p14:creationId xmlns:p14="http://schemas.microsoft.com/office/powerpoint/2010/main" val="160549105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AutoShape 4" descr="Image result for stanford medicine logo">
            <a:extLst>
              <a:ext uri="{FF2B5EF4-FFF2-40B4-BE49-F238E27FC236}">
                <a16:creationId xmlns:a16="http://schemas.microsoft.com/office/drawing/2014/main" id="{5EF2C35D-4768-469F-ABB8-A6B51DDEFEF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AutoShape 6" descr="Image result for stanford medicine logo">
            <a:extLst>
              <a:ext uri="{FF2B5EF4-FFF2-40B4-BE49-F238E27FC236}">
                <a16:creationId xmlns:a16="http://schemas.microsoft.com/office/drawing/2014/main" id="{69D14FC3-09EF-42A4-9565-0665A7EF51E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AutoShape 14" descr="Image result for massachusetts general hospital logo">
            <a:extLst>
              <a:ext uri="{FF2B5EF4-FFF2-40B4-BE49-F238E27FC236}">
                <a16:creationId xmlns:a16="http://schemas.microsoft.com/office/drawing/2014/main" id="{514408E7-224C-4159-9F12-C5A1935A1445}"/>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AutoShape 16" descr="Image result for massachusetts general hospital logo">
            <a:extLst>
              <a:ext uri="{FF2B5EF4-FFF2-40B4-BE49-F238E27FC236}">
                <a16:creationId xmlns:a16="http://schemas.microsoft.com/office/drawing/2014/main" id="{B7B1620A-6E56-46F5-B645-05D2F55C3A4C}"/>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Rectangle 18">
            <a:extLst>
              <a:ext uri="{FF2B5EF4-FFF2-40B4-BE49-F238E27FC236}">
                <a16:creationId xmlns:a16="http://schemas.microsoft.com/office/drawing/2014/main" id="{935838E9-0B4B-F341-9059-A8CD20139FFC}"/>
              </a:ext>
            </a:extLst>
          </p:cNvPr>
          <p:cNvSpPr/>
          <p:nvPr/>
        </p:nvSpPr>
        <p:spPr>
          <a:xfrm>
            <a:off x="794787" y="4710060"/>
            <a:ext cx="11092413" cy="830997"/>
          </a:xfrm>
          <a:prstGeom prst="rect">
            <a:avLst/>
          </a:prstGeom>
        </p:spPr>
        <p:txBody>
          <a:bodyPr wrap="square" lIns="91440" tIns="45720" rIns="91440" bIns="45720" anchor="t">
            <a:spAutoFit/>
          </a:bodyPr>
          <a:lstStyle/>
          <a:p>
            <a:pPr marL="53975" fontAlgn="base"/>
            <a:endParaRPr lang="en-US" b="1">
              <a:solidFill>
                <a:srgbClr val="FFFFFF"/>
              </a:solidFill>
              <a:latin typeface="Arial"/>
              <a:cs typeface="Arial"/>
            </a:endParaRPr>
          </a:p>
          <a:p>
            <a:pPr marL="342900" indent="-342900" fontAlgn="base">
              <a:buFont typeface="Wingdings" panose="05000000000000000000" pitchFamily="2" charset="2"/>
              <a:buChar char="§"/>
            </a:pPr>
            <a:endParaRPr lang="en-US" b="1">
              <a:solidFill>
                <a:srgbClr val="FFFFFF"/>
              </a:solidFill>
              <a:latin typeface="Arial"/>
              <a:cs typeface="Arial"/>
            </a:endParaRPr>
          </a:p>
        </p:txBody>
      </p:sp>
      <p:sp>
        <p:nvSpPr>
          <p:cNvPr id="21" name="Title 3">
            <a:extLst>
              <a:ext uri="{FF2B5EF4-FFF2-40B4-BE49-F238E27FC236}">
                <a16:creationId xmlns:a16="http://schemas.microsoft.com/office/drawing/2014/main" id="{6B4C975B-618D-4D4F-94E6-C781F7253734}"/>
              </a:ext>
            </a:extLst>
          </p:cNvPr>
          <p:cNvSpPr txBox="1">
            <a:spLocks/>
          </p:cNvSpPr>
          <p:nvPr/>
        </p:nvSpPr>
        <p:spPr>
          <a:xfrm>
            <a:off x="-98432" y="23873"/>
            <a:ext cx="12192000" cy="1117257"/>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EDFD3"/>
                </a:solidFill>
                <a:latin typeface="Arial"/>
                <a:cs typeface="Arial"/>
              </a:rPr>
              <a:t>Genomics Featured in National History Day</a:t>
            </a:r>
            <a:endParaRPr lang="en-US" dirty="0">
              <a:ea typeface="+mj-ea"/>
            </a:endParaRPr>
          </a:p>
          <a:p>
            <a:pPr marL="0" marR="0" lvl="0" indent="0" algn="ctr" defTabSz="121917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5EDFD3"/>
              </a:solidFill>
              <a:effectLst/>
              <a:uLnTx/>
              <a:uFillTx/>
              <a:latin typeface="Arial" charset="0"/>
              <a:ea typeface="+mj-ea"/>
              <a:cs typeface="Arial" charset="0"/>
            </a:endParaRPr>
          </a:p>
        </p:txBody>
      </p:sp>
      <p:sp>
        <p:nvSpPr>
          <p:cNvPr id="22" name="TextBox 21">
            <a:extLst>
              <a:ext uri="{FF2B5EF4-FFF2-40B4-BE49-F238E27FC236}">
                <a16:creationId xmlns:a16="http://schemas.microsoft.com/office/drawing/2014/main" id="{678E26A9-56D9-41C8-A833-C3A3F3CF079E}"/>
              </a:ext>
            </a:extLst>
          </p:cNvPr>
          <p:cNvSpPr txBox="1"/>
          <p:nvPr/>
        </p:nvSpPr>
        <p:spPr>
          <a:xfrm>
            <a:off x="-98432" y="567543"/>
            <a:ext cx="12290432" cy="523220"/>
          </a:xfrm>
          <a:prstGeom prst="rect">
            <a:avLst/>
          </a:prstGeom>
          <a:noFill/>
        </p:spPr>
        <p:txBody>
          <a:bodyPr wrap="square" lIns="91440" tIns="45720" rIns="91440" bIns="45720" rtlCol="0" anchor="t">
            <a:spAutoFit/>
          </a:bodyPr>
          <a:lstStyle/>
          <a:p>
            <a:pPr algn="ctr"/>
            <a:endParaRPr lang="en-US" sz="2800" b="1" i="0" kern="1200" baseline="0">
              <a:solidFill>
                <a:srgbClr val="FFFFFF"/>
              </a:solidFill>
              <a:effectLst/>
              <a:latin typeface="+mj-lt"/>
              <a:ea typeface="Helvetica Neue" charset="0"/>
              <a:cs typeface="Arial"/>
            </a:endParaRPr>
          </a:p>
        </p:txBody>
      </p:sp>
      <p:pic>
        <p:nvPicPr>
          <p:cNvPr id="13" name="Picture 13" descr="20230506_185445304_iOS-denoise-enhance-faceai-sharpen.jpeg">
            <a:extLst>
              <a:ext uri="{FF2B5EF4-FFF2-40B4-BE49-F238E27FC236}">
                <a16:creationId xmlns:a16="http://schemas.microsoft.com/office/drawing/2014/main" id="{77E4FB6B-AF5F-5CB9-C3AE-C4ECBBEC48E5}"/>
              </a:ext>
            </a:extLst>
          </p:cNvPr>
          <p:cNvPicPr>
            <a:picLocks noChangeAspect="1"/>
          </p:cNvPicPr>
          <p:nvPr/>
        </p:nvPicPr>
        <p:blipFill>
          <a:blip r:embed="rId3"/>
          <a:stretch>
            <a:fillRect/>
          </a:stretch>
        </p:blipFill>
        <p:spPr>
          <a:xfrm>
            <a:off x="5420228" y="2357031"/>
            <a:ext cx="3616085" cy="2710794"/>
          </a:xfrm>
          <a:prstGeom prst="rect">
            <a:avLst/>
          </a:prstGeom>
        </p:spPr>
      </p:pic>
      <p:pic>
        <p:nvPicPr>
          <p:cNvPr id="14" name="Picture 14">
            <a:extLst>
              <a:ext uri="{FF2B5EF4-FFF2-40B4-BE49-F238E27FC236}">
                <a16:creationId xmlns:a16="http://schemas.microsoft.com/office/drawing/2014/main" id="{F291430B-82D6-15DA-F74D-E2C37097D14C}"/>
              </a:ext>
            </a:extLst>
          </p:cNvPr>
          <p:cNvPicPr>
            <a:picLocks noChangeAspect="1"/>
          </p:cNvPicPr>
          <p:nvPr/>
        </p:nvPicPr>
        <p:blipFill rotWithShape="1">
          <a:blip r:embed="rId4"/>
          <a:srcRect l="20926" t="-687" r="12963" b="7778"/>
          <a:stretch/>
        </p:blipFill>
        <p:spPr>
          <a:xfrm>
            <a:off x="9036313" y="829153"/>
            <a:ext cx="3020851" cy="5656740"/>
          </a:xfrm>
          <a:prstGeom prst="rect">
            <a:avLst/>
          </a:prstGeom>
        </p:spPr>
      </p:pic>
      <p:pic>
        <p:nvPicPr>
          <p:cNvPr id="15" name="Picture 16">
            <a:extLst>
              <a:ext uri="{FF2B5EF4-FFF2-40B4-BE49-F238E27FC236}">
                <a16:creationId xmlns:a16="http://schemas.microsoft.com/office/drawing/2014/main" id="{3DCA4C62-8843-CE7F-07E1-9571FD3C6382}"/>
              </a:ext>
            </a:extLst>
          </p:cNvPr>
          <p:cNvPicPr>
            <a:picLocks noChangeAspect="1"/>
          </p:cNvPicPr>
          <p:nvPr/>
        </p:nvPicPr>
        <p:blipFill rotWithShape="1">
          <a:blip r:embed="rId5"/>
          <a:srcRect t="27257" r="49659" b="17960"/>
          <a:stretch/>
        </p:blipFill>
        <p:spPr>
          <a:xfrm>
            <a:off x="231947" y="2365445"/>
            <a:ext cx="4850952" cy="2736709"/>
          </a:xfrm>
          <a:prstGeom prst="rect">
            <a:avLst/>
          </a:prstGeom>
        </p:spPr>
      </p:pic>
      <p:pic>
        <p:nvPicPr>
          <p:cNvPr id="5" name="Picture 13" descr="20230506_185445304_iOS-denoise-enhance-faceai-sharpen.jpeg">
            <a:extLst>
              <a:ext uri="{FF2B5EF4-FFF2-40B4-BE49-F238E27FC236}">
                <a16:creationId xmlns:a16="http://schemas.microsoft.com/office/drawing/2014/main" id="{30C3F1A3-5DC8-BB7C-3CBD-C19895380707}"/>
              </a:ext>
            </a:extLst>
          </p:cNvPr>
          <p:cNvPicPr>
            <a:picLocks noChangeAspect="1"/>
          </p:cNvPicPr>
          <p:nvPr/>
        </p:nvPicPr>
        <p:blipFill rotWithShape="1">
          <a:blip r:embed="rId3"/>
          <a:srcRect l="17061" t="46404" r="22378" b="28276"/>
          <a:stretch/>
        </p:blipFill>
        <p:spPr>
          <a:xfrm>
            <a:off x="69353" y="2175667"/>
            <a:ext cx="12298824" cy="3853179"/>
          </a:xfrm>
          <a:prstGeom prst="rect">
            <a:avLst/>
          </a:prstGeom>
          <a:ln w="1524000">
            <a:solidFill>
              <a:srgbClr val="000066"/>
            </a:solidFill>
          </a:ln>
        </p:spPr>
      </p:pic>
    </p:spTree>
    <p:extLst>
      <p:ext uri="{BB962C8B-B14F-4D97-AF65-F5344CB8AC3E}">
        <p14:creationId xmlns:p14="http://schemas.microsoft.com/office/powerpoint/2010/main" val="290223068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up)">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up)">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ox(out)">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AutoShape 4" descr="Image result for stanford medicine logo">
            <a:extLst>
              <a:ext uri="{FF2B5EF4-FFF2-40B4-BE49-F238E27FC236}">
                <a16:creationId xmlns:a16="http://schemas.microsoft.com/office/drawing/2014/main" id="{5EF2C35D-4768-469F-ABB8-A6B51DDEFEF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AutoShape 6" descr="Image result for stanford medicine logo">
            <a:extLst>
              <a:ext uri="{FF2B5EF4-FFF2-40B4-BE49-F238E27FC236}">
                <a16:creationId xmlns:a16="http://schemas.microsoft.com/office/drawing/2014/main" id="{69D14FC3-09EF-42A4-9565-0665A7EF51E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AutoShape 14" descr="Image result for massachusetts general hospital logo">
            <a:extLst>
              <a:ext uri="{FF2B5EF4-FFF2-40B4-BE49-F238E27FC236}">
                <a16:creationId xmlns:a16="http://schemas.microsoft.com/office/drawing/2014/main" id="{514408E7-224C-4159-9F12-C5A1935A1445}"/>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AutoShape 16" descr="Image result for massachusetts general hospital logo">
            <a:extLst>
              <a:ext uri="{FF2B5EF4-FFF2-40B4-BE49-F238E27FC236}">
                <a16:creationId xmlns:a16="http://schemas.microsoft.com/office/drawing/2014/main" id="{B7B1620A-6E56-46F5-B645-05D2F55C3A4C}"/>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Rectangle 18">
            <a:extLst>
              <a:ext uri="{FF2B5EF4-FFF2-40B4-BE49-F238E27FC236}">
                <a16:creationId xmlns:a16="http://schemas.microsoft.com/office/drawing/2014/main" id="{935838E9-0B4B-F341-9059-A8CD20139FFC}"/>
              </a:ext>
            </a:extLst>
          </p:cNvPr>
          <p:cNvSpPr/>
          <p:nvPr/>
        </p:nvSpPr>
        <p:spPr>
          <a:xfrm>
            <a:off x="794787" y="4710060"/>
            <a:ext cx="11092413" cy="830997"/>
          </a:xfrm>
          <a:prstGeom prst="rect">
            <a:avLst/>
          </a:prstGeom>
        </p:spPr>
        <p:txBody>
          <a:bodyPr wrap="square" lIns="91440" tIns="45720" rIns="91440" bIns="45720" anchor="t">
            <a:spAutoFit/>
          </a:bodyPr>
          <a:lstStyle/>
          <a:p>
            <a:pPr marL="53975" fontAlgn="base"/>
            <a:endParaRPr lang="en-US" b="1">
              <a:solidFill>
                <a:srgbClr val="FFFFFF"/>
              </a:solidFill>
              <a:latin typeface="Arial"/>
              <a:cs typeface="Arial"/>
            </a:endParaRPr>
          </a:p>
          <a:p>
            <a:pPr marL="342900" indent="-342900" fontAlgn="base">
              <a:buFont typeface="Wingdings" panose="05000000000000000000" pitchFamily="2" charset="2"/>
              <a:buChar char="§"/>
            </a:pPr>
            <a:endParaRPr lang="en-US" b="1">
              <a:solidFill>
                <a:srgbClr val="FFFFFF"/>
              </a:solidFill>
              <a:latin typeface="Arial"/>
              <a:cs typeface="Arial"/>
            </a:endParaRPr>
          </a:p>
        </p:txBody>
      </p:sp>
      <p:sp>
        <p:nvSpPr>
          <p:cNvPr id="21" name="Title 3">
            <a:extLst>
              <a:ext uri="{FF2B5EF4-FFF2-40B4-BE49-F238E27FC236}">
                <a16:creationId xmlns:a16="http://schemas.microsoft.com/office/drawing/2014/main" id="{6B4C975B-618D-4D4F-94E6-C781F7253734}"/>
              </a:ext>
            </a:extLst>
          </p:cNvPr>
          <p:cNvSpPr txBox="1">
            <a:spLocks/>
          </p:cNvSpPr>
          <p:nvPr/>
        </p:nvSpPr>
        <p:spPr>
          <a:xfrm>
            <a:off x="-98432" y="25990"/>
            <a:ext cx="12192000" cy="1117257"/>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EDFD3"/>
                </a:solidFill>
                <a:effectLst/>
                <a:uLnTx/>
                <a:uFillTx/>
                <a:latin typeface="Arial" charset="0"/>
                <a:ea typeface="+mj-ea"/>
                <a:cs typeface="Arial" charset="0"/>
              </a:rPr>
              <a:t>NHGRI History of Genomics Program</a:t>
            </a:r>
          </a:p>
          <a:p>
            <a:pPr marL="0" marR="0" lvl="0" indent="0" algn="ctr" defTabSz="121917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5EDFD3"/>
              </a:solidFill>
              <a:effectLst/>
              <a:uLnTx/>
              <a:uFillTx/>
              <a:latin typeface="Arial" charset="0"/>
              <a:ea typeface="+mj-ea"/>
              <a:cs typeface="Arial" charset="0"/>
            </a:endParaRPr>
          </a:p>
        </p:txBody>
      </p:sp>
      <p:sp>
        <p:nvSpPr>
          <p:cNvPr id="22" name="TextBox 21">
            <a:extLst>
              <a:ext uri="{FF2B5EF4-FFF2-40B4-BE49-F238E27FC236}">
                <a16:creationId xmlns:a16="http://schemas.microsoft.com/office/drawing/2014/main" id="{678E26A9-56D9-41C8-A833-C3A3F3CF079E}"/>
              </a:ext>
            </a:extLst>
          </p:cNvPr>
          <p:cNvSpPr txBox="1"/>
          <p:nvPr/>
        </p:nvSpPr>
        <p:spPr>
          <a:xfrm>
            <a:off x="-98432" y="529443"/>
            <a:ext cx="12290432" cy="523220"/>
          </a:xfrm>
          <a:prstGeom prst="rect">
            <a:avLst/>
          </a:prstGeom>
          <a:noFill/>
        </p:spPr>
        <p:txBody>
          <a:bodyPr wrap="square" lIns="91440" tIns="45720" rIns="91440" bIns="45720" rtlCol="0" anchor="t">
            <a:spAutoFit/>
          </a:bodyPr>
          <a:lstStyle/>
          <a:p>
            <a:pPr algn="ctr"/>
            <a:r>
              <a:rPr lang="en-US" sz="2800" b="1" i="0" kern="1200" baseline="0" dirty="0">
                <a:solidFill>
                  <a:srgbClr val="FFFFFF"/>
                </a:solidFill>
                <a:effectLst/>
                <a:latin typeface="+mj-lt"/>
                <a:ea typeface="Helvetica Neue" charset="0"/>
                <a:cs typeface="Arial"/>
              </a:rPr>
              <a:t>Archive Highlight</a:t>
            </a:r>
          </a:p>
        </p:txBody>
      </p:sp>
      <p:pic>
        <p:nvPicPr>
          <p:cNvPr id="8" name="Picture 7">
            <a:extLst>
              <a:ext uri="{FF2B5EF4-FFF2-40B4-BE49-F238E27FC236}">
                <a16:creationId xmlns:a16="http://schemas.microsoft.com/office/drawing/2014/main" id="{BDBE428D-D014-5524-876C-D0A672F92B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209" y="1834242"/>
            <a:ext cx="2812473" cy="3657600"/>
          </a:xfrm>
          <a:prstGeom prst="rect">
            <a:avLst/>
          </a:prstGeom>
          <a:ln w="38100">
            <a:solidFill>
              <a:schemeClr val="bg2"/>
            </a:solidFill>
          </a:ln>
        </p:spPr>
      </p:pic>
      <p:pic>
        <p:nvPicPr>
          <p:cNvPr id="10" name="Picture 9">
            <a:extLst>
              <a:ext uri="{FF2B5EF4-FFF2-40B4-BE49-F238E27FC236}">
                <a16:creationId xmlns:a16="http://schemas.microsoft.com/office/drawing/2014/main" id="{5476CD52-115D-883A-66F3-91C699761B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79421" y="1843767"/>
            <a:ext cx="2792657" cy="3657600"/>
          </a:xfrm>
          <a:prstGeom prst="rect">
            <a:avLst/>
          </a:prstGeom>
          <a:ln w="38100">
            <a:solidFill>
              <a:schemeClr val="bg2"/>
            </a:solidFill>
          </a:ln>
        </p:spPr>
      </p:pic>
      <p:pic>
        <p:nvPicPr>
          <p:cNvPr id="12" name="Picture 11">
            <a:extLst>
              <a:ext uri="{FF2B5EF4-FFF2-40B4-BE49-F238E27FC236}">
                <a16:creationId xmlns:a16="http://schemas.microsoft.com/office/drawing/2014/main" id="{355FFE36-4F77-7417-F6C7-F777CB12088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80817" y="1843767"/>
            <a:ext cx="2809995" cy="3657600"/>
          </a:xfrm>
          <a:prstGeom prst="rect">
            <a:avLst/>
          </a:prstGeom>
          <a:ln w="38100">
            <a:solidFill>
              <a:schemeClr val="bg2"/>
            </a:solidFill>
          </a:ln>
        </p:spPr>
      </p:pic>
      <p:pic>
        <p:nvPicPr>
          <p:cNvPr id="16" name="Picture 15">
            <a:extLst>
              <a:ext uri="{FF2B5EF4-FFF2-40B4-BE49-F238E27FC236}">
                <a16:creationId xmlns:a16="http://schemas.microsoft.com/office/drawing/2014/main" id="{9258FACB-4831-46A5-4900-2CB685E0A57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99550" y="1834242"/>
            <a:ext cx="2804314" cy="3657600"/>
          </a:xfrm>
          <a:prstGeom prst="rect">
            <a:avLst/>
          </a:prstGeom>
          <a:ln w="38100">
            <a:solidFill>
              <a:schemeClr val="bg2"/>
            </a:solidFill>
          </a:ln>
        </p:spPr>
      </p:pic>
      <p:sp>
        <p:nvSpPr>
          <p:cNvPr id="5" name="TextBox 4">
            <a:extLst>
              <a:ext uri="{FF2B5EF4-FFF2-40B4-BE49-F238E27FC236}">
                <a16:creationId xmlns:a16="http://schemas.microsoft.com/office/drawing/2014/main" id="{BE35B085-954B-41F0-9ECE-C39D36FD0415}"/>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47</a:t>
            </a:r>
            <a:endParaRPr kumimoji="0" lang="en-US" sz="2000" b="1" i="0" u="none" strike="noStrike" kern="1200" cap="none" spc="0" normalizeH="0" baseline="0" noProof="0">
              <a:ln>
                <a:noFill/>
              </a:ln>
              <a:solidFill>
                <a:srgbClr val="5FE0D4"/>
              </a:solidFill>
              <a:effectLst/>
              <a:uLnTx/>
              <a:uFillTx/>
              <a:latin typeface="Arial"/>
              <a:cs typeface="Arial"/>
            </a:endParaRPr>
          </a:p>
        </p:txBody>
      </p:sp>
    </p:spTree>
    <p:extLst>
      <p:ext uri="{BB962C8B-B14F-4D97-AF65-F5344CB8AC3E}">
        <p14:creationId xmlns:p14="http://schemas.microsoft.com/office/powerpoint/2010/main" val="385596569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up)">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up)">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2642904A-788F-45FD-A825-78D591ECECBF}"/>
              </a:ext>
            </a:extLst>
          </p:cNvPr>
          <p:cNvSpPr>
            <a:spLocks noGrp="1"/>
          </p:cNvSpPr>
          <p:nvPr>
            <p:ph type="title"/>
          </p:nvPr>
        </p:nvSpPr>
        <p:spPr/>
        <p:txBody>
          <a:bodyPr/>
          <a:lstStyle/>
          <a:p>
            <a:endParaRPr lang="en-US"/>
          </a:p>
        </p:txBody>
      </p:sp>
      <p:sp>
        <p:nvSpPr>
          <p:cNvPr id="7" name="TextBox 6">
            <a:extLst>
              <a:ext uri="{FF2B5EF4-FFF2-40B4-BE49-F238E27FC236}">
                <a16:creationId xmlns:a16="http://schemas.microsoft.com/office/drawing/2014/main" id="{88B9C8DB-18D3-4E8E-AE46-2D0E0E5D3D49}"/>
              </a:ext>
            </a:extLst>
          </p:cNvPr>
          <p:cNvSpPr txBox="1"/>
          <p:nvPr/>
        </p:nvSpPr>
        <p:spPr>
          <a:xfrm>
            <a:off x="0" y="95293"/>
            <a:ext cx="12206712" cy="1588127"/>
          </a:xfrm>
          <a:prstGeom prst="rect">
            <a:avLst/>
          </a:prstGeom>
          <a:noFill/>
        </p:spPr>
        <p:txBody>
          <a:bodyPr wrap="square" rtlCol="0">
            <a:spAutoFit/>
          </a:bodyPr>
          <a:lstStyle/>
          <a:p>
            <a:pPr lvl="0" algn="ctr" defTabSz="1219169">
              <a:lnSpc>
                <a:spcPct val="90000"/>
              </a:lnSpc>
              <a:defRPr sz="1800" b="0" i="0" u="none" strike="noStrike" kern="0" cap="none" spc="0" baseline="0">
                <a:solidFill>
                  <a:srgbClr val="000000"/>
                </a:solidFill>
                <a:uFillTx/>
              </a:defRPr>
            </a:pPr>
            <a:r>
              <a:rPr lang="en-US" sz="3600" b="1" dirty="0">
                <a:solidFill>
                  <a:srgbClr val="5FE0D3"/>
                </a:solidFill>
              </a:rPr>
              <a:t>Inter-Society Committee for </a:t>
            </a:r>
          </a:p>
          <a:p>
            <a:pPr lvl="0" algn="ctr" defTabSz="1219169">
              <a:lnSpc>
                <a:spcPct val="90000"/>
              </a:lnSpc>
              <a:defRPr sz="1800" b="0" i="0" u="none" strike="noStrike" kern="0" cap="none" spc="0" baseline="0">
                <a:solidFill>
                  <a:srgbClr val="000000"/>
                </a:solidFill>
                <a:uFillTx/>
              </a:defRPr>
            </a:pPr>
            <a:r>
              <a:rPr lang="en-US" sz="3600" b="1" dirty="0">
                <a:solidFill>
                  <a:srgbClr val="5FE0D3"/>
                </a:solidFill>
              </a:rPr>
              <a:t>Practitioner Education in Coordinating Genomics (ISCC-PEG) </a:t>
            </a:r>
            <a:endParaRPr lang="en-US" sz="3600" b="1" dirty="0">
              <a:solidFill>
                <a:srgbClr val="5FE0D4"/>
              </a:solidFill>
            </a:endParaRPr>
          </a:p>
        </p:txBody>
      </p:sp>
      <p:sp>
        <p:nvSpPr>
          <p:cNvPr id="10" name="TextBox 9">
            <a:extLst>
              <a:ext uri="{FF2B5EF4-FFF2-40B4-BE49-F238E27FC236}">
                <a16:creationId xmlns:a16="http://schemas.microsoft.com/office/drawing/2014/main" id="{325CD2CB-F408-4324-8AAA-B2DAD91E3F27}"/>
              </a:ext>
            </a:extLst>
          </p:cNvPr>
          <p:cNvSpPr txBox="1"/>
          <p:nvPr/>
        </p:nvSpPr>
        <p:spPr>
          <a:xfrm>
            <a:off x="7356" y="6176298"/>
            <a:ext cx="12192000" cy="486287"/>
          </a:xfrm>
          <a:prstGeom prst="rect">
            <a:avLst/>
          </a:prstGeom>
          <a:noFill/>
        </p:spPr>
        <p:txBody>
          <a:bodyPr wrap="square" rtlCol="0">
            <a:spAutoFit/>
          </a:bodyPr>
          <a:lstStyle/>
          <a:p>
            <a:pPr marL="169862" lvl="0" algn="ctr" defTabSz="1219169">
              <a:lnSpc>
                <a:spcPct val="80000"/>
              </a:lnSpc>
              <a:defRPr sz="1800" b="0" i="0" u="none" strike="noStrike" kern="0" cap="none" spc="0" baseline="0">
                <a:solidFill>
                  <a:srgbClr val="000000"/>
                </a:solidFill>
                <a:uFillTx/>
              </a:defRPr>
            </a:pPr>
            <a:r>
              <a:rPr lang="en-US" sz="3200" b="1" dirty="0">
                <a:solidFill>
                  <a:srgbClr val="FFFFFF"/>
                </a:solidFill>
              </a:rPr>
              <a:t>ISCC-PEG 12</a:t>
            </a:r>
            <a:r>
              <a:rPr lang="en-US" sz="3200" b="1" baseline="30000" dirty="0">
                <a:solidFill>
                  <a:srgbClr val="FFFFFF"/>
                </a:solidFill>
              </a:rPr>
              <a:t>th</a:t>
            </a:r>
            <a:r>
              <a:rPr lang="en-US" sz="3200" b="1" dirty="0">
                <a:solidFill>
                  <a:srgbClr val="FFFFFF"/>
                </a:solidFill>
              </a:rPr>
              <a:t> Annual Meeting</a:t>
            </a:r>
            <a:endParaRPr lang="en-US" sz="3200" b="0" i="0" kern="1200" baseline="0" dirty="0">
              <a:solidFill>
                <a:srgbClr val="FFFFFF"/>
              </a:solidFill>
              <a:effectLst/>
              <a:latin typeface="+mj-lt"/>
              <a:ea typeface="Helvetica Neue" charset="0"/>
              <a:cs typeface="Helvetica Neue" charset="0"/>
            </a:endParaRPr>
          </a:p>
        </p:txBody>
      </p:sp>
      <p:pic>
        <p:nvPicPr>
          <p:cNvPr id="4" name="Picture 3" descr="A group of people posing for a photo&#10;&#10;Description automatically generated">
            <a:extLst>
              <a:ext uri="{FF2B5EF4-FFF2-40B4-BE49-F238E27FC236}">
                <a16:creationId xmlns:a16="http://schemas.microsoft.com/office/drawing/2014/main" id="{12B8CFB8-4BE7-8DB1-EBDE-9497750A393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37" t="9040" r="9251" b="8828"/>
          <a:stretch/>
        </p:blipFill>
        <p:spPr>
          <a:xfrm>
            <a:off x="2089865" y="1757792"/>
            <a:ext cx="8026982" cy="4291583"/>
          </a:xfrm>
          <a:prstGeom prst="rect">
            <a:avLst/>
          </a:prstGeom>
          <a:ln w="38100">
            <a:solidFill>
              <a:schemeClr val="bg2"/>
            </a:solidFill>
          </a:ln>
        </p:spPr>
      </p:pic>
      <p:sp>
        <p:nvSpPr>
          <p:cNvPr id="5" name="TextBox 4">
            <a:extLst>
              <a:ext uri="{FF2B5EF4-FFF2-40B4-BE49-F238E27FC236}">
                <a16:creationId xmlns:a16="http://schemas.microsoft.com/office/drawing/2014/main" id="{B52E5D7C-CC3B-A2FD-678E-B9BFF10C5EE2}"/>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48</a:t>
            </a:r>
            <a:endParaRPr kumimoji="0" lang="en-US" sz="2000" b="1" i="0" u="none" strike="noStrike" kern="1200" cap="none" spc="0" normalizeH="0" baseline="0" noProof="0">
              <a:ln>
                <a:noFill/>
              </a:ln>
              <a:solidFill>
                <a:srgbClr val="5FE0D4"/>
              </a:solidFill>
              <a:effectLst/>
              <a:uLnTx/>
              <a:uFillTx/>
              <a:latin typeface="Arial"/>
              <a:cs typeface="Arial"/>
            </a:endParaRPr>
          </a:p>
        </p:txBody>
      </p:sp>
    </p:spTree>
    <p:extLst>
      <p:ext uri="{BB962C8B-B14F-4D97-AF65-F5344CB8AC3E}">
        <p14:creationId xmlns:p14="http://schemas.microsoft.com/office/powerpoint/2010/main" val="436658842"/>
      </p:ext>
    </p:extLst>
  </p:cSld>
  <p:clrMapOvr>
    <a:masterClrMapping/>
  </p:clrMapOvr>
  <p:transition spd="slow">
    <p:wipe dir="d"/>
  </p:transition>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DC319FD-DB2E-40D7-B833-6D876552CB4B}"/>
              </a:ext>
            </a:extLst>
          </p:cNvPr>
          <p:cNvSpPr txBox="1">
            <a:spLocks/>
          </p:cNvSpPr>
          <p:nvPr/>
        </p:nvSpPr>
        <p:spPr>
          <a:xfrm>
            <a:off x="3955144" y="6085055"/>
            <a:ext cx="4281713"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Beth Tuck, M.A.</a:t>
            </a:r>
          </a:p>
        </p:txBody>
      </p:sp>
      <p:sp>
        <p:nvSpPr>
          <p:cNvPr id="14" name="Title 3">
            <a:extLst>
              <a:ext uri="{FF2B5EF4-FFF2-40B4-BE49-F238E27FC236}">
                <a16:creationId xmlns:a16="http://schemas.microsoft.com/office/drawing/2014/main" id="{88CD52F7-A629-4A63-8B9B-288BAAE31CD3}"/>
              </a:ext>
            </a:extLst>
          </p:cNvPr>
          <p:cNvSpPr txBox="1">
            <a:spLocks/>
          </p:cNvSpPr>
          <p:nvPr/>
        </p:nvSpPr>
        <p:spPr>
          <a:xfrm>
            <a:off x="0" y="41417"/>
            <a:ext cx="12192000" cy="1227099"/>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New Chief, Education and Community </a:t>
            </a:r>
          </a:p>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Involvement Branch</a:t>
            </a:r>
          </a:p>
        </p:txBody>
      </p:sp>
      <p:pic>
        <p:nvPicPr>
          <p:cNvPr id="3" name="Picture 2" descr="A person smiling for the camera&#10;&#10;Description automatically generated with low confidence">
            <a:extLst>
              <a:ext uri="{FF2B5EF4-FFF2-40B4-BE49-F238E27FC236}">
                <a16:creationId xmlns:a16="http://schemas.microsoft.com/office/drawing/2014/main" id="{84B9B93F-CA9D-F280-51C5-4F660449A96D}"/>
              </a:ext>
            </a:extLst>
          </p:cNvPr>
          <p:cNvPicPr>
            <a:picLocks noChangeAspect="1"/>
          </p:cNvPicPr>
          <p:nvPr/>
        </p:nvPicPr>
        <p:blipFill rotWithShape="1">
          <a:blip r:embed="rId3">
            <a:extLst>
              <a:ext uri="{28A0092B-C50C-407E-A947-70E740481C1C}">
                <a14:useLocalDpi xmlns:a14="http://schemas.microsoft.com/office/drawing/2010/main" val="0"/>
              </a:ext>
            </a:extLst>
          </a:blip>
          <a:srcRect t="20305"/>
          <a:stretch/>
        </p:blipFill>
        <p:spPr>
          <a:xfrm>
            <a:off x="4060342" y="1489727"/>
            <a:ext cx="4071317" cy="4576278"/>
          </a:xfrm>
          <a:prstGeom prst="rect">
            <a:avLst/>
          </a:prstGeom>
        </p:spPr>
      </p:pic>
    </p:spTree>
    <p:extLst>
      <p:ext uri="{BB962C8B-B14F-4D97-AF65-F5344CB8AC3E}">
        <p14:creationId xmlns:p14="http://schemas.microsoft.com/office/powerpoint/2010/main" val="1294118135"/>
      </p:ext>
    </p:extLst>
  </p:cSld>
  <p:clrMapOvr>
    <a:masterClrMapping/>
  </p:clrMapOvr>
  <p:transition spd="slow">
    <p:wipe dir="d"/>
  </p:transition>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C7FD0-710B-473B-92D1-26C05072F55A}"/>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5FE0D4"/>
                </a:solidFill>
                <a:latin typeface="Arial" pitchFamily="34" charset="0"/>
                <a:cs typeface="Arial" pitchFamily="34" charset="0"/>
              </a:rPr>
              <a:t>Director’s Report Outline</a:t>
            </a:r>
          </a:p>
        </p:txBody>
      </p:sp>
      <p:sp>
        <p:nvSpPr>
          <p:cNvPr id="3" name="Rectangle 4">
            <a:extLst>
              <a:ext uri="{FF2B5EF4-FFF2-40B4-BE49-F238E27FC236}">
                <a16:creationId xmlns:a16="http://schemas.microsoft.com/office/drawing/2014/main" id="{3061D2B9-D30B-47BB-A03E-734EE303A21C}"/>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NIH Common Fund/Trans-NIH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Communications, Policy, and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E57200"/>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626598738"/>
      </p:ext>
    </p:extLst>
  </p:cSld>
  <p:clrMapOvr>
    <a:masterClrMapping/>
  </p:clrMapOvr>
  <p:transition spd="slow">
    <p:wipe dir="d"/>
  </p:transition>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BBEBC14-941D-4037-B8B4-2AB1322B4ED7}"/>
              </a:ext>
            </a:extLst>
          </p:cNvPr>
          <p:cNvSpPr txBox="1">
            <a:spLocks/>
          </p:cNvSpPr>
          <p:nvPr/>
        </p:nvSpPr>
        <p:spPr>
          <a:xfrm>
            <a:off x="0" y="39167"/>
            <a:ext cx="12192000" cy="639763"/>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Samuel J. Heyman Service to America Medal Finalists</a:t>
            </a:r>
            <a:endParaRPr lang="en-US" sz="3600" dirty="0">
              <a:solidFill>
                <a:srgbClr val="5FE0D4"/>
              </a:solidFill>
              <a:latin typeface="Arial" pitchFamily="34" charset="0"/>
              <a:cs typeface="Arial" pitchFamily="34" charset="0"/>
            </a:endParaRPr>
          </a:p>
        </p:txBody>
      </p:sp>
      <p:pic>
        <p:nvPicPr>
          <p:cNvPr id="5122" name="Picture 2" descr="Samuel J. Heyman Service to America Medals • Samuel J. Heyman Service to  America Medals">
            <a:extLst>
              <a:ext uri="{FF2B5EF4-FFF2-40B4-BE49-F238E27FC236}">
                <a16:creationId xmlns:a16="http://schemas.microsoft.com/office/drawing/2014/main" id="{B47C4059-A75F-42C4-8581-6A339BBBF5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62465" y="3297315"/>
            <a:ext cx="3415563" cy="894737"/>
          </a:xfrm>
          <a:prstGeom prst="rect">
            <a:avLst/>
          </a:prstGeom>
          <a:solidFill>
            <a:schemeClr val="tx1"/>
          </a:solidFill>
          <a:ln w="76200">
            <a:solidFill>
              <a:schemeClr val="tx1"/>
            </a:solidFill>
          </a:ln>
          <a:effectLst/>
        </p:spPr>
      </p:pic>
      <p:sp>
        <p:nvSpPr>
          <p:cNvPr id="5" name="TextBox 4">
            <a:extLst>
              <a:ext uri="{FF2B5EF4-FFF2-40B4-BE49-F238E27FC236}">
                <a16:creationId xmlns:a16="http://schemas.microsoft.com/office/drawing/2014/main" id="{0FB12BF4-7430-BE0E-5FB4-70291412F62D}"/>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49</a:t>
            </a:r>
            <a:endParaRPr kumimoji="0" lang="en-US" sz="2000" b="1" i="0" u="none" strike="noStrike" kern="1200" cap="none" spc="0" normalizeH="0" baseline="0" noProof="0">
              <a:ln>
                <a:noFill/>
              </a:ln>
              <a:solidFill>
                <a:srgbClr val="5FE0D4"/>
              </a:solidFill>
              <a:effectLst/>
              <a:uLnTx/>
              <a:uFillTx/>
              <a:latin typeface="Arial"/>
              <a:cs typeface="Arial"/>
            </a:endParaRPr>
          </a:p>
        </p:txBody>
      </p:sp>
      <p:pic>
        <p:nvPicPr>
          <p:cNvPr id="6" name="Picture 5">
            <a:extLst>
              <a:ext uri="{FF2B5EF4-FFF2-40B4-BE49-F238E27FC236}">
                <a16:creationId xmlns:a16="http://schemas.microsoft.com/office/drawing/2014/main" id="{5D83BEE3-EAE2-F90B-5E1B-231A140F0C27}"/>
              </a:ext>
            </a:extLst>
          </p:cNvPr>
          <p:cNvPicPr>
            <a:picLocks noChangeAspect="1"/>
          </p:cNvPicPr>
          <p:nvPr/>
        </p:nvPicPr>
        <p:blipFill rotWithShape="1">
          <a:blip r:embed="rId4"/>
          <a:srcRect l="3374" t="12407" r="1559" b="1868"/>
          <a:stretch/>
        </p:blipFill>
        <p:spPr>
          <a:xfrm>
            <a:off x="613972" y="1640116"/>
            <a:ext cx="6976999" cy="4197544"/>
          </a:xfrm>
          <a:prstGeom prst="rect">
            <a:avLst/>
          </a:prstGeom>
          <a:ln w="38100">
            <a:solidFill>
              <a:schemeClr val="bg2"/>
            </a:solidFill>
          </a:ln>
        </p:spPr>
      </p:pic>
    </p:spTree>
    <p:extLst>
      <p:ext uri="{BB962C8B-B14F-4D97-AF65-F5344CB8AC3E}">
        <p14:creationId xmlns:p14="http://schemas.microsoft.com/office/powerpoint/2010/main" val="2970948060"/>
      </p:ext>
    </p:extLst>
  </p:cSld>
  <p:clrMapOvr>
    <a:masterClrMapping/>
  </p:clrMapOvr>
  <p:transition spd="slow">
    <p:wipe dir="d"/>
  </p:transition>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39E66A6-BECE-0249-96C6-3A7D294CA9DE}"/>
              </a:ext>
            </a:extLst>
          </p:cNvPr>
          <p:cNvSpPr>
            <a:spLocks noGrp="1"/>
          </p:cNvSpPr>
          <p:nvPr>
            <p:ph type="title"/>
          </p:nvPr>
        </p:nvSpPr>
        <p:spPr>
          <a:xfrm>
            <a:off x="0" y="30839"/>
            <a:ext cx="12192000" cy="609600"/>
          </a:xfrm>
        </p:spPr>
        <p:txBody>
          <a:bodyPr>
            <a:normAutofit/>
          </a:bodyPr>
          <a:lstStyle/>
          <a:p>
            <a:pPr algn="ctr"/>
            <a:r>
              <a:rPr lang="en-US" sz="3600" dirty="0"/>
              <a:t> American Society of Human Genetics </a:t>
            </a:r>
          </a:p>
        </p:txBody>
      </p:sp>
      <p:sp>
        <p:nvSpPr>
          <p:cNvPr id="16" name="TextBox 15">
            <a:extLst>
              <a:ext uri="{FF2B5EF4-FFF2-40B4-BE49-F238E27FC236}">
                <a16:creationId xmlns:a16="http://schemas.microsoft.com/office/drawing/2014/main" id="{A75D242F-EE16-1144-AE57-EFD1D0256010}"/>
              </a:ext>
            </a:extLst>
          </p:cNvPr>
          <p:cNvSpPr txBox="1"/>
          <p:nvPr/>
        </p:nvSpPr>
        <p:spPr>
          <a:xfrm>
            <a:off x="8035047" y="4961106"/>
            <a:ext cx="184731" cy="297454"/>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001956"/>
              </a:solidFill>
              <a:effectLst/>
              <a:uLnTx/>
              <a:uFillTx/>
              <a:latin typeface="Arial" panose="020B0604020202020204"/>
              <a:ea typeface="Helvetica Neue" charset="0"/>
              <a:cs typeface="Helvetica Neue" charset="0"/>
            </a:endParaRPr>
          </a:p>
        </p:txBody>
      </p:sp>
      <p:sp>
        <p:nvSpPr>
          <p:cNvPr id="2" name="TextBox 1">
            <a:extLst>
              <a:ext uri="{FF2B5EF4-FFF2-40B4-BE49-F238E27FC236}">
                <a16:creationId xmlns:a16="http://schemas.microsoft.com/office/drawing/2014/main" id="{876791E1-C5B9-FCDB-3E44-C9507E3F475A}"/>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50</a:t>
            </a:r>
            <a:endParaRPr kumimoji="0" lang="en-US" sz="2000" b="1" i="0" u="none" strike="noStrike" kern="1200" cap="none" spc="0" normalizeH="0" baseline="0" noProof="0">
              <a:ln>
                <a:noFill/>
              </a:ln>
              <a:solidFill>
                <a:srgbClr val="5FE0D4"/>
              </a:solidFill>
              <a:effectLst/>
              <a:uLnTx/>
              <a:uFillTx/>
              <a:latin typeface="Arial"/>
              <a:cs typeface="Arial"/>
            </a:endParaRPr>
          </a:p>
        </p:txBody>
      </p:sp>
      <p:sp>
        <p:nvSpPr>
          <p:cNvPr id="8" name="Title 2">
            <a:extLst>
              <a:ext uri="{FF2B5EF4-FFF2-40B4-BE49-F238E27FC236}">
                <a16:creationId xmlns:a16="http://schemas.microsoft.com/office/drawing/2014/main" id="{DEF22F18-7FC2-4014-BD44-755F82CF63C6}"/>
              </a:ext>
            </a:extLst>
          </p:cNvPr>
          <p:cNvSpPr txBox="1">
            <a:spLocks/>
          </p:cNvSpPr>
          <p:nvPr/>
        </p:nvSpPr>
        <p:spPr>
          <a:xfrm>
            <a:off x="0" y="505282"/>
            <a:ext cx="12192000" cy="609600"/>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r>
              <a:rPr lang="en-US" sz="2800" dirty="0">
                <a:solidFill>
                  <a:schemeClr val="tx1"/>
                </a:solidFill>
              </a:rPr>
              <a:t>2022 Presidential Address</a:t>
            </a:r>
          </a:p>
        </p:txBody>
      </p:sp>
      <p:pic>
        <p:nvPicPr>
          <p:cNvPr id="5" name="Picture 4" descr="A picture containing diagram&#10;&#10;Description automatically generated">
            <a:extLst>
              <a:ext uri="{FF2B5EF4-FFF2-40B4-BE49-F238E27FC236}">
                <a16:creationId xmlns:a16="http://schemas.microsoft.com/office/drawing/2014/main" id="{1CE0FC33-8B40-63E9-4281-007518888A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4623" y="1563892"/>
            <a:ext cx="3654824" cy="4749415"/>
          </a:xfrm>
          <a:prstGeom prst="rect">
            <a:avLst/>
          </a:prstGeom>
          <a:ln w="38100">
            <a:solidFill>
              <a:srgbClr val="5FE0D4"/>
            </a:solidFill>
          </a:ln>
        </p:spPr>
      </p:pic>
      <p:pic>
        <p:nvPicPr>
          <p:cNvPr id="9" name="Picture 8">
            <a:extLst>
              <a:ext uri="{FF2B5EF4-FFF2-40B4-BE49-F238E27FC236}">
                <a16:creationId xmlns:a16="http://schemas.microsoft.com/office/drawing/2014/main" id="{1DBE98A9-2A5B-8D4D-0F76-70A7EE98F359}"/>
              </a:ext>
            </a:extLst>
          </p:cNvPr>
          <p:cNvPicPr>
            <a:picLocks noChangeAspect="1"/>
          </p:cNvPicPr>
          <p:nvPr/>
        </p:nvPicPr>
        <p:blipFill rotWithShape="1">
          <a:blip r:embed="rId4"/>
          <a:srcRect l="20846" t="9173" r="40666" b="12380"/>
          <a:stretch/>
        </p:blipFill>
        <p:spPr>
          <a:xfrm>
            <a:off x="6808304" y="1563892"/>
            <a:ext cx="3856875" cy="4749415"/>
          </a:xfrm>
          <a:prstGeom prst="rect">
            <a:avLst/>
          </a:prstGeom>
          <a:ln w="38100">
            <a:solidFill>
              <a:srgbClr val="5FE0D4"/>
            </a:solidFill>
          </a:ln>
        </p:spPr>
      </p:pic>
    </p:spTree>
    <p:extLst>
      <p:ext uri="{BB962C8B-B14F-4D97-AF65-F5344CB8AC3E}">
        <p14:creationId xmlns:p14="http://schemas.microsoft.com/office/powerpoint/2010/main" val="1744511538"/>
      </p:ext>
    </p:extLst>
  </p:cSld>
  <p:clrMapOvr>
    <a:masterClrMapping/>
  </p:clrMapOvr>
  <p:transition spd="slow">
    <p:wipe dir="d"/>
  </p:transition>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0" y="-12702"/>
            <a:ext cx="12192000" cy="646331"/>
          </a:xfrm>
          <a:prstGeom prst="rect">
            <a:avLst/>
          </a:prstGeom>
        </p:spPr>
        <p:txBody>
          <a:bodyPr wrap="square" lIns="91440" tIns="45720" rIns="91440" bIns="45720" anchor="t">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a:ea typeface="+mn-ea"/>
                <a:cs typeface="Arial"/>
              </a:rPr>
              <a:t>NHGRI Intramural Research Highlights</a:t>
            </a:r>
            <a:endParaRPr kumimoji="0" lang="en-US" sz="3600" b="1" i="0" u="none" strike="noStrike" kern="1200" cap="none" spc="0" normalizeH="0" baseline="0" noProof="0" dirty="0">
              <a:ln>
                <a:noFill/>
              </a:ln>
              <a:solidFill>
                <a:prstClr val="white"/>
              </a:solidFill>
              <a:effectLst/>
              <a:uLnTx/>
              <a:uFillTx/>
              <a:latin typeface="Arial"/>
              <a:ea typeface="+mn-ea"/>
              <a:cs typeface="Arial"/>
            </a:endParaRPr>
          </a:p>
        </p:txBody>
      </p:sp>
      <p:grpSp>
        <p:nvGrpSpPr>
          <p:cNvPr id="7" name="Group 6">
            <a:extLst>
              <a:ext uri="{FF2B5EF4-FFF2-40B4-BE49-F238E27FC236}">
                <a16:creationId xmlns:a16="http://schemas.microsoft.com/office/drawing/2014/main" id="{111E790A-0ED8-0EF6-C364-ADBADB57BF72}"/>
              </a:ext>
            </a:extLst>
          </p:cNvPr>
          <p:cNvGrpSpPr/>
          <p:nvPr/>
        </p:nvGrpSpPr>
        <p:grpSpPr>
          <a:xfrm>
            <a:off x="1498121" y="858328"/>
            <a:ext cx="9060086" cy="1853016"/>
            <a:chOff x="1498121" y="858328"/>
            <a:chExt cx="9060086" cy="1853016"/>
          </a:xfrm>
        </p:grpSpPr>
        <p:sp>
          <p:nvSpPr>
            <p:cNvPr id="5" name="Rectangle 4">
              <a:extLst>
                <a:ext uri="{FF2B5EF4-FFF2-40B4-BE49-F238E27FC236}">
                  <a16:creationId xmlns:a16="http://schemas.microsoft.com/office/drawing/2014/main" id="{57B80392-E609-7306-1ECE-D01CC798298E}"/>
                </a:ext>
              </a:extLst>
            </p:cNvPr>
            <p:cNvSpPr/>
            <p:nvPr/>
          </p:nvSpPr>
          <p:spPr>
            <a:xfrm>
              <a:off x="1498121" y="858328"/>
              <a:ext cx="8971470" cy="1667772"/>
            </a:xfrm>
            <a:prstGeom prst="rect">
              <a:avLst/>
            </a:prstGeom>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16" name="TextBox 15">
              <a:extLst>
                <a:ext uri="{FF2B5EF4-FFF2-40B4-BE49-F238E27FC236}">
                  <a16:creationId xmlns:a16="http://schemas.microsoft.com/office/drawing/2014/main" id="{2D94DE01-6C94-9A24-4255-66E5EAAE7730}"/>
                </a:ext>
              </a:extLst>
            </p:cNvPr>
            <p:cNvSpPr txBox="1"/>
            <p:nvPr/>
          </p:nvSpPr>
          <p:spPr>
            <a:xfrm>
              <a:off x="3333322" y="1387905"/>
              <a:ext cx="7224885"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2060"/>
                  </a:solidFill>
                  <a:effectLst/>
                  <a:uLnTx/>
                  <a:uFillTx/>
                  <a:latin typeface="Arial" panose="020B0604020202020204"/>
                  <a:ea typeface="+mn-ea"/>
                  <a:cs typeface="+mn-cs"/>
                </a:rPr>
                <a:t>The impact of Mmu17 non-Hsa21 orthologous genes in the Ts65Dn mouse model of Down syndrome: the “gold standard” refuted</a:t>
              </a: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srgbClr val="002060"/>
                </a:solidFill>
                <a:effectLst/>
                <a:uLnTx/>
                <a:uFillTx/>
                <a:latin typeface="Arial" panose="020B0604020202020204"/>
                <a:ea typeface="Helvetica Neue" charset="0"/>
                <a:cs typeface="Arial"/>
              </a:endParaRPr>
            </a:p>
          </p:txBody>
        </p:sp>
        <p:pic>
          <p:nvPicPr>
            <p:cNvPr id="4" name="Picture 13">
              <a:extLst>
                <a:ext uri="{FF2B5EF4-FFF2-40B4-BE49-F238E27FC236}">
                  <a16:creationId xmlns:a16="http://schemas.microsoft.com/office/drawing/2014/main" id="{A9878CBA-42FB-3407-03A5-5441BAD104CC}"/>
                </a:ext>
              </a:extLst>
            </p:cNvPr>
            <p:cNvPicPr>
              <a:picLocks noChangeAspect="1"/>
            </p:cNvPicPr>
            <p:nvPr/>
          </p:nvPicPr>
          <p:blipFill>
            <a:blip r:embed="rId3"/>
            <a:stretch>
              <a:fillRect/>
            </a:stretch>
          </p:blipFill>
          <p:spPr>
            <a:xfrm>
              <a:off x="1516626" y="878046"/>
              <a:ext cx="1611974" cy="1611974"/>
            </a:xfrm>
            <a:prstGeom prst="rect">
              <a:avLst/>
            </a:prstGeom>
          </p:spPr>
        </p:pic>
        <p:pic>
          <p:nvPicPr>
            <p:cNvPr id="15" name="Picture 17">
              <a:extLst>
                <a:ext uri="{FF2B5EF4-FFF2-40B4-BE49-F238E27FC236}">
                  <a16:creationId xmlns:a16="http://schemas.microsoft.com/office/drawing/2014/main" id="{E7A9B588-A45B-8CF0-20CC-0B1DB1F3BB6A}"/>
                </a:ext>
              </a:extLst>
            </p:cNvPr>
            <p:cNvPicPr>
              <a:picLocks noChangeAspect="1"/>
            </p:cNvPicPr>
            <p:nvPr/>
          </p:nvPicPr>
          <p:blipFill>
            <a:blip r:embed="rId4"/>
            <a:stretch>
              <a:fillRect/>
            </a:stretch>
          </p:blipFill>
          <p:spPr>
            <a:xfrm>
              <a:off x="4835013" y="993192"/>
              <a:ext cx="3382296" cy="397938"/>
            </a:xfrm>
            <a:prstGeom prst="rect">
              <a:avLst/>
            </a:prstGeom>
          </p:spPr>
        </p:pic>
      </p:grpSp>
      <p:grpSp>
        <p:nvGrpSpPr>
          <p:cNvPr id="9" name="Group 8">
            <a:extLst>
              <a:ext uri="{FF2B5EF4-FFF2-40B4-BE49-F238E27FC236}">
                <a16:creationId xmlns:a16="http://schemas.microsoft.com/office/drawing/2014/main" id="{6BE46B99-2317-2DF9-93EE-9C9BED39124E}"/>
              </a:ext>
            </a:extLst>
          </p:cNvPr>
          <p:cNvGrpSpPr/>
          <p:nvPr/>
        </p:nvGrpSpPr>
        <p:grpSpPr>
          <a:xfrm>
            <a:off x="1498120" y="2770516"/>
            <a:ext cx="9001186" cy="1759384"/>
            <a:chOff x="1498120" y="2770516"/>
            <a:chExt cx="9001186" cy="1759384"/>
          </a:xfrm>
        </p:grpSpPr>
        <p:sp>
          <p:nvSpPr>
            <p:cNvPr id="6" name="Rectangle 5">
              <a:extLst>
                <a:ext uri="{FF2B5EF4-FFF2-40B4-BE49-F238E27FC236}">
                  <a16:creationId xmlns:a16="http://schemas.microsoft.com/office/drawing/2014/main" id="{8D634909-58C1-92E5-0C25-BC0FD09CD4E3}"/>
                </a:ext>
              </a:extLst>
            </p:cNvPr>
            <p:cNvSpPr/>
            <p:nvPr/>
          </p:nvSpPr>
          <p:spPr>
            <a:xfrm>
              <a:off x="1498120" y="2770516"/>
              <a:ext cx="8971470" cy="1667772"/>
            </a:xfrm>
            <a:prstGeom prst="rect">
              <a:avLst/>
            </a:prstGeom>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E0C6D693-498E-67D0-8CB6-2B8B94FBD56F}"/>
                </a:ext>
              </a:extLst>
            </p:cNvPr>
            <p:cNvSpPr txBox="1"/>
            <p:nvPr/>
          </p:nvSpPr>
          <p:spPr>
            <a:xfrm>
              <a:off x="3382483" y="3514237"/>
              <a:ext cx="7116823"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2060"/>
                  </a:solidFill>
                  <a:effectLst/>
                  <a:uLnTx/>
                  <a:uFillTx/>
                  <a:latin typeface="Arial" panose="020B0604020202020204"/>
                  <a:ea typeface="+mn-ea"/>
                  <a:cs typeface="+mn-cs"/>
                </a:rPr>
                <a:t>The dogs of Chernobyl: Demographic insights into populations inhabiting the nuclear exclusion zone</a:t>
              </a: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srgbClr val="002060"/>
                </a:solidFill>
                <a:effectLst/>
                <a:uLnTx/>
                <a:uFillTx/>
                <a:latin typeface="Arial" panose="020B0604020202020204"/>
                <a:ea typeface="+mn-ea"/>
                <a:cs typeface="Arial"/>
              </a:endParaRPr>
            </a:p>
          </p:txBody>
        </p:sp>
        <p:pic>
          <p:nvPicPr>
            <p:cNvPr id="18" name="Picture 18">
              <a:extLst>
                <a:ext uri="{FF2B5EF4-FFF2-40B4-BE49-F238E27FC236}">
                  <a16:creationId xmlns:a16="http://schemas.microsoft.com/office/drawing/2014/main" id="{3ABAB883-0334-5AB7-C423-DFAB08498320}"/>
                </a:ext>
              </a:extLst>
            </p:cNvPr>
            <p:cNvPicPr>
              <a:picLocks noChangeAspect="1"/>
            </p:cNvPicPr>
            <p:nvPr/>
          </p:nvPicPr>
          <p:blipFill>
            <a:blip r:embed="rId5"/>
            <a:stretch>
              <a:fillRect/>
            </a:stretch>
          </p:blipFill>
          <p:spPr>
            <a:xfrm>
              <a:off x="4970206" y="2881935"/>
              <a:ext cx="3124199" cy="541065"/>
            </a:xfrm>
            <a:prstGeom prst="rect">
              <a:avLst/>
            </a:prstGeom>
          </p:spPr>
        </p:pic>
        <p:pic>
          <p:nvPicPr>
            <p:cNvPr id="19" name="Picture 19">
              <a:extLst>
                <a:ext uri="{FF2B5EF4-FFF2-40B4-BE49-F238E27FC236}">
                  <a16:creationId xmlns:a16="http://schemas.microsoft.com/office/drawing/2014/main" id="{264CE0F3-79BA-3219-520E-CE106167DE79}"/>
                </a:ext>
              </a:extLst>
            </p:cNvPr>
            <p:cNvPicPr>
              <a:picLocks noChangeAspect="1"/>
            </p:cNvPicPr>
            <p:nvPr/>
          </p:nvPicPr>
          <p:blipFill>
            <a:blip r:embed="rId6"/>
            <a:stretch>
              <a:fillRect/>
            </a:stretch>
          </p:blipFill>
          <p:spPr>
            <a:xfrm>
              <a:off x="1516625" y="2774714"/>
              <a:ext cx="1587912" cy="1649363"/>
            </a:xfrm>
            <a:prstGeom prst="rect">
              <a:avLst/>
            </a:prstGeom>
          </p:spPr>
        </p:pic>
      </p:grpSp>
      <p:grpSp>
        <p:nvGrpSpPr>
          <p:cNvPr id="12" name="Group 11">
            <a:extLst>
              <a:ext uri="{FF2B5EF4-FFF2-40B4-BE49-F238E27FC236}">
                <a16:creationId xmlns:a16="http://schemas.microsoft.com/office/drawing/2014/main" id="{601FCD24-5FBB-8605-2BC6-066AE5983322}"/>
              </a:ext>
            </a:extLst>
          </p:cNvPr>
          <p:cNvGrpSpPr/>
          <p:nvPr/>
        </p:nvGrpSpPr>
        <p:grpSpPr>
          <a:xfrm>
            <a:off x="1498121" y="4711460"/>
            <a:ext cx="8971470" cy="1667772"/>
            <a:chOff x="1498121" y="4711460"/>
            <a:chExt cx="8971470" cy="1667772"/>
          </a:xfrm>
        </p:grpSpPr>
        <p:sp>
          <p:nvSpPr>
            <p:cNvPr id="8" name="Rectangle 7">
              <a:extLst>
                <a:ext uri="{FF2B5EF4-FFF2-40B4-BE49-F238E27FC236}">
                  <a16:creationId xmlns:a16="http://schemas.microsoft.com/office/drawing/2014/main" id="{300D3A43-FD99-FBEF-ECA9-C73F10B4A3C3}"/>
                </a:ext>
              </a:extLst>
            </p:cNvPr>
            <p:cNvSpPr/>
            <p:nvPr/>
          </p:nvSpPr>
          <p:spPr>
            <a:xfrm>
              <a:off x="1498121" y="4711460"/>
              <a:ext cx="8971470" cy="1667772"/>
            </a:xfrm>
            <a:prstGeom prst="rect">
              <a:avLst/>
            </a:prstGeom>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E17D0F2E-F94B-C0FC-1607-9F3E2EC8840D}"/>
                </a:ext>
              </a:extLst>
            </p:cNvPr>
            <p:cNvSpPr txBox="1"/>
            <p:nvPr/>
          </p:nvSpPr>
          <p:spPr>
            <a:xfrm>
              <a:off x="3382483" y="5454161"/>
              <a:ext cx="693020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2060"/>
                  </a:solidFill>
                  <a:effectLst/>
                  <a:uLnTx/>
                  <a:uFillTx/>
                  <a:latin typeface="Arial" panose="020B0604020202020204"/>
                  <a:ea typeface="+mn-ea"/>
                  <a:cs typeface="+mn-cs"/>
                </a:rPr>
                <a:t>Telomere-to-telomere assembly of diploid chromosomes with </a:t>
              </a:r>
              <a:r>
                <a:rPr kumimoji="0" lang="en-US" sz="2000" b="1" i="0" u="none" strike="noStrike" kern="1200" cap="none" spc="0" normalizeH="0" baseline="0" noProof="0" err="1">
                  <a:ln>
                    <a:noFill/>
                  </a:ln>
                  <a:solidFill>
                    <a:srgbClr val="002060"/>
                  </a:solidFill>
                  <a:effectLst/>
                  <a:uLnTx/>
                  <a:uFillTx/>
                  <a:latin typeface="Arial" panose="020B0604020202020204"/>
                  <a:ea typeface="+mn-ea"/>
                  <a:cs typeface="+mn-cs"/>
                </a:rPr>
                <a:t>Verkko</a:t>
              </a: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1" name="Picture 20" descr="A person smiling for the camera&#10;&#10;Description automatically generated with medium confidence">
              <a:extLst>
                <a:ext uri="{FF2B5EF4-FFF2-40B4-BE49-F238E27FC236}">
                  <a16:creationId xmlns:a16="http://schemas.microsoft.com/office/drawing/2014/main" id="{4E1E1C77-BFD2-C6AC-9367-E10A7EBB3D43}"/>
                </a:ext>
              </a:extLst>
            </p:cNvPr>
            <p:cNvPicPr>
              <a:picLocks noChangeAspect="1"/>
            </p:cNvPicPr>
            <p:nvPr/>
          </p:nvPicPr>
          <p:blipFill rotWithShape="1">
            <a:blip r:embed="rId7">
              <a:extLst>
                <a:ext uri="{28A0092B-C50C-407E-A947-70E740481C1C}">
                  <a14:useLocalDpi xmlns:a14="http://schemas.microsoft.com/office/drawing/2010/main" val="0"/>
                </a:ext>
              </a:extLst>
            </a:blip>
            <a:srcRect l="3120"/>
            <a:stretch/>
          </p:blipFill>
          <p:spPr>
            <a:xfrm>
              <a:off x="1516627" y="4729071"/>
              <a:ext cx="1587910" cy="1639047"/>
            </a:xfrm>
            <a:prstGeom prst="rect">
              <a:avLst/>
            </a:prstGeom>
          </p:spPr>
        </p:pic>
        <p:pic>
          <p:nvPicPr>
            <p:cNvPr id="25" name="Picture 24" descr="Graphical user interface, application&#10;&#10;Description automatically generated">
              <a:extLst>
                <a:ext uri="{FF2B5EF4-FFF2-40B4-BE49-F238E27FC236}">
                  <a16:creationId xmlns:a16="http://schemas.microsoft.com/office/drawing/2014/main" id="{97B84196-661B-9694-21EE-B319000D3124}"/>
                </a:ext>
              </a:extLst>
            </p:cNvPr>
            <p:cNvPicPr>
              <a:picLocks noChangeAspect="1"/>
            </p:cNvPicPr>
            <p:nvPr/>
          </p:nvPicPr>
          <p:blipFill rotWithShape="1">
            <a:blip r:embed="rId8">
              <a:extLst>
                <a:ext uri="{28A0092B-C50C-407E-A947-70E740481C1C}">
                  <a14:useLocalDpi xmlns:a14="http://schemas.microsoft.com/office/drawing/2010/main" val="0"/>
                </a:ext>
              </a:extLst>
            </a:blip>
            <a:srcRect t="37091" b="36403"/>
            <a:stretch/>
          </p:blipFill>
          <p:spPr>
            <a:xfrm>
              <a:off x="4718854" y="4928566"/>
              <a:ext cx="3638434" cy="525595"/>
            </a:xfrm>
            <a:prstGeom prst="rect">
              <a:avLst/>
            </a:prstGeom>
          </p:spPr>
        </p:pic>
      </p:grpSp>
      <p:sp>
        <p:nvSpPr>
          <p:cNvPr id="3" name="TextBox 2">
            <a:extLst>
              <a:ext uri="{FF2B5EF4-FFF2-40B4-BE49-F238E27FC236}">
                <a16:creationId xmlns:a16="http://schemas.microsoft.com/office/drawing/2014/main" id="{BAF9872C-0811-9AC8-21C0-69F87F6B1B73}"/>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51</a:t>
            </a:r>
            <a:endParaRPr kumimoji="0" lang="en-US" sz="2000" b="1" i="0" u="none" strike="noStrike" kern="1200" cap="none" spc="0" normalizeH="0" baseline="0" noProof="0">
              <a:ln>
                <a:noFill/>
              </a:ln>
              <a:solidFill>
                <a:srgbClr val="5FE0D4"/>
              </a:solidFill>
              <a:effectLst/>
              <a:uLnTx/>
              <a:uFillTx/>
              <a:latin typeface="Arial"/>
              <a:cs typeface="Arial"/>
            </a:endParaRPr>
          </a:p>
        </p:txBody>
      </p:sp>
    </p:spTree>
    <p:extLst>
      <p:ext uri="{BB962C8B-B14F-4D97-AF65-F5344CB8AC3E}">
        <p14:creationId xmlns:p14="http://schemas.microsoft.com/office/powerpoint/2010/main" val="76238521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3AFFA5B-30B7-46CC-ADB2-41113CB171F6}"/>
              </a:ext>
            </a:extLst>
          </p:cNvPr>
          <p:cNvSpPr txBox="1">
            <a:spLocks/>
          </p:cNvSpPr>
          <p:nvPr/>
        </p:nvSpPr>
        <p:spPr>
          <a:xfrm>
            <a:off x="223666" y="148708"/>
            <a:ext cx="12192000" cy="1479762"/>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EDFD3"/>
                </a:solidFill>
                <a:effectLst/>
                <a:uLnTx/>
                <a:uFillTx/>
                <a:latin typeface="Arial" charset="0"/>
                <a:ea typeface="+mj-ea"/>
                <a:cs typeface="Arial" charset="0"/>
              </a:rPr>
              <a:t>‘One-Stop-Shop’ to Stay Connected</a:t>
            </a:r>
          </a:p>
          <a:p>
            <a:pPr marL="0" marR="0" lvl="0" indent="0" algn="ctr" defTabSz="1219170" rtl="0" eaLnBrk="1" fontAlgn="auto" latinLnBrk="0" hangingPunct="1">
              <a:lnSpc>
                <a:spcPct val="100000"/>
              </a:lnSpc>
              <a:spcBef>
                <a:spcPts val="120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charset="0"/>
                <a:ea typeface="+mj-ea"/>
                <a:cs typeface="Arial" charset="0"/>
              </a:rPr>
              <a:t>genome.gov/</a:t>
            </a:r>
            <a:r>
              <a:rPr kumimoji="0" lang="en-US" sz="3200" b="1" i="0" u="none" strike="noStrike" kern="1200" cap="none" spc="0" normalizeH="0" baseline="0" noProof="0" dirty="0" err="1">
                <a:ln>
                  <a:noFill/>
                </a:ln>
                <a:solidFill>
                  <a:srgbClr val="FFFFFF"/>
                </a:solidFill>
                <a:effectLst/>
                <a:uLnTx/>
                <a:uFillTx/>
                <a:latin typeface="Arial" charset="0"/>
                <a:ea typeface="+mj-ea"/>
                <a:cs typeface="Arial" charset="0"/>
              </a:rPr>
              <a:t>stayconnected</a:t>
            </a:r>
            <a:endParaRPr kumimoji="0" lang="en-US" sz="3200" b="1" i="0" u="none" strike="noStrike" kern="1200" cap="none" spc="0" normalizeH="0" baseline="0" noProof="0" dirty="0">
              <a:ln>
                <a:noFill/>
              </a:ln>
              <a:solidFill>
                <a:srgbClr val="FFFFFF"/>
              </a:solidFill>
              <a:effectLst/>
              <a:uLnTx/>
              <a:uFillTx/>
              <a:latin typeface="Arial" charset="0"/>
              <a:ea typeface="+mj-ea"/>
              <a:cs typeface="Arial" charset="0"/>
            </a:endParaRPr>
          </a:p>
          <a:p>
            <a:pPr marL="0" marR="0" lvl="0" indent="0" algn="ctr" defTabSz="1219170" rtl="0" eaLnBrk="1" fontAlgn="auto" latinLnBrk="0" hangingPunct="1">
              <a:lnSpc>
                <a:spcPct val="10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5EDFD3"/>
              </a:solidFill>
              <a:effectLst/>
              <a:uLnTx/>
              <a:uFillTx/>
              <a:latin typeface="Arial" charset="0"/>
              <a:ea typeface="+mj-ea"/>
              <a:cs typeface="Arial" charset="0"/>
            </a:endParaRPr>
          </a:p>
        </p:txBody>
      </p:sp>
      <p:sp>
        <p:nvSpPr>
          <p:cNvPr id="7" name="TextBox 6">
            <a:extLst>
              <a:ext uri="{FF2B5EF4-FFF2-40B4-BE49-F238E27FC236}">
                <a16:creationId xmlns:a16="http://schemas.microsoft.com/office/drawing/2014/main" id="{259ABA88-91B4-2445-7E30-146DB5035FB8}"/>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FE0D4"/>
                </a:solidFill>
                <a:effectLst/>
                <a:uLnTx/>
                <a:uFillTx/>
                <a:latin typeface="Arial"/>
                <a:cs typeface="Arial"/>
              </a:rPr>
              <a:t>Document </a:t>
            </a:r>
            <a:r>
              <a:rPr lang="en-US" sz="2000" b="1">
                <a:solidFill>
                  <a:srgbClr val="5FE0D4"/>
                </a:solidFill>
                <a:latin typeface="Arial"/>
                <a:cs typeface="Arial"/>
              </a:rPr>
              <a:t>52</a:t>
            </a:r>
            <a:endParaRPr kumimoji="0" lang="en-US" sz="2000" b="1" i="0" u="none" strike="noStrike" kern="1200" cap="none" spc="0" normalizeH="0" baseline="0" noProof="0">
              <a:ln>
                <a:noFill/>
              </a:ln>
              <a:solidFill>
                <a:srgbClr val="5FE0D4"/>
              </a:solidFill>
              <a:effectLst/>
              <a:uLnTx/>
              <a:uFillTx/>
              <a:latin typeface="Arial"/>
              <a:cs typeface="Arial"/>
            </a:endParaRPr>
          </a:p>
        </p:txBody>
      </p:sp>
      <p:pic>
        <p:nvPicPr>
          <p:cNvPr id="2" name="Picture 1">
            <a:extLst>
              <a:ext uri="{FF2B5EF4-FFF2-40B4-BE49-F238E27FC236}">
                <a16:creationId xmlns:a16="http://schemas.microsoft.com/office/drawing/2014/main" id="{46C23840-EAC7-2144-B4A7-BB4B4C9B34A6}"/>
              </a:ext>
            </a:extLst>
          </p:cNvPr>
          <p:cNvPicPr>
            <a:picLocks noChangeAspect="1"/>
          </p:cNvPicPr>
          <p:nvPr/>
        </p:nvPicPr>
        <p:blipFill>
          <a:blip r:embed="rId3"/>
          <a:stretch>
            <a:fillRect/>
          </a:stretch>
        </p:blipFill>
        <p:spPr>
          <a:xfrm>
            <a:off x="76563" y="1462920"/>
            <a:ext cx="4051509" cy="1908800"/>
          </a:xfrm>
          <a:prstGeom prst="rect">
            <a:avLst/>
          </a:prstGeom>
        </p:spPr>
      </p:pic>
      <p:pic>
        <p:nvPicPr>
          <p:cNvPr id="5" name="Picture 4">
            <a:extLst>
              <a:ext uri="{FF2B5EF4-FFF2-40B4-BE49-F238E27FC236}">
                <a16:creationId xmlns:a16="http://schemas.microsoft.com/office/drawing/2014/main" id="{27182D71-795B-B84C-E5B4-A2E638835B75}"/>
              </a:ext>
            </a:extLst>
          </p:cNvPr>
          <p:cNvPicPr>
            <a:picLocks noChangeAspect="1"/>
          </p:cNvPicPr>
          <p:nvPr/>
        </p:nvPicPr>
        <p:blipFill>
          <a:blip r:embed="rId4"/>
          <a:stretch>
            <a:fillRect/>
          </a:stretch>
        </p:blipFill>
        <p:spPr>
          <a:xfrm>
            <a:off x="4244274" y="1462920"/>
            <a:ext cx="4402620" cy="5096629"/>
          </a:xfrm>
          <a:prstGeom prst="rect">
            <a:avLst/>
          </a:prstGeom>
        </p:spPr>
      </p:pic>
      <p:pic>
        <p:nvPicPr>
          <p:cNvPr id="11" name="Picture 10">
            <a:extLst>
              <a:ext uri="{FF2B5EF4-FFF2-40B4-BE49-F238E27FC236}">
                <a16:creationId xmlns:a16="http://schemas.microsoft.com/office/drawing/2014/main" id="{A27A8490-E961-29F3-E177-4B2FC4C8505A}"/>
              </a:ext>
            </a:extLst>
          </p:cNvPr>
          <p:cNvPicPr>
            <a:picLocks noChangeAspect="1"/>
          </p:cNvPicPr>
          <p:nvPr/>
        </p:nvPicPr>
        <p:blipFill>
          <a:blip r:embed="rId5"/>
          <a:stretch>
            <a:fillRect/>
          </a:stretch>
        </p:blipFill>
        <p:spPr>
          <a:xfrm>
            <a:off x="8763095" y="1462921"/>
            <a:ext cx="3032501" cy="2464817"/>
          </a:xfrm>
          <a:prstGeom prst="rect">
            <a:avLst/>
          </a:prstGeom>
        </p:spPr>
      </p:pic>
      <p:pic>
        <p:nvPicPr>
          <p:cNvPr id="12" name="Picture 11">
            <a:extLst>
              <a:ext uri="{FF2B5EF4-FFF2-40B4-BE49-F238E27FC236}">
                <a16:creationId xmlns:a16="http://schemas.microsoft.com/office/drawing/2014/main" id="{B3B32496-884A-493A-0DE6-5E940199EA7D}"/>
              </a:ext>
            </a:extLst>
          </p:cNvPr>
          <p:cNvPicPr>
            <a:picLocks noChangeAspect="1"/>
          </p:cNvPicPr>
          <p:nvPr/>
        </p:nvPicPr>
        <p:blipFill>
          <a:blip r:embed="rId6"/>
          <a:stretch>
            <a:fillRect/>
          </a:stretch>
        </p:blipFill>
        <p:spPr>
          <a:xfrm>
            <a:off x="8764761" y="4034094"/>
            <a:ext cx="3031000" cy="2246769"/>
          </a:xfrm>
          <a:prstGeom prst="rect">
            <a:avLst/>
          </a:prstGeom>
        </p:spPr>
      </p:pic>
    </p:spTree>
    <p:extLst>
      <p:ext uri="{BB962C8B-B14F-4D97-AF65-F5344CB8AC3E}">
        <p14:creationId xmlns:p14="http://schemas.microsoft.com/office/powerpoint/2010/main" val="340006021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up)">
                                      <p:cBhvr>
                                        <p:cTn id="17" dur="500"/>
                                        <p:tgtEl>
                                          <p:spTgt spid="11"/>
                                        </p:tgtEl>
                                      </p:cBhvr>
                                    </p:animEffect>
                                  </p:childTnLst>
                                </p:cTn>
                              </p:par>
                            </p:childTnLst>
                          </p:cTn>
                        </p:par>
                        <p:par>
                          <p:cTn id="18" fill="hold">
                            <p:stCondLst>
                              <p:cond delay="500"/>
                            </p:stCondLst>
                            <p:childTnLst>
                              <p:par>
                                <p:cTn id="19" presetID="22" presetClass="entr" presetSubtype="1"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up)">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B11A2F37-ACD5-4F35-80CE-9D2012F82C70}"/>
              </a:ext>
            </a:extLst>
          </p:cNvPr>
          <p:cNvSpPr>
            <a:spLocks noChangeArrowheads="1"/>
          </p:cNvSpPr>
          <p:nvPr/>
        </p:nvSpPr>
        <p:spPr bwMode="auto">
          <a:xfrm>
            <a:off x="-1" y="1318657"/>
            <a:ext cx="12191999"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Arial" panose="020B0604020202020204"/>
                <a:ea typeface="+mn-ea"/>
                <a:cs typeface="Arial" pitchFamily="34" charset="0"/>
              </a:rPr>
              <a:t>Thanks!</a:t>
            </a:r>
          </a:p>
        </p:txBody>
      </p:sp>
      <p:sp>
        <p:nvSpPr>
          <p:cNvPr id="3" name="Rectangle 6">
            <a:extLst>
              <a:ext uri="{FF2B5EF4-FFF2-40B4-BE49-F238E27FC236}">
                <a16:creationId xmlns:a16="http://schemas.microsoft.com/office/drawing/2014/main" id="{78D19071-5500-47DD-B29B-BE5B52D147C1}"/>
              </a:ext>
            </a:extLst>
          </p:cNvPr>
          <p:cNvSpPr>
            <a:spLocks noChangeArrowheads="1"/>
          </p:cNvSpPr>
          <p:nvPr/>
        </p:nvSpPr>
        <p:spPr bwMode="auto">
          <a:xfrm>
            <a:off x="1" y="6078104"/>
            <a:ext cx="12191999"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Arial" panose="020B0604020202020204"/>
                <a:ea typeface="+mn-ea"/>
                <a:cs typeface="Arial" pitchFamily="34" charset="0"/>
              </a:rPr>
              <a:t>Special Thanks!</a:t>
            </a:r>
          </a:p>
        </p:txBody>
      </p:sp>
      <p:grpSp>
        <p:nvGrpSpPr>
          <p:cNvPr id="4" name="Group 3">
            <a:extLst>
              <a:ext uri="{FF2B5EF4-FFF2-40B4-BE49-F238E27FC236}">
                <a16:creationId xmlns:a16="http://schemas.microsoft.com/office/drawing/2014/main" id="{69088367-71C0-4F85-AE5B-C564209E394B}"/>
              </a:ext>
            </a:extLst>
          </p:cNvPr>
          <p:cNvGrpSpPr/>
          <p:nvPr/>
        </p:nvGrpSpPr>
        <p:grpSpPr>
          <a:xfrm>
            <a:off x="0" y="-26894"/>
            <a:ext cx="12191998" cy="1336421"/>
            <a:chOff x="0" y="-26894"/>
            <a:chExt cx="12191998" cy="1336421"/>
          </a:xfrm>
        </p:grpSpPr>
        <p:sp>
          <p:nvSpPr>
            <p:cNvPr id="5" name="Rectangle 4">
              <a:extLst>
                <a:ext uri="{FF2B5EF4-FFF2-40B4-BE49-F238E27FC236}">
                  <a16:creationId xmlns:a16="http://schemas.microsoft.com/office/drawing/2014/main" id="{2B1E8156-1A5F-4835-88F6-7EDC37FFCAE5}"/>
                </a:ext>
              </a:extLst>
            </p:cNvPr>
            <p:cNvSpPr/>
            <p:nvPr/>
          </p:nvSpPr>
          <p:spPr>
            <a:xfrm>
              <a:off x="0" y="-26894"/>
              <a:ext cx="12191998" cy="1336421"/>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pic>
          <p:nvPicPr>
            <p:cNvPr id="6" name="Picture 5" descr="/Volumes/CPLB_Digital_Media_Archive/Art Archive/__NHGRI BRANDED PROJECTS/_Reference source files/OUR Design tools/Logos/NHGRI logo/PNG logo/NHGRI_Logo_color.png">
              <a:extLst>
                <a:ext uri="{FF2B5EF4-FFF2-40B4-BE49-F238E27FC236}">
                  <a16:creationId xmlns:a16="http://schemas.microsoft.com/office/drawing/2014/main" id="{3618B6DC-1EE6-492F-9D94-794EA23AD95B}"/>
                </a:ext>
              </a:extLst>
            </p:cNvPr>
            <p:cNvPicPr>
              <a:picLocks noChangeAspect="1"/>
            </p:cNvPicPr>
            <p:nvPr/>
          </p:nvPicPr>
          <p:blipFill rotWithShape="1">
            <a:blip r:embed="rId3">
              <a:extLst>
                <a:ext uri="{28A0092B-C50C-407E-A947-70E740481C1C}">
                  <a14:useLocalDpi xmlns:a14="http://schemas.microsoft.com/office/drawing/2010/main" val="0"/>
                </a:ext>
              </a:extLst>
            </a:blip>
            <a:srcRect l="4134" t="17940" r="4663" b="23199"/>
            <a:stretch/>
          </p:blipFill>
          <p:spPr bwMode="auto">
            <a:xfrm>
              <a:off x="3130794" y="19728"/>
              <a:ext cx="5890376" cy="1289799"/>
            </a:xfrm>
            <a:prstGeom prst="rect">
              <a:avLst/>
            </a:prstGeom>
            <a:noFill/>
            <a:ln>
              <a:noFill/>
            </a:ln>
            <a:effectLst/>
          </p:spPr>
        </p:pic>
      </p:grpSp>
      <p:pic>
        <p:nvPicPr>
          <p:cNvPr id="10" name="Picture 9" descr="A group of people posing for a photo&#10;&#10;Description automatically generated">
            <a:extLst>
              <a:ext uri="{FF2B5EF4-FFF2-40B4-BE49-F238E27FC236}">
                <a16:creationId xmlns:a16="http://schemas.microsoft.com/office/drawing/2014/main" id="{AD6E1AE7-E32B-1EFE-76B7-8134F5A302C2}"/>
              </a:ext>
            </a:extLst>
          </p:cNvPr>
          <p:cNvPicPr>
            <a:picLocks noChangeAspect="1"/>
          </p:cNvPicPr>
          <p:nvPr/>
        </p:nvPicPr>
        <p:blipFill rotWithShape="1">
          <a:blip r:embed="rId4">
            <a:extLst>
              <a:ext uri="{28A0092B-C50C-407E-A947-70E740481C1C}">
                <a14:useLocalDpi xmlns:a14="http://schemas.microsoft.com/office/drawing/2010/main" val="0"/>
              </a:ext>
            </a:extLst>
          </a:blip>
          <a:srcRect l="5035" t="23850" r="8657" b="7803"/>
          <a:stretch/>
        </p:blipFill>
        <p:spPr>
          <a:xfrm>
            <a:off x="1542020" y="2286160"/>
            <a:ext cx="9362541" cy="3594379"/>
          </a:xfrm>
          <a:prstGeom prst="rect">
            <a:avLst/>
          </a:prstGeom>
          <a:ln w="38100">
            <a:solidFill>
              <a:schemeClr val="bg2"/>
            </a:solidFill>
          </a:ln>
        </p:spPr>
      </p:pic>
      <p:sp>
        <p:nvSpPr>
          <p:cNvPr id="8" name="Arrow: Down 7">
            <a:extLst>
              <a:ext uri="{FF2B5EF4-FFF2-40B4-BE49-F238E27FC236}">
                <a16:creationId xmlns:a16="http://schemas.microsoft.com/office/drawing/2014/main" id="{BD8A7E76-9A34-4B6F-994B-7CE9845710DA}"/>
              </a:ext>
            </a:extLst>
          </p:cNvPr>
          <p:cNvSpPr/>
          <p:nvPr/>
        </p:nvSpPr>
        <p:spPr>
          <a:xfrm>
            <a:off x="7710415" y="1910687"/>
            <a:ext cx="704088" cy="97876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80919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4060723"/>
      </p:ext>
    </p:extLst>
  </p:cSld>
  <p:clrMapOvr>
    <a:masterClrMapping/>
  </p:clrMapOvr>
  <p:transition spd="slow">
    <p:wipe dir="d"/>
  </p:transition>
</p:sld>
</file>

<file path=ppt/theme/theme1.xml><?xml version="1.0" encoding="utf-8"?>
<a:theme xmlns:a="http://schemas.openxmlformats.org/drawingml/2006/main" name="2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NHGRI colors theme">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NHGRI colors theme" id="{8752773C-8A7D-4641-8B94-8920AC8DE6CD}" vid="{0116F72E-E8DE-354D-BDB1-65205802C2BB}"/>
    </a:ext>
  </a:extLst>
</a:theme>
</file>

<file path=ppt/theme/theme3.xml><?xml version="1.0" encoding="utf-8"?>
<a:theme xmlns:a="http://schemas.openxmlformats.org/drawingml/2006/main" name="3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0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12 pt. Helvetica* 76 Bold Itali" charset="0"/>
            <a:cs typeface="12 pt. Helvetica* 76 Bold Itali"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7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a84338f-7c3f-4013-b62c-2320c6dcb5a6" xsi:nil="true"/>
    <TaxKeywordTaxHTField xmlns="9a84338f-7c3f-4013-b62c-2320c6dcb5a6">
      <Terms xmlns="http://schemas.microsoft.com/office/infopath/2007/PartnerControls"/>
    </TaxKeywordTaxHTField>
    <imagepreview xmlns="6820bf7a-2f66-4a35-b05a-fe5df42323ad" xsi:nil="true"/>
    <lcf76f155ced4ddcb4097134ff3c332f xmlns="6820bf7a-2f66-4a35-b05a-fe5df42323ad">
      <Terms xmlns="http://schemas.microsoft.com/office/infopath/2007/PartnerControls"/>
    </lcf76f155ced4ddcb4097134ff3c332f>
    <SharedWithUsers xmlns="9a84338f-7c3f-4013-b62c-2320c6dcb5a6">
      <UserInfo>
        <DisplayName>del Aguila, Ernesto (NIH/NHGRI) [E]</DisplayName>
        <AccountId>34</AccountId>
        <AccountType/>
      </UserInfo>
      <UserInfo>
        <DisplayName>Wetterstrand, Kris (NIH/NHGRI) [E]</DisplayName>
        <AccountId>63</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44CA6DE6677D444AAC8F6E3A3DC303C" ma:contentTypeVersion="17" ma:contentTypeDescription="Create a new document." ma:contentTypeScope="" ma:versionID="35f152c89b2e9d18ca3a1926a145df6e">
  <xsd:schema xmlns:xsd="http://www.w3.org/2001/XMLSchema" xmlns:xs="http://www.w3.org/2001/XMLSchema" xmlns:p="http://schemas.microsoft.com/office/2006/metadata/properties" xmlns:ns2="6820bf7a-2f66-4a35-b05a-fe5df42323ad" xmlns:ns3="9a84338f-7c3f-4013-b62c-2320c6dcb5a6" targetNamespace="http://schemas.microsoft.com/office/2006/metadata/properties" ma:root="true" ma:fieldsID="9b3199d0a10a8982b6ba6b8c28b0b36e" ns2:_="" ns3:_="">
    <xsd:import namespace="6820bf7a-2f66-4a35-b05a-fe5df42323ad"/>
    <xsd:import namespace="9a84338f-7c3f-4013-b62c-2320c6dcb5a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3:TaxKeywordTaxHTField" minOccurs="0"/>
                <xsd:element ref="ns3:TaxCatchAll" minOccurs="0"/>
                <xsd:element ref="ns2:imagepreview"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20bf7a-2f66-4a35-b05a-fe5df42323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imagepreview" ma:index="22" nillable="true" ma:displayName="image preview" ma:format="Thumbnail" ma:internalName="imagepreview">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8ce9f98e-9ad5-43de-b59a-72d7e946aae0"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9a84338f-7c3f-4013-b62c-2320c6dcb5a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KeywordTaxHTField" ma:index="20" nillable="true" ma:taxonomy="true" ma:internalName="TaxKeywordTaxHTField" ma:taxonomyFieldName="TaxKeyword" ma:displayName="Enterprise Keywords" ma:fieldId="{23f27201-bee3-471e-b2e7-b64fd8b7ca38}" ma:taxonomyMulti="true" ma:sspId="8ce9f98e-9ad5-43de-b59a-72d7e946aae0" ma:termSetId="00000000-0000-0000-0000-000000000000" ma:anchorId="00000000-0000-0000-0000-000000000000" ma:open="true" ma:isKeyword="true">
      <xsd:complexType>
        <xsd:sequence>
          <xsd:element ref="pc:Terms" minOccurs="0" maxOccurs="1"/>
        </xsd:sequence>
      </xsd:complexType>
    </xsd:element>
    <xsd:element name="TaxCatchAll" ma:index="21" nillable="true" ma:displayName="Taxonomy Catch All Column" ma:hidden="true" ma:list="{60628c1c-709c-4053-b729-49b3c5687c11}" ma:internalName="TaxCatchAll" ma:showField="CatchAllData" ma:web="9a84338f-7c3f-4013-b62c-2320c6dcb5a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904F9F4-0AEC-47D8-A3BB-A861B8128600}">
  <ds:schemaRefs>
    <ds:schemaRef ds:uri="http://schemas.microsoft.com/office/2006/metadata/properties"/>
    <ds:schemaRef ds:uri="http://purl.org/dc/elements/1.1/"/>
    <ds:schemaRef ds:uri="http://www.w3.org/XML/1998/namespace"/>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9a84338f-7c3f-4013-b62c-2320c6dcb5a6"/>
    <ds:schemaRef ds:uri="6820bf7a-2f66-4a35-b05a-fe5df42323ad"/>
    <ds:schemaRef ds:uri="http://purl.org/dc/dcmitype/"/>
  </ds:schemaRefs>
</ds:datastoreItem>
</file>

<file path=customXml/itemProps2.xml><?xml version="1.0" encoding="utf-8"?>
<ds:datastoreItem xmlns:ds="http://schemas.openxmlformats.org/officeDocument/2006/customXml" ds:itemID="{4A9DA44B-93A1-4638-B067-D4387A8D76B0}">
  <ds:schemaRefs>
    <ds:schemaRef ds:uri="6820bf7a-2f66-4a35-b05a-fe5df42323ad"/>
    <ds:schemaRef ds:uri="9a84338f-7c3f-4013-b62c-2320c6dcb5a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12BFECD-A05D-44FC-8D57-F83847ECC7A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1515</TotalTime>
  <Words>12001</Words>
  <Application>Microsoft Office PowerPoint</Application>
  <PresentationFormat>Widescreen</PresentationFormat>
  <Paragraphs>856</Paragraphs>
  <Slides>72</Slides>
  <Notes>72</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72</vt:i4>
      </vt:variant>
    </vt:vector>
  </HeadingPairs>
  <TitlesOfParts>
    <vt:vector size="82" baseType="lpstr">
      <vt:lpstr>Arial</vt:lpstr>
      <vt:lpstr>Calibri</vt:lpstr>
      <vt:lpstr>Helvetica</vt:lpstr>
      <vt:lpstr>Times</vt:lpstr>
      <vt:lpstr>Wingdings</vt:lpstr>
      <vt:lpstr>2_Custom Design</vt:lpstr>
      <vt:lpstr>NHGRI colors theme</vt:lpstr>
      <vt:lpstr>3_Custom Design</vt:lpstr>
      <vt:lpstr>10_Custom Design</vt:lpstr>
      <vt:lpstr>7_Custom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Human Genetics Scholars Initiative</vt:lpstr>
      <vt:lpstr>NHGRI Leadership: Director's Working Group</vt:lpstr>
      <vt:lpstr>PowerPoint Presentation</vt:lpstr>
      <vt:lpstr>PowerPoint Presentation</vt:lpstr>
      <vt:lpstr>Leadership Transition, NIH Office of AIDS Research</vt:lpstr>
      <vt:lpstr>New Director, NIH Tribal Health Research Office</vt:lpstr>
      <vt:lpstr>PowerPoint Presentation</vt:lpstr>
      <vt:lpstr>NIH-Wide Strategic Plan for Diversity, Equity,  Inclusion, and Accessibility (DEIA)</vt:lpstr>
      <vt:lpstr>Recommendations for Improving National Research Service Award (NRSA) Fellowship Review</vt:lpstr>
      <vt:lpstr>Fiscal Year 2024 Appropriations</vt:lpstr>
      <vt:lpstr>PowerPoint Presentation</vt:lpstr>
      <vt:lpstr>Mourning the Loss of Paul Berg</vt:lpstr>
      <vt:lpstr>Mourning the Loss of Casey Brown</vt:lpstr>
      <vt:lpstr>Mourning the Loss of Janet Sinsheimer</vt:lpstr>
      <vt:lpstr>Mourning the Loss of Charles Scriver </vt:lpstr>
      <vt:lpstr>New Director, Wellcome Sanger Institute</vt:lpstr>
      <vt:lpstr> Elected to National Academy of Sciences</vt:lpstr>
      <vt:lpstr>NASEM Population Descriptors Report</vt:lpstr>
      <vt:lpstr>NASEM Study: Toward Sequencing and  Mapping RNA Modifications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NHGRI Analysis, Visualization, and Informatics Lab-space (AnVIL)</vt:lpstr>
      <vt:lpstr>PowerPoint Presentation</vt:lpstr>
      <vt:lpstr>PowerPoint Presentation</vt:lpstr>
      <vt:lpstr>PowerPoint Presentation</vt:lpstr>
      <vt:lpstr>PowerPoint Presentation</vt:lpstr>
      <vt:lpstr>Clinical Sequencing Evidence-Generating Research Program (CSER)</vt:lpstr>
      <vt:lpstr>PowerPoint Presentation</vt:lpstr>
      <vt:lpstr>PowerPoint Presentation</vt:lpstr>
      <vt:lpstr>Polygenic RIsk MEthods in Diverse Populations (PRIMED) Consortium</vt:lpstr>
      <vt:lpstr>Global Genomic Medicine Consortium (G2MC)  </vt:lpstr>
      <vt:lpstr>PowerPoint Presentation</vt:lpstr>
      <vt:lpstr>Technology Development Program</vt:lpstr>
      <vt:lpstr>Small Business Program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New NHGRI Videos on GenomeTV/YouTube</vt:lpstr>
      <vt:lpstr>PowerPoint Presentation</vt:lpstr>
      <vt:lpstr>Genome: Unlocking Life’s Code Exhibition  Pieces Now on Display at NIH</vt:lpstr>
      <vt:lpstr>PowerPoint Presentation</vt:lpstr>
      <vt:lpstr>PowerPoint Presentation</vt:lpstr>
      <vt:lpstr>PowerPoint Presentation</vt:lpstr>
      <vt:lpstr>PowerPoint Presentation</vt:lpstr>
      <vt:lpstr>PowerPoint Presentation</vt:lpstr>
      <vt:lpstr>PowerPoint Presentation</vt:lpstr>
      <vt:lpstr> American Society of Human Genetics </vt:lpstr>
      <vt:lpstr>PowerPoint Presentation</vt:lpstr>
      <vt:lpstr>PowerPoint Presentation</vt:lpstr>
      <vt:lpstr>PowerPoint Presentation</vt:lpstr>
      <vt:lpstr>PowerPoint Presentation</vt:lpstr>
    </vt:vector>
  </TitlesOfParts>
  <Company>NHGRI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 Aguila, Ernesto (NIH/NHGRI) [C]</dc:creator>
  <cp:lastModifiedBy>Green, Eric (NIH/NHGRI) [E]</cp:lastModifiedBy>
  <cp:revision>42</cp:revision>
  <cp:lastPrinted>2023-05-13T12:15:30Z</cp:lastPrinted>
  <dcterms:created xsi:type="dcterms:W3CDTF">2016-02-09T15:15:29Z</dcterms:created>
  <dcterms:modified xsi:type="dcterms:W3CDTF">2023-05-14T21:44:12Z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
  </property>
  <property fmtid="{D5CDD505-2E9C-101B-9397-08002B2CF9AE}" pid="3" name="ContentTypeId">
    <vt:lpwstr>0x010100844CA6DE6677D444AAC8F6E3A3DC303C</vt:lpwstr>
  </property>
  <property fmtid="{D5CDD505-2E9C-101B-9397-08002B2CF9AE}" pid="4" name="MediaServiceImageTags">
    <vt:lpwstr/>
  </property>
</Properties>
</file>