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4.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5.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6.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7.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8.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9.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heme/themeOverride1.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heme/themeOverride2.xml" ContentType="application/vnd.openxmlformats-officedocument.themeOverride+xml"/>
  <Override PartName="/ppt/notesSlides/notesSlide2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3.xml" ContentType="application/vnd.openxmlformats-officedocument.themeOverride+xml"/>
  <Override PartName="/ppt/notesSlides/notesSlide29.xml" ContentType="application/vnd.openxmlformats-officedocument.presentationml.notesSlide+xml"/>
  <Override PartName="/ppt/theme/themeOverride4.xml" ContentType="application/vnd.openxmlformats-officedocument.themeOverr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heme/themeOverride5.xml" ContentType="application/vnd.openxmlformats-officedocument.themeOverride+xml"/>
  <Override PartName="/ppt/notesSlides/notesSlide44.xml" ContentType="application/vnd.openxmlformats-officedocument.presentationml.notesSlide+xml"/>
  <Override PartName="/ppt/theme/themeOverride6.xml" ContentType="application/vnd.openxmlformats-officedocument.themeOverride+xml"/>
  <Override PartName="/ppt/notesSlides/notesSlide45.xml" ContentType="application/vnd.openxmlformats-officedocument.presentationml.notesSlide+xml"/>
  <Override PartName="/ppt/theme/themeOverride7.xml" ContentType="application/vnd.openxmlformats-officedocument.themeOverride+xml"/>
  <Override PartName="/ppt/notesSlides/notesSlide46.xml" ContentType="application/vnd.openxmlformats-officedocument.presentationml.notesSlide+xml"/>
  <Override PartName="/ppt/theme/themeOverride8.xml" ContentType="application/vnd.openxmlformats-officedocument.themeOverride+xml"/>
  <Override PartName="/ppt/notesSlides/notesSlide47.xml" ContentType="application/vnd.openxmlformats-officedocument.presentationml.notesSlide+xml"/>
  <Override PartName="/ppt/theme/themeOverride9.xml" ContentType="application/vnd.openxmlformats-officedocument.themeOverr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theme/themeOverride10.xml" ContentType="application/vnd.openxmlformats-officedocument.themeOverr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theme/themeOverride11.xml" ContentType="application/vnd.openxmlformats-officedocument.themeOverride+xml"/>
  <Override PartName="/ppt/notesSlides/notesSlide60.xml" ContentType="application/vnd.openxmlformats-officedocument.presentationml.notesSlide+xml"/>
  <Override PartName="/ppt/theme/themeOverride12.xml" ContentType="application/vnd.openxmlformats-officedocument.themeOverride+xml"/>
  <Override PartName="/ppt/notesSlides/notesSlide61.xml" ContentType="application/vnd.openxmlformats-officedocument.presentationml.notesSlide+xml"/>
  <Override PartName="/ppt/theme/themeOverride13.xml" ContentType="application/vnd.openxmlformats-officedocument.themeOverride+xml"/>
  <Override PartName="/ppt/notesSlides/notesSlide62.xml" ContentType="application/vnd.openxmlformats-officedocument.presentationml.notesSlide+xml"/>
  <Override PartName="/ppt/theme/themeOverride14.xml" ContentType="application/vnd.openxmlformats-officedocument.themeOverride+xml"/>
  <Override PartName="/ppt/notesSlides/notesSlide63.xml" ContentType="application/vnd.openxmlformats-officedocument.presentationml.notesSlide+xml"/>
  <Override PartName="/ppt/theme/themeOverride15.xml" ContentType="application/vnd.openxmlformats-officedocument.themeOverride+xml"/>
  <Override PartName="/ppt/tags/tag1.xml" ContentType="application/vnd.openxmlformats-officedocument.presentationml.tags+xml"/>
  <Override PartName="/ppt/notesSlides/notesSlide64.xml" ContentType="application/vnd.openxmlformats-officedocument.presentationml.notesSlide+xml"/>
  <Override PartName="/ppt/theme/themeOverride16.xml" ContentType="application/vnd.openxmlformats-officedocument.themeOverride+xml"/>
  <Override PartName="/ppt/notesSlides/notesSlide65.xml" ContentType="application/vnd.openxmlformats-officedocument.presentationml.notesSlide+xml"/>
  <Override PartName="/ppt/theme/themeOverride17.xml" ContentType="application/vnd.openxmlformats-officedocument.themeOverride+xml"/>
  <Override PartName="/ppt/notesSlides/notesSlide66.xml" ContentType="application/vnd.openxmlformats-officedocument.presentationml.notesSlide+xml"/>
  <Override PartName="/ppt/theme/themeOverride18.xml" ContentType="application/vnd.openxmlformats-officedocument.themeOverride+xml"/>
  <Override PartName="/ppt/notesSlides/notesSlide67.xml" ContentType="application/vnd.openxmlformats-officedocument.presentationml.notesSlide+xml"/>
  <Override PartName="/ppt/theme/themeOverride19.xml" ContentType="application/vnd.openxmlformats-officedocument.themeOverride+xml"/>
  <Override PartName="/ppt/notesSlides/notesSlide68.xml" ContentType="application/vnd.openxmlformats-officedocument.presentationml.notesSlide+xml"/>
  <Override PartName="/ppt/theme/themeOverride20.xml" ContentType="application/vnd.openxmlformats-officedocument.themeOverride+xml"/>
  <Override PartName="/ppt/notesSlides/notesSlide69.xml" ContentType="application/vnd.openxmlformats-officedocument.presentationml.notesSlide+xml"/>
  <Override PartName="/ppt/theme/themeOverride21.xml" ContentType="application/vnd.openxmlformats-officedocument.themeOverr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theme/themeOverride22.xml" ContentType="application/vnd.openxmlformats-officedocument.themeOverride+xml"/>
  <Override PartName="/ppt/notesSlides/notesSlide72.xml" ContentType="application/vnd.openxmlformats-officedocument.presentationml.notesSlide+xml"/>
  <Override PartName="/ppt/theme/themeOverride23.xml" ContentType="application/vnd.openxmlformats-officedocument.themeOverride+xml"/>
  <Override PartName="/ppt/notesSlides/notesSlide73.xml" ContentType="application/vnd.openxmlformats-officedocument.presentationml.notesSlide+xml"/>
  <Override PartName="/ppt/theme/themeOverride24.xml" ContentType="application/vnd.openxmlformats-officedocument.themeOverr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theme/themeOverride25.xml" ContentType="application/vnd.openxmlformats-officedocument.themeOverr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theme/themeOverride26.xml" ContentType="application/vnd.openxmlformats-officedocument.themeOverride+xml"/>
  <Override PartName="/ppt/notesSlides/notesSlide78.xml" ContentType="application/vnd.openxmlformats-officedocument.presentationml.notesSlide+xml"/>
  <Override PartName="/ppt/theme/themeOverride27.xml" ContentType="application/vnd.openxmlformats-officedocument.themeOverride+xml"/>
  <Override PartName="/ppt/notesSlides/notesSlide79.xml" ContentType="application/vnd.openxmlformats-officedocument.presentationml.notesSlide+xml"/>
  <Override PartName="/ppt/theme/themeOverride28.xml" ContentType="application/vnd.openxmlformats-officedocument.themeOverride+xml"/>
  <Override PartName="/ppt/notesSlides/notesSlide80.xml" ContentType="application/vnd.openxmlformats-officedocument.presentationml.notesSlide+xml"/>
  <Override PartName="/ppt/theme/themeOverride29.xml" ContentType="application/vnd.openxmlformats-officedocument.themeOverr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theme/themeOverride30.xml" ContentType="application/vnd.openxmlformats-officedocument.themeOverride+xml"/>
  <Override PartName="/ppt/notesSlides/notesSlide9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3" r:id="rId4"/>
    <p:sldMasterId id="2147483789" r:id="rId5"/>
    <p:sldMasterId id="2147483807" r:id="rId6"/>
    <p:sldMasterId id="2147483819" r:id="rId7"/>
    <p:sldMasterId id="2147483831" r:id="rId8"/>
    <p:sldMasterId id="2147483847" r:id="rId9"/>
    <p:sldMasterId id="2147483859" r:id="rId10"/>
    <p:sldMasterId id="2147483881" r:id="rId11"/>
    <p:sldMasterId id="2147483894" r:id="rId12"/>
    <p:sldMasterId id="2147483906" r:id="rId13"/>
  </p:sldMasterIdLst>
  <p:notesMasterIdLst>
    <p:notesMasterId r:id="rId104"/>
  </p:notesMasterIdLst>
  <p:handoutMasterIdLst>
    <p:handoutMasterId r:id="rId105"/>
  </p:handoutMasterIdLst>
  <p:sldIdLst>
    <p:sldId id="327" r:id="rId14"/>
    <p:sldId id="2145706300" r:id="rId15"/>
    <p:sldId id="2145706301" r:id="rId16"/>
    <p:sldId id="2145706260" r:id="rId17"/>
    <p:sldId id="2145706204" r:id="rId18"/>
    <p:sldId id="2145706205" r:id="rId19"/>
    <p:sldId id="2145706206" r:id="rId20"/>
    <p:sldId id="2145706294" r:id="rId21"/>
    <p:sldId id="336" r:id="rId22"/>
    <p:sldId id="333" r:id="rId23"/>
    <p:sldId id="2145706208" r:id="rId24"/>
    <p:sldId id="2145706209" r:id="rId25"/>
    <p:sldId id="2145706210" r:id="rId26"/>
    <p:sldId id="2145706287" r:id="rId27"/>
    <p:sldId id="2145706281" r:id="rId28"/>
    <p:sldId id="334" r:id="rId29"/>
    <p:sldId id="2145706302" r:id="rId30"/>
    <p:sldId id="2145706261" r:id="rId31"/>
    <p:sldId id="2145706264" r:id="rId32"/>
    <p:sldId id="2145706262" r:id="rId33"/>
    <p:sldId id="2145706265" r:id="rId34"/>
    <p:sldId id="2145706263" r:id="rId35"/>
    <p:sldId id="2145706303" r:id="rId36"/>
    <p:sldId id="2145706266" r:id="rId37"/>
    <p:sldId id="4180" r:id="rId38"/>
    <p:sldId id="2145706289" r:id="rId39"/>
    <p:sldId id="2145706291" r:id="rId40"/>
    <p:sldId id="4193" r:id="rId41"/>
    <p:sldId id="4192" r:id="rId42"/>
    <p:sldId id="259" r:id="rId43"/>
    <p:sldId id="335" r:id="rId44"/>
    <p:sldId id="2145706268" r:id="rId45"/>
    <p:sldId id="2145706272" r:id="rId46"/>
    <p:sldId id="2145706169" r:id="rId47"/>
    <p:sldId id="4119" r:id="rId48"/>
    <p:sldId id="2145706271" r:id="rId49"/>
    <p:sldId id="3934" r:id="rId50"/>
    <p:sldId id="3936" r:id="rId51"/>
    <p:sldId id="2145706269" r:id="rId52"/>
    <p:sldId id="523" r:id="rId53"/>
    <p:sldId id="524" r:id="rId54"/>
    <p:sldId id="2145706292" r:id="rId55"/>
    <p:sldId id="2145706147" r:id="rId56"/>
    <p:sldId id="2145706275" r:id="rId57"/>
    <p:sldId id="317" r:id="rId58"/>
    <p:sldId id="326" r:id="rId59"/>
    <p:sldId id="308" r:id="rId60"/>
    <p:sldId id="4222" r:id="rId61"/>
    <p:sldId id="258" r:id="rId62"/>
    <p:sldId id="2145706297" r:id="rId63"/>
    <p:sldId id="2145706298" r:id="rId64"/>
    <p:sldId id="2145706299" r:id="rId65"/>
    <p:sldId id="3896" r:id="rId66"/>
    <p:sldId id="323" r:id="rId67"/>
    <p:sldId id="325" r:id="rId68"/>
    <p:sldId id="499" r:id="rId69"/>
    <p:sldId id="4208" r:id="rId70"/>
    <p:sldId id="2145706176" r:id="rId71"/>
    <p:sldId id="2145706168" r:id="rId72"/>
    <p:sldId id="4195" r:id="rId73"/>
    <p:sldId id="4196" r:id="rId74"/>
    <p:sldId id="2145706150" r:id="rId75"/>
    <p:sldId id="2145706170" r:id="rId76"/>
    <p:sldId id="2145706278" r:id="rId77"/>
    <p:sldId id="2145706280" r:id="rId78"/>
    <p:sldId id="2145706279" r:id="rId79"/>
    <p:sldId id="2145706173" r:id="rId80"/>
    <p:sldId id="2145706175" r:id="rId81"/>
    <p:sldId id="4206" r:id="rId82"/>
    <p:sldId id="2145706274" r:id="rId83"/>
    <p:sldId id="338" r:id="rId84"/>
    <p:sldId id="4223" r:id="rId85"/>
    <p:sldId id="2145706149" r:id="rId86"/>
    <p:sldId id="598" r:id="rId87"/>
    <p:sldId id="339" r:id="rId88"/>
    <p:sldId id="2145706155" r:id="rId89"/>
    <p:sldId id="2145706074" r:id="rId90"/>
    <p:sldId id="4278" r:id="rId91"/>
    <p:sldId id="304" r:id="rId92"/>
    <p:sldId id="305" r:id="rId93"/>
    <p:sldId id="306" r:id="rId94"/>
    <p:sldId id="340" r:id="rId95"/>
    <p:sldId id="2145706156" r:id="rId96"/>
    <p:sldId id="2145706157" r:id="rId97"/>
    <p:sldId id="2145706284" r:id="rId98"/>
    <p:sldId id="2145706285" r:id="rId99"/>
    <p:sldId id="2145706290" r:id="rId100"/>
    <p:sldId id="2145706033" r:id="rId101"/>
    <p:sldId id="2145706255" r:id="rId102"/>
    <p:sldId id="2145706256" r:id="rId103"/>
  </p:sldIdLst>
  <p:sldSz cx="12192000" cy="6858000"/>
  <p:notesSz cx="7010400" cy="9296400"/>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 userDrawn="1">
          <p15:clr>
            <a:srgbClr val="A4A3A4"/>
          </p15:clr>
        </p15:guide>
        <p15:guide id="2" pos="6600" userDrawn="1">
          <p15:clr>
            <a:srgbClr val="A4A3A4"/>
          </p15:clr>
        </p15:guide>
      </p15:sldGuideLst>
    </p:ext>
    <p:ext uri="{2D200454-40CA-4A62-9FC3-DE9A4176ACB9}">
      <p15:notesGuideLst xmlns:p15="http://schemas.microsoft.com/office/powerpoint/2012/main">
        <p15:guide id="2" pos="4293" userDrawn="1">
          <p15:clr>
            <a:srgbClr val="A4A3A4"/>
          </p15:clr>
        </p15:guide>
        <p15:guide id="3" orient="horz" pos="292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5D6C624-3F8B-FE68-3890-D0FF2B168CB9}" name="Bardsley, Katie (NIH/NHGRI) [C]" initials="BK([" userId="S::bardsleyka@nih.gov::ed8c5ba0-d63f-46e2-8afd-64934f26a466" providerId="AD"/>
  <p188:author id="{C9A5C72C-1EA5-8F89-A024-459F067B67C2}" name="Narula, Jahnavi (NIH/NHGRI) [C]" initials="NJ([" userId="S::narulaj2@nih.gov::2b21a57c-e5f8-4959-92db-cde072a36c81" providerId="AD"/>
  <p188:author id="{47B1E14D-E73F-5B60-43D7-FA8585BC894F}" name="Bonham, Vence (NIH/NHGRI) [E]" initials="BV([" userId="S::bonhamv@nih.gov::7c902bd1-918b-4798-b4c8-2345e8de10bd" providerId="AD"/>
  <p188:author id="{B5A08361-9D9C-22CA-6111-FE42B0C5379C}" name="Tiffney, Theo (NIH/NHGRI) [C]" initials="T[" userId="S::tiffneyti@nih.gov::4361bdb5-78a2-4678-abdb-4ebd3d439119" providerId="AD"/>
  <p188:author id="{1CB39961-A1B6-DC47-D4B5-1A9D09327EF7}" name="Hutter, Carolyn (NIH/NHGRI) [E]" initials="HC([" userId="S::huttercm@nih.gov::ae6be142-16ee-492b-abf9-42b7c9e18b79" providerId="AD"/>
  <p188:author id="{518A7B6C-546E-093F-CC90-6CD2810EEE32}" name="Vasquez, Susan (NIH/NHGRI) [E]" initials="V[" userId="S::vasquezs@nih.gov::7521323c-b3e1-436d-a09f-b2e9d9c08154" providerId="AD"/>
  <p188:author id="{2532F4E9-2DBE-03AD-1AA9-25701F2E5A1C}" name="Safi, Ismail (NIH/NHGRI) [C]" initials="SI([" userId="S::safiim@nih.gov::d08c7e2e-6f8b-4c5c-a6f9-dc1dfe51054e" providerId="AD"/>
  <p188:author id="{2A59EBF0-2FAB-710B-5C0F-671DDF2BE601}" name="Baroch, Jake (NIH/NHGRI) [C]" initials="BJ([" userId="S::barochjj@nih.gov::5912a425-6dd0-4b5a-8676-de6e182e86e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5FE0D4"/>
    <a:srgbClr val="7AE0DE"/>
    <a:srgbClr val="AD0D78"/>
    <a:srgbClr val="FFCCFF"/>
    <a:srgbClr val="B3E0FF"/>
    <a:srgbClr val="0099FF"/>
    <a:srgbClr val="33CCCC"/>
    <a:srgbClr val="006666"/>
    <a:srgbClr val="000066"/>
    <a:srgbClr val="83D7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664303-DF15-7D64-55DD-F7DD0AD1AF53}" v="331" vWet="332" dt="2024-02-02T15:36:58.591"/>
    <p1510:client id="{8EE1CD26-3C32-4FD5-BBD3-3CF05D8736F1}" v="3433" dt="2024-02-02T20:37:46.236"/>
    <p1510:client id="{F1DF1113-5EE1-90A9-C380-8CE9B429D99F}" v="1" dt="2024-02-02T16:24:00.441"/>
    <p1510:client id="{FD55F754-0C3B-4288-8515-B81C72F55837}" v="3777" dt="2024-02-02T17:50:58.5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4643" autoAdjust="0"/>
  </p:normalViewPr>
  <p:slideViewPr>
    <p:cSldViewPr snapToGrid="0">
      <p:cViewPr>
        <p:scale>
          <a:sx n="120" d="100"/>
          <a:sy n="120" d="100"/>
        </p:scale>
        <p:origin x="84" y="-1422"/>
      </p:cViewPr>
      <p:guideLst>
        <p:guide orient="horz" pos="312"/>
        <p:guide pos="6600"/>
      </p:guideLst>
    </p:cSldViewPr>
  </p:slideViewPr>
  <p:outlineViewPr>
    <p:cViewPr>
      <p:scale>
        <a:sx n="33" d="100"/>
        <a:sy n="33" d="100"/>
      </p:scale>
      <p:origin x="0" y="-9881"/>
    </p:cViewPr>
  </p:outlineViewPr>
  <p:notesTextViewPr>
    <p:cViewPr>
      <p:scale>
        <a:sx n="1" d="1"/>
        <a:sy n="1" d="1"/>
      </p:scale>
      <p:origin x="0" y="0"/>
    </p:cViewPr>
  </p:notesTextViewPr>
  <p:sorterViewPr>
    <p:cViewPr varScale="1">
      <p:scale>
        <a:sx n="1" d="1"/>
        <a:sy n="1" d="1"/>
      </p:scale>
      <p:origin x="0" y="-19482"/>
    </p:cViewPr>
  </p:sorterViewPr>
  <p:notesViewPr>
    <p:cSldViewPr snapToGrid="0">
      <p:cViewPr varScale="1">
        <p:scale>
          <a:sx n="63" d="100"/>
          <a:sy n="63" d="100"/>
        </p:scale>
        <p:origin x="3106" y="19"/>
      </p:cViewPr>
      <p:guideLst>
        <p:guide pos="4293"/>
        <p:guide orient="horz" pos="292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slide" Target="slides/slide55.xml"/><Relationship Id="rId84" Type="http://schemas.openxmlformats.org/officeDocument/2006/relationships/slide" Target="slides/slide71.xml"/><Relationship Id="rId89" Type="http://schemas.openxmlformats.org/officeDocument/2006/relationships/slide" Target="slides/slide76.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07" Type="http://schemas.openxmlformats.org/officeDocument/2006/relationships/viewProps" Target="viewProps.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slide" Target="slides/slide53.xml"/><Relationship Id="rId74" Type="http://schemas.openxmlformats.org/officeDocument/2006/relationships/slide" Target="slides/slide61.xml"/><Relationship Id="rId79" Type="http://schemas.openxmlformats.org/officeDocument/2006/relationships/slide" Target="slides/slide66.xml"/><Relationship Id="rId87" Type="http://schemas.openxmlformats.org/officeDocument/2006/relationships/slide" Target="slides/slide74.xml"/><Relationship Id="rId102" Type="http://schemas.openxmlformats.org/officeDocument/2006/relationships/slide" Target="slides/slide89.xml"/><Relationship Id="rId110"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slide" Target="slides/slide48.xml"/><Relationship Id="rId82" Type="http://schemas.openxmlformats.org/officeDocument/2006/relationships/slide" Target="slides/slide69.xml"/><Relationship Id="rId90" Type="http://schemas.openxmlformats.org/officeDocument/2006/relationships/slide" Target="slides/slide77.xml"/><Relationship Id="rId95" Type="http://schemas.openxmlformats.org/officeDocument/2006/relationships/slide" Target="slides/slide82.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77" Type="http://schemas.openxmlformats.org/officeDocument/2006/relationships/slide" Target="slides/slide64.xml"/><Relationship Id="rId100" Type="http://schemas.openxmlformats.org/officeDocument/2006/relationships/slide" Target="slides/slide87.xml"/><Relationship Id="rId105" Type="http://schemas.openxmlformats.org/officeDocument/2006/relationships/handoutMaster" Target="handoutMasters/handoutMaster1.xml"/><Relationship Id="rId8" Type="http://schemas.openxmlformats.org/officeDocument/2006/relationships/slideMaster" Target="slideMasters/slideMaster5.xml"/><Relationship Id="rId51" Type="http://schemas.openxmlformats.org/officeDocument/2006/relationships/slide" Target="slides/slide38.xml"/><Relationship Id="rId72" Type="http://schemas.openxmlformats.org/officeDocument/2006/relationships/slide" Target="slides/slide59.xml"/><Relationship Id="rId80" Type="http://schemas.openxmlformats.org/officeDocument/2006/relationships/slide" Target="slides/slide67.xml"/><Relationship Id="rId85" Type="http://schemas.openxmlformats.org/officeDocument/2006/relationships/slide" Target="slides/slide72.xml"/><Relationship Id="rId93" Type="http://schemas.openxmlformats.org/officeDocument/2006/relationships/slide" Target="slides/slide80.xml"/><Relationship Id="rId98" Type="http://schemas.openxmlformats.org/officeDocument/2006/relationships/slide" Target="slides/slide8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103" Type="http://schemas.openxmlformats.org/officeDocument/2006/relationships/slide" Target="slides/slide90.xml"/><Relationship Id="rId108" Type="http://schemas.openxmlformats.org/officeDocument/2006/relationships/theme" Target="theme/theme1.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slide" Target="slides/slide62.xml"/><Relationship Id="rId83" Type="http://schemas.openxmlformats.org/officeDocument/2006/relationships/slide" Target="slides/slide70.xml"/><Relationship Id="rId88" Type="http://schemas.openxmlformats.org/officeDocument/2006/relationships/slide" Target="slides/slide75.xml"/><Relationship Id="rId91" Type="http://schemas.openxmlformats.org/officeDocument/2006/relationships/slide" Target="slides/slide78.xml"/><Relationship Id="rId96" Type="http://schemas.openxmlformats.org/officeDocument/2006/relationships/slide" Target="slides/slide83.xml"/><Relationship Id="rId11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6" Type="http://schemas.openxmlformats.org/officeDocument/2006/relationships/presProps" Target="presProps.xml"/><Relationship Id="rId10" Type="http://schemas.openxmlformats.org/officeDocument/2006/relationships/slideMaster" Target="slideMasters/slideMaster7.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slide" Target="slides/slide65.xml"/><Relationship Id="rId81" Type="http://schemas.openxmlformats.org/officeDocument/2006/relationships/slide" Target="slides/slide68.xml"/><Relationship Id="rId86" Type="http://schemas.openxmlformats.org/officeDocument/2006/relationships/slide" Target="slides/slide73.xml"/><Relationship Id="rId94" Type="http://schemas.openxmlformats.org/officeDocument/2006/relationships/slide" Target="slides/slide81.xml"/><Relationship Id="rId99" Type="http://schemas.openxmlformats.org/officeDocument/2006/relationships/slide" Target="slides/slide86.xml"/><Relationship Id="rId101" Type="http://schemas.openxmlformats.org/officeDocument/2006/relationships/slide" Target="slides/slide88.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5.xml"/><Relationship Id="rId39" Type="http://schemas.openxmlformats.org/officeDocument/2006/relationships/slide" Target="slides/slide26.xml"/><Relationship Id="rId109" Type="http://schemas.openxmlformats.org/officeDocument/2006/relationships/tableStyles" Target="tableStyles.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openxmlformats.org/officeDocument/2006/relationships/slide" Target="slides/slide63.xml"/><Relationship Id="rId97" Type="http://schemas.openxmlformats.org/officeDocument/2006/relationships/slide" Target="slides/slide84.xml"/><Relationship Id="rId104" Type="http://schemas.openxmlformats.org/officeDocument/2006/relationships/notesMaster" Target="notesMasters/notesMaster1.xml"/><Relationship Id="rId7" Type="http://schemas.openxmlformats.org/officeDocument/2006/relationships/slideMaster" Target="slideMasters/slideMaster4.xml"/><Relationship Id="rId71" Type="http://schemas.openxmlformats.org/officeDocument/2006/relationships/slide" Target="slides/slide58.xml"/><Relationship Id="rId92" Type="http://schemas.openxmlformats.org/officeDocument/2006/relationships/slide" Target="slides/slide79.xml"/></Relationships>
</file>

<file path=ppt/diagrams/colors1.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839C7A-0FAA-844C-8961-FE724DFC47C5}" type="doc">
      <dgm:prSet loTypeId="urn:microsoft.com/office/officeart/2005/8/layout/process3" loCatId="" qsTypeId="urn:microsoft.com/office/officeart/2005/8/quickstyle/simple4" qsCatId="simple" csTypeId="urn:microsoft.com/office/officeart/2005/8/colors/accent3_4" csCatId="accent3" phldr="1"/>
      <dgm:spPr/>
      <dgm:t>
        <a:bodyPr/>
        <a:lstStyle/>
        <a:p>
          <a:endParaRPr lang="en-US"/>
        </a:p>
      </dgm:t>
    </dgm:pt>
    <dgm:pt modelId="{6503E592-1FAB-A54E-96B0-26CEFBFE27B0}">
      <dgm:prSet phldrT="[Text]" custT="1"/>
      <dgm:spPr/>
      <dgm:t>
        <a:bodyPr/>
        <a:lstStyle/>
        <a:p>
          <a:r>
            <a:rPr lang="en-US" sz="1600" dirty="0"/>
            <a:t>Year 1 (2024)</a:t>
          </a:r>
        </a:p>
      </dgm:t>
    </dgm:pt>
    <dgm:pt modelId="{3D704AAF-85A9-6946-8930-6B7C005ACA53}" type="parTrans" cxnId="{18297139-DB10-0E4A-B9F4-537674E28D77}">
      <dgm:prSet/>
      <dgm:spPr/>
      <dgm:t>
        <a:bodyPr/>
        <a:lstStyle/>
        <a:p>
          <a:endParaRPr lang="en-US" sz="2000"/>
        </a:p>
      </dgm:t>
    </dgm:pt>
    <dgm:pt modelId="{84F9A93A-4ADE-0341-B4A0-7CCAE32666AA}" type="sibTrans" cxnId="{18297139-DB10-0E4A-B9F4-537674E28D77}">
      <dgm:prSet custT="1"/>
      <dgm:spPr/>
      <dgm:t>
        <a:bodyPr/>
        <a:lstStyle/>
        <a:p>
          <a:endParaRPr lang="en-US" sz="1050"/>
        </a:p>
      </dgm:t>
    </dgm:pt>
    <dgm:pt modelId="{E4A5A891-F823-F74B-BA14-29C7BDAE93DB}">
      <dgm:prSet phldrT="[Text]" custT="1"/>
      <dgm:spPr/>
      <dgm:t>
        <a:bodyPr/>
        <a:lstStyle/>
        <a:p>
          <a:pPr>
            <a:buFont typeface="Wingdings" panose="05000000000000000000" pitchFamily="2" charset="2"/>
            <a:buChar char="§"/>
          </a:pPr>
          <a:r>
            <a:rPr lang="en-US" sz="1600"/>
            <a:t>Medical devices reporting, correction, and removal</a:t>
          </a:r>
        </a:p>
      </dgm:t>
    </dgm:pt>
    <dgm:pt modelId="{343BBCC3-5270-A44C-BBEF-C0A3EAA809B3}" type="parTrans" cxnId="{E7B849EA-9983-5D42-828F-FFA82D6A683C}">
      <dgm:prSet/>
      <dgm:spPr/>
      <dgm:t>
        <a:bodyPr/>
        <a:lstStyle/>
        <a:p>
          <a:endParaRPr lang="en-US" sz="2000"/>
        </a:p>
      </dgm:t>
    </dgm:pt>
    <dgm:pt modelId="{34815451-81BD-0641-8125-F563C585E606}" type="sibTrans" cxnId="{E7B849EA-9983-5D42-828F-FFA82D6A683C}">
      <dgm:prSet/>
      <dgm:spPr/>
      <dgm:t>
        <a:bodyPr/>
        <a:lstStyle/>
        <a:p>
          <a:endParaRPr lang="en-US" sz="2000"/>
        </a:p>
      </dgm:t>
    </dgm:pt>
    <dgm:pt modelId="{33C2EFA9-C89B-9B4D-B6BE-2BA7B3308C92}">
      <dgm:prSet phldrT="[Text]" custT="1"/>
      <dgm:spPr/>
      <dgm:t>
        <a:bodyPr/>
        <a:lstStyle/>
        <a:p>
          <a:r>
            <a:rPr lang="en-US" sz="1600"/>
            <a:t>Year 2 (2025)</a:t>
          </a:r>
        </a:p>
      </dgm:t>
    </dgm:pt>
    <dgm:pt modelId="{7800CE2F-14C9-6B49-8FB7-04422C64C033}" type="parTrans" cxnId="{AD465653-71C2-9342-AA13-64B62F8BB029}">
      <dgm:prSet/>
      <dgm:spPr/>
      <dgm:t>
        <a:bodyPr/>
        <a:lstStyle/>
        <a:p>
          <a:endParaRPr lang="en-US" sz="2000"/>
        </a:p>
      </dgm:t>
    </dgm:pt>
    <dgm:pt modelId="{EBCAD2E7-7695-2343-A0CE-CDEE7152794A}" type="sibTrans" cxnId="{AD465653-71C2-9342-AA13-64B62F8BB029}">
      <dgm:prSet custT="1"/>
      <dgm:spPr/>
      <dgm:t>
        <a:bodyPr/>
        <a:lstStyle/>
        <a:p>
          <a:endParaRPr lang="en-US" sz="1050"/>
        </a:p>
      </dgm:t>
    </dgm:pt>
    <dgm:pt modelId="{EEDAF70D-4B8A-284E-BE6C-560399140E70}">
      <dgm:prSet phldrT="[Text]" custT="1"/>
      <dgm:spPr/>
      <dgm:t>
        <a:bodyPr/>
        <a:lstStyle/>
        <a:p>
          <a:pPr>
            <a:buFont typeface="Wingdings" panose="05000000000000000000" pitchFamily="2" charset="2"/>
            <a:buChar char="§"/>
          </a:pPr>
          <a:r>
            <a:rPr lang="en-US" sz="1600"/>
            <a:t>Registration and listing, labeling, investigational device exemption</a:t>
          </a:r>
        </a:p>
      </dgm:t>
    </dgm:pt>
    <dgm:pt modelId="{21A077CF-410B-5D45-8014-850690EA65B0}" type="parTrans" cxnId="{64ED5EFC-4683-FF45-B9FD-48EEE5209198}">
      <dgm:prSet/>
      <dgm:spPr/>
      <dgm:t>
        <a:bodyPr/>
        <a:lstStyle/>
        <a:p>
          <a:endParaRPr lang="en-US" sz="2000"/>
        </a:p>
      </dgm:t>
    </dgm:pt>
    <dgm:pt modelId="{AB10BF85-1010-3344-A5EE-B9F25579BDFD}" type="sibTrans" cxnId="{64ED5EFC-4683-FF45-B9FD-48EEE5209198}">
      <dgm:prSet/>
      <dgm:spPr/>
      <dgm:t>
        <a:bodyPr/>
        <a:lstStyle/>
        <a:p>
          <a:endParaRPr lang="en-US" sz="2000"/>
        </a:p>
      </dgm:t>
    </dgm:pt>
    <dgm:pt modelId="{3D5B63B9-9585-D743-A75E-DF1671EB2E42}">
      <dgm:prSet phldrT="[Text]" custT="1"/>
      <dgm:spPr/>
      <dgm:t>
        <a:bodyPr/>
        <a:lstStyle/>
        <a:p>
          <a:r>
            <a:rPr lang="en-US" sz="1600"/>
            <a:t>Year 3 (2026)</a:t>
          </a:r>
        </a:p>
      </dgm:t>
    </dgm:pt>
    <dgm:pt modelId="{919E2D6A-535F-E841-86C1-4A49C4F6402A}" type="parTrans" cxnId="{58FDA5BE-A61D-8946-A161-B888749AEEB4}">
      <dgm:prSet/>
      <dgm:spPr/>
      <dgm:t>
        <a:bodyPr/>
        <a:lstStyle/>
        <a:p>
          <a:endParaRPr lang="en-US" sz="2000"/>
        </a:p>
      </dgm:t>
    </dgm:pt>
    <dgm:pt modelId="{DC58ECA4-5471-9F40-B306-43149ECD5C62}" type="sibTrans" cxnId="{58FDA5BE-A61D-8946-A161-B888749AEEB4}">
      <dgm:prSet custT="1"/>
      <dgm:spPr/>
      <dgm:t>
        <a:bodyPr/>
        <a:lstStyle/>
        <a:p>
          <a:endParaRPr lang="en-US" sz="1050"/>
        </a:p>
      </dgm:t>
    </dgm:pt>
    <dgm:pt modelId="{C4FB91F0-AD42-DF44-9778-74C61E277AD8}">
      <dgm:prSet phldrT="[Text]" custT="1"/>
      <dgm:spPr/>
      <dgm:t>
        <a:bodyPr/>
        <a:lstStyle/>
        <a:p>
          <a:pPr rtl="0">
            <a:buFont typeface="Wingdings" panose="05000000000000000000" pitchFamily="2" charset="2"/>
            <a:buChar char="§"/>
          </a:pPr>
          <a:r>
            <a:rPr lang="en-US" sz="1600"/>
            <a:t>Quality system regulation</a:t>
          </a:r>
          <a:r>
            <a:rPr lang="en-US" sz="1600">
              <a:latin typeface="Arial" panose="020B0604020202020204"/>
            </a:rPr>
            <a:t> (QSR)</a:t>
          </a:r>
          <a:endParaRPr lang="en-US" sz="1600"/>
        </a:p>
      </dgm:t>
    </dgm:pt>
    <dgm:pt modelId="{5AB32A9C-3A76-E14D-B5CC-51178D95BBCF}" type="parTrans" cxnId="{04ED1C08-DD1A-8C4A-AE63-3C1E16AEE2A6}">
      <dgm:prSet/>
      <dgm:spPr/>
      <dgm:t>
        <a:bodyPr/>
        <a:lstStyle/>
        <a:p>
          <a:endParaRPr lang="en-US" sz="2000"/>
        </a:p>
      </dgm:t>
    </dgm:pt>
    <dgm:pt modelId="{FB0A51AA-A4E0-6A4B-A82F-B903323469D6}" type="sibTrans" cxnId="{04ED1C08-DD1A-8C4A-AE63-3C1E16AEE2A6}">
      <dgm:prSet/>
      <dgm:spPr/>
      <dgm:t>
        <a:bodyPr/>
        <a:lstStyle/>
        <a:p>
          <a:endParaRPr lang="en-US" sz="2000"/>
        </a:p>
      </dgm:t>
    </dgm:pt>
    <dgm:pt modelId="{024D717B-E09F-F94B-96B3-711D8DBDBF5C}">
      <dgm:prSet phldrT="[Text]" custT="1"/>
      <dgm:spPr/>
      <dgm:t>
        <a:bodyPr/>
        <a:lstStyle/>
        <a:p>
          <a:r>
            <a:rPr lang="en-US" sz="1600"/>
            <a:t>Year 3.5 (2026-2027)</a:t>
          </a:r>
        </a:p>
      </dgm:t>
    </dgm:pt>
    <dgm:pt modelId="{88DB6BF2-F09B-1743-BA87-821A38E03172}" type="parTrans" cxnId="{3A3078DC-B8D9-824A-A9DB-DEBCA5B33D67}">
      <dgm:prSet/>
      <dgm:spPr/>
      <dgm:t>
        <a:bodyPr/>
        <a:lstStyle/>
        <a:p>
          <a:endParaRPr lang="en-US" sz="2000"/>
        </a:p>
      </dgm:t>
    </dgm:pt>
    <dgm:pt modelId="{1004B9C4-218C-4F47-BE2F-201B8FA53CDD}" type="sibTrans" cxnId="{3A3078DC-B8D9-824A-A9DB-DEBCA5B33D67}">
      <dgm:prSet custT="1"/>
      <dgm:spPr/>
      <dgm:t>
        <a:bodyPr/>
        <a:lstStyle/>
        <a:p>
          <a:endParaRPr lang="en-US" sz="1050"/>
        </a:p>
      </dgm:t>
    </dgm:pt>
    <dgm:pt modelId="{6E1B4339-7327-9549-AC7B-6B1EAEDB497D}">
      <dgm:prSet phldrT="[Text]" custT="1"/>
      <dgm:spPr/>
      <dgm:t>
        <a:bodyPr/>
        <a:lstStyle/>
        <a:p>
          <a:r>
            <a:rPr lang="en-US" sz="1600"/>
            <a:t>Year 4 (2027)</a:t>
          </a:r>
        </a:p>
      </dgm:t>
    </dgm:pt>
    <dgm:pt modelId="{BD07A5EF-A1B9-9743-A489-0539F2F42E40}" type="parTrans" cxnId="{39647698-80F0-6B4D-9D6A-702D3E4F220E}">
      <dgm:prSet/>
      <dgm:spPr/>
      <dgm:t>
        <a:bodyPr/>
        <a:lstStyle/>
        <a:p>
          <a:endParaRPr lang="en-US" sz="2000"/>
        </a:p>
      </dgm:t>
    </dgm:pt>
    <dgm:pt modelId="{7A212BE8-9267-E846-9F57-923EE84AEA1C}" type="sibTrans" cxnId="{39647698-80F0-6B4D-9D6A-702D3E4F220E}">
      <dgm:prSet/>
      <dgm:spPr/>
      <dgm:t>
        <a:bodyPr/>
        <a:lstStyle/>
        <a:p>
          <a:endParaRPr lang="en-US" sz="2000"/>
        </a:p>
      </dgm:t>
    </dgm:pt>
    <dgm:pt modelId="{DBC9BAE9-6EAC-FB47-A62B-44FD99F02F2E}">
      <dgm:prSet phldrT="[Text]" custT="1"/>
      <dgm:spPr/>
      <dgm:t>
        <a:bodyPr/>
        <a:lstStyle/>
        <a:p>
          <a:pPr>
            <a:buFont typeface="Wingdings" panose="05000000000000000000" pitchFamily="2" charset="2"/>
            <a:buChar char="§"/>
          </a:pPr>
          <a:r>
            <a:rPr lang="en-US" sz="1600"/>
            <a:t>Submission of pre-market approval applications</a:t>
          </a:r>
        </a:p>
      </dgm:t>
    </dgm:pt>
    <dgm:pt modelId="{4E05DCFB-1577-A74B-BCAF-7ADD82A51E7D}" type="parTrans" cxnId="{7E897585-C71F-954D-99AD-8E5A8F58F06A}">
      <dgm:prSet/>
      <dgm:spPr/>
      <dgm:t>
        <a:bodyPr/>
        <a:lstStyle/>
        <a:p>
          <a:endParaRPr lang="en-US" sz="2000"/>
        </a:p>
      </dgm:t>
    </dgm:pt>
    <dgm:pt modelId="{E22E67AB-4F9E-AC43-8D8E-39B4E8AAF975}" type="sibTrans" cxnId="{7E897585-C71F-954D-99AD-8E5A8F58F06A}">
      <dgm:prSet/>
      <dgm:spPr/>
      <dgm:t>
        <a:bodyPr/>
        <a:lstStyle/>
        <a:p>
          <a:endParaRPr lang="en-US" sz="2000"/>
        </a:p>
      </dgm:t>
    </dgm:pt>
    <dgm:pt modelId="{FD98CF5F-DD90-E746-82DD-C813D1F748E6}">
      <dgm:prSet phldrT="[Text]" custT="1"/>
      <dgm:spPr/>
      <dgm:t>
        <a:bodyPr/>
        <a:lstStyle/>
        <a:p>
          <a:pPr>
            <a:buFont typeface="Wingdings" panose="05000000000000000000" pitchFamily="2" charset="2"/>
            <a:buChar char="§"/>
          </a:pPr>
          <a:r>
            <a:rPr lang="en-US" sz="1600"/>
            <a:t>Submission of 510(k) premarket notifications/de novo requests</a:t>
          </a:r>
        </a:p>
      </dgm:t>
    </dgm:pt>
    <dgm:pt modelId="{6F0DFED2-6BB2-8344-B388-D4AD6ECD822B}" type="parTrans" cxnId="{A509C0D6-6860-0645-96FF-7298678DB016}">
      <dgm:prSet/>
      <dgm:spPr/>
      <dgm:t>
        <a:bodyPr/>
        <a:lstStyle/>
        <a:p>
          <a:endParaRPr lang="en-US" sz="2000"/>
        </a:p>
      </dgm:t>
    </dgm:pt>
    <dgm:pt modelId="{8651F33B-CF09-454C-A6B0-8100DDECEC69}" type="sibTrans" cxnId="{A509C0D6-6860-0645-96FF-7298678DB016}">
      <dgm:prSet/>
      <dgm:spPr/>
      <dgm:t>
        <a:bodyPr/>
        <a:lstStyle/>
        <a:p>
          <a:endParaRPr lang="en-US" sz="2000"/>
        </a:p>
      </dgm:t>
    </dgm:pt>
    <dgm:pt modelId="{C9CCFFB1-4744-2043-A44C-4B00DA831211}" type="pres">
      <dgm:prSet presAssocID="{6A839C7A-0FAA-844C-8961-FE724DFC47C5}" presName="linearFlow" presStyleCnt="0">
        <dgm:presLayoutVars>
          <dgm:dir/>
          <dgm:animLvl val="lvl"/>
          <dgm:resizeHandles val="exact"/>
        </dgm:presLayoutVars>
      </dgm:prSet>
      <dgm:spPr/>
    </dgm:pt>
    <dgm:pt modelId="{E707AFD6-9205-F041-BBD5-F531A20E1E50}" type="pres">
      <dgm:prSet presAssocID="{6503E592-1FAB-A54E-96B0-26CEFBFE27B0}" presName="composite" presStyleCnt="0"/>
      <dgm:spPr/>
    </dgm:pt>
    <dgm:pt modelId="{176B17F1-C0A8-9847-9EB1-1B58CC541A1E}" type="pres">
      <dgm:prSet presAssocID="{6503E592-1FAB-A54E-96B0-26CEFBFE27B0}" presName="parTx" presStyleLbl="node1" presStyleIdx="0" presStyleCnt="5">
        <dgm:presLayoutVars>
          <dgm:chMax val="0"/>
          <dgm:chPref val="0"/>
          <dgm:bulletEnabled val="1"/>
        </dgm:presLayoutVars>
      </dgm:prSet>
      <dgm:spPr/>
    </dgm:pt>
    <dgm:pt modelId="{6BE85F49-E121-BF4B-A116-C2C1A585E430}" type="pres">
      <dgm:prSet presAssocID="{6503E592-1FAB-A54E-96B0-26CEFBFE27B0}" presName="parSh" presStyleLbl="node1" presStyleIdx="0" presStyleCnt="5" custLinFactNeighborY="7773"/>
      <dgm:spPr/>
    </dgm:pt>
    <dgm:pt modelId="{4723113C-C9F8-D74D-B40F-A53911533ED4}" type="pres">
      <dgm:prSet presAssocID="{6503E592-1FAB-A54E-96B0-26CEFBFE27B0}" presName="desTx" presStyleLbl="fgAcc1" presStyleIdx="0" presStyleCnt="5" custScaleX="120628" custScaleY="79640" custLinFactNeighborX="4645" custLinFactNeighborY="715">
        <dgm:presLayoutVars>
          <dgm:bulletEnabled val="1"/>
        </dgm:presLayoutVars>
      </dgm:prSet>
      <dgm:spPr/>
    </dgm:pt>
    <dgm:pt modelId="{98A77195-14F7-524A-B2B2-4A5340F9F437}" type="pres">
      <dgm:prSet presAssocID="{84F9A93A-4ADE-0341-B4A0-7CCAE32666AA}" presName="sibTrans" presStyleLbl="sibTrans2D1" presStyleIdx="0" presStyleCnt="4"/>
      <dgm:spPr/>
    </dgm:pt>
    <dgm:pt modelId="{D0AA6606-0F66-D840-B5C1-E20323725FF5}" type="pres">
      <dgm:prSet presAssocID="{84F9A93A-4ADE-0341-B4A0-7CCAE32666AA}" presName="connTx" presStyleLbl="sibTrans2D1" presStyleIdx="0" presStyleCnt="4"/>
      <dgm:spPr/>
    </dgm:pt>
    <dgm:pt modelId="{F39AAD55-7C8B-2345-9DF4-5C7A9B40648A}" type="pres">
      <dgm:prSet presAssocID="{33C2EFA9-C89B-9B4D-B6BE-2BA7B3308C92}" presName="composite" presStyleCnt="0"/>
      <dgm:spPr/>
    </dgm:pt>
    <dgm:pt modelId="{E1C88F3C-5765-EA47-8099-CC2C0095A2E8}" type="pres">
      <dgm:prSet presAssocID="{33C2EFA9-C89B-9B4D-B6BE-2BA7B3308C92}" presName="parTx" presStyleLbl="node1" presStyleIdx="0" presStyleCnt="5">
        <dgm:presLayoutVars>
          <dgm:chMax val="0"/>
          <dgm:chPref val="0"/>
          <dgm:bulletEnabled val="1"/>
        </dgm:presLayoutVars>
      </dgm:prSet>
      <dgm:spPr/>
    </dgm:pt>
    <dgm:pt modelId="{EBB2FD1E-CB9C-3948-B3CD-8CBB7F179629}" type="pres">
      <dgm:prSet presAssocID="{33C2EFA9-C89B-9B4D-B6BE-2BA7B3308C92}" presName="parSh" presStyleLbl="node1" presStyleIdx="1" presStyleCnt="5" custLinFactNeighborY="5182"/>
      <dgm:spPr/>
    </dgm:pt>
    <dgm:pt modelId="{3A544DF7-555D-974B-8319-921E6477C212}" type="pres">
      <dgm:prSet presAssocID="{33C2EFA9-C89B-9B4D-B6BE-2BA7B3308C92}" presName="desTx" presStyleLbl="fgAcc1" presStyleIdx="1" presStyleCnt="5" custScaleX="152253" custScaleY="75506" custLinFactNeighborX="16198" custLinFactNeighborY="883">
        <dgm:presLayoutVars>
          <dgm:bulletEnabled val="1"/>
        </dgm:presLayoutVars>
      </dgm:prSet>
      <dgm:spPr/>
    </dgm:pt>
    <dgm:pt modelId="{3F0E66F2-5EA4-924A-B2ED-FA4D87C53F52}" type="pres">
      <dgm:prSet presAssocID="{EBCAD2E7-7695-2343-A0CE-CDEE7152794A}" presName="sibTrans" presStyleLbl="sibTrans2D1" presStyleIdx="1" presStyleCnt="4"/>
      <dgm:spPr/>
    </dgm:pt>
    <dgm:pt modelId="{E45135A5-7FE5-8D4A-B9C1-97F0BC4B5A98}" type="pres">
      <dgm:prSet presAssocID="{EBCAD2E7-7695-2343-A0CE-CDEE7152794A}" presName="connTx" presStyleLbl="sibTrans2D1" presStyleIdx="1" presStyleCnt="4"/>
      <dgm:spPr/>
    </dgm:pt>
    <dgm:pt modelId="{59555D85-64D3-4E4A-B3FF-918297B266A4}" type="pres">
      <dgm:prSet presAssocID="{3D5B63B9-9585-D743-A75E-DF1671EB2E42}" presName="composite" presStyleCnt="0"/>
      <dgm:spPr/>
    </dgm:pt>
    <dgm:pt modelId="{55328C03-7DA4-9F4E-B142-690FD27F8CDA}" type="pres">
      <dgm:prSet presAssocID="{3D5B63B9-9585-D743-A75E-DF1671EB2E42}" presName="parTx" presStyleLbl="node1" presStyleIdx="1" presStyleCnt="5">
        <dgm:presLayoutVars>
          <dgm:chMax val="0"/>
          <dgm:chPref val="0"/>
          <dgm:bulletEnabled val="1"/>
        </dgm:presLayoutVars>
      </dgm:prSet>
      <dgm:spPr/>
    </dgm:pt>
    <dgm:pt modelId="{934573EA-9FBF-3B4F-8B8C-64F5C1B4772B}" type="pres">
      <dgm:prSet presAssocID="{3D5B63B9-9585-D743-A75E-DF1671EB2E42}" presName="parSh" presStyleLbl="node1" presStyleIdx="2" presStyleCnt="5"/>
      <dgm:spPr/>
    </dgm:pt>
    <dgm:pt modelId="{EEABB416-97CE-024E-8A78-8E465EE9E17A}" type="pres">
      <dgm:prSet presAssocID="{3D5B63B9-9585-D743-A75E-DF1671EB2E42}" presName="desTx" presStyleLbl="fgAcc1" presStyleIdx="2" presStyleCnt="5" custScaleX="110298" custScaleY="65953">
        <dgm:presLayoutVars>
          <dgm:bulletEnabled val="1"/>
        </dgm:presLayoutVars>
      </dgm:prSet>
      <dgm:spPr/>
    </dgm:pt>
    <dgm:pt modelId="{BF91B6FF-BF61-3347-B92A-7B0351945E44}" type="pres">
      <dgm:prSet presAssocID="{DC58ECA4-5471-9F40-B306-43149ECD5C62}" presName="sibTrans" presStyleLbl="sibTrans2D1" presStyleIdx="2" presStyleCnt="4"/>
      <dgm:spPr/>
    </dgm:pt>
    <dgm:pt modelId="{E0DF4A90-5D8B-614D-85C5-33888EA97E4E}" type="pres">
      <dgm:prSet presAssocID="{DC58ECA4-5471-9F40-B306-43149ECD5C62}" presName="connTx" presStyleLbl="sibTrans2D1" presStyleIdx="2" presStyleCnt="4"/>
      <dgm:spPr/>
    </dgm:pt>
    <dgm:pt modelId="{2261FC53-8E01-7145-945C-54688CF10AB6}" type="pres">
      <dgm:prSet presAssocID="{024D717B-E09F-F94B-96B3-711D8DBDBF5C}" presName="composite" presStyleCnt="0"/>
      <dgm:spPr/>
    </dgm:pt>
    <dgm:pt modelId="{1AC57FBE-6C8F-844D-A996-41393D12D645}" type="pres">
      <dgm:prSet presAssocID="{024D717B-E09F-F94B-96B3-711D8DBDBF5C}" presName="parTx" presStyleLbl="node1" presStyleIdx="2" presStyleCnt="5">
        <dgm:presLayoutVars>
          <dgm:chMax val="0"/>
          <dgm:chPref val="0"/>
          <dgm:bulletEnabled val="1"/>
        </dgm:presLayoutVars>
      </dgm:prSet>
      <dgm:spPr/>
    </dgm:pt>
    <dgm:pt modelId="{A587CC6D-C01A-1747-A344-ADF95AC85A68}" type="pres">
      <dgm:prSet presAssocID="{024D717B-E09F-F94B-96B3-711D8DBDBF5C}" presName="parSh" presStyleLbl="node1" presStyleIdx="3" presStyleCnt="5"/>
      <dgm:spPr/>
    </dgm:pt>
    <dgm:pt modelId="{28248134-822A-6E41-B0B2-27D06FA05223}" type="pres">
      <dgm:prSet presAssocID="{024D717B-E09F-F94B-96B3-711D8DBDBF5C}" presName="desTx" presStyleLbl="fgAcc1" presStyleIdx="3" presStyleCnt="5" custScaleX="121929" custScaleY="68216">
        <dgm:presLayoutVars>
          <dgm:bulletEnabled val="1"/>
        </dgm:presLayoutVars>
      </dgm:prSet>
      <dgm:spPr/>
    </dgm:pt>
    <dgm:pt modelId="{AAB19EE8-1161-F648-A8B6-919482B1FC69}" type="pres">
      <dgm:prSet presAssocID="{1004B9C4-218C-4F47-BE2F-201B8FA53CDD}" presName="sibTrans" presStyleLbl="sibTrans2D1" presStyleIdx="3" presStyleCnt="4"/>
      <dgm:spPr/>
    </dgm:pt>
    <dgm:pt modelId="{A12335E5-3197-E943-8941-CEECD6FF5A26}" type="pres">
      <dgm:prSet presAssocID="{1004B9C4-218C-4F47-BE2F-201B8FA53CDD}" presName="connTx" presStyleLbl="sibTrans2D1" presStyleIdx="3" presStyleCnt="4"/>
      <dgm:spPr/>
    </dgm:pt>
    <dgm:pt modelId="{DE6B7DF1-80B4-1046-A38E-8402D1D22C88}" type="pres">
      <dgm:prSet presAssocID="{6E1B4339-7327-9549-AC7B-6B1EAEDB497D}" presName="composite" presStyleCnt="0"/>
      <dgm:spPr/>
    </dgm:pt>
    <dgm:pt modelId="{FDB4B515-AEB7-A64B-8362-AFBC4A425B89}" type="pres">
      <dgm:prSet presAssocID="{6E1B4339-7327-9549-AC7B-6B1EAEDB497D}" presName="parTx" presStyleLbl="node1" presStyleIdx="3" presStyleCnt="5">
        <dgm:presLayoutVars>
          <dgm:chMax val="0"/>
          <dgm:chPref val="0"/>
          <dgm:bulletEnabled val="1"/>
        </dgm:presLayoutVars>
      </dgm:prSet>
      <dgm:spPr/>
    </dgm:pt>
    <dgm:pt modelId="{F6DFCF90-D475-424F-8E4B-5B07E8663DE1}" type="pres">
      <dgm:prSet presAssocID="{6E1B4339-7327-9549-AC7B-6B1EAEDB497D}" presName="parSh" presStyleLbl="node1" presStyleIdx="4" presStyleCnt="5"/>
      <dgm:spPr/>
    </dgm:pt>
    <dgm:pt modelId="{499040D9-EFE8-4B46-A3FA-34E5D165C4D8}" type="pres">
      <dgm:prSet presAssocID="{6E1B4339-7327-9549-AC7B-6B1EAEDB497D}" presName="desTx" presStyleLbl="fgAcc1" presStyleIdx="4" presStyleCnt="5" custScaleX="140419" custScaleY="70480">
        <dgm:presLayoutVars>
          <dgm:bulletEnabled val="1"/>
        </dgm:presLayoutVars>
      </dgm:prSet>
      <dgm:spPr/>
    </dgm:pt>
  </dgm:ptLst>
  <dgm:cxnLst>
    <dgm:cxn modelId="{851AB001-8D04-CE42-8E3B-967CE406FED1}" type="presOf" srcId="{024D717B-E09F-F94B-96B3-711D8DBDBF5C}" destId="{A587CC6D-C01A-1747-A344-ADF95AC85A68}" srcOrd="1" destOrd="0" presId="urn:microsoft.com/office/officeart/2005/8/layout/process3"/>
    <dgm:cxn modelId="{04ED1C08-DD1A-8C4A-AE63-3C1E16AEE2A6}" srcId="{3D5B63B9-9585-D743-A75E-DF1671EB2E42}" destId="{C4FB91F0-AD42-DF44-9778-74C61E277AD8}" srcOrd="0" destOrd="0" parTransId="{5AB32A9C-3A76-E14D-B5CC-51178D95BBCF}" sibTransId="{FB0A51AA-A4E0-6A4B-A82F-B903323469D6}"/>
    <dgm:cxn modelId="{F051C71A-EDF9-1840-A8E0-6FBBB3D652A3}" type="presOf" srcId="{3D5B63B9-9585-D743-A75E-DF1671EB2E42}" destId="{934573EA-9FBF-3B4F-8B8C-64F5C1B4772B}" srcOrd="1" destOrd="0" presId="urn:microsoft.com/office/officeart/2005/8/layout/process3"/>
    <dgm:cxn modelId="{F5B02027-DB3E-4440-84EB-BCB6481CDBDB}" type="presOf" srcId="{33C2EFA9-C89B-9B4D-B6BE-2BA7B3308C92}" destId="{EBB2FD1E-CB9C-3948-B3CD-8CBB7F179629}" srcOrd="1" destOrd="0" presId="urn:microsoft.com/office/officeart/2005/8/layout/process3"/>
    <dgm:cxn modelId="{6638DF27-5335-EF4D-A9F6-C65E82301B5A}" type="presOf" srcId="{6503E592-1FAB-A54E-96B0-26CEFBFE27B0}" destId="{6BE85F49-E121-BF4B-A116-C2C1A585E430}" srcOrd="1" destOrd="0" presId="urn:microsoft.com/office/officeart/2005/8/layout/process3"/>
    <dgm:cxn modelId="{7A131329-0356-3F46-B748-1E83A4CBDA97}" type="presOf" srcId="{DBC9BAE9-6EAC-FB47-A62B-44FD99F02F2E}" destId="{28248134-822A-6E41-B0B2-27D06FA05223}" srcOrd="0" destOrd="0" presId="urn:microsoft.com/office/officeart/2005/8/layout/process3"/>
    <dgm:cxn modelId="{5DC15932-8F75-9347-889D-D549797B62AD}" type="presOf" srcId="{84F9A93A-4ADE-0341-B4A0-7CCAE32666AA}" destId="{D0AA6606-0F66-D840-B5C1-E20323725FF5}" srcOrd="1" destOrd="0" presId="urn:microsoft.com/office/officeart/2005/8/layout/process3"/>
    <dgm:cxn modelId="{18297139-DB10-0E4A-B9F4-537674E28D77}" srcId="{6A839C7A-0FAA-844C-8961-FE724DFC47C5}" destId="{6503E592-1FAB-A54E-96B0-26CEFBFE27B0}" srcOrd="0" destOrd="0" parTransId="{3D704AAF-85A9-6946-8930-6B7C005ACA53}" sibTransId="{84F9A93A-4ADE-0341-B4A0-7CCAE32666AA}"/>
    <dgm:cxn modelId="{6BE3C83F-B328-4E4C-9AF4-AAE08C851DE4}" type="presOf" srcId="{024D717B-E09F-F94B-96B3-711D8DBDBF5C}" destId="{1AC57FBE-6C8F-844D-A996-41393D12D645}" srcOrd="0" destOrd="0" presId="urn:microsoft.com/office/officeart/2005/8/layout/process3"/>
    <dgm:cxn modelId="{14BFC445-909B-664F-A909-5CF4FB7F8E15}" type="presOf" srcId="{DC58ECA4-5471-9F40-B306-43149ECD5C62}" destId="{E0DF4A90-5D8B-614D-85C5-33888EA97E4E}" srcOrd="1" destOrd="0" presId="urn:microsoft.com/office/officeart/2005/8/layout/process3"/>
    <dgm:cxn modelId="{54902C6C-5956-1740-9A75-8DEBADD2CA76}" type="presOf" srcId="{EEDAF70D-4B8A-284E-BE6C-560399140E70}" destId="{3A544DF7-555D-974B-8319-921E6477C212}" srcOrd="0" destOrd="0" presId="urn:microsoft.com/office/officeart/2005/8/layout/process3"/>
    <dgm:cxn modelId="{AD465653-71C2-9342-AA13-64B62F8BB029}" srcId="{6A839C7A-0FAA-844C-8961-FE724DFC47C5}" destId="{33C2EFA9-C89B-9B4D-B6BE-2BA7B3308C92}" srcOrd="1" destOrd="0" parTransId="{7800CE2F-14C9-6B49-8FB7-04422C64C033}" sibTransId="{EBCAD2E7-7695-2343-A0CE-CDEE7152794A}"/>
    <dgm:cxn modelId="{D4CD7B59-25B3-C740-BD73-215389BDA029}" type="presOf" srcId="{3D5B63B9-9585-D743-A75E-DF1671EB2E42}" destId="{55328C03-7DA4-9F4E-B142-690FD27F8CDA}" srcOrd="0" destOrd="0" presId="urn:microsoft.com/office/officeart/2005/8/layout/process3"/>
    <dgm:cxn modelId="{7E897585-C71F-954D-99AD-8E5A8F58F06A}" srcId="{024D717B-E09F-F94B-96B3-711D8DBDBF5C}" destId="{DBC9BAE9-6EAC-FB47-A62B-44FD99F02F2E}" srcOrd="0" destOrd="0" parTransId="{4E05DCFB-1577-A74B-BCAF-7ADD82A51E7D}" sibTransId="{E22E67AB-4F9E-AC43-8D8E-39B4E8AAF975}"/>
    <dgm:cxn modelId="{92CCA98D-F883-F446-B53C-F8D84856FFFF}" type="presOf" srcId="{6A839C7A-0FAA-844C-8961-FE724DFC47C5}" destId="{C9CCFFB1-4744-2043-A44C-4B00DA831211}" srcOrd="0" destOrd="0" presId="urn:microsoft.com/office/officeart/2005/8/layout/process3"/>
    <dgm:cxn modelId="{39647698-80F0-6B4D-9D6A-702D3E4F220E}" srcId="{6A839C7A-0FAA-844C-8961-FE724DFC47C5}" destId="{6E1B4339-7327-9549-AC7B-6B1EAEDB497D}" srcOrd="4" destOrd="0" parTransId="{BD07A5EF-A1B9-9743-A489-0539F2F42E40}" sibTransId="{7A212BE8-9267-E846-9F57-923EE84AEA1C}"/>
    <dgm:cxn modelId="{DCC201AF-7499-2446-8E30-7B5089C8E3CC}" type="presOf" srcId="{6E1B4339-7327-9549-AC7B-6B1EAEDB497D}" destId="{F6DFCF90-D475-424F-8E4B-5B07E8663DE1}" srcOrd="1" destOrd="0" presId="urn:microsoft.com/office/officeart/2005/8/layout/process3"/>
    <dgm:cxn modelId="{B31D4DB6-9F0C-FC44-9CD5-57C2BCCEA312}" type="presOf" srcId="{DC58ECA4-5471-9F40-B306-43149ECD5C62}" destId="{BF91B6FF-BF61-3347-B92A-7B0351945E44}" srcOrd="0" destOrd="0" presId="urn:microsoft.com/office/officeart/2005/8/layout/process3"/>
    <dgm:cxn modelId="{6D5255B9-5CC8-3040-AB64-ED700638414B}" type="presOf" srcId="{E4A5A891-F823-F74B-BA14-29C7BDAE93DB}" destId="{4723113C-C9F8-D74D-B40F-A53911533ED4}" srcOrd="0" destOrd="0" presId="urn:microsoft.com/office/officeart/2005/8/layout/process3"/>
    <dgm:cxn modelId="{58FDA5BE-A61D-8946-A161-B888749AEEB4}" srcId="{6A839C7A-0FAA-844C-8961-FE724DFC47C5}" destId="{3D5B63B9-9585-D743-A75E-DF1671EB2E42}" srcOrd="2" destOrd="0" parTransId="{919E2D6A-535F-E841-86C1-4A49C4F6402A}" sibTransId="{DC58ECA4-5471-9F40-B306-43149ECD5C62}"/>
    <dgm:cxn modelId="{D57A8BC2-33DD-BF42-9078-ED633D6B628C}" type="presOf" srcId="{6503E592-1FAB-A54E-96B0-26CEFBFE27B0}" destId="{176B17F1-C0A8-9847-9EB1-1B58CC541A1E}" srcOrd="0" destOrd="0" presId="urn:microsoft.com/office/officeart/2005/8/layout/process3"/>
    <dgm:cxn modelId="{902050C4-DA28-3749-8DB5-0CDFCEAA07BD}" type="presOf" srcId="{EBCAD2E7-7695-2343-A0CE-CDEE7152794A}" destId="{3F0E66F2-5EA4-924A-B2ED-FA4D87C53F52}" srcOrd="0" destOrd="0" presId="urn:microsoft.com/office/officeart/2005/8/layout/process3"/>
    <dgm:cxn modelId="{4455ABD1-140C-7542-AA36-586413C40B54}" type="presOf" srcId="{FD98CF5F-DD90-E746-82DD-C813D1F748E6}" destId="{499040D9-EFE8-4B46-A3FA-34E5D165C4D8}" srcOrd="0" destOrd="0" presId="urn:microsoft.com/office/officeart/2005/8/layout/process3"/>
    <dgm:cxn modelId="{011E62D5-ADFB-CC45-B36B-0C209B944A44}" type="presOf" srcId="{1004B9C4-218C-4F47-BE2F-201B8FA53CDD}" destId="{A12335E5-3197-E943-8941-CEECD6FF5A26}" srcOrd="1" destOrd="0" presId="urn:microsoft.com/office/officeart/2005/8/layout/process3"/>
    <dgm:cxn modelId="{A509C0D6-6860-0645-96FF-7298678DB016}" srcId="{6E1B4339-7327-9549-AC7B-6B1EAEDB497D}" destId="{FD98CF5F-DD90-E746-82DD-C813D1F748E6}" srcOrd="0" destOrd="0" parTransId="{6F0DFED2-6BB2-8344-B388-D4AD6ECD822B}" sibTransId="{8651F33B-CF09-454C-A6B0-8100DDECEC69}"/>
    <dgm:cxn modelId="{CA7CCDD7-77FF-C044-B23C-1049482745D5}" type="presOf" srcId="{6E1B4339-7327-9549-AC7B-6B1EAEDB497D}" destId="{FDB4B515-AEB7-A64B-8362-AFBC4A425B89}" srcOrd="0" destOrd="0" presId="urn:microsoft.com/office/officeart/2005/8/layout/process3"/>
    <dgm:cxn modelId="{3A3078DC-B8D9-824A-A9DB-DEBCA5B33D67}" srcId="{6A839C7A-0FAA-844C-8961-FE724DFC47C5}" destId="{024D717B-E09F-F94B-96B3-711D8DBDBF5C}" srcOrd="3" destOrd="0" parTransId="{88DB6BF2-F09B-1743-BA87-821A38E03172}" sibTransId="{1004B9C4-218C-4F47-BE2F-201B8FA53CDD}"/>
    <dgm:cxn modelId="{57BDD8DC-3694-2D45-BAB0-C6ABFCCD1C0B}" type="presOf" srcId="{84F9A93A-4ADE-0341-B4A0-7CCAE32666AA}" destId="{98A77195-14F7-524A-B2B2-4A5340F9F437}" srcOrd="0" destOrd="0" presId="urn:microsoft.com/office/officeart/2005/8/layout/process3"/>
    <dgm:cxn modelId="{0CE0FDE3-D954-1D45-A138-3D6C92DF3835}" type="presOf" srcId="{EBCAD2E7-7695-2343-A0CE-CDEE7152794A}" destId="{E45135A5-7FE5-8D4A-B9C1-97F0BC4B5A98}" srcOrd="1" destOrd="0" presId="urn:microsoft.com/office/officeart/2005/8/layout/process3"/>
    <dgm:cxn modelId="{EBE48DE5-8494-054A-91B4-76AE491E76AB}" type="presOf" srcId="{C4FB91F0-AD42-DF44-9778-74C61E277AD8}" destId="{EEABB416-97CE-024E-8A78-8E465EE9E17A}" srcOrd="0" destOrd="0" presId="urn:microsoft.com/office/officeart/2005/8/layout/process3"/>
    <dgm:cxn modelId="{E7B849EA-9983-5D42-828F-FFA82D6A683C}" srcId="{6503E592-1FAB-A54E-96B0-26CEFBFE27B0}" destId="{E4A5A891-F823-F74B-BA14-29C7BDAE93DB}" srcOrd="0" destOrd="0" parTransId="{343BBCC3-5270-A44C-BBEF-C0A3EAA809B3}" sibTransId="{34815451-81BD-0641-8125-F563C585E606}"/>
    <dgm:cxn modelId="{7B5A34F9-C36C-4544-A7E2-FA620DD2B986}" type="presOf" srcId="{1004B9C4-218C-4F47-BE2F-201B8FA53CDD}" destId="{AAB19EE8-1161-F648-A8B6-919482B1FC69}" srcOrd="0" destOrd="0" presId="urn:microsoft.com/office/officeart/2005/8/layout/process3"/>
    <dgm:cxn modelId="{64ED5EFC-4683-FF45-B9FD-48EEE5209198}" srcId="{33C2EFA9-C89B-9B4D-B6BE-2BA7B3308C92}" destId="{EEDAF70D-4B8A-284E-BE6C-560399140E70}" srcOrd="0" destOrd="0" parTransId="{21A077CF-410B-5D45-8014-850690EA65B0}" sibTransId="{AB10BF85-1010-3344-A5EE-B9F25579BDFD}"/>
    <dgm:cxn modelId="{555325FE-AAD4-3E41-9DC9-2C12F4490B51}" type="presOf" srcId="{33C2EFA9-C89B-9B4D-B6BE-2BA7B3308C92}" destId="{E1C88F3C-5765-EA47-8099-CC2C0095A2E8}" srcOrd="0" destOrd="0" presId="urn:microsoft.com/office/officeart/2005/8/layout/process3"/>
    <dgm:cxn modelId="{2C507360-8248-1D4B-BBDC-774787684395}" type="presParOf" srcId="{C9CCFFB1-4744-2043-A44C-4B00DA831211}" destId="{E707AFD6-9205-F041-BBD5-F531A20E1E50}" srcOrd="0" destOrd="0" presId="urn:microsoft.com/office/officeart/2005/8/layout/process3"/>
    <dgm:cxn modelId="{4393A6C0-05F3-DB4F-8835-CDBEC43D1C06}" type="presParOf" srcId="{E707AFD6-9205-F041-BBD5-F531A20E1E50}" destId="{176B17F1-C0A8-9847-9EB1-1B58CC541A1E}" srcOrd="0" destOrd="0" presId="urn:microsoft.com/office/officeart/2005/8/layout/process3"/>
    <dgm:cxn modelId="{F425AEB5-BF75-0641-B350-911ED9C2775C}" type="presParOf" srcId="{E707AFD6-9205-F041-BBD5-F531A20E1E50}" destId="{6BE85F49-E121-BF4B-A116-C2C1A585E430}" srcOrd="1" destOrd="0" presId="urn:microsoft.com/office/officeart/2005/8/layout/process3"/>
    <dgm:cxn modelId="{33281641-71FD-4B4E-B9D2-A54D1E99C44D}" type="presParOf" srcId="{E707AFD6-9205-F041-BBD5-F531A20E1E50}" destId="{4723113C-C9F8-D74D-B40F-A53911533ED4}" srcOrd="2" destOrd="0" presId="urn:microsoft.com/office/officeart/2005/8/layout/process3"/>
    <dgm:cxn modelId="{AF6D5070-9D02-5142-9B5D-759403371A9A}" type="presParOf" srcId="{C9CCFFB1-4744-2043-A44C-4B00DA831211}" destId="{98A77195-14F7-524A-B2B2-4A5340F9F437}" srcOrd="1" destOrd="0" presId="urn:microsoft.com/office/officeart/2005/8/layout/process3"/>
    <dgm:cxn modelId="{25B72E0A-D42E-744E-BC50-285E00B600DB}" type="presParOf" srcId="{98A77195-14F7-524A-B2B2-4A5340F9F437}" destId="{D0AA6606-0F66-D840-B5C1-E20323725FF5}" srcOrd="0" destOrd="0" presId="urn:microsoft.com/office/officeart/2005/8/layout/process3"/>
    <dgm:cxn modelId="{B122670A-6045-4C40-819E-E7E572C0FC00}" type="presParOf" srcId="{C9CCFFB1-4744-2043-A44C-4B00DA831211}" destId="{F39AAD55-7C8B-2345-9DF4-5C7A9B40648A}" srcOrd="2" destOrd="0" presId="urn:microsoft.com/office/officeart/2005/8/layout/process3"/>
    <dgm:cxn modelId="{F6F0A73A-0958-1F45-90A3-CF5643785972}" type="presParOf" srcId="{F39AAD55-7C8B-2345-9DF4-5C7A9B40648A}" destId="{E1C88F3C-5765-EA47-8099-CC2C0095A2E8}" srcOrd="0" destOrd="0" presId="urn:microsoft.com/office/officeart/2005/8/layout/process3"/>
    <dgm:cxn modelId="{28FB3B52-31D1-494E-BDE8-794F77BB213F}" type="presParOf" srcId="{F39AAD55-7C8B-2345-9DF4-5C7A9B40648A}" destId="{EBB2FD1E-CB9C-3948-B3CD-8CBB7F179629}" srcOrd="1" destOrd="0" presId="urn:microsoft.com/office/officeart/2005/8/layout/process3"/>
    <dgm:cxn modelId="{15EDD592-F33B-CB4B-B9D6-C7B731BC2BAE}" type="presParOf" srcId="{F39AAD55-7C8B-2345-9DF4-5C7A9B40648A}" destId="{3A544DF7-555D-974B-8319-921E6477C212}" srcOrd="2" destOrd="0" presId="urn:microsoft.com/office/officeart/2005/8/layout/process3"/>
    <dgm:cxn modelId="{C859DEFD-CC5E-534D-A286-B8E392C18FEF}" type="presParOf" srcId="{C9CCFFB1-4744-2043-A44C-4B00DA831211}" destId="{3F0E66F2-5EA4-924A-B2ED-FA4D87C53F52}" srcOrd="3" destOrd="0" presId="urn:microsoft.com/office/officeart/2005/8/layout/process3"/>
    <dgm:cxn modelId="{61A234F6-2748-1445-8677-5B7DDE1B8339}" type="presParOf" srcId="{3F0E66F2-5EA4-924A-B2ED-FA4D87C53F52}" destId="{E45135A5-7FE5-8D4A-B9C1-97F0BC4B5A98}" srcOrd="0" destOrd="0" presId="urn:microsoft.com/office/officeart/2005/8/layout/process3"/>
    <dgm:cxn modelId="{5DEDEDFB-A3D9-0A41-80C2-B66C5ADA0C5D}" type="presParOf" srcId="{C9CCFFB1-4744-2043-A44C-4B00DA831211}" destId="{59555D85-64D3-4E4A-B3FF-918297B266A4}" srcOrd="4" destOrd="0" presId="urn:microsoft.com/office/officeart/2005/8/layout/process3"/>
    <dgm:cxn modelId="{A40392D6-DC29-6345-BAA5-6FE2DDF8C41B}" type="presParOf" srcId="{59555D85-64D3-4E4A-B3FF-918297B266A4}" destId="{55328C03-7DA4-9F4E-B142-690FD27F8CDA}" srcOrd="0" destOrd="0" presId="urn:microsoft.com/office/officeart/2005/8/layout/process3"/>
    <dgm:cxn modelId="{B6E907EA-4141-6649-878F-314B0328D9C6}" type="presParOf" srcId="{59555D85-64D3-4E4A-B3FF-918297B266A4}" destId="{934573EA-9FBF-3B4F-8B8C-64F5C1B4772B}" srcOrd="1" destOrd="0" presId="urn:microsoft.com/office/officeart/2005/8/layout/process3"/>
    <dgm:cxn modelId="{16D4EDBE-1137-B24B-AE1F-EE377012A6B5}" type="presParOf" srcId="{59555D85-64D3-4E4A-B3FF-918297B266A4}" destId="{EEABB416-97CE-024E-8A78-8E465EE9E17A}" srcOrd="2" destOrd="0" presId="urn:microsoft.com/office/officeart/2005/8/layout/process3"/>
    <dgm:cxn modelId="{7F710FD1-FE16-3445-8F31-995642B79F22}" type="presParOf" srcId="{C9CCFFB1-4744-2043-A44C-4B00DA831211}" destId="{BF91B6FF-BF61-3347-B92A-7B0351945E44}" srcOrd="5" destOrd="0" presId="urn:microsoft.com/office/officeart/2005/8/layout/process3"/>
    <dgm:cxn modelId="{D9822F8C-967E-BE47-8B14-29DF8C177CDE}" type="presParOf" srcId="{BF91B6FF-BF61-3347-B92A-7B0351945E44}" destId="{E0DF4A90-5D8B-614D-85C5-33888EA97E4E}" srcOrd="0" destOrd="0" presId="urn:microsoft.com/office/officeart/2005/8/layout/process3"/>
    <dgm:cxn modelId="{1011BB32-DC1C-294F-B5A9-663249781AF7}" type="presParOf" srcId="{C9CCFFB1-4744-2043-A44C-4B00DA831211}" destId="{2261FC53-8E01-7145-945C-54688CF10AB6}" srcOrd="6" destOrd="0" presId="urn:microsoft.com/office/officeart/2005/8/layout/process3"/>
    <dgm:cxn modelId="{2CD72CB6-C657-F04E-926D-BFF79103A7D7}" type="presParOf" srcId="{2261FC53-8E01-7145-945C-54688CF10AB6}" destId="{1AC57FBE-6C8F-844D-A996-41393D12D645}" srcOrd="0" destOrd="0" presId="urn:microsoft.com/office/officeart/2005/8/layout/process3"/>
    <dgm:cxn modelId="{C81486B1-D3AA-914F-85E6-D58D95AD12DC}" type="presParOf" srcId="{2261FC53-8E01-7145-945C-54688CF10AB6}" destId="{A587CC6D-C01A-1747-A344-ADF95AC85A68}" srcOrd="1" destOrd="0" presId="urn:microsoft.com/office/officeart/2005/8/layout/process3"/>
    <dgm:cxn modelId="{5DB35A19-49BD-0B48-A9CA-DD3167DA240E}" type="presParOf" srcId="{2261FC53-8E01-7145-945C-54688CF10AB6}" destId="{28248134-822A-6E41-B0B2-27D06FA05223}" srcOrd="2" destOrd="0" presId="urn:microsoft.com/office/officeart/2005/8/layout/process3"/>
    <dgm:cxn modelId="{679BF3AD-9CF7-4444-AF7E-5761B264BDBC}" type="presParOf" srcId="{C9CCFFB1-4744-2043-A44C-4B00DA831211}" destId="{AAB19EE8-1161-F648-A8B6-919482B1FC69}" srcOrd="7" destOrd="0" presId="urn:microsoft.com/office/officeart/2005/8/layout/process3"/>
    <dgm:cxn modelId="{FB91BDF0-F07A-154F-B055-F72DB51E2464}" type="presParOf" srcId="{AAB19EE8-1161-F648-A8B6-919482B1FC69}" destId="{A12335E5-3197-E943-8941-CEECD6FF5A26}" srcOrd="0" destOrd="0" presId="urn:microsoft.com/office/officeart/2005/8/layout/process3"/>
    <dgm:cxn modelId="{AA839B7D-0743-5245-A929-E5C50DE42FD2}" type="presParOf" srcId="{C9CCFFB1-4744-2043-A44C-4B00DA831211}" destId="{DE6B7DF1-80B4-1046-A38E-8402D1D22C88}" srcOrd="8" destOrd="0" presId="urn:microsoft.com/office/officeart/2005/8/layout/process3"/>
    <dgm:cxn modelId="{88FD7874-588D-984E-B118-BE5BAF6822A4}" type="presParOf" srcId="{DE6B7DF1-80B4-1046-A38E-8402D1D22C88}" destId="{FDB4B515-AEB7-A64B-8362-AFBC4A425B89}" srcOrd="0" destOrd="0" presId="urn:microsoft.com/office/officeart/2005/8/layout/process3"/>
    <dgm:cxn modelId="{B5812803-018C-0C46-80BF-FDB1C9203418}" type="presParOf" srcId="{DE6B7DF1-80B4-1046-A38E-8402D1D22C88}" destId="{F6DFCF90-D475-424F-8E4B-5B07E8663DE1}" srcOrd="1" destOrd="0" presId="urn:microsoft.com/office/officeart/2005/8/layout/process3"/>
    <dgm:cxn modelId="{EE503960-7831-FC40-8AB5-5EF1073E5B38}" type="presParOf" srcId="{DE6B7DF1-80B4-1046-A38E-8402D1D22C88}" destId="{499040D9-EFE8-4B46-A3FA-34E5D165C4D8}" srcOrd="2" destOrd="0" presId="urn:microsoft.com/office/officeart/2005/8/layout/process3"/>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887874F5-CDDE-514C-BDB7-C62B28DC739A}" type="doc">
      <dgm:prSet loTypeId="urn:microsoft.com/office/officeart/2005/8/layout/cycle6" loCatId="" qsTypeId="urn:microsoft.com/office/officeart/2005/8/quickstyle/simple1" qsCatId="simple" csTypeId="urn:microsoft.com/office/officeart/2005/8/colors/accent1_2" csCatId="accent1" phldr="1"/>
      <dgm:spPr/>
      <dgm:t>
        <a:bodyPr/>
        <a:lstStyle/>
        <a:p>
          <a:endParaRPr lang="en-US"/>
        </a:p>
      </dgm:t>
    </dgm:pt>
    <dgm:pt modelId="{0CFE8F64-6DB0-E542-81F4-13FF4F98E023}">
      <dgm:prSet phldrT="[Text]" custT="1"/>
      <dgm:spPr/>
      <dgm:t>
        <a:bodyPr/>
        <a:lstStyle/>
        <a:p>
          <a:r>
            <a:rPr lang="en-US" sz="1800" dirty="0"/>
            <a:t>Asthma</a:t>
          </a:r>
        </a:p>
      </dgm:t>
    </dgm:pt>
    <dgm:pt modelId="{AD955E15-B257-8B42-8EAE-214A8597C63E}" type="parTrans" cxnId="{2C4B1D17-A3FE-6243-8838-1240E72C4B5B}">
      <dgm:prSet/>
      <dgm:spPr/>
      <dgm:t>
        <a:bodyPr/>
        <a:lstStyle/>
        <a:p>
          <a:endParaRPr lang="en-US"/>
        </a:p>
      </dgm:t>
    </dgm:pt>
    <dgm:pt modelId="{DDAFE368-0280-FC49-A6F5-8AABDEF3D573}" type="sibTrans" cxnId="{2C4B1D17-A3FE-6243-8838-1240E72C4B5B}">
      <dgm:prSet/>
      <dgm:spPr/>
      <dgm:t>
        <a:bodyPr/>
        <a:lstStyle/>
        <a:p>
          <a:endParaRPr lang="en-US"/>
        </a:p>
      </dgm:t>
    </dgm:pt>
    <dgm:pt modelId="{C03F8AD2-604B-F248-B4CD-6FA8357E0E94}">
      <dgm:prSet phldrT="[Text]" custT="1"/>
      <dgm:spPr/>
      <dgm:t>
        <a:bodyPr/>
        <a:lstStyle/>
        <a:p>
          <a:r>
            <a:rPr lang="en-US" sz="1800" dirty="0"/>
            <a:t>Obesity- Associated Liver Disease</a:t>
          </a:r>
        </a:p>
      </dgm:t>
    </dgm:pt>
    <dgm:pt modelId="{3A9D6CFA-F3FF-B046-AB81-65A7E39641E4}" type="parTrans" cxnId="{9D24A6A7-81E4-B94B-AFCD-6A50651BDA95}">
      <dgm:prSet/>
      <dgm:spPr/>
      <dgm:t>
        <a:bodyPr/>
        <a:lstStyle/>
        <a:p>
          <a:endParaRPr lang="en-US"/>
        </a:p>
      </dgm:t>
    </dgm:pt>
    <dgm:pt modelId="{63581D16-3A1D-A047-AE9E-7637E71282D6}" type="sibTrans" cxnId="{9D24A6A7-81E4-B94B-AFCD-6A50651BDA95}">
      <dgm:prSet/>
      <dgm:spPr/>
      <dgm:t>
        <a:bodyPr/>
        <a:lstStyle/>
        <a:p>
          <a:endParaRPr lang="en-US"/>
        </a:p>
      </dgm:t>
    </dgm:pt>
    <dgm:pt modelId="{02D806D0-6CF3-6D43-A30F-A0296E3002B8}">
      <dgm:prSet phldrT="[Text]"/>
      <dgm:spPr/>
      <dgm:t>
        <a:bodyPr/>
        <a:lstStyle/>
        <a:p>
          <a:r>
            <a:rPr lang="en-US" dirty="0"/>
            <a:t>Childhood Non-Alcoholic Fatty Liver Disease </a:t>
          </a:r>
        </a:p>
      </dgm:t>
    </dgm:pt>
    <dgm:pt modelId="{BB23F3F3-C020-844A-AE21-9390BABFD936}" type="parTrans" cxnId="{BBC43525-6BF2-3F43-B602-6F8BB1A28FDB}">
      <dgm:prSet/>
      <dgm:spPr/>
      <dgm:t>
        <a:bodyPr/>
        <a:lstStyle/>
        <a:p>
          <a:endParaRPr lang="en-US"/>
        </a:p>
      </dgm:t>
    </dgm:pt>
    <dgm:pt modelId="{A3025A87-45D1-0446-8D0F-F6B237BCC8AD}" type="sibTrans" cxnId="{BBC43525-6BF2-3F43-B602-6F8BB1A28FDB}">
      <dgm:prSet/>
      <dgm:spPr/>
      <dgm:t>
        <a:bodyPr/>
        <a:lstStyle/>
        <a:p>
          <a:endParaRPr lang="en-US"/>
        </a:p>
      </dgm:t>
    </dgm:pt>
    <dgm:pt modelId="{F00D9189-CDA9-854E-BCD4-7333C5B3CBF8}">
      <dgm:prSet phldrT="[Text]"/>
      <dgm:spPr/>
      <dgm:t>
        <a:bodyPr/>
        <a:lstStyle/>
        <a:p>
          <a:r>
            <a:rPr lang="en-US"/>
            <a:t>Preeclampsia</a:t>
          </a:r>
        </a:p>
      </dgm:t>
    </dgm:pt>
    <dgm:pt modelId="{41A0C952-92B5-DD48-9112-3CFBB132B32D}" type="parTrans" cxnId="{153167B9-010D-E64B-9244-766A9F7DFDAF}">
      <dgm:prSet/>
      <dgm:spPr/>
      <dgm:t>
        <a:bodyPr/>
        <a:lstStyle/>
        <a:p>
          <a:endParaRPr lang="en-US"/>
        </a:p>
      </dgm:t>
    </dgm:pt>
    <dgm:pt modelId="{227483DE-0D2D-C549-9CAA-AFD5AF0E20C6}" type="sibTrans" cxnId="{153167B9-010D-E64B-9244-766A9F7DFDAF}">
      <dgm:prSet/>
      <dgm:spPr/>
      <dgm:t>
        <a:bodyPr/>
        <a:lstStyle/>
        <a:p>
          <a:endParaRPr lang="en-US"/>
        </a:p>
      </dgm:t>
    </dgm:pt>
    <dgm:pt modelId="{C6BD4336-E55E-BB49-BC30-09B5CF09CA41}">
      <dgm:prSet custT="1"/>
      <dgm:spPr/>
      <dgm:t>
        <a:bodyPr/>
        <a:lstStyle/>
        <a:p>
          <a:r>
            <a:rPr lang="en-US" sz="1800"/>
            <a:t>Chronic Kidney Disease</a:t>
          </a:r>
        </a:p>
      </dgm:t>
    </dgm:pt>
    <dgm:pt modelId="{434A323E-B57F-8E4A-ACEF-5F6B5519EAAF}" type="parTrans" cxnId="{38F8EC89-D598-6B4C-8936-C6A7664B6F4A}">
      <dgm:prSet/>
      <dgm:spPr/>
      <dgm:t>
        <a:bodyPr/>
        <a:lstStyle/>
        <a:p>
          <a:endParaRPr lang="en-US"/>
        </a:p>
      </dgm:t>
    </dgm:pt>
    <dgm:pt modelId="{3C3658CF-5672-A247-BD41-5FFCE2AF8202}" type="sibTrans" cxnId="{38F8EC89-D598-6B4C-8936-C6A7664B6F4A}">
      <dgm:prSet/>
      <dgm:spPr/>
      <dgm:t>
        <a:bodyPr/>
        <a:lstStyle/>
        <a:p>
          <a:endParaRPr lang="en-US"/>
        </a:p>
      </dgm:t>
    </dgm:pt>
    <dgm:pt modelId="{F4A4E99E-AB1B-7743-BC55-E9BED996C9BB}">
      <dgm:prSet custT="1"/>
      <dgm:spPr/>
      <dgm:t>
        <a:bodyPr/>
        <a:lstStyle/>
        <a:p>
          <a:r>
            <a:rPr lang="en-US" sz="1800"/>
            <a:t>Diabetic Kidney Disease</a:t>
          </a:r>
        </a:p>
      </dgm:t>
    </dgm:pt>
    <dgm:pt modelId="{AAF850EE-68F2-A544-A269-E1E5F5FBA95A}" type="parTrans" cxnId="{D85C2D02-A703-074D-83C1-7797D50EB9FC}">
      <dgm:prSet/>
      <dgm:spPr/>
      <dgm:t>
        <a:bodyPr/>
        <a:lstStyle/>
        <a:p>
          <a:endParaRPr lang="en-US"/>
        </a:p>
      </dgm:t>
    </dgm:pt>
    <dgm:pt modelId="{66DAD061-4F21-474B-8EB6-2E876F1E8E34}" type="sibTrans" cxnId="{D85C2D02-A703-074D-83C1-7797D50EB9FC}">
      <dgm:prSet/>
      <dgm:spPr/>
      <dgm:t>
        <a:bodyPr/>
        <a:lstStyle/>
        <a:p>
          <a:endParaRPr lang="en-US"/>
        </a:p>
      </dgm:t>
    </dgm:pt>
    <dgm:pt modelId="{A73C616C-9879-434F-AAF8-98BA435F71D4}" type="pres">
      <dgm:prSet presAssocID="{887874F5-CDDE-514C-BDB7-C62B28DC739A}" presName="cycle" presStyleCnt="0">
        <dgm:presLayoutVars>
          <dgm:dir/>
          <dgm:resizeHandles val="exact"/>
        </dgm:presLayoutVars>
      </dgm:prSet>
      <dgm:spPr/>
    </dgm:pt>
    <dgm:pt modelId="{22A049F7-BE74-884B-B073-0F653D119621}" type="pres">
      <dgm:prSet presAssocID="{0CFE8F64-6DB0-E542-81F4-13FF4F98E023}" presName="node" presStyleLbl="node1" presStyleIdx="0" presStyleCnt="6" custScaleX="141368" custScaleY="89461">
        <dgm:presLayoutVars>
          <dgm:bulletEnabled val="1"/>
        </dgm:presLayoutVars>
      </dgm:prSet>
      <dgm:spPr/>
    </dgm:pt>
    <dgm:pt modelId="{73B649C1-C7AD-004F-9736-17421AE536E9}" type="pres">
      <dgm:prSet presAssocID="{0CFE8F64-6DB0-E542-81F4-13FF4F98E023}" presName="spNode" presStyleCnt="0"/>
      <dgm:spPr/>
    </dgm:pt>
    <dgm:pt modelId="{004BAF0D-928F-6344-B2F3-B16D1351C7CE}" type="pres">
      <dgm:prSet presAssocID="{DDAFE368-0280-FC49-A6F5-8AABDEF3D573}" presName="sibTrans" presStyleLbl="sibTrans1D1" presStyleIdx="0" presStyleCnt="6"/>
      <dgm:spPr/>
    </dgm:pt>
    <dgm:pt modelId="{CE9998D0-93B7-6042-8AB0-F63AABC937B5}" type="pres">
      <dgm:prSet presAssocID="{C6BD4336-E55E-BB49-BC30-09B5CF09CA41}" presName="node" presStyleLbl="node1" presStyleIdx="1" presStyleCnt="6" custScaleX="139616" custScaleY="93581" custRadScaleRad="100807" custRadScaleInc="45512">
        <dgm:presLayoutVars>
          <dgm:bulletEnabled val="1"/>
        </dgm:presLayoutVars>
      </dgm:prSet>
      <dgm:spPr/>
    </dgm:pt>
    <dgm:pt modelId="{8723BA89-62A6-324A-BCA7-279D3186C05F}" type="pres">
      <dgm:prSet presAssocID="{C6BD4336-E55E-BB49-BC30-09B5CF09CA41}" presName="spNode" presStyleCnt="0"/>
      <dgm:spPr/>
    </dgm:pt>
    <dgm:pt modelId="{AAD315E0-614D-C94D-93A3-B90E0EEA7846}" type="pres">
      <dgm:prSet presAssocID="{3C3658CF-5672-A247-BD41-5FFCE2AF8202}" presName="sibTrans" presStyleLbl="sibTrans1D1" presStyleIdx="1" presStyleCnt="6"/>
      <dgm:spPr/>
    </dgm:pt>
    <dgm:pt modelId="{C2FD8677-29AE-FA44-A385-BE1378ADFEB4}" type="pres">
      <dgm:prSet presAssocID="{F4A4E99E-AB1B-7743-BC55-E9BED996C9BB}" presName="node" presStyleLbl="node1" presStyleIdx="2" presStyleCnt="6" custScaleX="139364" custScaleY="120198" custRadScaleRad="104180" custRadScaleInc="-21006">
        <dgm:presLayoutVars>
          <dgm:bulletEnabled val="1"/>
        </dgm:presLayoutVars>
      </dgm:prSet>
      <dgm:spPr/>
    </dgm:pt>
    <dgm:pt modelId="{4C5D1D27-4424-014A-81E1-18D573A8C7EA}" type="pres">
      <dgm:prSet presAssocID="{F4A4E99E-AB1B-7743-BC55-E9BED996C9BB}" presName="spNode" presStyleCnt="0"/>
      <dgm:spPr/>
    </dgm:pt>
    <dgm:pt modelId="{CE29870C-21D3-E74F-931D-CC4497AE476F}" type="pres">
      <dgm:prSet presAssocID="{66DAD061-4F21-474B-8EB6-2E876F1E8E34}" presName="sibTrans" presStyleLbl="sibTrans1D1" presStyleIdx="2" presStyleCnt="6"/>
      <dgm:spPr/>
    </dgm:pt>
    <dgm:pt modelId="{1AD9A8B8-FC92-CB4E-9CE2-BA75868968B0}" type="pres">
      <dgm:prSet presAssocID="{C03F8AD2-604B-F248-B4CD-6FA8357E0E94}" presName="node" presStyleLbl="node1" presStyleIdx="3" presStyleCnt="6" custScaleX="134690" custScaleY="90946" custRadScaleRad="102029" custRadScaleInc="-14050">
        <dgm:presLayoutVars>
          <dgm:bulletEnabled val="1"/>
        </dgm:presLayoutVars>
      </dgm:prSet>
      <dgm:spPr/>
    </dgm:pt>
    <dgm:pt modelId="{023D8E1A-C9C7-164A-9D14-DC6F870E2E11}" type="pres">
      <dgm:prSet presAssocID="{C03F8AD2-604B-F248-B4CD-6FA8357E0E94}" presName="spNode" presStyleCnt="0"/>
      <dgm:spPr/>
    </dgm:pt>
    <dgm:pt modelId="{F2706D6F-44C1-D34B-8017-5B983536ADCA}" type="pres">
      <dgm:prSet presAssocID="{63581D16-3A1D-A047-AE9E-7637E71282D6}" presName="sibTrans" presStyleLbl="sibTrans1D1" presStyleIdx="3" presStyleCnt="6"/>
      <dgm:spPr/>
    </dgm:pt>
    <dgm:pt modelId="{E8BA5EAD-022A-694A-8C7F-BAA6C2D4EBCC}" type="pres">
      <dgm:prSet presAssocID="{02D806D0-6CF3-6D43-A30F-A0296E3002B8}" presName="node" presStyleLbl="node1" presStyleIdx="4" presStyleCnt="6" custScaleX="140782" custScaleY="136565">
        <dgm:presLayoutVars>
          <dgm:bulletEnabled val="1"/>
        </dgm:presLayoutVars>
      </dgm:prSet>
      <dgm:spPr/>
    </dgm:pt>
    <dgm:pt modelId="{D3DA8507-7C8F-E243-AB84-FC7C47042EE1}" type="pres">
      <dgm:prSet presAssocID="{02D806D0-6CF3-6D43-A30F-A0296E3002B8}" presName="spNode" presStyleCnt="0"/>
      <dgm:spPr/>
    </dgm:pt>
    <dgm:pt modelId="{FE12927D-8AE2-BC40-ADE6-7C3DA10E774B}" type="pres">
      <dgm:prSet presAssocID="{A3025A87-45D1-0446-8D0F-F6B237BCC8AD}" presName="sibTrans" presStyleLbl="sibTrans1D1" presStyleIdx="4" presStyleCnt="6"/>
      <dgm:spPr/>
    </dgm:pt>
    <dgm:pt modelId="{BD2F71D1-2DAB-B04A-8E37-26A2A9CBA52F}" type="pres">
      <dgm:prSet presAssocID="{F00D9189-CDA9-854E-BCD4-7333C5B3CBF8}" presName="node" presStyleLbl="node1" presStyleIdx="5" presStyleCnt="6" custScaleX="139740" custScaleY="84899" custRadScaleRad="98829" custRadScaleInc="-48522">
        <dgm:presLayoutVars>
          <dgm:bulletEnabled val="1"/>
        </dgm:presLayoutVars>
      </dgm:prSet>
      <dgm:spPr/>
    </dgm:pt>
    <dgm:pt modelId="{8B1E93D9-C2B8-7348-A163-5688D737BF6F}" type="pres">
      <dgm:prSet presAssocID="{F00D9189-CDA9-854E-BCD4-7333C5B3CBF8}" presName="spNode" presStyleCnt="0"/>
      <dgm:spPr/>
    </dgm:pt>
    <dgm:pt modelId="{7FB4AD53-9FEE-5A40-9BBC-5C9AC256AFD7}" type="pres">
      <dgm:prSet presAssocID="{227483DE-0D2D-C549-9CAA-AFD5AF0E20C6}" presName="sibTrans" presStyleLbl="sibTrans1D1" presStyleIdx="5" presStyleCnt="6"/>
      <dgm:spPr/>
    </dgm:pt>
  </dgm:ptLst>
  <dgm:cxnLst>
    <dgm:cxn modelId="{FEA3D700-7F9E-C046-B2AE-ECDDF7127071}" type="presOf" srcId="{DDAFE368-0280-FC49-A6F5-8AABDEF3D573}" destId="{004BAF0D-928F-6344-B2F3-B16D1351C7CE}" srcOrd="0" destOrd="0" presId="urn:microsoft.com/office/officeart/2005/8/layout/cycle6"/>
    <dgm:cxn modelId="{D85C2D02-A703-074D-83C1-7797D50EB9FC}" srcId="{887874F5-CDDE-514C-BDB7-C62B28DC739A}" destId="{F4A4E99E-AB1B-7743-BC55-E9BED996C9BB}" srcOrd="2" destOrd="0" parTransId="{AAF850EE-68F2-A544-A269-E1E5F5FBA95A}" sibTransId="{66DAD061-4F21-474B-8EB6-2E876F1E8E34}"/>
    <dgm:cxn modelId="{B5B3AC12-0BA2-E94B-9900-320E9B2EE27C}" type="presOf" srcId="{C6BD4336-E55E-BB49-BC30-09B5CF09CA41}" destId="{CE9998D0-93B7-6042-8AB0-F63AABC937B5}" srcOrd="0" destOrd="0" presId="urn:microsoft.com/office/officeart/2005/8/layout/cycle6"/>
    <dgm:cxn modelId="{2C4B1D17-A3FE-6243-8838-1240E72C4B5B}" srcId="{887874F5-CDDE-514C-BDB7-C62B28DC739A}" destId="{0CFE8F64-6DB0-E542-81F4-13FF4F98E023}" srcOrd="0" destOrd="0" parTransId="{AD955E15-B257-8B42-8EAE-214A8597C63E}" sibTransId="{DDAFE368-0280-FC49-A6F5-8AABDEF3D573}"/>
    <dgm:cxn modelId="{BBC43525-6BF2-3F43-B602-6F8BB1A28FDB}" srcId="{887874F5-CDDE-514C-BDB7-C62B28DC739A}" destId="{02D806D0-6CF3-6D43-A30F-A0296E3002B8}" srcOrd="4" destOrd="0" parTransId="{BB23F3F3-C020-844A-AE21-9390BABFD936}" sibTransId="{A3025A87-45D1-0446-8D0F-F6B237BCC8AD}"/>
    <dgm:cxn modelId="{B556442D-CCFC-904B-8FB0-499BCC3E811C}" type="presOf" srcId="{3C3658CF-5672-A247-BD41-5FFCE2AF8202}" destId="{AAD315E0-614D-C94D-93A3-B90E0EEA7846}" srcOrd="0" destOrd="0" presId="urn:microsoft.com/office/officeart/2005/8/layout/cycle6"/>
    <dgm:cxn modelId="{80133568-182A-2347-8CA8-E4CE9927A245}" type="presOf" srcId="{F00D9189-CDA9-854E-BCD4-7333C5B3CBF8}" destId="{BD2F71D1-2DAB-B04A-8E37-26A2A9CBA52F}" srcOrd="0" destOrd="0" presId="urn:microsoft.com/office/officeart/2005/8/layout/cycle6"/>
    <dgm:cxn modelId="{7D946F4B-F7A7-E94A-B1A0-CD1EE7C1468E}" type="presOf" srcId="{C03F8AD2-604B-F248-B4CD-6FA8357E0E94}" destId="{1AD9A8B8-FC92-CB4E-9CE2-BA75868968B0}" srcOrd="0" destOrd="0" presId="urn:microsoft.com/office/officeart/2005/8/layout/cycle6"/>
    <dgm:cxn modelId="{A6C17351-2678-A941-9058-8FFCA00FB8B7}" type="presOf" srcId="{63581D16-3A1D-A047-AE9E-7637E71282D6}" destId="{F2706D6F-44C1-D34B-8017-5B983536ADCA}" srcOrd="0" destOrd="0" presId="urn:microsoft.com/office/officeart/2005/8/layout/cycle6"/>
    <dgm:cxn modelId="{38F8EC89-D598-6B4C-8936-C6A7664B6F4A}" srcId="{887874F5-CDDE-514C-BDB7-C62B28DC739A}" destId="{C6BD4336-E55E-BB49-BC30-09B5CF09CA41}" srcOrd="1" destOrd="0" parTransId="{434A323E-B57F-8E4A-ACEF-5F6B5519EAAF}" sibTransId="{3C3658CF-5672-A247-BD41-5FFCE2AF8202}"/>
    <dgm:cxn modelId="{9D24A6A7-81E4-B94B-AFCD-6A50651BDA95}" srcId="{887874F5-CDDE-514C-BDB7-C62B28DC739A}" destId="{C03F8AD2-604B-F248-B4CD-6FA8357E0E94}" srcOrd="3" destOrd="0" parTransId="{3A9D6CFA-F3FF-B046-AB81-65A7E39641E4}" sibTransId="{63581D16-3A1D-A047-AE9E-7637E71282D6}"/>
    <dgm:cxn modelId="{8E4A8CAB-E384-614E-9727-9024B5186878}" type="presOf" srcId="{02D806D0-6CF3-6D43-A30F-A0296E3002B8}" destId="{E8BA5EAD-022A-694A-8C7F-BAA6C2D4EBCC}" srcOrd="0" destOrd="0" presId="urn:microsoft.com/office/officeart/2005/8/layout/cycle6"/>
    <dgm:cxn modelId="{B46393AB-E2EB-6643-BCA8-9987C24A7E59}" type="presOf" srcId="{F4A4E99E-AB1B-7743-BC55-E9BED996C9BB}" destId="{C2FD8677-29AE-FA44-A385-BE1378ADFEB4}" srcOrd="0" destOrd="0" presId="urn:microsoft.com/office/officeart/2005/8/layout/cycle6"/>
    <dgm:cxn modelId="{B4C28CB8-8B68-0346-9354-71F713259CD2}" type="presOf" srcId="{227483DE-0D2D-C549-9CAA-AFD5AF0E20C6}" destId="{7FB4AD53-9FEE-5A40-9BBC-5C9AC256AFD7}" srcOrd="0" destOrd="0" presId="urn:microsoft.com/office/officeart/2005/8/layout/cycle6"/>
    <dgm:cxn modelId="{153167B9-010D-E64B-9244-766A9F7DFDAF}" srcId="{887874F5-CDDE-514C-BDB7-C62B28DC739A}" destId="{F00D9189-CDA9-854E-BCD4-7333C5B3CBF8}" srcOrd="5" destOrd="0" parTransId="{41A0C952-92B5-DD48-9112-3CFBB132B32D}" sibTransId="{227483DE-0D2D-C549-9CAA-AFD5AF0E20C6}"/>
    <dgm:cxn modelId="{1E7164CE-9583-8F41-86A3-EF31A6E3559D}" type="presOf" srcId="{A3025A87-45D1-0446-8D0F-F6B237BCC8AD}" destId="{FE12927D-8AE2-BC40-ADE6-7C3DA10E774B}" srcOrd="0" destOrd="0" presId="urn:microsoft.com/office/officeart/2005/8/layout/cycle6"/>
    <dgm:cxn modelId="{60FD0FF1-9F88-E846-8A5E-B8D0E3F969B3}" type="presOf" srcId="{887874F5-CDDE-514C-BDB7-C62B28DC739A}" destId="{A73C616C-9879-434F-AAF8-98BA435F71D4}" srcOrd="0" destOrd="0" presId="urn:microsoft.com/office/officeart/2005/8/layout/cycle6"/>
    <dgm:cxn modelId="{E58C34F4-460C-6945-A248-5BCD76F69780}" type="presOf" srcId="{66DAD061-4F21-474B-8EB6-2E876F1E8E34}" destId="{CE29870C-21D3-E74F-931D-CC4497AE476F}" srcOrd="0" destOrd="0" presId="urn:microsoft.com/office/officeart/2005/8/layout/cycle6"/>
    <dgm:cxn modelId="{6BDA72FC-2B87-6345-9592-745C357CA8AA}" type="presOf" srcId="{0CFE8F64-6DB0-E542-81F4-13FF4F98E023}" destId="{22A049F7-BE74-884B-B073-0F653D119621}" srcOrd="0" destOrd="0" presId="urn:microsoft.com/office/officeart/2005/8/layout/cycle6"/>
    <dgm:cxn modelId="{7E606B81-39BF-FE44-B45F-88EA33C43CD4}" type="presParOf" srcId="{A73C616C-9879-434F-AAF8-98BA435F71D4}" destId="{22A049F7-BE74-884B-B073-0F653D119621}" srcOrd="0" destOrd="0" presId="urn:microsoft.com/office/officeart/2005/8/layout/cycle6"/>
    <dgm:cxn modelId="{E6F5A702-B817-4B44-8CD0-B68A2FC8493C}" type="presParOf" srcId="{A73C616C-9879-434F-AAF8-98BA435F71D4}" destId="{73B649C1-C7AD-004F-9736-17421AE536E9}" srcOrd="1" destOrd="0" presId="urn:microsoft.com/office/officeart/2005/8/layout/cycle6"/>
    <dgm:cxn modelId="{C2CC1DD6-414B-2846-871E-E9FEE6F8C6CB}" type="presParOf" srcId="{A73C616C-9879-434F-AAF8-98BA435F71D4}" destId="{004BAF0D-928F-6344-B2F3-B16D1351C7CE}" srcOrd="2" destOrd="0" presId="urn:microsoft.com/office/officeart/2005/8/layout/cycle6"/>
    <dgm:cxn modelId="{69DF601E-E960-1A43-B047-7D1648CB4816}" type="presParOf" srcId="{A73C616C-9879-434F-AAF8-98BA435F71D4}" destId="{CE9998D0-93B7-6042-8AB0-F63AABC937B5}" srcOrd="3" destOrd="0" presId="urn:microsoft.com/office/officeart/2005/8/layout/cycle6"/>
    <dgm:cxn modelId="{E4C69F31-EE6D-BE4F-ADA2-A177A1AE9E85}" type="presParOf" srcId="{A73C616C-9879-434F-AAF8-98BA435F71D4}" destId="{8723BA89-62A6-324A-BCA7-279D3186C05F}" srcOrd="4" destOrd="0" presId="urn:microsoft.com/office/officeart/2005/8/layout/cycle6"/>
    <dgm:cxn modelId="{35D721E9-391C-5E4D-9551-6C59FB034D36}" type="presParOf" srcId="{A73C616C-9879-434F-AAF8-98BA435F71D4}" destId="{AAD315E0-614D-C94D-93A3-B90E0EEA7846}" srcOrd="5" destOrd="0" presId="urn:microsoft.com/office/officeart/2005/8/layout/cycle6"/>
    <dgm:cxn modelId="{A8EDCBD1-41DD-E640-BB82-415F6A134472}" type="presParOf" srcId="{A73C616C-9879-434F-AAF8-98BA435F71D4}" destId="{C2FD8677-29AE-FA44-A385-BE1378ADFEB4}" srcOrd="6" destOrd="0" presId="urn:microsoft.com/office/officeart/2005/8/layout/cycle6"/>
    <dgm:cxn modelId="{68DE0A09-540B-AE46-A746-52963700B38D}" type="presParOf" srcId="{A73C616C-9879-434F-AAF8-98BA435F71D4}" destId="{4C5D1D27-4424-014A-81E1-18D573A8C7EA}" srcOrd="7" destOrd="0" presId="urn:microsoft.com/office/officeart/2005/8/layout/cycle6"/>
    <dgm:cxn modelId="{CFC90277-591F-9644-84B3-8376AFFEC2D0}" type="presParOf" srcId="{A73C616C-9879-434F-AAF8-98BA435F71D4}" destId="{CE29870C-21D3-E74F-931D-CC4497AE476F}" srcOrd="8" destOrd="0" presId="urn:microsoft.com/office/officeart/2005/8/layout/cycle6"/>
    <dgm:cxn modelId="{739B9662-D605-3D4D-8D63-CD1CF6085BE1}" type="presParOf" srcId="{A73C616C-9879-434F-AAF8-98BA435F71D4}" destId="{1AD9A8B8-FC92-CB4E-9CE2-BA75868968B0}" srcOrd="9" destOrd="0" presId="urn:microsoft.com/office/officeart/2005/8/layout/cycle6"/>
    <dgm:cxn modelId="{AFD71587-5E5D-7D44-BA5E-470ED3037A3F}" type="presParOf" srcId="{A73C616C-9879-434F-AAF8-98BA435F71D4}" destId="{023D8E1A-C9C7-164A-9D14-DC6F870E2E11}" srcOrd="10" destOrd="0" presId="urn:microsoft.com/office/officeart/2005/8/layout/cycle6"/>
    <dgm:cxn modelId="{4B947C75-A6B1-D442-9051-B1F70C83F6BE}" type="presParOf" srcId="{A73C616C-9879-434F-AAF8-98BA435F71D4}" destId="{F2706D6F-44C1-D34B-8017-5B983536ADCA}" srcOrd="11" destOrd="0" presId="urn:microsoft.com/office/officeart/2005/8/layout/cycle6"/>
    <dgm:cxn modelId="{8E596365-B382-6542-B254-8310FAF6EB7C}" type="presParOf" srcId="{A73C616C-9879-434F-AAF8-98BA435F71D4}" destId="{E8BA5EAD-022A-694A-8C7F-BAA6C2D4EBCC}" srcOrd="12" destOrd="0" presId="urn:microsoft.com/office/officeart/2005/8/layout/cycle6"/>
    <dgm:cxn modelId="{C6E02B53-49C8-B14E-84E5-AE92AB1DEB4D}" type="presParOf" srcId="{A73C616C-9879-434F-AAF8-98BA435F71D4}" destId="{D3DA8507-7C8F-E243-AB84-FC7C47042EE1}" srcOrd="13" destOrd="0" presId="urn:microsoft.com/office/officeart/2005/8/layout/cycle6"/>
    <dgm:cxn modelId="{98FDCE28-0356-D84D-861E-272C23ACB086}" type="presParOf" srcId="{A73C616C-9879-434F-AAF8-98BA435F71D4}" destId="{FE12927D-8AE2-BC40-ADE6-7C3DA10E774B}" srcOrd="14" destOrd="0" presId="urn:microsoft.com/office/officeart/2005/8/layout/cycle6"/>
    <dgm:cxn modelId="{FDD42562-A17F-4B48-B975-4BDAC1C5BA42}" type="presParOf" srcId="{A73C616C-9879-434F-AAF8-98BA435F71D4}" destId="{BD2F71D1-2DAB-B04A-8E37-26A2A9CBA52F}" srcOrd="15" destOrd="0" presId="urn:microsoft.com/office/officeart/2005/8/layout/cycle6"/>
    <dgm:cxn modelId="{588B0CCC-E49F-A647-B45A-F4073241E59B}" type="presParOf" srcId="{A73C616C-9879-434F-AAF8-98BA435F71D4}" destId="{8B1E93D9-C2B8-7348-A163-5688D737BF6F}" srcOrd="16" destOrd="0" presId="urn:microsoft.com/office/officeart/2005/8/layout/cycle6"/>
    <dgm:cxn modelId="{B18E5D6A-9D0D-D44C-8EAC-B546B043A8B0}" type="presParOf" srcId="{A73C616C-9879-434F-AAF8-98BA435F71D4}" destId="{7FB4AD53-9FEE-5A40-9BBC-5C9AC256AFD7}" srcOrd="17" destOrd="0" presId="urn:microsoft.com/office/officeart/2005/8/layout/cycle6"/>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E85F49-E121-BF4B-A116-C2C1A585E430}">
      <dsp:nvSpPr>
        <dsp:cNvPr id="0" name=""/>
        <dsp:cNvSpPr/>
      </dsp:nvSpPr>
      <dsp:spPr>
        <a:xfrm>
          <a:off x="5035" y="126563"/>
          <a:ext cx="1447740" cy="1296000"/>
        </a:xfrm>
        <a:prstGeom prst="roundRect">
          <a:avLst>
            <a:gd name="adj" fmla="val 10000"/>
          </a:avLst>
        </a:prstGeom>
        <a:gradFill rotWithShape="0">
          <a:gsLst>
            <a:gs pos="0">
              <a:schemeClr val="accent3">
                <a:shade val="50000"/>
                <a:hueOff val="0"/>
                <a:satOff val="0"/>
                <a:lumOff val="0"/>
                <a:alphaOff val="0"/>
                <a:satMod val="103000"/>
                <a:lumMod val="102000"/>
                <a:tint val="94000"/>
              </a:schemeClr>
            </a:gs>
            <a:gs pos="50000">
              <a:schemeClr val="accent3">
                <a:shade val="50000"/>
                <a:hueOff val="0"/>
                <a:satOff val="0"/>
                <a:lumOff val="0"/>
                <a:alphaOff val="0"/>
                <a:satMod val="110000"/>
                <a:lumMod val="100000"/>
                <a:shade val="100000"/>
              </a:schemeClr>
            </a:gs>
            <a:gs pos="100000">
              <a:schemeClr val="accent3">
                <a:shade val="5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l" defTabSz="711200">
            <a:lnSpc>
              <a:spcPct val="90000"/>
            </a:lnSpc>
            <a:spcBef>
              <a:spcPct val="0"/>
            </a:spcBef>
            <a:spcAft>
              <a:spcPct val="35000"/>
            </a:spcAft>
            <a:buNone/>
          </a:pPr>
          <a:r>
            <a:rPr lang="en-US" sz="1600" kern="1200" dirty="0"/>
            <a:t>Year 1 (2024)</a:t>
          </a:r>
        </a:p>
      </dsp:txBody>
      <dsp:txXfrm>
        <a:off x="5035" y="126563"/>
        <a:ext cx="1447740" cy="579096"/>
      </dsp:txXfrm>
    </dsp:sp>
    <dsp:sp modelId="{4723113C-C9F8-D74D-B40F-A53911533ED4}">
      <dsp:nvSpPr>
        <dsp:cNvPr id="0" name=""/>
        <dsp:cNvSpPr/>
      </dsp:nvSpPr>
      <dsp:spPr>
        <a:xfrm>
          <a:off x="219488" y="793187"/>
          <a:ext cx="1746380" cy="1376179"/>
        </a:xfrm>
        <a:prstGeom prst="roundRect">
          <a:avLst>
            <a:gd name="adj" fmla="val 10000"/>
          </a:avLst>
        </a:prstGeom>
        <a:solidFill>
          <a:schemeClr val="lt1">
            <a:alpha val="90000"/>
            <a:hueOff val="0"/>
            <a:satOff val="0"/>
            <a:lumOff val="0"/>
            <a:alphaOff val="0"/>
          </a:schemeClr>
        </a:solidFill>
        <a:ln w="6350" cap="flat" cmpd="sng" algn="ctr">
          <a:solidFill>
            <a:schemeClr val="accent3">
              <a:shade val="5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Font typeface="Wingdings" panose="05000000000000000000" pitchFamily="2" charset="2"/>
            <a:buChar char="§"/>
          </a:pPr>
          <a:r>
            <a:rPr lang="en-US" sz="1600" kern="1200"/>
            <a:t>Medical devices reporting, correction, and removal</a:t>
          </a:r>
        </a:p>
      </dsp:txBody>
      <dsp:txXfrm>
        <a:off x="259795" y="833494"/>
        <a:ext cx="1665766" cy="1295565"/>
      </dsp:txXfrm>
    </dsp:sp>
    <dsp:sp modelId="{98A77195-14F7-524A-B2B2-4A5340F9F437}">
      <dsp:nvSpPr>
        <dsp:cNvPr id="0" name=""/>
        <dsp:cNvSpPr/>
      </dsp:nvSpPr>
      <dsp:spPr>
        <a:xfrm rot="21578862">
          <a:off x="1730002" y="227926"/>
          <a:ext cx="587742" cy="360445"/>
        </a:xfrm>
        <a:prstGeom prst="rightArrow">
          <a:avLst>
            <a:gd name="adj1" fmla="val 60000"/>
            <a:gd name="adj2" fmla="val 50000"/>
          </a:avLst>
        </a:prstGeom>
        <a:gradFill rotWithShape="0">
          <a:gsLst>
            <a:gs pos="0">
              <a:schemeClr val="accent3">
                <a:shade val="90000"/>
                <a:hueOff val="0"/>
                <a:satOff val="0"/>
                <a:lumOff val="0"/>
                <a:alphaOff val="0"/>
                <a:satMod val="103000"/>
                <a:lumMod val="102000"/>
                <a:tint val="94000"/>
              </a:schemeClr>
            </a:gs>
            <a:gs pos="50000">
              <a:schemeClr val="accent3">
                <a:shade val="90000"/>
                <a:hueOff val="0"/>
                <a:satOff val="0"/>
                <a:lumOff val="0"/>
                <a:alphaOff val="0"/>
                <a:satMod val="110000"/>
                <a:lumMod val="100000"/>
                <a:shade val="100000"/>
              </a:schemeClr>
            </a:gs>
            <a:gs pos="100000">
              <a:schemeClr val="accent3">
                <a:shade val="9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1730003" y="300347"/>
        <a:ext cx="479609" cy="216267"/>
      </dsp:txXfrm>
    </dsp:sp>
    <dsp:sp modelId="{EBB2FD1E-CB9C-3948-B3CD-8CBB7F179629}">
      <dsp:nvSpPr>
        <dsp:cNvPr id="0" name=""/>
        <dsp:cNvSpPr/>
      </dsp:nvSpPr>
      <dsp:spPr>
        <a:xfrm>
          <a:off x="2561703" y="110843"/>
          <a:ext cx="1447740" cy="1296000"/>
        </a:xfrm>
        <a:prstGeom prst="roundRect">
          <a:avLst>
            <a:gd name="adj" fmla="val 10000"/>
          </a:avLst>
        </a:prstGeom>
        <a:gradFill rotWithShape="0">
          <a:gsLst>
            <a:gs pos="0">
              <a:schemeClr val="accent3">
                <a:shade val="50000"/>
                <a:hueOff val="-41739"/>
                <a:satOff val="6832"/>
                <a:lumOff val="15460"/>
                <a:alphaOff val="0"/>
                <a:satMod val="103000"/>
                <a:lumMod val="102000"/>
                <a:tint val="94000"/>
              </a:schemeClr>
            </a:gs>
            <a:gs pos="50000">
              <a:schemeClr val="accent3">
                <a:shade val="50000"/>
                <a:hueOff val="-41739"/>
                <a:satOff val="6832"/>
                <a:lumOff val="15460"/>
                <a:alphaOff val="0"/>
                <a:satMod val="110000"/>
                <a:lumMod val="100000"/>
                <a:shade val="100000"/>
              </a:schemeClr>
            </a:gs>
            <a:gs pos="100000">
              <a:schemeClr val="accent3">
                <a:shade val="50000"/>
                <a:hueOff val="-41739"/>
                <a:satOff val="6832"/>
                <a:lumOff val="1546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l" defTabSz="711200">
            <a:lnSpc>
              <a:spcPct val="90000"/>
            </a:lnSpc>
            <a:spcBef>
              <a:spcPct val="0"/>
            </a:spcBef>
            <a:spcAft>
              <a:spcPct val="35000"/>
            </a:spcAft>
            <a:buNone/>
          </a:pPr>
          <a:r>
            <a:rPr lang="en-US" sz="1600" kern="1200"/>
            <a:t>Year 2 (2025)</a:t>
          </a:r>
        </a:p>
      </dsp:txBody>
      <dsp:txXfrm>
        <a:off x="2561703" y="110843"/>
        <a:ext cx="1447740" cy="579096"/>
      </dsp:txXfrm>
    </dsp:sp>
    <dsp:sp modelId="{3A544DF7-555D-974B-8319-921E6477C212}">
      <dsp:nvSpPr>
        <dsp:cNvPr id="0" name=""/>
        <dsp:cNvSpPr/>
      </dsp:nvSpPr>
      <dsp:spPr>
        <a:xfrm>
          <a:off x="2714490" y="849667"/>
          <a:ext cx="2204228" cy="1304743"/>
        </a:xfrm>
        <a:prstGeom prst="roundRect">
          <a:avLst>
            <a:gd name="adj" fmla="val 10000"/>
          </a:avLst>
        </a:prstGeom>
        <a:solidFill>
          <a:schemeClr val="lt1">
            <a:alpha val="90000"/>
            <a:hueOff val="0"/>
            <a:satOff val="0"/>
            <a:lumOff val="0"/>
            <a:alphaOff val="0"/>
          </a:schemeClr>
        </a:solidFill>
        <a:ln w="6350" cap="flat" cmpd="sng" algn="ctr">
          <a:solidFill>
            <a:schemeClr val="accent3">
              <a:shade val="50000"/>
              <a:hueOff val="-41739"/>
              <a:satOff val="6832"/>
              <a:lumOff val="1546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Font typeface="Wingdings" panose="05000000000000000000" pitchFamily="2" charset="2"/>
            <a:buChar char="§"/>
          </a:pPr>
          <a:r>
            <a:rPr lang="en-US" sz="1600" kern="1200"/>
            <a:t>Registration and listing, labeling, investigational device exemption</a:t>
          </a:r>
        </a:p>
      </dsp:txBody>
      <dsp:txXfrm>
        <a:off x="2752705" y="887882"/>
        <a:ext cx="2127798" cy="1228313"/>
      </dsp:txXfrm>
    </dsp:sp>
    <dsp:sp modelId="{3F0E66F2-5EA4-924A-B2ED-FA4D87C53F52}">
      <dsp:nvSpPr>
        <dsp:cNvPr id="0" name=""/>
        <dsp:cNvSpPr/>
      </dsp:nvSpPr>
      <dsp:spPr>
        <a:xfrm rot="21567084">
          <a:off x="4323462" y="207043"/>
          <a:ext cx="665780" cy="360445"/>
        </a:xfrm>
        <a:prstGeom prst="rightArrow">
          <a:avLst>
            <a:gd name="adj1" fmla="val 60000"/>
            <a:gd name="adj2" fmla="val 50000"/>
          </a:avLst>
        </a:prstGeom>
        <a:gradFill rotWithShape="0">
          <a:gsLst>
            <a:gs pos="0">
              <a:schemeClr val="accent3">
                <a:shade val="90000"/>
                <a:hueOff val="-55753"/>
                <a:satOff val="-463"/>
                <a:lumOff val="13153"/>
                <a:alphaOff val="0"/>
                <a:satMod val="103000"/>
                <a:lumMod val="102000"/>
                <a:tint val="94000"/>
              </a:schemeClr>
            </a:gs>
            <a:gs pos="50000">
              <a:schemeClr val="accent3">
                <a:shade val="90000"/>
                <a:hueOff val="-55753"/>
                <a:satOff val="-463"/>
                <a:lumOff val="13153"/>
                <a:alphaOff val="0"/>
                <a:satMod val="110000"/>
                <a:lumMod val="100000"/>
                <a:shade val="100000"/>
              </a:schemeClr>
            </a:gs>
            <a:gs pos="100000">
              <a:schemeClr val="accent3">
                <a:shade val="90000"/>
                <a:hueOff val="-55753"/>
                <a:satOff val="-463"/>
                <a:lumOff val="1315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4323464" y="279650"/>
        <a:ext cx="557647" cy="216267"/>
      </dsp:txXfrm>
    </dsp:sp>
    <dsp:sp modelId="{934573EA-9FBF-3B4F-8B8C-64F5C1B4772B}">
      <dsp:nvSpPr>
        <dsp:cNvPr id="0" name=""/>
        <dsp:cNvSpPr/>
      </dsp:nvSpPr>
      <dsp:spPr>
        <a:xfrm>
          <a:off x="5265577" y="84953"/>
          <a:ext cx="1447740" cy="1296000"/>
        </a:xfrm>
        <a:prstGeom prst="roundRect">
          <a:avLst>
            <a:gd name="adj" fmla="val 10000"/>
          </a:avLst>
        </a:prstGeom>
        <a:gradFill rotWithShape="0">
          <a:gsLst>
            <a:gs pos="0">
              <a:schemeClr val="accent3">
                <a:shade val="50000"/>
                <a:hueOff val="-83479"/>
                <a:satOff val="13663"/>
                <a:lumOff val="30919"/>
                <a:alphaOff val="0"/>
                <a:satMod val="103000"/>
                <a:lumMod val="102000"/>
                <a:tint val="94000"/>
              </a:schemeClr>
            </a:gs>
            <a:gs pos="50000">
              <a:schemeClr val="accent3">
                <a:shade val="50000"/>
                <a:hueOff val="-83479"/>
                <a:satOff val="13663"/>
                <a:lumOff val="30919"/>
                <a:alphaOff val="0"/>
                <a:satMod val="110000"/>
                <a:lumMod val="100000"/>
                <a:shade val="100000"/>
              </a:schemeClr>
            </a:gs>
            <a:gs pos="100000">
              <a:schemeClr val="accent3">
                <a:shade val="50000"/>
                <a:hueOff val="-83479"/>
                <a:satOff val="13663"/>
                <a:lumOff val="3091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l" defTabSz="711200">
            <a:lnSpc>
              <a:spcPct val="90000"/>
            </a:lnSpc>
            <a:spcBef>
              <a:spcPct val="0"/>
            </a:spcBef>
            <a:spcAft>
              <a:spcPct val="35000"/>
            </a:spcAft>
            <a:buNone/>
          </a:pPr>
          <a:r>
            <a:rPr lang="en-US" sz="1600" kern="1200"/>
            <a:t>Year 3 (2026)</a:t>
          </a:r>
        </a:p>
      </dsp:txBody>
      <dsp:txXfrm>
        <a:off x="5265577" y="84953"/>
        <a:ext cx="1447740" cy="579096"/>
      </dsp:txXfrm>
    </dsp:sp>
    <dsp:sp modelId="{EEABB416-97CE-024E-8A78-8E465EE9E17A}">
      <dsp:nvSpPr>
        <dsp:cNvPr id="0" name=""/>
        <dsp:cNvSpPr/>
      </dsp:nvSpPr>
      <dsp:spPr>
        <a:xfrm>
          <a:off x="5487558" y="958215"/>
          <a:ext cx="1596828" cy="1139667"/>
        </a:xfrm>
        <a:prstGeom prst="roundRect">
          <a:avLst>
            <a:gd name="adj" fmla="val 10000"/>
          </a:avLst>
        </a:prstGeom>
        <a:solidFill>
          <a:schemeClr val="lt1">
            <a:alpha val="90000"/>
            <a:hueOff val="0"/>
            <a:satOff val="0"/>
            <a:lumOff val="0"/>
            <a:alphaOff val="0"/>
          </a:schemeClr>
        </a:solidFill>
        <a:ln w="6350" cap="flat" cmpd="sng" algn="ctr">
          <a:solidFill>
            <a:schemeClr val="accent3">
              <a:shade val="50000"/>
              <a:hueOff val="-83479"/>
              <a:satOff val="13663"/>
              <a:lumOff val="30919"/>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rtl="0">
            <a:lnSpc>
              <a:spcPct val="90000"/>
            </a:lnSpc>
            <a:spcBef>
              <a:spcPct val="0"/>
            </a:spcBef>
            <a:spcAft>
              <a:spcPct val="15000"/>
            </a:spcAft>
            <a:buFont typeface="Wingdings" panose="05000000000000000000" pitchFamily="2" charset="2"/>
            <a:buChar char="§"/>
          </a:pPr>
          <a:r>
            <a:rPr lang="en-US" sz="1600" kern="1200"/>
            <a:t>Quality system regulation</a:t>
          </a:r>
          <a:r>
            <a:rPr lang="en-US" sz="1600" kern="1200">
              <a:latin typeface="Arial" panose="020B0604020202020204"/>
            </a:rPr>
            <a:t> (QSR)</a:t>
          </a:r>
          <a:endParaRPr lang="en-US" sz="1600" kern="1200"/>
        </a:p>
      </dsp:txBody>
      <dsp:txXfrm>
        <a:off x="5520938" y="991595"/>
        <a:ext cx="1530068" cy="1072907"/>
      </dsp:txXfrm>
    </dsp:sp>
    <dsp:sp modelId="{BF91B6FF-BF61-3347-B92A-7B0351945E44}">
      <dsp:nvSpPr>
        <dsp:cNvPr id="0" name=""/>
        <dsp:cNvSpPr/>
      </dsp:nvSpPr>
      <dsp:spPr>
        <a:xfrm rot="21585998">
          <a:off x="6951423" y="189332"/>
          <a:ext cx="504793" cy="360445"/>
        </a:xfrm>
        <a:prstGeom prst="rightArrow">
          <a:avLst>
            <a:gd name="adj1" fmla="val 60000"/>
            <a:gd name="adj2" fmla="val 50000"/>
          </a:avLst>
        </a:prstGeom>
        <a:gradFill rotWithShape="0">
          <a:gsLst>
            <a:gs pos="0">
              <a:schemeClr val="accent3">
                <a:shade val="90000"/>
                <a:hueOff val="-111507"/>
                <a:satOff val="-926"/>
                <a:lumOff val="26305"/>
                <a:alphaOff val="0"/>
                <a:satMod val="103000"/>
                <a:lumMod val="102000"/>
                <a:tint val="94000"/>
              </a:schemeClr>
            </a:gs>
            <a:gs pos="50000">
              <a:schemeClr val="accent3">
                <a:shade val="90000"/>
                <a:hueOff val="-111507"/>
                <a:satOff val="-926"/>
                <a:lumOff val="26305"/>
                <a:alphaOff val="0"/>
                <a:satMod val="110000"/>
                <a:lumMod val="100000"/>
                <a:shade val="100000"/>
              </a:schemeClr>
            </a:gs>
            <a:gs pos="100000">
              <a:schemeClr val="accent3">
                <a:shade val="90000"/>
                <a:hueOff val="-111507"/>
                <a:satOff val="-926"/>
                <a:lumOff val="2630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6951423" y="261641"/>
        <a:ext cx="396660" cy="216267"/>
      </dsp:txXfrm>
    </dsp:sp>
    <dsp:sp modelId="{A587CC6D-C01A-1747-A344-ADF95AC85A68}">
      <dsp:nvSpPr>
        <dsp:cNvPr id="0" name=""/>
        <dsp:cNvSpPr/>
      </dsp:nvSpPr>
      <dsp:spPr>
        <a:xfrm>
          <a:off x="7665750" y="75177"/>
          <a:ext cx="1447740" cy="1296000"/>
        </a:xfrm>
        <a:prstGeom prst="roundRect">
          <a:avLst>
            <a:gd name="adj" fmla="val 10000"/>
          </a:avLst>
        </a:prstGeom>
        <a:gradFill rotWithShape="0">
          <a:gsLst>
            <a:gs pos="0">
              <a:schemeClr val="accent3">
                <a:shade val="50000"/>
                <a:hueOff val="-83479"/>
                <a:satOff val="13663"/>
                <a:lumOff val="30919"/>
                <a:alphaOff val="0"/>
                <a:satMod val="103000"/>
                <a:lumMod val="102000"/>
                <a:tint val="94000"/>
              </a:schemeClr>
            </a:gs>
            <a:gs pos="50000">
              <a:schemeClr val="accent3">
                <a:shade val="50000"/>
                <a:hueOff val="-83479"/>
                <a:satOff val="13663"/>
                <a:lumOff val="30919"/>
                <a:alphaOff val="0"/>
                <a:satMod val="110000"/>
                <a:lumMod val="100000"/>
                <a:shade val="100000"/>
              </a:schemeClr>
            </a:gs>
            <a:gs pos="100000">
              <a:schemeClr val="accent3">
                <a:shade val="50000"/>
                <a:hueOff val="-83479"/>
                <a:satOff val="13663"/>
                <a:lumOff val="3091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l" defTabSz="711200">
            <a:lnSpc>
              <a:spcPct val="90000"/>
            </a:lnSpc>
            <a:spcBef>
              <a:spcPct val="0"/>
            </a:spcBef>
            <a:spcAft>
              <a:spcPct val="35000"/>
            </a:spcAft>
            <a:buNone/>
          </a:pPr>
          <a:r>
            <a:rPr lang="en-US" sz="1600" kern="1200"/>
            <a:t>Year 3.5 (2026-2027)</a:t>
          </a:r>
        </a:p>
      </dsp:txBody>
      <dsp:txXfrm>
        <a:off x="7665750" y="75177"/>
        <a:ext cx="1447740" cy="579096"/>
      </dsp:txXfrm>
    </dsp:sp>
    <dsp:sp modelId="{28248134-822A-6E41-B0B2-27D06FA05223}">
      <dsp:nvSpPr>
        <dsp:cNvPr id="0" name=""/>
        <dsp:cNvSpPr/>
      </dsp:nvSpPr>
      <dsp:spPr>
        <a:xfrm>
          <a:off x="7803538" y="928887"/>
          <a:ext cx="1765215" cy="1178772"/>
        </a:xfrm>
        <a:prstGeom prst="roundRect">
          <a:avLst>
            <a:gd name="adj" fmla="val 10000"/>
          </a:avLst>
        </a:prstGeom>
        <a:solidFill>
          <a:schemeClr val="lt1">
            <a:alpha val="90000"/>
            <a:hueOff val="0"/>
            <a:satOff val="0"/>
            <a:lumOff val="0"/>
            <a:alphaOff val="0"/>
          </a:schemeClr>
        </a:solidFill>
        <a:ln w="6350" cap="flat" cmpd="sng" algn="ctr">
          <a:solidFill>
            <a:schemeClr val="accent3">
              <a:shade val="50000"/>
              <a:hueOff val="-83479"/>
              <a:satOff val="13663"/>
              <a:lumOff val="30919"/>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Font typeface="Wingdings" panose="05000000000000000000" pitchFamily="2" charset="2"/>
            <a:buChar char="§"/>
          </a:pPr>
          <a:r>
            <a:rPr lang="en-US" sz="1600" kern="1200"/>
            <a:t>Submission of pre-market approval applications</a:t>
          </a:r>
        </a:p>
      </dsp:txBody>
      <dsp:txXfrm>
        <a:off x="7838063" y="963412"/>
        <a:ext cx="1696165" cy="1109722"/>
      </dsp:txXfrm>
    </dsp:sp>
    <dsp:sp modelId="{AAB19EE8-1161-F648-A8B6-919482B1FC69}">
      <dsp:nvSpPr>
        <dsp:cNvPr id="0" name=""/>
        <dsp:cNvSpPr/>
      </dsp:nvSpPr>
      <dsp:spPr>
        <a:xfrm rot="21586466">
          <a:off x="9372645" y="179551"/>
          <a:ext cx="549416" cy="360445"/>
        </a:xfrm>
        <a:prstGeom prst="rightArrow">
          <a:avLst>
            <a:gd name="adj1" fmla="val 60000"/>
            <a:gd name="adj2" fmla="val 50000"/>
          </a:avLst>
        </a:prstGeom>
        <a:gradFill rotWithShape="0">
          <a:gsLst>
            <a:gs pos="0">
              <a:schemeClr val="accent3">
                <a:shade val="90000"/>
                <a:hueOff val="-55753"/>
                <a:satOff val="-463"/>
                <a:lumOff val="13153"/>
                <a:alphaOff val="0"/>
                <a:satMod val="103000"/>
                <a:lumMod val="102000"/>
                <a:tint val="94000"/>
              </a:schemeClr>
            </a:gs>
            <a:gs pos="50000">
              <a:schemeClr val="accent3">
                <a:shade val="90000"/>
                <a:hueOff val="-55753"/>
                <a:satOff val="-463"/>
                <a:lumOff val="13153"/>
                <a:alphaOff val="0"/>
                <a:satMod val="110000"/>
                <a:lumMod val="100000"/>
                <a:shade val="100000"/>
              </a:schemeClr>
            </a:gs>
            <a:gs pos="100000">
              <a:schemeClr val="accent3">
                <a:shade val="90000"/>
                <a:hueOff val="-55753"/>
                <a:satOff val="-463"/>
                <a:lumOff val="1315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n-US" sz="1050" kern="1200"/>
        </a:p>
      </dsp:txBody>
      <dsp:txXfrm>
        <a:off x="9372645" y="251853"/>
        <a:ext cx="441283" cy="216267"/>
      </dsp:txXfrm>
    </dsp:sp>
    <dsp:sp modelId="{F6DFCF90-D475-424F-8E4B-5B07E8663DE1}">
      <dsp:nvSpPr>
        <dsp:cNvPr id="0" name=""/>
        <dsp:cNvSpPr/>
      </dsp:nvSpPr>
      <dsp:spPr>
        <a:xfrm>
          <a:off x="10150117" y="65396"/>
          <a:ext cx="1447740" cy="1296000"/>
        </a:xfrm>
        <a:prstGeom prst="roundRect">
          <a:avLst>
            <a:gd name="adj" fmla="val 10000"/>
          </a:avLst>
        </a:prstGeom>
        <a:gradFill rotWithShape="0">
          <a:gsLst>
            <a:gs pos="0">
              <a:schemeClr val="accent3">
                <a:shade val="50000"/>
                <a:hueOff val="-41739"/>
                <a:satOff val="6832"/>
                <a:lumOff val="15460"/>
                <a:alphaOff val="0"/>
                <a:satMod val="103000"/>
                <a:lumMod val="102000"/>
                <a:tint val="94000"/>
              </a:schemeClr>
            </a:gs>
            <a:gs pos="50000">
              <a:schemeClr val="accent3">
                <a:shade val="50000"/>
                <a:hueOff val="-41739"/>
                <a:satOff val="6832"/>
                <a:lumOff val="15460"/>
                <a:alphaOff val="0"/>
                <a:satMod val="110000"/>
                <a:lumMod val="100000"/>
                <a:shade val="100000"/>
              </a:schemeClr>
            </a:gs>
            <a:gs pos="100000">
              <a:schemeClr val="accent3">
                <a:shade val="50000"/>
                <a:hueOff val="-41739"/>
                <a:satOff val="6832"/>
                <a:lumOff val="1546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l" defTabSz="711200">
            <a:lnSpc>
              <a:spcPct val="90000"/>
            </a:lnSpc>
            <a:spcBef>
              <a:spcPct val="0"/>
            </a:spcBef>
            <a:spcAft>
              <a:spcPct val="35000"/>
            </a:spcAft>
            <a:buNone/>
          </a:pPr>
          <a:r>
            <a:rPr lang="en-US" sz="1600" kern="1200"/>
            <a:t>Year 4 (2027)</a:t>
          </a:r>
        </a:p>
      </dsp:txBody>
      <dsp:txXfrm>
        <a:off x="10150117" y="65396"/>
        <a:ext cx="1447740" cy="579096"/>
      </dsp:txXfrm>
    </dsp:sp>
    <dsp:sp modelId="{499040D9-EFE8-4B46-A3FA-34E5D165C4D8}">
      <dsp:nvSpPr>
        <dsp:cNvPr id="0" name=""/>
        <dsp:cNvSpPr/>
      </dsp:nvSpPr>
      <dsp:spPr>
        <a:xfrm>
          <a:off x="10154061" y="899545"/>
          <a:ext cx="2032902" cy="1217894"/>
        </a:xfrm>
        <a:prstGeom prst="roundRect">
          <a:avLst>
            <a:gd name="adj" fmla="val 10000"/>
          </a:avLst>
        </a:prstGeom>
        <a:solidFill>
          <a:schemeClr val="lt1">
            <a:alpha val="90000"/>
            <a:hueOff val="0"/>
            <a:satOff val="0"/>
            <a:lumOff val="0"/>
            <a:alphaOff val="0"/>
          </a:schemeClr>
        </a:solidFill>
        <a:ln w="6350" cap="flat" cmpd="sng" algn="ctr">
          <a:solidFill>
            <a:schemeClr val="accent3">
              <a:shade val="50000"/>
              <a:hueOff val="-41739"/>
              <a:satOff val="6832"/>
              <a:lumOff val="1546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Font typeface="Wingdings" panose="05000000000000000000" pitchFamily="2" charset="2"/>
            <a:buChar char="§"/>
          </a:pPr>
          <a:r>
            <a:rPr lang="en-US" sz="1600" kern="1200"/>
            <a:t>Submission of 510(k) premarket notifications/de novo requests</a:t>
          </a:r>
        </a:p>
      </dsp:txBody>
      <dsp:txXfrm>
        <a:off x="10189732" y="935216"/>
        <a:ext cx="1961560" cy="11465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A049F7-BE74-884B-B073-0F653D119621}">
      <dsp:nvSpPr>
        <dsp:cNvPr id="0" name=""/>
        <dsp:cNvSpPr/>
      </dsp:nvSpPr>
      <dsp:spPr>
        <a:xfrm>
          <a:off x="2930319" y="45131"/>
          <a:ext cx="1935293" cy="79605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Asthma</a:t>
          </a:r>
        </a:p>
      </dsp:txBody>
      <dsp:txXfrm>
        <a:off x="2969179" y="83991"/>
        <a:ext cx="1857573" cy="718334"/>
      </dsp:txXfrm>
    </dsp:sp>
    <dsp:sp modelId="{004BAF0D-928F-6344-B2F3-B16D1351C7CE}">
      <dsp:nvSpPr>
        <dsp:cNvPr id="0" name=""/>
        <dsp:cNvSpPr/>
      </dsp:nvSpPr>
      <dsp:spPr>
        <a:xfrm>
          <a:off x="1831213" y="459016"/>
          <a:ext cx="4195776" cy="4195776"/>
        </a:xfrm>
        <a:custGeom>
          <a:avLst/>
          <a:gdLst/>
          <a:ahLst/>
          <a:cxnLst/>
          <a:rect l="0" t="0" r="0" b="0"/>
          <a:pathLst>
            <a:path>
              <a:moveTo>
                <a:pt x="3043802" y="225354"/>
              </a:moveTo>
              <a:arcTo wR="2097888" hR="2097888" stAng="17808043" swAng="1708073"/>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CE9998D0-93B7-6042-8AB0-F63AABC937B5}">
      <dsp:nvSpPr>
        <dsp:cNvPr id="0" name=""/>
        <dsp:cNvSpPr/>
      </dsp:nvSpPr>
      <dsp:spPr>
        <a:xfrm>
          <a:off x="4918015" y="1370335"/>
          <a:ext cx="1911309" cy="8327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Chronic Kidney Disease</a:t>
          </a:r>
        </a:p>
      </dsp:txBody>
      <dsp:txXfrm>
        <a:off x="4958665" y="1410985"/>
        <a:ext cx="1830009" cy="751415"/>
      </dsp:txXfrm>
    </dsp:sp>
    <dsp:sp modelId="{AAD315E0-614D-C94D-93A3-B90E0EEA7846}">
      <dsp:nvSpPr>
        <dsp:cNvPr id="0" name=""/>
        <dsp:cNvSpPr/>
      </dsp:nvSpPr>
      <dsp:spPr>
        <a:xfrm>
          <a:off x="1859224" y="640303"/>
          <a:ext cx="4195776" cy="4195776"/>
        </a:xfrm>
        <a:custGeom>
          <a:avLst/>
          <a:gdLst/>
          <a:ahLst/>
          <a:cxnLst/>
          <a:rect l="0" t="0" r="0" b="0"/>
          <a:pathLst>
            <a:path>
              <a:moveTo>
                <a:pt x="4128291" y="1570067"/>
              </a:moveTo>
              <a:arcTo wR="2097888" hR="2097888" stAng="20725682" swAng="1221881"/>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C2FD8677-29AE-FA44-A385-BE1378ADFEB4}">
      <dsp:nvSpPr>
        <dsp:cNvPr id="0" name=""/>
        <dsp:cNvSpPr/>
      </dsp:nvSpPr>
      <dsp:spPr>
        <a:xfrm>
          <a:off x="4911774" y="2957456"/>
          <a:ext cx="1907859" cy="10695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Diabetic Kidney Disease</a:t>
          </a:r>
        </a:p>
      </dsp:txBody>
      <dsp:txXfrm>
        <a:off x="4963986" y="3009668"/>
        <a:ext cx="1803435" cy="965138"/>
      </dsp:txXfrm>
    </dsp:sp>
    <dsp:sp modelId="{CE29870C-21D3-E74F-931D-CC4497AE476F}">
      <dsp:nvSpPr>
        <dsp:cNvPr id="0" name=""/>
        <dsp:cNvSpPr/>
      </dsp:nvSpPr>
      <dsp:spPr>
        <a:xfrm>
          <a:off x="1950524" y="415164"/>
          <a:ext cx="4195776" cy="4195776"/>
        </a:xfrm>
        <a:custGeom>
          <a:avLst/>
          <a:gdLst/>
          <a:ahLst/>
          <a:cxnLst/>
          <a:rect l="0" t="0" r="0" b="0"/>
          <a:pathLst>
            <a:path>
              <a:moveTo>
                <a:pt x="3545105" y="3616669"/>
              </a:moveTo>
              <a:arcTo wR="2097888" hR="2097888" stAng="2782930" swAng="1124041"/>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1AD9A8B8-FC92-CB4E-9CE2-BA75868968B0}">
      <dsp:nvSpPr>
        <dsp:cNvPr id="0" name=""/>
        <dsp:cNvSpPr/>
      </dsp:nvSpPr>
      <dsp:spPr>
        <a:xfrm>
          <a:off x="3080963" y="4274293"/>
          <a:ext cx="1843873" cy="80926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Obesity- Associated Liver Disease</a:t>
          </a:r>
        </a:p>
      </dsp:txBody>
      <dsp:txXfrm>
        <a:off x="3120468" y="4313798"/>
        <a:ext cx="1764863" cy="730258"/>
      </dsp:txXfrm>
    </dsp:sp>
    <dsp:sp modelId="{F2706D6F-44C1-D34B-8017-5B983536ADCA}">
      <dsp:nvSpPr>
        <dsp:cNvPr id="0" name=""/>
        <dsp:cNvSpPr/>
      </dsp:nvSpPr>
      <dsp:spPr>
        <a:xfrm>
          <a:off x="1921891" y="545453"/>
          <a:ext cx="4195776" cy="4195776"/>
        </a:xfrm>
        <a:custGeom>
          <a:avLst/>
          <a:gdLst/>
          <a:ahLst/>
          <a:cxnLst/>
          <a:rect l="0" t="0" r="0" b="0"/>
          <a:pathLst>
            <a:path>
              <a:moveTo>
                <a:pt x="1153979" y="3971432"/>
              </a:moveTo>
              <a:arcTo wR="2097888" hR="2097888" stAng="7004363" swAng="917992"/>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E8BA5EAD-022A-694A-8C7F-BAA6C2D4EBCC}">
      <dsp:nvSpPr>
        <dsp:cNvPr id="0" name=""/>
        <dsp:cNvSpPr/>
      </dsp:nvSpPr>
      <dsp:spPr>
        <a:xfrm>
          <a:off x="1117505" y="2982389"/>
          <a:ext cx="1927271" cy="121520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Childhood Non-Alcoholic Fatty Liver Disease </a:t>
          </a:r>
        </a:p>
      </dsp:txBody>
      <dsp:txXfrm>
        <a:off x="1176826" y="3041710"/>
        <a:ext cx="1808629" cy="1096560"/>
      </dsp:txXfrm>
    </dsp:sp>
    <dsp:sp modelId="{FE12927D-8AE2-BC40-ADE6-7C3DA10E774B}">
      <dsp:nvSpPr>
        <dsp:cNvPr id="0" name=""/>
        <dsp:cNvSpPr/>
      </dsp:nvSpPr>
      <dsp:spPr>
        <a:xfrm>
          <a:off x="1813095" y="508711"/>
          <a:ext cx="4195776" cy="4195776"/>
        </a:xfrm>
        <a:custGeom>
          <a:avLst/>
          <a:gdLst/>
          <a:ahLst/>
          <a:cxnLst/>
          <a:rect l="0" t="0" r="0" b="0"/>
          <a:pathLst>
            <a:path>
              <a:moveTo>
                <a:pt x="32543" y="2465974"/>
              </a:moveTo>
              <a:arcTo wR="2097888" hR="2097888" stAng="10193689" swAng="1264649"/>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BD2F71D1-2DAB-B04A-8E37-26A2A9CBA52F}">
      <dsp:nvSpPr>
        <dsp:cNvPr id="0" name=""/>
        <dsp:cNvSpPr/>
      </dsp:nvSpPr>
      <dsp:spPr>
        <a:xfrm>
          <a:off x="996861" y="1444156"/>
          <a:ext cx="1913006" cy="7554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Preeclampsia</a:t>
          </a:r>
        </a:p>
      </dsp:txBody>
      <dsp:txXfrm>
        <a:off x="1033740" y="1481035"/>
        <a:ext cx="1839248" cy="681702"/>
      </dsp:txXfrm>
    </dsp:sp>
    <dsp:sp modelId="{7FB4AD53-9FEE-5A40-9BBC-5C9AC256AFD7}">
      <dsp:nvSpPr>
        <dsp:cNvPr id="0" name=""/>
        <dsp:cNvSpPr/>
      </dsp:nvSpPr>
      <dsp:spPr>
        <a:xfrm>
          <a:off x="1842758" y="420342"/>
          <a:ext cx="4195776" cy="4195776"/>
        </a:xfrm>
        <a:custGeom>
          <a:avLst/>
          <a:gdLst/>
          <a:ahLst/>
          <a:cxnLst/>
          <a:rect l="0" t="0" r="0" b="0"/>
          <a:pathLst>
            <a:path>
              <a:moveTo>
                <a:pt x="301465" y="1014374"/>
              </a:moveTo>
              <a:arcTo wR="2097888" hR="2097888" stAng="12665778" swAng="1788819"/>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43C9039C-FAAB-964A-8F3E-CCE540E90DCA}" type="datetimeFigureOut">
              <a:rPr lang="en-US" smtClean="0"/>
              <a:t>2/11/2024</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r>
              <a:rPr lang="en-US"/>
              <a:t>Page</a:t>
            </a: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7259673-AA67-854A-A18B-D6B0120892BF}" type="slidenum">
              <a:rPr lang="en-US" smtClean="0"/>
              <a:t>‹#›</a:t>
            </a:fld>
            <a:endParaRPr lang="en-US"/>
          </a:p>
        </p:txBody>
      </p:sp>
    </p:spTree>
    <p:extLst>
      <p:ext uri="{BB962C8B-B14F-4D97-AF65-F5344CB8AC3E}">
        <p14:creationId xmlns:p14="http://schemas.microsoft.com/office/powerpoint/2010/main" val="173446270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396240" y="502400"/>
            <a:ext cx="6217920" cy="356616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2C3BDF3D-447E-6AB2-4881-1F16F5B4F39E}"/>
              </a:ext>
            </a:extLst>
          </p:cNvPr>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D337426-8CA0-FB42-A549-23182BFE3B0F}" type="slidenum">
              <a:rPr lang="en-US" smtClean="0"/>
              <a:t>‹#›</a:t>
            </a:fld>
            <a:endParaRPr lang="en-US"/>
          </a:p>
        </p:txBody>
      </p:sp>
    </p:spTree>
    <p:extLst>
      <p:ext uri="{BB962C8B-B14F-4D97-AF65-F5344CB8AC3E}">
        <p14:creationId xmlns:p14="http://schemas.microsoft.com/office/powerpoint/2010/main" val="308064526"/>
      </p:ext>
    </p:extLst>
  </p:cSld>
  <p:clrMap bg1="lt1" tx1="dk1" bg2="lt2" tx2="dk2" accent1="accent1" accent2="accent2" accent3="accent3" accent4="accent4" accent5="accent5" accent6="accent6" hlink="hlink" folHlink="folHlink"/>
  <p:hf hdr="0" dt="0"/>
  <p:notesStyle>
    <a:lvl1pPr marL="0" algn="l" defTabSz="609585" rtl="0" eaLnBrk="1" latinLnBrk="0" hangingPunct="1">
      <a:lnSpc>
        <a:spcPct val="100000"/>
      </a:lnSpc>
      <a:defRPr sz="1200" kern="1200" baseline="0">
        <a:solidFill>
          <a:schemeClr val="tx1"/>
        </a:solidFill>
        <a:latin typeface="Arial" panose="020B0604020202020204" pitchFamily="34" charset="0"/>
        <a:ea typeface="+mn-ea"/>
        <a:cs typeface="+mn-cs"/>
      </a:defRPr>
    </a:lvl1pPr>
    <a:lvl2pPr marL="609585" algn="l" defTabSz="609585" rtl="0" eaLnBrk="1" latinLnBrk="0" hangingPunct="1">
      <a:lnSpc>
        <a:spcPct val="100000"/>
      </a:lnSpc>
      <a:defRPr sz="1200" kern="1200" baseline="0">
        <a:solidFill>
          <a:schemeClr val="tx1"/>
        </a:solidFill>
        <a:latin typeface="Arial" panose="020B0604020202020204" pitchFamily="34" charset="0"/>
        <a:ea typeface="+mn-ea"/>
        <a:cs typeface="+mn-cs"/>
      </a:defRPr>
    </a:lvl2pPr>
    <a:lvl3pPr marL="1219170" algn="l" defTabSz="609585" rtl="0" eaLnBrk="1" latinLnBrk="0" hangingPunct="1">
      <a:lnSpc>
        <a:spcPct val="100000"/>
      </a:lnSpc>
      <a:defRPr sz="1200" kern="1200" baseline="0">
        <a:solidFill>
          <a:schemeClr val="tx1"/>
        </a:solidFill>
        <a:latin typeface="Arial" panose="020B0604020202020204" pitchFamily="34" charset="0"/>
        <a:ea typeface="+mn-ea"/>
        <a:cs typeface="+mn-cs"/>
      </a:defRPr>
    </a:lvl3pPr>
    <a:lvl4pPr marL="1828754" algn="l" defTabSz="609585" rtl="0" eaLnBrk="1" latinLnBrk="0" hangingPunct="1">
      <a:lnSpc>
        <a:spcPct val="100000"/>
      </a:lnSpc>
      <a:defRPr sz="1200" kern="1200" baseline="0">
        <a:solidFill>
          <a:schemeClr val="tx1"/>
        </a:solidFill>
        <a:latin typeface="Arial" panose="020B0604020202020204" pitchFamily="34" charset="0"/>
        <a:ea typeface="+mn-ea"/>
        <a:cs typeface="+mn-cs"/>
      </a:defRPr>
    </a:lvl4pPr>
    <a:lvl5pPr marL="2438339" algn="l" defTabSz="609585" rtl="0" eaLnBrk="1" latinLnBrk="0" hangingPunct="1">
      <a:lnSpc>
        <a:spcPct val="100000"/>
      </a:lnSpc>
      <a:defRPr sz="1200" kern="1200" baseline="0">
        <a:solidFill>
          <a:schemeClr val="tx1"/>
        </a:solidFill>
        <a:latin typeface="Arial" panose="020B0604020202020204" pitchFamily="34" charset="0"/>
        <a:ea typeface="+mn-ea"/>
        <a:cs typeface="+mn-cs"/>
      </a:defRPr>
    </a:lvl5pPr>
    <a:lvl6pPr marL="3047924" algn="l" defTabSz="609585" rtl="0" eaLnBrk="1" latinLnBrk="0" hangingPunct="1">
      <a:defRPr sz="1600" kern="1200">
        <a:solidFill>
          <a:schemeClr val="tx1"/>
        </a:solidFill>
        <a:latin typeface="+mn-lt"/>
        <a:ea typeface="+mn-ea"/>
        <a:cs typeface="+mn-cs"/>
      </a:defRPr>
    </a:lvl6pPr>
    <a:lvl7pPr marL="3657509" algn="l" defTabSz="609585" rtl="0" eaLnBrk="1" latinLnBrk="0" hangingPunct="1">
      <a:defRPr sz="1600" kern="1200">
        <a:solidFill>
          <a:schemeClr val="tx1"/>
        </a:solidFill>
        <a:latin typeface="+mn-lt"/>
        <a:ea typeface="+mn-ea"/>
        <a:cs typeface="+mn-cs"/>
      </a:defRPr>
    </a:lvl7pPr>
    <a:lvl8pPr marL="4267093" algn="l" defTabSz="609585" rtl="0" eaLnBrk="1" latinLnBrk="0" hangingPunct="1">
      <a:defRPr sz="1600" kern="1200">
        <a:solidFill>
          <a:schemeClr val="tx1"/>
        </a:solidFill>
        <a:latin typeface="+mn-lt"/>
        <a:ea typeface="+mn-ea"/>
        <a:cs typeface="+mn-cs"/>
      </a:defRPr>
    </a:lvl8pPr>
    <a:lvl9pPr marL="4876678" algn="l" defTabSz="60958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57200"/>
            <a:ext cx="6338887" cy="3567113"/>
          </a:xfrm>
        </p:spPr>
      </p:sp>
      <p:sp>
        <p:nvSpPr>
          <p:cNvPr id="3" name="Notes Placeholder 2"/>
          <p:cNvSpPr>
            <a:spLocks noGrp="1"/>
          </p:cNvSpPr>
          <p:nvPr>
            <p:ph type="body" idx="1"/>
          </p:nvPr>
        </p:nvSpPr>
        <p:spPr>
          <a:xfrm>
            <a:off x="761206" y="4024313"/>
            <a:ext cx="5486400" cy="4114800"/>
          </a:xfrm>
        </p:spPr>
        <p:txBody>
          <a:bodyPr/>
          <a:lstStyle/>
          <a:p>
            <a:pPr defTabSz="1010978">
              <a:defRPr/>
            </a:pPr>
            <a:r>
              <a:rPr lang="en-US" dirty="0"/>
              <a:t>I would again like to welcome all of you to this Open Session of the National Advisory Council for Human Genome Research meeting, including those who are here with me in person and those who are joining remotely. </a:t>
            </a:r>
          </a:p>
          <a:p>
            <a:pPr defTabSz="1010978">
              <a:defRPr/>
            </a:pPr>
            <a:endParaRPr lang="en-US" dirty="0"/>
          </a:p>
          <a:p>
            <a:pPr defTabSz="1010978">
              <a:defRPr/>
            </a:pPr>
            <a:r>
              <a:rPr lang="en-US" dirty="0"/>
              <a:t>As with the rest of the Open Session, my Director’s Report presentation is being videorecorded, and that recording will be made available as a permanent archive on NHGRI’s website (genome.gov).</a:t>
            </a:r>
          </a:p>
        </p:txBody>
      </p:sp>
      <p:sp>
        <p:nvSpPr>
          <p:cNvPr id="5" name="Slide Number Placeholder 3">
            <a:extLst>
              <a:ext uri="{FF2B5EF4-FFF2-40B4-BE49-F238E27FC236}">
                <a16:creationId xmlns:a16="http://schemas.microsoft.com/office/drawing/2014/main" id="{1B36BC11-8BCE-4366-BC61-38990AEB2DAD}"/>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1</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5023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57200"/>
            <a:ext cx="6338887" cy="3567113"/>
          </a:xfrm>
        </p:spPr>
      </p:sp>
      <p:sp>
        <p:nvSpPr>
          <p:cNvPr id="3" name="Notes Placeholder 2"/>
          <p:cNvSpPr>
            <a:spLocks noGrp="1"/>
          </p:cNvSpPr>
          <p:nvPr>
            <p:ph type="body" idx="1"/>
          </p:nvPr>
        </p:nvSpPr>
        <p:spPr>
          <a:xfrm>
            <a:off x="761206" y="4024313"/>
            <a:ext cx="5486400" cy="4114800"/>
          </a:xfrm>
        </p:spPr>
        <p:txBody>
          <a:bodyPr/>
          <a:lstStyle/>
          <a:p>
            <a:pPr marL="0" marR="0" lvl="0" indent="0" algn="l" defTabSz="1010978" rtl="0" eaLnBrk="1" fontAlgn="auto" latinLnBrk="0" hangingPunct="1">
              <a:lnSpc>
                <a:spcPct val="100000"/>
              </a:lnSpc>
              <a:spcBef>
                <a:spcPts val="0"/>
              </a:spcBef>
              <a:spcAft>
                <a:spcPts val="0"/>
              </a:spcAft>
              <a:buClrTx/>
              <a:buSzTx/>
              <a:buFontTx/>
              <a:buNone/>
              <a:tabLst/>
              <a:defRPr/>
            </a:pPr>
            <a:r>
              <a:rPr lang="en-US" dirty="0"/>
              <a:t>Our last Council meeting was a particularly special one – the 100</a:t>
            </a:r>
            <a:r>
              <a:rPr lang="en-US" baseline="30000" dirty="0"/>
              <a:t>th</a:t>
            </a:r>
            <a:r>
              <a:rPr lang="en-US" dirty="0"/>
              <a:t> such meeting since the establishment of the Institute. We worked hard to commemorate this historic meeting in a meaningful way.</a:t>
            </a:r>
          </a:p>
          <a:p>
            <a:pPr marL="0" marR="0" lvl="0" indent="0" algn="l" defTabSz="1010978" rtl="0" eaLnBrk="1" fontAlgn="auto" latinLnBrk="0" hangingPunct="1">
              <a:lnSpc>
                <a:spcPct val="100000"/>
              </a:lnSpc>
              <a:spcBef>
                <a:spcPts val="0"/>
              </a:spcBef>
              <a:spcAft>
                <a:spcPts val="0"/>
              </a:spcAft>
              <a:buClrTx/>
              <a:buSzTx/>
              <a:buFontTx/>
              <a:buNone/>
              <a:tabLst/>
              <a:defRPr/>
            </a:pPr>
            <a:endParaRPr lang="en-US" dirty="0"/>
          </a:p>
          <a:p>
            <a:pPr marL="0" marR="0" lvl="0" indent="0" algn="l" defTabSz="1010978" rtl="0" eaLnBrk="1" fontAlgn="auto" latinLnBrk="0" hangingPunct="1">
              <a:lnSpc>
                <a:spcPct val="100000"/>
              </a:lnSpc>
              <a:spcBef>
                <a:spcPts val="0"/>
              </a:spcBef>
              <a:spcAft>
                <a:spcPts val="0"/>
              </a:spcAft>
              <a:buClrTx/>
              <a:buSzTx/>
              <a:buFontTx/>
              <a:buNone/>
              <a:tabLst/>
              <a:defRPr/>
            </a:pPr>
            <a:r>
              <a:rPr lang="en-US" dirty="0"/>
              <a:t>Our efforts included * balloons, * cake, and even a * special guest (who serenaded us!) – which in combination with balloons and a cake makes for great photographs! </a:t>
            </a:r>
          </a:p>
          <a:p>
            <a:pPr marL="0" marR="0" lvl="0" indent="0" algn="l" defTabSz="1010978" rtl="0" eaLnBrk="1" fontAlgn="auto" latinLnBrk="0" hangingPunct="1">
              <a:lnSpc>
                <a:spcPct val="100000"/>
              </a:lnSpc>
              <a:spcBef>
                <a:spcPts val="0"/>
              </a:spcBef>
              <a:spcAft>
                <a:spcPts val="0"/>
              </a:spcAft>
              <a:buClrTx/>
              <a:buSzTx/>
              <a:buFontTx/>
              <a:buNone/>
              <a:tabLst/>
              <a:defRPr/>
            </a:pPr>
            <a:br>
              <a:rPr lang="en-US" dirty="0"/>
            </a:br>
            <a:r>
              <a:rPr lang="en-US" dirty="0"/>
              <a:t>It was a wonderful meeting, as were the previous 99 gatherings of this remarkable and * good-looking group. Well, since the September Council meeting was number 100… </a:t>
            </a:r>
          </a:p>
          <a:p>
            <a:pPr defTabSz="1010978">
              <a:defRPr/>
            </a:pPr>
            <a:endParaRPr lang="en-US" dirty="0"/>
          </a:p>
        </p:txBody>
      </p:sp>
      <p:sp>
        <p:nvSpPr>
          <p:cNvPr id="5" name="Slide Number Placeholder 3">
            <a:extLst>
              <a:ext uri="{FF2B5EF4-FFF2-40B4-BE49-F238E27FC236}">
                <a16:creationId xmlns:a16="http://schemas.microsoft.com/office/drawing/2014/main" id="{1B36BC11-8BCE-4366-BC61-38990AEB2DAD}"/>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2</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467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57200"/>
            <a:ext cx="6338887" cy="3567113"/>
          </a:xfrm>
        </p:spPr>
      </p:sp>
      <p:sp>
        <p:nvSpPr>
          <p:cNvPr id="3" name="Notes Placeholder 2"/>
          <p:cNvSpPr>
            <a:spLocks noGrp="1"/>
          </p:cNvSpPr>
          <p:nvPr>
            <p:ph type="body" idx="1"/>
          </p:nvPr>
        </p:nvSpPr>
        <p:spPr>
          <a:xfrm>
            <a:off x="761206" y="4024313"/>
            <a:ext cx="5486400" cy="4114800"/>
          </a:xfrm>
        </p:spPr>
        <p:txBody>
          <a:bodyPr/>
          <a:lstStyle/>
          <a:p>
            <a:pPr defTabSz="1010978">
              <a:defRPr/>
            </a:pPr>
            <a:r>
              <a:rPr lang="en-US" dirty="0"/>
              <a:t>…that makes this February Council meeting the </a:t>
            </a:r>
            <a:r>
              <a:rPr lang="en-US" baseline="0" dirty="0"/>
              <a:t>101</a:t>
            </a:r>
            <a:r>
              <a:rPr lang="en-US" baseline="30000" dirty="0"/>
              <a:t>st</a:t>
            </a:r>
            <a:r>
              <a:rPr lang="en-US" baseline="0" dirty="0"/>
              <a:t>. Because</a:t>
            </a:r>
            <a:r>
              <a:rPr lang="en-US" dirty="0"/>
              <a:t> we are virtual, I can’t offer you real balloons, cake, or an in-person special guest (who insists on singing). But I always like commemorative moments, and I for one cannot see the number 101 without thinking about * dalmatians because of the famous Disney movie. </a:t>
            </a:r>
          </a:p>
          <a:p>
            <a:pPr defTabSz="1010978">
              <a:defRPr/>
            </a:pPr>
            <a:endParaRPr lang="en-US" dirty="0"/>
          </a:p>
          <a:p>
            <a:pPr defTabSz="1010978">
              <a:defRPr/>
            </a:pPr>
            <a:r>
              <a:rPr lang="en-US" dirty="0"/>
              <a:t>So, while I can’t offer you cake or a special guest, * I can make you smile by seeing photos of insanely cute dalmatians. In addition, I had my graphics designer, Darryl Leja, * create an adapted advertisement for today’s 101</a:t>
            </a:r>
            <a:r>
              <a:rPr lang="en-US" baseline="30000" dirty="0"/>
              <a:t>st</a:t>
            </a:r>
            <a:r>
              <a:rPr lang="en-US" dirty="0"/>
              <a:t> meeting, which might even make you laugh.</a:t>
            </a:r>
          </a:p>
          <a:p>
            <a:pPr defTabSz="1010978">
              <a:defRPr/>
            </a:pPr>
            <a:endParaRPr lang="en-US" dirty="0"/>
          </a:p>
          <a:p>
            <a:pPr defTabSz="1010978">
              <a:defRPr/>
            </a:pPr>
            <a:r>
              <a:rPr lang="en-US" dirty="0"/>
              <a:t>I just hope you are still smiling and laughing when I am finished with my Director’s Report in 90 more slides.</a:t>
            </a:r>
          </a:p>
          <a:p>
            <a:pPr defTabSz="1010978">
              <a:defRPr/>
            </a:pPr>
            <a:endParaRPr lang="en-US" dirty="0"/>
          </a:p>
        </p:txBody>
      </p:sp>
      <p:sp>
        <p:nvSpPr>
          <p:cNvPr id="5" name="Slide Number Placeholder 3">
            <a:extLst>
              <a:ext uri="{FF2B5EF4-FFF2-40B4-BE49-F238E27FC236}">
                <a16:creationId xmlns:a16="http://schemas.microsoft.com/office/drawing/2014/main" id="{1B36BC11-8BCE-4366-BC61-38990AEB2DAD}"/>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3</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16476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xfrm>
            <a:off x="336550" y="457200"/>
            <a:ext cx="6337300" cy="3565525"/>
          </a:xfrm>
          <a:prstGeom prst="rect">
            <a:avLst/>
          </a:prstGeom>
          <a:ln/>
        </p:spPr>
      </p:sp>
      <p:sp>
        <p:nvSpPr>
          <p:cNvPr id="132099" name="Notes Placeholder 2"/>
          <p:cNvSpPr>
            <a:spLocks noGrp="1"/>
          </p:cNvSpPr>
          <p:nvPr>
            <p:ph type="body" idx="1"/>
          </p:nvPr>
        </p:nvSpPr>
        <p:spPr>
          <a:xfrm>
            <a:off x="762000" y="4022725"/>
            <a:ext cx="5486400" cy="4114800"/>
          </a:xfr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5467" tIns="52732" rIns="105467" bIns="52732" numCol="1" anchor="t" anchorCtr="0" compatLnSpc="1">
            <a:prstTxWarp prst="textNoShape">
              <a:avLst/>
            </a:prstTxWarp>
          </a:bodyPr>
          <a:lstStyle/>
          <a:p>
            <a:r>
              <a:rPr lang="en-US" dirty="0"/>
              <a:t>For those who are new to our Council meetings, I want to make you aware of the ‘electronic resource’ that has been developed for my Director’s Report. This resource, which is analogous to the supplemental materials of a published paper, can be accessed at the URL shown here.</a:t>
            </a:r>
          </a:p>
          <a:p>
            <a:endParaRPr lang="en-US" dirty="0"/>
          </a:p>
          <a:p>
            <a:r>
              <a:rPr lang="en-US" dirty="0"/>
              <a:t>The slides that I will show during my Director’s Report are also available electronically at this site – * in both PDF and PowerPoint formats.</a:t>
            </a:r>
          </a:p>
          <a:p>
            <a:endParaRPr lang="en-US" dirty="0"/>
          </a:p>
          <a:p>
            <a:r>
              <a:rPr lang="en-US" dirty="0"/>
              <a:t>* When there are documents or relevant websites associated with a particular slide, you will find a “Document #” indicated on the bottom right of that slide; that “Document #” references materials that can be accessed and/or downloaded from the webpage shown here. This dedicated webpage and all linked documents will be archived on genome.gov as part of the historical record of this Council meeting.</a:t>
            </a:r>
          </a:p>
        </p:txBody>
      </p:sp>
      <p:sp>
        <p:nvSpPr>
          <p:cNvPr id="8" name="Slide Number Placeholder 3">
            <a:extLst>
              <a:ext uri="{FF2B5EF4-FFF2-40B4-BE49-F238E27FC236}">
                <a16:creationId xmlns:a16="http://schemas.microsoft.com/office/drawing/2014/main" id="{73B9C36D-F4E6-4B95-A367-E5B8B2F3BD81}"/>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4</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7427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pPr marL="0" marR="0" indent="0">
              <a:spcBef>
                <a:spcPts val="0"/>
              </a:spcBef>
              <a:spcAft>
                <a:spcPts val="0"/>
              </a:spcAft>
              <a:buFont typeface="Arial" panose="020B0604020202020204"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dirty="0">
                <a:effectLst/>
                <a:ea typeface="Times New Roman" panose="02020603050405020304" pitchFamily="18" charset="0"/>
                <a:cs typeface="Arial" panose="020B0604020202020204" pitchFamily="34" charset="0"/>
              </a:rPr>
              <a:t>There will be several other presentations during the Open Session of this Council meeting. My Director’s Report is tailored around those presentations, and I will not discuss in detail the topics that others will cover. </a:t>
            </a:r>
          </a:p>
          <a:p>
            <a:pPr marL="0" marR="0" indent="0">
              <a:spcBef>
                <a:spcPts val="0"/>
              </a:spcBef>
              <a:spcAft>
                <a:spcPts val="0"/>
              </a:spcAft>
              <a:buFont typeface="Arial" panose="020B0604020202020204"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lang="en-US" dirty="0">
              <a:effectLst/>
              <a:ea typeface="Times New Roman" panose="02020603050405020304" pitchFamily="18" charset="0"/>
              <a:cs typeface="Arial" panose="020B0604020202020204" pitchFamily="34" charset="0"/>
            </a:endParaRPr>
          </a:p>
          <a:p>
            <a:pPr marL="0" marR="0" indent="0">
              <a:spcBef>
                <a:spcPts val="0"/>
              </a:spcBef>
              <a:spcAft>
                <a:spcPts val="0"/>
              </a:spcAft>
              <a:buFont typeface="Arial" panose="020B0604020202020204"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dirty="0">
                <a:effectLst/>
                <a:ea typeface="Times New Roman" panose="02020603050405020304" pitchFamily="18" charset="0"/>
                <a:cs typeface="Arial" panose="020B0604020202020204" pitchFamily="34" charset="0"/>
              </a:rPr>
              <a:t>* Following my Director’s Report, Joni Rutter, Director of the National Center for Advancing Translational Sciences (or NCATS), will give a presentation on </a:t>
            </a:r>
            <a:r>
              <a:rPr lang="en-US" i="1" dirty="0">
                <a:effectLst/>
                <a:ea typeface="Times New Roman" panose="02020603050405020304" pitchFamily="18" charset="0"/>
                <a:cs typeface="Arial" panose="020B0604020202020204" pitchFamily="34" charset="0"/>
              </a:rPr>
              <a:t>Research at the Intersection of Translational Science and Genomics</a:t>
            </a:r>
            <a:r>
              <a:rPr lang="en-US" dirty="0">
                <a:effectLst/>
                <a:ea typeface="Times New Roman" panose="02020603050405020304" pitchFamily="18" charset="0"/>
                <a:cs typeface="Arial" panose="020B0604020202020204" pitchFamily="34" charset="0"/>
              </a:rPr>
              <a:t>. </a:t>
            </a:r>
          </a:p>
          <a:p>
            <a:pPr marL="0" marR="0" indent="0">
              <a:spcBef>
                <a:spcPts val="0"/>
              </a:spcBef>
              <a:spcAft>
                <a:spcPts val="0"/>
              </a:spcAft>
              <a:buFont typeface="Arial" panose="020B0604020202020204"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lang="en-US" dirty="0">
              <a:effectLst/>
              <a:ea typeface="Times New Roman" panose="02020603050405020304" pitchFamily="18" charset="0"/>
              <a:cs typeface="Arial" panose="020B0604020202020204" pitchFamily="34" charset="0"/>
            </a:endParaRPr>
          </a:p>
          <a:p>
            <a:pPr marL="0" marR="0" indent="0">
              <a:spcBef>
                <a:spcPts val="0"/>
              </a:spcBef>
              <a:spcAft>
                <a:spcPts val="0"/>
              </a:spcAft>
              <a:buFont typeface="Arial" panose="020B0604020202020204"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dirty="0">
                <a:effectLst/>
                <a:ea typeface="Times New Roman" panose="02020603050405020304" pitchFamily="18" charset="0"/>
                <a:cs typeface="Arial" panose="020B0604020202020204" pitchFamily="34" charset="0"/>
              </a:rPr>
              <a:t>* Then, there will be six concept clearances presented by extramural program directors.</a:t>
            </a:r>
          </a:p>
          <a:p>
            <a:pPr marL="0" marR="0" indent="0">
              <a:spcBef>
                <a:spcPts val="0"/>
              </a:spcBef>
              <a:spcAft>
                <a:spcPts val="0"/>
              </a:spcAft>
              <a:buFont typeface="Arial" panose="020B0604020202020204"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lang="en-US" dirty="0">
              <a:effectLst/>
              <a:ea typeface="Times New Roman" panose="02020603050405020304" pitchFamily="18" charset="0"/>
              <a:cs typeface="Arial" panose="020B0604020202020204" pitchFamily="34" charset="0"/>
            </a:endParaRPr>
          </a:p>
          <a:p>
            <a:pPr marL="0" marR="0" indent="0">
              <a:spcBef>
                <a:spcPts val="0"/>
              </a:spcBef>
              <a:spcAft>
                <a:spcPts val="0"/>
              </a:spcAft>
              <a:buFont typeface="Arial" panose="020B0604020202020204"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dirty="0">
                <a:effectLst/>
                <a:ea typeface="Times New Roman" panose="02020603050405020304" pitchFamily="18" charset="0"/>
                <a:cs typeface="Arial" panose="020B0604020202020204" pitchFamily="34" charset="0"/>
              </a:rPr>
              <a:t>* First, Rene Sterling will present a concept clearance on </a:t>
            </a:r>
            <a:r>
              <a:rPr lang="en-US" i="1" dirty="0">
                <a:effectLst/>
                <a:ea typeface="Times New Roman" panose="02020603050405020304" pitchFamily="18" charset="0"/>
                <a:cs typeface="Arial" panose="020B0604020202020204" pitchFamily="34" charset="0"/>
              </a:rPr>
              <a:t>Building Partnerships and Broadening Perspectives to Advance Ethical, Legal, and Social Implications (ELSI) Research</a:t>
            </a:r>
            <a:r>
              <a:rPr lang="en-US" dirty="0">
                <a:effectLst/>
                <a:ea typeface="Times New Roman" panose="02020603050405020304" pitchFamily="18" charset="0"/>
                <a:cs typeface="Arial" panose="020B0604020202020204" pitchFamily="34" charset="0"/>
              </a:rPr>
              <a:t>. </a:t>
            </a:r>
          </a:p>
          <a:p>
            <a:pPr marL="0" marR="0" indent="0">
              <a:spcBef>
                <a:spcPts val="0"/>
              </a:spcBef>
              <a:spcAft>
                <a:spcPts val="0"/>
              </a:spcAft>
              <a:buFont typeface="Arial" panose="020B0604020202020204"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lang="en-US" dirty="0">
              <a:effectLst/>
              <a:ea typeface="Times New Roman" panose="02020603050405020304" pitchFamily="18" charset="0"/>
              <a:cs typeface="Arial" panose="020B0604020202020204" pitchFamily="34" charset="0"/>
            </a:endParaRPr>
          </a:p>
          <a:p>
            <a:pPr marL="0" marR="0" indent="0">
              <a:spcBef>
                <a:spcPts val="0"/>
              </a:spcBef>
              <a:spcAft>
                <a:spcPts val="0"/>
              </a:spcAft>
              <a:buFont typeface="Arial" panose="020B0604020202020204"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dirty="0">
                <a:effectLst/>
                <a:ea typeface="Times New Roman" panose="02020603050405020304" pitchFamily="18" charset="0"/>
                <a:cs typeface="Arial" panose="020B0604020202020204" pitchFamily="34" charset="0"/>
              </a:rPr>
              <a:t>* Rene will then present another concept clearance on </a:t>
            </a:r>
            <a:r>
              <a:rPr lang="en-US" i="1" dirty="0">
                <a:effectLst/>
                <a:ea typeface="Times New Roman" panose="02020603050405020304" pitchFamily="18" charset="0"/>
                <a:cs typeface="Arial" panose="020B0604020202020204" pitchFamily="34" charset="0"/>
              </a:rPr>
              <a:t>NHGRI Predoctoral to Postdoctoral Transition Award for Ethical, Legal and Social Implications (ELSI) Research</a:t>
            </a:r>
            <a:r>
              <a:rPr lang="en-US" dirty="0">
                <a:effectLst/>
                <a:ea typeface="Times New Roman" panose="02020603050405020304" pitchFamily="18" charset="0"/>
                <a:cs typeface="Arial" panose="020B0604020202020204" pitchFamily="34" charset="0"/>
              </a:rPr>
              <a:t>. </a:t>
            </a:r>
          </a:p>
          <a:p>
            <a:pPr marL="0" marR="0" indent="0">
              <a:spcBef>
                <a:spcPts val="0"/>
              </a:spcBef>
              <a:spcAft>
                <a:spcPts val="0"/>
              </a:spcAft>
              <a:buFont typeface="Arial" panose="020B0604020202020204"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lang="en-US" dirty="0">
              <a:effectLst/>
              <a:ea typeface="Times New Roman" panose="02020603050405020304" pitchFamily="18" charset="0"/>
              <a:cs typeface="Arial" panose="020B0604020202020204" pitchFamily="34" charset="0"/>
            </a:endParaRPr>
          </a:p>
        </p:txBody>
      </p:sp>
      <p:sp>
        <p:nvSpPr>
          <p:cNvPr id="5" name="Slide Number Placeholder 3">
            <a:extLst>
              <a:ext uri="{FF2B5EF4-FFF2-40B4-BE49-F238E27FC236}">
                <a16:creationId xmlns:a16="http://schemas.microsoft.com/office/drawing/2014/main" id="{B5BC287D-CEB6-4D84-9F2C-DEAB1B5A951C}"/>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5</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74041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6343"/>
            <a:ext cx="5486400" cy="4114800"/>
          </a:xfrm>
        </p:spPr>
        <p:txBody>
          <a:bodyPr/>
          <a:lstStyle/>
          <a:p>
            <a:pPr marL="0" marR="0" lvl="0" indent="0" algn="l" defTabSz="609585" rtl="0" eaLnBrk="1" fontAlgn="auto" latinLnBrk="0" hangingPunct="1">
              <a:lnSpc>
                <a:spcPct val="100000"/>
              </a:lnSpc>
              <a:spcBef>
                <a:spcPts val="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defRPr/>
            </a:pPr>
            <a:r>
              <a:rPr lang="en-US" dirty="0">
                <a:effectLst/>
                <a:ea typeface="Times New Roman" panose="02020603050405020304" pitchFamily="18" charset="0"/>
                <a:cs typeface="Arial" panose="020B0604020202020204" pitchFamily="34" charset="0"/>
              </a:rPr>
              <a:t>Next, * Simona Volpi will present a concept clearance on </a:t>
            </a:r>
            <a:r>
              <a:rPr lang="en-US" i="1" dirty="0">
                <a:effectLst/>
                <a:ea typeface="Times New Roman" panose="02020603050405020304" pitchFamily="18" charset="0"/>
                <a:cs typeface="Arial" panose="020B0604020202020204" pitchFamily="34" charset="0"/>
              </a:rPr>
              <a:t>Population Screening in Primary Care</a:t>
            </a:r>
            <a:r>
              <a:rPr lang="en-US" dirty="0">
                <a:effectLst/>
                <a:ea typeface="Times New Roman" panose="02020603050405020304" pitchFamily="18" charset="0"/>
                <a:cs typeface="Arial" panose="020B0604020202020204" pitchFamily="34" charset="0"/>
              </a:rPr>
              <a:t>. </a:t>
            </a:r>
          </a:p>
          <a:p>
            <a:pPr marL="0" marR="0" lvl="0" indent="0" algn="l" defTabSz="609585" rtl="0" eaLnBrk="1" fontAlgn="auto" latinLnBrk="0" hangingPunct="1">
              <a:lnSpc>
                <a:spcPct val="100000"/>
              </a:lnSpc>
              <a:spcBef>
                <a:spcPts val="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defRPr/>
            </a:pPr>
            <a:endParaRPr lang="en-US" sz="1200" dirty="0">
              <a:effectLst/>
              <a:ea typeface="Times New Roman" panose="02020603050405020304" pitchFamily="18" charset="0"/>
              <a:cs typeface="Arial" panose="020B0604020202020204" pitchFamily="34" charset="0"/>
            </a:endParaRP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sz="1200" dirty="0">
                <a:effectLst/>
                <a:ea typeface="Times New Roman" panose="02020603050405020304" pitchFamily="18" charset="0"/>
                <a:cs typeface="Arial" panose="020B0604020202020204" pitchFamily="34" charset="0"/>
              </a:rPr>
              <a:t>* Then, Nicole Lockhart will present </a:t>
            </a:r>
            <a:r>
              <a:rPr lang="en-US" dirty="0">
                <a:effectLst/>
                <a:ea typeface="Times New Roman" panose="02020603050405020304" pitchFamily="18" charset="0"/>
                <a:cs typeface="Arial" panose="020B0604020202020204" pitchFamily="34" charset="0"/>
              </a:rPr>
              <a:t>a concept clearance on </a:t>
            </a:r>
            <a:r>
              <a:rPr lang="en-US" sz="1200" i="1" dirty="0">
                <a:effectLst/>
                <a:ea typeface="Times New Roman" panose="02020603050405020304" pitchFamily="18" charset="0"/>
                <a:cs typeface="Arial" panose="020B0604020202020204" pitchFamily="34" charset="0"/>
              </a:rPr>
              <a:t>ELSI Congress Research Conference</a:t>
            </a:r>
            <a:r>
              <a:rPr lang="en-US" sz="1200" dirty="0">
                <a:effectLst/>
                <a:ea typeface="Times New Roman" panose="02020603050405020304" pitchFamily="18" charset="0"/>
                <a:cs typeface="Arial" panose="020B0604020202020204" pitchFamily="34" charset="0"/>
              </a:rPr>
              <a:t>.</a:t>
            </a: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lang="en-US" sz="1200" dirty="0">
              <a:effectLst/>
              <a:ea typeface="Times New Roman" panose="02020603050405020304" pitchFamily="18" charset="0"/>
              <a:cs typeface="Arial" panose="020B0604020202020204" pitchFamily="34" charset="0"/>
            </a:endParaRP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sz="1200" dirty="0">
                <a:effectLst/>
                <a:ea typeface="Times New Roman" panose="02020603050405020304" pitchFamily="18" charset="0"/>
                <a:cs typeface="Arial" panose="020B0604020202020204" pitchFamily="34" charset="0"/>
              </a:rPr>
              <a:t>* Next, Shurjo Sen will present </a:t>
            </a:r>
            <a:r>
              <a:rPr lang="en-US" dirty="0">
                <a:effectLst/>
                <a:ea typeface="Times New Roman" panose="02020603050405020304" pitchFamily="18" charset="0"/>
                <a:cs typeface="Arial" panose="020B0604020202020204" pitchFamily="34" charset="0"/>
              </a:rPr>
              <a:t>a concept clearance on </a:t>
            </a:r>
            <a:r>
              <a:rPr lang="en-US" i="1" dirty="0">
                <a:effectLst/>
                <a:ea typeface="Times New Roman" panose="02020603050405020304" pitchFamily="18" charset="0"/>
                <a:cs typeface="Arial" panose="020B0604020202020204" pitchFamily="34" charset="0"/>
              </a:rPr>
              <a:t>Enhancing Reuse of NHGRI Data Assets</a:t>
            </a:r>
            <a:r>
              <a:rPr lang="en-US" sz="1200" dirty="0">
                <a:effectLst/>
                <a:ea typeface="Times New Roman" panose="02020603050405020304" pitchFamily="18" charset="0"/>
                <a:cs typeface="Arial" panose="020B0604020202020204" pitchFamily="34" charset="0"/>
              </a:rPr>
              <a:t>. </a:t>
            </a: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lang="en-US" sz="1200" dirty="0">
              <a:effectLst/>
              <a:ea typeface="Times New Roman" panose="02020603050405020304" pitchFamily="18" charset="0"/>
              <a:cs typeface="Arial" panose="020B0604020202020204" pitchFamily="34" charset="0"/>
            </a:endParaRP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sz="1200" dirty="0">
                <a:effectLst/>
                <a:ea typeface="Times New Roman" panose="02020603050405020304" pitchFamily="18" charset="0"/>
                <a:cs typeface="Arial" panose="020B0604020202020204" pitchFamily="34" charset="0"/>
              </a:rPr>
              <a:t>* And finally, Dan Gilchrist will present </a:t>
            </a:r>
            <a:r>
              <a:rPr lang="en-US" dirty="0">
                <a:effectLst/>
                <a:ea typeface="Times New Roman" panose="02020603050405020304" pitchFamily="18" charset="0"/>
                <a:cs typeface="Arial" panose="020B0604020202020204" pitchFamily="34" charset="0"/>
              </a:rPr>
              <a:t>a concept clearance on </a:t>
            </a:r>
            <a:r>
              <a:rPr lang="en-US" i="1" dirty="0">
                <a:effectLst/>
                <a:ea typeface="Times New Roman" panose="02020603050405020304" pitchFamily="18" charset="0"/>
                <a:cs typeface="Arial" panose="020B0604020202020204" pitchFamily="34" charset="0"/>
              </a:rPr>
              <a:t>Investigator-Initiated Research in Computational Genomics and Data Science</a:t>
            </a:r>
            <a:r>
              <a:rPr lang="en-US" sz="1200" dirty="0">
                <a:effectLst/>
                <a:ea typeface="Times New Roman" panose="02020603050405020304" pitchFamily="18" charset="0"/>
                <a:cs typeface="Arial" panose="020B0604020202020204" pitchFamily="34" charset="0"/>
              </a:rPr>
              <a:t>.</a:t>
            </a:r>
          </a:p>
          <a:p>
            <a:pPr marL="0" marR="0" lvl="0" indent="0" algn="l" defTabSz="609585" rtl="0" eaLnBrk="1" fontAlgn="auto" latinLnBrk="0" hangingPunct="1">
              <a:lnSpc>
                <a:spcPct val="100000"/>
              </a:lnSpc>
              <a:spcBef>
                <a:spcPts val="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defRPr/>
            </a:pPr>
            <a:r>
              <a:rPr lang="en-US" sz="1200" i="0" dirty="0">
                <a:solidFill>
                  <a:srgbClr val="000000"/>
                </a:solidFill>
                <a:effectLst/>
                <a:ea typeface="Times New Roman" panose="02020603050405020304" pitchFamily="18" charset="0"/>
                <a:cs typeface="Arial" panose="020B0604020202020204" pitchFamily="34" charset="0"/>
              </a:rPr>
              <a:t>		</a:t>
            </a:r>
            <a:r>
              <a:rPr lang="en-US" sz="1200" dirty="0">
                <a:solidFill>
                  <a:srgbClr val="000000"/>
                </a:solidFill>
                <a:effectLst/>
                <a:ea typeface="Times New Roman" panose="02020603050405020304" pitchFamily="18" charset="0"/>
                <a:cs typeface="Arial" panose="020B0604020202020204" pitchFamily="34" charset="0"/>
              </a:rPr>
              <a:t>					</a:t>
            </a:r>
            <a:endParaRPr lang="en-US" dirty="0">
              <a:effectLst/>
              <a:ea typeface="Calibri" panose="020F050202020403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C6B60C47-F4B0-48C9-8809-D26FD87A0026}"/>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6</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86204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6343"/>
            <a:ext cx="5486400" cy="4114800"/>
          </a:xfrm>
        </p:spPr>
        <p:txBody>
          <a:bodyPr/>
          <a:lstStyle/>
          <a:p>
            <a:pPr marL="0" marR="0" lvl="0" indent="0" algn="l" defTabSz="609585" rtl="0" eaLnBrk="1" fontAlgn="auto" latinLnBrk="0" hangingPunct="1">
              <a:lnSpc>
                <a:spcPct val="100000"/>
              </a:lnSpc>
              <a:spcBef>
                <a:spcPts val="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defRPr/>
            </a:pPr>
            <a:r>
              <a:rPr lang="en-US" sz="1200" dirty="0">
                <a:effectLst/>
                <a:ea typeface="Times New Roman" panose="02020603050405020304" pitchFamily="18" charset="0"/>
                <a:cs typeface="Arial" panose="020B0604020202020204" pitchFamily="34" charset="0"/>
              </a:rPr>
              <a:t>Following the concept clearances</a:t>
            </a:r>
            <a:r>
              <a:rPr lang="en-US" sz="1200" b="0" dirty="0">
                <a:solidFill>
                  <a:srgbClr val="000000"/>
                </a:solidFill>
                <a:effectLst/>
                <a:ea typeface="Times New Roman" panose="02020603050405020304" pitchFamily="18" charset="0"/>
                <a:cs typeface="Arial" panose="020B0604020202020204" pitchFamily="34" charset="0"/>
              </a:rPr>
              <a:t>, we will have two presentations. </a:t>
            </a:r>
          </a:p>
          <a:p>
            <a:pPr marL="0" marR="0" lvl="0" indent="0" algn="l" defTabSz="609585" rtl="0" eaLnBrk="1" fontAlgn="auto" latinLnBrk="0" hangingPunct="1">
              <a:lnSpc>
                <a:spcPct val="100000"/>
              </a:lnSpc>
              <a:spcBef>
                <a:spcPts val="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defRPr/>
            </a:pPr>
            <a:endParaRPr lang="en-US" sz="1200" b="0" dirty="0">
              <a:solidFill>
                <a:srgbClr val="000000"/>
              </a:solidFill>
              <a:effectLst/>
              <a:ea typeface="Times New Roman" panose="02020603050405020304" pitchFamily="18" charset="0"/>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defRPr/>
            </a:pPr>
            <a:r>
              <a:rPr lang="en-US" sz="1200" b="0" dirty="0">
                <a:solidFill>
                  <a:srgbClr val="000000"/>
                </a:solidFill>
                <a:effectLst/>
                <a:ea typeface="Times New Roman" panose="02020603050405020304" pitchFamily="18" charset="0"/>
                <a:cs typeface="Arial" panose="020B0604020202020204" pitchFamily="34" charset="0"/>
              </a:rPr>
              <a:t>* First, </a:t>
            </a:r>
            <a:r>
              <a:rPr lang="en-US" sz="1200" dirty="0">
                <a:effectLst/>
                <a:ea typeface="Times New Roman" panose="02020603050405020304" pitchFamily="18" charset="0"/>
                <a:cs typeface="Arial" panose="020B0604020202020204" pitchFamily="34" charset="0"/>
              </a:rPr>
              <a:t>Chris Gunter </a:t>
            </a:r>
            <a:r>
              <a:rPr lang="en-US" sz="1200" dirty="0">
                <a:effectLst/>
                <a:ea typeface="Calibri" panose="020F0502020204030204" pitchFamily="34" charset="0"/>
                <a:cs typeface="Arial" panose="020B0604020202020204" pitchFamily="34" charset="0"/>
              </a:rPr>
              <a:t>will </a:t>
            </a:r>
            <a:r>
              <a:rPr lang="en-US" sz="1200" dirty="0">
                <a:ea typeface="Calibri" panose="020F0502020204030204" pitchFamily="34" charset="0"/>
                <a:cs typeface="Arial" panose="020B0604020202020204" pitchFamily="34" charset="0"/>
              </a:rPr>
              <a:t>present an </a:t>
            </a:r>
            <a:r>
              <a:rPr lang="en-US" sz="1200" i="1" dirty="0">
                <a:ea typeface="Calibri" panose="020F0502020204030204" pitchFamily="34" charset="0"/>
                <a:cs typeface="Arial" panose="020B0604020202020204" pitchFamily="34" charset="0"/>
              </a:rPr>
              <a:t>Evaluation of the Centers of Excellence in Genomic Science (CEGS) Program</a:t>
            </a:r>
            <a:r>
              <a:rPr lang="en-US" sz="1200" i="0" dirty="0">
                <a:effectLst/>
                <a:ea typeface="Times New Roman" panose="02020603050405020304" pitchFamily="18" charset="0"/>
                <a:cs typeface="Arial" panose="020B0604020202020204" pitchFamily="34" charset="0"/>
              </a:rPr>
              <a:t>.</a:t>
            </a:r>
            <a:endParaRPr lang="en-US" sz="1200" i="0" dirty="0">
              <a:effectLst/>
              <a:ea typeface="Calibri" panose="020F0502020204030204" pitchFamily="34" charset="0"/>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defRPr/>
            </a:pPr>
            <a:endParaRPr lang="en-US" sz="1200" dirty="0">
              <a:solidFill>
                <a:srgbClr val="000000"/>
              </a:solidFill>
              <a:effectLst/>
              <a:ea typeface="Times New Roman" panose="02020603050405020304" pitchFamily="18" charset="0"/>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defRPr/>
            </a:pPr>
            <a:r>
              <a:rPr lang="en-US" sz="1200" dirty="0">
                <a:solidFill>
                  <a:srgbClr val="000000"/>
                </a:solidFill>
                <a:effectLst/>
                <a:ea typeface="Times New Roman" panose="02020603050405020304" pitchFamily="18" charset="0"/>
                <a:cs typeface="Arial" panose="020B0604020202020204" pitchFamily="34" charset="0"/>
              </a:rPr>
              <a:t>* Then, Eimear Kenny</a:t>
            </a:r>
            <a:r>
              <a:rPr lang="en-US" sz="1200" b="0" dirty="0">
                <a:solidFill>
                  <a:srgbClr val="000000"/>
                </a:solidFill>
                <a:effectLst/>
                <a:ea typeface="Times New Roman" panose="02020603050405020304" pitchFamily="18" charset="0"/>
                <a:cs typeface="Arial" panose="020B0604020202020204" pitchFamily="34" charset="0"/>
              </a:rPr>
              <a:t> will talk about </a:t>
            </a:r>
            <a:r>
              <a:rPr lang="en-US" sz="1200" b="0" i="1" dirty="0">
                <a:solidFill>
                  <a:srgbClr val="000000"/>
                </a:solidFill>
                <a:effectLst/>
                <a:ea typeface="Times New Roman" panose="02020603050405020304" pitchFamily="18" charset="0"/>
                <a:cs typeface="Arial" panose="020B0604020202020204" pitchFamily="34" charset="0"/>
              </a:rPr>
              <a:t>Advancing Genomic Medicine through Genome-Informed Risk Assessment – </a:t>
            </a:r>
            <a:r>
              <a:rPr lang="en-US" sz="1200" b="0" i="1" dirty="0" err="1">
                <a:solidFill>
                  <a:srgbClr val="000000"/>
                </a:solidFill>
                <a:effectLst/>
                <a:ea typeface="Times New Roman" panose="02020603050405020304" pitchFamily="18" charset="0"/>
                <a:cs typeface="Arial" panose="020B0604020202020204" pitchFamily="34" charset="0"/>
              </a:rPr>
              <a:t>eMERGE</a:t>
            </a:r>
            <a:r>
              <a:rPr lang="en-US" sz="1200" b="0" i="1" dirty="0">
                <a:solidFill>
                  <a:srgbClr val="000000"/>
                </a:solidFill>
                <a:effectLst/>
                <a:ea typeface="Times New Roman" panose="02020603050405020304" pitchFamily="18" charset="0"/>
                <a:cs typeface="Arial" panose="020B0604020202020204" pitchFamily="34" charset="0"/>
              </a:rPr>
              <a:t> Network Update</a:t>
            </a:r>
            <a:r>
              <a:rPr lang="en-US" sz="1200" b="0" i="0" dirty="0">
                <a:solidFill>
                  <a:srgbClr val="000000"/>
                </a:solidFill>
                <a:effectLst/>
                <a:ea typeface="Times New Roman" panose="02020603050405020304" pitchFamily="18" charset="0"/>
                <a:cs typeface="Arial" panose="020B0604020202020204" pitchFamily="34" charset="0"/>
              </a:rPr>
              <a:t>.</a:t>
            </a:r>
            <a:endParaRPr lang="en-US" sz="1200" b="0" i="0" dirty="0">
              <a:effectLst/>
              <a:ea typeface="Times New Roman" panose="02020603050405020304" pitchFamily="18" charset="0"/>
              <a:cs typeface="Arial" panose="020B0604020202020204" pitchFamily="34" charset="0"/>
            </a:endParaRP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sz="1200" i="1" dirty="0">
                <a:solidFill>
                  <a:srgbClr val="000000"/>
                </a:solidFill>
                <a:effectLst/>
                <a:ea typeface="Times New Roman" panose="02020603050405020304" pitchFamily="18" charset="0"/>
                <a:cs typeface="Arial" panose="020B0604020202020204" pitchFamily="34" charset="0"/>
              </a:rPr>
              <a:t>					</a:t>
            </a:r>
            <a:r>
              <a:rPr lang="en-US" sz="1200" dirty="0">
                <a:solidFill>
                  <a:srgbClr val="000000"/>
                </a:solidFill>
                <a:effectLst/>
                <a:ea typeface="Times New Roman" panose="02020603050405020304" pitchFamily="18" charset="0"/>
                <a:cs typeface="Arial" panose="020B0604020202020204" pitchFamily="34" charset="0"/>
              </a:rPr>
              <a:t>	</a:t>
            </a:r>
            <a:endParaRPr lang="en-US" sz="1200" dirty="0">
              <a:effectLst/>
              <a:ea typeface="Times New Roman" panose="02020603050405020304" pitchFamily="18" charset="0"/>
              <a:cs typeface="Arial" panose="020B0604020202020204" pitchFamily="34" charset="0"/>
            </a:endParaRPr>
          </a:p>
        </p:txBody>
      </p:sp>
      <p:sp>
        <p:nvSpPr>
          <p:cNvPr id="5" name="Slide Number Placeholder 3">
            <a:extLst>
              <a:ext uri="{FF2B5EF4-FFF2-40B4-BE49-F238E27FC236}">
                <a16:creationId xmlns:a16="http://schemas.microsoft.com/office/drawing/2014/main" id="{C6B60C47-F4B0-48C9-8809-D26FD87A0026}"/>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7</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4913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6343"/>
            <a:ext cx="5486400" cy="4114800"/>
          </a:xfrm>
        </p:spPr>
        <p:txBody>
          <a:bodyPr/>
          <a:lstStyle/>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sz="1200" b="0" dirty="0">
                <a:solidFill>
                  <a:srgbClr val="000000"/>
                </a:solidFill>
                <a:effectLst/>
                <a:ea typeface="Times New Roman" panose="02020603050405020304" pitchFamily="18" charset="0"/>
                <a:cs typeface="Arial" panose="020B0604020202020204" pitchFamily="34" charset="0"/>
              </a:rPr>
              <a:t>Finally, we will have reports from two working groups of this Council. </a:t>
            </a: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lang="en-US" sz="1200" b="0" dirty="0">
              <a:solidFill>
                <a:srgbClr val="000000"/>
              </a:solidFill>
              <a:effectLst/>
              <a:ea typeface="Times New Roman" panose="02020603050405020304" pitchFamily="18" charset="0"/>
              <a:cs typeface="Arial" panose="020B0604020202020204" pitchFamily="34" charset="0"/>
            </a:endParaRP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sz="1200" b="0" dirty="0">
                <a:solidFill>
                  <a:srgbClr val="000000"/>
                </a:solidFill>
                <a:effectLst/>
                <a:ea typeface="Times New Roman" panose="02020603050405020304" pitchFamily="18" charset="0"/>
                <a:cs typeface="Arial" panose="020B0604020202020204" pitchFamily="34" charset="0"/>
              </a:rPr>
              <a:t>* First, Shannon </a:t>
            </a:r>
            <a:r>
              <a:rPr lang="en-US" sz="1200" b="0" dirty="0" err="1">
                <a:solidFill>
                  <a:srgbClr val="000000"/>
                </a:solidFill>
                <a:effectLst/>
                <a:ea typeface="Times New Roman" panose="02020603050405020304" pitchFamily="18" charset="0"/>
                <a:cs typeface="Arial" panose="020B0604020202020204" pitchFamily="34" charset="0"/>
              </a:rPr>
              <a:t>McWeeney</a:t>
            </a:r>
            <a:r>
              <a:rPr lang="en-US" sz="1200" b="0" dirty="0">
                <a:solidFill>
                  <a:srgbClr val="000000"/>
                </a:solidFill>
                <a:effectLst/>
                <a:ea typeface="Times New Roman" panose="02020603050405020304" pitchFamily="18" charset="0"/>
                <a:cs typeface="Arial" panose="020B0604020202020204" pitchFamily="34" charset="0"/>
              </a:rPr>
              <a:t> and Anshul </a:t>
            </a:r>
            <a:r>
              <a:rPr lang="en-US" sz="1200" b="0" dirty="0" err="1">
                <a:solidFill>
                  <a:srgbClr val="000000"/>
                </a:solidFill>
                <a:effectLst/>
                <a:ea typeface="Times New Roman" panose="02020603050405020304" pitchFamily="18" charset="0"/>
                <a:cs typeface="Arial" panose="020B0604020202020204" pitchFamily="34" charset="0"/>
              </a:rPr>
              <a:t>Kundaje</a:t>
            </a:r>
            <a:r>
              <a:rPr lang="en-US" sz="1200" b="0" dirty="0">
                <a:solidFill>
                  <a:srgbClr val="000000"/>
                </a:solidFill>
                <a:effectLst/>
                <a:ea typeface="Times New Roman" panose="02020603050405020304" pitchFamily="18" charset="0"/>
                <a:cs typeface="Arial" panose="020B0604020202020204" pitchFamily="34" charset="0"/>
              </a:rPr>
              <a:t> will give an annual report from the Genomic Data Science Working Group.</a:t>
            </a: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lang="en-US" sz="1200" b="0" dirty="0">
              <a:solidFill>
                <a:srgbClr val="000000"/>
              </a:solidFill>
              <a:effectLst/>
              <a:ea typeface="Times New Roman" panose="02020603050405020304" pitchFamily="18" charset="0"/>
              <a:cs typeface="Arial" panose="020B0604020202020204" pitchFamily="34" charset="0"/>
            </a:endParaRP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sz="1200" dirty="0">
                <a:solidFill>
                  <a:srgbClr val="000000"/>
                </a:solidFill>
                <a:effectLst/>
                <a:ea typeface="Times New Roman" panose="02020603050405020304" pitchFamily="18" charset="0"/>
                <a:cs typeface="Arial" panose="020B0604020202020204" pitchFamily="34" charset="0"/>
              </a:rPr>
              <a:t>* And then </a:t>
            </a:r>
            <a:r>
              <a:rPr lang="en-US" sz="1200" dirty="0">
                <a:effectLst/>
                <a:ea typeface="Times New Roman" panose="02020603050405020304" pitchFamily="18" charset="0"/>
                <a:cs typeface="Arial" panose="020B0604020202020204" pitchFamily="34" charset="0"/>
              </a:rPr>
              <a:t>Teri Manolio will bring us home by giving </a:t>
            </a:r>
            <a:r>
              <a:rPr lang="en-US" sz="1200" dirty="0">
                <a:solidFill>
                  <a:srgbClr val="000000"/>
                </a:solidFill>
                <a:effectLst/>
                <a:ea typeface="Times New Roman" panose="02020603050405020304" pitchFamily="18" charset="0"/>
                <a:cs typeface="Arial" panose="020B0604020202020204" pitchFamily="34" charset="0"/>
              </a:rPr>
              <a:t>an annual report from the Genomic Medicine Working Group</a:t>
            </a:r>
            <a:r>
              <a:rPr lang="en-US" sz="1200" i="0" dirty="0">
                <a:effectLst/>
                <a:ea typeface="Times New Roman" panose="02020603050405020304" pitchFamily="18" charset="0"/>
                <a:cs typeface="Arial" panose="020B0604020202020204" pitchFamily="34" charset="0"/>
              </a:rPr>
              <a:t>. 	</a:t>
            </a:r>
            <a:endParaRPr lang="en-US" sz="1200" dirty="0">
              <a:cs typeface="Arial" panose="020B0604020202020204" pitchFamily="34" charset="0"/>
            </a:endParaRPr>
          </a:p>
        </p:txBody>
      </p:sp>
      <p:sp>
        <p:nvSpPr>
          <p:cNvPr id="5" name="Slide Number Placeholder 3">
            <a:extLst>
              <a:ext uri="{FF2B5EF4-FFF2-40B4-BE49-F238E27FC236}">
                <a16:creationId xmlns:a16="http://schemas.microsoft.com/office/drawing/2014/main" id="{C6B60C47-F4B0-48C9-8809-D26FD87A0026}"/>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8</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188922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r>
              <a:rPr lang="en-US" dirty="0"/>
              <a:t>For the rest of my Director’s Report, I will cover the seven areas listed here, which reliably provide a useful framework for reviewing the relevant topics.</a:t>
            </a:r>
          </a:p>
          <a:p>
            <a:endParaRPr lang="en-US" dirty="0"/>
          </a:p>
          <a:p>
            <a:endParaRPr lang="en-US" dirty="0"/>
          </a:p>
        </p:txBody>
      </p:sp>
      <p:sp>
        <p:nvSpPr>
          <p:cNvPr id="5" name="Slide Number Placeholder 3">
            <a:extLst>
              <a:ext uri="{FF2B5EF4-FFF2-40B4-BE49-F238E27FC236}">
                <a16:creationId xmlns:a16="http://schemas.microsoft.com/office/drawing/2014/main" id="{9CB7B1B2-EC55-4BC0-B53D-6018A92E3BA7}"/>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9</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2255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pPr defTabSz="621167">
              <a:defRPr/>
            </a:pPr>
            <a:r>
              <a:rPr lang="en-US" dirty="0"/>
              <a:t>And I will start with some general NHGRI updates.</a:t>
            </a:r>
          </a:p>
          <a:p>
            <a:endParaRPr lang="en-US" dirty="0"/>
          </a:p>
        </p:txBody>
      </p:sp>
      <p:sp>
        <p:nvSpPr>
          <p:cNvPr id="5" name="Slide Number Placeholder 3">
            <a:extLst>
              <a:ext uri="{FF2B5EF4-FFF2-40B4-BE49-F238E27FC236}">
                <a16:creationId xmlns:a16="http://schemas.microsoft.com/office/drawing/2014/main" id="{421E3739-8C1E-4A74-9316-10F2218205CA}"/>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10</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7057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8788"/>
            <a:ext cx="6337300" cy="3565525"/>
          </a:xfrm>
          <a:prstGeom prst="rect">
            <a:avLst/>
          </a:prstGeom>
          <a:ln/>
        </p:spPr>
      </p:sp>
      <p:sp>
        <p:nvSpPr>
          <p:cNvPr id="119811" name="Notes Placeholder 2"/>
          <p:cNvSpPr>
            <a:spLocks noGrp="1"/>
          </p:cNvSpPr>
          <p:nvPr>
            <p:ph type="body" idx="1"/>
          </p:nvPr>
        </p:nvSpPr>
        <p:spPr>
          <a:xfrm>
            <a:off x="762000" y="4024313"/>
            <a:ext cx="5486400" cy="4114800"/>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marL="0" lvl="1" defTabSz="587579">
              <a:defRPr/>
            </a:pPr>
            <a:r>
              <a:rPr lang="en-US" dirty="0">
                <a:latin typeface="Arial"/>
                <a:cs typeface="Arial"/>
              </a:rPr>
              <a:t>Alanna </a:t>
            </a:r>
            <a:r>
              <a:rPr lang="en-US" dirty="0" err="1">
                <a:latin typeface="Arial"/>
                <a:cs typeface="Arial"/>
              </a:rPr>
              <a:t>Kulchak</a:t>
            </a:r>
            <a:r>
              <a:rPr lang="en-US" dirty="0">
                <a:latin typeface="Arial"/>
                <a:cs typeface="Arial"/>
              </a:rPr>
              <a:t> Rahm recently joined NHGRI as an extramural program director in the Division of Genomic Medicine. She will bring her expertise in implementation science and learning health systems to help NHGRI develop that focus.</a:t>
            </a:r>
          </a:p>
          <a:p>
            <a:pPr marL="0" lvl="1" defTabSz="587579">
              <a:defRPr/>
            </a:pPr>
            <a:endParaRPr lang="en-US" dirty="0">
              <a:latin typeface="Arial" panose="020B0604020202020204" pitchFamily="34" charset="0"/>
              <a:cs typeface="Arial" panose="020B0604020202020204" pitchFamily="34" charset="0"/>
            </a:endParaRPr>
          </a:p>
          <a:p>
            <a:pPr marL="0" lvl="1" defTabSz="587579">
              <a:defRPr/>
            </a:pPr>
            <a:r>
              <a:rPr lang="en-US" dirty="0">
                <a:latin typeface="Arial"/>
                <a:cs typeface="Arial"/>
              </a:rPr>
              <a:t>Alanna received her Ph.D. in Health and Behavioral Science from the University of Colorado, Denver. She has since spent over 20 years conducting embedded research in healthcare systems in the areas of cancer genetics, direct-to-consumer genetics, alternate genetic service models, communication and cascade testing, and population genetic testing. </a:t>
            </a:r>
            <a:endParaRPr lang="en-US" dirty="0">
              <a:latin typeface="Arial" panose="020B0604020202020204" pitchFamily="34" charset="0"/>
              <a:cs typeface="Arial" panose="020B0604020202020204" pitchFamily="34" charset="0"/>
            </a:endParaRPr>
          </a:p>
          <a:p>
            <a:pPr marL="0" lvl="1" defTabSz="587579">
              <a:defRPr/>
            </a:pPr>
            <a:endParaRPr lang="en-US" dirty="0">
              <a:latin typeface="Arial" panose="020B0604020202020204" pitchFamily="34" charset="0"/>
              <a:cs typeface="Arial" panose="020B0604020202020204" pitchFamily="34" charset="0"/>
            </a:endParaRPr>
          </a:p>
          <a:p>
            <a:pPr marL="0" lvl="1" defTabSz="587579">
              <a:defRPr/>
            </a:pPr>
            <a:r>
              <a:rPr lang="en-US" dirty="0">
                <a:latin typeface="Arial"/>
                <a:cs typeface="Arial"/>
              </a:rPr>
              <a:t>Prior to joining NHGRI, she was a Professor of dissemination and implementation with the Department of Genomic Health at Geisinger and held a secondary appointment in the Geisinger Commonwealth School of Medicine. </a:t>
            </a:r>
            <a:endParaRPr lang="en-US" dirty="0">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11</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834632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4391F27-9FFE-470B-885D-1607C6C77565}"/>
              </a:ext>
            </a:extLst>
          </p:cNvPr>
          <p:cNvSpPr>
            <a:spLocks noGrp="1" noRot="1" noMove="1" noResize="1" noEditPoints="1" noAdjustHandles="1" noChangeArrowheads="1" noChangeShapeType="1"/>
          </p:cNvSpPr>
          <p:nvPr>
            <p:ph type="body" idx="1"/>
          </p:nvPr>
        </p:nvSpPr>
        <p:spPr>
          <a:xfrm>
            <a:off x="762000" y="4033953"/>
            <a:ext cx="5486400" cy="4114800"/>
          </a:xfrm>
        </p:spPr>
        <p:txBody>
          <a:bodyPr/>
          <a:lstStyle/>
          <a:p>
            <a:pPr marL="0" lvl="1" defTabSz="587579">
              <a:defRPr/>
            </a:pPr>
            <a:r>
              <a:rPr lang="en-US" dirty="0">
                <a:solidFill>
                  <a:srgbClr val="000000"/>
                </a:solidFill>
                <a:latin typeface="Arial"/>
                <a:cs typeface="Arial"/>
              </a:rPr>
              <a:t>Sheethal Jose</a:t>
            </a:r>
            <a:r>
              <a:rPr lang="en-US" sz="1200" b="0" i="0" dirty="0">
                <a:solidFill>
                  <a:srgbClr val="000000"/>
                </a:solidFill>
                <a:effectLst/>
                <a:latin typeface="Arial"/>
                <a:cs typeface="Arial"/>
              </a:rPr>
              <a:t> recently returned to NHGRI as an </a:t>
            </a:r>
            <a:r>
              <a:rPr lang="en-US" dirty="0">
                <a:latin typeface="Arial"/>
                <a:cs typeface="Arial"/>
              </a:rPr>
              <a:t>extramural program director </a:t>
            </a:r>
            <a:r>
              <a:rPr lang="en-US" sz="1200" b="0" i="0" dirty="0">
                <a:solidFill>
                  <a:srgbClr val="000000"/>
                </a:solidFill>
                <a:effectLst/>
                <a:latin typeface="Arial"/>
                <a:cs typeface="Arial"/>
              </a:rPr>
              <a:t>in the Division of Genomics and Society. </a:t>
            </a:r>
            <a:r>
              <a:rPr lang="en-US" sz="1200" dirty="0">
                <a:latin typeface="Arial"/>
                <a:cs typeface="Arial"/>
              </a:rPr>
              <a:t>Sheethal will oversee a portfolio of grants and initiatives within the Ethical, Legal, and Social Implications (or ELSI) Research Program. Her interests include health policy, health outcomes, and genomic medicine implementation.</a:t>
            </a:r>
            <a:endParaRPr lang="en-US" sz="1200" b="0" i="0" dirty="0">
              <a:solidFill>
                <a:srgbClr val="000000"/>
              </a:solidFill>
              <a:effectLst/>
              <a:latin typeface="Arial"/>
              <a:cs typeface="Arial"/>
            </a:endParaRPr>
          </a:p>
          <a:p>
            <a:pPr marL="0" lvl="1" defTabSz="587579">
              <a:defRPr/>
            </a:pPr>
            <a:endParaRPr lang="en-US" sz="1200" b="0" i="0" dirty="0">
              <a:solidFill>
                <a:srgbClr val="000000"/>
              </a:solidFill>
              <a:effectLst/>
              <a:latin typeface="Arial"/>
              <a:cs typeface="Arial"/>
            </a:endParaRPr>
          </a:p>
          <a:p>
            <a:pPr marL="0" lvl="1" defTabSz="587579">
              <a:defRPr/>
            </a:pPr>
            <a:r>
              <a:rPr lang="en-US" sz="1200" dirty="0">
                <a:solidFill>
                  <a:srgbClr val="000000"/>
                </a:solidFill>
                <a:latin typeface="Arial"/>
                <a:cs typeface="Arial"/>
              </a:rPr>
              <a:t>Sheethal</a:t>
            </a:r>
            <a:r>
              <a:rPr lang="en-US" sz="1200" b="0" i="0" dirty="0">
                <a:solidFill>
                  <a:srgbClr val="000000"/>
                </a:solidFill>
                <a:effectLst/>
                <a:latin typeface="Arial"/>
                <a:cs typeface="Arial"/>
              </a:rPr>
              <a:t> recently earned a Ph.D. in Bioethics and Health Policy </a:t>
            </a:r>
            <a:r>
              <a:rPr lang="en-US" dirty="0">
                <a:solidFill>
                  <a:srgbClr val="000000"/>
                </a:solidFill>
                <a:latin typeface="Arial"/>
                <a:cs typeface="Arial"/>
              </a:rPr>
              <a:t>from </a:t>
            </a:r>
            <a:r>
              <a:rPr lang="en-US" sz="1200" b="0" i="0" dirty="0">
                <a:solidFill>
                  <a:srgbClr val="000000"/>
                </a:solidFill>
                <a:effectLst/>
                <a:latin typeface="Arial"/>
                <a:cs typeface="Arial"/>
              </a:rPr>
              <a:t>the Department of Health Policy and Management at Johns Hopkins.</a:t>
            </a:r>
            <a:r>
              <a:rPr lang="en-US" dirty="0">
                <a:solidFill>
                  <a:srgbClr val="000000"/>
                </a:solidFill>
                <a:latin typeface="Arial"/>
                <a:cs typeface="Arial"/>
              </a:rPr>
              <a:t> P</a:t>
            </a:r>
            <a:r>
              <a:rPr lang="en-US" sz="1200" b="0" i="0" u="none" strike="noStrike" dirty="0">
                <a:effectLst/>
                <a:latin typeface="Arial"/>
                <a:cs typeface="Arial"/>
              </a:rPr>
              <a:t>rior to working on her Ph.D., Sheethal was a scientific program analyst here at NHGRI.</a:t>
            </a:r>
            <a:r>
              <a:rPr lang="en-US" dirty="0">
                <a:latin typeface="Arial"/>
                <a:cs typeface="Arial"/>
              </a:rPr>
              <a:t> </a:t>
            </a:r>
            <a:endParaRPr lang="en-US" sz="1200" b="0" i="0" u="none" strike="noStrike" dirty="0">
              <a:effectLst/>
              <a:latin typeface="Arial"/>
              <a:cs typeface="Arial"/>
            </a:endParaRPr>
          </a:p>
        </p:txBody>
      </p:sp>
      <p:sp>
        <p:nvSpPr>
          <p:cNvPr id="3" name="Slide Image Placeholder 2">
            <a:extLst>
              <a:ext uri="{FF2B5EF4-FFF2-40B4-BE49-F238E27FC236}">
                <a16:creationId xmlns:a16="http://schemas.microsoft.com/office/drawing/2014/main" id="{FEBEAFD3-693F-42C1-93BE-E72F2DC876A5}"/>
              </a:ext>
            </a:extLst>
          </p:cNvPr>
          <p:cNvSpPr>
            <a:spLocks noGrp="1" noRot="1" noChangeAspect="1"/>
          </p:cNvSpPr>
          <p:nvPr>
            <p:ph type="sldImg"/>
          </p:nvPr>
        </p:nvSpPr>
        <p:spPr>
          <a:xfrm>
            <a:off x="336550" y="468313"/>
            <a:ext cx="6337300" cy="3565525"/>
          </a:xfrm>
        </p:spPr>
      </p:sp>
      <p:sp>
        <p:nvSpPr>
          <p:cNvPr id="5" name="Slide Number Placeholder 3">
            <a:extLst>
              <a:ext uri="{FF2B5EF4-FFF2-40B4-BE49-F238E27FC236}">
                <a16:creationId xmlns:a16="http://schemas.microsoft.com/office/drawing/2014/main" id="{44CBB1E6-05C4-40D6-AE7F-0F3BAF78922A}"/>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12</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960324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8788"/>
            <a:ext cx="6337300" cy="3565525"/>
          </a:xfrm>
          <a:prstGeom prst="rect">
            <a:avLst/>
          </a:prstGeom>
          <a:ln/>
        </p:spPr>
      </p:sp>
      <p:sp>
        <p:nvSpPr>
          <p:cNvPr id="119811" name="Notes Placeholder 2"/>
          <p:cNvSpPr>
            <a:spLocks noGrp="1"/>
          </p:cNvSpPr>
          <p:nvPr>
            <p:ph type="body" idx="1"/>
          </p:nvPr>
        </p:nvSpPr>
        <p:spPr>
          <a:xfrm>
            <a:off x="912236" y="4024313"/>
            <a:ext cx="5486400" cy="4114800"/>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marL="0" lvl="1" defTabSz="587579">
              <a:defRPr/>
            </a:pPr>
            <a:r>
              <a:rPr lang="en-US" dirty="0">
                <a:latin typeface="Arial"/>
                <a:cs typeface="Arial"/>
              </a:rPr>
              <a:t>Lori Bonnycastle recently joined the NHGRI Scientific Review Branch as a scientific review officer.</a:t>
            </a:r>
            <a:endParaRPr lang="en-US" dirty="0">
              <a:latin typeface="Arial" panose="020B0604020202020204" pitchFamily="34" charset="0"/>
              <a:cs typeface="Arial" panose="020B0604020202020204" pitchFamily="34" charset="0"/>
            </a:endParaRPr>
          </a:p>
          <a:p>
            <a:pPr marL="0" lvl="1" defTabSz="587579">
              <a:defRPr/>
            </a:pPr>
            <a:endParaRPr lang="en-US" dirty="0">
              <a:latin typeface="Arial" panose="020B0604020202020204" pitchFamily="34" charset="0"/>
              <a:cs typeface="Arial" panose="020B0604020202020204" pitchFamily="34" charset="0"/>
            </a:endParaRPr>
          </a:p>
          <a:p>
            <a:pPr marL="0" lvl="1" defTabSz="587579">
              <a:defRPr/>
            </a:pPr>
            <a:r>
              <a:rPr lang="en-US" dirty="0">
                <a:latin typeface="Arial"/>
                <a:cs typeface="Arial"/>
              </a:rPr>
              <a:t>Lori has been </a:t>
            </a:r>
            <a:r>
              <a:rPr lang="en-US" b="0" i="0" u="none" strike="noStrike" dirty="0">
                <a:solidFill>
                  <a:srgbClr val="000000"/>
                </a:solidFill>
                <a:effectLst/>
                <a:latin typeface="Arial"/>
                <a:cs typeface="Arial"/>
              </a:rPr>
              <a:t>in the NHGRI </a:t>
            </a:r>
            <a:r>
              <a:rPr lang="en-US" dirty="0">
                <a:solidFill>
                  <a:srgbClr val="000000"/>
                </a:solidFill>
                <a:latin typeface="Arial"/>
                <a:cs typeface="Arial"/>
              </a:rPr>
              <a:t>Intramural</a:t>
            </a:r>
            <a:r>
              <a:rPr lang="en-US" b="0" i="0" u="none" strike="noStrike" dirty="0">
                <a:solidFill>
                  <a:srgbClr val="000000"/>
                </a:solidFill>
                <a:effectLst/>
                <a:latin typeface="Arial"/>
                <a:cs typeface="Arial"/>
              </a:rPr>
              <a:t> </a:t>
            </a:r>
            <a:r>
              <a:rPr lang="en-US" dirty="0">
                <a:solidFill>
                  <a:srgbClr val="000000"/>
                </a:solidFill>
                <a:latin typeface="Arial"/>
                <a:cs typeface="Arial"/>
              </a:rPr>
              <a:t>Research Program</a:t>
            </a:r>
            <a:r>
              <a:rPr lang="en-US" b="0" i="0" u="none" strike="noStrike" dirty="0">
                <a:solidFill>
                  <a:srgbClr val="000000"/>
                </a:solidFill>
                <a:effectLst/>
                <a:latin typeface="Arial"/>
                <a:cs typeface="Arial"/>
              </a:rPr>
              <a:t> since 2003, specifically as a staff scientist in</a:t>
            </a:r>
            <a:r>
              <a:rPr lang="en-US" dirty="0">
                <a:solidFill>
                  <a:srgbClr val="000000"/>
                </a:solidFill>
                <a:latin typeface="Arial"/>
                <a:cs typeface="Arial"/>
              </a:rPr>
              <a:t> Francis</a:t>
            </a:r>
            <a:r>
              <a:rPr lang="en-US" b="0" i="0" u="none" strike="noStrike" dirty="0">
                <a:solidFill>
                  <a:srgbClr val="000000"/>
                </a:solidFill>
                <a:effectLst/>
                <a:latin typeface="Arial"/>
                <a:cs typeface="Arial"/>
              </a:rPr>
              <a:t> Collins’s laboratory. Her expertise includes genome sequencing, epigenetics, single-cell genomics, spatial transcriptomics, genome editing, and pluripotent stem cells. </a:t>
            </a:r>
            <a:endParaRPr lang="en-US" dirty="0">
              <a:latin typeface="Arial"/>
              <a:cs typeface="Arial"/>
            </a:endParaRPr>
          </a:p>
          <a:p>
            <a:pPr marL="0" lvl="1" defTabSz="587579">
              <a:defRPr/>
            </a:pPr>
            <a:endParaRPr lang="en-US" dirty="0">
              <a:latin typeface="Arial" panose="020B0604020202020204" pitchFamily="34" charset="0"/>
              <a:cs typeface="Arial" panose="020B0604020202020204" pitchFamily="34" charset="0"/>
            </a:endParaRPr>
          </a:p>
          <a:p>
            <a:pPr marL="0" lvl="1" defTabSz="587579">
              <a:defRPr/>
            </a:pPr>
            <a:r>
              <a:rPr lang="en-US" dirty="0">
                <a:solidFill>
                  <a:srgbClr val="000000"/>
                </a:solidFill>
                <a:latin typeface="Arial"/>
                <a:cs typeface="Arial"/>
              </a:rPr>
              <a:t>Lori</a:t>
            </a:r>
            <a:r>
              <a:rPr lang="en-US" b="0" i="0" dirty="0">
                <a:solidFill>
                  <a:srgbClr val="000000"/>
                </a:solidFill>
                <a:effectLst/>
                <a:latin typeface="Arial"/>
                <a:cs typeface="Arial"/>
              </a:rPr>
              <a:t> received a Ph.D. from the University of British Columbia and conducted postdoctoral research at the University of Washington; she then spent several years in the agricultural industry prior to joining NHGRI.</a:t>
            </a:r>
          </a:p>
        </p:txBody>
      </p:sp>
      <p:sp>
        <p:nvSpPr>
          <p:cNvPr id="119812" name="Slide Number Placeholder 3"/>
          <p:cNvSpPr>
            <a:spLocks noGrp="1"/>
          </p:cNvSpPr>
          <p:nvPr>
            <p:ph type="sldNum" sz="quarter" idx="5"/>
          </p:nvPr>
        </p:nvSpPr>
        <p:spPr>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13</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983331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8788"/>
            <a:ext cx="6337300" cy="3565525"/>
          </a:xfrm>
          <a:prstGeom prst="rect">
            <a:avLst/>
          </a:prstGeom>
          <a:ln/>
        </p:spPr>
      </p:sp>
      <p:sp>
        <p:nvSpPr>
          <p:cNvPr id="119811" name="Notes Placeholder 2"/>
          <p:cNvSpPr>
            <a:spLocks noGrp="1"/>
          </p:cNvSpPr>
          <p:nvPr>
            <p:ph type="body" idx="1"/>
          </p:nvPr>
        </p:nvSpPr>
        <p:spPr>
          <a:xfrm>
            <a:off x="912236" y="4024313"/>
            <a:ext cx="5486400" cy="4114800"/>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marL="0" lvl="1" defTabSz="587579">
              <a:defRPr/>
            </a:pPr>
            <a:r>
              <a:rPr lang="en-US" dirty="0">
                <a:latin typeface="Arial"/>
                <a:cs typeface="Arial"/>
              </a:rPr>
              <a:t>Arthur Ko recently joined NHGRI’s Office of Genomic Data Science as a Data and Technology Advancement (or DATA) National Service Scholar. Arthur will be working to improve the utilization of NHGRI's Analysis, Visualization, and Informatics Lab-space (or </a:t>
            </a:r>
            <a:r>
              <a:rPr lang="en-US" dirty="0" err="1">
                <a:latin typeface="Arial"/>
                <a:cs typeface="Arial"/>
              </a:rPr>
              <a:t>AnVIL</a:t>
            </a:r>
            <a:r>
              <a:rPr lang="en-US" dirty="0">
                <a:latin typeface="Arial"/>
                <a:cs typeface="Arial"/>
              </a:rPr>
              <a:t>) platform and contributing to the NIH Cloud Platform Interoperability Project. </a:t>
            </a:r>
            <a:endParaRPr lang="en-US" dirty="0">
              <a:cs typeface="Arial" panose="020B0604020202020204" pitchFamily="34" charset="0"/>
            </a:endParaRPr>
          </a:p>
          <a:p>
            <a:pPr marL="0" lvl="1" defTabSz="587579">
              <a:defRPr/>
            </a:pPr>
            <a:endParaRPr lang="en-US" dirty="0">
              <a:latin typeface="Arial"/>
              <a:cs typeface="Arial"/>
            </a:endParaRPr>
          </a:p>
          <a:p>
            <a:pPr marL="0" lvl="1" defTabSz="587579">
              <a:defRPr/>
            </a:pPr>
            <a:r>
              <a:rPr lang="en-US" dirty="0">
                <a:latin typeface="Arial"/>
                <a:cs typeface="Arial"/>
              </a:rPr>
              <a:t>Arthur is also a faculty member at the Center for Genetic Medicine Research at Children's National Hospital, where he utilizes computational tools and functional genomics. Prior to joining NHGRI, he was a member of the NHGRI-funded Genomics Research to Elucidate the Genetics of Rare Diseases (or </a:t>
            </a:r>
            <a:r>
              <a:rPr lang="en-US" dirty="0" err="1">
                <a:latin typeface="Arial"/>
                <a:cs typeface="Arial"/>
              </a:rPr>
              <a:t>GREGoR</a:t>
            </a:r>
            <a:r>
              <a:rPr lang="en-US" dirty="0">
                <a:latin typeface="Arial"/>
                <a:cs typeface="Arial"/>
              </a:rPr>
              <a:t>) Consortium.</a:t>
            </a:r>
            <a:endParaRPr lang="en-US" dirty="0">
              <a:cs typeface="Arial" panose="020B0604020202020204" pitchFamily="34" charset="0"/>
            </a:endParaRPr>
          </a:p>
          <a:p>
            <a:pPr marL="0" lvl="1" defTabSz="587579">
              <a:defRPr/>
            </a:pPr>
            <a:endParaRPr lang="en-US" dirty="0">
              <a:cs typeface="Arial" panose="020B0604020202020204" pitchFamily="34" charset="0"/>
            </a:endParaRPr>
          </a:p>
          <a:p>
            <a:pPr marL="0" lvl="1" defTabSz="587579">
              <a:defRPr/>
            </a:pPr>
            <a:r>
              <a:rPr lang="en-US" dirty="0">
                <a:latin typeface="Arial"/>
                <a:cs typeface="Arial"/>
              </a:rPr>
              <a:t>Arthur earned his Ph.D. in molecular biology at UCLA.</a:t>
            </a:r>
          </a:p>
        </p:txBody>
      </p:sp>
      <p:sp>
        <p:nvSpPr>
          <p:cNvPr id="119812" name="Slide Number Placeholder 3"/>
          <p:cNvSpPr>
            <a:spLocks noGrp="1"/>
          </p:cNvSpPr>
          <p:nvPr>
            <p:ph type="sldNum" sz="quarter" idx="5"/>
          </p:nvPr>
        </p:nvSpPr>
        <p:spPr>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14</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834632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8ABFC-3246-6FCD-BF52-D56D45F44016}"/>
            </a:ext>
          </a:extLst>
        </p:cNvPr>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7D304330-02B2-C3D2-C9AD-04156D9E1A42}"/>
              </a:ext>
            </a:extLst>
          </p:cNvPr>
          <p:cNvSpPr>
            <a:spLocks noGrp="1" noRot="1" noChangeAspect="1" noTextEdit="1"/>
          </p:cNvSpPr>
          <p:nvPr>
            <p:ph type="sldImg"/>
          </p:nvPr>
        </p:nvSpPr>
        <p:spPr>
          <a:xfrm>
            <a:off x="336550" y="458788"/>
            <a:ext cx="6337300" cy="3565525"/>
          </a:xfrm>
          <a:prstGeom prst="rect">
            <a:avLst/>
          </a:prstGeom>
          <a:ln/>
        </p:spPr>
      </p:sp>
      <p:sp>
        <p:nvSpPr>
          <p:cNvPr id="119811" name="Notes Placeholder 2">
            <a:extLst>
              <a:ext uri="{FF2B5EF4-FFF2-40B4-BE49-F238E27FC236}">
                <a16:creationId xmlns:a16="http://schemas.microsoft.com/office/drawing/2014/main" id="{FE59148C-75AA-C467-DFDD-B4CDC34D6897}"/>
              </a:ext>
            </a:extLst>
          </p:cNvPr>
          <p:cNvSpPr>
            <a:spLocks noGrp="1"/>
          </p:cNvSpPr>
          <p:nvPr>
            <p:ph type="body" idx="1"/>
          </p:nvPr>
        </p:nvSpPr>
        <p:spPr>
          <a:xfrm>
            <a:off x="912236" y="4024313"/>
            <a:ext cx="5486400" cy="4114800"/>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marL="0" lvl="1" defTabSz="587579">
              <a:defRPr/>
            </a:pPr>
            <a:r>
              <a:rPr lang="en-US" dirty="0">
                <a:solidFill>
                  <a:srgbClr val="000000"/>
                </a:solidFill>
                <a:latin typeface="Arial"/>
                <a:cs typeface="Arial"/>
              </a:rPr>
              <a:t>In a strange twist of history, I ended up sitting next to * Terry McAuliffe on a flight back to the DC area in November. Terry is the former Governor of Virginia. Prior to that, he served as Co-Chairman of President Bill Clinton's 1996 reelection campaign, Chairman of the Democratic National Committee from 2001 to 2005, and Chairman of Hillary Clinton's 2008 presidential campaign.</a:t>
            </a:r>
          </a:p>
          <a:p>
            <a:pPr marL="0" lvl="1" defTabSz="587579">
              <a:defRPr/>
            </a:pPr>
            <a:endParaRPr lang="en-US" dirty="0">
              <a:solidFill>
                <a:srgbClr val="000000"/>
              </a:solidFill>
              <a:latin typeface="Arial"/>
              <a:cs typeface="Arial"/>
            </a:endParaRPr>
          </a:p>
          <a:p>
            <a:pPr marL="0" lvl="1" defTabSz="587579">
              <a:defRPr/>
            </a:pPr>
            <a:r>
              <a:rPr lang="en-US" dirty="0">
                <a:solidFill>
                  <a:srgbClr val="000000"/>
                </a:solidFill>
                <a:latin typeface="Arial"/>
                <a:cs typeface="Arial"/>
              </a:rPr>
              <a:t>Sitting on that flight with the former Governor gave me a chance to give him a roughly 1-hour tutorial about genomics and genomic medicine implementation. He enjoyed that so much, he immediately accepted my invitation to visit NHGRI to learn more, which he then did in January! </a:t>
            </a:r>
          </a:p>
          <a:p>
            <a:pPr marL="0" lvl="1" defTabSz="587579">
              <a:defRPr/>
            </a:pPr>
            <a:endParaRPr lang="en-US" dirty="0">
              <a:solidFill>
                <a:srgbClr val="000000"/>
              </a:solidFill>
              <a:latin typeface="Arial"/>
              <a:cs typeface="Arial"/>
            </a:endParaRPr>
          </a:p>
          <a:p>
            <a:pPr marL="0" lvl="1" defTabSz="587579">
              <a:defRPr/>
            </a:pPr>
            <a:r>
              <a:rPr lang="en-US" dirty="0">
                <a:solidFill>
                  <a:srgbClr val="000000"/>
                </a:solidFill>
                <a:latin typeface="Arial"/>
                <a:cs typeface="Arial"/>
              </a:rPr>
              <a:t>Governor McAuliffe spent about three hours with us – * meeting with staff to learn about genomics, * visiting the NIH Clinical Center and * seeing a patient, and * touring the NIH Zebrafish Facility. * It was wonderful to get the chance to share NHGRI’s excitement about genomics with such an influential political leader!</a:t>
            </a:r>
          </a:p>
        </p:txBody>
      </p:sp>
      <p:sp>
        <p:nvSpPr>
          <p:cNvPr id="119812" name="Slide Number Placeholder 3">
            <a:extLst>
              <a:ext uri="{FF2B5EF4-FFF2-40B4-BE49-F238E27FC236}">
                <a16:creationId xmlns:a16="http://schemas.microsoft.com/office/drawing/2014/main" id="{DA56872D-7E60-1820-6126-7C17699BC40C}"/>
              </a:ext>
            </a:extLst>
          </p:cNvPr>
          <p:cNvSpPr>
            <a:spLocks noGrp="1"/>
          </p:cNvSpPr>
          <p:nvPr>
            <p:ph type="sldNum" sz="quarter" idx="5"/>
          </p:nvPr>
        </p:nvSpPr>
        <p:spPr>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15</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568288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807720" y="4022725"/>
            <a:ext cx="5394960" cy="4114800"/>
          </a:xfrm>
        </p:spPr>
        <p:txBody>
          <a:bodyPr/>
          <a:lstStyle/>
          <a:p>
            <a:r>
              <a:rPr lang="en-US" dirty="0"/>
              <a:t>Moving on to general NIH updates.</a:t>
            </a:r>
          </a:p>
        </p:txBody>
      </p:sp>
      <p:sp>
        <p:nvSpPr>
          <p:cNvPr id="5" name="Slide Number Placeholder 3">
            <a:extLst>
              <a:ext uri="{FF2B5EF4-FFF2-40B4-BE49-F238E27FC236}">
                <a16:creationId xmlns:a16="http://schemas.microsoft.com/office/drawing/2014/main" id="{03769DE7-4267-4BA7-BDA2-4C01AA69CC59}"/>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16</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68029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521768"/>
          </a:xfrm>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dirty="0">
                <a:latin typeface="Arial"/>
                <a:cs typeface="Arial"/>
              </a:rPr>
              <a:t>After a lengthy and politically complicated delay, Dr. Monica Bertagnolli FINALLY began her tenure as the 17</a:t>
            </a:r>
            <a:r>
              <a:rPr lang="en-US" baseline="30000" dirty="0">
                <a:latin typeface="Arial"/>
                <a:cs typeface="Arial"/>
              </a:rPr>
              <a:t>th</a:t>
            </a:r>
            <a:r>
              <a:rPr lang="en-US" dirty="0">
                <a:latin typeface="Arial"/>
                <a:cs typeface="Arial"/>
              </a:rPr>
              <a:t> NIH Director. Nominated by President Biden, she was confirmed on a bipartisan basis and became the first surgeon and second woman to hold this position. </a:t>
            </a:r>
          </a:p>
          <a:p>
            <a:pPr marL="0" marR="0" lvl="0" indent="0" algn="l" defTabSz="609585" rtl="0" eaLnBrk="1" fontAlgn="auto" latinLnBrk="0" hangingPunct="1">
              <a:lnSpc>
                <a:spcPct val="100000"/>
              </a:lnSpc>
              <a:spcBef>
                <a:spcPts val="0"/>
              </a:spcBef>
              <a:spcAft>
                <a:spcPts val="0"/>
              </a:spcAft>
              <a:buClrTx/>
              <a:buSzTx/>
              <a:buFontTx/>
              <a:buNone/>
              <a:tabLst/>
              <a:defRPr/>
            </a:pPr>
            <a:endParaRPr lang="en-US" dirty="0">
              <a:latin typeface="Arial"/>
              <a:cs typeface="Arial"/>
            </a:endParaRPr>
          </a:p>
          <a:p>
            <a:pPr marL="0" marR="0" lvl="0" indent="0" algn="l" defTabSz="609585" rtl="0" eaLnBrk="1" fontAlgn="auto" latinLnBrk="0" hangingPunct="1">
              <a:lnSpc>
                <a:spcPct val="100000"/>
              </a:lnSpc>
              <a:spcBef>
                <a:spcPts val="0"/>
              </a:spcBef>
              <a:spcAft>
                <a:spcPts val="0"/>
              </a:spcAft>
              <a:buClrTx/>
              <a:buSzTx/>
              <a:buFontTx/>
              <a:buNone/>
              <a:tabLst/>
              <a:defRPr/>
            </a:pPr>
            <a:r>
              <a:rPr lang="en-US" dirty="0">
                <a:latin typeface="Arial"/>
                <a:cs typeface="Arial"/>
              </a:rPr>
              <a:t>Monica transitioned from her former role as the 16</a:t>
            </a:r>
            <a:r>
              <a:rPr lang="en-US" baseline="30000" dirty="0">
                <a:latin typeface="Arial"/>
                <a:cs typeface="Arial"/>
              </a:rPr>
              <a:t>th</a:t>
            </a:r>
            <a:r>
              <a:rPr lang="en-US" dirty="0">
                <a:latin typeface="Arial"/>
                <a:cs typeface="Arial"/>
              </a:rPr>
              <a:t> director of the National Cancer Institute, a position she held since October 2022 and was highlighted by </a:t>
            </a:r>
            <a:r>
              <a:rPr lang="en-US" b="0" i="0" dirty="0">
                <a:effectLst/>
                <a:latin typeface="Arial"/>
                <a:cs typeface="Arial"/>
              </a:rPr>
              <a:t>efforts to expand and modernize cancer clinical trials to increase the number of people who can participate in NCI-supported research</a:t>
            </a:r>
            <a:r>
              <a:rPr lang="en-US" dirty="0">
                <a:latin typeface="Arial"/>
                <a:cs typeface="Arial"/>
              </a:rPr>
              <a:t>. </a:t>
            </a:r>
          </a:p>
          <a:p>
            <a:pPr marL="0" marR="0" lvl="0" indent="0" algn="l" defTabSz="609585" rtl="0" eaLnBrk="1" fontAlgn="auto" latinLnBrk="0" hangingPunct="1">
              <a:lnSpc>
                <a:spcPct val="100000"/>
              </a:lnSpc>
              <a:spcBef>
                <a:spcPts val="0"/>
              </a:spcBef>
              <a:spcAft>
                <a:spcPts val="0"/>
              </a:spcAft>
              <a:buClrTx/>
              <a:buSzTx/>
              <a:buFontTx/>
              <a:buNone/>
              <a:tabLst/>
              <a:defRPr/>
            </a:pPr>
            <a:endParaRPr lang="en-US" dirty="0">
              <a:latin typeface="Arial"/>
              <a:cs typeface="Arial"/>
            </a:endParaRPr>
          </a:p>
          <a:p>
            <a:pPr marL="0" marR="0" lvl="0" indent="0" algn="l" defTabSz="609585" rtl="0" eaLnBrk="1" fontAlgn="auto" latinLnBrk="0" hangingPunct="1">
              <a:lnSpc>
                <a:spcPct val="100000"/>
              </a:lnSpc>
              <a:spcBef>
                <a:spcPts val="0"/>
              </a:spcBef>
              <a:spcAft>
                <a:spcPts val="0"/>
              </a:spcAft>
              <a:buClrTx/>
              <a:buSzTx/>
              <a:buFontTx/>
              <a:buNone/>
              <a:tabLst/>
              <a:defRPr/>
            </a:pPr>
            <a:r>
              <a:rPr lang="en-US" dirty="0">
                <a:latin typeface="Arial"/>
                <a:cs typeface="Arial"/>
              </a:rPr>
              <a:t>The journey to getting her Senate-confirmed and sworn-in was painfully long (as far as I am concerned). In fact, when the final paperwork was signed by President Biden, there was the desire to get her appointed asap. * So, she was literally sworn-in as the NIH Director via Zoom from the American Airlines Admirals Club at DC’s National Airport! Many weeks later, * there was a more ceremonial in-person swearing-in ceremony involving Secretary Becerra (on the left) and her husband (in the middle). </a:t>
            </a:r>
          </a:p>
          <a:p>
            <a:pPr marL="0" marR="0" lvl="0" indent="0" algn="l" defTabSz="609585" rtl="0" eaLnBrk="1" fontAlgn="auto" latinLnBrk="0" hangingPunct="1">
              <a:lnSpc>
                <a:spcPct val="100000"/>
              </a:lnSpc>
              <a:spcBef>
                <a:spcPts val="0"/>
              </a:spcBef>
              <a:spcAft>
                <a:spcPts val="0"/>
              </a:spcAft>
              <a:buClrTx/>
              <a:buSzTx/>
              <a:buFontTx/>
              <a:buNone/>
              <a:tabLst/>
              <a:defRPr/>
            </a:pPr>
            <a:endParaRPr lang="en-US" dirty="0">
              <a:latin typeface="Arial"/>
              <a:cs typeface="Arial"/>
            </a:endParaRPr>
          </a:p>
          <a:p>
            <a:pPr marL="0" marR="0" lvl="0" indent="0" algn="l" defTabSz="609585" rtl="0" eaLnBrk="1" fontAlgn="auto" latinLnBrk="0" hangingPunct="1">
              <a:lnSpc>
                <a:spcPct val="100000"/>
              </a:lnSpc>
              <a:spcBef>
                <a:spcPts val="0"/>
              </a:spcBef>
              <a:spcAft>
                <a:spcPts val="0"/>
              </a:spcAft>
              <a:buClrTx/>
              <a:buSzTx/>
              <a:buFontTx/>
              <a:buNone/>
              <a:tabLst/>
              <a:defRPr/>
            </a:pPr>
            <a:r>
              <a:rPr lang="en-US" dirty="0">
                <a:latin typeface="Arial"/>
                <a:cs typeface="Arial"/>
              </a:rPr>
              <a:t>Monica is a world-class physician-scientist whose vision and leadership will ensure NIH continues to be an engine of innovation to improve the health of the American people, and I am already enjoying working with her on multiple important efforts. </a:t>
            </a:r>
          </a:p>
          <a:p>
            <a:endParaRPr lang="en-US" dirty="0">
              <a:effectLst/>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B848DF1-32D3-72DF-1CD2-36224AE8F7E8}"/>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17</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555116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807720" y="4022725"/>
            <a:ext cx="5486400" cy="4114800"/>
          </a:xfrm>
        </p:spPr>
        <p:txBody>
          <a:bodyPr/>
          <a:lstStyle/>
          <a:p>
            <a:pPr defTabSz="621167">
              <a:defRPr/>
            </a:pPr>
            <a:r>
              <a:rPr lang="en-US" dirty="0" err="1">
                <a:effectLst/>
                <a:latin typeface="Arial"/>
                <a:cs typeface="Arial"/>
              </a:rPr>
              <a:t>Kimryn</a:t>
            </a:r>
            <a:r>
              <a:rPr lang="en-US" dirty="0">
                <a:effectLst/>
                <a:latin typeface="Arial"/>
                <a:cs typeface="Arial"/>
              </a:rPr>
              <a:t> </a:t>
            </a:r>
            <a:r>
              <a:rPr lang="en-US" dirty="0" err="1">
                <a:effectLst/>
                <a:latin typeface="Arial"/>
                <a:cs typeface="Arial"/>
              </a:rPr>
              <a:t>Rathmell</a:t>
            </a:r>
            <a:r>
              <a:rPr lang="en-US" dirty="0">
                <a:effectLst/>
                <a:latin typeface="Arial"/>
                <a:cs typeface="Arial"/>
              </a:rPr>
              <a:t> was selected by President Biden to succeed Monica Bertagnolli as the 17</a:t>
            </a:r>
            <a:r>
              <a:rPr lang="en-US" baseline="30000" dirty="0">
                <a:effectLst/>
                <a:latin typeface="Arial"/>
                <a:cs typeface="Arial"/>
              </a:rPr>
              <a:t>th</a:t>
            </a:r>
            <a:r>
              <a:rPr lang="en-US" dirty="0">
                <a:latin typeface="Arial"/>
                <a:cs typeface="Arial"/>
              </a:rPr>
              <a:t> Director</a:t>
            </a:r>
            <a:r>
              <a:rPr lang="en-US" dirty="0">
                <a:effectLst/>
                <a:latin typeface="Arial"/>
                <a:cs typeface="Arial"/>
              </a:rPr>
              <a:t> of the National Cancer Institute (or NCI) and was appointed to the position in December 2023. </a:t>
            </a:r>
            <a:r>
              <a:rPr lang="en-US" i="0" dirty="0" err="1">
                <a:effectLst/>
                <a:latin typeface="Arial"/>
                <a:cs typeface="Arial"/>
              </a:rPr>
              <a:t>Kimryn</a:t>
            </a:r>
            <a:r>
              <a:rPr lang="en-US" i="0" dirty="0">
                <a:effectLst/>
                <a:latin typeface="Arial"/>
                <a:cs typeface="Arial"/>
              </a:rPr>
              <a:t> comes to NCI from Vanderbilt University, where she served as the Chairperson of the Department of Medicine and physician-in-chief. </a:t>
            </a:r>
            <a:r>
              <a:rPr lang="en-US" dirty="0">
                <a:effectLst/>
                <a:latin typeface="Arial"/>
                <a:cs typeface="Arial"/>
              </a:rPr>
              <a:t>She is a renowned kidney cancer expert and influential leader in cancer research and patient care</a:t>
            </a:r>
            <a:r>
              <a:rPr lang="en-US" i="0" dirty="0">
                <a:effectLst/>
                <a:latin typeface="Arial"/>
                <a:cs typeface="Arial"/>
              </a:rPr>
              <a:t>.</a:t>
            </a:r>
            <a:endParaRPr lang="en-US" dirty="0">
              <a:latin typeface="Arial"/>
              <a:cs typeface="Arial"/>
            </a:endParaRPr>
          </a:p>
        </p:txBody>
      </p:sp>
      <p:sp>
        <p:nvSpPr>
          <p:cNvPr id="5" name="Slide Number Placeholder 3">
            <a:extLst>
              <a:ext uri="{FF2B5EF4-FFF2-40B4-BE49-F238E27FC236}">
                <a16:creationId xmlns:a16="http://schemas.microsoft.com/office/drawing/2014/main" id="{03769DE7-4267-4BA7-BDA2-4C01AA69CC59}"/>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18</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81879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807720" y="4022725"/>
            <a:ext cx="5486400" cy="4114800"/>
          </a:xfrm>
        </p:spPr>
        <p:txBody>
          <a:bodyPr/>
          <a:lstStyle/>
          <a:p>
            <a:pPr defTabSz="621167">
              <a:defRPr/>
            </a:pPr>
            <a:r>
              <a:rPr lang="en-US" dirty="0">
                <a:cs typeface="Arial" panose="020B0604020202020204" pitchFamily="34" charset="0"/>
              </a:rPr>
              <a:t>Tara Schwetz was recently appointed the new Director of the Division of Program Coordination</a:t>
            </a:r>
            <a:r>
              <a:rPr lang="en-US" b="0" i="0" dirty="0">
                <a:effectLst/>
                <a:cs typeface="Arial" panose="020B0604020202020204" pitchFamily="34" charset="0"/>
              </a:rPr>
              <a:t>, Planning, and Strategic Initiatives and the </a:t>
            </a:r>
            <a:r>
              <a:rPr lang="en-US" dirty="0">
                <a:cs typeface="Arial" panose="020B0604020202020204" pitchFamily="34" charset="0"/>
              </a:rPr>
              <a:t>NIH Deputy Director for Program Coordination, Planning, and Strategic Initiatives</a:t>
            </a:r>
            <a:r>
              <a:rPr lang="en-US" b="0" i="0" dirty="0">
                <a:effectLst/>
                <a:cs typeface="Arial" panose="020B0604020202020204" pitchFamily="34" charset="0"/>
              </a:rPr>
              <a:t>. She will lead this Division in meeting its mission to identify emerging scientific opportunities, rising public health challenges, and scientific knowledge gaps that merit further research. Note that this Division includes the NIH Common Fund as well as various other offices. </a:t>
            </a:r>
          </a:p>
          <a:p>
            <a:pPr defTabSz="621167">
              <a:defRPr/>
            </a:pPr>
            <a:endParaRPr lang="en-US" b="0" i="0" dirty="0">
              <a:effectLst/>
              <a:cs typeface="Arial" panose="020B0604020202020204" pitchFamily="34" charset="0"/>
            </a:endParaRPr>
          </a:p>
        </p:txBody>
      </p:sp>
      <p:sp>
        <p:nvSpPr>
          <p:cNvPr id="5" name="Slide Number Placeholder 3">
            <a:extLst>
              <a:ext uri="{FF2B5EF4-FFF2-40B4-BE49-F238E27FC236}">
                <a16:creationId xmlns:a16="http://schemas.microsoft.com/office/drawing/2014/main" id="{03769DE7-4267-4BA7-BDA2-4C01AA69CC59}"/>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19</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819166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807720" y="4022725"/>
            <a:ext cx="5486400" cy="4114800"/>
          </a:xfrm>
        </p:spPr>
        <p:txBody>
          <a:bodyPr/>
          <a:lstStyle/>
          <a:p>
            <a:pPr defTabSz="621167">
              <a:defRPr/>
            </a:pPr>
            <a:r>
              <a:rPr lang="en-US" b="0" i="0" dirty="0">
                <a:solidFill>
                  <a:srgbClr val="34373A"/>
                </a:solidFill>
                <a:effectLst/>
                <a:latin typeface="Arial"/>
                <a:cs typeface="Arial"/>
              </a:rPr>
              <a:t>Andrew Bremer was recently appointed the new </a:t>
            </a:r>
            <a:r>
              <a:rPr lang="en-US" dirty="0">
                <a:solidFill>
                  <a:srgbClr val="34373A"/>
                </a:solidFill>
                <a:latin typeface="Arial"/>
                <a:cs typeface="Arial"/>
              </a:rPr>
              <a:t>Director</a:t>
            </a:r>
            <a:r>
              <a:rPr lang="en-US" b="0" i="0" dirty="0">
                <a:solidFill>
                  <a:srgbClr val="34373A"/>
                </a:solidFill>
                <a:effectLst/>
                <a:latin typeface="Arial"/>
                <a:cs typeface="Arial"/>
              </a:rPr>
              <a:t> of the NIH Office of Nutrition Research. </a:t>
            </a:r>
            <a:r>
              <a:rPr lang="en-US" dirty="0">
                <a:solidFill>
                  <a:srgbClr val="34373A"/>
                </a:solidFill>
                <a:latin typeface="Arial"/>
                <a:cs typeface="Arial"/>
              </a:rPr>
              <a:t>Previously, Andrew was</a:t>
            </a:r>
            <a:r>
              <a:rPr lang="en-US" b="0" i="0" dirty="0">
                <a:solidFill>
                  <a:srgbClr val="34373A"/>
                </a:solidFill>
                <a:effectLst/>
                <a:latin typeface="Arial"/>
                <a:cs typeface="Arial"/>
              </a:rPr>
              <a:t> </a:t>
            </a:r>
            <a:r>
              <a:rPr lang="en-US" dirty="0">
                <a:solidFill>
                  <a:srgbClr val="000000"/>
                </a:solidFill>
                <a:effectLst/>
                <a:latin typeface="Arial"/>
                <a:ea typeface="Calibri" panose="020F0502020204030204" pitchFamily="34" charset="0"/>
                <a:cs typeface="Arial"/>
              </a:rPr>
              <a:t>Chief of the Pediatric Growth and Nutrition Branch at </a:t>
            </a:r>
            <a:r>
              <a:rPr lang="en-US" i="0" dirty="0">
                <a:solidFill>
                  <a:srgbClr val="000000"/>
                </a:solidFill>
                <a:effectLst/>
                <a:latin typeface="Arial"/>
                <a:ea typeface="Calibri" panose="020F0502020204030204" pitchFamily="34" charset="0"/>
                <a:cs typeface="Arial"/>
              </a:rPr>
              <a:t>the</a:t>
            </a:r>
            <a:r>
              <a:rPr lang="en-US" i="1" dirty="0">
                <a:solidFill>
                  <a:srgbClr val="000000"/>
                </a:solidFill>
                <a:effectLst/>
                <a:latin typeface="Arial"/>
                <a:ea typeface="Calibri" panose="020F0502020204030204" pitchFamily="34" charset="0"/>
                <a:cs typeface="Arial"/>
              </a:rPr>
              <a:t> Eunice Kennedy Shriver </a:t>
            </a:r>
            <a:r>
              <a:rPr lang="en-US" dirty="0">
                <a:solidFill>
                  <a:srgbClr val="000000"/>
                </a:solidFill>
                <a:effectLst/>
                <a:latin typeface="Arial"/>
                <a:ea typeface="Calibri" panose="020F0502020204030204" pitchFamily="34" charset="0"/>
                <a:cs typeface="Arial"/>
              </a:rPr>
              <a:t>National Institute of Child Health and Human Development</a:t>
            </a:r>
            <a:r>
              <a:rPr lang="en-US" b="0" i="0" dirty="0">
                <a:solidFill>
                  <a:srgbClr val="34373A"/>
                </a:solidFill>
                <a:effectLst/>
                <a:latin typeface="Arial"/>
                <a:cs typeface="Arial"/>
              </a:rPr>
              <a:t>. He is a board-certified internist, pediatrician, and pediatric endocrinologist.</a:t>
            </a:r>
            <a:endParaRPr lang="en-US" dirty="0">
              <a:latin typeface="Arial"/>
              <a:cs typeface="Arial"/>
            </a:endParaRPr>
          </a:p>
        </p:txBody>
      </p:sp>
      <p:sp>
        <p:nvSpPr>
          <p:cNvPr id="5" name="Slide Number Placeholder 3">
            <a:extLst>
              <a:ext uri="{FF2B5EF4-FFF2-40B4-BE49-F238E27FC236}">
                <a16:creationId xmlns:a16="http://schemas.microsoft.com/office/drawing/2014/main" id="{03769DE7-4267-4BA7-BDA2-4C01AA69CC59}"/>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20</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431700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807720" y="4022725"/>
            <a:ext cx="5486400" cy="4114800"/>
          </a:xfrm>
        </p:spPr>
        <p:txBody>
          <a:bodyPr/>
          <a:lstStyle/>
          <a:p>
            <a:pPr defTabSz="621167">
              <a:defRPr/>
            </a:pPr>
            <a:r>
              <a:rPr lang="en-US" dirty="0">
                <a:cs typeface="Arial" panose="020B0604020202020204" pitchFamily="34" charset="0"/>
              </a:rPr>
              <a:t>Lyric Jorgenson was recently appointed the new Director of the NIH Office of Science Policy and the NIH Associate Director for Science Policy. Lyric had been serving as the Acting Director since April 2021. </a:t>
            </a:r>
            <a:r>
              <a:rPr lang="en-US" b="0" i="0" dirty="0">
                <a:effectLst/>
                <a:cs typeface="Arial" panose="020B0604020202020204" pitchFamily="34" charset="0"/>
              </a:rPr>
              <a:t>In this role, she will provide executive leadership to ensure that NIH policies evolve in tandem with rapidly advancing science and technology.</a:t>
            </a:r>
            <a:endParaRPr lang="en-US" dirty="0">
              <a:cs typeface="Arial" panose="020B0604020202020204" pitchFamily="34" charset="0"/>
            </a:endParaRPr>
          </a:p>
        </p:txBody>
      </p:sp>
      <p:sp>
        <p:nvSpPr>
          <p:cNvPr id="5" name="Slide Number Placeholder 3">
            <a:extLst>
              <a:ext uri="{FF2B5EF4-FFF2-40B4-BE49-F238E27FC236}">
                <a16:creationId xmlns:a16="http://schemas.microsoft.com/office/drawing/2014/main" id="{03769DE7-4267-4BA7-BDA2-4C01AA69CC59}"/>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21</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657671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807720" y="4022725"/>
            <a:ext cx="5486400" cy="4114800"/>
          </a:xfrm>
        </p:spPr>
        <p:txBody>
          <a:bodyPr/>
          <a:lstStyle/>
          <a:p>
            <a:pPr defTabSz="621167">
              <a:defRPr/>
            </a:pPr>
            <a:r>
              <a:rPr lang="en-US" dirty="0">
                <a:cs typeface="Arial" panose="020B0604020202020204" pitchFamily="34" charset="0"/>
              </a:rPr>
              <a:t>Kate </a:t>
            </a:r>
            <a:r>
              <a:rPr lang="en-US" dirty="0" err="1">
                <a:cs typeface="Arial" panose="020B0604020202020204" pitchFamily="34" charset="0"/>
              </a:rPr>
              <a:t>Klimczak</a:t>
            </a:r>
            <a:r>
              <a:rPr lang="en-US" dirty="0">
                <a:cs typeface="Arial" panose="020B0604020202020204" pitchFamily="34" charset="0"/>
              </a:rPr>
              <a:t> was recently appointed the new Director of the NIH Office of Legislative Policy and Analysis and the NIH Associate Director for Legislative Policy and Analysis. Kate, who previously served as a Senior Legislative Analyst in the Office, </a:t>
            </a:r>
            <a:r>
              <a:rPr lang="en-US" b="0" i="0" dirty="0">
                <a:effectLst/>
                <a:cs typeface="Arial" panose="020B0604020202020204" pitchFamily="34" charset="0"/>
              </a:rPr>
              <a:t>returns to NIH from the U.S. Food and Drug Administration, bringing with her a wealth of institutional knowledge about the position.</a:t>
            </a:r>
            <a:endParaRPr lang="en-US" dirty="0">
              <a:cs typeface="Arial" panose="020B0604020202020204" pitchFamily="34" charset="0"/>
            </a:endParaRPr>
          </a:p>
        </p:txBody>
      </p:sp>
      <p:sp>
        <p:nvSpPr>
          <p:cNvPr id="5" name="Slide Number Placeholder 3">
            <a:extLst>
              <a:ext uri="{FF2B5EF4-FFF2-40B4-BE49-F238E27FC236}">
                <a16:creationId xmlns:a16="http://schemas.microsoft.com/office/drawing/2014/main" id="{03769DE7-4267-4BA7-BDA2-4C01AA69CC59}"/>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22</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388324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807720" y="4022725"/>
            <a:ext cx="5486400" cy="4114800"/>
          </a:xfrm>
        </p:spPr>
        <p:txBody>
          <a:bodyPr/>
          <a:lstStyle/>
          <a:p>
            <a:pPr defTabSz="621167">
              <a:defRPr/>
            </a:pPr>
            <a:r>
              <a:rPr lang="en-US" dirty="0">
                <a:cs typeface="Arial" panose="020B0604020202020204" pitchFamily="34" charset="0"/>
              </a:rPr>
              <a:t>In news that broke late last week (beyond the point where we could add a document number in the bottom-right corner), Sean Mooney has been selected to be the next Director of the NIH Center for Information Technology (or CIT). As CIT director, Dr. Mooney will oversee an approximately $400 million portfolio that includes a world-renowned supercomputer; a state-of-the-art network that enables research across NIH and around the world; cloud-based services that give researchers a cost-effective way to access datasets and advanced computational tools and services; and the latest collaboration tools to promote flexibility and productivity. </a:t>
            </a:r>
          </a:p>
          <a:p>
            <a:pPr defTabSz="621167">
              <a:defRPr/>
            </a:pPr>
            <a:endParaRPr lang="en-US" dirty="0">
              <a:cs typeface="Arial" panose="020B0604020202020204" pitchFamily="34" charset="0"/>
            </a:endParaRPr>
          </a:p>
          <a:p>
            <a:pPr defTabSz="621167">
              <a:defRPr/>
            </a:pPr>
            <a:r>
              <a:rPr lang="en-US" dirty="0">
                <a:cs typeface="Arial" panose="020B0604020202020204" pitchFamily="34" charset="0"/>
              </a:rPr>
              <a:t>Dr. Mooney will join NIH from Seattle, where he currently serves as a Professor of Biomedical Informatics and Medical Education in the University of Washington School of Medicine. His work has connections to NHGRI since Sean has been an active participate in our Institute’s </a:t>
            </a:r>
            <a:r>
              <a:rPr lang="en-US" dirty="0" err="1">
                <a:cs typeface="Arial" panose="020B0604020202020204" pitchFamily="34" charset="0"/>
              </a:rPr>
              <a:t>eMERGE</a:t>
            </a:r>
            <a:r>
              <a:rPr lang="en-US" dirty="0">
                <a:cs typeface="Arial" panose="020B0604020202020204" pitchFamily="34" charset="0"/>
              </a:rPr>
              <a:t> program. </a:t>
            </a:r>
          </a:p>
          <a:p>
            <a:pPr defTabSz="621167">
              <a:defRPr/>
            </a:pPr>
            <a:endParaRPr lang="en-US" dirty="0">
              <a:cs typeface="Arial" panose="020B0604020202020204" pitchFamily="34" charset="0"/>
            </a:endParaRPr>
          </a:p>
        </p:txBody>
      </p:sp>
      <p:sp>
        <p:nvSpPr>
          <p:cNvPr id="5" name="Slide Number Placeholder 3">
            <a:extLst>
              <a:ext uri="{FF2B5EF4-FFF2-40B4-BE49-F238E27FC236}">
                <a16:creationId xmlns:a16="http://schemas.microsoft.com/office/drawing/2014/main" id="{03769DE7-4267-4BA7-BDA2-4C01AA69CC59}"/>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23</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156316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807720" y="4022725"/>
            <a:ext cx="5486400" cy="4114800"/>
          </a:xfrm>
        </p:spPr>
        <p:txBody>
          <a:bodyPr/>
          <a:lstStyle/>
          <a:p>
            <a:pPr defTabSz="621167">
              <a:defRPr/>
            </a:pPr>
            <a:r>
              <a:rPr lang="en-US" sz="1200" kern="1200" baseline="0" dirty="0">
                <a:solidFill>
                  <a:schemeClr val="tx1"/>
                </a:solidFill>
                <a:latin typeface="Arial"/>
                <a:ea typeface="+mn-ea"/>
                <a:cs typeface="Arial"/>
              </a:rPr>
              <a:t>In October 2023, President Biden awarded Steven Rosenberg the National Medal of Technology and Innovation, which is the nation’s highest honor for technological achievement. Steven is Chief of the Surgery Branch at the Center for Cancer Research at the National Cancer Institute. This award recognizes his pioneering work in the development of the first effective immunotherapies for patients with advanced cancer, treatments that are now being used around the world. </a:t>
            </a:r>
          </a:p>
          <a:p>
            <a:pPr defTabSz="621167">
              <a:defRPr/>
            </a:pPr>
            <a:endParaRPr lang="en-US" sz="1200" kern="1200" baseline="0" dirty="0">
              <a:solidFill>
                <a:schemeClr val="tx1"/>
              </a:solidFill>
              <a:latin typeface="Arial"/>
              <a:ea typeface="+mn-ea"/>
              <a:cs typeface="Arial"/>
            </a:endParaRPr>
          </a:p>
        </p:txBody>
      </p:sp>
      <p:sp>
        <p:nvSpPr>
          <p:cNvPr id="5" name="Slide Number Placeholder 3">
            <a:extLst>
              <a:ext uri="{FF2B5EF4-FFF2-40B4-BE49-F238E27FC236}">
                <a16:creationId xmlns:a16="http://schemas.microsoft.com/office/drawing/2014/main" id="{03769DE7-4267-4BA7-BDA2-4C01AA69CC59}"/>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24</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413222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5438" y="457200"/>
            <a:ext cx="6337300" cy="3565525"/>
          </a:xfrm>
          <a:prstGeom prst="rect">
            <a:avLst/>
          </a:prstGeom>
        </p:spPr>
      </p:sp>
      <p:sp>
        <p:nvSpPr>
          <p:cNvPr id="3" name="Notes Placeholder 2"/>
          <p:cNvSpPr>
            <a:spLocks noGrp="1"/>
          </p:cNvSpPr>
          <p:nvPr>
            <p:ph type="body" idx="1"/>
          </p:nvPr>
        </p:nvSpPr>
        <p:spPr>
          <a:xfrm>
            <a:off x="681911" y="4022725"/>
            <a:ext cx="5486400" cy="4114800"/>
          </a:xfrm>
        </p:spPr>
        <p:txBody>
          <a:bodyPr/>
          <a:lstStyle/>
          <a:p>
            <a:pPr defTabSz="644337">
              <a:defRPr/>
            </a:pPr>
            <a:r>
              <a:rPr lang="en-US" dirty="0">
                <a:latin typeface="Arial"/>
                <a:ea typeface="Calibri" panose="020F0502020204030204" pitchFamily="34" charset="0"/>
                <a:cs typeface="Arial"/>
              </a:rPr>
              <a:t>Robert </a:t>
            </a:r>
            <a:r>
              <a:rPr lang="en-US" b="0" i="0" dirty="0">
                <a:effectLst/>
                <a:latin typeface="Arial"/>
                <a:ea typeface="Calibri" panose="020F0502020204030204" pitchFamily="34" charset="0"/>
                <a:cs typeface="Arial"/>
              </a:rPr>
              <a:t>Eiss, a long-time member of the NIH Fogarty International Center, passed away in October. </a:t>
            </a:r>
            <a:r>
              <a:rPr lang="en-US" dirty="0">
                <a:latin typeface="Arial"/>
                <a:ea typeface="Calibri" panose="020F0502020204030204" pitchFamily="34" charset="0"/>
                <a:cs typeface="Arial"/>
              </a:rPr>
              <a:t>Rob</a:t>
            </a:r>
            <a:r>
              <a:rPr lang="en-US" b="0" i="0" dirty="0">
                <a:effectLst/>
                <a:latin typeface="Arial"/>
                <a:ea typeface="Calibri" panose="020F0502020204030204" pitchFamily="34" charset="0"/>
                <a:cs typeface="Arial"/>
              </a:rPr>
              <a:t> served in various capacities at Fogarty since 1993 – from program officer in the Division of International Relations</a:t>
            </a:r>
            <a:r>
              <a:rPr lang="en-US" dirty="0">
                <a:latin typeface="Arial"/>
                <a:ea typeface="Calibri" panose="020F0502020204030204" pitchFamily="34" charset="0"/>
                <a:cs typeface="Arial"/>
              </a:rPr>
              <a:t>,</a:t>
            </a:r>
            <a:r>
              <a:rPr lang="en-US" b="0" i="0" dirty="0">
                <a:effectLst/>
                <a:latin typeface="Arial"/>
                <a:ea typeface="Calibri" panose="020F0502020204030204" pitchFamily="34" charset="0"/>
                <a:cs typeface="Arial"/>
              </a:rPr>
              <a:t> to Director of the Office of International Science Policy and Analysis, to his latest role as a senior advisor to the Fogarty Director. He exemplified his skills as a leader, a representative, and a visionary who understood Fogarty and recognized the key opportunities for global health research partnerships. </a:t>
            </a:r>
          </a:p>
          <a:p>
            <a:pPr defTabSz="644337">
              <a:defRPr/>
            </a:pPr>
            <a:endParaRPr lang="en-US" b="0" i="0" dirty="0">
              <a:effectLst/>
              <a:latin typeface="Arial"/>
              <a:ea typeface="Calibri" panose="020F0502020204030204" pitchFamily="34" charset="0"/>
              <a:cs typeface="Arial"/>
            </a:endParaRPr>
          </a:p>
          <a:p>
            <a:pPr defTabSz="644337">
              <a:defRPr/>
            </a:pPr>
            <a:r>
              <a:rPr lang="en-US" b="0" i="0" dirty="0">
                <a:effectLst/>
                <a:latin typeface="Arial"/>
                <a:ea typeface="Calibri" panose="020F0502020204030204" pitchFamily="34" charset="0"/>
                <a:cs typeface="Arial"/>
              </a:rPr>
              <a:t>Rob’s contributions included being a key advisor to the former NIH Director, Francis Collins, and major collaborations with NHGRI staff, including those involved in the Human Heredity and Health in Africa (or H3Africa) project. </a:t>
            </a:r>
          </a:p>
          <a:p>
            <a:pPr defTabSz="644337">
              <a:defRPr/>
            </a:pPr>
            <a:endParaRPr lang="en-US" b="0" i="0" dirty="0">
              <a:effectLst/>
              <a:ea typeface="Calibri" panose="020F050202020403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FF10BC8F-291C-436D-B2FC-0728C782170D}"/>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25</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781850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8ABFC-3246-6FCD-BF52-D56D45F44016}"/>
            </a:ext>
          </a:extLst>
        </p:cNvPr>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7D304330-02B2-C3D2-C9AD-04156D9E1A42}"/>
              </a:ext>
            </a:extLst>
          </p:cNvPr>
          <p:cNvSpPr>
            <a:spLocks noGrp="1" noRot="1" noChangeAspect="1" noTextEdit="1"/>
          </p:cNvSpPr>
          <p:nvPr>
            <p:ph type="sldImg"/>
          </p:nvPr>
        </p:nvSpPr>
        <p:spPr>
          <a:xfrm>
            <a:off x="336550" y="458788"/>
            <a:ext cx="6337300" cy="3565525"/>
          </a:xfrm>
          <a:prstGeom prst="rect">
            <a:avLst/>
          </a:prstGeom>
          <a:ln/>
        </p:spPr>
      </p:sp>
      <p:sp>
        <p:nvSpPr>
          <p:cNvPr id="119811" name="Notes Placeholder 2">
            <a:extLst>
              <a:ext uri="{FF2B5EF4-FFF2-40B4-BE49-F238E27FC236}">
                <a16:creationId xmlns:a16="http://schemas.microsoft.com/office/drawing/2014/main" id="{FE59148C-75AA-C467-DFDD-B4CDC34D6897}"/>
              </a:ext>
            </a:extLst>
          </p:cNvPr>
          <p:cNvSpPr>
            <a:spLocks noGrp="1"/>
          </p:cNvSpPr>
          <p:nvPr>
            <p:ph type="body" idx="1"/>
          </p:nvPr>
        </p:nvSpPr>
        <p:spPr>
          <a:xfrm>
            <a:off x="912236" y="4024313"/>
            <a:ext cx="5486400" cy="4114800"/>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marL="0" lvl="1" defTabSz="587579">
              <a:defRPr/>
            </a:pPr>
            <a:r>
              <a:rPr lang="en-US" b="0" i="0" dirty="0">
                <a:solidFill>
                  <a:srgbClr val="000000"/>
                </a:solidFill>
                <a:effectLst/>
                <a:latin typeface="Arial"/>
                <a:cs typeface="Arial"/>
              </a:rPr>
              <a:t>NIH recently designated people with disabilities as a population with health disparities. The designation, which applies to research supported by NIH, is one of several steps that NIH is taking to address health disparities faced by people with disabilities and ensure their representation in NIH research. A health disparity designation encourages research on the unmet health needs of these populations. </a:t>
            </a:r>
          </a:p>
          <a:p>
            <a:pPr marL="0" lvl="1" defTabSz="587579">
              <a:defRPr/>
            </a:pPr>
            <a:endParaRPr lang="en-US" b="0" i="0" dirty="0">
              <a:solidFill>
                <a:srgbClr val="000000"/>
              </a:solidFill>
              <a:effectLst/>
              <a:latin typeface="Arial"/>
              <a:cs typeface="Arial"/>
            </a:endParaRPr>
          </a:p>
          <a:p>
            <a:pPr marL="0" lvl="1" defTabSz="587579">
              <a:defRPr/>
            </a:pPr>
            <a:r>
              <a:rPr lang="en-US" b="0" i="0" dirty="0">
                <a:solidFill>
                  <a:srgbClr val="000000"/>
                </a:solidFill>
                <a:effectLst/>
                <a:latin typeface="Arial"/>
                <a:cs typeface="Arial"/>
              </a:rPr>
              <a:t>Other NIH-designated populations with health disparities include racial and ethnic minority groups, people of lower socioeconomic status, underserved rural communities, and sexual and gender minority groups. NIH also issued a notice of funding opportunity calling for research applications focused on novel and innovative approaches and interventions that address the intersecting impacts of disability, race, ethnicity, and socioeconomic status on healthcare access and health outcomes. </a:t>
            </a:r>
          </a:p>
        </p:txBody>
      </p:sp>
      <p:sp>
        <p:nvSpPr>
          <p:cNvPr id="119812" name="Slide Number Placeholder 3">
            <a:extLst>
              <a:ext uri="{FF2B5EF4-FFF2-40B4-BE49-F238E27FC236}">
                <a16:creationId xmlns:a16="http://schemas.microsoft.com/office/drawing/2014/main" id="{DA56872D-7E60-1820-6126-7C17699BC40C}"/>
              </a:ext>
            </a:extLst>
          </p:cNvPr>
          <p:cNvSpPr>
            <a:spLocks noGrp="1"/>
          </p:cNvSpPr>
          <p:nvPr>
            <p:ph type="sldNum" sz="quarter" idx="5"/>
          </p:nvPr>
        </p:nvSpPr>
        <p:spPr>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26</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950988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8ABFC-3246-6FCD-BF52-D56D45F44016}"/>
            </a:ext>
          </a:extLst>
        </p:cNvPr>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7D304330-02B2-C3D2-C9AD-04156D9E1A42}"/>
              </a:ext>
            </a:extLst>
          </p:cNvPr>
          <p:cNvSpPr>
            <a:spLocks noGrp="1" noRot="1" noChangeAspect="1" noTextEdit="1"/>
          </p:cNvSpPr>
          <p:nvPr>
            <p:ph type="sldImg"/>
          </p:nvPr>
        </p:nvSpPr>
        <p:spPr>
          <a:xfrm>
            <a:off x="336550" y="458788"/>
            <a:ext cx="6337300" cy="3565525"/>
          </a:xfrm>
          <a:prstGeom prst="rect">
            <a:avLst/>
          </a:prstGeom>
          <a:ln/>
        </p:spPr>
      </p:sp>
      <p:sp>
        <p:nvSpPr>
          <p:cNvPr id="119811" name="Notes Placeholder 2">
            <a:extLst>
              <a:ext uri="{FF2B5EF4-FFF2-40B4-BE49-F238E27FC236}">
                <a16:creationId xmlns:a16="http://schemas.microsoft.com/office/drawing/2014/main" id="{FE59148C-75AA-C467-DFDD-B4CDC34D6897}"/>
              </a:ext>
            </a:extLst>
          </p:cNvPr>
          <p:cNvSpPr>
            <a:spLocks noGrp="1"/>
          </p:cNvSpPr>
          <p:nvPr>
            <p:ph type="body" idx="1"/>
          </p:nvPr>
        </p:nvSpPr>
        <p:spPr>
          <a:xfrm>
            <a:off x="912236" y="4024313"/>
            <a:ext cx="5486400" cy="4114800"/>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marL="0" lvl="1" defTabSz="587579">
              <a:defRPr/>
            </a:pPr>
            <a:r>
              <a:rPr lang="en-US" b="0" i="0" dirty="0">
                <a:solidFill>
                  <a:srgbClr val="000000"/>
                </a:solidFill>
                <a:effectLst/>
                <a:latin typeface="Arial"/>
                <a:cs typeface="Arial"/>
              </a:rPr>
              <a:t>Over the past few years, there has been a perceived shortage of researchers with Ph.D. degrees seeking postdoctoral training positions in the United States. A working group of the NIH Advisory Committee to the Director was assembled to assess the factors that could be contributing to this situation. The working group solicited feedback from the most relevant communities, specifically current postdoctoral fellows and graduate students. The resulting information was used to formulate guiding principles and recommendations, which they issued in a report that was accepted at the December meeting of the NIH Advisory Committee to the Director. </a:t>
            </a:r>
          </a:p>
          <a:p>
            <a:pPr marL="0" lvl="1" defTabSz="587579">
              <a:defRPr/>
            </a:pPr>
            <a:endParaRPr lang="en-US" b="0" i="0" dirty="0">
              <a:solidFill>
                <a:srgbClr val="000000"/>
              </a:solidFill>
              <a:effectLst/>
              <a:latin typeface="Arial"/>
              <a:cs typeface="Arial"/>
            </a:endParaRPr>
          </a:p>
          <a:p>
            <a:pPr marL="0" lvl="1" defTabSz="587579">
              <a:defRPr/>
            </a:pPr>
            <a:r>
              <a:rPr lang="en-US" b="0" i="0" dirty="0">
                <a:solidFill>
                  <a:srgbClr val="000000"/>
                </a:solidFill>
                <a:effectLst/>
                <a:latin typeface="Arial"/>
                <a:cs typeface="Arial"/>
              </a:rPr>
              <a:t>Major areas of concern included poor quality of life related to pay and cost of living, lack of accountability of postdoctoral mentors, and unclear career paths for postdoctoral fellows. The working group recommendations include improving the support of the postdoctoral scholar community through better pay and benefits, providing more training for postdoctoral fellows and their mentors, and measuring and monitoring career progression to better understand the issues and devise career support programs in the future. </a:t>
            </a:r>
          </a:p>
        </p:txBody>
      </p:sp>
      <p:sp>
        <p:nvSpPr>
          <p:cNvPr id="119812" name="Slide Number Placeholder 3">
            <a:extLst>
              <a:ext uri="{FF2B5EF4-FFF2-40B4-BE49-F238E27FC236}">
                <a16:creationId xmlns:a16="http://schemas.microsoft.com/office/drawing/2014/main" id="{DA56872D-7E60-1820-6126-7C17699BC40C}"/>
              </a:ext>
            </a:extLst>
          </p:cNvPr>
          <p:cNvSpPr>
            <a:spLocks noGrp="1"/>
          </p:cNvSpPr>
          <p:nvPr>
            <p:ph type="sldNum" sz="quarter" idx="5"/>
          </p:nvPr>
        </p:nvSpPr>
        <p:spPr>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27</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546306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AE7DC-D116-2551-1A5E-442C6102B2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01295A-A144-EAEE-C806-9D6CAEB5F27F}"/>
              </a:ext>
            </a:extLst>
          </p:cNvPr>
          <p:cNvSpPr>
            <a:spLocks noGrp="1" noRot="1" noChangeAspect="1"/>
          </p:cNvSpPr>
          <p:nvPr>
            <p:ph type="sldImg"/>
          </p:nvPr>
        </p:nvSpPr>
        <p:spPr>
          <a:xfrm>
            <a:off x="336550" y="363538"/>
            <a:ext cx="6337300" cy="3565525"/>
          </a:xfrm>
          <a:prstGeom prst="rect">
            <a:avLst/>
          </a:prstGeom>
        </p:spPr>
      </p:sp>
      <p:sp>
        <p:nvSpPr>
          <p:cNvPr id="3" name="Notes Placeholder 2">
            <a:extLst>
              <a:ext uri="{FF2B5EF4-FFF2-40B4-BE49-F238E27FC236}">
                <a16:creationId xmlns:a16="http://schemas.microsoft.com/office/drawing/2014/main" id="{137BF0A7-3447-5F52-04B2-8E8464D710DC}"/>
              </a:ext>
            </a:extLst>
          </p:cNvPr>
          <p:cNvSpPr>
            <a:spLocks noGrp="1"/>
          </p:cNvSpPr>
          <p:nvPr>
            <p:ph type="body" idx="1"/>
          </p:nvPr>
        </p:nvSpPr>
        <p:spPr>
          <a:xfrm>
            <a:off x="762000" y="3973841"/>
            <a:ext cx="5486400" cy="4797721"/>
          </a:xfrm>
        </p:spPr>
        <p:txBody>
          <a:bodyPr/>
          <a:lstStyle/>
          <a:p>
            <a:pPr defTabSz="948368" fontAlgn="base">
              <a:defRPr/>
            </a:pPr>
            <a:r>
              <a:rPr lang="en-US" dirty="0">
                <a:latin typeface="Arial"/>
                <a:cs typeface="Arial"/>
              </a:rPr>
              <a:t>In September 2023, the U.S. Food and Drug Administration (or FDA) posted a notice of proposed rulemaking for the oversight and regulation of Laboratory Developed Tests (or LDTs), which are clinical tests conducted in a single laboratory. Since 1976, LDTs have been regulated by the FDA’s enforcement discretion. The Center’s for Disease Control has stated that 70% of medical decisions hinge upon results of LDTs. Given their widespread use and non-uniform oversight, the FDA has proposed a rule to change how LDTs are regulated. </a:t>
            </a:r>
            <a:endParaRPr lang="en-US" dirty="0">
              <a:cs typeface="Calibri"/>
            </a:endParaRPr>
          </a:p>
          <a:p>
            <a:pPr defTabSz="948368" fontAlgn="base">
              <a:defRPr/>
            </a:pPr>
            <a:endParaRPr lang="en-US" dirty="0">
              <a:cs typeface="Calibri"/>
            </a:endParaRPr>
          </a:p>
          <a:p>
            <a:pPr defTabSz="948368" fontAlgn="base">
              <a:defRPr/>
            </a:pPr>
            <a:r>
              <a:rPr lang="en-US" dirty="0">
                <a:latin typeface="Arial"/>
                <a:cs typeface="Arial"/>
              </a:rPr>
              <a:t>* The gist of the rule is the FDA would re-classify LDTs as medical devices, subjecting them to the same oversight and regulation as any other diagnostic product manufactured by industry. </a:t>
            </a:r>
            <a:endParaRPr lang="en-US" dirty="0">
              <a:cs typeface="Arial"/>
            </a:endParaRPr>
          </a:p>
          <a:p>
            <a:pPr defTabSz="948368">
              <a:defRPr/>
            </a:pPr>
            <a:endParaRPr lang="en-US" dirty="0">
              <a:cs typeface="Calibri"/>
            </a:endParaRPr>
          </a:p>
          <a:p>
            <a:pPr defTabSz="948368">
              <a:defRPr/>
            </a:pPr>
            <a:r>
              <a:rPr lang="en-US" dirty="0">
                <a:latin typeface="Arial"/>
                <a:cs typeface="Arial"/>
              </a:rPr>
              <a:t>* The FDA has proposed a 5-year phase-out of the current enforcement discretion policy and implementation of the new rule. The White House has stated that the FDA should target April 2024 for finalization of the proposed rule. If the rule is finalized by then, the phase-out will follow the timeline shown here in detail.</a:t>
            </a:r>
          </a:p>
          <a:p>
            <a:pPr marL="285750" marR="0" lvl="0" indent="-285750" algn="l" defTabSz="609585" rtl="0" eaLnBrk="1" fontAlgn="auto" latinLnBrk="0" hangingPunct="1">
              <a:lnSpc>
                <a:spcPct val="100000"/>
              </a:lnSpc>
              <a:spcBef>
                <a:spcPts val="0"/>
              </a:spcBef>
              <a:spcAft>
                <a:spcPts val="0"/>
              </a:spcAft>
              <a:buClrTx/>
              <a:buSzTx/>
              <a:buFont typeface="Calibri"/>
              <a:buChar char="-"/>
              <a:tabLst/>
              <a:defRPr/>
            </a:pPr>
            <a:endParaRPr lang="en-US" dirty="0"/>
          </a:p>
          <a:p>
            <a:pPr marL="0" marR="0" lvl="0" indent="0" algn="l" defTabSz="609585" rtl="0" eaLnBrk="1" fontAlgn="auto" latinLnBrk="0" hangingPunct="1">
              <a:lnSpc>
                <a:spcPct val="100000"/>
              </a:lnSpc>
              <a:spcBef>
                <a:spcPts val="0"/>
              </a:spcBef>
              <a:spcAft>
                <a:spcPts val="0"/>
              </a:spcAft>
              <a:buClrTx/>
              <a:buSzTx/>
              <a:buFontTx/>
              <a:buNone/>
              <a:tabLst/>
              <a:defRPr/>
            </a:pPr>
            <a:r>
              <a:rPr lang="en-US" dirty="0">
                <a:latin typeface="Arial"/>
                <a:cs typeface="Arial"/>
              </a:rPr>
              <a:t>The FDA is currently reviewing comments received on the proposed rule. Following review, the FDA will decide whether to proceed with the proposed rule as is, revise it, or stop the process altogether. * If the rule is finalized in April, it will likely face legal challenges. Needless to say, NHGRI’s Policy and Program Analysis Branch is tracking the rule closely.</a:t>
            </a:r>
          </a:p>
          <a:p>
            <a:endParaRPr lang="en-US" dirty="0"/>
          </a:p>
        </p:txBody>
      </p:sp>
      <p:sp>
        <p:nvSpPr>
          <p:cNvPr id="4" name="Slide Number Placeholder 3">
            <a:extLst>
              <a:ext uri="{FF2B5EF4-FFF2-40B4-BE49-F238E27FC236}">
                <a16:creationId xmlns:a16="http://schemas.microsoft.com/office/drawing/2014/main" id="{5A77AC50-A73F-1206-7C96-2FA84650EA30}"/>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548"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548" rtl="0" eaLnBrk="1" fontAlgn="base" latinLnBrk="0" hangingPunct="1">
                <a:lnSpc>
                  <a:spcPct val="100000"/>
                </a:lnSpc>
                <a:spcBef>
                  <a:spcPct val="0"/>
                </a:spcBef>
                <a:spcAft>
                  <a:spcPct val="0"/>
                </a:spcAft>
                <a:buClrTx/>
                <a:buSzTx/>
                <a:buFontTx/>
                <a:buNone/>
                <a:tabLst/>
                <a:defRPr/>
              </a:pPr>
              <a:t>28</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9772187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D31AA-CA61-F51E-C049-9A0477DED7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56E7B0-CBC0-2A46-61E9-F4F126886C3D}"/>
              </a:ext>
            </a:extLst>
          </p:cNvPr>
          <p:cNvSpPr>
            <a:spLocks noGrp="1" noRot="1" noChangeAspect="1"/>
          </p:cNvSpPr>
          <p:nvPr>
            <p:ph type="sldImg"/>
          </p:nvPr>
        </p:nvSpPr>
        <p:spPr>
          <a:xfrm>
            <a:off x="334963" y="442913"/>
            <a:ext cx="6338887" cy="3565525"/>
          </a:xfrm>
          <a:prstGeom prst="rect">
            <a:avLst/>
          </a:prstGeom>
        </p:spPr>
      </p:sp>
      <p:sp>
        <p:nvSpPr>
          <p:cNvPr id="3" name="Notes Placeholder 2">
            <a:extLst>
              <a:ext uri="{FF2B5EF4-FFF2-40B4-BE49-F238E27FC236}">
                <a16:creationId xmlns:a16="http://schemas.microsoft.com/office/drawing/2014/main" id="{8C30B03C-AC80-AA29-5147-3101340DC72D}"/>
              </a:ext>
            </a:extLst>
          </p:cNvPr>
          <p:cNvSpPr>
            <a:spLocks noGrp="1"/>
          </p:cNvSpPr>
          <p:nvPr>
            <p:ph type="body" idx="1"/>
          </p:nvPr>
        </p:nvSpPr>
        <p:spPr>
          <a:xfrm>
            <a:off x="761206" y="4052358"/>
            <a:ext cx="5486400" cy="4114800"/>
          </a:xfrm>
        </p:spPr>
        <p:txBody>
          <a:bodyPr/>
          <a:lstStyle/>
          <a:p>
            <a:pPr defTabSz="948368" fontAlgn="base">
              <a:defRPr/>
            </a:pPr>
            <a:r>
              <a:rPr lang="en-US" dirty="0">
                <a:latin typeface="Arial"/>
                <a:cs typeface="Arial"/>
              </a:rPr>
              <a:t>HHS and NIH are * currently operating under a Continuing Resolution that expires on March 8, 2024. </a:t>
            </a:r>
            <a:endParaRPr lang="en-US" b="0" dirty="0">
              <a:latin typeface="Arial"/>
              <a:cs typeface="Arial"/>
            </a:endParaRPr>
          </a:p>
          <a:p>
            <a:pPr defTabSz="948368" fontAlgn="base">
              <a:defRPr/>
            </a:pPr>
            <a:endParaRPr lang="en-US" b="0" dirty="0"/>
          </a:p>
          <a:p>
            <a:pPr defTabSz="948368">
              <a:defRPr/>
            </a:pPr>
            <a:r>
              <a:rPr lang="en-US" dirty="0">
                <a:latin typeface="Arial"/>
                <a:cs typeface="Arial"/>
              </a:rPr>
              <a:t>* As of now, there is an agreement from Congressional leadership on a top-line number of $772.7 billion for discretionary spending. NIH funding is included in this amount, along with other HHS agencies. The breakdown of the budget is uncertain as the House and Senate Labor Health and Human Services, Education, and Related Agencies bill from Summer 2023 shows differing priorities for the budget breakdown. The chambers must come to an agreement for how the top-line number will be divided amongst the appropriations bills and their agencies and programs. </a:t>
            </a:r>
          </a:p>
          <a:p>
            <a:pPr defTabSz="948368" fontAlgn="base">
              <a:defRPr/>
            </a:pPr>
            <a:endParaRPr lang="en-US" b="0" dirty="0"/>
          </a:p>
        </p:txBody>
      </p:sp>
      <p:sp>
        <p:nvSpPr>
          <p:cNvPr id="4" name="Slide Number Placeholder 3">
            <a:extLst>
              <a:ext uri="{FF2B5EF4-FFF2-40B4-BE49-F238E27FC236}">
                <a16:creationId xmlns:a16="http://schemas.microsoft.com/office/drawing/2014/main" id="{058FFD6D-24F2-C97C-1A47-3F0C09943351}"/>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548"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548" rtl="0" eaLnBrk="1" fontAlgn="base" latinLnBrk="0" hangingPunct="1">
                <a:lnSpc>
                  <a:spcPct val="100000"/>
                </a:lnSpc>
                <a:spcBef>
                  <a:spcPct val="0"/>
                </a:spcBef>
                <a:spcAft>
                  <a:spcPct val="0"/>
                </a:spcAft>
                <a:buClrTx/>
                <a:buSzTx/>
                <a:buFontTx/>
                <a:buNone/>
                <a:tabLst/>
                <a:defRPr/>
              </a:pPr>
              <a:t>29</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17416533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33388"/>
            <a:ext cx="6337300" cy="3565525"/>
          </a:xfrm>
          <a:prstGeom prst="rect">
            <a:avLst/>
          </a:prstGeom>
        </p:spPr>
      </p:sp>
      <p:sp>
        <p:nvSpPr>
          <p:cNvPr id="3" name="Notes Placeholder 2"/>
          <p:cNvSpPr>
            <a:spLocks noGrp="1"/>
          </p:cNvSpPr>
          <p:nvPr>
            <p:ph type="body" idx="1"/>
          </p:nvPr>
        </p:nvSpPr>
        <p:spPr>
          <a:xfrm>
            <a:off x="690468" y="3998913"/>
            <a:ext cx="5486400" cy="4114800"/>
          </a:xfrm>
        </p:spPr>
        <p:txBody>
          <a:bodyPr/>
          <a:lstStyle/>
          <a:p>
            <a:pPr defTabSz="948368">
              <a:defRPr/>
            </a:pPr>
            <a:r>
              <a:rPr lang="en-US" dirty="0">
                <a:latin typeface="Arial"/>
                <a:cs typeface="Arial"/>
              </a:rPr>
              <a:t>In my last Director’s Report back in September 2023, I showed this slide breaking down the proposed budgets for NIH and NHGRI from both the House and Senate. With a top-line discretionary spending number of $644.5 billion, the House proposed a $44 billion budget for NIH – a cut of $2.8 billion from 2023-enacted levels. With a top-line discretionary spending number of $703.7 billion, the Senate proposed $47.8 billion for NIH – $3.7 billion higher than the House and a $943 million increase from 2023-enacted levels. </a:t>
            </a:r>
          </a:p>
          <a:p>
            <a:pPr defTabSz="948368">
              <a:defRPr/>
            </a:pPr>
            <a:endParaRPr lang="en-US" dirty="0"/>
          </a:p>
          <a:p>
            <a:pPr defTabSz="948368">
              <a:defRPr/>
            </a:pPr>
            <a:r>
              <a:rPr lang="en-US" dirty="0">
                <a:latin typeface="Arial"/>
                <a:cs typeface="Arial"/>
              </a:rPr>
              <a:t>NHGRI’s portion in both House and Senate versions would be $663.2 million – an increase of $2.69 million (or 0.4%) compared to our 2023 budget.</a:t>
            </a:r>
          </a:p>
          <a:p>
            <a:pPr defTabSz="948368">
              <a:defRPr/>
            </a:pPr>
            <a:endParaRPr lang="en-US" dirty="0"/>
          </a:p>
          <a:p>
            <a:pPr defTabSz="948368">
              <a:defRPr/>
            </a:pPr>
            <a:r>
              <a:rPr lang="en-US" dirty="0">
                <a:latin typeface="Arial"/>
                <a:cs typeface="Arial"/>
              </a:rPr>
              <a:t>While we do not know what the final breakdown of the budget will be, this perhaps gives us a sense of what might be NHGRI’s budget based on these previous proposals. We must now wait for the chambers to come to an agreement on final appropriations, likely to be released later this month. </a:t>
            </a:r>
            <a:endParaRPr lang="en-US" b="0" dirty="0">
              <a:latin typeface="Arial"/>
              <a:cs typeface="Arial"/>
            </a:endParaRPr>
          </a:p>
          <a:p>
            <a:pPr defTabSz="948368">
              <a:defRPr/>
            </a:pPr>
            <a:endParaRPr lang="en-US" b="0" dirty="0">
              <a:cs typeface="Calibri"/>
            </a:endParaRPr>
          </a:p>
        </p:txBody>
      </p:sp>
      <p:sp>
        <p:nvSpPr>
          <p:cNvPr id="5" name="Slide Number Placeholder 3">
            <a:extLst>
              <a:ext uri="{FF2B5EF4-FFF2-40B4-BE49-F238E27FC236}">
                <a16:creationId xmlns:a16="http://schemas.microsoft.com/office/drawing/2014/main" id="{75E3F7CD-763E-4EB6-AA9B-AA67EF2AA240}"/>
              </a:ext>
            </a:extLst>
          </p:cNvPr>
          <p:cNvSpPr txBox="1">
            <a:spLocks/>
          </p:cNvSpPr>
          <p:nvPr/>
        </p:nvSpPr>
        <p:spPr>
          <a:xfrm>
            <a:off x="3840480" y="8816340"/>
            <a:ext cx="3169920" cy="480060"/>
          </a:xfrm>
          <a:prstGeom prst="rect">
            <a:avLst/>
          </a:prstGeom>
        </p:spPr>
        <p:txBody>
          <a:bodyPr vert="horz" lIns="96639" tIns="48320" rIns="96639" bIns="48320"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66245"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66245" rtl="0" eaLnBrk="1" fontAlgn="base" latinLnBrk="0" hangingPunct="1">
                <a:lnSpc>
                  <a:spcPct val="100000"/>
                </a:lnSpc>
                <a:spcBef>
                  <a:spcPct val="0"/>
                </a:spcBef>
                <a:spcAft>
                  <a:spcPct val="0"/>
                </a:spcAft>
                <a:buClrTx/>
                <a:buSzTx/>
                <a:buFontTx/>
                <a:buNone/>
                <a:tabLst/>
                <a:defRPr/>
              </a:pPr>
              <a:t>30</a:t>
            </a:fld>
            <a:endParaRPr kumimoji="0" lang="en-US" sz="1200" b="1" i="0" u="none" strike="noStrike" kern="1200" cap="none" spc="0" normalizeH="0" baseline="0" noProof="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29366789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pPr defTabSz="621167">
              <a:defRPr/>
            </a:pPr>
            <a:r>
              <a:rPr lang="en-US"/>
              <a:t>Moving on to general genomics updates.</a:t>
            </a:r>
          </a:p>
          <a:p>
            <a:endParaRPr lang="en-US"/>
          </a:p>
          <a:p>
            <a:endParaRPr lang="en-US"/>
          </a:p>
        </p:txBody>
      </p:sp>
      <p:sp>
        <p:nvSpPr>
          <p:cNvPr id="5" name="Slide Number Placeholder 3">
            <a:extLst>
              <a:ext uri="{FF2B5EF4-FFF2-40B4-BE49-F238E27FC236}">
                <a16:creationId xmlns:a16="http://schemas.microsoft.com/office/drawing/2014/main" id="{A4C6B06E-61CB-4C3A-A838-22061C658C41}"/>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31</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8648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5438" y="457200"/>
            <a:ext cx="6337300" cy="3565525"/>
          </a:xfrm>
          <a:prstGeom prst="rect">
            <a:avLst/>
          </a:prstGeom>
        </p:spPr>
      </p:sp>
      <p:sp>
        <p:nvSpPr>
          <p:cNvPr id="3" name="Notes Placeholder 2"/>
          <p:cNvSpPr>
            <a:spLocks noGrp="1"/>
          </p:cNvSpPr>
          <p:nvPr>
            <p:ph type="body" idx="1"/>
          </p:nvPr>
        </p:nvSpPr>
        <p:spPr>
          <a:xfrm>
            <a:off x="681911" y="4022725"/>
            <a:ext cx="5486400" cy="4114800"/>
          </a:xfrm>
        </p:spPr>
        <p:txBody>
          <a:bodyPr/>
          <a:lstStyle/>
          <a:p>
            <a:pPr defTabSz="644337">
              <a:defRPr/>
            </a:pPr>
            <a:r>
              <a:rPr lang="en-US" b="0" i="0" dirty="0">
                <a:effectLst/>
                <a:latin typeface="Arial"/>
                <a:ea typeface="Calibri" panose="020F0502020204030204" pitchFamily="34" charset="0"/>
                <a:cs typeface="Arial"/>
              </a:rPr>
              <a:t>A good friend of NHGRI’s, George Weinstock, passed away this past November. George earned his Ph.D. from the Massachusetts Institute of Technology, and he then went on to become a world leader and pioneer in genomics</a:t>
            </a:r>
            <a:r>
              <a:rPr lang="en-US" dirty="0">
                <a:latin typeface="Arial"/>
                <a:ea typeface="Calibri" panose="020F0502020204030204" pitchFamily="34" charset="0"/>
                <a:cs typeface="Arial"/>
              </a:rPr>
              <a:t>. He </a:t>
            </a:r>
            <a:r>
              <a:rPr lang="en-US" b="0" i="0" dirty="0">
                <a:effectLst/>
                <a:latin typeface="Arial"/>
                <a:ea typeface="Calibri" panose="020F0502020204030204" pitchFamily="34" charset="0"/>
                <a:cs typeface="Arial"/>
              </a:rPr>
              <a:t>recently retired as the Associate Director of Microbial Genomics at the Jackson Laboratory for Genomic Medicine to focus on his company</a:t>
            </a:r>
            <a:r>
              <a:rPr lang="en-US" dirty="0">
                <a:latin typeface="Arial"/>
                <a:ea typeface="Calibri" panose="020F0502020204030204" pitchFamily="34" charset="0"/>
                <a:cs typeface="Arial"/>
              </a:rPr>
              <a:t>,</a:t>
            </a:r>
            <a:r>
              <a:rPr lang="en-US" b="0" i="0" dirty="0">
                <a:effectLst/>
                <a:latin typeface="Arial"/>
                <a:ea typeface="Calibri" panose="020F0502020204030204" pitchFamily="34" charset="0"/>
                <a:cs typeface="Arial"/>
              </a:rPr>
              <a:t> General </a:t>
            </a:r>
            <a:r>
              <a:rPr lang="en-US" b="0" i="0" dirty="0" err="1">
                <a:effectLst/>
                <a:latin typeface="Arial"/>
                <a:ea typeface="Calibri" panose="020F0502020204030204" pitchFamily="34" charset="0"/>
                <a:cs typeface="Arial"/>
              </a:rPr>
              <a:t>Biomics</a:t>
            </a:r>
            <a:r>
              <a:rPr lang="en-US" b="0" i="0" dirty="0">
                <a:effectLst/>
                <a:latin typeface="Arial"/>
                <a:ea typeface="Calibri" panose="020F0502020204030204" pitchFamily="34" charset="0"/>
                <a:cs typeface="Arial"/>
              </a:rPr>
              <a:t>.</a:t>
            </a:r>
            <a:r>
              <a:rPr lang="en-US" dirty="0">
                <a:latin typeface="Arial"/>
                <a:ea typeface="Calibri" panose="020F0502020204030204" pitchFamily="34" charset="0"/>
                <a:cs typeface="Arial"/>
              </a:rPr>
              <a:t> </a:t>
            </a:r>
          </a:p>
          <a:p>
            <a:pPr defTabSz="644337">
              <a:defRPr/>
            </a:pPr>
            <a:endParaRPr lang="en-US" b="0" i="0" dirty="0">
              <a:effectLst/>
              <a:latin typeface="Arial"/>
              <a:ea typeface="Calibri" panose="020F0502020204030204" pitchFamily="34" charset="0"/>
              <a:cs typeface="Arial"/>
            </a:endParaRPr>
          </a:p>
          <a:p>
            <a:pPr defTabSz="644337">
              <a:defRPr/>
            </a:pPr>
            <a:r>
              <a:rPr lang="en-US" b="0" i="0" dirty="0">
                <a:effectLst/>
                <a:latin typeface="Arial"/>
                <a:ea typeface="Calibri" panose="020F0502020204030204" pitchFamily="34" charset="0"/>
                <a:cs typeface="Arial"/>
              </a:rPr>
              <a:t>Before joining the Jackson Laboratory, George was on the faculty at Washington University and, prior to that, Baylor College of Medicine. Trained in microbial genetics, he was also a leader in the Human Microbiome Project, an NIH Common Fund effort. </a:t>
            </a:r>
            <a:endParaRPr lang="en-US" b="0" i="0" dirty="0">
              <a:effectLst/>
              <a:ea typeface="Calibri" panose="020F0502020204030204" pitchFamily="34" charset="0"/>
              <a:cs typeface="Arial" panose="020B0604020202020204" pitchFamily="34" charset="0"/>
            </a:endParaRPr>
          </a:p>
          <a:p>
            <a:pPr defTabSz="644337">
              <a:defRPr/>
            </a:pPr>
            <a:endParaRPr lang="en-US" b="0" i="0" dirty="0">
              <a:effectLst/>
              <a:ea typeface="Calibri" panose="020F050202020403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FF10BC8F-291C-436D-B2FC-0728C782170D}"/>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32</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781850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5438" y="457200"/>
            <a:ext cx="6337300" cy="3565525"/>
          </a:xfrm>
          <a:prstGeom prst="rect">
            <a:avLst/>
          </a:prstGeom>
        </p:spPr>
      </p:sp>
      <p:sp>
        <p:nvSpPr>
          <p:cNvPr id="3" name="Notes Placeholder 2"/>
          <p:cNvSpPr>
            <a:spLocks noGrp="1"/>
          </p:cNvSpPr>
          <p:nvPr>
            <p:ph type="body" idx="1"/>
          </p:nvPr>
        </p:nvSpPr>
        <p:spPr>
          <a:xfrm>
            <a:off x="681911" y="4022725"/>
            <a:ext cx="5486400" cy="4114800"/>
          </a:xfrm>
        </p:spPr>
        <p:txBody>
          <a:bodyPr/>
          <a:lstStyle/>
          <a:p>
            <a:pPr defTabSz="644337">
              <a:defRPr/>
            </a:pPr>
            <a:r>
              <a:rPr lang="en-US" b="0" i="0" u="none" strike="noStrike" dirty="0">
                <a:effectLst/>
                <a:latin typeface="Arial"/>
                <a:cs typeface="Arial"/>
              </a:rPr>
              <a:t>In December, Eta Berner, former Director of the University of Alabama at Birmingham’s Center for Health Informatics for Patient Safety and Quality, passed away</a:t>
            </a:r>
            <a:r>
              <a:rPr lang="en-US" b="0" i="0" dirty="0">
                <a:effectLst/>
                <a:latin typeface="Arial"/>
                <a:ea typeface="Calibri" panose="020F0502020204030204" pitchFamily="34" charset="0"/>
                <a:cs typeface="Arial"/>
              </a:rPr>
              <a:t>. Eta was a leader in the fields of health informatics and decision-support systems. Throughout her career, she published over 100 peer-reviewed journal articles, including the seminal work </a:t>
            </a:r>
            <a:r>
              <a:rPr lang="en-US" b="0" i="1" dirty="0">
                <a:effectLst/>
                <a:latin typeface="Arial"/>
                <a:cs typeface="Arial"/>
              </a:rPr>
              <a:t>Performance of Four Computer-Based Diagnostic Systems</a:t>
            </a:r>
            <a:r>
              <a:rPr lang="en-US" b="0" i="0" dirty="0">
                <a:effectLst/>
                <a:latin typeface="Arial"/>
                <a:cs typeface="Arial"/>
              </a:rPr>
              <a:t>. </a:t>
            </a:r>
          </a:p>
          <a:p>
            <a:pPr defTabSz="644337">
              <a:defRPr/>
            </a:pPr>
            <a:endParaRPr lang="en-US" b="0" i="0" dirty="0">
              <a:effectLst/>
              <a:latin typeface="Arial"/>
              <a:cs typeface="Arial"/>
            </a:endParaRPr>
          </a:p>
          <a:p>
            <a:pPr defTabSz="644337">
              <a:defRPr/>
            </a:pPr>
            <a:r>
              <a:rPr lang="en-US" b="0" i="0" dirty="0">
                <a:effectLst/>
                <a:latin typeface="Arial"/>
                <a:cs typeface="Arial"/>
              </a:rPr>
              <a:t>As a member of the eMERGE Network</a:t>
            </a:r>
            <a:r>
              <a:rPr lang="en-US" dirty="0">
                <a:latin typeface="Arial"/>
                <a:cs typeface="Arial"/>
              </a:rPr>
              <a:t>,</a:t>
            </a:r>
            <a:r>
              <a:rPr lang="en-US" b="0" i="0" dirty="0">
                <a:effectLst/>
                <a:latin typeface="Arial"/>
                <a:cs typeface="Arial"/>
              </a:rPr>
              <a:t> she worked towards making genomic information clinically actionable through decision support. </a:t>
            </a:r>
            <a:r>
              <a:rPr lang="en-US" b="0" i="0" dirty="0">
                <a:effectLst/>
                <a:latin typeface="Arial"/>
                <a:ea typeface="Calibri" panose="020F0502020204030204" pitchFamily="34" charset="0"/>
                <a:cs typeface="Arial"/>
              </a:rPr>
              <a:t>Eta was not only a forward thinker in the field of health informatics, but also in education – being honored with the Joseph F. Volker Award in 2020 for her excellence and dedication to both teaching and research.</a:t>
            </a:r>
            <a:endParaRPr lang="en-US" b="0" i="0" dirty="0">
              <a:effectLst/>
              <a:ea typeface="Calibri" panose="020F050202020403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FF10BC8F-291C-436D-B2FC-0728C782170D}"/>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33</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781850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929118"/>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algn="l" defTabSz="609585" rtl="0" eaLnBrk="1" latinLnBrk="0" hangingPunct="1">
              <a:defRPr/>
            </a:pPr>
            <a:r>
              <a:rPr lang="en-US" kern="1200" dirty="0">
                <a:solidFill>
                  <a:schemeClr val="tx1"/>
                </a:solidFill>
                <a:cs typeface="Arial" panose="020B0604020202020204" pitchFamily="34" charset="0"/>
              </a:rPr>
              <a:t>America lost an historic icon last year with the death of Justice Sandra Day O’Connor. Not only was she the first woman to be appointed to the U.S. Supreme Court, but she also developed a genuine interest in genomics and a connection to NHGRI.</a:t>
            </a:r>
          </a:p>
          <a:p>
            <a:pPr marL="0" lvl="1" algn="l" defTabSz="609585" rtl="0" eaLnBrk="1" latinLnBrk="0" hangingPunct="1">
              <a:defRPr/>
            </a:pPr>
            <a:endParaRPr lang="en-US" kern="1200" dirty="0">
              <a:solidFill>
                <a:schemeClr val="tx1"/>
              </a:solidFill>
              <a:cs typeface="Arial" panose="020B0604020202020204" pitchFamily="34" charset="0"/>
            </a:endParaRPr>
          </a:p>
          <a:p>
            <a:pPr marL="0" marR="0" lvl="1" indent="0" algn="l" defTabSz="609585" rtl="0" eaLnBrk="1" fontAlgn="auto" latinLnBrk="0" hangingPunct="1">
              <a:lnSpc>
                <a:spcPct val="100000"/>
              </a:lnSpc>
              <a:spcBef>
                <a:spcPts val="0"/>
              </a:spcBef>
              <a:spcAft>
                <a:spcPts val="0"/>
              </a:spcAft>
              <a:buClrTx/>
              <a:buSzTx/>
              <a:buFontTx/>
              <a:buNone/>
              <a:tabLst/>
              <a:defRPr/>
            </a:pPr>
            <a:r>
              <a:rPr lang="en-US" kern="1200" dirty="0">
                <a:solidFill>
                  <a:schemeClr val="tx1"/>
                </a:solidFill>
                <a:cs typeface="Arial" panose="020B0604020202020204" pitchFamily="34" charset="0"/>
              </a:rPr>
              <a:t>In 2012, NHGRI forged a partnership with the Smithsonian’s National Museum of Natural History to develop a genomics exhibition (eventually named </a:t>
            </a:r>
            <a:r>
              <a:rPr lang="en-US" i="1" kern="1200" dirty="0">
                <a:solidFill>
                  <a:schemeClr val="tx1"/>
                </a:solidFill>
                <a:cs typeface="Arial" panose="020B0604020202020204" pitchFamily="34" charset="0"/>
              </a:rPr>
              <a:t>Genome: Unlocking Life’s Code</a:t>
            </a:r>
            <a:r>
              <a:rPr lang="en-US" kern="1200" dirty="0">
                <a:solidFill>
                  <a:schemeClr val="tx1"/>
                </a:solidFill>
                <a:cs typeface="Arial" panose="020B0604020202020204" pitchFamily="34" charset="0"/>
              </a:rPr>
              <a:t>). I first met Justice O’Connor that year when I presented a proposal for the exhibition to the museum’s Advisory Board, of which she was a member. During my presentation to the Smithsonian’s Advisory Board, Justice O’Connor was intense and focused in asking me numerous outstanding questions about genomics and its growing relevance in medicine and society. I could immediately tell that she was genuinely interested in genomics, and she quickly became a major proponent of the proposed genomics exhibition.</a:t>
            </a:r>
          </a:p>
          <a:p>
            <a:pPr marL="0" lvl="1" algn="l" defTabSz="609585" rtl="0" eaLnBrk="1" latinLnBrk="0" hangingPunct="1">
              <a:defRPr/>
            </a:pPr>
            <a:endParaRPr lang="en-US" kern="1200" dirty="0">
              <a:solidFill>
                <a:schemeClr val="tx1"/>
              </a:solidFill>
              <a:cs typeface="Arial" panose="020B0604020202020204" pitchFamily="34" charset="0"/>
            </a:endParaRPr>
          </a:p>
          <a:p>
            <a:pPr marL="0" lvl="1" algn="l" defTabSz="609585" rtl="0" eaLnBrk="1" latinLnBrk="0" hangingPunct="1">
              <a:defRPr/>
            </a:pPr>
            <a:r>
              <a:rPr lang="en-US" kern="1200" dirty="0">
                <a:solidFill>
                  <a:schemeClr val="tx1"/>
                </a:solidFill>
                <a:cs typeface="Arial" panose="020B0604020202020204" pitchFamily="34" charset="0"/>
              </a:rPr>
              <a:t>Later that evening, we met again at a Smithsonian social function, where I was thrilled that * she asked me to get her a drink – and we then toasted to the plans for the then-approved </a:t>
            </a:r>
            <a:r>
              <a:rPr lang="en-US" i="1" kern="1200" dirty="0">
                <a:solidFill>
                  <a:schemeClr val="tx1"/>
                </a:solidFill>
                <a:cs typeface="Arial" panose="020B0604020202020204" pitchFamily="34" charset="0"/>
              </a:rPr>
              <a:t>Genome: Unlocking Life’s Code </a:t>
            </a:r>
            <a:r>
              <a:rPr lang="en-US" kern="1200" dirty="0">
                <a:solidFill>
                  <a:schemeClr val="tx1"/>
                </a:solidFill>
                <a:cs typeface="Arial" panose="020B0604020202020204" pitchFamily="34" charset="0"/>
              </a:rPr>
              <a:t>exhibition. </a:t>
            </a:r>
          </a:p>
          <a:p>
            <a:pPr marL="0" lvl="1" algn="l" defTabSz="609585" rtl="0" eaLnBrk="1" latinLnBrk="0" hangingPunct="1">
              <a:defRPr/>
            </a:pPr>
            <a:endParaRPr lang="en-US" kern="1200" dirty="0">
              <a:solidFill>
                <a:schemeClr val="tx1"/>
              </a:solidFill>
              <a:cs typeface="Arial" panose="020B0604020202020204" pitchFamily="34" charset="0"/>
            </a:endParaRPr>
          </a:p>
          <a:p>
            <a:pPr marL="0" lvl="1" algn="l" defTabSz="609585" rtl="0" eaLnBrk="1" latinLnBrk="0" hangingPunct="1">
              <a:defRPr/>
            </a:pPr>
            <a:r>
              <a:rPr lang="en-US" kern="1200" dirty="0">
                <a:solidFill>
                  <a:schemeClr val="tx1"/>
                </a:solidFill>
                <a:cs typeface="Arial" panose="020B0604020202020204" pitchFamily="34" charset="0"/>
              </a:rPr>
              <a:t>* Fast forward a little over a year later, and Justice O’Connor came to visit the new exhibition, * where I gave her a private tour, answered her many outstanding questions, * and even had the chance to help her purify DNA from her own cheek cells (which we put in a little vial and sent home with her). Those encounters were truly among some of the highlights of my life!</a:t>
            </a:r>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34</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8538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431800" y="422275"/>
            <a:ext cx="6302375" cy="3544888"/>
          </a:xfrm>
          <a:prstGeom prst="rect">
            <a:avLst/>
          </a:prstGeom>
          <a:ln/>
        </p:spPr>
      </p:sp>
      <p:sp>
        <p:nvSpPr>
          <p:cNvPr id="123907" name="Notes Placeholder 2"/>
          <p:cNvSpPr>
            <a:spLocks noGrp="1"/>
          </p:cNvSpPr>
          <p:nvPr>
            <p:ph type="body" idx="1"/>
          </p:nvPr>
        </p:nvSpPr>
        <p:spPr>
          <a:xfrm>
            <a:off x="897055" y="3967163"/>
            <a:ext cx="5608320" cy="4183380"/>
          </a:xfrm>
          <a:noFill/>
          <a:ln/>
        </p:spPr>
        <p:txBody>
          <a:bodyPr/>
          <a:lstStyle/>
          <a:p>
            <a:pPr marL="0" lvl="1" defTabSz="632690">
              <a:defRPr/>
            </a:pPr>
            <a:r>
              <a:rPr lang="en-US" dirty="0">
                <a:cs typeface="Arial" panose="020B0604020202020204" pitchFamily="34" charset="0"/>
              </a:rPr>
              <a:t>And now for some honors – the American Society of Human Genetics (or ASHG) gave awards to five members of the genetics and genomics community at its 2023 Annual Meeting.</a:t>
            </a:r>
          </a:p>
          <a:p>
            <a:pPr marL="0" lvl="1" defTabSz="632690">
              <a:defRPr/>
            </a:pPr>
            <a:endParaRPr lang="en-US" dirty="0">
              <a:cs typeface="Arial" panose="020B0604020202020204" pitchFamily="34" charset="0"/>
            </a:endParaRPr>
          </a:p>
          <a:p>
            <a:pPr marL="0" lvl="1" defTabSz="632690">
              <a:defRPr/>
            </a:pPr>
            <a:r>
              <a:rPr lang="en-US" dirty="0">
                <a:cs typeface="Arial" panose="020B0604020202020204" pitchFamily="34" charset="0"/>
              </a:rPr>
              <a:t>Neil </a:t>
            </a:r>
            <a:r>
              <a:rPr lang="en-US" dirty="0" err="1">
                <a:cs typeface="Arial" panose="020B0604020202020204" pitchFamily="34" charset="0"/>
              </a:rPr>
              <a:t>Risch</a:t>
            </a:r>
            <a:r>
              <a:rPr lang="en-US" dirty="0">
                <a:cs typeface="Arial" panose="020B0604020202020204" pitchFamily="34" charset="0"/>
              </a:rPr>
              <a:t> received the Lifetime Achievement Award, which recognizes </a:t>
            </a:r>
            <a:r>
              <a:rPr lang="en-US" b="0" i="0" dirty="0">
                <a:solidFill>
                  <a:srgbClr val="2C2E35"/>
                </a:solidFill>
                <a:effectLst/>
                <a:cs typeface="Arial" panose="020B0604020202020204" pitchFamily="34" charset="0"/>
              </a:rPr>
              <a:t>substantial and far-reaching scientific contributions to human genetics.</a:t>
            </a:r>
            <a:endParaRPr lang="en-US" dirty="0">
              <a:cs typeface="Arial" panose="020B0604020202020204" pitchFamily="34" charset="0"/>
            </a:endParaRPr>
          </a:p>
          <a:p>
            <a:pPr marL="0" lvl="1" defTabSz="632690">
              <a:defRPr/>
            </a:pPr>
            <a:endParaRPr lang="en-US" b="0" i="0" dirty="0">
              <a:effectLst/>
              <a:cs typeface="Arial" panose="020B0604020202020204" pitchFamily="34" charset="0"/>
            </a:endParaRPr>
          </a:p>
          <a:p>
            <a:pPr marL="0" lvl="1" defTabSz="632690">
              <a:defRPr/>
            </a:pPr>
            <a:r>
              <a:rPr lang="en-US" b="0" dirty="0">
                <a:effectLst/>
                <a:ea typeface="Calibri" panose="020F0502020204030204" pitchFamily="34" charset="0"/>
                <a:cs typeface="Arial" panose="020B0604020202020204" pitchFamily="34" charset="0"/>
              </a:rPr>
              <a:t>Council member Nancy Cox received the Leadership Award</a:t>
            </a:r>
            <a:r>
              <a:rPr lang="en-US" b="0" i="0" dirty="0">
                <a:effectLst/>
                <a:cs typeface="Arial" panose="020B0604020202020204" pitchFamily="34" charset="0"/>
              </a:rPr>
              <a:t>, which recognizes </a:t>
            </a:r>
            <a:r>
              <a:rPr lang="en-US" b="0" i="0" dirty="0">
                <a:solidFill>
                  <a:srgbClr val="2C2E35"/>
                </a:solidFill>
                <a:effectLst/>
                <a:cs typeface="Arial" panose="020B0604020202020204" pitchFamily="34" charset="0"/>
              </a:rPr>
              <a:t>exemplary leadership and vision in advancing the ASHG mission through the promotion of genetics and genomics knowledge into the broader scientific community.</a:t>
            </a:r>
            <a:endParaRPr lang="en-US" b="0" i="0" dirty="0">
              <a:effectLst/>
              <a:cs typeface="Arial" panose="020B0604020202020204" pitchFamily="34" charset="0"/>
            </a:endParaRPr>
          </a:p>
          <a:p>
            <a:pPr marL="0" lvl="1" defTabSz="632690">
              <a:defRPr/>
            </a:pPr>
            <a:endParaRPr lang="en-US" dirty="0">
              <a:cs typeface="Arial" panose="020B0604020202020204" pitchFamily="34" charset="0"/>
            </a:endParaRPr>
          </a:p>
          <a:p>
            <a:pPr marL="0" lvl="1" defTabSz="632690">
              <a:defRPr/>
            </a:pPr>
            <a:r>
              <a:rPr lang="en-US" b="0" dirty="0">
                <a:effectLst/>
                <a:ea typeface="Calibri" panose="020F0502020204030204" pitchFamily="34" charset="0"/>
                <a:cs typeface="Arial" panose="020B0604020202020204" pitchFamily="34" charset="0"/>
              </a:rPr>
              <a:t>Molly </a:t>
            </a:r>
            <a:r>
              <a:rPr lang="en-US" b="0" dirty="0" err="1">
                <a:effectLst/>
                <a:ea typeface="Calibri" panose="020F0502020204030204" pitchFamily="34" charset="0"/>
                <a:cs typeface="Arial" panose="020B0604020202020204" pitchFamily="34" charset="0"/>
              </a:rPr>
              <a:t>Przeworski</a:t>
            </a:r>
            <a:r>
              <a:rPr lang="en-US" b="0" dirty="0">
                <a:effectLst/>
                <a:ea typeface="Calibri" panose="020F0502020204030204" pitchFamily="34" charset="0"/>
                <a:cs typeface="Arial" panose="020B0604020202020204" pitchFamily="34" charset="0"/>
              </a:rPr>
              <a:t> </a:t>
            </a:r>
            <a:r>
              <a:rPr lang="en-US" dirty="0">
                <a:cs typeface="Arial" panose="020B0604020202020204" pitchFamily="34" charset="0"/>
              </a:rPr>
              <a:t>received the Scientific Achievement Award, which recognizes </a:t>
            </a:r>
            <a:r>
              <a:rPr lang="en-US" b="0" i="0" dirty="0">
                <a:solidFill>
                  <a:srgbClr val="2C2E35"/>
                </a:solidFill>
                <a:effectLst/>
                <a:cs typeface="Arial" panose="020B0604020202020204" pitchFamily="34" charset="0"/>
              </a:rPr>
              <a:t>genetics and genomics researchers who have made significant scientific contributions during the past decade.</a:t>
            </a:r>
            <a:endParaRPr lang="en-US" dirty="0">
              <a:cs typeface="Arial" panose="020B0604020202020204" pitchFamily="34" charset="0"/>
            </a:endParaRPr>
          </a:p>
          <a:p>
            <a:pPr marL="0" lvl="1" defTabSz="632690">
              <a:defRPr/>
            </a:pPr>
            <a:endParaRPr lang="en-US" dirty="0">
              <a:cs typeface="Arial" panose="020B0604020202020204" pitchFamily="34" charset="0"/>
            </a:endParaRPr>
          </a:p>
          <a:p>
            <a:pPr marL="0" lvl="1" defTabSz="632690">
              <a:defRPr/>
            </a:pPr>
            <a:r>
              <a:rPr lang="en-US" b="0" dirty="0">
                <a:effectLst/>
                <a:ea typeface="Calibri" panose="020F0502020204030204" pitchFamily="34" charset="0"/>
                <a:cs typeface="Arial" panose="020B0604020202020204" pitchFamily="34" charset="0"/>
              </a:rPr>
              <a:t>Jennifer Posey and Karen </a:t>
            </a:r>
            <a:r>
              <a:rPr lang="en-US" b="0" dirty="0" err="1">
                <a:effectLst/>
                <a:ea typeface="Calibri" panose="020F0502020204030204" pitchFamily="34" charset="0"/>
                <a:cs typeface="Arial" panose="020B0604020202020204" pitchFamily="34" charset="0"/>
              </a:rPr>
              <a:t>Miga</a:t>
            </a:r>
            <a:r>
              <a:rPr lang="en-US" b="0" dirty="0">
                <a:effectLst/>
                <a:ea typeface="Calibri" panose="020F0502020204030204" pitchFamily="34" charset="0"/>
                <a:cs typeface="Arial" panose="020B0604020202020204" pitchFamily="34" charset="0"/>
              </a:rPr>
              <a:t> both </a:t>
            </a:r>
            <a:r>
              <a:rPr lang="en-US" dirty="0">
                <a:cs typeface="Arial" panose="020B0604020202020204" pitchFamily="34" charset="0"/>
              </a:rPr>
              <a:t>received the </a:t>
            </a:r>
            <a:r>
              <a:rPr lang="en-US" dirty="0">
                <a:effectLst/>
                <a:ea typeface="Calibri" panose="020F0502020204030204" pitchFamily="34" charset="0"/>
                <a:cs typeface="Arial" panose="020B0604020202020204" pitchFamily="34" charset="0"/>
              </a:rPr>
              <a:t>Early-Career Award, </a:t>
            </a:r>
            <a:r>
              <a:rPr lang="en-US" dirty="0">
                <a:cs typeface="Arial" panose="020B0604020202020204" pitchFamily="34" charset="0"/>
              </a:rPr>
              <a:t>which recognizes </a:t>
            </a:r>
            <a:r>
              <a:rPr lang="en-US" b="0" i="0" dirty="0">
                <a:solidFill>
                  <a:srgbClr val="2C2E35"/>
                </a:solidFill>
                <a:effectLst/>
                <a:cs typeface="Arial" panose="020B0604020202020204" pitchFamily="34" charset="0"/>
              </a:rPr>
              <a:t>scientists who are in the early stages of their career as independent investigators. </a:t>
            </a:r>
            <a:endParaRPr lang="en-US" dirty="0">
              <a:cs typeface="Arial" panose="020B0604020202020204" pitchFamily="34" charset="0"/>
            </a:endParaRPr>
          </a:p>
          <a:p>
            <a:pPr marL="0" lvl="1" defTabSz="632690">
              <a:defRPr/>
            </a:pPr>
            <a:endParaRPr lang="en-US" dirty="0">
              <a:cs typeface="Arial" panose="020B0604020202020204" pitchFamily="34" charset="0"/>
            </a:endParaRPr>
          </a:p>
        </p:txBody>
      </p:sp>
      <p:sp>
        <p:nvSpPr>
          <p:cNvPr id="6" name="Slide Number Placeholder 3">
            <a:extLst>
              <a:ext uri="{FF2B5EF4-FFF2-40B4-BE49-F238E27FC236}">
                <a16:creationId xmlns:a16="http://schemas.microsoft.com/office/drawing/2014/main" id="{44C6F37B-5250-4FE3-95AC-AA01B360BC48}"/>
              </a:ext>
            </a:extLst>
          </p:cNvPr>
          <p:cNvSpPr txBox="1">
            <a:spLocks/>
          </p:cNvSpPr>
          <p:nvPr/>
        </p:nvSpPr>
        <p:spPr>
          <a:xfrm>
            <a:off x="3905052" y="8823833"/>
            <a:ext cx="3105348" cy="472567"/>
          </a:xfrm>
          <a:prstGeom prst="rect">
            <a:avLst/>
          </a:prstGeom>
        </p:spPr>
        <p:txBody>
          <a:bodyPr vert="horz" lIns="94834" tIns="47419" rIns="94834" bIns="47419"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48228" fontAlgn="base">
              <a:spcBef>
                <a:spcPct val="0"/>
              </a:spcBef>
              <a:spcAft>
                <a:spcPct val="0"/>
              </a:spcAft>
              <a:defRPr/>
            </a:pPr>
            <a:fld id="{5B6CE0F2-70EA-43E2-9B6A-D90CC32518E6}" type="slidenum">
              <a:rPr lang="en-US" b="1">
                <a:solidFill>
                  <a:srgbClr val="000000"/>
                </a:solidFill>
                <a:latin typeface="Arial" pitchFamily="34" charset="0"/>
              </a:rPr>
              <a:pPr defTabSz="948228" fontAlgn="base">
                <a:spcBef>
                  <a:spcPct val="0"/>
                </a:spcBef>
                <a:spcAft>
                  <a:spcPct val="0"/>
                </a:spcAft>
                <a:defRPr/>
              </a:pPr>
              <a:t>35</a:t>
            </a:fld>
            <a:endParaRPr lang="en-US" b="1">
              <a:solidFill>
                <a:srgbClr val="000000"/>
              </a:solidFill>
              <a:latin typeface="Arial" pitchFamily="34" charset="0"/>
            </a:endParaRPr>
          </a:p>
        </p:txBody>
      </p:sp>
    </p:spTree>
    <p:extLst>
      <p:ext uri="{BB962C8B-B14F-4D97-AF65-F5344CB8AC3E}">
        <p14:creationId xmlns:p14="http://schemas.microsoft.com/office/powerpoint/2010/main" val="30451707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807720" y="4022725"/>
            <a:ext cx="5486400" cy="4114800"/>
          </a:xfrm>
        </p:spPr>
        <p:txBody>
          <a:bodyPr/>
          <a:lstStyle/>
          <a:p>
            <a:pPr defTabSz="621167">
              <a:defRPr/>
            </a:pPr>
            <a:r>
              <a:rPr lang="en-US" dirty="0">
                <a:cs typeface="Arial" panose="020B0604020202020204" pitchFamily="34" charset="0"/>
              </a:rPr>
              <a:t>Jason </a:t>
            </a:r>
            <a:r>
              <a:rPr lang="en-US" dirty="0" err="1">
                <a:cs typeface="Arial" panose="020B0604020202020204" pitchFamily="34" charset="0"/>
              </a:rPr>
              <a:t>Buenrostro</a:t>
            </a:r>
            <a:r>
              <a:rPr lang="en-US" dirty="0">
                <a:cs typeface="Arial" panose="020B0604020202020204" pitchFamily="34" charset="0"/>
              </a:rPr>
              <a:t> has been named a recipient of the John D. and Catherine T. MacArthur Foundation’s 2023 “genius grant” for developing powerful new technologies that provide detailed views of which genes get turned on and off in various contexts. Jason received a Ph.D. from Stanford University and is currently an Associate Professor in the Department of Stem Cell and Regenerative Biology at Harvard University and a Member of the Broad Institute. </a:t>
            </a:r>
          </a:p>
          <a:p>
            <a:pPr defTabSz="621167">
              <a:defRPr/>
            </a:pPr>
            <a:endParaRPr lang="en-US" b="0" i="0" dirty="0">
              <a:effectLst/>
              <a:cs typeface="Arial" panose="020B0604020202020204" pitchFamily="34" charset="0"/>
            </a:endParaRPr>
          </a:p>
          <a:p>
            <a:pPr defTabSz="621167">
              <a:defRPr/>
            </a:pPr>
            <a:r>
              <a:rPr lang="en-US" b="0" i="0" dirty="0">
                <a:effectLst/>
                <a:cs typeface="Arial" panose="020B0604020202020204" pitchFamily="34" charset="0"/>
              </a:rPr>
              <a:t>He is being honored as a MacArthur Fellow for his success in bringing the field of genomics closer to deciphering key genetic mechanisms of cell development and cellular function and to understanding their impact on health. </a:t>
            </a:r>
          </a:p>
          <a:p>
            <a:pPr marL="0" marR="0" lvl="0" indent="0" algn="l" defTabSz="621167" rtl="0" eaLnBrk="1" fontAlgn="auto" latinLnBrk="0" hangingPunct="1">
              <a:lnSpc>
                <a:spcPct val="100000"/>
              </a:lnSpc>
              <a:spcBef>
                <a:spcPts val="0"/>
              </a:spcBef>
              <a:spcAft>
                <a:spcPts val="0"/>
              </a:spcAft>
              <a:buClrTx/>
              <a:buSzTx/>
              <a:buFontTx/>
              <a:buNone/>
              <a:tabLst/>
              <a:defRPr/>
            </a:pPr>
            <a:endParaRPr lang="en-US" dirty="0"/>
          </a:p>
        </p:txBody>
      </p:sp>
      <p:sp>
        <p:nvSpPr>
          <p:cNvPr id="5" name="Slide Number Placeholder 3">
            <a:extLst>
              <a:ext uri="{FF2B5EF4-FFF2-40B4-BE49-F238E27FC236}">
                <a16:creationId xmlns:a16="http://schemas.microsoft.com/office/drawing/2014/main" id="{03769DE7-4267-4BA7-BDA2-4C01AA69CC59}"/>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36</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179379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430213" y="414338"/>
            <a:ext cx="6302375" cy="3544887"/>
          </a:xfrm>
          <a:prstGeom prst="rect">
            <a:avLst/>
          </a:prstGeom>
          <a:ln/>
        </p:spPr>
      </p:sp>
      <p:sp>
        <p:nvSpPr>
          <p:cNvPr id="123907" name="Notes Placeholder 2"/>
          <p:cNvSpPr>
            <a:spLocks noGrp="1"/>
          </p:cNvSpPr>
          <p:nvPr>
            <p:ph type="body" idx="1"/>
          </p:nvPr>
        </p:nvSpPr>
        <p:spPr>
          <a:xfrm>
            <a:off x="894080" y="3959225"/>
            <a:ext cx="5374640" cy="4050574"/>
          </a:xfrm>
          <a:noFill/>
          <a:ln/>
        </p:spPr>
        <p:txBody>
          <a:bodyPr/>
          <a:lstStyle/>
          <a:p>
            <a:pPr defTabSz="966106">
              <a:defRPr/>
            </a:pPr>
            <a:r>
              <a:rPr lang="en-US" dirty="0">
                <a:cs typeface="Arial" pitchFamily="34" charset="0"/>
              </a:rPr>
              <a:t>The National Academy of Medicine recently announced the election of new members. Of particular relevance to the genomics community, to NIH, and/or to NHGRI are the individuals listed here. I am deeply honored to be among those elected this past year.</a:t>
            </a:r>
          </a:p>
          <a:p>
            <a:pPr defTabSz="966106">
              <a:defRPr/>
            </a:pPr>
            <a:endParaRPr lang="en-US" dirty="0">
              <a:cs typeface="Arial" pitchFamily="34" charset="0"/>
            </a:endParaRPr>
          </a:p>
        </p:txBody>
      </p:sp>
      <p:sp>
        <p:nvSpPr>
          <p:cNvPr id="5" name="Slide Number Placeholder 3">
            <a:extLst>
              <a:ext uri="{FF2B5EF4-FFF2-40B4-BE49-F238E27FC236}">
                <a16:creationId xmlns:a16="http://schemas.microsoft.com/office/drawing/2014/main" id="{B12B96C8-9F69-4DA9-913B-2231529262DC}"/>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37</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43116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431800" y="417513"/>
            <a:ext cx="6302375" cy="3544887"/>
          </a:xfrm>
          <a:prstGeom prst="rect">
            <a:avLst/>
          </a:prstGeom>
          <a:ln/>
        </p:spPr>
      </p:sp>
      <p:sp>
        <p:nvSpPr>
          <p:cNvPr id="123907" name="Notes Placeholder 2"/>
          <p:cNvSpPr>
            <a:spLocks noGrp="1"/>
          </p:cNvSpPr>
          <p:nvPr>
            <p:ph type="body" idx="1"/>
          </p:nvPr>
        </p:nvSpPr>
        <p:spPr>
          <a:xfrm>
            <a:off x="778827" y="3962400"/>
            <a:ext cx="5608320" cy="4183380"/>
          </a:xfrm>
          <a:noFill/>
          <a:ln/>
        </p:spPr>
        <p:txBody>
          <a:bodyPr/>
          <a:lstStyle/>
          <a:p>
            <a:pPr defTabSz="958033">
              <a:defRPr/>
            </a:pPr>
            <a:r>
              <a:rPr lang="en-US" dirty="0">
                <a:cs typeface="Arial" pitchFamily="34" charset="0"/>
              </a:rPr>
              <a:t>Similarly, an impressive set of genetics and genomics researchers (including good colleagues of NHGRI listed here) were recently elected to be Fellows of the American Association for the Advancement of Science. </a:t>
            </a:r>
          </a:p>
          <a:p>
            <a:pPr defTabSz="621167">
              <a:defRPr/>
            </a:pPr>
            <a:endParaRPr lang="en-US" dirty="0">
              <a:cs typeface="Arial" pitchFamily="34" charset="0"/>
            </a:endParaRPr>
          </a:p>
        </p:txBody>
      </p:sp>
      <p:sp>
        <p:nvSpPr>
          <p:cNvPr id="6" name="Slide Number Placeholder 3">
            <a:extLst>
              <a:ext uri="{FF2B5EF4-FFF2-40B4-BE49-F238E27FC236}">
                <a16:creationId xmlns:a16="http://schemas.microsoft.com/office/drawing/2014/main" id="{DF02E56A-6EF2-44B9-B948-A4E5EEE6322A}"/>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38</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901516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807720" y="4022725"/>
            <a:ext cx="5486400" cy="4114800"/>
          </a:xfrm>
        </p:spPr>
        <p:txBody>
          <a:bodyPr/>
          <a:lstStyle/>
          <a:p>
            <a:pPr defTabSz="621167">
              <a:defRPr/>
            </a:pPr>
            <a:r>
              <a:rPr lang="en-US" dirty="0">
                <a:latin typeface="Arial"/>
                <a:cs typeface="Arial"/>
              </a:rPr>
              <a:t>John-Arne </a:t>
            </a:r>
            <a:r>
              <a:rPr lang="en-US" dirty="0" err="1">
                <a:latin typeface="Arial"/>
                <a:cs typeface="Arial"/>
              </a:rPr>
              <a:t>Røttingen</a:t>
            </a:r>
            <a:r>
              <a:rPr lang="en-US" dirty="0">
                <a:latin typeface="Arial"/>
                <a:cs typeface="Arial"/>
              </a:rPr>
              <a:t> has been appointed the new Chief Executive Officer of the </a:t>
            </a:r>
            <a:r>
              <a:rPr lang="en-US" dirty="0" err="1">
                <a:latin typeface="Arial"/>
                <a:cs typeface="Arial"/>
              </a:rPr>
              <a:t>Wellcome</a:t>
            </a:r>
            <a:r>
              <a:rPr lang="en-US" dirty="0">
                <a:latin typeface="Arial"/>
                <a:cs typeface="Arial"/>
              </a:rPr>
              <a:t>. In this role, John-Arne will lead the charitable foundation in its mission to find solutions to the urgent health challenges faced by our population. He is a medical scientist, public health official, diplomat, and research administrator. Previously, John-Arne was Ambassador for Global Health at the Ministry of Foreign Affairs in Norway, during which time he worked with the </a:t>
            </a:r>
            <a:r>
              <a:rPr lang="en-US" dirty="0" err="1">
                <a:latin typeface="Arial"/>
                <a:cs typeface="Arial"/>
              </a:rPr>
              <a:t>Wellcome</a:t>
            </a:r>
            <a:r>
              <a:rPr lang="en-US" dirty="0">
                <a:latin typeface="Arial"/>
                <a:cs typeface="Arial"/>
              </a:rPr>
              <a:t> in various roles. </a:t>
            </a:r>
            <a:endParaRPr lang="en-US" dirty="0"/>
          </a:p>
        </p:txBody>
      </p:sp>
      <p:sp>
        <p:nvSpPr>
          <p:cNvPr id="5" name="Slide Number Placeholder 3">
            <a:extLst>
              <a:ext uri="{FF2B5EF4-FFF2-40B4-BE49-F238E27FC236}">
                <a16:creationId xmlns:a16="http://schemas.microsoft.com/office/drawing/2014/main" id="{03769DE7-4267-4BA7-BDA2-4C01AA69CC59}"/>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39</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467059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B6919-D521-1A66-4252-ECFAA4D07D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6E95F5-2462-C770-6D4A-A560ABDF844A}"/>
              </a:ext>
            </a:extLst>
          </p:cNvPr>
          <p:cNvSpPr>
            <a:spLocks noGrp="1" noRot="1" noChangeAspect="1"/>
          </p:cNvSpPr>
          <p:nvPr>
            <p:ph type="sldImg"/>
          </p:nvPr>
        </p:nvSpPr>
        <p:spPr>
          <a:xfrm>
            <a:off x="334963" y="501650"/>
            <a:ext cx="6340475" cy="3567113"/>
          </a:xfrm>
        </p:spPr>
      </p:sp>
      <p:sp>
        <p:nvSpPr>
          <p:cNvPr id="3" name="Notes Placeholder 2">
            <a:extLst>
              <a:ext uri="{FF2B5EF4-FFF2-40B4-BE49-F238E27FC236}">
                <a16:creationId xmlns:a16="http://schemas.microsoft.com/office/drawing/2014/main" id="{39AFB95D-B644-8162-8C58-9AD655FD7D4B}"/>
              </a:ext>
            </a:extLst>
          </p:cNvPr>
          <p:cNvSpPr>
            <a:spLocks noGrp="1"/>
          </p:cNvSpPr>
          <p:nvPr>
            <p:ph type="body" idx="1"/>
          </p:nvPr>
        </p:nvSpPr>
        <p:spPr>
          <a:xfrm>
            <a:off x="762000" y="4068763"/>
            <a:ext cx="5486400" cy="4114800"/>
          </a:xfrm>
        </p:spPr>
        <p:txBody>
          <a:bodyPr/>
          <a:lstStyle/>
          <a:p>
            <a:r>
              <a:rPr lang="en-US" dirty="0">
                <a:cs typeface="Arial" panose="020B0604020202020204" pitchFamily="34" charset="0"/>
              </a:rPr>
              <a:t>The Global Alliance for Genomics and Health (or GA4GH) is an international alliance formed in 2013 that aims to accelerate progress in human health by establishing a shared global approach for responsible, broad, and democratized use of genomic and related health data.</a:t>
            </a:r>
          </a:p>
          <a:p>
            <a:endParaRPr lang="en-US" dirty="0">
              <a:cs typeface="Arial" panose="020B0604020202020204" pitchFamily="34" charset="0"/>
            </a:endParaRPr>
          </a:p>
          <a:p>
            <a:r>
              <a:rPr lang="en-US" dirty="0">
                <a:cs typeface="Arial" panose="020B0604020202020204" pitchFamily="34" charset="0"/>
              </a:rPr>
              <a:t>* GA4GH recently announced that Heidi Rehm from the Broad Institute will be the new Chair of the GA4GH Board of Directors. Heidi plans to further expand responsible genomic and health data use by advancing GA4GH product implementation and strengthening collaboration with clinical communities. </a:t>
            </a:r>
          </a:p>
          <a:p>
            <a:endParaRPr lang="en-US" dirty="0">
              <a:cs typeface="Arial" panose="020B0604020202020204" pitchFamily="34" charset="0"/>
            </a:endParaRPr>
          </a:p>
          <a:p>
            <a:r>
              <a:rPr lang="en-US" dirty="0">
                <a:cs typeface="Arial" panose="020B0604020202020204" pitchFamily="34" charset="0"/>
              </a:rPr>
              <a:t>* Also, with enthusiastic support from NHGRI, NIH and GA4GH signed an agreement in December 2023 to support responsible sharing of genomic and related health data on a global scale through developments in technology standards, tools, and policy frameworks. This agreement will strengthen the relationship between the two organizations through trans-NIH efforts coordinated by the NIH Office of Data Science Strategy.</a:t>
            </a:r>
          </a:p>
          <a:p>
            <a:endParaRPr lang="en-US" dirty="0">
              <a:cs typeface="Arial" panose="020B0604020202020204" pitchFamily="34" charset="0"/>
            </a:endParaRPr>
          </a:p>
        </p:txBody>
      </p:sp>
      <p:sp>
        <p:nvSpPr>
          <p:cNvPr id="5" name="Slide Number Placeholder 3">
            <a:extLst>
              <a:ext uri="{FF2B5EF4-FFF2-40B4-BE49-F238E27FC236}">
                <a16:creationId xmlns:a16="http://schemas.microsoft.com/office/drawing/2014/main" id="{B92AE3FF-C13C-5D19-1912-5FE07B6FF34E}"/>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548"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548" rtl="0" eaLnBrk="1" fontAlgn="base" latinLnBrk="0" hangingPunct="1">
                <a:lnSpc>
                  <a:spcPct val="100000"/>
                </a:lnSpc>
                <a:spcBef>
                  <a:spcPct val="0"/>
                </a:spcBef>
                <a:spcAft>
                  <a:spcPct val="0"/>
                </a:spcAft>
                <a:buClrTx/>
                <a:buSzTx/>
                <a:buFontTx/>
                <a:buNone/>
                <a:tabLst/>
                <a:defRPr/>
              </a:pPr>
              <a:t>40</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5889468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6114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dirty="0">
                <a:latin typeface="Arial"/>
                <a:cs typeface="Arial"/>
              </a:rPr>
              <a:t>GA4GH recently selected the Human Pangenome Project as a 2023 driver project. GA4GH driver projects are real-world genomic data initiatives that help develop and pilot GA4GH standards and tools. </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a:t>
            </a:r>
            <a:r>
              <a:rPr lang="en-US" dirty="0">
                <a:latin typeface="Arial"/>
                <a:cs typeface="Arial"/>
              </a:rPr>
              <a:t>Human Pangenome Project </a:t>
            </a:r>
            <a:r>
              <a:rPr lang="en-US" dirty="0">
                <a:latin typeface="Arial" panose="020B0604020202020204" pitchFamily="34" charset="0"/>
                <a:cs typeface="Arial" panose="020B0604020202020204" pitchFamily="34" charset="0"/>
              </a:rPr>
              <a:t>is an international alliance that aims to provide access to high-quality genome sequences that represent the diversity of the human population. The Project’s work includes the NHGRI-funded Human Pangenome Reference Consortium.</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As a driver project, the HPP will adopt GA4GH principles, such as enabling responsible genomic data sharing within a human rights framework. </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41</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686965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8ABFC-3246-6FCD-BF52-D56D45F44016}"/>
            </a:ext>
          </a:extLst>
        </p:cNvPr>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7D304330-02B2-C3D2-C9AD-04156D9E1A42}"/>
              </a:ext>
            </a:extLst>
          </p:cNvPr>
          <p:cNvSpPr>
            <a:spLocks noGrp="1" noRot="1" noChangeAspect="1" noTextEdit="1"/>
          </p:cNvSpPr>
          <p:nvPr>
            <p:ph type="sldImg"/>
          </p:nvPr>
        </p:nvSpPr>
        <p:spPr>
          <a:xfrm>
            <a:off x="336550" y="458788"/>
            <a:ext cx="6337300" cy="3565525"/>
          </a:xfrm>
          <a:prstGeom prst="rect">
            <a:avLst/>
          </a:prstGeom>
          <a:ln/>
        </p:spPr>
      </p:sp>
      <p:sp>
        <p:nvSpPr>
          <p:cNvPr id="119811" name="Notes Placeholder 2">
            <a:extLst>
              <a:ext uri="{FF2B5EF4-FFF2-40B4-BE49-F238E27FC236}">
                <a16:creationId xmlns:a16="http://schemas.microsoft.com/office/drawing/2014/main" id="{FE59148C-75AA-C467-DFDD-B4CDC34D6897}"/>
              </a:ext>
            </a:extLst>
          </p:cNvPr>
          <p:cNvSpPr>
            <a:spLocks noGrp="1"/>
          </p:cNvSpPr>
          <p:nvPr>
            <p:ph type="body" idx="1"/>
          </p:nvPr>
        </p:nvSpPr>
        <p:spPr>
          <a:xfrm>
            <a:off x="912236" y="4024313"/>
            <a:ext cx="5486400" cy="4114800"/>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marL="0" lvl="1" defTabSz="587579">
              <a:defRPr/>
            </a:pPr>
            <a:r>
              <a:rPr lang="en-US" sz="1200" dirty="0">
                <a:latin typeface="Arial"/>
                <a:cs typeface="Arial"/>
              </a:rPr>
              <a:t>The </a:t>
            </a:r>
            <a:r>
              <a:rPr lang="en-US" b="0" i="0" dirty="0">
                <a:effectLst/>
                <a:latin typeface="Arial"/>
                <a:cs typeface="Arial"/>
              </a:rPr>
              <a:t>Together for Changing Healthcare for People of African Ancestry through </a:t>
            </a:r>
            <a:r>
              <a:rPr lang="en-US" b="0" i="0" dirty="0" err="1">
                <a:effectLst/>
                <a:latin typeface="Arial"/>
                <a:cs typeface="Arial"/>
              </a:rPr>
              <a:t>InterNational</a:t>
            </a:r>
            <a:r>
              <a:rPr lang="en-US" b="0" i="0" dirty="0">
                <a:effectLst/>
                <a:latin typeface="Arial"/>
                <a:cs typeface="Arial"/>
              </a:rPr>
              <a:t> Genomics &amp; Equity (or Together for CHANGE) initiative is a collaboration of four biopharma companies and Meharry Medical College that </a:t>
            </a:r>
            <a:r>
              <a:rPr lang="en-US" sz="1200" dirty="0">
                <a:latin typeface="Arial"/>
                <a:cs typeface="Arial"/>
              </a:rPr>
              <a:t>aims to sequence half a million genomes of people of African ancestry for health studies. </a:t>
            </a:r>
            <a:r>
              <a:rPr lang="en-US" b="0" i="0" dirty="0">
                <a:effectLst/>
                <a:latin typeface="Arial"/>
                <a:cs typeface="Arial"/>
              </a:rPr>
              <a:t>The initiative aims to close the gap on historical inequities in health, healthcare, education, and training that have left Black communities underrepresented in health awareness, disease prevention education, and treatment development.</a:t>
            </a:r>
          </a:p>
          <a:p>
            <a:pPr marL="0" lvl="1" defTabSz="587579">
              <a:defRPr/>
            </a:pPr>
            <a:endParaRPr lang="en-US" b="0" i="0" dirty="0">
              <a:effectLst/>
              <a:latin typeface="Arial"/>
              <a:cs typeface="Arial"/>
            </a:endParaRPr>
          </a:p>
          <a:p>
            <a:pPr marL="0" lvl="1" defTabSz="587579">
              <a:defRPr/>
            </a:pPr>
            <a:r>
              <a:rPr lang="en-US" b="0" i="0" dirty="0">
                <a:effectLst/>
                <a:latin typeface="Arial"/>
                <a:cs typeface="Arial"/>
              </a:rPr>
              <a:t>The companies involved (Regeneron, AstraZeneca, Novo Nordisk, and Roche) will contribute $80 million over five years, with the project being led by the recently formed Diaspora Human Genomics Institute at Meharry Medical College. About $30 million of the funding will be set aside for efforts to increase the number of Black scientists within the United States and Africa. The project will include research grants, fellowships, and graduate programs in the field of genomics; it is also looking to recruit academic partners from across the African continent. </a:t>
            </a:r>
          </a:p>
          <a:p>
            <a:pPr marL="0" lvl="1" defTabSz="587579">
              <a:defRPr/>
            </a:pPr>
            <a:endParaRPr lang="en-US" b="0" i="0" dirty="0">
              <a:effectLst/>
              <a:latin typeface="Arial"/>
              <a:cs typeface="Arial"/>
            </a:endParaRPr>
          </a:p>
        </p:txBody>
      </p:sp>
      <p:sp>
        <p:nvSpPr>
          <p:cNvPr id="119812" name="Slide Number Placeholder 3">
            <a:extLst>
              <a:ext uri="{FF2B5EF4-FFF2-40B4-BE49-F238E27FC236}">
                <a16:creationId xmlns:a16="http://schemas.microsoft.com/office/drawing/2014/main" id="{DA56872D-7E60-1820-6126-7C17699BC40C}"/>
              </a:ext>
            </a:extLst>
          </p:cNvPr>
          <p:cNvSpPr>
            <a:spLocks noGrp="1"/>
          </p:cNvSpPr>
          <p:nvPr>
            <p:ph type="sldNum" sz="quarter" idx="5"/>
          </p:nvPr>
        </p:nvSpPr>
        <p:spPr>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42</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961897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7663" y="457200"/>
            <a:ext cx="6337300" cy="3565525"/>
          </a:xfrm>
        </p:spPr>
      </p:sp>
      <p:sp>
        <p:nvSpPr>
          <p:cNvPr id="3" name="Notes Placeholder 2"/>
          <p:cNvSpPr>
            <a:spLocks noGrp="1"/>
          </p:cNvSpPr>
          <p:nvPr>
            <p:ph type="body" idx="1"/>
          </p:nvPr>
        </p:nvSpPr>
        <p:spPr>
          <a:xfrm>
            <a:off x="762000" y="4022725"/>
            <a:ext cx="5486400" cy="4114800"/>
          </a:xfrm>
        </p:spPr>
        <p:txBody>
          <a:bodyPr/>
          <a:lstStyle/>
          <a:p>
            <a:r>
              <a:rPr lang="en-US" dirty="0"/>
              <a:t>Moving on to the NHGRI Extramural Research Program.</a:t>
            </a:r>
          </a:p>
          <a:p>
            <a:endParaRPr lang="en-US" dirty="0"/>
          </a:p>
        </p:txBody>
      </p:sp>
      <p:sp>
        <p:nvSpPr>
          <p:cNvPr id="5" name="Slide Number Placeholder 3">
            <a:extLst>
              <a:ext uri="{FF2B5EF4-FFF2-40B4-BE49-F238E27FC236}">
                <a16:creationId xmlns:a16="http://schemas.microsoft.com/office/drawing/2014/main" id="{89FB5FC2-0336-425B-A760-90E8B2025489}"/>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43</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03511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fontAlgn="base"/>
            <a:r>
              <a:rPr lang="en-US" b="0" i="0" u="none" strike="noStrike" dirty="0">
                <a:effectLst/>
                <a:latin typeface="Arial"/>
                <a:cs typeface="Arial"/>
              </a:rPr>
              <a:t>NHGRI’s Genomics Research </a:t>
            </a:r>
            <a:r>
              <a:rPr lang="en-US" dirty="0">
                <a:latin typeface="Arial"/>
                <a:cs typeface="Arial"/>
              </a:rPr>
              <a:t>to Elucidate</a:t>
            </a:r>
            <a:r>
              <a:rPr lang="en-US" b="0" i="0" u="none" strike="noStrike" dirty="0">
                <a:effectLst/>
                <a:latin typeface="Arial"/>
                <a:cs typeface="Arial"/>
              </a:rPr>
              <a:t> </a:t>
            </a:r>
            <a:r>
              <a:rPr lang="en-US" dirty="0">
                <a:latin typeface="Arial"/>
                <a:cs typeface="Arial"/>
              </a:rPr>
              <a:t>the </a:t>
            </a:r>
            <a:r>
              <a:rPr lang="en-US" b="0" i="0" u="none" strike="noStrike" dirty="0">
                <a:effectLst/>
                <a:latin typeface="Arial"/>
                <a:cs typeface="Arial"/>
              </a:rPr>
              <a:t>Genetics of Rare </a:t>
            </a:r>
            <a:r>
              <a:rPr lang="en-US" dirty="0">
                <a:latin typeface="Arial"/>
                <a:cs typeface="Arial"/>
              </a:rPr>
              <a:t>Diseases</a:t>
            </a:r>
            <a:r>
              <a:rPr lang="en-US" b="0" i="0" u="none" strike="noStrike" dirty="0">
                <a:effectLst/>
                <a:latin typeface="Arial"/>
                <a:cs typeface="Arial"/>
              </a:rPr>
              <a:t> (or GREGoR) Consortium aims to increase the proportion of Mendelian disorders with an identified genomic cause. </a:t>
            </a:r>
            <a:r>
              <a:rPr lang="en-US" b="0" i="0" u="none" strike="noStrike" dirty="0" err="1">
                <a:effectLst/>
                <a:latin typeface="Arial"/>
                <a:cs typeface="Arial"/>
              </a:rPr>
              <a:t>GREGoR</a:t>
            </a:r>
            <a:r>
              <a:rPr lang="en-US" b="0" i="0" u="none" strike="noStrike" dirty="0">
                <a:effectLst/>
                <a:latin typeface="Arial"/>
                <a:cs typeface="Arial"/>
              </a:rPr>
              <a:t> is developing new ways to tackle harder-to-solve cases</a:t>
            </a:r>
            <a:r>
              <a:rPr lang="en-US" dirty="0">
                <a:latin typeface="Arial"/>
                <a:cs typeface="Arial"/>
              </a:rPr>
              <a:t> for which the genomic cause has not been elucidated and to </a:t>
            </a:r>
            <a:r>
              <a:rPr lang="en-US" b="0" i="0" u="none" strike="noStrike" dirty="0">
                <a:effectLst/>
                <a:latin typeface="Arial"/>
                <a:cs typeface="Arial"/>
              </a:rPr>
              <a:t>create a new paradigm for studying rare genetic diseases.</a:t>
            </a:r>
            <a:r>
              <a:rPr lang="en-US" b="0" i="0" dirty="0">
                <a:effectLst/>
                <a:latin typeface="Arial"/>
                <a:cs typeface="Arial"/>
              </a:rPr>
              <a:t>​</a:t>
            </a:r>
          </a:p>
          <a:p>
            <a:pPr algn="l" rtl="0" fontAlgn="base"/>
            <a:endParaRPr lang="en-US" b="0" i="0" dirty="0">
              <a:effectLst/>
              <a:cs typeface="Arial" panose="020B0604020202020204" pitchFamily="34" charset="0"/>
            </a:endParaRPr>
          </a:p>
          <a:p>
            <a:pPr fontAlgn="base"/>
            <a:r>
              <a:rPr lang="en-US" b="0" i="0" dirty="0">
                <a:effectLst/>
                <a:latin typeface="Arial"/>
                <a:cs typeface="Arial"/>
              </a:rPr>
              <a:t>* In September 2023, the GREGoR Consortium released the first version of the Consortium dataset, which includes data from over 2,500 participants spanning almost 990 families. The dataset consists of phenotype-level information, short read whole-genome or whole-exome sequence data, and RNA sequence data. Users can request access to these data through NHGRI’s Analysis, Visualization, and Informatics Lab-space (or AnVIL) platform.</a:t>
            </a:r>
          </a:p>
          <a:p>
            <a:pPr fontAlgn="base"/>
            <a:endParaRPr lang="en-US" b="0" i="0" dirty="0">
              <a:effectLst/>
              <a:latin typeface="Arial"/>
              <a:cs typeface="Arial"/>
            </a:endParaRPr>
          </a:p>
          <a:p>
            <a:pPr fontAlgn="base"/>
            <a:r>
              <a:rPr lang="en-US" b="0" i="0" dirty="0">
                <a:effectLst/>
                <a:latin typeface="Arial"/>
                <a:cs typeface="Arial"/>
              </a:rPr>
              <a:t>* Further, the first “joint call set” will be made publicly available via AnVIL with the next Consortium dataset release, which is scheduled for later this year. * Finally, </a:t>
            </a:r>
            <a:r>
              <a:rPr lang="en-US" b="0" i="0" dirty="0" err="1">
                <a:effectLst/>
                <a:latin typeface="Arial"/>
                <a:cs typeface="Arial"/>
              </a:rPr>
              <a:t>GREGoR</a:t>
            </a:r>
            <a:r>
              <a:rPr lang="en-US" b="0" i="0" dirty="0">
                <a:effectLst/>
                <a:latin typeface="Arial"/>
                <a:cs typeface="Arial"/>
              </a:rPr>
              <a:t> </a:t>
            </a:r>
            <a:r>
              <a:rPr lang="en-US" dirty="0">
                <a:latin typeface="Arial"/>
                <a:cs typeface="Arial"/>
              </a:rPr>
              <a:t>published a paper entitled</a:t>
            </a:r>
            <a:r>
              <a:rPr lang="en-US" b="0" i="0" dirty="0">
                <a:effectLst/>
                <a:latin typeface="Arial"/>
                <a:cs typeface="Arial"/>
              </a:rPr>
              <a:t> </a:t>
            </a:r>
            <a:r>
              <a:rPr lang="en-US" b="0" i="1" dirty="0">
                <a:effectLst/>
                <a:latin typeface="Arial"/>
                <a:cs typeface="Arial"/>
              </a:rPr>
              <a:t>Beyond the Exome: What’s Next in Diagnostic Testing for Mendelian Conditions</a:t>
            </a:r>
            <a:r>
              <a:rPr lang="en-US" b="0" i="0" dirty="0">
                <a:effectLst/>
                <a:latin typeface="Arial"/>
                <a:cs typeface="Arial"/>
              </a:rPr>
              <a:t> in the </a:t>
            </a:r>
            <a:r>
              <a:rPr lang="en-US" b="0" i="1" dirty="0">
                <a:effectLst/>
                <a:latin typeface="Arial"/>
                <a:cs typeface="Arial"/>
              </a:rPr>
              <a:t>American Journal of Human Genetics</a:t>
            </a:r>
            <a:r>
              <a:rPr lang="en-US" b="0" i="0" dirty="0">
                <a:effectLst/>
                <a:latin typeface="Arial"/>
                <a:cs typeface="Arial"/>
              </a:rPr>
              <a:t> in August 2023. This paper suggests a framework for further investigation when an individual with a suspected Mendelian condition lacks a precise molecular diagnosis.</a:t>
            </a:r>
            <a:r>
              <a:rPr lang="en-US" dirty="0">
                <a:latin typeface="Arial"/>
                <a:cs typeface="Arial"/>
              </a:rPr>
              <a:t> </a:t>
            </a:r>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44</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48538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E0CC4-E4D5-37EA-5C2A-F7C5AC5C193E}"/>
            </a:ext>
          </a:extLst>
        </p:cNvPr>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24FC161E-63B5-4530-43CB-DA275AB93142}"/>
              </a:ext>
            </a:extLst>
          </p:cNvPr>
          <p:cNvSpPr>
            <a:spLocks noGrp="1" noRot="1" noChangeAspect="1" noTextEdit="1"/>
          </p:cNvSpPr>
          <p:nvPr>
            <p:ph type="sldImg"/>
          </p:nvPr>
        </p:nvSpPr>
        <p:spPr>
          <a:xfrm>
            <a:off x="336550" y="427038"/>
            <a:ext cx="6337300" cy="3565525"/>
          </a:xfrm>
          <a:prstGeom prst="rect">
            <a:avLst/>
          </a:prstGeom>
          <a:ln/>
        </p:spPr>
      </p:sp>
      <p:sp>
        <p:nvSpPr>
          <p:cNvPr id="119811" name="Notes Placeholder 2">
            <a:extLst>
              <a:ext uri="{FF2B5EF4-FFF2-40B4-BE49-F238E27FC236}">
                <a16:creationId xmlns:a16="http://schemas.microsoft.com/office/drawing/2014/main" id="{45F1467A-51DB-0A1E-CEDF-E8ACE2D18E2D}"/>
              </a:ext>
            </a:extLst>
          </p:cNvPr>
          <p:cNvSpPr>
            <a:spLocks noGrp="1"/>
          </p:cNvSpPr>
          <p:nvPr>
            <p:ph type="body" idx="1"/>
          </p:nvPr>
        </p:nvSpPr>
        <p:spPr>
          <a:xfrm>
            <a:off x="685799" y="3991972"/>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marR="0" algn="l">
              <a:spcBef>
                <a:spcPts val="0"/>
              </a:spcBef>
              <a:spcAft>
                <a:spcPts val="0"/>
              </a:spcAft>
            </a:pPr>
            <a:r>
              <a:rPr lang="en-US" sz="1200" dirty="0">
                <a:solidFill>
                  <a:srgbClr val="212121"/>
                </a:solidFill>
                <a:latin typeface="Arial" panose="020B0604020202020204" pitchFamily="34" charset="0"/>
                <a:cs typeface="Arial" panose="020B0604020202020204" pitchFamily="34" charset="0"/>
              </a:rPr>
              <a:t>The</a:t>
            </a:r>
            <a:r>
              <a:rPr lang="en-US" sz="1200" b="0" i="0" u="none" strike="noStrike" dirty="0">
                <a:solidFill>
                  <a:srgbClr val="212121"/>
                </a:solidFill>
                <a:effectLst/>
                <a:latin typeface="Arial" panose="020B0604020202020204" pitchFamily="34" charset="0"/>
                <a:cs typeface="Arial" panose="020B0604020202020204" pitchFamily="34" charset="0"/>
              </a:rPr>
              <a:t> Impact of Genomic Variation on Function (or IGVF) Consortium aims to develop a framework for systematically understanding the effects of genomic variation on genome function and how these effects shape phenotypes in health and disease.</a:t>
            </a:r>
          </a:p>
          <a:p>
            <a:pPr marL="0" marR="0" algn="l">
              <a:spcBef>
                <a:spcPts val="0"/>
              </a:spcBef>
              <a:spcAft>
                <a:spcPts val="0"/>
              </a:spcAft>
            </a:pPr>
            <a:endParaRPr lang="en-US" sz="1200" b="0" i="0" u="none" strike="noStrike" dirty="0">
              <a:solidFill>
                <a:srgbClr val="212121"/>
              </a:solidFill>
              <a:effectLst/>
              <a:latin typeface="Arial" panose="020B0604020202020204" pitchFamily="34" charset="0"/>
              <a:cs typeface="Arial" panose="020B0604020202020204" pitchFamily="34" charset="0"/>
            </a:endParaRPr>
          </a:p>
          <a:p>
            <a:pPr marL="0" marR="0" algn="l">
              <a:spcBef>
                <a:spcPts val="0"/>
              </a:spcBef>
              <a:spcAft>
                <a:spcPts val="0"/>
              </a:spcAft>
            </a:pPr>
            <a:r>
              <a:rPr lang="en-US" sz="1200" b="0" i="0" u="none" strike="noStrike" dirty="0">
                <a:solidFill>
                  <a:srgbClr val="212121"/>
                </a:solidFill>
                <a:effectLst/>
                <a:latin typeface="Arial" panose="020B0604020202020204" pitchFamily="34" charset="0"/>
                <a:cs typeface="Arial" panose="020B0604020202020204" pitchFamily="34" charset="0"/>
              </a:rPr>
              <a:t>* The IGVF Consortium website now contains a high-level Consortium map and information regarding IGVF affiliate membership. * Under the publications tab, you can find a link to IGVF publications and preprints by the consortium. </a:t>
            </a:r>
          </a:p>
          <a:p>
            <a:pPr marL="0" marR="0" algn="l">
              <a:spcBef>
                <a:spcPts val="0"/>
              </a:spcBef>
              <a:spcAft>
                <a:spcPts val="0"/>
              </a:spcAft>
            </a:pPr>
            <a:endParaRPr lang="en-US" sz="1200" b="0" i="0" u="none" strike="noStrike" dirty="0">
              <a:solidFill>
                <a:srgbClr val="212121"/>
              </a:solidFill>
              <a:effectLst/>
              <a:latin typeface="Arial" panose="020B0604020202020204" pitchFamily="34" charset="0"/>
              <a:cs typeface="Arial" panose="020B0604020202020204" pitchFamily="34" charset="0"/>
            </a:endParaRPr>
          </a:p>
          <a:p>
            <a:pPr marL="0" marR="0" algn="l">
              <a:spcBef>
                <a:spcPts val="0"/>
              </a:spcBef>
              <a:spcAft>
                <a:spcPts val="0"/>
              </a:spcAft>
            </a:pPr>
            <a:r>
              <a:rPr lang="en-US" sz="1200" b="0" i="0" u="none" strike="noStrike" dirty="0">
                <a:solidFill>
                  <a:srgbClr val="212121"/>
                </a:solidFill>
                <a:effectLst/>
                <a:latin typeface="Arial" panose="020B0604020202020204" pitchFamily="34" charset="0"/>
                <a:cs typeface="Arial" panose="020B0604020202020204" pitchFamily="34" charset="0"/>
              </a:rPr>
              <a:t>* IGVF has also organized a collection of preprints in a channel on the preprint server </a:t>
            </a:r>
            <a:r>
              <a:rPr lang="en-US" sz="1200" b="0" i="0" u="none" strike="noStrike" dirty="0" err="1">
                <a:solidFill>
                  <a:srgbClr val="212121"/>
                </a:solidFill>
                <a:effectLst/>
                <a:latin typeface="Arial" panose="020B0604020202020204" pitchFamily="34" charset="0"/>
                <a:cs typeface="Arial" panose="020B0604020202020204" pitchFamily="34" charset="0"/>
              </a:rPr>
              <a:t>BioRxiv</a:t>
            </a:r>
            <a:r>
              <a:rPr lang="en-US" sz="1200" b="0" i="0" u="none" strike="noStrike" dirty="0">
                <a:solidFill>
                  <a:srgbClr val="212121"/>
                </a:solidFill>
                <a:effectLst/>
                <a:latin typeface="Arial" panose="020B0604020202020204" pitchFamily="34" charset="0"/>
                <a:cs typeface="Arial" panose="020B0604020202020204" pitchFamily="34" charset="0"/>
              </a:rPr>
              <a:t>, allowing the Consortium to share results more rapidly. </a:t>
            </a:r>
          </a:p>
          <a:p>
            <a:pPr marL="0" marR="0" algn="l">
              <a:spcBef>
                <a:spcPts val="0"/>
              </a:spcBef>
              <a:spcAft>
                <a:spcPts val="0"/>
              </a:spcAft>
            </a:pPr>
            <a:endParaRPr lang="en-US" sz="1200" b="0" i="0" u="none" strike="noStrike" dirty="0">
              <a:solidFill>
                <a:srgbClr val="212121"/>
              </a:solidFill>
              <a:effectLst/>
              <a:latin typeface="Arial" panose="020B0604020202020204" pitchFamily="34" charset="0"/>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r>
              <a:rPr lang="en-US" sz="1200" b="0" i="0" u="none" strike="noStrike" dirty="0">
                <a:solidFill>
                  <a:srgbClr val="212121"/>
                </a:solidFill>
                <a:effectLst/>
                <a:latin typeface="Arial" panose="020B0604020202020204" pitchFamily="34" charset="0"/>
                <a:cs typeface="Arial" panose="020B0604020202020204" pitchFamily="34" charset="0"/>
              </a:rPr>
              <a:t>* Additionally, the Consortium has written a marker paper describing how the IGVF vision will be implemented. The paper outlines the Consortium's plan to use single-cell mapping, systematic genomic perturbations, and predictive modeling techniques to link genetic variation to genome function and phenotype. </a:t>
            </a:r>
            <a:endParaRPr lang="en-US" sz="1200" dirty="0">
              <a:solidFill>
                <a:srgbClr val="000000"/>
              </a:solidFill>
              <a:effectLst/>
              <a:latin typeface="Arial" panose="020B0604020202020204" pitchFamily="34" charset="0"/>
              <a:cs typeface="Arial" panose="020B0604020202020204" pitchFamily="34" charset="0"/>
            </a:endParaRPr>
          </a:p>
        </p:txBody>
      </p:sp>
      <p:sp>
        <p:nvSpPr>
          <p:cNvPr id="2" name="Slide Number Placeholder 3">
            <a:extLst>
              <a:ext uri="{FF2B5EF4-FFF2-40B4-BE49-F238E27FC236}">
                <a16:creationId xmlns:a16="http://schemas.microsoft.com/office/drawing/2014/main" id="{FB6BFD52-C932-9CFB-52AE-3A6FBE80227B}"/>
              </a:ext>
            </a:extLst>
          </p:cNvPr>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45</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794499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415925"/>
            <a:ext cx="6337300" cy="3563938"/>
          </a:xfrm>
        </p:spPr>
      </p:sp>
      <p:sp>
        <p:nvSpPr>
          <p:cNvPr id="3" name="Notes Placeholder 2"/>
          <p:cNvSpPr>
            <a:spLocks noGrp="1"/>
          </p:cNvSpPr>
          <p:nvPr>
            <p:ph type="body" idx="1"/>
          </p:nvPr>
        </p:nvSpPr>
        <p:spPr>
          <a:xfrm>
            <a:off x="757238" y="3979862"/>
            <a:ext cx="5911850" cy="5038241"/>
          </a:xfrm>
        </p:spPr>
        <p:txBody>
          <a:bodyPr/>
          <a:lstStyle/>
          <a:p>
            <a:pPr marL="0" lvl="1"/>
            <a:r>
              <a:rPr lang="en-US" u="none" dirty="0">
                <a:latin typeface="Arial" panose="020B0604020202020204" pitchFamily="34" charset="0"/>
                <a:cs typeface="Arial" panose="020B0604020202020204" pitchFamily="34" charset="0"/>
              </a:rPr>
              <a:t>The Centers of Excellence in Genomic Science (or CEGS) develop highly novel concepts, methods, approaches, tools, and technologies in the pursuit of impactful advancements in the field of genomics. Many of these centers have recently published major papers.</a:t>
            </a:r>
            <a:endParaRPr lang="en-US" dirty="0">
              <a:latin typeface="Arial" panose="020B0604020202020204" pitchFamily="34" charset="0"/>
              <a:cs typeface="Arial" panose="020B0604020202020204" pitchFamily="34" charset="0"/>
            </a:endParaRPr>
          </a:p>
          <a:p>
            <a:pPr marL="0" lvl="1"/>
            <a:endParaRPr lang="en-US" u="none" dirty="0">
              <a:latin typeface="Arial" panose="020B0604020202020204" pitchFamily="34" charset="0"/>
              <a:cs typeface="Arial" panose="020B0604020202020204" pitchFamily="34" charset="0"/>
            </a:endParaRPr>
          </a:p>
          <a:p>
            <a:pPr rtl="0"/>
            <a:r>
              <a:rPr lang="en-US" dirty="0">
                <a:effectLst/>
                <a:latin typeface="Arial" panose="020B0604020202020204" pitchFamily="34" charset="0"/>
                <a:cs typeface="Arial" panose="020B0604020202020204" pitchFamily="34" charset="0"/>
              </a:rPr>
              <a:t>* The Center for Synthetic Regulatory Genomics developed a new method for rewriting DNA in mouse embryonic stem cells to create improved human disease models. </a:t>
            </a:r>
          </a:p>
          <a:p>
            <a:pPr rtl="0"/>
            <a:endParaRPr lang="en-US" dirty="0">
              <a:effectLst/>
              <a:latin typeface="Arial" panose="020B0604020202020204" pitchFamily="34" charset="0"/>
              <a:cs typeface="Arial" panose="020B0604020202020204" pitchFamily="34" charset="0"/>
            </a:endParaRPr>
          </a:p>
          <a:p>
            <a:pPr rtl="0"/>
            <a:r>
              <a:rPr lang="en-US" dirty="0">
                <a:effectLst/>
                <a:latin typeface="Arial" panose="020B0604020202020204" pitchFamily="34" charset="0"/>
                <a:cs typeface="Arial" panose="020B0604020202020204" pitchFamily="34" charset="0"/>
              </a:rPr>
              <a:t>* The Duke Center for Combinatorial Gene Regulation employed epigenetic CRISPR screening to profile regulatory factors for T-cell gene networks and identified a master regulator that enhances T-cell potency.</a:t>
            </a:r>
          </a:p>
          <a:p>
            <a:pPr rtl="0"/>
            <a:endParaRPr lang="en-US" dirty="0">
              <a:effectLst/>
              <a:latin typeface="Arial" panose="020B0604020202020204" pitchFamily="34" charset="0"/>
              <a:cs typeface="Arial" panose="020B0604020202020204" pitchFamily="34" charset="0"/>
            </a:endParaRPr>
          </a:p>
          <a:p>
            <a:pPr rtl="0"/>
            <a:r>
              <a:rPr lang="en-US" dirty="0">
                <a:effectLst/>
                <a:latin typeface="Arial" panose="020B0604020202020204" pitchFamily="34" charset="0"/>
                <a:cs typeface="Arial" panose="020B0604020202020204" pitchFamily="34" charset="0"/>
              </a:rPr>
              <a:t>* The Center for Integrated Cellular Analysis developed a multi-omics approach that incorporates the use of data generated by long-read DNA sequencing to profile genotype, gene expression, and aberrant splicing in single cells; they further used this approach to investigate dysregulated RNA splicing in human hematopoietic disorders.</a:t>
            </a:r>
          </a:p>
          <a:p>
            <a:pPr rtl="0"/>
            <a:endParaRPr lang="en-US" dirty="0">
              <a:effectLst/>
              <a:latin typeface="Arial" panose="020B0604020202020204" pitchFamily="34" charset="0"/>
              <a:cs typeface="Arial" panose="020B0604020202020204" pitchFamily="34" charset="0"/>
            </a:endParaRPr>
          </a:p>
          <a:p>
            <a:pPr rtl="0"/>
            <a:r>
              <a:rPr lang="en-US" dirty="0">
                <a:effectLst/>
                <a:latin typeface="Arial" panose="020B0604020202020204" pitchFamily="34" charset="0"/>
                <a:cs typeface="Arial" panose="020B0604020202020204" pitchFamily="34" charset="0"/>
              </a:rPr>
              <a:t>* The Center for Dynamic RNA </a:t>
            </a:r>
            <a:r>
              <a:rPr lang="en-US" dirty="0" err="1">
                <a:effectLst/>
                <a:latin typeface="Arial" panose="020B0604020202020204" pitchFamily="34" charset="0"/>
                <a:cs typeface="Arial" panose="020B0604020202020204" pitchFamily="34" charset="0"/>
              </a:rPr>
              <a:t>Epitranscriptomes</a:t>
            </a:r>
            <a:r>
              <a:rPr lang="en-US" dirty="0">
                <a:effectLst/>
                <a:latin typeface="Arial" panose="020B0604020202020204" pitchFamily="34" charset="0"/>
                <a:cs typeface="Arial" panose="020B0604020202020204" pitchFamily="34" charset="0"/>
              </a:rPr>
              <a:t> created a fluorescent sensor for detecting N6-methyladenosine, an RNA modification with multiple roles in gene expression. </a:t>
            </a:r>
          </a:p>
          <a:p>
            <a:pPr rtl="0"/>
            <a:endParaRPr lang="en-US" dirty="0">
              <a:latin typeface="Arial" panose="020B0604020202020204" pitchFamily="34" charset="0"/>
              <a:cs typeface="Arial" panose="020B0604020202020204" pitchFamily="34" charset="0"/>
            </a:endParaRPr>
          </a:p>
          <a:p>
            <a:pPr rtl="0"/>
            <a:r>
              <a:rPr lang="en-US" dirty="0">
                <a:effectLst/>
                <a:latin typeface="Arial" panose="020B0604020202020204" pitchFamily="34" charset="0"/>
                <a:cs typeface="Arial" panose="020B0604020202020204" pitchFamily="34" charset="0"/>
              </a:rPr>
              <a:t>* The Center for Genomic Information Encoded by RNA Nucleotide Modifications reported their ultrafast bisulfite sequencing technology, a new and effective method for RNA 5-methylcytosine sequencing that may outperform all existing bisulfite sequencing methods.</a:t>
            </a:r>
          </a:p>
          <a:p>
            <a:pPr marL="0" lvl="1"/>
            <a:endParaRPr lang="en-US"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48E0194D-B02E-8B6F-A5CA-A56B9C7B3A92}"/>
              </a:ext>
            </a:extLst>
          </p:cNvPr>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46</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659844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algn="l" rtl="0" fontAlgn="base"/>
            <a:r>
              <a:rPr lang="en-US" b="0" i="0" u="none" strike="noStrike" dirty="0">
                <a:effectLst/>
                <a:latin typeface="Arial" panose="020B0604020202020204" pitchFamily="34" charset="0"/>
                <a:cs typeface="Arial" panose="020B0604020202020204" pitchFamily="34" charset="0"/>
              </a:rPr>
              <a:t>NHGRI’s first-ever “Cross-Consortia Day” was hosted by Washington University School of Medicine in September 2023. During this one-day, in-person meeting, 220 registered participants from five different NHGRI consortia gathered to discuss potential collaborations. </a:t>
            </a:r>
          </a:p>
          <a:p>
            <a:pPr algn="l" rtl="0" fontAlgn="base"/>
            <a:endParaRPr lang="en-US" b="0" i="0" u="none" strike="noStrike" dirty="0">
              <a:effectLst/>
              <a:latin typeface="Arial" panose="020B0604020202020204" pitchFamily="34" charset="0"/>
              <a:cs typeface="Arial" panose="020B0604020202020204" pitchFamily="34" charset="0"/>
            </a:endParaRPr>
          </a:p>
          <a:p>
            <a:pPr algn="l" rtl="0" fontAlgn="base"/>
            <a:r>
              <a:rPr lang="en-US" b="0" i="0" u="none" strike="noStrike" dirty="0">
                <a:effectLst/>
                <a:latin typeface="Arial" panose="020B0604020202020204" pitchFamily="34" charset="0"/>
                <a:cs typeface="Arial" panose="020B0604020202020204" pitchFamily="34" charset="0"/>
              </a:rPr>
              <a:t>The goal of Cross-Consortia Day was to capitalize on synergies in research efforts and to enhance communication across the five consortia listed here. The meeting discussions focused on advancing genomic variant interpretation and on the utility and uptake of the pangenome. Several ongoing and proposed collaborations were identified. A meeting report with in-depth summaries of ongoing and proposed collaborations is now available on genome.gov.</a:t>
            </a:r>
          </a:p>
          <a:p>
            <a:endParaRPr lang="en-US" b="0" dirty="0">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47</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686965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315913"/>
            <a:ext cx="6197600" cy="3486150"/>
          </a:xfrm>
        </p:spPr>
      </p:sp>
      <p:sp>
        <p:nvSpPr>
          <p:cNvPr id="3" name="Notes Placeholder 2"/>
          <p:cNvSpPr>
            <a:spLocks noGrp="1"/>
          </p:cNvSpPr>
          <p:nvPr>
            <p:ph type="body" idx="1"/>
          </p:nvPr>
        </p:nvSpPr>
        <p:spPr>
          <a:xfrm>
            <a:off x="762000" y="3802063"/>
            <a:ext cx="5486400" cy="4114800"/>
          </a:xfrm>
        </p:spPr>
        <p:txBody>
          <a:bodyPr/>
          <a:lstStyle/>
          <a:p>
            <a:pPr marL="0" indent="0">
              <a:buFontTx/>
              <a:buNone/>
            </a:pPr>
            <a:r>
              <a:rPr lang="en-US" sz="1200" dirty="0">
                <a:latin typeface="Arial" panose="020B0604020202020204" pitchFamily="34" charset="0"/>
                <a:cs typeface="Arial" panose="020B0604020202020204" pitchFamily="34" charset="0"/>
              </a:rPr>
              <a:t>This past November, NHGRI hosted a workshop on Advances in the Genetic Architecture of Complex Human Traits. The presentations and discussions were structured around the theme of levels of biological organization, ranging from cells and tissues to families and populations. </a:t>
            </a:r>
          </a:p>
          <a:p>
            <a:pPr marL="0" indent="0">
              <a:buFontTx/>
              <a:buNone/>
            </a:pPr>
            <a:endParaRPr lang="en-US" sz="1200" dirty="0">
              <a:latin typeface="Arial" panose="020B0604020202020204" pitchFamily="34" charset="0"/>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The workshop hosted more than 60 participants and was broadcast via a webinar that had more than 900 unique registrations. Recordings of the webinar and a meeting report are now available online, and there will be a presentation about this workshop at the May Council meeting.</a:t>
            </a:r>
          </a:p>
          <a:p>
            <a:pPr marL="0" indent="0">
              <a:buFontTx/>
              <a:buNone/>
            </a:pPr>
            <a:endParaRPr lang="en-US" sz="1200" dirty="0">
              <a:latin typeface="Arial" panose="020B0604020202020204" pitchFamily="34" charset="0"/>
              <a:cs typeface="Arial" panose="020B0604020202020204" pitchFamily="34" charset="0"/>
            </a:endParaRPr>
          </a:p>
          <a:p>
            <a:pPr marL="0" indent="0">
              <a:buFontTx/>
              <a:buNone/>
            </a:pPr>
            <a:r>
              <a:rPr lang="en-US" sz="1200" dirty="0">
                <a:latin typeface="Arial" panose="020B0604020202020204" pitchFamily="34" charset="0"/>
                <a:cs typeface="Arial" panose="020B0604020202020204" pitchFamily="34" charset="0"/>
              </a:rPr>
              <a:t>* We also have related funding opportunities focused on developing novel theory and methods for understanding the genetic architecture of complex human traits. These funding opportunities have standard receipt dates and expire in January 2027. </a:t>
            </a:r>
          </a:p>
          <a:p>
            <a:pPr marL="0" indent="0">
              <a:buFontTx/>
              <a:buNone/>
            </a:pPr>
            <a:endParaRPr lang="en-US" sz="1200"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8E2208A0-7468-42A6-8867-1D0B80E2EC10}"/>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548"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548" rtl="0" eaLnBrk="1" fontAlgn="base" latinLnBrk="0" hangingPunct="1">
                <a:lnSpc>
                  <a:spcPct val="100000"/>
                </a:lnSpc>
                <a:spcBef>
                  <a:spcPct val="0"/>
                </a:spcBef>
                <a:spcAft>
                  <a:spcPct val="0"/>
                </a:spcAft>
                <a:buClrTx/>
                <a:buSzTx/>
                <a:buFontTx/>
                <a:buNone/>
                <a:tabLst/>
                <a:defRPr/>
              </a:pPr>
              <a:t>48</a:t>
            </a:fld>
            <a:endParaRPr kumimoji="0" lang="en-US" sz="1200" b="1" i="0" u="none" strike="noStrike" kern="1200" cap="none" spc="0" normalizeH="0" baseline="0" noProof="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17145879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288925"/>
            <a:ext cx="6337300" cy="3565525"/>
          </a:xfrm>
          <a:prstGeom prst="rect">
            <a:avLst/>
          </a:prstGeom>
          <a:ln/>
        </p:spPr>
      </p:sp>
      <p:sp>
        <p:nvSpPr>
          <p:cNvPr id="119811" name="Notes Placeholder 2"/>
          <p:cNvSpPr>
            <a:spLocks noGrp="1"/>
          </p:cNvSpPr>
          <p:nvPr>
            <p:ph type="body" idx="1"/>
          </p:nvPr>
        </p:nvSpPr>
        <p:spPr>
          <a:xfrm>
            <a:off x="761999" y="3854450"/>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defTabSz="609585">
              <a:defRPr/>
            </a:pPr>
            <a:r>
              <a:rPr lang="en-US" dirty="0">
                <a:latin typeface="Arial"/>
                <a:cs typeface="Arial"/>
              </a:rPr>
              <a:t>The NHGRI Genomic Data Science Analysis, Visualization, and Informatics Lab-space, (or </a:t>
            </a:r>
            <a:r>
              <a:rPr lang="en-US" dirty="0" err="1">
                <a:latin typeface="Arial"/>
                <a:cs typeface="Arial"/>
              </a:rPr>
              <a:t>AnVIL</a:t>
            </a:r>
            <a:r>
              <a:rPr lang="en-US" dirty="0">
                <a:latin typeface="Arial"/>
                <a:cs typeface="Arial"/>
              </a:rPr>
              <a:t>) </a:t>
            </a:r>
            <a:r>
              <a:rPr lang="en-US" dirty="0"/>
              <a:t>is a secure, cloud-based platform where researchers can store, combine, share, and analyze both unrestricted- and controlled-access datasets, particularly those generated with NHGRI funding or support. </a:t>
            </a:r>
          </a:p>
          <a:p>
            <a:pPr marL="0" lvl="1" defTabSz="609585">
              <a:defRPr/>
            </a:pPr>
            <a:endParaRPr lang="en-US" dirty="0">
              <a:latin typeface="Arial" panose="020B0604020202020204" pitchFamily="34" charset="0"/>
              <a:cs typeface="Arial" panose="020B0604020202020204" pitchFamily="34" charset="0"/>
            </a:endParaRPr>
          </a:p>
          <a:p>
            <a:pPr marL="0" lvl="1" defTabSz="609585">
              <a:defRPr/>
            </a:pPr>
            <a:r>
              <a:rPr lang="en-US" dirty="0">
                <a:latin typeface="Arial"/>
                <a:cs typeface="Arial"/>
              </a:rPr>
              <a:t>* AnVIL recently launched the AnVIL Data Explorer, an interface that enables detailed searches of both open and controlled-access datasets. The Data Explorer allows users to find data, submit access requests, and conduct cross-cohort analyses. </a:t>
            </a:r>
            <a:endParaRPr lang="en-US" dirty="0">
              <a:latin typeface="Arial" panose="020B0604020202020204" pitchFamily="34" charset="0"/>
              <a:cs typeface="Arial" panose="020B0604020202020204" pitchFamily="34" charset="0"/>
            </a:endParaRPr>
          </a:p>
          <a:p>
            <a:pPr marL="0" lvl="1" defTabSz="609585">
              <a:defRPr/>
            </a:pPr>
            <a:endParaRPr lang="en-US" dirty="0">
              <a:latin typeface="Arial" panose="020B0604020202020204" pitchFamily="34" charset="0"/>
              <a:cs typeface="Arial" panose="020B0604020202020204" pitchFamily="34" charset="0"/>
            </a:endParaRPr>
          </a:p>
          <a:p>
            <a:pPr marL="0" lvl="1" indent="0" defTabSz="609585">
              <a:buFont typeface="Arial" panose="020B0604020202020204" pitchFamily="34" charset="0"/>
              <a:buNone/>
              <a:defRPr/>
            </a:pPr>
            <a:r>
              <a:rPr lang="en-US" dirty="0">
                <a:latin typeface="Arial"/>
                <a:cs typeface="Arial"/>
              </a:rPr>
              <a:t>* </a:t>
            </a:r>
            <a:r>
              <a:rPr lang="en-US" dirty="0" err="1">
                <a:latin typeface="Arial"/>
                <a:cs typeface="Arial"/>
              </a:rPr>
              <a:t>AnVIL</a:t>
            </a:r>
            <a:r>
              <a:rPr lang="en-US" dirty="0">
                <a:latin typeface="Arial"/>
                <a:cs typeface="Arial"/>
              </a:rPr>
              <a:t> is also enabling researchers to register and request access to controlled-access datasets via a new platform, the Data Use Oversight System (or DUOS). This system aims to ease the manual processes involved in requesting and granting access to datasets administered by NIH Data Access Committees. As of last Fall, researchers can now make requests to access several of the controlled-access datasets stored in AnVIL directly through DUOS, with more datasets still to come. </a:t>
            </a:r>
            <a:endParaRPr lang="en-US" dirty="0">
              <a:latin typeface="Arial" panose="020B0604020202020204" pitchFamily="34" charset="0"/>
              <a:cs typeface="Arial" panose="020B0604020202020204" pitchFamily="34" charset="0"/>
            </a:endParaRPr>
          </a:p>
          <a:p>
            <a:pPr marL="0" lvl="1" defTabSz="609585">
              <a:defRPr/>
            </a:pPr>
            <a:endParaRPr lang="en-US" dirty="0">
              <a:latin typeface="Arial" panose="020B0604020202020204" pitchFamily="34" charset="0"/>
              <a:cs typeface="Arial" panose="020B0604020202020204" pitchFamily="34" charset="0"/>
            </a:endParaRPr>
          </a:p>
          <a:p>
            <a:pPr defTabSz="609585">
              <a:defRPr/>
            </a:pPr>
            <a:endParaRPr lang="en-US" dirty="0">
              <a:cs typeface="Calibri"/>
            </a:endParaRPr>
          </a:p>
        </p:txBody>
      </p:sp>
      <p:sp>
        <p:nvSpPr>
          <p:cNvPr id="2" name="Slide Number Placeholder 3">
            <a:extLst>
              <a:ext uri="{FF2B5EF4-FFF2-40B4-BE49-F238E27FC236}">
                <a16:creationId xmlns:a16="http://schemas.microsoft.com/office/drawing/2014/main" id="{B7246ED5-78DD-0F97-C25E-BC821E1567B4}"/>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548"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548" rtl="0" eaLnBrk="1" fontAlgn="base" latinLnBrk="0" hangingPunct="1">
                <a:lnSpc>
                  <a:spcPct val="100000"/>
                </a:lnSpc>
                <a:spcBef>
                  <a:spcPct val="0"/>
                </a:spcBef>
                <a:spcAft>
                  <a:spcPct val="0"/>
                </a:spcAft>
                <a:buClrTx/>
                <a:buSzTx/>
                <a:buFontTx/>
                <a:buNone/>
                <a:tabLst/>
                <a:defRPr/>
              </a:pPr>
              <a:t>49</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107244606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4963" y="334963"/>
            <a:ext cx="6338887" cy="3565525"/>
          </a:xfrm>
          <a:prstGeom prst="rect">
            <a:avLst/>
          </a:prstGeom>
          <a:ln/>
        </p:spPr>
      </p:sp>
      <p:sp>
        <p:nvSpPr>
          <p:cNvPr id="119811" name="Notes Placeholder 2"/>
          <p:cNvSpPr>
            <a:spLocks noGrp="1"/>
          </p:cNvSpPr>
          <p:nvPr>
            <p:ph type="body" idx="1"/>
          </p:nvPr>
        </p:nvSpPr>
        <p:spPr>
          <a:xfrm>
            <a:off x="761999" y="3901192"/>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defTabSz="609585">
              <a:defRPr/>
            </a:pPr>
            <a:r>
              <a:rPr lang="en-US" dirty="0">
                <a:cs typeface="Calibri"/>
              </a:rPr>
              <a:t>The NHGRI Genomic Data Science Working Group of this Council provides input about issues related to genomic data science. Recently, members of the Working Group, in collaboration with NHGRI staff, published a paper in </a:t>
            </a:r>
            <a:r>
              <a:rPr lang="en-US" i="1" dirty="0">
                <a:cs typeface="Calibri"/>
              </a:rPr>
              <a:t>Cell Genomics </a:t>
            </a:r>
            <a:r>
              <a:rPr lang="en-US" i="0" dirty="0">
                <a:cs typeface="Calibri"/>
              </a:rPr>
              <a:t>entitled </a:t>
            </a:r>
            <a:r>
              <a:rPr lang="en-US" i="1" dirty="0">
                <a:cs typeface="Calibri"/>
              </a:rPr>
              <a:t>Opportunities for basic, clinical, and bioethics research at the intersection of machine learning and genomics. </a:t>
            </a:r>
          </a:p>
          <a:p>
            <a:pPr defTabSz="609585">
              <a:defRPr/>
            </a:pPr>
            <a:endParaRPr lang="en-US" i="1" dirty="0">
              <a:cs typeface="Calibri"/>
            </a:endParaRPr>
          </a:p>
          <a:p>
            <a:pPr defTabSz="609585">
              <a:defRPr/>
            </a:pPr>
            <a:r>
              <a:rPr lang="en-US" dirty="0"/>
              <a:t>This paper focuses on the opportunities and hurdles for research at the intersection of genomics and machine learning and identifies key scientific areas in genomics that could benefit from machine learning analyses. The paper also provides a list of challenges accompanied by a set of recommendations to address those challenges.</a:t>
            </a:r>
            <a:endParaRPr lang="en-US" dirty="0">
              <a:cs typeface="Calibri" panose="020F0502020204030204"/>
            </a:endParaRPr>
          </a:p>
          <a:p>
            <a:pPr defTabSz="609585">
              <a:defRPr/>
            </a:pPr>
            <a:endParaRPr lang="en-US" dirty="0">
              <a:latin typeface="Calibri"/>
              <a:cs typeface="Calibri"/>
            </a:endParaRPr>
          </a:p>
        </p:txBody>
      </p:sp>
      <p:sp>
        <p:nvSpPr>
          <p:cNvPr id="2" name="Slide Number Placeholder 3">
            <a:extLst>
              <a:ext uri="{FF2B5EF4-FFF2-40B4-BE49-F238E27FC236}">
                <a16:creationId xmlns:a16="http://schemas.microsoft.com/office/drawing/2014/main" id="{51AA19F7-8CE4-9BBE-0BB4-6D1D5A312AE7}"/>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548"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548" rtl="0" eaLnBrk="1" fontAlgn="base" latinLnBrk="0" hangingPunct="1">
                <a:lnSpc>
                  <a:spcPct val="100000"/>
                </a:lnSpc>
                <a:spcBef>
                  <a:spcPct val="0"/>
                </a:spcBef>
                <a:spcAft>
                  <a:spcPct val="0"/>
                </a:spcAft>
                <a:buClrTx/>
                <a:buSzTx/>
                <a:buFontTx/>
                <a:buNone/>
                <a:tabLst/>
                <a:defRPr/>
              </a:pPr>
              <a:t>50</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10724460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57200"/>
            <a:ext cx="6340475" cy="3567113"/>
          </a:xfrm>
        </p:spPr>
      </p:sp>
      <p:sp>
        <p:nvSpPr>
          <p:cNvPr id="3" name="Notes Placeholder 2"/>
          <p:cNvSpPr>
            <a:spLocks noGrp="1"/>
          </p:cNvSpPr>
          <p:nvPr>
            <p:ph type="body" idx="1"/>
          </p:nvPr>
        </p:nvSpPr>
        <p:spPr>
          <a:xfrm>
            <a:off x="701040" y="4024313"/>
            <a:ext cx="5486400" cy="41148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ea typeface="Calibri" panose="020F0502020204030204" pitchFamily="34" charset="0"/>
                <a:cs typeface="Arial" panose="020B0604020202020204" pitchFamily="34" charset="0"/>
              </a:rPr>
              <a:t>In July 2020, the Electronic Medical Records and Genomics (or </a:t>
            </a:r>
            <a:r>
              <a:rPr lang="en-US" sz="1200" dirty="0" err="1">
                <a:effectLst/>
                <a:latin typeface="Arial" panose="020B0604020202020204" pitchFamily="34" charset="0"/>
                <a:ea typeface="Calibri" panose="020F0502020204030204" pitchFamily="34" charset="0"/>
                <a:cs typeface="Arial" panose="020B0604020202020204" pitchFamily="34" charset="0"/>
              </a:rPr>
              <a:t>eMERGE</a:t>
            </a:r>
            <a:r>
              <a:rPr lang="en-US" sz="1200" dirty="0">
                <a:effectLst/>
                <a:latin typeface="Arial" panose="020B0604020202020204" pitchFamily="34" charset="0"/>
                <a:ea typeface="Calibri" panose="020F0502020204030204" pitchFamily="34" charset="0"/>
                <a:cs typeface="Arial" panose="020B0604020202020204" pitchFamily="34" charset="0"/>
              </a:rPr>
              <a:t>) Network launched a nationwide study to evaluate the impact of genome-informed risk assessments on participants’ and clinicians’ decision-making.</a:t>
            </a:r>
            <a:r>
              <a:rPr lang="en-US" dirty="0">
                <a:latin typeface="Arial" panose="020B0604020202020204" pitchFamily="34" charset="0"/>
                <a:ea typeface="Calibri" panose="020F0502020204030204" pitchFamily="34" charset="0"/>
                <a:cs typeface="Arial" panose="020B0604020202020204" pitchFamily="34" charset="0"/>
              </a:rPr>
              <a:t> </a:t>
            </a:r>
            <a:r>
              <a:rPr lang="en-US" sz="1200" i="0" dirty="0">
                <a:effectLst/>
                <a:latin typeface="Arial" panose="020B0604020202020204" pitchFamily="34" charset="0"/>
                <a:ea typeface="Calibri" panose="020F0502020204030204" pitchFamily="34" charset="0"/>
                <a:cs typeface="Arial" panose="020B0604020202020204" pitchFamily="34" charset="0"/>
              </a:rPr>
              <a:t>So far, the network has recruited 20,054 participants of the planned 25,000.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0" dirty="0">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effectLst/>
                <a:latin typeface="Arial" panose="020B0604020202020204" pitchFamily="34" charset="0"/>
                <a:ea typeface="Calibri" panose="020F0502020204030204" pitchFamily="34" charset="0"/>
                <a:cs typeface="Arial" panose="020B0604020202020204" pitchFamily="34" charset="0"/>
              </a:rPr>
              <a:t>G</a:t>
            </a:r>
            <a:r>
              <a:rPr lang="en-US" sz="1200" dirty="0">
                <a:effectLst/>
                <a:latin typeface="Arial" panose="020B0604020202020204" pitchFamily="34" charset="0"/>
                <a:ea typeface="Calibri" panose="020F0502020204030204" pitchFamily="34" charset="0"/>
                <a:cs typeface="Arial" panose="020B0604020202020204" pitchFamily="34" charset="0"/>
              </a:rPr>
              <a:t>enome-informed risk assessments </a:t>
            </a:r>
            <a:r>
              <a:rPr lang="en-US" dirty="0">
                <a:latin typeface="Arial" panose="020B0604020202020204" pitchFamily="34" charset="0"/>
                <a:ea typeface="Calibri" panose="020F0502020204030204" pitchFamily="34" charset="0"/>
                <a:cs typeface="Arial" panose="020B0604020202020204" pitchFamily="34" charset="0"/>
              </a:rPr>
              <a:t>combine polygenic risk, monogenic risk, family health history, and clinical covariates to return the risk of developing the * 10 common, complex diseases listed here.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ea typeface="Calibri" panose="020F0502020204030204" pitchFamily="34" charset="0"/>
                <a:cs typeface="Arial" panose="020B0604020202020204" pitchFamily="34" charset="0"/>
              </a:rPr>
              <a:t>* The </a:t>
            </a:r>
            <a:r>
              <a:rPr lang="en-US" dirty="0" err="1">
                <a:latin typeface="Arial" panose="020B0604020202020204" pitchFamily="34" charset="0"/>
                <a:ea typeface="Calibri" panose="020F0502020204030204" pitchFamily="34" charset="0"/>
                <a:cs typeface="Arial" panose="020B0604020202020204" pitchFamily="34" charset="0"/>
              </a:rPr>
              <a:t>eMERGE</a:t>
            </a:r>
            <a:r>
              <a:rPr lang="en-US" dirty="0">
                <a:latin typeface="Arial" panose="020B0604020202020204" pitchFamily="34" charset="0"/>
                <a:ea typeface="Calibri" panose="020F0502020204030204" pitchFamily="34" charset="0"/>
                <a:cs typeface="Arial" panose="020B0604020202020204" pitchFamily="34" charset="0"/>
              </a:rPr>
              <a:t> Network</a:t>
            </a:r>
            <a:r>
              <a:rPr lang="en-US" sz="1200" dirty="0">
                <a:effectLst/>
                <a:latin typeface="Arial" panose="020B0604020202020204" pitchFamily="34" charset="0"/>
                <a:ea typeface="Calibri" panose="020F0502020204030204" pitchFamily="34" charset="0"/>
                <a:cs typeface="Arial" panose="020B0604020202020204" pitchFamily="34" charset="0"/>
              </a:rPr>
              <a:t> now has a paper in press and available as a preprint describing </a:t>
            </a:r>
            <a:r>
              <a:rPr lang="en-US" sz="1200" i="0" dirty="0">
                <a:effectLst/>
                <a:latin typeface="Arial" panose="020B0604020202020204" pitchFamily="34" charset="0"/>
                <a:ea typeface="Calibri" panose="020F0502020204030204" pitchFamily="34" charset="0"/>
                <a:cs typeface="Arial" panose="020B0604020202020204" pitchFamily="34" charset="0"/>
              </a:rPr>
              <a:t>the selection and development of polygenic risk scores for these ten conditions over the course of two years. </a:t>
            </a:r>
          </a:p>
        </p:txBody>
      </p:sp>
      <p:sp>
        <p:nvSpPr>
          <p:cNvPr id="5" name="Slide Number Placeholder 3">
            <a:extLst>
              <a:ext uri="{FF2B5EF4-FFF2-40B4-BE49-F238E27FC236}">
                <a16:creationId xmlns:a16="http://schemas.microsoft.com/office/drawing/2014/main" id="{BA0A354D-39F7-2DBC-69B2-FFE13271C15A}"/>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548"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548" rtl="0" eaLnBrk="1" fontAlgn="base" latinLnBrk="0" hangingPunct="1">
                <a:lnSpc>
                  <a:spcPct val="100000"/>
                </a:lnSpc>
                <a:spcBef>
                  <a:spcPct val="0"/>
                </a:spcBef>
                <a:spcAft>
                  <a:spcPct val="0"/>
                </a:spcAft>
                <a:buClrTx/>
                <a:buSzTx/>
                <a:buFontTx/>
                <a:buNone/>
                <a:tabLst/>
                <a:defRPr/>
              </a:pPr>
              <a:t>51</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334282047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501650"/>
            <a:ext cx="6340475" cy="3567113"/>
          </a:xfrm>
        </p:spPr>
      </p:sp>
      <p:sp>
        <p:nvSpPr>
          <p:cNvPr id="3" name="Notes Placeholder 2"/>
          <p:cNvSpPr>
            <a:spLocks noGrp="1"/>
          </p:cNvSpPr>
          <p:nvPr>
            <p:ph type="body" idx="1"/>
          </p:nvPr>
        </p:nvSpPr>
        <p:spPr>
          <a:xfrm>
            <a:off x="701040" y="4068763"/>
            <a:ext cx="5486400" cy="41148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effectLst/>
                <a:latin typeface="Arial" panose="020B0604020202020204" pitchFamily="34" charset="0"/>
                <a:ea typeface="Calibri" panose="020F0502020204030204" pitchFamily="34" charset="0"/>
                <a:cs typeface="Arial" panose="020B0604020202020204" pitchFamily="34" charset="0"/>
              </a:rPr>
              <a:t>Polygenic risk scores were selected for their usefulness in clinical care and generalizability across all populations, especially those of non-European ancestry.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0" dirty="0">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effectLst/>
                <a:latin typeface="Arial" panose="020B0604020202020204" pitchFamily="34" charset="0"/>
                <a:ea typeface="Calibri" panose="020F0502020204030204" pitchFamily="34" charset="0"/>
                <a:cs typeface="Arial" panose="020B0604020202020204" pitchFamily="34" charset="0"/>
              </a:rPr>
              <a:t>The 12 conditions (narrowed from an 23 initially nominated) were based on the feasibility of developing and optimizing polygenic risk scores. Then, the researchers analyzed how the risk scores performed across different ancestry groups, further narrowing the list to 10 conditions. Those conditions underwent an implementation review, CLIA validation, and end-to-end testing, and started to be used with the prospective cohort in July 2022. This paper is in press at </a:t>
            </a:r>
            <a:r>
              <a:rPr lang="en-US" sz="1200" i="1" dirty="0">
                <a:effectLst/>
                <a:latin typeface="Arial" panose="020B0604020202020204" pitchFamily="34" charset="0"/>
                <a:ea typeface="Calibri" panose="020F0502020204030204" pitchFamily="34" charset="0"/>
                <a:cs typeface="Arial" panose="020B0604020202020204" pitchFamily="34" charset="0"/>
              </a:rPr>
              <a:t>Nature Medicine</a:t>
            </a:r>
            <a:r>
              <a:rPr lang="en-US" sz="1200" i="0" dirty="0">
                <a:effectLst/>
                <a:latin typeface="Arial" panose="020B0604020202020204" pitchFamily="34" charset="0"/>
                <a:ea typeface="Calibri" panose="020F050202020403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0" dirty="0">
              <a:effectLst/>
              <a:latin typeface="Arial" panose="020B0604020202020204" pitchFamily="34" charset="0"/>
              <a:ea typeface="Calibri" panose="020F0502020204030204" pitchFamily="34" charset="0"/>
              <a:cs typeface="Arial" panose="020B0604020202020204" pitchFamily="34" charset="0"/>
            </a:endParaRPr>
          </a:p>
          <a:p>
            <a:endParaRPr lang="en-US" dirty="0"/>
          </a:p>
        </p:txBody>
      </p:sp>
      <p:sp>
        <p:nvSpPr>
          <p:cNvPr id="5" name="Slide Number Placeholder 3">
            <a:extLst>
              <a:ext uri="{FF2B5EF4-FFF2-40B4-BE49-F238E27FC236}">
                <a16:creationId xmlns:a16="http://schemas.microsoft.com/office/drawing/2014/main" id="{E7C66913-F832-B869-5527-E13C0CF88CE4}"/>
              </a:ext>
            </a:extLst>
          </p:cNvPr>
          <p:cNvSpPr>
            <a:spLocks noGrp="1"/>
          </p:cNvSpPr>
          <p:nvPr>
            <p:ph type="sldNum" sz="quarter" idx="5"/>
          </p:nvPr>
        </p:nvSpPr>
        <p:spPr>
          <a:xfrm>
            <a:off x="3970938" y="8829967"/>
            <a:ext cx="3037840" cy="466433"/>
          </a:xfrm>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52</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9056422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4963" y="401638"/>
            <a:ext cx="6338887" cy="3565525"/>
          </a:xfrm>
          <a:prstGeom prst="rect">
            <a:avLst/>
          </a:prstGeom>
          <a:ln/>
        </p:spPr>
      </p:sp>
      <p:sp>
        <p:nvSpPr>
          <p:cNvPr id="119811" name="Notes Placeholder 2"/>
          <p:cNvSpPr>
            <a:spLocks noGrp="1"/>
          </p:cNvSpPr>
          <p:nvPr>
            <p:ph type="body" idx="1"/>
          </p:nvPr>
        </p:nvSpPr>
        <p:spPr>
          <a:xfrm>
            <a:off x="876299" y="3966928"/>
            <a:ext cx="5645613" cy="4114800"/>
          </a:xfrm>
          <a:noFill/>
          <a:ln w="9525">
            <a:noFill/>
            <a:miter lim="800000"/>
            <a:headEnd/>
            <a:tailEnd/>
          </a:ln>
          <a:effectLst/>
        </p:spPr>
        <p:txBody>
          <a:bodyPr vert="horz" wrap="square" lIns="91152" tIns="45576" rIns="91152" bIns="45576" numCol="1" anchor="t" anchorCtr="0" compatLnSpc="1">
            <a:prstTxWarp prst="textNoShape">
              <a:avLst/>
            </a:prstTxWarp>
            <a:noAutofit/>
          </a:bodyPr>
          <a:lstStyle/>
          <a:p>
            <a:pPr fontAlgn="base"/>
            <a:r>
              <a:rPr lang="en-US" b="0" i="0" u="none" strike="noStrike" dirty="0">
                <a:solidFill>
                  <a:srgbClr val="000000"/>
                </a:solidFill>
                <a:effectLst/>
                <a:cs typeface="Arial" panose="020B0604020202020204" pitchFamily="34" charset="0"/>
              </a:rPr>
              <a:t>In </a:t>
            </a:r>
            <a:r>
              <a:rPr lang="en-US" dirty="0">
                <a:solidFill>
                  <a:srgbClr val="000000"/>
                </a:solidFill>
                <a:cs typeface="Arial" panose="020B0604020202020204" pitchFamily="34" charset="0"/>
              </a:rPr>
              <a:t>September</a:t>
            </a:r>
            <a:r>
              <a:rPr lang="en-US" b="0" i="0" u="none" strike="noStrike" dirty="0">
                <a:solidFill>
                  <a:srgbClr val="000000"/>
                </a:solidFill>
                <a:effectLst/>
                <a:cs typeface="Arial" panose="020B0604020202020204" pitchFamily="34" charset="0"/>
              </a:rPr>
              <a:t> 2023, NHGRI, </a:t>
            </a:r>
            <a:r>
              <a:rPr lang="en-US" dirty="0">
                <a:solidFill>
                  <a:srgbClr val="000000"/>
                </a:solidFill>
                <a:cs typeface="Arial" panose="020B0604020202020204" pitchFamily="34" charset="0"/>
              </a:rPr>
              <a:t>together with the National Institute of Environmental Health Sciences</a:t>
            </a:r>
            <a:r>
              <a:rPr lang="en-US" b="0" i="0" u="none" strike="noStrike" dirty="0">
                <a:solidFill>
                  <a:srgbClr val="000000"/>
                </a:solidFill>
                <a:effectLst/>
                <a:cs typeface="Arial" panose="020B0604020202020204" pitchFamily="34" charset="0"/>
              </a:rPr>
              <a:t> and the National Cancer Institute, launched the Multi-Omics for Health and Disease (or MOHD – pronounced “mode”) Consortium, with the goal of advancing the application of multi-omics technologies to study health and disease in ancestrally diverse populations.</a:t>
            </a:r>
            <a:r>
              <a:rPr lang="en-US" b="0" i="0" dirty="0">
                <a:solidFill>
                  <a:srgbClr val="000000"/>
                </a:solidFill>
                <a:effectLst/>
                <a:cs typeface="Arial" panose="020B0604020202020204" pitchFamily="34" charset="0"/>
              </a:rPr>
              <a:t>​</a:t>
            </a:r>
            <a:endParaRPr lang="en-US" b="0" i="0" dirty="0">
              <a:solidFill>
                <a:srgbClr val="444444"/>
              </a:solidFill>
              <a:effectLst/>
              <a:cs typeface="Arial" panose="020B0604020202020204" pitchFamily="34" charset="0"/>
            </a:endParaRPr>
          </a:p>
          <a:p>
            <a:pPr algn="l" rtl="0" fontAlgn="base"/>
            <a:r>
              <a:rPr lang="en-US" b="0" i="0" dirty="0">
                <a:solidFill>
                  <a:srgbClr val="000000"/>
                </a:solidFill>
                <a:effectLst/>
                <a:highlight>
                  <a:srgbClr val="FFFF00"/>
                </a:highlight>
                <a:cs typeface="Arial" panose="020B0604020202020204" pitchFamily="34" charset="0"/>
              </a:rPr>
              <a:t>​</a:t>
            </a:r>
            <a:endParaRPr lang="en-US" b="0" i="0" dirty="0">
              <a:solidFill>
                <a:srgbClr val="444444"/>
              </a:solidFill>
              <a:effectLst/>
              <a:highlight>
                <a:srgbClr val="FFFF00"/>
              </a:highlight>
              <a:cs typeface="Arial" panose="020B0604020202020204" pitchFamily="34" charset="0"/>
            </a:endParaRPr>
          </a:p>
          <a:p>
            <a:pPr fontAlgn="base">
              <a:defRPr/>
            </a:pPr>
            <a:r>
              <a:rPr lang="en-US" b="0" i="0" u="none" strike="noStrike" dirty="0">
                <a:solidFill>
                  <a:srgbClr val="000000"/>
                </a:solidFill>
                <a:effectLst/>
                <a:cs typeface="Arial" panose="020B0604020202020204" pitchFamily="34" charset="0"/>
              </a:rPr>
              <a:t>The</a:t>
            </a:r>
            <a:r>
              <a:rPr lang="en-US" dirty="0">
                <a:solidFill>
                  <a:srgbClr val="000000"/>
                </a:solidFill>
                <a:cs typeface="Arial" panose="020B0604020202020204" pitchFamily="34" charset="0"/>
              </a:rPr>
              <a:t> MOHD </a:t>
            </a:r>
            <a:r>
              <a:rPr lang="en-US" b="0" i="0" u="none" strike="noStrike" dirty="0">
                <a:solidFill>
                  <a:srgbClr val="000000"/>
                </a:solidFill>
                <a:effectLst/>
                <a:cs typeface="Arial" panose="020B0604020202020204" pitchFamily="34" charset="0"/>
              </a:rPr>
              <a:t>Kick-Off Meeting was held </a:t>
            </a:r>
            <a:r>
              <a:rPr lang="en-US" dirty="0">
                <a:solidFill>
                  <a:srgbClr val="000000"/>
                </a:solidFill>
                <a:cs typeface="Arial" panose="020B0604020202020204" pitchFamily="34" charset="0"/>
              </a:rPr>
              <a:t>virtually in September 2023, providing the first opportunity for the six Disease Study Sites, the Omics Production Center, and the Data Analysis and Coordinating Center to </a:t>
            </a:r>
            <a:r>
              <a:rPr lang="en-US" dirty="0">
                <a:cs typeface="Arial" panose="020B0604020202020204" pitchFamily="34" charset="0"/>
              </a:rPr>
              <a:t>introduce their teams and research proposals. </a:t>
            </a:r>
            <a:r>
              <a:rPr lang="en-US" b="0" dirty="0">
                <a:cs typeface="Arial" panose="020B0604020202020204" pitchFamily="34" charset="0"/>
              </a:rPr>
              <a:t>The </a:t>
            </a:r>
            <a:r>
              <a:rPr lang="en-US" dirty="0">
                <a:solidFill>
                  <a:srgbClr val="000000"/>
                </a:solidFill>
                <a:cs typeface="Arial" panose="020B0604020202020204" pitchFamily="34" charset="0"/>
              </a:rPr>
              <a:t>Disease Study Sites </a:t>
            </a:r>
            <a:r>
              <a:rPr lang="en-US" b="0" dirty="0">
                <a:cs typeface="Arial" panose="020B0604020202020204" pitchFamily="34" charset="0"/>
              </a:rPr>
              <a:t>are focused </a:t>
            </a:r>
            <a:r>
              <a:rPr lang="en-US" dirty="0">
                <a:cs typeface="Arial" panose="020B0604020202020204" pitchFamily="34" charset="0"/>
              </a:rPr>
              <a:t>on</a:t>
            </a:r>
            <a:r>
              <a:rPr lang="en-US" b="0" dirty="0">
                <a:cs typeface="Arial" panose="020B0604020202020204" pitchFamily="34" charset="0"/>
              </a:rPr>
              <a:t> the diseases listed here.</a:t>
            </a:r>
            <a:r>
              <a:rPr lang="en-US" dirty="0">
                <a:cs typeface="Arial" panose="020B0604020202020204" pitchFamily="34" charset="0"/>
              </a:rPr>
              <a:t> </a:t>
            </a:r>
            <a:endParaRPr lang="en-US" b="0" dirty="0">
              <a:cs typeface="Arial" panose="020B0604020202020204" pitchFamily="34" charset="0"/>
            </a:endParaRPr>
          </a:p>
          <a:p>
            <a:pPr fontAlgn="base">
              <a:defRPr/>
            </a:pPr>
            <a:endParaRPr lang="en-US" dirty="0">
              <a:cs typeface="Arial" panose="020B0604020202020204" pitchFamily="34" charset="0"/>
            </a:endParaRPr>
          </a:p>
          <a:p>
            <a:pPr fontAlgn="base">
              <a:defRPr/>
            </a:pPr>
            <a:r>
              <a:rPr lang="en-US" dirty="0">
                <a:cs typeface="Arial" panose="020B0604020202020204" pitchFamily="34" charset="0"/>
              </a:rPr>
              <a:t>Given the ambitious nature of this five-year program, the Consortium has dedicated its first year to developing network-wide protocols to ensure appropriate engagement of participant communities and informed consent, to harmonize phenotypic and environmental exposures across disease study sites, to select omics assays, and to ensure maximum data sharing and integration. The Consortium held its first in-person meeting in January.</a:t>
            </a:r>
          </a:p>
          <a:p>
            <a:pPr defTabSz="913015">
              <a:defRPr/>
            </a:pPr>
            <a:endParaRPr lang="en-US" sz="1200" dirty="0">
              <a:solidFill>
                <a:srgbClr val="000000"/>
              </a:solidFill>
              <a:effectLst/>
              <a:ea typeface="Times New Roman" panose="02020603050405020304" pitchFamily="18" charset="0"/>
              <a:cs typeface="Arial" panose="020B0604020202020204" pitchFamily="34" charset="0"/>
            </a:endParaRPr>
          </a:p>
        </p:txBody>
      </p:sp>
      <p:sp>
        <p:nvSpPr>
          <p:cNvPr id="2" name="Slide Number Placeholder 3">
            <a:extLst>
              <a:ext uri="{FF2B5EF4-FFF2-40B4-BE49-F238E27FC236}">
                <a16:creationId xmlns:a16="http://schemas.microsoft.com/office/drawing/2014/main" id="{E71120FF-430A-CA1E-9542-648223ED4A1F}"/>
              </a:ext>
            </a:extLst>
          </p:cNvPr>
          <p:cNvSpPr>
            <a:spLocks noGrp="1"/>
          </p:cNvSpPr>
          <p:nvPr>
            <p:ph type="sldNum" sz="quarter" idx="5"/>
          </p:nvPr>
        </p:nvSpPr>
        <p:spPr>
          <a:xfrm>
            <a:off x="3970938" y="8829967"/>
            <a:ext cx="3037840" cy="466433"/>
          </a:xfrm>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53</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2564017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09575"/>
            <a:ext cx="6340475" cy="3567113"/>
          </a:xfrm>
        </p:spPr>
      </p:sp>
      <p:sp>
        <p:nvSpPr>
          <p:cNvPr id="3" name="Notes Placeholder 2"/>
          <p:cNvSpPr>
            <a:spLocks noGrp="1"/>
          </p:cNvSpPr>
          <p:nvPr>
            <p:ph type="body" idx="1"/>
          </p:nvPr>
        </p:nvSpPr>
        <p:spPr>
          <a:xfrm>
            <a:off x="762000" y="4026373"/>
            <a:ext cx="5486400" cy="4114800"/>
          </a:xfrm>
        </p:spPr>
        <p:txBody>
          <a:bodyPr/>
          <a:lstStyle/>
          <a:p>
            <a:pPr marL="0" lvl="0"/>
            <a:r>
              <a:rPr lang="en-US" dirty="0">
                <a:latin typeface="Arial"/>
                <a:cs typeface="Arial"/>
              </a:rPr>
              <a:t>The Clinical Genome Resource (or </a:t>
            </a:r>
            <a:r>
              <a:rPr lang="en-US" dirty="0" err="1">
                <a:latin typeface="Arial"/>
                <a:cs typeface="Arial"/>
              </a:rPr>
              <a:t>ClinGen</a:t>
            </a:r>
            <a:r>
              <a:rPr lang="en-US" dirty="0">
                <a:latin typeface="Arial"/>
                <a:cs typeface="Arial"/>
              </a:rPr>
              <a:t>) evaluates and disseminates the clinical relevance of genes and genomic variants for use in precision medicine and research.</a:t>
            </a:r>
          </a:p>
          <a:p>
            <a:pPr marL="608965" lvl="1"/>
            <a:endParaRPr lang="en-US" b="0" dirty="0"/>
          </a:p>
          <a:p>
            <a:pPr marL="0" lvl="0"/>
            <a:r>
              <a:rPr lang="en-US" b="0" dirty="0">
                <a:latin typeface="Arial"/>
                <a:cs typeface="Arial"/>
              </a:rPr>
              <a:t>In November 2023,</a:t>
            </a:r>
            <a:r>
              <a:rPr lang="en-US" dirty="0">
                <a:latin typeface="Arial"/>
                <a:cs typeface="Arial"/>
              </a:rPr>
              <a:t> </a:t>
            </a:r>
            <a:r>
              <a:rPr lang="en-US" b="0" dirty="0" err="1">
                <a:latin typeface="Arial"/>
                <a:cs typeface="Arial"/>
              </a:rPr>
              <a:t>ClinGen</a:t>
            </a:r>
            <a:r>
              <a:rPr lang="en-US" dirty="0">
                <a:latin typeface="Arial"/>
                <a:cs typeface="Arial"/>
              </a:rPr>
              <a:t> </a:t>
            </a:r>
            <a:r>
              <a:rPr lang="en-US" b="0" dirty="0">
                <a:latin typeface="Arial"/>
                <a:cs typeface="Arial"/>
              </a:rPr>
              <a:t>held its 10</a:t>
            </a:r>
            <a:r>
              <a:rPr lang="en-US" b="0" baseline="30000" dirty="0">
                <a:latin typeface="Arial"/>
                <a:cs typeface="Arial"/>
              </a:rPr>
              <a:t>th</a:t>
            </a:r>
            <a:r>
              <a:rPr lang="en-US" dirty="0">
                <a:latin typeface="Arial"/>
                <a:cs typeface="Arial"/>
              </a:rPr>
              <a:t> </a:t>
            </a:r>
            <a:r>
              <a:rPr lang="en-US" b="0" dirty="0">
                <a:latin typeface="Arial"/>
                <a:cs typeface="Arial"/>
              </a:rPr>
              <a:t>anniversary celebratory event at the American Society of Human Genetics Meeting.</a:t>
            </a:r>
            <a:r>
              <a:rPr lang="en-US" dirty="0">
                <a:latin typeface="Arial"/>
                <a:cs typeface="Arial"/>
              </a:rPr>
              <a:t> </a:t>
            </a:r>
            <a:r>
              <a:rPr lang="en-US" b="0" dirty="0">
                <a:latin typeface="Arial"/>
                <a:cs typeface="Arial"/>
              </a:rPr>
              <a:t>The lunch reception featured a welcome presentation from myself, lightning talks from</a:t>
            </a:r>
            <a:r>
              <a:rPr lang="en-US" dirty="0">
                <a:latin typeface="Arial"/>
                <a:cs typeface="Arial"/>
              </a:rPr>
              <a:t> </a:t>
            </a:r>
            <a:r>
              <a:rPr lang="en-US" b="0" dirty="0" err="1">
                <a:latin typeface="Arial"/>
                <a:cs typeface="Arial"/>
              </a:rPr>
              <a:t>ClinGen</a:t>
            </a:r>
            <a:r>
              <a:rPr lang="en-US" dirty="0">
                <a:latin typeface="Arial"/>
                <a:cs typeface="Arial"/>
              </a:rPr>
              <a:t> </a:t>
            </a:r>
            <a:r>
              <a:rPr lang="en-US" b="0" dirty="0">
                <a:latin typeface="Arial"/>
                <a:cs typeface="Arial"/>
              </a:rPr>
              <a:t>poster presenters, and a panel discussion with</a:t>
            </a:r>
            <a:r>
              <a:rPr lang="en-US" dirty="0">
                <a:latin typeface="Arial"/>
                <a:cs typeface="Arial"/>
              </a:rPr>
              <a:t> </a:t>
            </a:r>
            <a:r>
              <a:rPr lang="en-US" b="0" dirty="0" err="1">
                <a:latin typeface="Arial"/>
                <a:cs typeface="Arial"/>
              </a:rPr>
              <a:t>ClinGen</a:t>
            </a:r>
            <a:r>
              <a:rPr lang="en-US" dirty="0">
                <a:latin typeface="Arial"/>
                <a:cs typeface="Arial"/>
              </a:rPr>
              <a:t> </a:t>
            </a:r>
            <a:r>
              <a:rPr lang="en-US" b="0" dirty="0">
                <a:latin typeface="Arial"/>
                <a:cs typeface="Arial"/>
              </a:rPr>
              <a:t>principal investigators (seen in the bottom </a:t>
            </a:r>
            <a:r>
              <a:rPr lang="en-US" dirty="0">
                <a:latin typeface="Arial"/>
                <a:cs typeface="Arial"/>
              </a:rPr>
              <a:t>right</a:t>
            </a:r>
            <a:r>
              <a:rPr lang="en-US" b="0" dirty="0">
                <a:latin typeface="Arial"/>
                <a:cs typeface="Arial"/>
              </a:rPr>
              <a:t> image).</a:t>
            </a:r>
            <a:r>
              <a:rPr lang="en-US" dirty="0">
                <a:latin typeface="Arial"/>
                <a:cs typeface="Arial"/>
              </a:rPr>
              <a:t> </a:t>
            </a:r>
            <a:endParaRPr lang="en-US" b="0" dirty="0">
              <a:latin typeface="Arial"/>
              <a:cs typeface="Arial"/>
            </a:endParaRPr>
          </a:p>
          <a:p>
            <a:pPr marL="0" lvl="0" indent="-620"/>
            <a:endParaRPr lang="en-US" b="0" dirty="0"/>
          </a:p>
          <a:p>
            <a:pPr marL="0" lvl="0"/>
            <a:r>
              <a:rPr lang="en-US" b="0" dirty="0" err="1">
                <a:latin typeface="Arial"/>
                <a:cs typeface="Arial"/>
              </a:rPr>
              <a:t>ClinGen</a:t>
            </a:r>
            <a:r>
              <a:rPr lang="en-US" dirty="0">
                <a:latin typeface="Arial"/>
                <a:cs typeface="Arial"/>
              </a:rPr>
              <a:t> </a:t>
            </a:r>
            <a:r>
              <a:rPr lang="en-US" b="0" dirty="0">
                <a:latin typeface="Arial"/>
                <a:cs typeface="Arial"/>
              </a:rPr>
              <a:t>will hold two additional celebratory events in Spring 2024 at the American College of Medical Genetics and Genomics meeting and the Curating the Clinical Genome meeting.</a:t>
            </a:r>
            <a:endParaRPr lang="en-US" b="0" dirty="0"/>
          </a:p>
        </p:txBody>
      </p:sp>
      <p:sp>
        <p:nvSpPr>
          <p:cNvPr id="5" name="Slide Number Placeholder 3">
            <a:extLst>
              <a:ext uri="{FF2B5EF4-FFF2-40B4-BE49-F238E27FC236}">
                <a16:creationId xmlns:a16="http://schemas.microsoft.com/office/drawing/2014/main" id="{9853DD6C-EE7B-2FEC-88B4-3DAE7A3651A6}"/>
              </a:ext>
            </a:extLst>
          </p:cNvPr>
          <p:cNvSpPr>
            <a:spLocks noGrp="1"/>
          </p:cNvSpPr>
          <p:nvPr>
            <p:ph type="sldNum" sz="quarter" idx="5"/>
          </p:nvPr>
        </p:nvSpPr>
        <p:spPr>
          <a:xfrm>
            <a:off x="3970938" y="8829967"/>
            <a:ext cx="3037840" cy="466433"/>
          </a:xfrm>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54</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0554056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385763"/>
            <a:ext cx="6340475" cy="3567112"/>
          </a:xfrm>
        </p:spPr>
      </p:sp>
      <p:sp>
        <p:nvSpPr>
          <p:cNvPr id="3" name="Notes Placeholder 2"/>
          <p:cNvSpPr>
            <a:spLocks noGrp="1"/>
          </p:cNvSpPr>
          <p:nvPr>
            <p:ph type="body" idx="1"/>
          </p:nvPr>
        </p:nvSpPr>
        <p:spPr>
          <a:xfrm>
            <a:off x="762000" y="3952875"/>
            <a:ext cx="5486400" cy="4114800"/>
          </a:xfrm>
        </p:spPr>
        <p:txBody>
          <a:bodyPr/>
          <a:lstStyle/>
          <a:p>
            <a:pPr marL="0" lvl="0" indent="-620"/>
            <a:r>
              <a:rPr lang="en-US" u="none" dirty="0"/>
              <a:t>Over the past 10 years, </a:t>
            </a:r>
            <a:r>
              <a:rPr lang="en-US" u="none" dirty="0" err="1"/>
              <a:t>ClinGen</a:t>
            </a:r>
            <a:r>
              <a:rPr lang="en-US" u="none" dirty="0"/>
              <a:t> has made remarkable strides in their efforts to curate information about the pathogenicity of genomic variants. * As of December 2023, </a:t>
            </a:r>
            <a:r>
              <a:rPr lang="en-US" u="none" dirty="0" err="1"/>
              <a:t>ClinGen</a:t>
            </a:r>
            <a:r>
              <a:rPr lang="en-US" u="none" dirty="0"/>
              <a:t> has assembled 72 variant curation</a:t>
            </a:r>
            <a:r>
              <a:rPr lang="en-US" dirty="0"/>
              <a:t> expert panels, and these groups have c</a:t>
            </a:r>
            <a:r>
              <a:rPr lang="en-US" u="none" dirty="0"/>
              <a:t>ompleted over 5,900 variant classifications, disseminating their results through both </a:t>
            </a:r>
            <a:r>
              <a:rPr lang="en-US" u="none" dirty="0" err="1"/>
              <a:t>ClinGen</a:t>
            </a:r>
            <a:r>
              <a:rPr lang="en-US" u="none" dirty="0"/>
              <a:t> and </a:t>
            </a:r>
            <a:r>
              <a:rPr lang="en-US" u="none" dirty="0" err="1"/>
              <a:t>ClinVar</a:t>
            </a:r>
            <a:r>
              <a:rPr lang="en-US" u="none" dirty="0"/>
              <a:t>. </a:t>
            </a:r>
          </a:p>
          <a:p>
            <a:pPr marL="0" lvl="0" indent="-620"/>
            <a:endParaRPr lang="en-US" u="none" dirty="0"/>
          </a:p>
          <a:p>
            <a:pPr marL="0" lvl="0" indent="-620"/>
            <a:r>
              <a:rPr lang="en-US" u="none" dirty="0"/>
              <a:t>In the last quarter of 2023, two of these panels published their work. * The first publication, from the Lysosomal Disorders Panel, describes efforts to develop the </a:t>
            </a:r>
            <a:r>
              <a:rPr lang="en-US" b="0" i="0" dirty="0">
                <a:effectLst/>
              </a:rPr>
              <a:t>variant-classification guidelines specific for</a:t>
            </a:r>
            <a:r>
              <a:rPr lang="en-US" dirty="0"/>
              <a:t> </a:t>
            </a:r>
            <a:r>
              <a:rPr lang="en-US" b="0" i="1" dirty="0">
                <a:effectLst/>
              </a:rPr>
              <a:t>GAA</a:t>
            </a:r>
            <a:r>
              <a:rPr lang="en-US" b="0" i="0" dirty="0">
                <a:effectLst/>
              </a:rPr>
              <a:t> variants in glycogen storage disease, type II</a:t>
            </a:r>
            <a:r>
              <a:rPr lang="en-US" dirty="0"/>
              <a:t> – </a:t>
            </a:r>
            <a:r>
              <a:rPr lang="en-US" b="0" i="0" dirty="0">
                <a:effectLst/>
              </a:rPr>
              <a:t>also known as </a:t>
            </a:r>
            <a:r>
              <a:rPr lang="en-US" b="0" i="0" dirty="0" err="1">
                <a:effectLst/>
              </a:rPr>
              <a:t>Pompe</a:t>
            </a:r>
            <a:r>
              <a:rPr lang="en-US" dirty="0"/>
              <a:t> </a:t>
            </a:r>
            <a:r>
              <a:rPr lang="en-US" b="0" i="0" dirty="0">
                <a:effectLst/>
              </a:rPr>
              <a:t>disease. * The second publication resulted from a collaboration between</a:t>
            </a:r>
            <a:r>
              <a:rPr lang="en-US" dirty="0"/>
              <a:t> </a:t>
            </a:r>
            <a:r>
              <a:rPr lang="en-US" b="0" i="0" dirty="0" err="1">
                <a:effectLst/>
              </a:rPr>
              <a:t>ClinGen</a:t>
            </a:r>
            <a:r>
              <a:rPr lang="en-US" dirty="0"/>
              <a:t> </a:t>
            </a:r>
            <a:r>
              <a:rPr lang="en-US" b="0" i="0" dirty="0">
                <a:effectLst/>
              </a:rPr>
              <a:t>and the International Society for Gastrointestinal Hereditary</a:t>
            </a:r>
            <a:r>
              <a:rPr lang="en-US" dirty="0"/>
              <a:t> </a:t>
            </a:r>
            <a:r>
              <a:rPr lang="en-US" b="0" i="0" dirty="0">
                <a:effectLst/>
              </a:rPr>
              <a:t>Tumors</a:t>
            </a:r>
            <a:r>
              <a:rPr lang="en-US" dirty="0"/>
              <a:t> </a:t>
            </a:r>
            <a:r>
              <a:rPr lang="en-US" b="0" i="0" dirty="0">
                <a:effectLst/>
              </a:rPr>
              <a:t>(or </a:t>
            </a:r>
            <a:r>
              <a:rPr lang="en-US" b="0" i="0" dirty="0" err="1">
                <a:effectLst/>
              </a:rPr>
              <a:t>InSiGHT</a:t>
            </a:r>
            <a:r>
              <a:rPr lang="en-US" b="0" i="0" dirty="0">
                <a:effectLst/>
              </a:rPr>
              <a:t>). The Hereditary Colorectal Cancer/Polyposis Panel developed recommendations for the interpretation of germline </a:t>
            </a:r>
            <a:r>
              <a:rPr lang="en-US" b="0" i="1" dirty="0">
                <a:effectLst/>
              </a:rPr>
              <a:t>APC</a:t>
            </a:r>
            <a:r>
              <a:rPr lang="en-US" b="0" i="0" dirty="0">
                <a:effectLst/>
              </a:rPr>
              <a:t> variants underlying familial adenomatous polyposis, the most frequent hereditary polyposis syndrome. </a:t>
            </a:r>
            <a:endParaRPr lang="en-US" u="none" dirty="0"/>
          </a:p>
        </p:txBody>
      </p:sp>
      <p:sp>
        <p:nvSpPr>
          <p:cNvPr id="5" name="Slide Number Placeholder 3">
            <a:extLst>
              <a:ext uri="{FF2B5EF4-FFF2-40B4-BE49-F238E27FC236}">
                <a16:creationId xmlns:a16="http://schemas.microsoft.com/office/drawing/2014/main" id="{9A550FB8-F937-4E75-6E7C-1B9C196E0ABC}"/>
              </a:ext>
            </a:extLst>
          </p:cNvPr>
          <p:cNvSpPr>
            <a:spLocks noGrp="1"/>
          </p:cNvSpPr>
          <p:nvPr>
            <p:ph type="sldNum" sz="quarter" idx="5"/>
          </p:nvPr>
        </p:nvSpPr>
        <p:spPr>
          <a:xfrm>
            <a:off x="3970938" y="8829967"/>
            <a:ext cx="3037840" cy="466433"/>
          </a:xfrm>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55</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987629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344488"/>
            <a:ext cx="6337300" cy="3565525"/>
          </a:xfrm>
          <a:prstGeom prst="rect">
            <a:avLst/>
          </a:prstGeom>
          <a:ln/>
        </p:spPr>
      </p:sp>
      <p:sp>
        <p:nvSpPr>
          <p:cNvPr id="119811" name="Notes Placeholder 2"/>
          <p:cNvSpPr>
            <a:spLocks noGrp="1"/>
          </p:cNvSpPr>
          <p:nvPr>
            <p:ph type="body" idx="1"/>
          </p:nvPr>
        </p:nvSpPr>
        <p:spPr>
          <a:xfrm>
            <a:off x="761999" y="3910013"/>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a:defRPr/>
            </a:pPr>
            <a:r>
              <a:rPr lang="en-US" sz="1200" dirty="0">
                <a:latin typeface="Arial" panose="020B0604020202020204" pitchFamily="34" charset="0"/>
                <a:cs typeface="Arial" panose="020B0604020202020204" pitchFamily="34" charset="0"/>
              </a:rPr>
              <a:t>The Phenotypes and Exposures (or </a:t>
            </a:r>
            <a:r>
              <a:rPr lang="en-US" sz="1200" dirty="0" err="1">
                <a:latin typeface="Arial" panose="020B0604020202020204" pitchFamily="34" charset="0"/>
                <a:cs typeface="Arial" panose="020B0604020202020204" pitchFamily="34" charset="0"/>
              </a:rPr>
              <a:t>PhenX</a:t>
            </a:r>
            <a:r>
              <a:rPr lang="en-US" sz="1200" dirty="0">
                <a:latin typeface="Arial" panose="020B0604020202020204" pitchFamily="34" charset="0"/>
                <a:cs typeface="Arial" panose="020B0604020202020204" pitchFamily="34" charset="0"/>
              </a:rPr>
              <a:t>) Toolkit is a catalog of consensus protocols for measuring phenotypes and exposures in biomedical research. These consensus protocols facilitate combining studies to increase statistical power and comparing studies to validate results, thereby increasing the impact of individual studies.</a:t>
            </a:r>
          </a:p>
          <a:p>
            <a:pPr marL="0" lvl="1">
              <a:defRPr/>
            </a:pPr>
            <a:endParaRPr lang="en-US" sz="1200" dirty="0">
              <a:latin typeface="Arial" panose="020B0604020202020204" pitchFamily="34" charset="0"/>
              <a:cs typeface="Arial" panose="020B0604020202020204" pitchFamily="34" charset="0"/>
            </a:endParaRPr>
          </a:p>
          <a:p>
            <a:pPr marL="0" lvl="1">
              <a:defRPr/>
            </a:pPr>
            <a:r>
              <a:rPr lang="en-US" sz="1200" dirty="0">
                <a:latin typeface="Arial"/>
                <a:cs typeface="Arial"/>
              </a:rPr>
              <a:t>* The </a:t>
            </a:r>
            <a:r>
              <a:rPr lang="en-US" sz="1200" dirty="0" err="1">
                <a:latin typeface="Arial"/>
                <a:cs typeface="Arial"/>
              </a:rPr>
              <a:t>PhenX</a:t>
            </a:r>
            <a:r>
              <a:rPr lang="en-US" sz="1200" dirty="0">
                <a:latin typeface="Arial"/>
                <a:cs typeface="Arial"/>
              </a:rPr>
              <a:t> Steering Committee recently approved a recommendation that all </a:t>
            </a:r>
            <a:r>
              <a:rPr lang="en-US" sz="1200" dirty="0" err="1">
                <a:latin typeface="Arial"/>
                <a:cs typeface="Arial"/>
              </a:rPr>
              <a:t>PhenX</a:t>
            </a:r>
            <a:r>
              <a:rPr lang="en-US" sz="1200" dirty="0">
                <a:latin typeface="Arial"/>
                <a:cs typeface="Arial"/>
              </a:rPr>
              <a:t> Toolkit users should consider adding social determinants of health core measures to their studies, especially since we know how important these measures are to understanding the genetic and non-genetic factors that influence health and disease. </a:t>
            </a:r>
          </a:p>
          <a:p>
            <a:pPr marL="0" lvl="1">
              <a:defRPr/>
            </a:pPr>
            <a:endParaRPr lang="en-US" sz="1200" dirty="0">
              <a:latin typeface="Arial"/>
              <a:cs typeface="Arial"/>
            </a:endParaRPr>
          </a:p>
          <a:p>
            <a:pPr marL="0" lvl="1">
              <a:defRPr/>
            </a:pPr>
            <a:r>
              <a:rPr lang="en-US" sz="1200" dirty="0">
                <a:latin typeface="Arial"/>
                <a:cs typeface="Arial"/>
              </a:rPr>
              <a:t>These measures include ethnicity and race, age, gender identity, and annual family income, as well as English proficiency, occupational prestige, and access to health services. The development of these measures was supported by funding from the </a:t>
            </a:r>
            <a:r>
              <a:rPr lang="en-US" sz="1200" b="0" i="0" u="none" strike="noStrike" dirty="0">
                <a:solidFill>
                  <a:srgbClr val="000000"/>
                </a:solidFill>
                <a:effectLst/>
                <a:latin typeface="Arial"/>
                <a:cs typeface="Arial"/>
              </a:rPr>
              <a:t>National Institute on Minority Health and Health Disparities.</a:t>
            </a:r>
            <a:r>
              <a:rPr lang="en-US" sz="1200" dirty="0">
                <a:solidFill>
                  <a:srgbClr val="000000"/>
                </a:solidFill>
                <a:latin typeface="Arial"/>
                <a:cs typeface="Arial"/>
              </a:rPr>
              <a:t> </a:t>
            </a:r>
            <a:endParaRPr lang="en-US" sz="1200" kern="1200" dirty="0">
              <a:solidFill>
                <a:schemeClr val="tx1"/>
              </a:solidFill>
              <a:latin typeface="Arial" panose="020B0604020202020204" pitchFamily="34" charset="0"/>
              <a:cs typeface="Arial" panose="020B0604020202020204" pitchFamily="34" charset="0"/>
            </a:endParaRPr>
          </a:p>
        </p:txBody>
      </p:sp>
      <p:sp>
        <p:nvSpPr>
          <p:cNvPr id="2" name="Slide Number Placeholder 3">
            <a:extLst>
              <a:ext uri="{FF2B5EF4-FFF2-40B4-BE49-F238E27FC236}">
                <a16:creationId xmlns:a16="http://schemas.microsoft.com/office/drawing/2014/main" id="{A2818ABF-4AFB-35CF-A13E-C286D3FBDFE6}"/>
              </a:ext>
            </a:extLst>
          </p:cNvPr>
          <p:cNvSpPr>
            <a:spLocks noGrp="1"/>
          </p:cNvSpPr>
          <p:nvPr>
            <p:ph type="sldNum" sz="quarter" idx="5"/>
          </p:nvPr>
        </p:nvSpPr>
        <p:spPr>
          <a:xfrm>
            <a:off x="3970938" y="8829967"/>
            <a:ext cx="3037840" cy="466433"/>
          </a:xfrm>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56</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6418542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14338" y="471488"/>
            <a:ext cx="6337300" cy="3565525"/>
          </a:xfrm>
          <a:prstGeom prst="rect">
            <a:avLst/>
          </a:prstGeom>
          <a:ln/>
        </p:spPr>
      </p:sp>
      <p:sp>
        <p:nvSpPr>
          <p:cNvPr id="119811" name="Notes Placeholder 2"/>
          <p:cNvSpPr>
            <a:spLocks noGrp="1"/>
          </p:cNvSpPr>
          <p:nvPr>
            <p:ph type="body" idx="1"/>
          </p:nvPr>
        </p:nvSpPr>
        <p:spPr>
          <a:xfrm>
            <a:off x="720518" y="4092854"/>
            <a:ext cx="5486400" cy="4114800"/>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marL="0" lvl="1" defTabSz="632323">
              <a:defRPr/>
            </a:pPr>
            <a:r>
              <a:rPr lang="en-US" sz="1200" dirty="0">
                <a:latin typeface="Arial" panose="020B0604020202020204" pitchFamily="34" charset="0"/>
                <a:cs typeface="Arial" panose="020B0604020202020204" pitchFamily="34" charset="0"/>
              </a:rPr>
              <a:t>The Implementing Genomics in Practice (or IGNITE) Network is conducting pragmatic clinical trials to study the implementation of genomic medicine in diverse settings. The Network recently completed recruitment. </a:t>
            </a:r>
          </a:p>
          <a:p>
            <a:pPr marL="0" lvl="1" defTabSz="632323">
              <a:defRPr/>
            </a:pPr>
            <a:endParaRPr lang="en-US" sz="1200" dirty="0">
              <a:latin typeface="Arial" panose="020B0604020202020204" pitchFamily="34" charset="0"/>
              <a:cs typeface="Arial" panose="020B0604020202020204" pitchFamily="34" charset="0"/>
            </a:endParaRPr>
          </a:p>
          <a:p>
            <a:pPr marL="0" marR="0" lvl="1" indent="0" algn="l" defTabSz="63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latin typeface="Arial" panose="020B0604020202020204" pitchFamily="34" charset="0"/>
                <a:cs typeface="Arial" panose="020B0604020202020204" pitchFamily="34" charset="0"/>
              </a:rPr>
              <a:t>* The first trial, called Genetic testing to Understand Renal Disease Disparities across the U.S. (or GUARDD US), will investigate whether knowledge that a participant is positive for a high-risk variant in </a:t>
            </a:r>
            <a:r>
              <a:rPr lang="en-US" sz="1200" i="1" dirty="0">
                <a:latin typeface="Arial" panose="020B0604020202020204" pitchFamily="34" charset="0"/>
                <a:cs typeface="Arial" panose="020B0604020202020204" pitchFamily="34" charset="0"/>
              </a:rPr>
              <a:t>APOL1</a:t>
            </a:r>
            <a:r>
              <a:rPr lang="en-US" sz="1200" dirty="0">
                <a:latin typeface="Arial" panose="020B0604020202020204" pitchFamily="34" charset="0"/>
                <a:cs typeface="Arial" panose="020B0604020202020204" pitchFamily="34" charset="0"/>
              </a:rPr>
              <a:t>, a gene associated with chronic kidney disease, results in a change in blood pressure management. GUARDD has enrolled over 6,700 participants. </a:t>
            </a:r>
          </a:p>
          <a:p>
            <a:pPr marL="0" marR="0" lvl="1" indent="0" algn="l" defTabSz="632323"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1" indent="0" algn="l" defTabSz="63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latin typeface="Arial" panose="020B0604020202020204" pitchFamily="34" charset="0"/>
                <a:cs typeface="Arial" panose="020B0604020202020204" pitchFamily="34" charset="0"/>
              </a:rPr>
              <a:t>* The second trial, called A Depression and Opioid Pragmatic Trial in Pharmacogenetics (or ADOPT PGx), comprises three coordinated trials studying whether pharmacogenetic testing and genotype-guided therapy improve acute pain, chronic pain, or depressive symptoms in participants whose pharmacogenetic variants cause them to process the relevant medicines at different rates than average. ADOPT has enrolled over 4,100 participants. </a:t>
            </a:r>
          </a:p>
          <a:p>
            <a:pPr marL="171450" marR="0" lvl="1" indent="-171450" algn="l" defTabSz="63232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latin typeface="Arial" panose="020B0604020202020204" pitchFamily="34" charset="0"/>
              <a:cs typeface="Arial" panose="020B0604020202020204" pitchFamily="34" charset="0"/>
            </a:endParaRPr>
          </a:p>
          <a:p>
            <a:pPr marL="0" marR="0" lvl="1" indent="0" algn="l" defTabSz="63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latin typeface="Arial" panose="020B0604020202020204" pitchFamily="34" charset="0"/>
                <a:cs typeface="Arial" panose="020B0604020202020204" pitchFamily="34" charset="0"/>
              </a:rPr>
              <a:t>* This marks a tremendous accomplishment of enrolling over 10,000 participants in total. Both trials will complete their follow-ups later this year.</a:t>
            </a:r>
          </a:p>
          <a:p>
            <a:pPr marL="0" marR="0" lvl="1" indent="0" algn="l" defTabSz="632323"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D3233F81-E45D-423C-8AD5-50388824360C}"/>
              </a:ext>
            </a:extLst>
          </p:cNvPr>
          <p:cNvSpPr txBox="1">
            <a:spLocks/>
          </p:cNvSpPr>
          <p:nvPr/>
        </p:nvSpPr>
        <p:spPr>
          <a:xfrm>
            <a:off x="3840480" y="8824912"/>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65399"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65399" rtl="0" eaLnBrk="1" fontAlgn="base" latinLnBrk="0" hangingPunct="1">
                <a:lnSpc>
                  <a:spcPct val="100000"/>
                </a:lnSpc>
                <a:spcBef>
                  <a:spcPct val="0"/>
                </a:spcBef>
                <a:spcAft>
                  <a:spcPct val="0"/>
                </a:spcAft>
                <a:buClrTx/>
                <a:buSzTx/>
                <a:buFontTx/>
                <a:buNone/>
                <a:tabLst/>
                <a:defRPr/>
              </a:pPr>
              <a:t>57</a:t>
            </a:fld>
            <a:endParaRPr kumimoji="0" lang="en-US" sz="1200" b="1" i="0" u="none" strike="noStrike" kern="1200" cap="none" spc="0" normalizeH="0" baseline="0" noProof="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19061450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8138"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marR="0" lvl="1" indent="0" algn="l" defTabSz="609585"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Arial" panose="020B0604020202020204" pitchFamily="34" charset="0"/>
                <a:cs typeface="Arial" panose="020B0604020202020204" pitchFamily="34" charset="0"/>
              </a:rPr>
              <a:t>NHGRI recently published three funding opportunities on regional genomic medicine electronic consultation (or eConsult) services. </a:t>
            </a:r>
          </a:p>
          <a:p>
            <a:pPr marL="0" marR="0" lvl="1" indent="0" algn="l" defTabSz="609585"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Arial" panose="020B0604020202020204" pitchFamily="34" charset="0"/>
              <a:cs typeface="Arial" panose="020B0604020202020204" pitchFamily="34" charset="0"/>
            </a:endParaRPr>
          </a:p>
          <a:p>
            <a:pPr marL="0" marR="0" lvl="1" indent="0" algn="l" defTabSz="609585"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Arial" panose="020B0604020202020204" pitchFamily="34" charset="0"/>
                <a:cs typeface="Arial" panose="020B0604020202020204" pitchFamily="34" charset="0"/>
              </a:rPr>
              <a:t>* The first, a request for applications using a cooperative agreement mechanism, establishes a network of 2-3 regional eConsult sites to conduct collaborative research on the impact of and methods for implementing regional clinician-to-clinician genomic medicine eConsult services. </a:t>
            </a:r>
          </a:p>
          <a:p>
            <a:pPr marL="0" marR="0" lvl="1" indent="0" algn="l" defTabSz="609585"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Arial" panose="020B0604020202020204" pitchFamily="34" charset="0"/>
              <a:cs typeface="Arial" panose="020B0604020202020204" pitchFamily="34" charset="0"/>
            </a:endParaRPr>
          </a:p>
          <a:p>
            <a:pPr marL="0" marR="0" lvl="1" indent="0" algn="l" defTabSz="609585"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Arial" panose="020B0604020202020204" pitchFamily="34" charset="0"/>
                <a:cs typeface="Arial" panose="020B0604020202020204" pitchFamily="34" charset="0"/>
              </a:rPr>
              <a:t>* The second and * third are small business funding opportunities that fund research and development on solutions that enable eConsult services. A pre-application webinar was held last week and a recording is posted on NHGRI’s website, genome.gov.</a:t>
            </a:r>
          </a:p>
          <a:p>
            <a:pPr marL="0" marR="0" lvl="1" indent="0" algn="l" defTabSz="609585"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Arial" panose="020B0604020202020204" pitchFamily="34" charset="0"/>
              <a:cs typeface="Arial" panose="020B0604020202020204" pitchFamily="34" charset="0"/>
            </a:endParaRPr>
          </a:p>
          <a:p>
            <a:pPr marL="0" marR="0" lvl="1" indent="0" algn="l" defTabSz="609585"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Arial" panose="020B0604020202020204" pitchFamily="34" charset="0"/>
                <a:cs typeface="Arial" panose="020B0604020202020204" pitchFamily="34" charset="0"/>
              </a:rPr>
              <a:t>* </a:t>
            </a:r>
            <a:r>
              <a:rPr lang="en-US" b="0" dirty="0">
                <a:latin typeface="Arial"/>
                <a:cs typeface="Arial"/>
              </a:rPr>
              <a:t>Applications for all three </a:t>
            </a:r>
            <a:r>
              <a:rPr lang="en-US" sz="1200" kern="1200" dirty="0">
                <a:solidFill>
                  <a:schemeClr val="tx1"/>
                </a:solidFill>
                <a:latin typeface="Arial" panose="020B0604020202020204" pitchFamily="34" charset="0"/>
                <a:cs typeface="Arial" panose="020B0604020202020204" pitchFamily="34" charset="0"/>
              </a:rPr>
              <a:t>funding opportunities </a:t>
            </a:r>
            <a:r>
              <a:rPr lang="en-US" b="0" dirty="0">
                <a:latin typeface="Arial"/>
                <a:cs typeface="Arial"/>
              </a:rPr>
              <a:t>are due on May 30. </a:t>
            </a:r>
            <a:endParaRPr lang="en-US" dirty="0">
              <a:cs typeface="Arial" panose="020B0604020202020204" pitchFamily="34" charset="0"/>
            </a:endParaRPr>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58</a:t>
            </a:fld>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0469567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4391F27-9FFE-470B-885D-1607C6C77565}"/>
              </a:ext>
            </a:extLst>
          </p:cNvPr>
          <p:cNvSpPr>
            <a:spLocks noGrp="1" noRot="1" noMove="1" noResize="1" noEditPoints="1" noAdjustHandles="1" noChangeArrowheads="1" noChangeShapeType="1"/>
          </p:cNvSpPr>
          <p:nvPr>
            <p:ph type="body" idx="1"/>
          </p:nvPr>
        </p:nvSpPr>
        <p:spPr>
          <a:xfrm>
            <a:off x="762000" y="4033953"/>
            <a:ext cx="5486400" cy="4114800"/>
          </a:xfrm>
        </p:spPr>
        <p:txBody>
          <a:bodyPr/>
          <a:lstStyle/>
          <a:p>
            <a:pPr algn="l"/>
            <a:r>
              <a:rPr lang="en-US" b="0" i="0" dirty="0">
                <a:solidFill>
                  <a:srgbClr val="000000"/>
                </a:solidFill>
                <a:effectLst/>
                <a:latin typeface="Arial"/>
                <a:cs typeface="Arial"/>
              </a:rPr>
              <a:t>In November 2023, the Genomic Medicine Working Group of this Council held its 15</a:t>
            </a:r>
            <a:r>
              <a:rPr lang="en-US" b="0" i="0" baseline="30000" dirty="0">
                <a:solidFill>
                  <a:srgbClr val="000000"/>
                </a:solidFill>
                <a:effectLst/>
                <a:latin typeface="Arial"/>
                <a:cs typeface="Arial"/>
              </a:rPr>
              <a:t>th</a:t>
            </a:r>
            <a:r>
              <a:rPr lang="en-US" b="0" i="0" dirty="0">
                <a:solidFill>
                  <a:srgbClr val="000000"/>
                </a:solidFill>
                <a:effectLst/>
                <a:latin typeface="Arial"/>
                <a:cs typeface="Arial"/>
              </a:rPr>
              <a:t> Genomic Medicine Meeting on </a:t>
            </a:r>
            <a:r>
              <a:rPr lang="en-US" b="0" i="1" dirty="0">
                <a:solidFill>
                  <a:srgbClr val="000000"/>
                </a:solidFill>
                <a:effectLst/>
                <a:latin typeface="Arial"/>
                <a:cs typeface="Arial"/>
              </a:rPr>
              <a:t>Genomics and Population Screening</a:t>
            </a:r>
            <a:r>
              <a:rPr lang="en-US" b="0" i="0" dirty="0">
                <a:solidFill>
                  <a:srgbClr val="000000"/>
                </a:solidFill>
                <a:effectLst/>
                <a:latin typeface="Arial"/>
                <a:cs typeface="Arial"/>
              </a:rPr>
              <a:t>. Experts in genomic medicine, population screening, preventative medicine, community engagement, and related fields discussed the current state of population genomic screening as well as obstacles and opportunities for expanded population screening, potential impacts on clinical practice and outcomes, and future research directions.</a:t>
            </a:r>
          </a:p>
          <a:p>
            <a:pPr algn="l"/>
            <a:endParaRPr lang="en-US" dirty="0">
              <a:solidFill>
                <a:srgbClr val="000000"/>
              </a:solidFill>
              <a:latin typeface="Arial" panose="020B0604020202020204" pitchFamily="34" charset="0"/>
              <a:cs typeface="Arial" panose="020B0604020202020204" pitchFamily="34" charset="0"/>
            </a:endParaRPr>
          </a:p>
          <a:p>
            <a:pPr algn="l"/>
            <a:r>
              <a:rPr lang="en-US" b="0" i="0" dirty="0">
                <a:solidFill>
                  <a:srgbClr val="000000"/>
                </a:solidFill>
                <a:effectLst/>
                <a:latin typeface="Arial"/>
                <a:cs typeface="Arial"/>
              </a:rPr>
              <a:t>Key recommendations included: * </a:t>
            </a:r>
            <a:r>
              <a:rPr lang="en-US" sz="1200" b="0" i="0" dirty="0">
                <a:solidFill>
                  <a:srgbClr val="000000"/>
                </a:solidFill>
                <a:effectLst/>
                <a:latin typeface="Arial"/>
                <a:cs typeface="Arial"/>
              </a:rPr>
              <a:t>d</a:t>
            </a:r>
            <a:r>
              <a:rPr lang="en-US" sz="1200" dirty="0">
                <a:latin typeface="Arial"/>
                <a:ea typeface="Helvetica Neue" charset="0"/>
                <a:cs typeface="Arial"/>
              </a:rPr>
              <a:t>evelop p</a:t>
            </a:r>
            <a:r>
              <a:rPr lang="en-US" sz="1200" b="0" i="0" kern="1200" baseline="0" dirty="0">
                <a:effectLst/>
                <a:latin typeface="Arial"/>
                <a:ea typeface="Helvetica Neue" charset="0"/>
                <a:cs typeface="Arial"/>
              </a:rPr>
              <a:t>robabilistic models for conditions to be screened, * establish pathways for clinical hand-off and follow-up of positive tests to clinical providers, * e</a:t>
            </a:r>
            <a:r>
              <a:rPr lang="en-US" sz="1200" dirty="0">
                <a:latin typeface="Arial"/>
                <a:ea typeface="Helvetica Neue" charset="0"/>
                <a:cs typeface="Arial"/>
              </a:rPr>
              <a:t>nsure active community engagement and co-creation of screening and follow-up programs, and * p</a:t>
            </a:r>
            <a:r>
              <a:rPr lang="en-US" sz="1200" b="0" i="0" kern="1200" baseline="0" dirty="0">
                <a:effectLst/>
                <a:latin typeface="Arial"/>
                <a:ea typeface="Helvetica Neue" charset="0"/>
                <a:cs typeface="Arial"/>
              </a:rPr>
              <a:t>ilot population screening for conditions that are ready for implementation in clinical settings.</a:t>
            </a:r>
          </a:p>
          <a:p>
            <a:pPr marL="171450" indent="-171450">
              <a:buFont typeface="Arial" panose="020B0604020202020204" pitchFamily="34" charset="0"/>
              <a:buChar char="•"/>
            </a:pPr>
            <a:endParaRPr lang="en-US" b="0" i="0" dirty="0">
              <a:solidFill>
                <a:srgbClr val="000000"/>
              </a:solidFill>
              <a:effectLst/>
              <a:latin typeface="Arial" panose="020B0604020202020204" pitchFamily="34" charset="0"/>
              <a:cs typeface="Arial" panose="020B0604020202020204" pitchFamily="34" charset="0"/>
            </a:endParaRPr>
          </a:p>
          <a:p>
            <a:endParaRPr lang="en-US" b="0" i="0" u="none" strike="noStrike" dirty="0">
              <a:effectLst/>
              <a:latin typeface="Arial"/>
              <a:cs typeface="Arial"/>
            </a:endParaRPr>
          </a:p>
        </p:txBody>
      </p:sp>
      <p:sp>
        <p:nvSpPr>
          <p:cNvPr id="3" name="Slide Image Placeholder 2">
            <a:extLst>
              <a:ext uri="{FF2B5EF4-FFF2-40B4-BE49-F238E27FC236}">
                <a16:creationId xmlns:a16="http://schemas.microsoft.com/office/drawing/2014/main" id="{FEBEAFD3-693F-42C1-93BE-E72F2DC876A5}"/>
              </a:ext>
            </a:extLst>
          </p:cNvPr>
          <p:cNvSpPr>
            <a:spLocks noGrp="1" noRot="1" noChangeAspect="1"/>
          </p:cNvSpPr>
          <p:nvPr>
            <p:ph type="sldImg"/>
          </p:nvPr>
        </p:nvSpPr>
        <p:spPr>
          <a:xfrm>
            <a:off x="336550" y="468313"/>
            <a:ext cx="6337300" cy="3565525"/>
          </a:xfrm>
        </p:spPr>
      </p:sp>
      <p:sp>
        <p:nvSpPr>
          <p:cNvPr id="5" name="Slide Number Placeholder 3">
            <a:extLst>
              <a:ext uri="{FF2B5EF4-FFF2-40B4-BE49-F238E27FC236}">
                <a16:creationId xmlns:a16="http://schemas.microsoft.com/office/drawing/2014/main" id="{44CBB1E6-05C4-40D6-AE7F-0F3BAF78922A}"/>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59</a:t>
            </a:fld>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1039651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81000" y="419100"/>
            <a:ext cx="6338888" cy="3565525"/>
          </a:xfrm>
          <a:prstGeom prst="rect">
            <a:avLst/>
          </a:prstGeom>
          <a:ln/>
        </p:spPr>
      </p:sp>
      <p:sp>
        <p:nvSpPr>
          <p:cNvPr id="119811" name="Notes Placeholder 2"/>
          <p:cNvSpPr>
            <a:spLocks noGrp="1"/>
          </p:cNvSpPr>
          <p:nvPr>
            <p:ph type="body" idx="1"/>
          </p:nvPr>
        </p:nvSpPr>
        <p:spPr>
          <a:xfrm>
            <a:off x="807243" y="39846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b="0" i="0" u="none" strike="noStrike" dirty="0">
                <a:solidFill>
                  <a:srgbClr val="000000"/>
                </a:solidFill>
                <a:effectLst/>
                <a:latin typeface="Arial"/>
                <a:cs typeface="Arial"/>
              </a:rPr>
              <a:t>NHGRI’s Genome Technology Program continues to promote innovative technology development, paving the way towards the expanded use of genomics in both basic and clinical research. </a:t>
            </a:r>
            <a:r>
              <a:rPr lang="en-US" sz="1200" dirty="0">
                <a:effectLst/>
                <a:latin typeface="Arial"/>
                <a:ea typeface="Calibri" panose="020F0502020204030204" pitchFamily="34" charset="0"/>
                <a:cs typeface="Arial"/>
              </a:rPr>
              <a:t>There are new funding opportunities associated with this program.</a:t>
            </a:r>
          </a:p>
          <a:p>
            <a:pPr marR="0" lvl="0">
              <a:spcBef>
                <a:spcPts val="0"/>
              </a:spcBef>
              <a:spcAft>
                <a:spcPts val="0"/>
              </a:spcAft>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R="0" lvl="0">
              <a:spcBef>
                <a:spcPts val="0"/>
              </a:spcBef>
              <a:spcAft>
                <a:spcPts val="0"/>
              </a:spcAft>
            </a:pPr>
            <a:r>
              <a:rPr lang="en-US" sz="1200" dirty="0">
                <a:effectLst/>
                <a:latin typeface="Arial"/>
                <a:ea typeface="Calibri" panose="020F0502020204030204" pitchFamily="34" charset="0"/>
                <a:cs typeface="Arial"/>
              </a:rPr>
              <a:t>* In December, a revised Notice of Special Interest was released that seeks applications </a:t>
            </a:r>
            <a:r>
              <a:rPr lang="en-US" dirty="0">
                <a:latin typeface="Arial"/>
                <a:ea typeface="Calibri" panose="020F0502020204030204" pitchFamily="34" charset="0"/>
                <a:cs typeface="Arial"/>
              </a:rPr>
              <a:t>focused on </a:t>
            </a:r>
            <a:r>
              <a:rPr lang="en-US" sz="1200" dirty="0">
                <a:effectLst/>
                <a:latin typeface="Arial"/>
                <a:ea typeface="Calibri" panose="020F0502020204030204" pitchFamily="34" charset="0"/>
                <a:cs typeface="Arial"/>
              </a:rPr>
              <a:t>advancing genomic technology development for research and clinical application. This covers R01, R21, and Small Business mechanisms and uses standard receipt dates.</a:t>
            </a:r>
          </a:p>
          <a:p>
            <a:pPr marR="0" lvl="0">
              <a:spcBef>
                <a:spcPts val="0"/>
              </a:spcBef>
              <a:spcAft>
                <a:spcPts val="0"/>
              </a:spcAft>
            </a:pPr>
            <a:endParaRPr lang="en-US" dirty="0">
              <a:latin typeface="Arial" panose="020B0604020202020204" pitchFamily="34" charset="0"/>
              <a:ea typeface="Calibri" panose="020F0502020204030204" pitchFamily="34" charset="0"/>
              <a:cs typeface="Arial" panose="020B0604020202020204" pitchFamily="34" charset="0"/>
            </a:endParaRPr>
          </a:p>
          <a:p>
            <a:pPr marR="0" lvl="0">
              <a:spcBef>
                <a:spcPts val="0"/>
              </a:spcBef>
              <a:spcAft>
                <a:spcPts val="0"/>
              </a:spcAft>
            </a:pPr>
            <a:r>
              <a:rPr lang="en-US" sz="1200" dirty="0">
                <a:effectLst/>
                <a:latin typeface="Arial"/>
                <a:ea typeface="Calibri" panose="020F0502020204030204" pitchFamily="34" charset="0"/>
                <a:cs typeface="Arial"/>
              </a:rPr>
              <a:t>* Last month, a Request for Applications was released for renewing the NHGRI Technology Development Coordinating Center. This is an open competition funding </a:t>
            </a:r>
            <a:r>
              <a:rPr lang="en-US" dirty="0">
                <a:latin typeface="Arial"/>
                <a:ea typeface="Calibri" panose="020F0502020204030204" pitchFamily="34" charset="0"/>
                <a:cs typeface="Arial"/>
              </a:rPr>
              <a:t>opportunity,</a:t>
            </a:r>
            <a:r>
              <a:rPr lang="en-US" sz="1200" dirty="0">
                <a:effectLst/>
                <a:latin typeface="Arial"/>
                <a:ea typeface="Calibri" panose="020F0502020204030204" pitchFamily="34" charset="0"/>
                <a:cs typeface="Arial"/>
              </a:rPr>
              <a:t> and applications are due on April 2.</a:t>
            </a:r>
          </a:p>
          <a:p>
            <a:pPr marL="0" lvl="1" algn="l" defTabSz="609585" rtl="0" eaLnBrk="1" latinLnBrk="0" hangingPunct="1">
              <a:defRPr/>
            </a:pPr>
            <a:endParaRPr lang="en-US" dirty="0">
              <a:latin typeface="Arial" panose="020B0604020202020204" pitchFamily="34" charset="0"/>
              <a:cs typeface="Arial" panose="020B0604020202020204" pitchFamily="34" charset="0"/>
            </a:endParaRPr>
          </a:p>
        </p:txBody>
      </p:sp>
      <p:sp>
        <p:nvSpPr>
          <p:cNvPr id="2" name="Slide Number Placeholder 3">
            <a:extLst>
              <a:ext uri="{FF2B5EF4-FFF2-40B4-BE49-F238E27FC236}">
                <a16:creationId xmlns:a16="http://schemas.microsoft.com/office/drawing/2014/main" id="{4D59F1EA-43A2-5249-6918-EC5B339BCA6C}"/>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60</a:t>
            </a:fld>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1673518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434975"/>
            <a:ext cx="6338887" cy="3565525"/>
          </a:xfrm>
        </p:spPr>
      </p:sp>
      <p:sp>
        <p:nvSpPr>
          <p:cNvPr id="3" name="Notes Placeholder 2"/>
          <p:cNvSpPr>
            <a:spLocks noGrp="1"/>
          </p:cNvSpPr>
          <p:nvPr>
            <p:ph type="body" idx="1"/>
          </p:nvPr>
        </p:nvSpPr>
        <p:spPr>
          <a:xfrm>
            <a:off x="872331" y="4054676"/>
            <a:ext cx="5486400" cy="4114800"/>
          </a:xfrm>
        </p:spPr>
        <p:txBody>
          <a:bodyPr/>
          <a:lstStyle/>
          <a:p>
            <a:r>
              <a:rPr lang="en-US" dirty="0">
                <a:latin typeface="Arial" panose="020B0604020202020204" pitchFamily="34" charset="0"/>
                <a:cs typeface="Arial" panose="020B0604020202020204" pitchFamily="34" charset="0"/>
              </a:rPr>
              <a:t>The Technology Development Coordinating Center is now regularly showcasing the work of Genome Technology Program grantees. This includes making short videos that highlight their publications, as shown here for four recent papers. This effort is part of the larger goal of promoting novel approaches and innovation in genomic technologies.</a:t>
            </a:r>
          </a:p>
          <a:p>
            <a:endParaRPr lang="en-US"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105F0849-5D37-D193-076B-7C0E992F8F0B}"/>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61</a:t>
            </a:fld>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382835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85763" y="479425"/>
            <a:ext cx="6337300" cy="3565525"/>
          </a:xfrm>
          <a:prstGeom prst="rect">
            <a:avLst/>
          </a:prstGeom>
          <a:ln/>
        </p:spPr>
      </p:sp>
      <p:sp>
        <p:nvSpPr>
          <p:cNvPr id="119811" name="Notes Placeholder 2"/>
          <p:cNvSpPr>
            <a:spLocks noGrp="1"/>
          </p:cNvSpPr>
          <p:nvPr>
            <p:ph type="body" idx="1"/>
          </p:nvPr>
        </p:nvSpPr>
        <p:spPr>
          <a:xfrm>
            <a:off x="921262" y="4044950"/>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dirty="0">
                <a:solidFill>
                  <a:srgbClr val="000000"/>
                </a:solidFill>
                <a:effectLst/>
                <a:latin typeface="Arial" panose="020B0604020202020204" pitchFamily="34" charset="0"/>
                <a:ea typeface="Calibri" panose="020F0502020204030204" pitchFamily="34" charset="0"/>
                <a:cs typeface="Arial" panose="020B0604020202020204" pitchFamily="34" charset="0"/>
              </a:rPr>
              <a:t>NHGRI’s Small Business Program continues to </a:t>
            </a:r>
            <a:r>
              <a:rPr lang="en-US" dirty="0">
                <a:effectLst/>
                <a:latin typeface="Arial" panose="020B0604020202020204" pitchFamily="34" charset="0"/>
                <a:ea typeface="Calibri" panose="020F0502020204030204" pitchFamily="34" charset="0"/>
                <a:cs typeface="Arial" panose="020B0604020202020204" pitchFamily="34" charset="0"/>
              </a:rPr>
              <a:t>support innovative research and enable commercialization in genomics and genomic medicine through funding Small Business Innovation Research (or SBIR) and Small Business Technology Transfer (or STTR) grants.</a:t>
            </a:r>
          </a:p>
          <a:p>
            <a:pPr marL="0" marR="0" lvl="0" indent="0" algn="l" defTabSz="609585" rtl="0" eaLnBrk="1" fontAlgn="auto" latinLnBrk="0" hangingPunct="1">
              <a:lnSpc>
                <a:spcPct val="100000"/>
              </a:lnSpc>
              <a:spcBef>
                <a:spcPts val="0"/>
              </a:spcBef>
              <a:spcAft>
                <a:spcPts val="0"/>
              </a:spcAft>
              <a:buClrTx/>
              <a:buSzTx/>
              <a:buFontTx/>
              <a:buNone/>
              <a:tabLst/>
              <a:defRPr/>
            </a:pPr>
            <a:endParaRPr lang="en-US" i="0" dirty="0">
              <a:latin typeface="Arial" panose="020B0604020202020204" pitchFamily="34" charset="0"/>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r>
              <a:rPr lang="en-US" i="0" dirty="0">
                <a:latin typeface="Arial" panose="020B0604020202020204" pitchFamily="34" charset="0"/>
                <a:cs typeface="Arial" panose="020B0604020202020204" pitchFamily="34" charset="0"/>
              </a:rPr>
              <a:t>* In total, the Institute funded $17.9 million in small business grants in Fiscal Year 2023. These recent grants include 17 Phase I Proof-of-principle and 13 Phase II Pre-commercialization awards. </a:t>
            </a:r>
          </a:p>
          <a:p>
            <a:endParaRPr lang="en-US" i="1" dirty="0">
              <a:latin typeface="Arial" panose="020B0604020202020204" pitchFamily="34" charset="0"/>
              <a:cs typeface="Arial" panose="020B0604020202020204" pitchFamily="34" charset="0"/>
            </a:endParaRPr>
          </a:p>
          <a:p>
            <a:r>
              <a:rPr lang="en-US" i="0" dirty="0">
                <a:latin typeface="Arial" panose="020B0604020202020204" pitchFamily="34" charset="0"/>
                <a:cs typeface="Arial" panose="020B0604020202020204" pitchFamily="34" charset="0"/>
              </a:rPr>
              <a:t>* Of note, three companies have been awarded new Phase II grants: </a:t>
            </a:r>
            <a:r>
              <a:rPr lang="en-US" i="0" dirty="0" err="1">
                <a:latin typeface="Arial" panose="020B0604020202020204" pitchFamily="34" charset="0"/>
                <a:cs typeface="Arial" panose="020B0604020202020204" pitchFamily="34" charset="0"/>
              </a:rPr>
              <a:t>Alida</a:t>
            </a:r>
            <a:r>
              <a:rPr lang="en-US" i="0" dirty="0">
                <a:latin typeface="Arial" panose="020B0604020202020204" pitchFamily="34" charset="0"/>
                <a:cs typeface="Arial" panose="020B0604020202020204" pitchFamily="34" charset="0"/>
              </a:rPr>
              <a:t> Biosciences </a:t>
            </a:r>
            <a:r>
              <a:rPr lang="en-US" b="0" i="0" dirty="0">
                <a:latin typeface="Arial" panose="020B0604020202020204" pitchFamily="34" charset="0"/>
                <a:cs typeface="Arial" panose="020B0604020202020204" pitchFamily="34" charset="0"/>
              </a:rPr>
              <a:t>for their work on the </a:t>
            </a:r>
            <a:r>
              <a:rPr lang="en-US" b="0" i="0" u="none" strike="noStrike" dirty="0">
                <a:solidFill>
                  <a:srgbClr val="0F243E"/>
                </a:solidFill>
                <a:effectLst/>
                <a:latin typeface="Arial" panose="020B0604020202020204" pitchFamily="34" charset="0"/>
                <a:cs typeface="Arial" panose="020B0604020202020204" pitchFamily="34" charset="0"/>
              </a:rPr>
              <a:t>multiplexed analysis of the </a:t>
            </a:r>
            <a:r>
              <a:rPr lang="en-US" b="0" i="0" u="none" strike="noStrike" dirty="0" err="1">
                <a:solidFill>
                  <a:srgbClr val="0F243E"/>
                </a:solidFill>
                <a:effectLst/>
                <a:latin typeface="Arial" panose="020B0604020202020204" pitchFamily="34" charset="0"/>
                <a:cs typeface="Arial" panose="020B0604020202020204" pitchFamily="34" charset="0"/>
              </a:rPr>
              <a:t>epitranscriptome</a:t>
            </a:r>
            <a:r>
              <a:rPr lang="en-US" i="0" dirty="0">
                <a:latin typeface="Arial" panose="020B0604020202020204" pitchFamily="34" charset="0"/>
                <a:cs typeface="Arial" panose="020B0604020202020204" pitchFamily="34" charset="0"/>
              </a:rPr>
              <a:t>; </a:t>
            </a:r>
            <a:r>
              <a:rPr lang="en-US" i="0" dirty="0" err="1">
                <a:latin typeface="Arial" panose="020B0604020202020204" pitchFamily="34" charset="0"/>
                <a:cs typeface="Arial" panose="020B0604020202020204" pitchFamily="34" charset="0"/>
              </a:rPr>
              <a:t>BacStitch</a:t>
            </a:r>
            <a:r>
              <a:rPr lang="en-US" i="0" dirty="0">
                <a:latin typeface="Arial" panose="020B0604020202020204" pitchFamily="34" charset="0"/>
                <a:cs typeface="Arial" panose="020B0604020202020204" pitchFamily="34" charset="0"/>
              </a:rPr>
              <a:t> DNA for their work on </a:t>
            </a:r>
            <a:r>
              <a:rPr lang="en-US" i="0" u="none" strike="noStrike" dirty="0">
                <a:solidFill>
                  <a:srgbClr val="0F243E"/>
                </a:solidFill>
                <a:effectLst/>
                <a:latin typeface="Arial" panose="020B0604020202020204" pitchFamily="34" charset="0"/>
                <a:cs typeface="Arial" panose="020B0604020202020204" pitchFamily="34" charset="0"/>
              </a:rPr>
              <a:t>multiplexed </a:t>
            </a:r>
            <a:r>
              <a:rPr lang="en-US" i="1" u="none" strike="noStrike" dirty="0">
                <a:solidFill>
                  <a:srgbClr val="0F243E"/>
                </a:solidFill>
                <a:effectLst/>
                <a:latin typeface="Arial" panose="020B0604020202020204" pitchFamily="34" charset="0"/>
                <a:cs typeface="Arial" panose="020B0604020202020204" pitchFamily="34" charset="0"/>
              </a:rPr>
              <a:t>in vivo </a:t>
            </a:r>
            <a:r>
              <a:rPr lang="en-US" i="0" u="none" strike="noStrike" dirty="0">
                <a:solidFill>
                  <a:srgbClr val="0F243E"/>
                </a:solidFill>
                <a:effectLst/>
                <a:latin typeface="Arial" panose="020B0604020202020204" pitchFamily="34" charset="0"/>
                <a:cs typeface="Arial" panose="020B0604020202020204" pitchFamily="34" charset="0"/>
              </a:rPr>
              <a:t>assembly of long and complex DNA</a:t>
            </a:r>
            <a:r>
              <a:rPr lang="en-US" i="0" dirty="0">
                <a:latin typeface="Arial" panose="020B0604020202020204" pitchFamily="34" charset="0"/>
                <a:cs typeface="Arial" panose="020B0604020202020204" pitchFamily="34" charset="0"/>
              </a:rPr>
              <a:t>; and Frameshift Labs for developing a </a:t>
            </a:r>
            <a:r>
              <a:rPr lang="en-US" i="0" u="none" strike="noStrike" dirty="0">
                <a:solidFill>
                  <a:srgbClr val="0F243E"/>
                </a:solidFill>
                <a:effectLst/>
                <a:latin typeface="Arial" panose="020B0604020202020204" pitchFamily="34" charset="0"/>
                <a:cs typeface="Arial" panose="020B0604020202020204" pitchFamily="34" charset="0"/>
              </a:rPr>
              <a:t>state-of-the-art web platform for collaborative, longitudinal genome diagnostics.</a:t>
            </a:r>
          </a:p>
          <a:p>
            <a:endParaRPr lang="en-US" dirty="0">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62</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369615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sz="1200" dirty="0">
                <a:latin typeface="Arial"/>
                <a:cs typeface="Arial"/>
              </a:rPr>
              <a:t>The Ethical, Legal, and Social Implications (or ELSI) Research Program supports research that anticipates, explores, and addresses the implications of genomics for individuals, families, and communities. At the end of 2023, NHGRI, in collaboration with 15 other NIH Institutes and Offices, renewed the three Notices of Funding Opportunity used to support the investigator-initiated ELSI research listed here. </a:t>
            </a:r>
          </a:p>
          <a:p>
            <a:endParaRPr lang="en-US" sz="1200" dirty="0">
              <a:latin typeface="Arial"/>
              <a:cs typeface="Arial"/>
            </a:endParaRPr>
          </a:p>
          <a:p>
            <a:r>
              <a:rPr lang="en-US" sz="1200" dirty="0">
                <a:latin typeface="Arial"/>
                <a:cs typeface="Arial"/>
              </a:rPr>
              <a:t>Each funding opportunity has three receipt dates per year, beginning in February 2024 and expiring in November 2026. The </a:t>
            </a:r>
            <a:r>
              <a:rPr lang="en-US" sz="1200" strike="noStrike" dirty="0">
                <a:latin typeface="Arial"/>
                <a:cs typeface="Arial"/>
              </a:rPr>
              <a:t>new R01 funding opportunity requires plans for enhancing diverse perspectives, and the </a:t>
            </a:r>
            <a:r>
              <a:rPr lang="en-US" sz="1200" dirty="0">
                <a:latin typeface="Arial"/>
                <a:cs typeface="Arial"/>
              </a:rPr>
              <a:t>R01 and R21 funding opportunities request that applicants include a rationale for the use of specific population descriptors. Funding levels and length of award are also listed here. </a:t>
            </a:r>
          </a:p>
          <a:p>
            <a:endParaRPr lang="en-US" sz="1200" dirty="0">
              <a:latin typeface="Arial"/>
              <a:cs typeface="Arial"/>
            </a:endParaRPr>
          </a:p>
          <a:p>
            <a:r>
              <a:rPr lang="en-US" sz="1200" dirty="0">
                <a:latin typeface="Arial"/>
                <a:cs typeface="Arial"/>
              </a:rPr>
              <a:t>The NHGRI ELSI Research Program discussed the funding opportunities in a recent recorded webinar, which is now available on the NHGRI’s website, genome.gov. </a:t>
            </a:r>
          </a:p>
          <a:p>
            <a:endParaRPr lang="en-US" sz="1200" dirty="0"/>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63</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0307892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501650"/>
            <a:ext cx="6340475" cy="3567113"/>
          </a:xfrm>
        </p:spPr>
      </p:sp>
      <p:sp>
        <p:nvSpPr>
          <p:cNvPr id="3" name="Notes Placeholder 2"/>
          <p:cNvSpPr>
            <a:spLocks noGrp="1"/>
          </p:cNvSpPr>
          <p:nvPr>
            <p:ph type="body" idx="1"/>
          </p:nvPr>
        </p:nvSpPr>
        <p:spPr>
          <a:xfrm>
            <a:off x="716280" y="4068763"/>
            <a:ext cx="5577840" cy="4114800"/>
          </a:xfrm>
        </p:spPr>
        <p:txBody>
          <a:bodyPr/>
          <a:lstStyle/>
          <a:p>
            <a:pPr marL="0" marR="0">
              <a:spcBef>
                <a:spcPts val="0"/>
              </a:spcBef>
              <a:spcAft>
                <a:spcPts val="0"/>
              </a:spcAft>
            </a:pPr>
            <a:r>
              <a:rPr lang="en-US" sz="1200" kern="100" dirty="0">
                <a:effectLst/>
                <a:latin typeface="Arial" panose="020B0604020202020204" pitchFamily="34" charset="0"/>
                <a:ea typeface="Calibri" panose="020F0502020204030204" pitchFamily="34" charset="0"/>
                <a:cs typeface="Arial" panose="020B0604020202020204" pitchFamily="34" charset="0"/>
              </a:rPr>
              <a:t>One of the core missions of NHGRI’s Training, Diversity, and Health Equity (or </a:t>
            </a:r>
            <a:r>
              <a:rPr lang="en-US" sz="1200" kern="100" dirty="0" err="1">
                <a:effectLst/>
                <a:latin typeface="Arial" panose="020B0604020202020204" pitchFamily="34" charset="0"/>
                <a:ea typeface="Calibri" panose="020F0502020204030204" pitchFamily="34" charset="0"/>
                <a:cs typeface="Arial" panose="020B0604020202020204" pitchFamily="34" charset="0"/>
              </a:rPr>
              <a:t>TiDHE</a:t>
            </a:r>
            <a:r>
              <a:rPr lang="en-US" sz="1200" kern="100" dirty="0">
                <a:effectLst/>
                <a:latin typeface="Arial" panose="020B0604020202020204" pitchFamily="34" charset="0"/>
                <a:ea typeface="Calibri" panose="020F0502020204030204" pitchFamily="34" charset="0"/>
                <a:cs typeface="Arial" panose="020B0604020202020204" pitchFamily="34" charset="0"/>
              </a:rPr>
              <a:t>) Office is developing resources for the broader training community. </a:t>
            </a:r>
          </a:p>
          <a:p>
            <a:pPr marL="0" marR="0">
              <a:spcBef>
                <a:spcPts val="0"/>
              </a:spcBef>
              <a:spcAft>
                <a:spcPts val="0"/>
              </a:spcAft>
            </a:pPr>
            <a:endParaRPr lang="en-US" sz="1200" kern="100" dirty="0">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200" kern="100" dirty="0">
                <a:effectLst/>
                <a:latin typeface="Arial" panose="020B0604020202020204" pitchFamily="34" charset="0"/>
                <a:ea typeface="Calibri" panose="020F0502020204030204" pitchFamily="34" charset="0"/>
                <a:cs typeface="Arial" panose="020B0604020202020204" pitchFamily="34" charset="0"/>
              </a:rPr>
              <a:t>* The Office released a new evidence-based, online toolkit for genomics training programs in Fall 2023. The toolkit was designed to * aid training programs in implementing streamlined, data-driven approaches to evaluate trainee outcomes and success. * By using this toolkit, programs can better support trainees in their career goals and contribute to enhancing genomics workforce diversity.</a:t>
            </a:r>
          </a:p>
          <a:p>
            <a:pPr marL="0" marR="0">
              <a:spcBef>
                <a:spcPts val="0"/>
              </a:spcBef>
              <a:spcAft>
                <a:spcPts val="0"/>
              </a:spcAft>
            </a:pPr>
            <a:r>
              <a:rPr lang="en-US" sz="1200" kern="100" dirty="0">
                <a:effectLst/>
                <a:latin typeface="Arial" panose="020B0604020202020204" pitchFamily="34" charset="0"/>
                <a:ea typeface="Calibri" panose="020F0502020204030204" pitchFamily="34" charset="0"/>
                <a:cs typeface="Arial" panose="020B0604020202020204" pitchFamily="34" charset="0"/>
              </a:rPr>
              <a:t> </a:t>
            </a:r>
          </a:p>
          <a:p>
            <a:endParaRPr lang="en-US" dirty="0"/>
          </a:p>
        </p:txBody>
      </p:sp>
      <p:sp>
        <p:nvSpPr>
          <p:cNvPr id="5" name="Slide Number Placeholder 3">
            <a:extLst>
              <a:ext uri="{FF2B5EF4-FFF2-40B4-BE49-F238E27FC236}">
                <a16:creationId xmlns:a16="http://schemas.microsoft.com/office/drawing/2014/main" id="{77F91011-AB14-81F8-C5AB-A40709779001}"/>
              </a:ext>
            </a:extLst>
          </p:cNvPr>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64</a:t>
            </a:fld>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9411261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501650"/>
            <a:ext cx="6340475" cy="3567113"/>
          </a:xfrm>
        </p:spPr>
      </p:sp>
      <p:sp>
        <p:nvSpPr>
          <p:cNvPr id="3" name="Notes Placeholder 2"/>
          <p:cNvSpPr>
            <a:spLocks noGrp="1"/>
          </p:cNvSpPr>
          <p:nvPr>
            <p:ph type="body" idx="1"/>
          </p:nvPr>
        </p:nvSpPr>
        <p:spPr>
          <a:xfrm>
            <a:off x="701040" y="4117685"/>
            <a:ext cx="5486400" cy="4114800"/>
          </a:xfrm>
        </p:spPr>
        <p:txBody>
          <a:bodyPr/>
          <a:lstStyle/>
          <a:p>
            <a:pPr marL="0" marR="0">
              <a:lnSpc>
                <a:spcPct val="107000"/>
              </a:lnSpc>
              <a:spcBef>
                <a:spcPts val="0"/>
              </a:spcBef>
              <a:spcAft>
                <a:spcPts val="800"/>
              </a:spcAft>
            </a:pPr>
            <a:r>
              <a:rPr lang="en-US" sz="1200" dirty="0">
                <a:effectLst/>
                <a:ea typeface="Calibri" panose="020F0502020204030204" pitchFamily="34" charset="0"/>
                <a:cs typeface="Arial" panose="020B0604020202020204" pitchFamily="34" charset="0"/>
              </a:rPr>
              <a:t>The NHGRI Training Program conducts outreach activities to share genomics research opportunities and exciting developments in genomics research. NHGRI Training Program staff recently attended two national conferences: the Society for Advancement of Chicanos/Hispanics and Native American in Science (or SACNAS) Conference in October and the Annual Biomedical Research Conference for Minoritized Scientists (or ABRCMS) in November. Each of these meetings convenes several thousand students and scientists from diverse backgrounds in a highly multidisciplinary and multicultural setting. NHGRI participated in two sessions at the ABRCMS meeting. At each meeting, our Training Program booth attracted hundreds of students, who came to learn about NHGRI intramural and extramural training opportunities. </a:t>
            </a:r>
          </a:p>
          <a:p>
            <a:pPr marL="0" marR="0">
              <a:lnSpc>
                <a:spcPct val="107000"/>
              </a:lnSpc>
              <a:spcBef>
                <a:spcPts val="0"/>
              </a:spcBef>
              <a:spcAft>
                <a:spcPts val="800"/>
              </a:spcAft>
            </a:pPr>
            <a:endParaRPr lang="en-US" sz="1200" dirty="0">
              <a:effectLst/>
              <a:ea typeface="Calibri" panose="020F050202020403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A8AAA633-15D9-323C-1A35-156969391E1A}"/>
              </a:ext>
            </a:extLst>
          </p:cNvPr>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65</a:t>
            </a:fld>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4537533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501650"/>
            <a:ext cx="6340475" cy="3567113"/>
          </a:xfrm>
        </p:spPr>
      </p:sp>
      <p:sp>
        <p:nvSpPr>
          <p:cNvPr id="3" name="Notes Placeholder 2"/>
          <p:cNvSpPr>
            <a:spLocks noGrp="1"/>
          </p:cNvSpPr>
          <p:nvPr>
            <p:ph type="body" idx="1"/>
          </p:nvPr>
        </p:nvSpPr>
        <p:spPr>
          <a:xfrm>
            <a:off x="762000" y="4068763"/>
            <a:ext cx="5486400" cy="4114800"/>
          </a:xfrm>
        </p:spPr>
        <p:txBody>
          <a:bodyPr/>
          <a:lstStyle/>
          <a:p>
            <a:pPr defTabSz="914400">
              <a:defRPr/>
            </a:pPr>
            <a:r>
              <a:rPr lang="en-US" sz="1200" dirty="0">
                <a:latin typeface="Arial"/>
                <a:cs typeface="Arial"/>
              </a:rPr>
              <a:t>The NHGRI Training Program also aims to prepare a talented and diverse genomics workforce by funding institutions and individuals through a variety of mechanisms. The following new R25 institutional training programs were recently funded.</a:t>
            </a:r>
            <a:r>
              <a:rPr lang="en-US" dirty="0">
                <a:latin typeface="Arial"/>
                <a:cs typeface="Arial"/>
              </a:rPr>
              <a:t> </a:t>
            </a:r>
            <a:endParaRPr lang="en-US" sz="1200" dirty="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a:cs typeface="Arial"/>
              </a:rPr>
              <a:t>First, the </a:t>
            </a:r>
            <a:r>
              <a:rPr lang="en-US" b="0" i="0" dirty="0">
                <a:solidFill>
                  <a:srgbClr val="000000"/>
                </a:solidFill>
                <a:effectLst/>
                <a:latin typeface="Arial"/>
                <a:cs typeface="Arial"/>
              </a:rPr>
              <a:t>Genome Research Experiences to Attract Talented Undergraduates into the Genomics Field to Enhance Diversity (or</a:t>
            </a:r>
            <a:r>
              <a:rPr lang="en-US" sz="1200" dirty="0">
                <a:latin typeface="Arial"/>
                <a:cs typeface="Arial"/>
              </a:rPr>
              <a:t> </a:t>
            </a:r>
            <a:r>
              <a:rPr lang="en-US" dirty="0">
                <a:latin typeface="Arial"/>
                <a:cs typeface="Arial"/>
              </a:rPr>
              <a:t>GREAT)</a:t>
            </a:r>
            <a:r>
              <a:rPr lang="en-US" sz="1200" dirty="0">
                <a:latin typeface="Arial"/>
                <a:cs typeface="Arial"/>
              </a:rPr>
              <a:t> program supports undergraduate students through collaborations between Minority Serving or Institutional Development Award-eligible Institutions (also known as MSIs and </a:t>
            </a:r>
            <a:r>
              <a:rPr lang="en-US" sz="1200" dirty="0" err="1">
                <a:latin typeface="Arial"/>
                <a:cs typeface="Arial"/>
              </a:rPr>
              <a:t>IDeA</a:t>
            </a:r>
            <a:r>
              <a:rPr lang="en-US" sz="1200" dirty="0">
                <a:latin typeface="Arial"/>
                <a:cs typeface="Arial"/>
              </a:rPr>
              <a:t> institutions) and research-intensive Institutions. The indicated two awards were recently made in that program.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cs typeface="Arial" panose="020B0604020202020204" pitchFamily="34" charset="0"/>
            </a:endParaRPr>
          </a:p>
          <a:p>
            <a:pPr defTabSz="914400">
              <a:defRPr/>
            </a:pPr>
            <a:r>
              <a:rPr lang="en-US" sz="1200" dirty="0">
                <a:latin typeface="Arial"/>
                <a:cs typeface="Arial"/>
              </a:rPr>
              <a:t>Second, a new award for the R25 Genetic Counselors program was recently made. This program provides </a:t>
            </a:r>
            <a:r>
              <a:rPr lang="en-US" sz="1200" b="0" i="0" dirty="0">
                <a:solidFill>
                  <a:srgbClr val="333333"/>
                </a:solidFill>
                <a:effectLst/>
                <a:latin typeface="Arial"/>
                <a:cs typeface="Arial"/>
              </a:rPr>
              <a:t>masters-level genetic counselors </a:t>
            </a:r>
            <a:r>
              <a:rPr lang="en-US" sz="1200" dirty="0">
                <a:latin typeface="Arial"/>
                <a:cs typeface="Arial"/>
              </a:rPr>
              <a:t>with research opportunities and</a:t>
            </a:r>
            <a:r>
              <a:rPr lang="en-US" sz="1200" b="0" i="0" dirty="0">
                <a:solidFill>
                  <a:srgbClr val="333333"/>
                </a:solidFill>
                <a:effectLst/>
                <a:latin typeface="Arial"/>
                <a:cs typeface="Arial"/>
              </a:rPr>
              <a:t> skills </a:t>
            </a:r>
            <a:r>
              <a:rPr lang="en-US" sz="1200" dirty="0">
                <a:solidFill>
                  <a:srgbClr val="333333"/>
                </a:solidFill>
                <a:latin typeface="Arial"/>
                <a:cs typeface="Arial"/>
              </a:rPr>
              <a:t>to </a:t>
            </a:r>
            <a:r>
              <a:rPr lang="en-US" sz="1200" b="0" i="0" dirty="0">
                <a:solidFill>
                  <a:srgbClr val="333333"/>
                </a:solidFill>
                <a:effectLst/>
                <a:latin typeface="Arial"/>
                <a:cs typeface="Arial"/>
              </a:rPr>
              <a:t>conduct independent genomics research</a:t>
            </a:r>
            <a:r>
              <a:rPr lang="en-US" sz="1200" dirty="0">
                <a:latin typeface="Arial"/>
                <a:cs typeface="Arial"/>
              </a:rPr>
              <a:t>.</a:t>
            </a:r>
            <a:r>
              <a:rPr lang="en-US" dirty="0">
                <a:latin typeface="Arial"/>
                <a:cs typeface="Arial"/>
              </a:rPr>
              <a:t> </a:t>
            </a:r>
            <a:endParaRPr lang="en-US" sz="1200" dirty="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a:cs typeface="Arial"/>
              </a:rPr>
              <a:t>Finally, the R25 Data Scientists program provides hands-on genomic research experiences for data science students enrolled in masters programs. The indicated two awards were recently made in that program.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a:cs typeface="Arial"/>
            </a:endParaRPr>
          </a:p>
        </p:txBody>
      </p:sp>
      <p:sp>
        <p:nvSpPr>
          <p:cNvPr id="5" name="Slide Number Placeholder 3">
            <a:extLst>
              <a:ext uri="{FF2B5EF4-FFF2-40B4-BE49-F238E27FC236}">
                <a16:creationId xmlns:a16="http://schemas.microsoft.com/office/drawing/2014/main" id="{EAF5E45D-3238-0F0A-4DDE-549075FE7D16}"/>
              </a:ext>
            </a:extLst>
          </p:cNvPr>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66</a:t>
            </a:fld>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1893673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501650"/>
            <a:ext cx="6340475" cy="3567113"/>
          </a:xfrm>
        </p:spPr>
      </p:sp>
      <p:sp>
        <p:nvSpPr>
          <p:cNvPr id="3" name="Notes Placeholder 2"/>
          <p:cNvSpPr>
            <a:spLocks noGrp="1"/>
          </p:cNvSpPr>
          <p:nvPr>
            <p:ph type="body" idx="1"/>
          </p:nvPr>
        </p:nvSpPr>
        <p:spPr>
          <a:xfrm>
            <a:off x="762000" y="4068763"/>
            <a:ext cx="5486400" cy="4114800"/>
          </a:xfrm>
        </p:spPr>
        <p:txBody>
          <a:bodyPr/>
          <a:lstStyle/>
          <a:p>
            <a:pPr>
              <a:defRPr/>
            </a:pPr>
            <a:r>
              <a:rPr lang="en-US" kern="1200" dirty="0">
                <a:cs typeface="Arial" panose="020B0604020202020204" pitchFamily="34" charset="0"/>
              </a:rPr>
              <a:t>The Diversity Centers for Genome Research </a:t>
            </a:r>
            <a:r>
              <a:rPr lang="en-US" dirty="0">
                <a:cs typeface="Arial" panose="020B0604020202020204" pitchFamily="34" charset="0"/>
              </a:rPr>
              <a:t>program </a:t>
            </a:r>
            <a:r>
              <a:rPr lang="en-US" kern="1200" dirty="0">
                <a:cs typeface="Arial" panose="020B0604020202020204" pitchFamily="34" charset="0"/>
              </a:rPr>
              <a:t>aims to establish </a:t>
            </a:r>
            <a:r>
              <a:rPr lang="en-US" dirty="0">
                <a:cs typeface="Arial" panose="020B0604020202020204" pitchFamily="34" charset="0"/>
              </a:rPr>
              <a:t>genomics </a:t>
            </a:r>
            <a:r>
              <a:rPr lang="en-US" kern="1200" dirty="0">
                <a:cs typeface="Arial" panose="020B0604020202020204" pitchFamily="34" charset="0"/>
              </a:rPr>
              <a:t>research centers </a:t>
            </a:r>
            <a:r>
              <a:rPr lang="en-US" u="none" kern="1200" dirty="0">
                <a:cs typeface="Arial" panose="020B0604020202020204" pitchFamily="34" charset="0"/>
              </a:rPr>
              <a:t>at</a:t>
            </a:r>
            <a:r>
              <a:rPr lang="en-US" u="none" dirty="0">
                <a:cs typeface="Arial" panose="020B0604020202020204" pitchFamily="34" charset="0"/>
              </a:rPr>
              <a:t> </a:t>
            </a:r>
            <a:r>
              <a:rPr lang="en-US" u="none" kern="1200" dirty="0">
                <a:cs typeface="Arial" panose="020B0604020202020204" pitchFamily="34" charset="0"/>
              </a:rPr>
              <a:t>Minority Serving Institutions</a:t>
            </a:r>
            <a:r>
              <a:rPr lang="en-US" kern="1200" dirty="0">
                <a:cs typeface="Arial" panose="020B0604020202020204" pitchFamily="34" charset="0"/>
              </a:rPr>
              <a:t>. </a:t>
            </a:r>
          </a:p>
          <a:p>
            <a:pPr>
              <a:defRPr/>
            </a:pPr>
            <a:endParaRPr lang="en-US" kern="1200" dirty="0">
              <a:cs typeface="Arial" panose="020B0604020202020204" pitchFamily="34" charset="0"/>
            </a:endParaRPr>
          </a:p>
          <a:p>
            <a:pPr>
              <a:defRPr/>
            </a:pPr>
            <a:r>
              <a:rPr lang="en-US" kern="1200" dirty="0">
                <a:cs typeface="Arial" panose="020B0604020202020204" pitchFamily="34" charset="0"/>
              </a:rPr>
              <a:t>* The </a:t>
            </a:r>
            <a:r>
              <a:rPr lang="en-US" dirty="0">
                <a:cs typeface="Arial" panose="020B0604020202020204" pitchFamily="34" charset="0"/>
              </a:rPr>
              <a:t>program’s main objectives are to support</a:t>
            </a:r>
            <a:r>
              <a:rPr lang="en-US" dirty="0">
                <a:effectLst/>
                <a:cs typeface="Arial" panose="020B0604020202020204" pitchFamily="34" charset="0"/>
              </a:rPr>
              <a:t> </a:t>
            </a:r>
            <a:r>
              <a:rPr lang="en-US" dirty="0">
                <a:cs typeface="Arial" panose="020B0604020202020204" pitchFamily="34" charset="0"/>
              </a:rPr>
              <a:t>innovative genomics research, form interdisciplinary teams, and build genomics research infrastructure </a:t>
            </a:r>
            <a:r>
              <a:rPr lang="en-US" u="none" dirty="0">
                <a:cs typeface="Arial" panose="020B0604020202020204" pitchFamily="34" charset="0"/>
              </a:rPr>
              <a:t>at Minority Serving Institutions</a:t>
            </a:r>
            <a:r>
              <a:rPr lang="en-US" dirty="0">
                <a:cs typeface="Arial" panose="020B0604020202020204" pitchFamily="34" charset="0"/>
              </a:rPr>
              <a:t>. </a:t>
            </a:r>
          </a:p>
          <a:p>
            <a:pPr>
              <a:defRPr/>
            </a:pPr>
            <a:endParaRPr lang="en-US" dirty="0">
              <a:cs typeface="Arial" panose="020B0604020202020204" pitchFamily="34" charset="0"/>
            </a:endParaRPr>
          </a:p>
          <a:p>
            <a:pPr>
              <a:defRPr/>
            </a:pPr>
            <a:r>
              <a:rPr lang="en-US" dirty="0">
                <a:cs typeface="Arial" panose="020B0604020202020204" pitchFamily="34" charset="0"/>
              </a:rPr>
              <a:t>* These objectives aim to support research capabilities and enhance a diverse genomics workforce and * to increase diverse participation in genomics research. </a:t>
            </a:r>
          </a:p>
          <a:p>
            <a:pPr marL="0" lvl="1"/>
            <a:endParaRPr lang="en-US" dirty="0">
              <a:cs typeface="Arial" panose="020B0604020202020204" pitchFamily="34" charset="0"/>
            </a:endParaRPr>
          </a:p>
        </p:txBody>
      </p:sp>
      <p:sp>
        <p:nvSpPr>
          <p:cNvPr id="5" name="Slide Number Placeholder 3">
            <a:extLst>
              <a:ext uri="{FF2B5EF4-FFF2-40B4-BE49-F238E27FC236}">
                <a16:creationId xmlns:a16="http://schemas.microsoft.com/office/drawing/2014/main" id="{27FC4BCB-4F58-CDDE-518C-9B27B538A22B}"/>
              </a:ext>
            </a:extLst>
          </p:cNvPr>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67</a:t>
            </a:fld>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1094042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501650"/>
            <a:ext cx="6340475" cy="3567113"/>
          </a:xfrm>
        </p:spPr>
      </p:sp>
      <p:sp>
        <p:nvSpPr>
          <p:cNvPr id="3" name="Notes Placeholder 2"/>
          <p:cNvSpPr>
            <a:spLocks noGrp="1"/>
          </p:cNvSpPr>
          <p:nvPr>
            <p:ph type="body" idx="1"/>
          </p:nvPr>
        </p:nvSpPr>
        <p:spPr>
          <a:xfrm>
            <a:off x="762000" y="4068763"/>
            <a:ext cx="5486400" cy="4114800"/>
          </a:xfrm>
        </p:spPr>
        <p:txBody>
          <a:bodyPr/>
          <a:lstStyle/>
          <a:p>
            <a:pPr>
              <a:defRPr/>
            </a:pPr>
            <a:r>
              <a:rPr lang="en-US" sz="1200" dirty="0">
                <a:latin typeface="Arial" panose="020B0604020202020204" pitchFamily="34" charset="0"/>
                <a:cs typeface="Arial" panose="020B0604020202020204" pitchFamily="34" charset="0"/>
              </a:rPr>
              <a:t>NHGRI has now funded its first Centers of this program in collaboration with the </a:t>
            </a:r>
            <a:r>
              <a:rPr lang="en-US" sz="1200" b="0" i="0" dirty="0">
                <a:effectLst/>
                <a:latin typeface="Arial" panose="020B0604020202020204" pitchFamily="34" charset="0"/>
                <a:cs typeface="Arial" panose="020B0604020202020204" pitchFamily="34" charset="0"/>
              </a:rPr>
              <a:t>National Institute of Mental Health </a:t>
            </a:r>
            <a:r>
              <a:rPr lang="en-US" sz="1200" dirty="0">
                <a:latin typeface="Arial" panose="020B0604020202020204" pitchFamily="34" charset="0"/>
                <a:cs typeface="Arial" panose="020B0604020202020204" pitchFamily="34" charset="0"/>
              </a:rPr>
              <a:t>and the </a:t>
            </a:r>
            <a:r>
              <a:rPr lang="en-US" sz="1200" b="0" i="0" dirty="0">
                <a:effectLst/>
                <a:latin typeface="Arial" panose="020B0604020202020204" pitchFamily="34" charset="0"/>
                <a:cs typeface="Arial" panose="020B0604020202020204" pitchFamily="34" charset="0"/>
              </a:rPr>
              <a:t>National Institute on Minority Health and Health Disparities</a:t>
            </a:r>
            <a:r>
              <a:rPr lang="en-US" sz="1200" dirty="0">
                <a:latin typeface="Arial" panose="020B0604020202020204" pitchFamily="34" charset="0"/>
                <a:cs typeface="Arial" panose="020B0604020202020204" pitchFamily="34" charset="0"/>
              </a:rPr>
              <a:t>. </a:t>
            </a:r>
          </a:p>
          <a:p>
            <a:pPr>
              <a:defRPr/>
            </a:pPr>
            <a:endParaRPr lang="en-US" sz="1200" dirty="0">
              <a:latin typeface="Arial" panose="020B0604020202020204" pitchFamily="34" charset="0"/>
              <a:cs typeface="Arial" panose="020B0604020202020204" pitchFamily="34" charset="0"/>
            </a:endParaRPr>
          </a:p>
          <a:p>
            <a:pPr>
              <a:defRPr/>
            </a:pPr>
            <a:r>
              <a:rPr lang="en-US" sz="1200" dirty="0">
                <a:latin typeface="Arial" panose="020B0604020202020204" pitchFamily="34" charset="0"/>
                <a:cs typeface="Arial" panose="020B0604020202020204" pitchFamily="34" charset="0"/>
              </a:rPr>
              <a:t>The funded centers are located at Meharry</a:t>
            </a:r>
            <a:r>
              <a:rPr lang="en-US" sz="1200" b="0" i="0" dirty="0">
                <a:effectLst/>
                <a:latin typeface="Arial" panose="020B0604020202020204" pitchFamily="34" charset="0"/>
                <a:cs typeface="Arial" panose="020B0604020202020204" pitchFamily="34" charset="0"/>
              </a:rPr>
              <a:t> Medical </a:t>
            </a:r>
            <a:r>
              <a:rPr lang="en-US" sz="1200" dirty="0">
                <a:latin typeface="Arial" panose="020B0604020202020204" pitchFamily="34" charset="0"/>
                <a:cs typeface="Arial" panose="020B0604020202020204" pitchFamily="34" charset="0"/>
              </a:rPr>
              <a:t>College, the University of Hawaii, and the University of Texas Rio Grande Valley. </a:t>
            </a:r>
          </a:p>
          <a:p>
            <a:pPr>
              <a:defRPr/>
            </a:pPr>
            <a:endParaRPr lang="en-US" sz="1200" dirty="0">
              <a:latin typeface="Arial" panose="020B0604020202020204" pitchFamily="34" charset="0"/>
              <a:cs typeface="Arial" panose="020B0604020202020204" pitchFamily="34" charset="0"/>
            </a:endParaRPr>
          </a:p>
          <a:p>
            <a:pPr>
              <a:defRPr/>
            </a:pPr>
            <a:r>
              <a:rPr lang="en-US" sz="1200" dirty="0">
                <a:latin typeface="Arial" panose="020B0604020202020204" pitchFamily="34" charset="0"/>
                <a:cs typeface="Arial" panose="020B0604020202020204" pitchFamily="34" charset="0"/>
              </a:rPr>
              <a:t>The Centers will be leveraging various cutting-edge genomics research projects </a:t>
            </a:r>
            <a:r>
              <a:rPr lang="en-US" sz="1200" u="none" dirty="0">
                <a:latin typeface="Arial" panose="020B0604020202020204" pitchFamily="34" charset="0"/>
                <a:cs typeface="Arial" panose="020B0604020202020204" pitchFamily="34" charset="0"/>
              </a:rPr>
              <a:t>to train the next generation and </a:t>
            </a:r>
            <a:r>
              <a:rPr lang="en-US" sz="1200" dirty="0">
                <a:latin typeface="Arial" panose="020B0604020202020204" pitchFamily="34" charset="0"/>
                <a:cs typeface="Arial" panose="020B0604020202020204" pitchFamily="34" charset="0"/>
              </a:rPr>
              <a:t>increase workforce diversity in genomics.</a:t>
            </a:r>
          </a:p>
          <a:p>
            <a:pPr marL="0"/>
            <a:endParaRPr lang="en-US" dirty="0">
              <a:latin typeface="Arial"/>
              <a:cs typeface="Arial"/>
            </a:endParaRPr>
          </a:p>
        </p:txBody>
      </p:sp>
      <p:sp>
        <p:nvSpPr>
          <p:cNvPr id="5" name="Slide Number Placeholder 3">
            <a:extLst>
              <a:ext uri="{FF2B5EF4-FFF2-40B4-BE49-F238E27FC236}">
                <a16:creationId xmlns:a16="http://schemas.microsoft.com/office/drawing/2014/main" id="{2E671387-6B41-F4FE-E0C9-A523A45B23E8}"/>
              </a:ext>
            </a:extLst>
          </p:cNvPr>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68</a:t>
            </a:fld>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8044431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60363" y="342900"/>
            <a:ext cx="6338887" cy="3565525"/>
          </a:xfrm>
          <a:prstGeom prst="rect">
            <a:avLst/>
          </a:prstGeom>
          <a:ln/>
        </p:spPr>
      </p:sp>
      <p:sp>
        <p:nvSpPr>
          <p:cNvPr id="119811" name="Notes Placeholder 2"/>
          <p:cNvSpPr>
            <a:spLocks noGrp="1"/>
          </p:cNvSpPr>
          <p:nvPr>
            <p:ph type="body" idx="1"/>
          </p:nvPr>
        </p:nvSpPr>
        <p:spPr>
          <a:xfrm>
            <a:off x="765175" y="3884393"/>
            <a:ext cx="5486400" cy="4114800"/>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marL="0" lvl="1" defTabSz="632323">
              <a:defRPr/>
            </a:pPr>
            <a:r>
              <a:rPr lang="en-US" dirty="0">
                <a:latin typeface="Arial" panose="020B0604020202020204" pitchFamily="34" charset="0"/>
                <a:cs typeface="Arial" panose="020B0604020202020204" pitchFamily="34" charset="0"/>
              </a:rPr>
              <a:t>I would like to briefly highlight some publications from NHGRI’s extramural investigator-initiated research portfolio. </a:t>
            </a:r>
          </a:p>
          <a:p>
            <a:pPr marL="0" lvl="1" defTabSz="632323">
              <a:defRPr/>
            </a:pPr>
            <a:endParaRPr lang="en-US" dirty="0">
              <a:latin typeface="Arial" panose="020B0604020202020204" pitchFamily="34" charset="0"/>
              <a:cs typeface="Arial" panose="020B0604020202020204" pitchFamily="34" charset="0"/>
            </a:endParaRPr>
          </a:p>
          <a:p>
            <a:pPr marL="0" lvl="1" defTabSz="632323">
              <a:defRPr/>
            </a:pPr>
            <a:r>
              <a:rPr lang="en-US" dirty="0">
                <a:latin typeface="Arial"/>
                <a:cs typeface="Arial"/>
              </a:rPr>
              <a:t>* Nae-</a:t>
            </a:r>
            <a:r>
              <a:rPr lang="en-US" dirty="0" err="1">
                <a:latin typeface="Arial"/>
                <a:cs typeface="Arial"/>
              </a:rPr>
              <a:t>Chyun</a:t>
            </a:r>
            <a:r>
              <a:rPr lang="en-US" dirty="0">
                <a:latin typeface="Arial"/>
                <a:cs typeface="Arial"/>
              </a:rPr>
              <a:t> Chen and colleagues recently reported the development of levioSAM2, a new tool designed for lifting-over telomere-to-telomere mappings to reference sequences, like GRCh37 and GRCh38.</a:t>
            </a:r>
          </a:p>
          <a:p>
            <a:pPr marL="0" lvl="1" defTabSz="632323">
              <a:defRPr/>
            </a:pPr>
            <a:endParaRPr lang="en-US" dirty="0">
              <a:latin typeface="Arial" panose="020B0604020202020204" pitchFamily="34" charset="0"/>
              <a:cs typeface="Arial" panose="020B0604020202020204" pitchFamily="34" charset="0"/>
            </a:endParaRPr>
          </a:p>
          <a:p>
            <a:pPr marL="0" marR="0" lvl="1" indent="0" algn="l" defTabSz="632323" rtl="0" eaLnBrk="1" fontAlgn="auto" latinLnBrk="0" hangingPunct="1">
              <a:lnSpc>
                <a:spcPct val="100000"/>
              </a:lnSpc>
              <a:spcBef>
                <a:spcPts val="0"/>
              </a:spcBef>
              <a:spcAft>
                <a:spcPts val="0"/>
              </a:spcAft>
              <a:buClrTx/>
              <a:buSzTx/>
              <a:buFontTx/>
              <a:buNone/>
              <a:tabLst/>
              <a:defRPr/>
            </a:pPr>
            <a:r>
              <a:rPr lang="en-US" dirty="0">
                <a:latin typeface="Arial"/>
                <a:cs typeface="Arial"/>
              </a:rPr>
              <a:t>* Wei Gordon and colleagues summarized key morphological and genetic differences in the kidney and pancreas of bats that were identified through the utilization of single-cell DNA sequencing technologies. This work is affiliated with the Enhancing Discovery in Genomics Program collaboration between NHGRI and the National Science Foundation.</a:t>
            </a:r>
          </a:p>
          <a:p>
            <a:pPr marL="0" lvl="1" defTabSz="632323">
              <a:defRPr/>
            </a:pPr>
            <a:endParaRPr lang="en-US" dirty="0">
              <a:latin typeface="Arial" panose="020B0604020202020204" pitchFamily="34" charset="0"/>
              <a:cs typeface="Arial" panose="020B0604020202020204" pitchFamily="34" charset="0"/>
            </a:endParaRPr>
          </a:p>
          <a:p>
            <a:pPr marL="0" marR="0" lvl="1" indent="0" algn="l" defTabSz="632323"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 Hadley Stevens Smith, an early-stage investigator, and colleagues employed three case studies to discuss potential legal and social implications of clinically-indicated genome sequences on children in foster care.</a:t>
            </a:r>
          </a:p>
          <a:p>
            <a:pPr marL="0" marR="0" lvl="1" indent="0" algn="l" defTabSz="632323"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lvl="1" defTabSz="632323">
              <a:defRPr/>
            </a:pPr>
            <a:r>
              <a:rPr lang="en-US" dirty="0">
                <a:latin typeface="Arial" panose="020B0604020202020204" pitchFamily="34" charset="0"/>
                <a:cs typeface="Arial" panose="020B0604020202020204" pitchFamily="34" charset="0"/>
              </a:rPr>
              <a:t>* Finally, Monica Wojcik, another early-stage investigator, reported her studies on the variation in the availability of genomic medicine services in Level IV neonatal ICUs across the nation, highlighting significant differences in the ability to receive genetic test results within decision-critical timeframes.</a:t>
            </a:r>
          </a:p>
          <a:p>
            <a:pPr marL="0" lvl="1" defTabSz="632323">
              <a:defRPr/>
            </a:pPr>
            <a:endParaRPr lang="en-US" dirty="0">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marL="0" marR="0" lvl="0" indent="0" algn="r" defTabSz="976585"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76585" rtl="0" eaLnBrk="1" fontAlgn="auto" latinLnBrk="0" hangingPunct="1">
                <a:lnSpc>
                  <a:spcPct val="100000"/>
                </a:lnSpc>
                <a:spcBef>
                  <a:spcPts val="0"/>
                </a:spcBef>
                <a:spcAft>
                  <a:spcPts val="0"/>
                </a:spcAft>
                <a:buClrTx/>
                <a:buSzTx/>
                <a:buFontTx/>
                <a:buNone/>
                <a:tabLst/>
                <a:defRPr/>
              </a:pPr>
              <a:t>69</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262359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57200"/>
            <a:ext cx="6340475" cy="3567113"/>
          </a:xfrm>
        </p:spPr>
      </p:sp>
      <p:sp>
        <p:nvSpPr>
          <p:cNvPr id="3" name="Notes Placeholder 2"/>
          <p:cNvSpPr>
            <a:spLocks noGrp="1"/>
          </p:cNvSpPr>
          <p:nvPr>
            <p:ph type="body" idx="1"/>
          </p:nvPr>
        </p:nvSpPr>
        <p:spPr>
          <a:xfrm>
            <a:off x="707095" y="4024313"/>
            <a:ext cx="5486400" cy="4114800"/>
          </a:xfrm>
        </p:spPr>
        <p:txBody>
          <a:bodyPr/>
          <a:lstStyle/>
          <a:p>
            <a:r>
              <a:rPr lang="en-US" dirty="0">
                <a:latin typeface="Arial" panose="020B0604020202020204" pitchFamily="34" charset="0"/>
                <a:cs typeface="Arial" panose="020B0604020202020204" pitchFamily="34" charset="0"/>
              </a:rPr>
              <a:t>The NIH can be a confusing place, especially when you are writing your first research grant. As such, NHGRI staff members have now developed a landing page of resources for new and early-stage investigators.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To help navigate the funding system, we have added a YouTube video in which extramural program </a:t>
            </a:r>
            <a:r>
              <a:rPr lang="en-US" dirty="0">
                <a:cs typeface="Arial" panose="020B0604020202020204" pitchFamily="34" charset="0"/>
              </a:rPr>
              <a:t>d</a:t>
            </a:r>
            <a:r>
              <a:rPr lang="en-US" dirty="0">
                <a:latin typeface="Arial" panose="020B0604020202020204" pitchFamily="34" charset="0"/>
                <a:cs typeface="Arial" panose="020B0604020202020204" pitchFamily="34" charset="0"/>
              </a:rPr>
              <a:t>irector Lisa Chadwick answers some of the questions that many have about applying for a grant from NHGRI, such as * what funding announcement is right for me, how do I find a Program Officer to talk to, and what happens in a grant review. </a:t>
            </a:r>
          </a:p>
          <a:p>
            <a:endParaRPr lang="en-US" dirty="0">
              <a:cs typeface="Arial" panose="020B0604020202020204" pitchFamily="34" charset="0"/>
            </a:endParaRPr>
          </a:p>
        </p:txBody>
      </p:sp>
      <p:sp>
        <p:nvSpPr>
          <p:cNvPr id="6" name="Slide Number Placeholder 3">
            <a:extLst>
              <a:ext uri="{FF2B5EF4-FFF2-40B4-BE49-F238E27FC236}">
                <a16:creationId xmlns:a16="http://schemas.microsoft.com/office/drawing/2014/main" id="{3BF27E47-5576-5531-B130-4B95EAE876CC}"/>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70</a:t>
            </a:fld>
            <a:endPar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6340577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r>
              <a:rPr lang="en-US" dirty="0"/>
              <a:t>Moving on to the NIH Common Fund and other trans-NIH efforts.</a:t>
            </a:r>
          </a:p>
          <a:p>
            <a:endParaRPr lang="en-US" dirty="0"/>
          </a:p>
        </p:txBody>
      </p:sp>
      <p:sp>
        <p:nvSpPr>
          <p:cNvPr id="5" name="Slide Number Placeholder 3">
            <a:extLst>
              <a:ext uri="{FF2B5EF4-FFF2-40B4-BE49-F238E27FC236}">
                <a16:creationId xmlns:a16="http://schemas.microsoft.com/office/drawing/2014/main" id="{17368324-A7D7-4227-BB8E-DBAF7564DE89}"/>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71</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570472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414338"/>
            <a:ext cx="6197600" cy="3486150"/>
          </a:xfrm>
        </p:spPr>
      </p:sp>
      <p:sp>
        <p:nvSpPr>
          <p:cNvPr id="3" name="Notes Placeholder 2"/>
          <p:cNvSpPr>
            <a:spLocks noGrp="1"/>
          </p:cNvSpPr>
          <p:nvPr>
            <p:ph type="body" idx="1"/>
          </p:nvPr>
        </p:nvSpPr>
        <p:spPr>
          <a:xfrm>
            <a:off x="876300" y="3900487"/>
            <a:ext cx="5486400" cy="4114800"/>
          </a:xfrm>
        </p:spPr>
        <p: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The NIH Common Fund’s 4D Nucleome (or 4DN) aims to study the organization of the nucleus in both space and time. In 2020, the program started phase 2, with a focus on understanding the role of nuclear architecture in disease and biological processes such as gene expression. Four recent 4DN publications are worth highlighting.</a:t>
            </a:r>
          </a:p>
          <a:p>
            <a:pPr marL="0" marR="0" lvl="0" indent="0" algn="l" defTabSz="609585"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 The first study, by Jenn </a:t>
            </a:r>
            <a:r>
              <a:rPr lang="en-US" sz="1200" dirty="0" err="1">
                <a:latin typeface="Arial" panose="020B0604020202020204" pitchFamily="34" charset="0"/>
                <a:cs typeface="Arial" panose="020B0604020202020204" pitchFamily="34" charset="0"/>
              </a:rPr>
              <a:t>Cremin’s</a:t>
            </a:r>
            <a:r>
              <a:rPr lang="en-US" sz="1200" dirty="0">
                <a:latin typeface="Arial" panose="020B0604020202020204" pitchFamily="34" charset="0"/>
                <a:cs typeface="Arial" panose="020B0604020202020204" pitchFamily="34" charset="0"/>
              </a:rPr>
              <a:t> group, focused on fragile X syndrome. They found that pathogenic repeat expansion was associated with aberrant nuclear architecture.</a:t>
            </a:r>
          </a:p>
          <a:p>
            <a:pPr marL="0" marR="0" lvl="0" indent="0" algn="l" defTabSz="609585"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sz="1200" dirty="0">
                <a:latin typeface="Arial" panose="020B0604020202020204" pitchFamily="34" charset="0"/>
                <a:cs typeface="Arial" panose="020B0604020202020204" pitchFamily="34" charset="0"/>
              </a:rPr>
              <a:t>* Leonid </a:t>
            </a:r>
            <a:r>
              <a:rPr lang="en-US" sz="1200" dirty="0" err="1">
                <a:latin typeface="Arial" panose="020B0604020202020204" pitchFamily="34" charset="0"/>
                <a:cs typeface="Arial" panose="020B0604020202020204" pitchFamily="34" charset="0"/>
              </a:rPr>
              <a:t>Mirny’s</a:t>
            </a:r>
            <a:r>
              <a:rPr lang="en-US" sz="1200" dirty="0">
                <a:latin typeface="Arial" panose="020B0604020202020204" pitchFamily="34" charset="0"/>
                <a:cs typeface="Arial" panose="020B0604020202020204" pitchFamily="34" charset="0"/>
              </a:rPr>
              <a:t> group developed a theoretical model describing a key role for three-dimensional genome organization in stabilizing epigenetic memory. </a:t>
            </a:r>
          </a:p>
          <a:p>
            <a:pPr marL="0" indent="0">
              <a:buFont typeface="Arial" panose="020B0604020202020204" pitchFamily="34" charset="0"/>
              <a:buNone/>
            </a:pPr>
            <a:endParaRPr lang="en-US" sz="120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sz="1200" dirty="0">
                <a:latin typeface="Arial" panose="020B0604020202020204" pitchFamily="34" charset="0"/>
                <a:cs typeface="Arial" panose="020B0604020202020204" pitchFamily="34" charset="0"/>
              </a:rPr>
              <a:t>* A review from Jian Ma and Frank </a:t>
            </a:r>
            <a:r>
              <a:rPr lang="en-US" sz="1200" dirty="0" err="1">
                <a:latin typeface="Arial" panose="020B0604020202020204" pitchFamily="34" charset="0"/>
                <a:cs typeface="Arial" panose="020B0604020202020204" pitchFamily="34" charset="0"/>
              </a:rPr>
              <a:t>Alber</a:t>
            </a:r>
            <a:r>
              <a:rPr lang="en-US" sz="1200" dirty="0">
                <a:latin typeface="Arial" panose="020B0604020202020204" pitchFamily="34" charset="0"/>
                <a:cs typeface="Arial" panose="020B0604020202020204" pitchFamily="34" charset="0"/>
              </a:rPr>
              <a:t> describes computational methods that have led to a multiscale delineation of nuclear architecture, genomic and epigenomic features, and genome function.</a:t>
            </a:r>
          </a:p>
          <a:p>
            <a:pPr marL="0" indent="0">
              <a:buFont typeface="Arial" panose="020B0604020202020204" pitchFamily="34" charset="0"/>
              <a:buNone/>
            </a:pPr>
            <a:endParaRPr lang="en-US" sz="1200" dirty="0">
              <a:latin typeface="Arial" panose="020B0604020202020204" pitchFamily="34" charset="0"/>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 Finally, a perspective about the 4DN from multiple consortium investigators summarized their progress, including development of technologies and the sharing of over 2,000 datasets. </a:t>
            </a:r>
          </a:p>
          <a:p>
            <a:pPr marL="0" indent="0">
              <a:buFontTx/>
              <a:buNone/>
            </a:pPr>
            <a:endParaRPr lang="en-US" sz="1200"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8E2208A0-7468-42A6-8867-1D0B80E2EC10}"/>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548"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548" rtl="0" eaLnBrk="1" fontAlgn="base" latinLnBrk="0" hangingPunct="1">
                <a:lnSpc>
                  <a:spcPct val="100000"/>
                </a:lnSpc>
                <a:spcBef>
                  <a:spcPct val="0"/>
                </a:spcBef>
                <a:spcAft>
                  <a:spcPct val="0"/>
                </a:spcAft>
                <a:buClrTx/>
                <a:buSzTx/>
                <a:buFontTx/>
                <a:buNone/>
                <a:tabLst/>
                <a:defRPr/>
              </a:pPr>
              <a:t>72</a:t>
            </a:fld>
            <a:endParaRPr kumimoji="0" lang="en-US" sz="1200" b="1" i="0" u="none" strike="noStrike" kern="1200" cap="none" spc="0" normalizeH="0" baseline="0" noProof="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17145879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65125" y="409575"/>
            <a:ext cx="6338888" cy="3565525"/>
          </a:xfrm>
          <a:prstGeom prst="rect">
            <a:avLst/>
          </a:prstGeom>
          <a:ln/>
        </p:spPr>
      </p:sp>
      <p:sp>
        <p:nvSpPr>
          <p:cNvPr id="119811" name="Notes Placeholder 2"/>
          <p:cNvSpPr>
            <a:spLocks noGrp="1"/>
          </p:cNvSpPr>
          <p:nvPr>
            <p:ph type="body" idx="1"/>
          </p:nvPr>
        </p:nvSpPr>
        <p:spPr>
          <a:xfrm>
            <a:off x="791369" y="3975100"/>
            <a:ext cx="5486400" cy="4114800"/>
          </a:xfrm>
          <a:noFill/>
          <a:ln w="9525">
            <a:noFill/>
            <a:miter lim="800000"/>
            <a:headEnd/>
            <a:tailEnd/>
          </a:ln>
          <a:effectLst/>
        </p:spPr>
        <p:txBody>
          <a:bodyPr vert="horz" wrap="square" lIns="96348" tIns="48174" rIns="96348" bIns="48174" numCol="1" anchor="t" anchorCtr="0" compatLnSpc="1">
            <a:prstTxWarp prst="textNoShape">
              <a:avLst/>
            </a:prstTxWarp>
            <a:noAutofit/>
          </a:bodyPr>
          <a:lstStyle/>
          <a:p>
            <a:pPr marL="0" lvl="1" defTabSz="621167">
              <a:defRPr/>
            </a:pPr>
            <a:r>
              <a:rPr lang="en-US" b="0" kern="1200" dirty="0">
                <a:latin typeface="Arial" panose="020B0604020202020204" pitchFamily="34" charset="0"/>
                <a:cs typeface="Arial" panose="020B0604020202020204" pitchFamily="34" charset="0"/>
              </a:rPr>
              <a:t>The Knockout Mouse Phenotyping Project (or KOMP2) is a trans-NIH research program focused on generating a comprehensive resource of null mutant mice and their phenotype information. KOMP2 is a founding member of the International Mouse Phenotyping Consortium (or IMPC) that comprises </a:t>
            </a:r>
            <a:r>
              <a:rPr lang="en-US" dirty="0">
                <a:latin typeface="Arial" panose="020B0604020202020204" pitchFamily="34" charset="0"/>
                <a:cs typeface="Arial" panose="020B0604020202020204" pitchFamily="34" charset="0"/>
              </a:rPr>
              <a:t>21</a:t>
            </a:r>
            <a:r>
              <a:rPr lang="en-US" u="none" dirty="0">
                <a:latin typeface="Arial" panose="020B0604020202020204" pitchFamily="34" charset="0"/>
                <a:cs typeface="Arial" panose="020B0604020202020204" pitchFamily="34" charset="0"/>
              </a:rPr>
              <a:t> </a:t>
            </a:r>
            <a:r>
              <a:rPr lang="en-US" b="0" u="none" kern="1200" dirty="0">
                <a:latin typeface="Arial" panose="020B0604020202020204" pitchFamily="34" charset="0"/>
                <a:cs typeface="Arial" panose="020B0604020202020204" pitchFamily="34" charset="0"/>
              </a:rPr>
              <a:t>centers in 15 countries. </a:t>
            </a:r>
            <a:r>
              <a:rPr lang="en-US" b="0" kern="1200" dirty="0">
                <a:latin typeface="Arial" panose="020B0604020202020204" pitchFamily="34" charset="0"/>
                <a:cs typeface="Arial" panose="020B0604020202020204" pitchFamily="34" charset="0"/>
              </a:rPr>
              <a:t>To date, KOMP2 investigators have developed and </a:t>
            </a:r>
            <a:r>
              <a:rPr lang="en-US" b="0" kern="1200" dirty="0" err="1">
                <a:latin typeface="Arial" panose="020B0604020202020204" pitchFamily="34" charset="0"/>
                <a:cs typeface="Arial" panose="020B0604020202020204" pitchFamily="34" charset="0"/>
              </a:rPr>
              <a:t>phenotyped</a:t>
            </a:r>
            <a:r>
              <a:rPr lang="en-US" b="0" kern="1200" dirty="0">
                <a:latin typeface="Arial" panose="020B0604020202020204" pitchFamily="34" charset="0"/>
                <a:cs typeface="Arial" panose="020B0604020202020204" pitchFamily="34" charset="0"/>
              </a:rPr>
              <a:t> around 5,500 strains of knockout mice, contributing to the more than 10,000 strains created by the IMPC.</a:t>
            </a:r>
          </a:p>
          <a:p>
            <a:pPr marL="0" lvl="1" defTabSz="621167">
              <a:defRPr/>
            </a:pPr>
            <a:endParaRPr lang="en-US" b="0" kern="1200" dirty="0">
              <a:latin typeface="Arial" panose="020B0604020202020204" pitchFamily="34" charset="0"/>
              <a:cs typeface="Arial" panose="020B0604020202020204" pitchFamily="34" charset="0"/>
            </a:endParaRPr>
          </a:p>
          <a:p>
            <a:pPr marL="0" lvl="1" indent="0" defTabSz="621167">
              <a:buFont typeface="Arial" panose="020B0604020202020204" pitchFamily="34" charset="0"/>
              <a:buNone/>
              <a:defRPr/>
            </a:pPr>
            <a:r>
              <a:rPr lang="en-US" b="0" kern="1200" dirty="0">
                <a:latin typeface="Arial" panose="020B0604020202020204" pitchFamily="34" charset="0"/>
                <a:cs typeface="Arial" panose="020B0604020202020204" pitchFamily="34" charset="0"/>
              </a:rPr>
              <a:t>* The KOMP2 and IMPC Fall Meeting was held this past November. The meeting brought together consortium members to discuss program-wide goals and provide progress updates for review by the senior advisory panel. </a:t>
            </a:r>
          </a:p>
          <a:p>
            <a:pPr marL="0" lvl="1" indent="0" defTabSz="621167">
              <a:buFont typeface="Arial" panose="020B0604020202020204" pitchFamily="34" charset="0"/>
              <a:buNone/>
              <a:defRPr/>
            </a:pPr>
            <a:endParaRPr lang="en-US" b="0" kern="1200" dirty="0">
              <a:latin typeface="Arial" panose="020B0604020202020204" pitchFamily="34" charset="0"/>
              <a:cs typeface="Arial" panose="020B0604020202020204" pitchFamily="34" charset="0"/>
            </a:endParaRPr>
          </a:p>
          <a:p>
            <a:pPr marL="0" lvl="1" indent="0" defTabSz="621167">
              <a:buFont typeface="Arial" panose="020B0604020202020204" pitchFamily="34" charset="0"/>
              <a:buNone/>
              <a:defRPr/>
            </a:pPr>
            <a:r>
              <a:rPr lang="en-US" b="0" kern="1200" dirty="0">
                <a:latin typeface="Arial" panose="020B0604020202020204" pitchFamily="34" charset="0"/>
                <a:cs typeface="Arial" panose="020B0604020202020204" pitchFamily="34" charset="0"/>
              </a:rPr>
              <a:t>* In early March, KOMP2 and IMPC will showcase their comprehensive resource by hosting a booth at The Allied Genetics Conference. * An IMPC virtual workshop will follow later in March, which will explore the neurodegenerative consequences of genetic defects in taste and olfactory genes in IMPC mice.</a:t>
            </a:r>
          </a:p>
          <a:p>
            <a:pPr marL="0" lvl="1" indent="0" defTabSz="621167">
              <a:buFont typeface="Arial" panose="020B0604020202020204" pitchFamily="34" charset="0"/>
              <a:buNone/>
              <a:defRPr/>
            </a:pPr>
            <a:endParaRPr lang="en-US" b="0" kern="1200" dirty="0">
              <a:solidFill>
                <a:schemeClr val="tx1"/>
              </a:solidFill>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B0609DA9-532A-49A3-97FF-F8D8F387C0A2}"/>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73</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5474667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500063"/>
            <a:ext cx="6199187" cy="3487737"/>
          </a:xfrm>
        </p:spPr>
      </p:sp>
      <p:sp>
        <p:nvSpPr>
          <p:cNvPr id="3" name="Notes Placeholder 2"/>
          <p:cNvSpPr>
            <a:spLocks noGrp="1"/>
          </p:cNvSpPr>
          <p:nvPr>
            <p:ph type="body" idx="1"/>
          </p:nvPr>
        </p:nvSpPr>
        <p:spPr>
          <a:xfrm>
            <a:off x="867111" y="3987800"/>
            <a:ext cx="5486400" cy="4114800"/>
          </a:xfrm>
        </p:spPr>
        <p:txBody>
          <a:bodyPr/>
          <a:lstStyle/>
          <a:p>
            <a:r>
              <a:rPr lang="en-US" dirty="0">
                <a:latin typeface="Arial" panose="020B0604020202020204" pitchFamily="34" charset="0"/>
                <a:cs typeface="Arial" panose="020B0604020202020204" pitchFamily="34" charset="0"/>
              </a:rPr>
              <a:t>The NIH </a:t>
            </a:r>
            <a:r>
              <a:rPr lang="en-US" i="1" dirty="0">
                <a:latin typeface="Arial" panose="020B0604020202020204" pitchFamily="34" charset="0"/>
                <a:cs typeface="Arial" panose="020B0604020202020204" pitchFamily="34" charset="0"/>
              </a:rPr>
              <a:t>All of Us </a:t>
            </a:r>
            <a:r>
              <a:rPr lang="en-US" dirty="0">
                <a:latin typeface="Arial" panose="020B0604020202020204" pitchFamily="34" charset="0"/>
                <a:cs typeface="Arial" panose="020B0604020202020204" pitchFamily="34" charset="0"/>
              </a:rPr>
              <a:t>Research Program is seeking to build a national research cohort of one million or more participants, reflecting the diversity of the United States. The program is creating a partnership with participants to advance precision medicine and to change healthcare for the benefit of all.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In September, </a:t>
            </a:r>
            <a:r>
              <a:rPr lang="en-US" i="1" dirty="0">
                <a:latin typeface="Arial" panose="020B0604020202020204" pitchFamily="34" charset="0"/>
                <a:cs typeface="Arial" panose="020B0604020202020204" pitchFamily="34" charset="0"/>
              </a:rPr>
              <a:t>All of Us </a:t>
            </a:r>
            <a:r>
              <a:rPr lang="en-US" i="0" dirty="0">
                <a:latin typeface="Arial" panose="020B0604020202020204" pitchFamily="34" charset="0"/>
                <a:cs typeface="Arial" panose="020B0604020202020204" pitchFamily="34" charset="0"/>
              </a:rPr>
              <a:t>announced three new awards (totaling $1.5 million) to institutions partnering with American Indian, Alaska Native, and Indigenous communities. The awards will support outreach and engagement, strengthening research infrastructure, and enhancing the pool of researchers conducting cultural and ethical research with Tribal communities.</a:t>
            </a:r>
          </a:p>
          <a:p>
            <a:endParaRPr lang="en-US" i="0" dirty="0">
              <a:latin typeface="Arial" panose="020B0604020202020204" pitchFamily="34" charset="0"/>
              <a:cs typeface="Arial" panose="020B0604020202020204" pitchFamily="34" charset="0"/>
            </a:endParaRPr>
          </a:p>
          <a:p>
            <a:r>
              <a:rPr lang="en-US" i="0" dirty="0">
                <a:latin typeface="Arial" panose="020B0604020202020204" pitchFamily="34" charset="0"/>
                <a:cs typeface="Arial" panose="020B0604020202020204" pitchFamily="34" charset="0"/>
              </a:rPr>
              <a:t>* In November, </a:t>
            </a:r>
            <a:r>
              <a:rPr lang="en-US" i="1" dirty="0">
                <a:latin typeface="Arial" panose="020B0604020202020204" pitchFamily="34" charset="0"/>
                <a:cs typeface="Arial" panose="020B0604020202020204" pitchFamily="34" charset="0"/>
              </a:rPr>
              <a:t>All of Us</a:t>
            </a:r>
            <a:r>
              <a:rPr lang="en-US" i="0" dirty="0">
                <a:latin typeface="Arial" panose="020B0604020202020204" pitchFamily="34" charset="0"/>
                <a:cs typeface="Arial" panose="020B0604020202020204" pitchFamily="34" charset="0"/>
              </a:rPr>
              <a:t>, together with 10 partner Institutes, Centers, and Offices (including NHGRI), announced $9.7 million in funding to</a:t>
            </a:r>
            <a:r>
              <a:rPr lang="en-US" dirty="0">
                <a:latin typeface="Arial" panose="020B0604020202020204" pitchFamily="34" charset="0"/>
                <a:cs typeface="Arial" panose="020B0604020202020204" pitchFamily="34" charset="0"/>
              </a:rPr>
              <a:t> support </a:t>
            </a:r>
            <a:r>
              <a:rPr lang="en-US" i="0" dirty="0">
                <a:latin typeface="Arial" panose="020B0604020202020204" pitchFamily="34" charset="0"/>
                <a:cs typeface="Arial" panose="020B0604020202020204" pitchFamily="34" charset="0"/>
              </a:rPr>
              <a:t>26 two-year research projects. These projects aim to advance the use of the </a:t>
            </a:r>
            <a:r>
              <a:rPr lang="en-US" i="1" dirty="0">
                <a:latin typeface="Arial" panose="020B0604020202020204" pitchFamily="34" charset="0"/>
                <a:cs typeface="Arial" panose="020B0604020202020204" pitchFamily="34" charset="0"/>
              </a:rPr>
              <a:t>All of Us </a:t>
            </a:r>
            <a:r>
              <a:rPr lang="en-US" i="0" dirty="0">
                <a:latin typeface="Arial" panose="020B0604020202020204" pitchFamily="34" charset="0"/>
                <a:cs typeface="Arial" panose="020B0604020202020204" pitchFamily="34" charset="0"/>
              </a:rPr>
              <a:t>dataset and address multiple high-priority NIH areas. Additionally, some of the projects focus on developing novel tools or novel uses of existing tools for data analysis in </a:t>
            </a:r>
            <a:r>
              <a:rPr lang="en-US" i="1" dirty="0">
                <a:latin typeface="Arial" panose="020B0604020202020204" pitchFamily="34" charset="0"/>
                <a:cs typeface="Arial" panose="020B0604020202020204" pitchFamily="34" charset="0"/>
              </a:rPr>
              <a:t>All of Us</a:t>
            </a:r>
            <a:r>
              <a:rPr lang="en-US" i="0" dirty="0">
                <a:latin typeface="Arial" panose="020B0604020202020204" pitchFamily="34" charset="0"/>
                <a:cs typeface="Arial" panose="020B0604020202020204" pitchFamily="34" charset="0"/>
              </a:rPr>
              <a:t>. </a:t>
            </a:r>
            <a:endParaRPr lang="en-US" dirty="0">
              <a:solidFill>
                <a:srgbClr val="212529"/>
              </a:solidFill>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66EF2A21-0A99-0042-B1D1-4B202D0B9230}"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74</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188033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57200"/>
            <a:ext cx="6340475" cy="3567113"/>
          </a:xfrm>
        </p:spPr>
      </p:sp>
      <p:sp>
        <p:nvSpPr>
          <p:cNvPr id="3" name="Notes Placeholder 2"/>
          <p:cNvSpPr>
            <a:spLocks noGrp="1"/>
          </p:cNvSpPr>
          <p:nvPr>
            <p:ph type="body" idx="1"/>
          </p:nvPr>
        </p:nvSpPr>
        <p:spPr>
          <a:xfrm>
            <a:off x="701040" y="4024313"/>
            <a:ext cx="5608320" cy="4183380"/>
          </a:xfrm>
        </p:spPr>
        <p:txBody>
          <a:bodyPr/>
          <a:lstStyle/>
          <a:p>
            <a:r>
              <a:rPr lang="en-US"/>
              <a:t>Moving on to NHGRI activities in the areas of communications, policy, and education.</a:t>
            </a:r>
          </a:p>
          <a:p>
            <a:endParaRPr lang="en-US"/>
          </a:p>
        </p:txBody>
      </p:sp>
      <p:sp>
        <p:nvSpPr>
          <p:cNvPr id="5" name="Slide Number Placeholder 3">
            <a:extLst>
              <a:ext uri="{FF2B5EF4-FFF2-40B4-BE49-F238E27FC236}">
                <a16:creationId xmlns:a16="http://schemas.microsoft.com/office/drawing/2014/main" id="{E8F3AD21-74E0-40B9-887C-2A5055994D67}"/>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75</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492650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algn="l" defTabSz="609585" rtl="0" eaLnBrk="1" latinLnBrk="0" hangingPunct="1">
              <a:defRPr/>
            </a:pPr>
            <a:r>
              <a:rPr lang="en-US" sz="1200" kern="1200" dirty="0">
                <a:solidFill>
                  <a:schemeClr val="tx1"/>
                </a:solidFill>
                <a:latin typeface="Arial" panose="020B0604020202020204" pitchFamily="34" charset="0"/>
                <a:cs typeface="Arial" panose="020B0604020202020204" pitchFamily="34" charset="0"/>
              </a:rPr>
              <a:t>For many years, NHGRI has hosted exhibit booths at annual meetings and workshops to promote the institute’s mission, research, training, and educational programs. Now that attendance numbers are back on the rise at in-person meetings, traffic to exhibit booths has increased significantly. </a:t>
            </a:r>
          </a:p>
          <a:p>
            <a:pPr marL="0" lvl="1" algn="l" defTabSz="609585" rtl="0" eaLnBrk="1" latinLnBrk="0" hangingPunct="1">
              <a:defRPr/>
            </a:pPr>
            <a:endParaRPr lang="en-US" sz="1200" kern="1200" dirty="0">
              <a:solidFill>
                <a:schemeClr val="tx1"/>
              </a:solidFill>
              <a:latin typeface="Arial" panose="020B0604020202020204" pitchFamily="34" charset="0"/>
              <a:cs typeface="Arial" panose="020B0604020202020204" pitchFamily="34" charset="0"/>
            </a:endParaRPr>
          </a:p>
          <a:p>
            <a:pPr marL="0" lvl="1" algn="l" defTabSz="609585" rtl="0" eaLnBrk="1" latinLnBrk="0" hangingPunct="1">
              <a:defRPr/>
            </a:pPr>
            <a:r>
              <a:rPr lang="en-US" sz="1200" kern="1200" dirty="0">
                <a:solidFill>
                  <a:schemeClr val="tx1"/>
                </a:solidFill>
                <a:latin typeface="Arial" panose="020B0604020202020204" pitchFamily="34" charset="0"/>
                <a:cs typeface="Arial" panose="020B0604020202020204" pitchFamily="34" charset="0"/>
              </a:rPr>
              <a:t>* At the annual American Society of Human Genetics Meeting this past November, we doubled our footprint on the exhibit floor and debuted a brand-new backdrop designed by the Office of Communications. We also had fun educational giveaways… and * a cardboard version of myself. * Note that ASHG was gracious enough to issue ‘Cardboard Eric’ real credentials and a badge for the meeting! Together, these enhancements led to a record number of visitors to our booth. </a:t>
            </a:r>
          </a:p>
          <a:p>
            <a:pPr marL="0" lvl="1" algn="l" defTabSz="609585" rtl="0" eaLnBrk="1" latinLnBrk="0" hangingPunct="1">
              <a:defRPr/>
            </a:pPr>
            <a:endParaRPr lang="en-US" sz="1200" kern="1200" dirty="0">
              <a:solidFill>
                <a:schemeClr val="tx1"/>
              </a:solidFill>
              <a:latin typeface="Arial" panose="020B0604020202020204" pitchFamily="34" charset="0"/>
              <a:cs typeface="Arial" panose="020B0604020202020204" pitchFamily="34" charset="0"/>
            </a:endParaRPr>
          </a:p>
          <a:p>
            <a:pPr marL="0" lvl="1" algn="l" defTabSz="609585" rtl="0" eaLnBrk="1" latinLnBrk="0" hangingPunct="1">
              <a:defRPr/>
            </a:pPr>
            <a:r>
              <a:rPr lang="en-US" sz="1200" kern="1200" dirty="0">
                <a:solidFill>
                  <a:schemeClr val="tx1"/>
                </a:solidFill>
                <a:latin typeface="Arial" panose="020B0604020202020204" pitchFamily="34" charset="0"/>
                <a:cs typeface="Arial" panose="020B0604020202020204" pitchFamily="34" charset="0"/>
              </a:rPr>
              <a:t>* In March, NHGRI will exhibit for the first time at the American College of Medical Genetics and Genomics annual meeting, focusing outreach on our clinical research programs and training opportunities. The Office of Communications continues to look for new opportunities to expand the NHGRI exhibit program and connect with new audiences.</a:t>
            </a:r>
          </a:p>
          <a:p>
            <a:pPr marL="0" lvl="1">
              <a:defRPr/>
            </a:pPr>
            <a:endParaRPr lang="en-US" dirty="0">
              <a:cs typeface="Arial" panose="020B0604020202020204" pitchFamily="34" charset="0"/>
            </a:endParaRPr>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76</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6602088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501650"/>
            <a:ext cx="6340475" cy="3567113"/>
          </a:xfrm>
        </p:spPr>
      </p:sp>
      <p:sp>
        <p:nvSpPr>
          <p:cNvPr id="3" name="Notes Placeholder 2"/>
          <p:cNvSpPr>
            <a:spLocks noGrp="1"/>
          </p:cNvSpPr>
          <p:nvPr>
            <p:ph type="body" idx="1"/>
          </p:nvPr>
        </p:nvSpPr>
        <p:spPr>
          <a:xfrm>
            <a:off x="555477" y="4093447"/>
            <a:ext cx="5633394" cy="4172487"/>
          </a:xfrm>
        </p:spPr>
        <p:txBody>
          <a:bodyPr/>
          <a:lstStyle/>
          <a:p>
            <a:r>
              <a:rPr lang="en-US" dirty="0">
                <a:latin typeface="Arial"/>
                <a:cs typeface="Arial"/>
              </a:rPr>
              <a:t>You can now keep in touch with NHGRI and with me on the social media platform Instagram. These new accounts will help us to engage with public and scientific audiences who seek genomics information through more visual means on social media. Social media outreach is a priority for NHGRI, enabling us to interact directly with people to educate them about genomics and genomic medicine.</a:t>
            </a:r>
          </a:p>
          <a:p>
            <a:endParaRPr lang="en-US" dirty="0"/>
          </a:p>
          <a:p>
            <a:r>
              <a:rPr lang="en-US" dirty="0">
                <a:latin typeface="Arial"/>
                <a:cs typeface="Arial"/>
              </a:rPr>
              <a:t>* I worked with the NHGRI communications group to launch my Instagram account in January. I am excited to share highlights related to NHGRI and genomics and to give a glimpse into my life as NHGRI Director. Look out for engaging videos, Q&amp;A's, throwback photos, and imagery related to interesting genomics topics from my point of view. * Also included is a weekly feature called Wildlife Wednesday, in which I will show one of many wildlife photographs that I have taken as an amateur photographer over the years (such as those shown here).</a:t>
            </a:r>
          </a:p>
          <a:p>
            <a:endParaRPr lang="en-US" dirty="0"/>
          </a:p>
          <a:p>
            <a:r>
              <a:rPr lang="en-US" dirty="0">
                <a:latin typeface="Arial"/>
                <a:cs typeface="Arial"/>
              </a:rPr>
              <a:t>* We also launched an Instagram account for the entire Institute in September. Through this account, we are sharing important news updates, fun original videos, vibrant fact sheets, and lots of memes. In addition to creative imagery, NHGRI has videos with mass appeal on the pangenome, genome sequencing, machine learning, DNA extraction, and interviews with NHGRI staff.</a:t>
            </a:r>
          </a:p>
          <a:p>
            <a:endParaRPr lang="en-US" dirty="0">
              <a:cs typeface="Calibri"/>
            </a:endParaRPr>
          </a:p>
        </p:txBody>
      </p:sp>
      <p:sp>
        <p:nvSpPr>
          <p:cNvPr id="5" name="Slide Number Placeholder 3">
            <a:extLst>
              <a:ext uri="{FF2B5EF4-FFF2-40B4-BE49-F238E27FC236}">
                <a16:creationId xmlns:a16="http://schemas.microsoft.com/office/drawing/2014/main" id="{54C9F165-DC93-C851-DE48-D85580118E5F}"/>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77</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081723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4825" y="484188"/>
            <a:ext cx="6000750" cy="3376612"/>
          </a:xfrm>
        </p:spPr>
      </p:sp>
      <p:sp>
        <p:nvSpPr>
          <p:cNvPr id="3" name="Notes Placeholder 2"/>
          <p:cNvSpPr>
            <a:spLocks noGrp="1"/>
          </p:cNvSpPr>
          <p:nvPr>
            <p:ph type="body" idx="1"/>
          </p:nvPr>
        </p:nvSpPr>
        <p:spPr>
          <a:xfrm>
            <a:off x="839788" y="3860800"/>
            <a:ext cx="5038725" cy="3857689"/>
          </a:xfrm>
        </p:spPr>
        <p:txBody>
          <a:bodyPr/>
          <a:lstStyle/>
          <a:p>
            <a:r>
              <a:rPr lang="en-US" dirty="0">
                <a:latin typeface="Arial"/>
                <a:cs typeface="Arial"/>
              </a:rPr>
              <a:t>For the regular History of Genomics Program’s archival spotlight, our history team dug up some records from a key early meeting in the long journey to complete the first sequence of the human genome. The end of this month marks 26 years since the meeting of the Ad Hoc Program Advisory Committee on Complex Genomes, held just 30 minutes down the road in Reston, Virginia. The two-day meeting was convened by the then NIH Director James Wyngaarden, with the meeting aiming to lay out a plan for what would become the Human Genome Project. The left and middle documents are the draft agenda of that meeting, with the document on the right being the list of attendees (which included future NHGRI and NIH Director Francis Collins). </a:t>
            </a:r>
            <a:endParaRPr lang="en-US" dirty="0"/>
          </a:p>
          <a:p>
            <a:endParaRPr lang="en-US" dirty="0"/>
          </a:p>
        </p:txBody>
      </p:sp>
      <p:sp>
        <p:nvSpPr>
          <p:cNvPr id="6" name="Slide Number Placeholder 3">
            <a:extLst>
              <a:ext uri="{FF2B5EF4-FFF2-40B4-BE49-F238E27FC236}">
                <a16:creationId xmlns:a16="http://schemas.microsoft.com/office/drawing/2014/main" id="{98A2EA35-B884-4C74-A1B4-131546AD2F7E}"/>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411"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411" rtl="0" eaLnBrk="1" fontAlgn="base" latinLnBrk="0" hangingPunct="1">
                <a:lnSpc>
                  <a:spcPct val="100000"/>
                </a:lnSpc>
                <a:spcBef>
                  <a:spcPct val="0"/>
                </a:spcBef>
                <a:spcAft>
                  <a:spcPct val="0"/>
                </a:spcAft>
                <a:buClrTx/>
                <a:buSzTx/>
                <a:buFontTx/>
                <a:buNone/>
                <a:tabLst/>
                <a:defRPr/>
              </a:pPr>
              <a:t>78</a:t>
            </a:fld>
            <a:endParaRPr kumimoji="0" lang="en-US" sz="1200" b="1" i="0" u="none" strike="noStrike" kern="1200" cap="none" spc="0" normalizeH="0" baseline="0" noProof="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394209538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57200" y="339725"/>
            <a:ext cx="6096000" cy="3429000"/>
          </a:xfrm>
          <a:prstGeom prst="rect">
            <a:avLst/>
          </a:prstGeom>
          <a:ln/>
        </p:spPr>
      </p:sp>
      <p:sp>
        <p:nvSpPr>
          <p:cNvPr id="119811" name="Notes Placeholder 2"/>
          <p:cNvSpPr>
            <a:spLocks noGrp="1"/>
          </p:cNvSpPr>
          <p:nvPr>
            <p:ph type="body" idx="1"/>
          </p:nvPr>
        </p:nvSpPr>
        <p:spPr>
          <a:xfrm>
            <a:off x="840494" y="3768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a:defRPr/>
            </a:pPr>
            <a:r>
              <a:rPr lang="en-US" dirty="0"/>
              <a:t>In January, NHGRI’s Education and Community Involvement Branch partnered with the Undergraduate Genetics Education Network, which is led by two experts in genetics education research, Dina Newman and Rivka Glaser. The Undergraduate Genetics Education Network arose from a professional development workshop sponsored by the American Society of Human Genetics, becoming an independent group in 2021. The group hosts workshops that explore innovative approaches for teaching genetics concepts and connect genetics content to current, socially relevant themes. </a:t>
            </a:r>
          </a:p>
          <a:p>
            <a:pPr>
              <a:defRPr/>
            </a:pPr>
            <a:r>
              <a:rPr lang="en-US" dirty="0"/>
              <a:t> </a:t>
            </a:r>
            <a:endParaRPr lang="en-US" dirty="0">
              <a:cs typeface="Calibri"/>
            </a:endParaRPr>
          </a:p>
          <a:p>
            <a:pPr>
              <a:defRPr/>
            </a:pPr>
            <a:r>
              <a:rPr lang="en-US" dirty="0"/>
              <a:t>NHGRI co-organized the group’s 2024 workshop entitled </a:t>
            </a:r>
            <a:r>
              <a:rPr lang="en-US" i="1" dirty="0"/>
              <a:t>Creating Inclusive Classrooms: Student Engagement with the Intertwined Histories of Eugenics and Genetics</a:t>
            </a:r>
            <a:r>
              <a:rPr lang="en-US" dirty="0"/>
              <a:t>. More than 130 educators participated. Most attendees teach at two- and four-year undergraduate institutions. NHGRI’s historian Christopher Donohue facilitated a highly participatory session on his research on geneticists’ views of eugenics before and after World War II.</a:t>
            </a:r>
          </a:p>
          <a:p>
            <a:pPr>
              <a:defRPr/>
            </a:pPr>
            <a:endParaRPr lang="en-US" dirty="0">
              <a:cs typeface="Calibri"/>
            </a:endParaRPr>
          </a:p>
          <a:p>
            <a:pPr>
              <a:defRPr/>
            </a:pPr>
            <a:r>
              <a:rPr lang="en-US" dirty="0"/>
              <a:t>Materials from the workshop are posted on the QUBES (</a:t>
            </a:r>
            <a:r>
              <a:rPr lang="en-US" i="0" dirty="0"/>
              <a:t>called the “cubes”</a:t>
            </a:r>
            <a:r>
              <a:rPr lang="en-US" dirty="0"/>
              <a:t>) platform, a popular resource-sharing and community of practice platform for undergraduate educators. </a:t>
            </a:r>
            <a:endParaRPr lang="en-US" dirty="0">
              <a:cs typeface="Calibri"/>
            </a:endParaRPr>
          </a:p>
          <a:p>
            <a:pPr>
              <a:defRPr/>
            </a:pPr>
            <a:r>
              <a:rPr lang="en-US" dirty="0"/>
              <a:t> </a:t>
            </a:r>
            <a:endParaRPr lang="en-US" sz="1200" dirty="0">
              <a:latin typeface="Arial"/>
              <a:cs typeface="Arial"/>
            </a:endParaRPr>
          </a:p>
        </p:txBody>
      </p:sp>
      <p:sp>
        <p:nvSpPr>
          <p:cNvPr id="2" name="Slide Number Placeholder 3">
            <a:extLst>
              <a:ext uri="{FF2B5EF4-FFF2-40B4-BE49-F238E27FC236}">
                <a16:creationId xmlns:a16="http://schemas.microsoft.com/office/drawing/2014/main" id="{980746B2-186F-681D-0AF5-F00926FA65A8}"/>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79</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a:defRPr/>
            </a:pPr>
            <a:r>
              <a:rPr lang="en-US" dirty="0">
                <a:latin typeface="Arial"/>
                <a:cs typeface="Arial"/>
              </a:rPr>
              <a:t>NHGRI’s Inter-Society Coordinating Committee for Practitioner Education in Genomics (or ISCC-PEG) facilitates student interactions with healthcare and educator professionals working in genomics education. One activity is the ISCC-PEG Scholars Program, which connects Scholars to the broader genomics community and experts in the field. Over their two-year term, scholars work on a genetics/genomics-related education project under the mentorship of an ISCC-PEG member. </a:t>
            </a:r>
          </a:p>
          <a:p>
            <a:pPr>
              <a:defRPr/>
            </a:pPr>
            <a:endParaRPr lang="en-US" dirty="0"/>
          </a:p>
          <a:p>
            <a:pPr marL="0" marR="0" lvl="0" indent="0" algn="l" defTabSz="609585" rtl="0" eaLnBrk="1" fontAlgn="auto" latinLnBrk="0" hangingPunct="1">
              <a:lnSpc>
                <a:spcPct val="100000"/>
              </a:lnSpc>
              <a:spcBef>
                <a:spcPts val="0"/>
              </a:spcBef>
              <a:spcAft>
                <a:spcPts val="0"/>
              </a:spcAft>
              <a:buClrTx/>
              <a:buSzTx/>
              <a:buFontTx/>
              <a:buNone/>
              <a:tabLst/>
              <a:defRPr/>
            </a:pPr>
            <a:r>
              <a:rPr lang="en-US" dirty="0">
                <a:latin typeface="Arial"/>
                <a:cs typeface="Arial"/>
              </a:rPr>
              <a:t>Shown here are the four new scholars selected this December. </a:t>
            </a:r>
          </a:p>
          <a:p>
            <a:pPr>
              <a:defRPr/>
            </a:pPr>
            <a:endParaRPr lang="en-US" dirty="0"/>
          </a:p>
          <a:p>
            <a:pPr>
              <a:defRPr/>
            </a:pPr>
            <a:endParaRPr lang="en-US" dirty="0"/>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80</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485385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54038" y="465138"/>
            <a:ext cx="5902325" cy="3321050"/>
          </a:xfrm>
          <a:prstGeom prst="rect">
            <a:avLst/>
          </a:prstGeom>
          <a:ln/>
        </p:spPr>
      </p:sp>
      <p:sp>
        <p:nvSpPr>
          <p:cNvPr id="119811" name="Notes Placeholder 2"/>
          <p:cNvSpPr>
            <a:spLocks noGrp="1"/>
          </p:cNvSpPr>
          <p:nvPr>
            <p:ph type="body" idx="1"/>
          </p:nvPr>
        </p:nvSpPr>
        <p:spPr>
          <a:xfrm>
            <a:off x="876299" y="3786188"/>
            <a:ext cx="5257801" cy="5069915"/>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a:defRPr/>
            </a:pPr>
            <a:r>
              <a:rPr lang="en-US" dirty="0"/>
              <a:t>Each year, NHGRI leads the annual National DNA Day celebration commemorating the discovery of the double-helical structure of DNA and the completion of the Human Genome Project. This celebration is held on April 25, but celebrations are not limited to this day and are encouraged from January through May of each year. </a:t>
            </a:r>
          </a:p>
          <a:p>
            <a:pPr>
              <a:defRPr/>
            </a:pPr>
            <a:endParaRPr lang="en-US" dirty="0"/>
          </a:p>
          <a:p>
            <a:pPr>
              <a:defRPr/>
            </a:pPr>
            <a:r>
              <a:rPr lang="en-US" dirty="0"/>
              <a:t>How can you celebrate? We invite all who are listening to host an event or activity highlighting a topic in genomics in their community. Events can include visiting a middle school or high school classroom to discuss careers in genomics or leading a strawberry DNA extraction activity; generating content for your favorite social media platform with the hashtag #DNADay24; or connecting with your local library to give a presentation to the general public about a current topic in genomics. </a:t>
            </a:r>
          </a:p>
          <a:p>
            <a:pPr>
              <a:defRPr/>
            </a:pPr>
            <a:endParaRPr lang="en-US" dirty="0"/>
          </a:p>
          <a:p>
            <a:pPr>
              <a:defRPr/>
            </a:pPr>
            <a:r>
              <a:rPr lang="en-US" dirty="0"/>
              <a:t>NHGRI hosts a DNA Day website, from which you can download materials and get activity ideas. Also, please register your event on the National DNA Day Events map to help us promote or highlight your event. </a:t>
            </a:r>
            <a:endParaRPr lang="en-US" dirty="0">
              <a:cs typeface="Calibri"/>
            </a:endParaRPr>
          </a:p>
          <a:p>
            <a:pPr>
              <a:lnSpc>
                <a:spcPct val="107000"/>
              </a:lnSpc>
              <a:spcAft>
                <a:spcPts val="771"/>
              </a:spcAft>
              <a:defRPr/>
            </a:pPr>
            <a:endParaRPr lang="en-US" sz="1200"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1B0CC073-263E-4038-996F-0470CFCB8E93}"/>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411"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411" rtl="0" eaLnBrk="1" fontAlgn="base" latinLnBrk="0" hangingPunct="1">
                <a:lnSpc>
                  <a:spcPct val="100000"/>
                </a:lnSpc>
                <a:spcBef>
                  <a:spcPct val="0"/>
                </a:spcBef>
                <a:spcAft>
                  <a:spcPct val="0"/>
                </a:spcAft>
                <a:buClrTx/>
                <a:buSzTx/>
                <a:buFontTx/>
                <a:buNone/>
                <a:tabLst/>
                <a:defRPr/>
              </a:pPr>
              <a:t>81</a:t>
            </a:fld>
            <a:endParaRPr kumimoji="0" lang="en-US" sz="1200" b="1" i="0" u="none" strike="noStrike" kern="1200" cap="none" spc="0" normalizeH="0" baseline="0" noProof="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242457206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pPr defTabSz="621167">
              <a:defRPr/>
            </a:pPr>
            <a:r>
              <a:rPr lang="en-US"/>
              <a:t>And finally, moving on to NHGRI’s Intramural Research Program.</a:t>
            </a:r>
          </a:p>
          <a:p>
            <a:endParaRPr lang="en-US"/>
          </a:p>
        </p:txBody>
      </p:sp>
      <p:sp>
        <p:nvSpPr>
          <p:cNvPr id="5" name="Slide Number Placeholder 3">
            <a:extLst>
              <a:ext uri="{FF2B5EF4-FFF2-40B4-BE49-F238E27FC236}">
                <a16:creationId xmlns:a16="http://schemas.microsoft.com/office/drawing/2014/main" id="{ABBE8F65-AA3B-4410-AF70-C139FEC77254}"/>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82</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36606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a:defRPr/>
            </a:pPr>
            <a:r>
              <a:rPr lang="en-US" dirty="0"/>
              <a:t>October 2023 marked the 30</a:t>
            </a:r>
            <a:r>
              <a:rPr lang="en-US" baseline="30000" dirty="0"/>
              <a:t>th</a:t>
            </a:r>
            <a:r>
              <a:rPr lang="en-US" dirty="0"/>
              <a:t> anniversary of establishing the NHGRI Intramural Research Program. To commemorate this anniversary, we videotaped a conversation among the four individuals who have led this program (that is, the four Scientific Directors: Jeff Trent, me, Dan Kastner, and Charles Rotimi), reviewing what has truly been a remarkable 30 years of progress. </a:t>
            </a:r>
          </a:p>
          <a:p>
            <a:pPr marL="0" lvl="1">
              <a:defRPr/>
            </a:pPr>
            <a:endParaRPr lang="en-US" dirty="0"/>
          </a:p>
          <a:p>
            <a:pPr marL="0" lvl="1">
              <a:defRPr/>
            </a:pPr>
            <a:r>
              <a:rPr lang="en-US" dirty="0"/>
              <a:t>An edited version of this conversation has now been released on NHGRI’s YouTube channel, GenomeTV. </a:t>
            </a:r>
          </a:p>
          <a:p>
            <a:pPr marL="0" lvl="1">
              <a:defRPr/>
            </a:pPr>
            <a:endParaRPr lang="en-US" dirty="0"/>
          </a:p>
          <a:p>
            <a:pPr marL="0" lvl="1">
              <a:defRPr/>
            </a:pPr>
            <a:r>
              <a:rPr lang="en-US" dirty="0"/>
              <a:t>Here is a short teaser to give you a flavor of the longer * video.</a:t>
            </a:r>
          </a:p>
          <a:p>
            <a:pPr marL="0" lvl="1">
              <a:defRPr/>
            </a:pPr>
            <a:endParaRPr lang="en-US" dirty="0">
              <a:cs typeface="Arial" panose="020B0604020202020204" pitchFamily="34" charset="0"/>
            </a:endParaRPr>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83</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447037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501650"/>
            <a:ext cx="6340475" cy="3567113"/>
          </a:xfrm>
        </p:spPr>
      </p:sp>
      <p:sp>
        <p:nvSpPr>
          <p:cNvPr id="3" name="Notes Placeholder 2"/>
          <p:cNvSpPr>
            <a:spLocks noGrp="1"/>
          </p:cNvSpPr>
          <p:nvPr>
            <p:ph type="body" idx="1"/>
          </p:nvPr>
        </p:nvSpPr>
        <p:spPr>
          <a:xfrm>
            <a:off x="701040" y="4068763"/>
            <a:ext cx="5486400" cy="4114800"/>
          </a:xfrm>
        </p:spPr>
        <p:txBody>
          <a:bodyPr/>
          <a:lstStyle/>
          <a:p>
            <a:pPr algn="l"/>
            <a:r>
              <a:rPr lang="en-US" dirty="0"/>
              <a:t>In November, NHGRI announced the appointment of Adam Phillippy as the founding Director of the new Center for Genomics and Data Science Research within the Institute’s Intramural Research Program. In this role, Adam will provide scientific and administrative leadership, foster a collaborative and inclusive research environment, and provide mentorship for researchers within the Center. </a:t>
            </a:r>
            <a:br>
              <a:rPr lang="en-US" dirty="0"/>
            </a:br>
            <a:endParaRPr lang="en-US" dirty="0"/>
          </a:p>
          <a:p>
            <a:pPr algn="l"/>
            <a:r>
              <a:rPr lang="en-US" dirty="0"/>
              <a:t>Since joining NHGRI in 2015, Adam has been Head of the Genome Informatics Section, where his research group develops and uses computational methods to sequence and analyze genome sequences. As a key leader of the Telomere-to-Telomere Consortium, he played a pivotal role in generating the first truly complete human genome sequence. He is also a major contributor in the international Human Pangenome Reference Consortium. </a:t>
            </a:r>
          </a:p>
        </p:txBody>
      </p:sp>
      <p:sp>
        <p:nvSpPr>
          <p:cNvPr id="5" name="Slide Number Placeholder 3">
            <a:extLst>
              <a:ext uri="{FF2B5EF4-FFF2-40B4-BE49-F238E27FC236}">
                <a16:creationId xmlns:a16="http://schemas.microsoft.com/office/drawing/2014/main" id="{FDDCBA71-8DC0-85E9-2B5C-C43F96B077BE}"/>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84</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0366158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501650"/>
            <a:ext cx="6340475" cy="3567113"/>
          </a:xfrm>
        </p:spPr>
      </p:sp>
      <p:sp>
        <p:nvSpPr>
          <p:cNvPr id="3" name="Notes Placeholder 2"/>
          <p:cNvSpPr>
            <a:spLocks noGrp="1"/>
          </p:cNvSpPr>
          <p:nvPr>
            <p:ph type="body" idx="1"/>
          </p:nvPr>
        </p:nvSpPr>
        <p:spPr>
          <a:xfrm>
            <a:off x="701040" y="4068763"/>
            <a:ext cx="5486400" cy="4114800"/>
          </a:xfrm>
        </p:spPr>
        <p:txBody>
          <a:bodyPr/>
          <a:lstStyle/>
          <a:p>
            <a:pPr marL="0" marR="0">
              <a:spcBef>
                <a:spcPts val="0"/>
              </a:spcBef>
              <a:spcAft>
                <a:spcPts val="0"/>
              </a:spcAft>
            </a:pPr>
            <a:r>
              <a:rPr lang="en-US" sz="1200" kern="100" dirty="0">
                <a:effectLst/>
                <a:latin typeface="Arial" panose="020B0604020202020204" pitchFamily="34" charset="0"/>
                <a:ea typeface="Calibri" panose="020F0502020204030204" pitchFamily="34" charset="0"/>
                <a:cs typeface="Arial" panose="020B0604020202020204" pitchFamily="34" charset="0"/>
              </a:rPr>
              <a:t>In 2022, Vence Bonham’s research group led the Democratizing Education for Sickle Cell Disease Gene Therapy Project, which is a research and education initiative to develop community-based patient education materials for sickle cell disease gene therapy. The project invited more than 50 community leaders to participate in a series of workshops, with participants representing patients, parents of patients, health professionals, community-based organizations, advocacy groups, industry leaders, government representatives, and researchers. </a:t>
            </a:r>
          </a:p>
          <a:p>
            <a:pPr marL="0" marR="0">
              <a:spcBef>
                <a:spcPts val="0"/>
              </a:spcBef>
              <a:spcAft>
                <a:spcPts val="0"/>
              </a:spcAft>
            </a:pPr>
            <a:endParaRPr lang="en-US" sz="1200" kern="100" dirty="0">
              <a:effectLst/>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200" kern="100" dirty="0">
                <a:effectLst/>
                <a:latin typeface="Arial" panose="020B0604020202020204" pitchFamily="34" charset="0"/>
                <a:ea typeface="Calibri" panose="020F0502020204030204" pitchFamily="34" charset="0"/>
                <a:cs typeface="Arial" panose="020B0604020202020204" pitchFamily="34" charset="0"/>
              </a:rPr>
              <a:t>With the December 2023 FDA approval of two gene therapies for sickle cell disease, accurate, accessible, and understandable patient education has never been more important. A new website developed by this project is now being used by NIH, CDC, and private organizations involved in providing education resources on gene therapy. </a:t>
            </a:r>
            <a:endParaRPr lang="en-US" dirty="0"/>
          </a:p>
        </p:txBody>
      </p:sp>
      <p:sp>
        <p:nvSpPr>
          <p:cNvPr id="5" name="Slide Number Placeholder 3">
            <a:extLst>
              <a:ext uri="{FF2B5EF4-FFF2-40B4-BE49-F238E27FC236}">
                <a16:creationId xmlns:a16="http://schemas.microsoft.com/office/drawing/2014/main" id="{286A7BC2-6964-BF97-D522-607364CE300A}"/>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85</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719453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31800" y="434975"/>
            <a:ext cx="6337300" cy="3565525"/>
          </a:xfrm>
          <a:prstGeom prst="rect">
            <a:avLst/>
          </a:prstGeom>
          <a:ln/>
        </p:spPr>
      </p:sp>
      <p:sp>
        <p:nvSpPr>
          <p:cNvPr id="119811" name="Notes Placeholder 2"/>
          <p:cNvSpPr>
            <a:spLocks noGrp="1"/>
          </p:cNvSpPr>
          <p:nvPr>
            <p:ph type="body" idx="1"/>
          </p:nvPr>
        </p:nvSpPr>
        <p:spPr>
          <a:xfrm>
            <a:off x="761999" y="4009084"/>
            <a:ext cx="5486401" cy="4326178"/>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a:defRPr/>
            </a:pPr>
            <a:r>
              <a:rPr lang="en-US" sz="1200" dirty="0">
                <a:latin typeface="Arial"/>
                <a:cs typeface="Arial"/>
              </a:rPr>
              <a:t>The </a:t>
            </a:r>
            <a:r>
              <a:rPr lang="en-US" sz="1200" kern="1200" dirty="0">
                <a:latin typeface="Arial"/>
                <a:cs typeface="Arial"/>
              </a:rPr>
              <a:t>NHGRI Intramural Research Program </a:t>
            </a:r>
            <a:r>
              <a:rPr lang="en-US" sz="1200" dirty="0">
                <a:latin typeface="Arial"/>
                <a:cs typeface="Arial"/>
              </a:rPr>
              <a:t>has once again been very productive since the last Council meeting</a:t>
            </a:r>
            <a:r>
              <a:rPr lang="en-US" sz="1200" kern="1200" dirty="0">
                <a:latin typeface="Arial"/>
                <a:cs typeface="Arial"/>
              </a:rPr>
              <a:t>.</a:t>
            </a:r>
            <a:r>
              <a:rPr lang="en-US" sz="1200" dirty="0">
                <a:latin typeface="Arial"/>
                <a:cs typeface="Arial"/>
              </a:rPr>
              <a:t> A few of their many research highlights include:</a:t>
            </a:r>
          </a:p>
          <a:p>
            <a:pPr marL="0" lvl="1">
              <a:defRPr/>
            </a:pPr>
            <a:endParaRPr lang="en-US" sz="1200" dirty="0">
              <a:latin typeface="Arial" panose="020B0604020202020204" pitchFamily="34" charset="0"/>
              <a:cs typeface="Arial" panose="020B0604020202020204" pitchFamily="34" charset="0"/>
            </a:endParaRPr>
          </a:p>
          <a:p>
            <a:pPr marL="0" lvl="1">
              <a:defRPr/>
            </a:pPr>
            <a:r>
              <a:rPr lang="en-US" sz="1200" dirty="0">
                <a:latin typeface="Arial"/>
                <a:cs typeface="Arial"/>
              </a:rPr>
              <a:t>* Elaine Ostrander’s group worked with the Smithsonian National Museum of Natural History </a:t>
            </a:r>
            <a:r>
              <a:rPr lang="en-US" dirty="0">
                <a:latin typeface="Arial"/>
                <a:cs typeface="Arial"/>
              </a:rPr>
              <a:t>and Indigenous communities </a:t>
            </a:r>
            <a:r>
              <a:rPr lang="en-US" sz="1200" dirty="0">
                <a:latin typeface="Arial"/>
                <a:cs typeface="Arial"/>
              </a:rPr>
              <a:t>to analyze a 160-year-old Indigenous dog pelt by sequencing its genome. This gave insight into the ancestry and genetics of the woolly dog, a culturally significant and extinct dog breed. They found 28 genes linked to hair growth and follicle regeneration that may have given woolly dogs their fluffy fleece and wool fiber.</a:t>
            </a:r>
            <a:r>
              <a:rPr lang="en-US" dirty="0">
                <a:latin typeface="Arial"/>
                <a:cs typeface="Arial"/>
              </a:rPr>
              <a:t> </a:t>
            </a:r>
            <a:endParaRPr lang="en-US" sz="1200" dirty="0">
              <a:latin typeface="Arial"/>
              <a:cs typeface="Arial"/>
            </a:endParaRPr>
          </a:p>
          <a:p>
            <a:pPr>
              <a:defRPr/>
            </a:pPr>
            <a:endParaRPr lang="en-US" dirty="0"/>
          </a:p>
          <a:p>
            <a:pPr>
              <a:defRPr/>
            </a:pPr>
            <a:r>
              <a:rPr lang="en-US" dirty="0">
                <a:latin typeface="Arial"/>
                <a:cs typeface="Arial"/>
              </a:rPr>
              <a:t>* In collaboration with researchers in Nigeria, Charles Rotimi’s group identified genomic variants associated with prevalent or persistent cervical infections of human papilloma virus. Many of these variants were located in or near genes involved in antigen presentation. Analyses indicated that these variants may result in weaker binding with viral proteins.</a:t>
            </a:r>
          </a:p>
          <a:p>
            <a:pPr marL="0" lvl="1">
              <a:defRPr/>
            </a:pPr>
            <a:endParaRPr lang="en-US" sz="1200" dirty="0">
              <a:latin typeface="Arial"/>
              <a:cs typeface="Arial"/>
            </a:endParaRPr>
          </a:p>
          <a:p>
            <a:pPr marL="0" lvl="1">
              <a:defRPr/>
            </a:pPr>
            <a:r>
              <a:rPr lang="en-US" sz="1200" dirty="0">
                <a:latin typeface="Arial"/>
                <a:cs typeface="Arial"/>
              </a:rPr>
              <a:t>* Julie Segre and an international team of collaborators used genome sequencing to catalog the microbial communities living on the skin of infants. The researchers analyzed gene expression to understand the functions of these microbial communities. </a:t>
            </a:r>
          </a:p>
          <a:p>
            <a:pPr>
              <a:defRPr/>
            </a:pPr>
            <a:endParaRPr lang="en-US" sz="1200" dirty="0">
              <a:latin typeface="Arial" panose="020B0604020202020204" pitchFamily="34" charset="0"/>
              <a:cs typeface="Arial" panose="020B0604020202020204" pitchFamily="34" charset="0"/>
            </a:endParaRPr>
          </a:p>
        </p:txBody>
      </p:sp>
      <p:sp>
        <p:nvSpPr>
          <p:cNvPr id="2" name="Slide Number Placeholder 3">
            <a:extLst>
              <a:ext uri="{FF2B5EF4-FFF2-40B4-BE49-F238E27FC236}">
                <a16:creationId xmlns:a16="http://schemas.microsoft.com/office/drawing/2014/main" id="{C4E9D875-DD2E-0EA0-6F4A-6515406A6004}"/>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86</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0295989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8ABFC-3246-6FCD-BF52-D56D45F44016}"/>
            </a:ext>
          </a:extLst>
        </p:cNvPr>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7D304330-02B2-C3D2-C9AD-04156D9E1A42}"/>
              </a:ext>
            </a:extLst>
          </p:cNvPr>
          <p:cNvSpPr>
            <a:spLocks noGrp="1" noRot="1" noChangeAspect="1" noTextEdit="1"/>
          </p:cNvSpPr>
          <p:nvPr>
            <p:ph type="sldImg"/>
          </p:nvPr>
        </p:nvSpPr>
        <p:spPr>
          <a:xfrm>
            <a:off x="336550" y="458788"/>
            <a:ext cx="6337300" cy="3565525"/>
          </a:xfrm>
          <a:prstGeom prst="rect">
            <a:avLst/>
          </a:prstGeom>
          <a:ln/>
        </p:spPr>
      </p:sp>
      <p:sp>
        <p:nvSpPr>
          <p:cNvPr id="119811" name="Notes Placeholder 2">
            <a:extLst>
              <a:ext uri="{FF2B5EF4-FFF2-40B4-BE49-F238E27FC236}">
                <a16:creationId xmlns:a16="http://schemas.microsoft.com/office/drawing/2014/main" id="{FE59148C-75AA-C467-DFDD-B4CDC34D6897}"/>
              </a:ext>
            </a:extLst>
          </p:cNvPr>
          <p:cNvSpPr>
            <a:spLocks noGrp="1"/>
          </p:cNvSpPr>
          <p:nvPr>
            <p:ph type="body" idx="1"/>
          </p:nvPr>
        </p:nvSpPr>
        <p:spPr>
          <a:xfrm>
            <a:off x="762000" y="4024313"/>
            <a:ext cx="5486400" cy="4114800"/>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marL="0" marR="0" lvl="1" indent="0" algn="l" defTabSz="587579" rtl="0" eaLnBrk="1" fontAlgn="auto" latinLnBrk="0" hangingPunct="1">
              <a:lnSpc>
                <a:spcPct val="100000"/>
              </a:lnSpc>
              <a:spcBef>
                <a:spcPts val="0"/>
              </a:spcBef>
              <a:spcAft>
                <a:spcPts val="0"/>
              </a:spcAft>
              <a:buClrTx/>
              <a:buSzTx/>
              <a:buFontTx/>
              <a:buNone/>
              <a:tabLst/>
              <a:defRPr/>
            </a:pPr>
            <a:r>
              <a:rPr lang="en-US" dirty="0">
                <a:solidFill>
                  <a:srgbClr val="000000"/>
                </a:solidFill>
                <a:effectLst/>
                <a:ea typeface="Calibri" panose="020F0502020204030204" pitchFamily="34" charset="0"/>
                <a:cs typeface="Arial" panose="020B0604020202020204" pitchFamily="34" charset="0"/>
              </a:rPr>
              <a:t>In December, a majority of the voting NIH Fellows United (a group of trainees in the NIH Intramural Research Program) voted to be represented by the International Union of United Automobile, Aerospace, and Agricultural Implement Workers of America (also known as the UAW). The Federal Labor Relations Authority later certified the bargaining unit. The UAW unit covers approximately 5,000 fellows within the NIH Intramural Research Program. Collective bargaining will be ongoing throughout 2024. </a:t>
            </a:r>
            <a:endParaRPr lang="en-US" dirty="0">
              <a:effectLst/>
              <a:ea typeface="Calibri" panose="020F0502020204030204" pitchFamily="34" charset="0"/>
              <a:cs typeface="Arial" panose="020B0604020202020204" pitchFamily="34" charset="0"/>
            </a:endParaRPr>
          </a:p>
        </p:txBody>
      </p:sp>
      <p:sp>
        <p:nvSpPr>
          <p:cNvPr id="119812" name="Slide Number Placeholder 3">
            <a:extLst>
              <a:ext uri="{FF2B5EF4-FFF2-40B4-BE49-F238E27FC236}">
                <a16:creationId xmlns:a16="http://schemas.microsoft.com/office/drawing/2014/main" id="{DA56872D-7E60-1820-6126-7C17699BC40C}"/>
              </a:ext>
            </a:extLst>
          </p:cNvPr>
          <p:cNvSpPr>
            <a:spLocks noGrp="1"/>
          </p:cNvSpPr>
          <p:nvPr>
            <p:ph type="sldNum" sz="quarter" idx="5"/>
          </p:nvPr>
        </p:nvSpPr>
        <p:spPr>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87</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41804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r>
              <a:rPr lang="en-US" dirty="0">
                <a:latin typeface="Arial"/>
                <a:cs typeface="Arial"/>
              </a:rPr>
              <a:t>Before I end my Director’s Report, I want to again remind you about a * regularly updated, user-friendly, one-stop-shop for staying connected with me and NHGRI. By visiting this web page through this convenient URL and then scrolling down, * you get a menu of these major resources associated with the Institute.</a:t>
            </a:r>
          </a:p>
          <a:p>
            <a:endParaRPr lang="en-US" dirty="0"/>
          </a:p>
          <a:p>
            <a:r>
              <a:rPr lang="en-US" dirty="0">
                <a:latin typeface="Arial"/>
                <a:cs typeface="Arial"/>
              </a:rPr>
              <a:t>This includes links for the genome.gov website, my biography, my </a:t>
            </a:r>
            <a:r>
              <a:rPr lang="en-US" i="1" dirty="0">
                <a:latin typeface="Arial"/>
                <a:cs typeface="Arial"/>
              </a:rPr>
              <a:t>The Genomics Landscape </a:t>
            </a:r>
            <a:r>
              <a:rPr lang="en-US" i="0" dirty="0">
                <a:latin typeface="Arial"/>
                <a:cs typeface="Arial"/>
              </a:rPr>
              <a:t>monthly newsletter, </a:t>
            </a:r>
            <a:r>
              <a:rPr lang="en-US" dirty="0">
                <a:latin typeface="Arial"/>
                <a:cs typeface="Arial"/>
              </a:rPr>
              <a:t>and my three social media feeds. Also on this page, there are convenient links to the 2020 NHGRI Strategic Vision, our Building a Diverse Genomics Workforce Action Agenda, the NHGRI brochure, NHGRI’s YouTube channel (GenomeTV), the NHGRI History of Genomics Program’s set of oral histories, and our Talking Glossary of Genomic and Genetic Terms. And if those sites are not what you are looking for, * scrolling down further reveals recordings of some selected talks of mine as well as some of my * recent podcasts and * published features. </a:t>
            </a:r>
          </a:p>
          <a:p>
            <a:endParaRPr lang="en-US" dirty="0">
              <a:cs typeface="Arial" panose="020B0604020202020204" pitchFamily="34" charset="0"/>
            </a:endParaRPr>
          </a:p>
          <a:p>
            <a:r>
              <a:rPr lang="en-US" dirty="0">
                <a:latin typeface="Arial"/>
                <a:cs typeface="Arial"/>
              </a:rPr>
              <a:t>I hope people find this one-stop-shop helpful when trying to stay connected with me and NHGRI. </a:t>
            </a:r>
            <a:endParaRPr lang="en-US" dirty="0">
              <a:latin typeface="Arial"/>
              <a:ea typeface="Calibri" panose="020F0502020204030204" pitchFamily="34" charset="0"/>
              <a:cs typeface="Arial"/>
            </a:endParaRPr>
          </a:p>
          <a:p>
            <a:endParaRPr lang="en-US" dirty="0"/>
          </a:p>
        </p:txBody>
      </p:sp>
      <p:sp>
        <p:nvSpPr>
          <p:cNvPr id="6" name="Slide Number Placeholder 3">
            <a:extLst>
              <a:ext uri="{FF2B5EF4-FFF2-40B4-BE49-F238E27FC236}">
                <a16:creationId xmlns:a16="http://schemas.microsoft.com/office/drawing/2014/main" id="{5CF17508-D38F-4AA2-84A6-BBEA579A11C7}"/>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88</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652755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6225" y="457200"/>
            <a:ext cx="6337300" cy="3565525"/>
          </a:xfrm>
        </p:spPr>
      </p:sp>
      <p:sp>
        <p:nvSpPr>
          <p:cNvPr id="3" name="Notes Placeholder 2"/>
          <p:cNvSpPr>
            <a:spLocks noGrp="1"/>
          </p:cNvSpPr>
          <p:nvPr>
            <p:ph type="body" idx="1"/>
          </p:nvPr>
        </p:nvSpPr>
        <p:spPr>
          <a:xfrm>
            <a:off x="762000" y="4022725"/>
            <a:ext cx="5486400" cy="4114800"/>
          </a:xfrm>
        </p:spPr>
        <p:txBody>
          <a:bodyPr/>
          <a:lstStyle/>
          <a:p>
            <a:r>
              <a:rPr lang="en-US" dirty="0">
                <a:latin typeface="Arial"/>
                <a:cs typeface="Arial"/>
              </a:rPr>
              <a:t>Finally, a personal thanks to the many NHGRI staff members who contributed the slides and associated materials that I just reviewed in my Director’s Report. As always, a group effort is essential for getting such a large amount of information conveyed efficiently at each Council meeting. </a:t>
            </a:r>
          </a:p>
          <a:p>
            <a:pPr defTabSz="1018927">
              <a:defRPr/>
            </a:pPr>
            <a:endParaRPr lang="en-US" dirty="0">
              <a:cs typeface="Arial"/>
            </a:endParaRPr>
          </a:p>
          <a:p>
            <a:pPr defTabSz="1018927">
              <a:defRPr/>
            </a:pPr>
            <a:r>
              <a:rPr lang="en-US" dirty="0">
                <a:cs typeface="Arial"/>
              </a:rPr>
              <a:t>I would like to especially thank the various folks who review the Director’s Report at various stages as well as </a:t>
            </a:r>
            <a:r>
              <a:rPr lang="en-US" dirty="0">
                <a:latin typeface="Arial"/>
                <a:cs typeface="Arial"/>
              </a:rPr>
              <a:t>NHGRI’s Office of Communications for creating the electronic resource associated with my Director’s Report.</a:t>
            </a:r>
          </a:p>
          <a:p>
            <a:endParaRPr lang="en-US" dirty="0"/>
          </a:p>
          <a:p>
            <a:pPr marL="0" marR="0" lvl="1" indent="0" algn="l" defTabSz="587579" rtl="0" eaLnBrk="1" fontAlgn="auto" latinLnBrk="0" hangingPunct="1">
              <a:lnSpc>
                <a:spcPct val="100000"/>
              </a:lnSpc>
              <a:spcBef>
                <a:spcPts val="0"/>
              </a:spcBef>
              <a:spcAft>
                <a:spcPts val="0"/>
              </a:spcAft>
              <a:buClrTx/>
              <a:buSzTx/>
              <a:buFontTx/>
              <a:buNone/>
              <a:tabLst/>
              <a:defRPr/>
            </a:pPr>
            <a:r>
              <a:rPr lang="en-US" dirty="0">
                <a:latin typeface="Arial"/>
                <a:cs typeface="Arial"/>
              </a:rPr>
              <a:t>And * a special thanks to the usual ‘ringleader’ for helping me prepare my Director’s Report, Kris Wetterstrand, in addition to Vanessa Campos, who has joined the ‘inner circle’ of my Director’s Report Team. * Pictured here are Kris and Vanessa (and many others) in this group photo taken at the annual NHGRI Symposium in November. </a:t>
            </a:r>
          </a:p>
        </p:txBody>
      </p:sp>
      <p:sp>
        <p:nvSpPr>
          <p:cNvPr id="6" name="Slide Number Placeholder 3">
            <a:extLst>
              <a:ext uri="{FF2B5EF4-FFF2-40B4-BE49-F238E27FC236}">
                <a16:creationId xmlns:a16="http://schemas.microsoft.com/office/drawing/2014/main" id="{D14B126F-6991-4950-BF45-ED6968BE9E46}"/>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89</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2149112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938" y="319088"/>
            <a:ext cx="6486525" cy="3648075"/>
          </a:xfrm>
        </p:spPr>
      </p:sp>
      <p:sp>
        <p:nvSpPr>
          <p:cNvPr id="3" name="Notes Placeholder 2">
            <a:extLst>
              <a:ext uri="{FF2B5EF4-FFF2-40B4-BE49-F238E27FC236}">
                <a16:creationId xmlns:a16="http://schemas.microsoft.com/office/drawing/2014/main" id="{A166CEC8-DA8D-4194-A40E-F0360FD85EFA}"/>
              </a:ext>
            </a:extLst>
          </p:cNvPr>
          <p:cNvSpPr>
            <a:spLocks noGrp="1"/>
          </p:cNvSpPr>
          <p:nvPr>
            <p:ph type="body" idx="1"/>
          </p:nvPr>
        </p:nvSpPr>
        <p:spPr/>
        <p:txBody>
          <a:bodyPr/>
          <a:lstStyle/>
          <a:p>
            <a:r>
              <a:rPr lang="en-US"/>
              <a:t> </a:t>
            </a:r>
          </a:p>
        </p:txBody>
      </p:sp>
      <p:sp>
        <p:nvSpPr>
          <p:cNvPr id="5" name="Slide Number Placeholder 3">
            <a:extLst>
              <a:ext uri="{FF2B5EF4-FFF2-40B4-BE49-F238E27FC236}">
                <a16:creationId xmlns:a16="http://schemas.microsoft.com/office/drawing/2014/main" id="{099DCCB5-972F-4EDC-B3BA-F6E5E1549E02}"/>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90</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616451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4.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openxmlformats.org/officeDocument/2006/relationships/image" Target="../media/image5.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7.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png"/><Relationship Id="rId1" Type="http://schemas.openxmlformats.org/officeDocument/2006/relationships/slideMaster" Target="../slideMasters/slideMaster8.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png"/><Relationship Id="rId1" Type="http://schemas.openxmlformats.org/officeDocument/2006/relationships/slideMaster" Target="../slideMasters/slideMaster8.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jpeg"/><Relationship Id="rId1" Type="http://schemas.openxmlformats.org/officeDocument/2006/relationships/slideMaster" Target="../slideMasters/slideMaster10.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
        <p:nvSpPr>
          <p:cNvPr id="6" name="Footer Placeholder 5">
            <a:extLst>
              <a:ext uri="{FF2B5EF4-FFF2-40B4-BE49-F238E27FC236}">
                <a16:creationId xmlns:a16="http://schemas.microsoft.com/office/drawing/2014/main" id="{F0935A8F-D8C4-A62E-32DC-035F50A3D5A6}"/>
              </a:ext>
            </a:extLst>
          </p:cNvPr>
          <p:cNvSpPr>
            <a:spLocks noGrp="1"/>
          </p:cNvSpPr>
          <p:nvPr>
            <p:ph type="ftr" sz="quarter" idx="15"/>
          </p:nvPr>
        </p:nvSpPr>
        <p:spPr>
          <a:xfrm>
            <a:off x="4038600" y="6356350"/>
            <a:ext cx="4114800" cy="365125"/>
          </a:xfrm>
          <a:prstGeom prst="rect">
            <a:avLst/>
          </a:prstGeom>
        </p:spPr>
        <p:txBody>
          <a:bodyPr/>
          <a:lstStyle/>
          <a:p>
            <a:r>
              <a:rPr lang="en-US"/>
              <a:t>Document</a:t>
            </a:r>
          </a:p>
        </p:txBody>
      </p:sp>
    </p:spTree>
  </p:cSld>
  <p:clrMapOvr>
    <a:masterClrMapping/>
  </p:clrMapOvr>
  <p:transition spd="slow">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5" name="Footer Placeholder 4">
            <a:extLst>
              <a:ext uri="{FF2B5EF4-FFF2-40B4-BE49-F238E27FC236}">
                <a16:creationId xmlns:a16="http://schemas.microsoft.com/office/drawing/2014/main" id="{8384C0BC-EC0A-87BB-B2BB-0076B209ECCF}"/>
              </a:ext>
            </a:extLst>
          </p:cNvPr>
          <p:cNvSpPr>
            <a:spLocks noGrp="1"/>
          </p:cNvSpPr>
          <p:nvPr>
            <p:ph type="ftr" sz="quarter" idx="10"/>
          </p:nvPr>
        </p:nvSpPr>
        <p:spPr>
          <a:xfrm>
            <a:off x="4038600" y="6356350"/>
            <a:ext cx="4114800" cy="365125"/>
          </a:xfrm>
          <a:prstGeom prst="rect">
            <a:avLst/>
          </a:prstGeom>
        </p:spPr>
        <p:txBody>
          <a:bodyPr/>
          <a:lstStyle/>
          <a:p>
            <a:r>
              <a:rPr lang="en-US"/>
              <a:t>Document</a:t>
            </a:r>
          </a:p>
        </p:txBody>
      </p:sp>
    </p:spTree>
    <p:extLst>
      <p:ext uri="{BB962C8B-B14F-4D97-AF65-F5344CB8AC3E}">
        <p14:creationId xmlns:p14="http://schemas.microsoft.com/office/powerpoint/2010/main" val="1326934638"/>
      </p:ext>
    </p:extLst>
  </p:cSld>
  <p:clrMapOvr>
    <a:masterClrMapping/>
  </p:clrMapOvr>
  <p:transition spd="slow">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noAutofit/>
          </a:bodyPr>
          <a:lstStyle>
            <a:lvl1pPr marL="304792" indent="-304792">
              <a:buFont typeface="Wingdings" pitchFamily="2" charset="2"/>
              <a:buChar cha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Autofit/>
          </a:bodyPr>
          <a:lstStyle>
            <a:lvl1pPr>
              <a:defRPr sz="4400"/>
            </a:lvl1pPr>
          </a:lstStyle>
          <a:p>
            <a:r>
              <a:rPr lang="en-US"/>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7554" y="6527178"/>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0957" y="6527178"/>
            <a:ext cx="6217920" cy="366183"/>
          </a:xfrm>
          <a:prstGeom prst="rect">
            <a:avLst/>
          </a:prstGeom>
        </p:spPr>
        <p:txBody>
          <a:bodyPr anchor="ctr" anchorCtr="0"/>
          <a:lstStyle>
            <a:lvl1pPr algn="r">
              <a:defRPr sz="1200" b="1">
                <a:solidFill>
                  <a:schemeClr val="bg2"/>
                </a:solidFill>
              </a:defRPr>
            </a:lvl1pPr>
          </a:lstStyle>
          <a:p>
            <a:r>
              <a:rPr lang="en-US"/>
              <a:t>Document</a:t>
            </a:r>
          </a:p>
        </p:txBody>
      </p:sp>
    </p:spTree>
    <p:extLst>
      <p:ext uri="{BB962C8B-B14F-4D97-AF65-F5344CB8AC3E}">
        <p14:creationId xmlns:p14="http://schemas.microsoft.com/office/powerpoint/2010/main" val="172786771"/>
      </p:ext>
    </p:extLst>
  </p:cSld>
  <p:clrMapOvr>
    <a:masterClrMapping/>
  </p:clrMapOvr>
  <p:transition spd="slow">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eft Image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3238" y="1576131"/>
            <a:ext cx="8932689" cy="4362873"/>
          </a:xfrm>
        </p:spPr>
        <p:txBody>
          <a:bodyPr>
            <a:noAutofit/>
          </a:bodyPr>
          <a:lstStyle>
            <a:lvl1pPr marL="304792" indent="-304792">
              <a:buFont typeface="Wingdings" pitchFamily="2" charset="2"/>
              <a:buChar char="§"/>
              <a:defRPr sz="2800" b="1"/>
            </a:lvl1pPr>
            <a:lvl2pPr marL="609585" indent="0">
              <a:buNone/>
              <a:defRPr sz="2800" b="1">
                <a:solidFill>
                  <a:schemeClr val="bg2"/>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2683238" y="13415"/>
            <a:ext cx="9508761" cy="1143000"/>
          </a:xfrm>
        </p:spPr>
        <p:txBody>
          <a:bodyPr lIns="0" rIns="137160" anchor="t" anchorCtr="0">
            <a:noAutofit/>
          </a:bodyPr>
          <a:lstStyle>
            <a:lvl1pPr>
              <a:defRPr sz="360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4966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8" y="6549662"/>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6" name="Rectangle 5">
            <a:extLst>
              <a:ext uri="{FF2B5EF4-FFF2-40B4-BE49-F238E27FC236}">
                <a16:creationId xmlns:a16="http://schemas.microsoft.com/office/drawing/2014/main" id="{0BFF9D95-CEE2-8962-DECA-93603AB8D9CB}"/>
              </a:ext>
            </a:extLst>
          </p:cNvPr>
          <p:cNvSpPr/>
          <p:nvPr userDrawn="1"/>
        </p:nvSpPr>
        <p:spPr>
          <a:xfrm>
            <a:off x="10916006" y="6604754"/>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7">
            <a:extLst>
              <a:ext uri="{FF2B5EF4-FFF2-40B4-BE49-F238E27FC236}">
                <a16:creationId xmlns:a16="http://schemas.microsoft.com/office/drawing/2014/main" id="{8707892D-4775-83F8-DE05-0C2F4E962D53}"/>
              </a:ext>
            </a:extLst>
          </p:cNvPr>
          <p:cNvSpPr>
            <a:spLocks noGrp="1"/>
          </p:cNvSpPr>
          <p:nvPr>
            <p:ph type="pic" sz="quarter" idx="13"/>
          </p:nvPr>
        </p:nvSpPr>
        <p:spPr>
          <a:xfrm>
            <a:off x="0" y="0"/>
            <a:ext cx="2286000" cy="68580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vert="horz" lIns="91440" tIns="45720" rIns="91440" bIns="45720" rtlCol="0">
            <a:normAutofit/>
          </a:bodyPr>
          <a:lstStyle>
            <a:lvl1pPr>
              <a:defRPr lang="en-US"/>
            </a:lvl1pPr>
          </a:lstStyle>
          <a:p>
            <a:pPr lvl="0"/>
            <a:endParaRPr lang="en-US"/>
          </a:p>
        </p:txBody>
      </p:sp>
    </p:spTree>
    <p:extLst>
      <p:ext uri="{BB962C8B-B14F-4D97-AF65-F5344CB8AC3E}">
        <p14:creationId xmlns:p14="http://schemas.microsoft.com/office/powerpoint/2010/main" val="3927829445"/>
      </p:ext>
    </p:extLst>
  </p:cSld>
  <p:clrMapOvr>
    <a:masterClrMapping/>
  </p:clrMapOvr>
  <p:transition spd="slow">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16:9">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8" name="Footer Placeholder 4"/>
          <p:cNvSpPr>
            <a:spLocks noGrp="1"/>
          </p:cNvSpPr>
          <p:nvPr>
            <p:ph type="ftr" sz="quarter" idx="3"/>
          </p:nvPr>
        </p:nvSpPr>
        <p:spPr>
          <a:xfrm>
            <a:off x="5532238"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3467252" y="1248481"/>
            <a:ext cx="5281879" cy="29718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4429376"/>
            <a:ext cx="11503152" cy="1216152"/>
          </a:xfrm>
        </p:spPr>
        <p:txBody>
          <a:bodyPr>
            <a:noAutofit/>
          </a:bodyPr>
          <a:lstStyle>
            <a:lvl1pPr marL="304792" indent="-304792">
              <a:buFont typeface="Wingdings" pitchFamily="2" charset="2"/>
              <a:buChar char="§"/>
              <a:defRPr sz="2800" b="1" spc="-70" baseline="0"/>
            </a:lvl1pPr>
            <a:lvl2pPr marL="609585" indent="0">
              <a:buFontTx/>
              <a:buNone/>
              <a:defRPr sz="2800" b="1" spc="-70" baseline="0">
                <a:solidFill>
                  <a:schemeClr val="bg2"/>
                </a:solidFill>
              </a:defRPr>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6B957768-840A-259E-3F99-A7236BFDF299}"/>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Tree>
    <p:extLst>
      <p:ext uri="{BB962C8B-B14F-4D97-AF65-F5344CB8AC3E}">
        <p14:creationId xmlns:p14="http://schemas.microsoft.com/office/powerpoint/2010/main" val="228136248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two images 16:9">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8" name="Footer Placeholder 4"/>
          <p:cNvSpPr>
            <a:spLocks noGrp="1"/>
          </p:cNvSpPr>
          <p:nvPr>
            <p:ph type="ftr" sz="quarter" idx="3"/>
          </p:nvPr>
        </p:nvSpPr>
        <p:spPr>
          <a:xfrm>
            <a:off x="5532238"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654978" y="1248481"/>
            <a:ext cx="5281879" cy="29718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4429376"/>
            <a:ext cx="11503152" cy="1216152"/>
          </a:xfrm>
        </p:spPr>
        <p:txBody>
          <a:bodyPr>
            <a:noAutofit/>
          </a:bodyPr>
          <a:lstStyle>
            <a:lvl1pPr marL="304792" indent="-304792">
              <a:buFont typeface="Wingdings" pitchFamily="2" charset="2"/>
              <a:buChar char="§"/>
              <a:defRPr sz="2800" b="1" spc="-70" baseline="0"/>
            </a:lvl1pPr>
            <a:lvl2pPr marL="609585" indent="0">
              <a:buFontTx/>
              <a:buNone/>
              <a:defRPr sz="2800" b="1" spc="-70" baseline="0">
                <a:solidFill>
                  <a:schemeClr val="bg2"/>
                </a:solidFill>
              </a:defRPr>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6B957768-840A-259E-3F99-A7236BFDF299}"/>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3" name="Picture Placeholder 5">
            <a:extLst>
              <a:ext uri="{FF2B5EF4-FFF2-40B4-BE49-F238E27FC236}">
                <a16:creationId xmlns:a16="http://schemas.microsoft.com/office/drawing/2014/main" id="{1E5983C0-C1CD-4679-D883-10BCC35B2FE5}"/>
              </a:ext>
            </a:extLst>
          </p:cNvPr>
          <p:cNvSpPr>
            <a:spLocks noGrp="1" noChangeAspect="1"/>
          </p:cNvSpPr>
          <p:nvPr>
            <p:ph type="pic" sz="quarter" idx="14"/>
          </p:nvPr>
        </p:nvSpPr>
        <p:spPr>
          <a:xfrm>
            <a:off x="6255143" y="1248481"/>
            <a:ext cx="5281879" cy="29718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174911954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2.35:1">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8"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2483889" y="1272293"/>
            <a:ext cx="7224222" cy="3074137"/>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4429376"/>
            <a:ext cx="11503152" cy="1216152"/>
          </a:xfrm>
        </p:spPr>
        <p:txBody>
          <a:bodyPr>
            <a:noAutofit/>
          </a:bodyPr>
          <a:lstStyle>
            <a:lvl1pPr marL="304792" indent="-304792">
              <a:buFont typeface="Wingdings" pitchFamily="2" charset="2"/>
              <a:buChar char="§"/>
              <a:defRPr sz="2800" b="1" spc="-70" baseline="0"/>
            </a:lvl1pPr>
            <a:lvl2pPr marL="609585" indent="0">
              <a:buFontTx/>
              <a:buNone/>
              <a:defRPr sz="2800" b="1" spc="-70" baseline="0">
                <a:solidFill>
                  <a:schemeClr val="bg2"/>
                </a:solidFill>
              </a:defRPr>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6B339075-819A-7B5C-553B-8D9E7CAD1F52}"/>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936060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PROFILE IMAGES horizontal">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5702869"/>
            <a:ext cx="11503152" cy="901131"/>
          </a:xfrm>
        </p:spPr>
        <p:txBody>
          <a:bodyPr>
            <a:noAutofit/>
          </a:bodyPr>
          <a:lstStyle>
            <a:lvl1pPr marL="0" indent="0" algn="ctr">
              <a:buFontTx/>
              <a:buNone/>
              <a:defRPr sz="2800" b="1" spc="-70" baseline="0"/>
            </a:lvl1pPr>
            <a:lvl2pPr marL="914377" indent="-304792">
              <a:buFont typeface="Wingdings" pitchFamily="2" charset="2"/>
              <a:buChar char="§"/>
              <a:defRPr spc="-70" baseline="0"/>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4"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7"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2907792" y="1323108"/>
            <a:ext cx="6400800" cy="42672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223779434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PROFILE IMAGES vertical">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4344175" y="1239219"/>
            <a:ext cx="3503650" cy="4379562"/>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5" y="5702868"/>
            <a:ext cx="11428985" cy="975249"/>
          </a:xfrm>
        </p:spPr>
        <p:txBody>
          <a:bodyPr>
            <a:noAutofit/>
          </a:bodyPr>
          <a:lstStyle>
            <a:lvl1pPr marL="0" indent="0" algn="ctr">
              <a:buFontTx/>
              <a:buNone/>
              <a:defRPr sz="2800" b="1" spc="-70" baseline="0"/>
            </a:lvl1pPr>
            <a:lvl2pPr marL="914377" indent="-304792">
              <a:buFont typeface="Wingdings" pitchFamily="2" charset="2"/>
              <a:buChar char="§"/>
              <a:defRPr spc="-70" baseline="0"/>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271491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WO PROFILE IMAGES">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4"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6"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1739346" y="1261636"/>
            <a:ext cx="3502152" cy="4379976"/>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884845" y="5769544"/>
            <a:ext cx="5211155" cy="911149"/>
          </a:xfrm>
        </p:spPr>
        <p:txBody>
          <a:bodyPr>
            <a:noAutofit/>
          </a:bodyPr>
          <a:lstStyle>
            <a:lvl1pPr marL="0" indent="0" algn="ctr">
              <a:buFontTx/>
              <a:buNone/>
              <a:defRPr sz="2800" b="1" spc="-70" baseline="0"/>
            </a:lvl1pPr>
            <a:lvl2pPr marL="609585" indent="0">
              <a:buFontTx/>
              <a:buNone/>
              <a:defRPr spc="-70" baseline="0"/>
            </a:lvl2pPr>
            <a:lvl3pPr marL="1219170" indent="0">
              <a:buFontTx/>
              <a:buNone/>
              <a:defRPr spc="-70" baseline="0"/>
            </a:lvl3pPr>
            <a:lvl4pPr marL="1828755" indent="0">
              <a:buFontTx/>
              <a:buNone/>
              <a:defRPr spc="-70" baseline="0"/>
            </a:lvl4pPr>
            <a:lvl5pPr marL="2438339" indent="0">
              <a:buFontTx/>
              <a:buNone/>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5">
            <a:extLst>
              <a:ext uri="{FF2B5EF4-FFF2-40B4-BE49-F238E27FC236}">
                <a16:creationId xmlns:a16="http://schemas.microsoft.com/office/drawing/2014/main" id="{230AD4DF-10C4-C268-B03C-7BE86F5BECD6}"/>
              </a:ext>
            </a:extLst>
          </p:cNvPr>
          <p:cNvSpPr>
            <a:spLocks noGrp="1" noChangeAspect="1"/>
          </p:cNvSpPr>
          <p:nvPr>
            <p:ph type="pic" sz="quarter" idx="14"/>
          </p:nvPr>
        </p:nvSpPr>
        <p:spPr>
          <a:xfrm>
            <a:off x="6780601" y="1289312"/>
            <a:ext cx="3502152" cy="4379976"/>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5" name="Text Placeholder 4">
            <a:extLst>
              <a:ext uri="{FF2B5EF4-FFF2-40B4-BE49-F238E27FC236}">
                <a16:creationId xmlns:a16="http://schemas.microsoft.com/office/drawing/2014/main" id="{3AC05C22-168C-51FF-E7CB-E441598A094C}"/>
              </a:ext>
            </a:extLst>
          </p:cNvPr>
          <p:cNvSpPr>
            <a:spLocks noGrp="1"/>
          </p:cNvSpPr>
          <p:nvPr>
            <p:ph type="body" sz="quarter" idx="15"/>
          </p:nvPr>
        </p:nvSpPr>
        <p:spPr>
          <a:xfrm>
            <a:off x="6125150" y="5766293"/>
            <a:ext cx="5267836" cy="844444"/>
          </a:xfrm>
        </p:spPr>
        <p:txBody>
          <a:bodyPr/>
          <a:lstStyle>
            <a:lvl1pPr marL="0" indent="0" algn="ctr">
              <a:buFontTx/>
              <a:buNone/>
              <a:defRPr sz="2800" b="1"/>
            </a:lvl1pPr>
            <a:lvl2pPr marL="609585" indent="0">
              <a:buFontTx/>
              <a:buNone/>
              <a:defRPr/>
            </a:lvl2pPr>
            <a:lvl3pPr marL="1219170" indent="0">
              <a:buFontTx/>
              <a:buNone/>
              <a:defRPr/>
            </a:lvl3pPr>
            <a:lvl4pPr marL="1828755" indent="0">
              <a:buFontTx/>
              <a:buNone/>
              <a:defRPr/>
            </a:lvl4pPr>
            <a:lvl5pPr marL="2438339"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B7F9F3CC-1D9D-1ABB-65B3-64AA47E30200}"/>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124674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PROFILE IMAGES with logo">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7"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2026972" y="1275635"/>
            <a:ext cx="3657600" cy="45720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905869" y="5953027"/>
            <a:ext cx="5899805" cy="1216152"/>
          </a:xfrm>
        </p:spPr>
        <p:txBody>
          <a:bodyPr>
            <a:noAutofit/>
          </a:bodyPr>
          <a:lstStyle>
            <a:lvl1pPr marL="0" indent="0" algn="ctr">
              <a:buFontTx/>
              <a:buNone/>
              <a:defRPr sz="2800" b="1" spc="-70" baseline="0"/>
            </a:lvl1pPr>
            <a:lvl2pPr marL="914377" indent="-304792">
              <a:buFont typeface="Wingdings" pitchFamily="2" charset="2"/>
              <a:buChar char="§"/>
              <a:defRPr spc="-70" baseline="0"/>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5">
            <a:extLst>
              <a:ext uri="{FF2B5EF4-FFF2-40B4-BE49-F238E27FC236}">
                <a16:creationId xmlns:a16="http://schemas.microsoft.com/office/drawing/2014/main" id="{B13B6DFB-7B7B-82D0-49FA-EE2426B7F091}"/>
              </a:ext>
            </a:extLst>
          </p:cNvPr>
          <p:cNvSpPr>
            <a:spLocks noGrp="1"/>
          </p:cNvSpPr>
          <p:nvPr>
            <p:ph type="pic" sz="quarter" idx="14" hasCustomPrompt="1"/>
          </p:nvPr>
        </p:nvSpPr>
        <p:spPr>
          <a:xfrm>
            <a:off x="7075055" y="2633238"/>
            <a:ext cx="3856784" cy="1764434"/>
          </a:xfrm>
        </p:spPr>
        <p:txBody>
          <a:bodyPr/>
          <a:lstStyle/>
          <a:p>
            <a:r>
              <a:rPr lang="en-US"/>
              <a:t>logo</a:t>
            </a:r>
          </a:p>
        </p:txBody>
      </p:sp>
      <p:sp>
        <p:nvSpPr>
          <p:cNvPr id="13" name="Rectangle 12">
            <a:extLst>
              <a:ext uri="{FF2B5EF4-FFF2-40B4-BE49-F238E27FC236}">
                <a16:creationId xmlns:a16="http://schemas.microsoft.com/office/drawing/2014/main" id="{95D24A3F-71E5-91BC-E65E-43DF219C6C8D}"/>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324595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Tree>
    <p:extLst>
      <p:ext uri="{BB962C8B-B14F-4D97-AF65-F5344CB8AC3E}">
        <p14:creationId xmlns:p14="http://schemas.microsoft.com/office/powerpoint/2010/main" val="629369453"/>
      </p:ext>
    </p:extLst>
  </p:cSld>
  <p:clrMapOvr>
    <a:masterClrMapping/>
  </p:clrMapOvr>
  <p:transition spd="slow">
    <p:wipe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455435096"/>
      </p:ext>
    </p:extLst>
  </p:cSld>
  <p:clrMapOvr>
    <a:masterClrMapping/>
  </p:clrMapOvr>
  <p:transition spd="slow">
    <p:wipe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8919142"/>
      </p:ext>
    </p:extLst>
  </p:cSld>
  <p:clrMapOvr>
    <a:masterClrMapping/>
  </p:clrMapOvr>
  <p:transition spd="slow">
    <p:wipe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673830593"/>
      </p:ext>
    </p:extLst>
  </p:cSld>
  <p:clrMapOvr>
    <a:masterClrMapping/>
  </p:clrMapOvr>
  <p:transition spd="slow">
    <p:wipe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one large image horizontal">
    <p:spTree>
      <p:nvGrpSpPr>
        <p:cNvPr id="1" name=""/>
        <p:cNvGrpSpPr/>
        <p:nvPr/>
      </p:nvGrpSpPr>
      <p:grpSpPr>
        <a:xfrm>
          <a:off x="0" y="0"/>
          <a:ext cx="0" cy="0"/>
          <a:chOff x="0" y="0"/>
          <a:chExt cx="0" cy="0"/>
        </a:xfrm>
      </p:grpSpPr>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521440" y="6400800"/>
            <a:ext cx="457200" cy="365125"/>
          </a:xfrm>
          <a:prstGeom prst="rect">
            <a:avLst/>
          </a:prstGeom>
        </p:spPr>
        <p:txBody>
          <a:bodyPr anchor="ctr" anchorCtr="0"/>
          <a:lstStyle>
            <a:lvl1pPr marL="0" marR="0" indent="0" algn="l" defTabSz="1219170" rtl="0" eaLnBrk="1" fontAlgn="auto" latinLnBrk="0" hangingPunct="1">
              <a:lnSpc>
                <a:spcPct val="100000"/>
              </a:lnSpc>
              <a:spcBef>
                <a:spcPts val="0"/>
              </a:spcBef>
              <a:spcAft>
                <a:spcPts val="0"/>
              </a:spcAft>
              <a:buClrTx/>
              <a:buSzTx/>
              <a:buFontTx/>
              <a:buNone/>
              <a:tabLst/>
              <a:defRPr sz="1200" b="1">
                <a:solidFill>
                  <a:schemeClr val="bg2"/>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376672" y="6400800"/>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6" name="Title 1"/>
          <p:cNvSpPr>
            <a:spLocks noGrp="1"/>
          </p:cNvSpPr>
          <p:nvPr>
            <p:ph type="title"/>
          </p:nvPr>
        </p:nvSpPr>
        <p:spPr>
          <a:xfrm>
            <a:off x="0" y="0"/>
            <a:ext cx="12192000" cy="1143000"/>
          </a:xfrm>
        </p:spPr>
        <p:txBody>
          <a:bodyPr lIns="0" tIns="137160" anchor="t" anchorCtr="0">
            <a:noAutofit/>
          </a:bodyPr>
          <a:lstStyle>
            <a:lvl1pPr algn="ctr">
              <a:defRPr sz="3600"/>
            </a:lvl1pPr>
          </a:lstStyle>
          <a:p>
            <a:r>
              <a:rPr lang="en-US"/>
              <a:t>Click to edit Master title style</a:t>
            </a:r>
          </a:p>
        </p:txBody>
      </p:sp>
      <p:sp>
        <p:nvSpPr>
          <p:cNvPr id="2" name="Rectangle 1">
            <a:extLst>
              <a:ext uri="{FF2B5EF4-FFF2-40B4-BE49-F238E27FC236}">
                <a16:creationId xmlns:a16="http://schemas.microsoft.com/office/drawing/2014/main" id="{356A5A15-D467-F253-E0FA-A6584639DEFB}"/>
              </a:ext>
            </a:extLst>
          </p:cNvPr>
          <p:cNvSpPr/>
          <p:nvPr userDrawn="1"/>
        </p:nvSpPr>
        <p:spPr>
          <a:xfrm>
            <a:off x="10758611" y="645589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3A659E3-B307-8CF6-8162-1104C048A0BA}"/>
              </a:ext>
            </a:extLst>
          </p:cNvPr>
          <p:cNvPicPr>
            <a:picLocks noChangeAspect="1"/>
          </p:cNvPicPr>
          <p:nvPr userDrawn="1"/>
        </p:nvPicPr>
        <p:blipFill rotWithShape="1">
          <a:blip r:embed="rId2" cstate="print">
            <a:alphaModFix amt="81000"/>
            <a:extLst>
              <a:ext uri="{28A0092B-C50C-407E-A947-70E740481C1C}">
                <a14:useLocalDpi xmlns:a14="http://schemas.microsoft.com/office/drawing/2010/main" val="0"/>
              </a:ext>
            </a:extLst>
          </a:blip>
          <a:srcRect r="44306" b="78763"/>
          <a:stretch/>
        </p:blipFill>
        <p:spPr>
          <a:xfrm>
            <a:off x="8531677" y="6229509"/>
            <a:ext cx="3930733" cy="844444"/>
          </a:xfrm>
          <a:prstGeom prst="rect">
            <a:avLst/>
          </a:prstGeom>
          <a:effectLst>
            <a:outerShdw blurRad="50800" dist="50800" dir="5400000" algn="ctr" rotWithShape="0">
              <a:srgbClr val="000000"/>
            </a:outerShdw>
          </a:effectLst>
        </p:spPr>
      </p:pic>
      <p:sp>
        <p:nvSpPr>
          <p:cNvPr id="7" name="Picture Placeholder 6">
            <a:extLst>
              <a:ext uri="{FF2B5EF4-FFF2-40B4-BE49-F238E27FC236}">
                <a16:creationId xmlns:a16="http://schemas.microsoft.com/office/drawing/2014/main" id="{73A91759-2FB3-7670-04B5-372F5E1BFF45}"/>
              </a:ext>
            </a:extLst>
          </p:cNvPr>
          <p:cNvSpPr>
            <a:spLocks noGrp="1" noChangeAspect="1"/>
          </p:cNvSpPr>
          <p:nvPr>
            <p:ph type="pic" sz="quarter" idx="13"/>
          </p:nvPr>
        </p:nvSpPr>
        <p:spPr>
          <a:xfrm>
            <a:off x="1841688" y="1265232"/>
            <a:ext cx="8912596" cy="5013335"/>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vert="horz" lIns="91440" tIns="45720" rIns="91440" bIns="45720" rtlCol="0">
            <a:normAutofit/>
          </a:bodyPr>
          <a:lstStyle>
            <a:lvl1pPr>
              <a:defRPr lang="en-US"/>
            </a:lvl1pPr>
          </a:lstStyle>
          <a:p>
            <a:pPr lvl="0"/>
            <a:endParaRPr lang="en-US"/>
          </a:p>
        </p:txBody>
      </p:sp>
    </p:spTree>
    <p:extLst>
      <p:ext uri="{BB962C8B-B14F-4D97-AF65-F5344CB8AC3E}">
        <p14:creationId xmlns:p14="http://schemas.microsoft.com/office/powerpoint/2010/main" val="3240637176"/>
      </p:ext>
    </p:extLst>
  </p:cSld>
  <p:clrMapOvr>
    <a:masterClrMapping/>
  </p:clrMapOvr>
  <p:transition spd="slow">
    <p:wipe di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one large image Vertical">
    <p:spTree>
      <p:nvGrpSpPr>
        <p:cNvPr id="1" name=""/>
        <p:cNvGrpSpPr/>
        <p:nvPr/>
      </p:nvGrpSpPr>
      <p:grpSpPr>
        <a:xfrm>
          <a:off x="0" y="0"/>
          <a:ext cx="0" cy="0"/>
          <a:chOff x="0" y="0"/>
          <a:chExt cx="0" cy="0"/>
        </a:xfrm>
      </p:grpSpPr>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521440" y="6400800"/>
            <a:ext cx="457200" cy="365125"/>
          </a:xfrm>
          <a:prstGeom prst="rect">
            <a:avLst/>
          </a:prstGeom>
        </p:spPr>
        <p:txBody>
          <a:bodyPr anchor="ctr" anchorCtr="0"/>
          <a:lstStyle>
            <a:lvl1pPr marL="0" marR="0" indent="0" algn="l" defTabSz="1219170" rtl="0" eaLnBrk="1" fontAlgn="auto" latinLnBrk="0" hangingPunct="1">
              <a:lnSpc>
                <a:spcPct val="100000"/>
              </a:lnSpc>
              <a:spcBef>
                <a:spcPts val="0"/>
              </a:spcBef>
              <a:spcAft>
                <a:spcPts val="0"/>
              </a:spcAft>
              <a:buClrTx/>
              <a:buSzTx/>
              <a:buFontTx/>
              <a:buNone/>
              <a:tabLst/>
              <a:defRPr sz="1200" b="1">
                <a:solidFill>
                  <a:schemeClr val="bg2"/>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376672" y="6400800"/>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6" name="Title 1"/>
          <p:cNvSpPr>
            <a:spLocks noGrp="1"/>
          </p:cNvSpPr>
          <p:nvPr>
            <p:ph type="title"/>
          </p:nvPr>
        </p:nvSpPr>
        <p:spPr>
          <a:xfrm>
            <a:off x="0" y="0"/>
            <a:ext cx="12192000" cy="1143000"/>
          </a:xfrm>
        </p:spPr>
        <p:txBody>
          <a:bodyPr lIns="0" tIns="137160" anchor="t" anchorCtr="0">
            <a:noAutofit/>
          </a:bodyPr>
          <a:lstStyle>
            <a:lvl1pPr algn="ctr">
              <a:defRPr sz="3600"/>
            </a:lvl1pPr>
          </a:lstStyle>
          <a:p>
            <a:r>
              <a:rPr lang="en-US"/>
              <a:t>Click to edit Master title style</a:t>
            </a:r>
          </a:p>
        </p:txBody>
      </p:sp>
      <p:sp>
        <p:nvSpPr>
          <p:cNvPr id="2" name="Rectangle 1">
            <a:extLst>
              <a:ext uri="{FF2B5EF4-FFF2-40B4-BE49-F238E27FC236}">
                <a16:creationId xmlns:a16="http://schemas.microsoft.com/office/drawing/2014/main" id="{356A5A15-D467-F253-E0FA-A6584639DEFB}"/>
              </a:ext>
            </a:extLst>
          </p:cNvPr>
          <p:cNvSpPr/>
          <p:nvPr userDrawn="1"/>
        </p:nvSpPr>
        <p:spPr>
          <a:xfrm>
            <a:off x="10758611" y="645589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3A659E3-B307-8CF6-8162-1104C048A0BA}"/>
              </a:ext>
            </a:extLst>
          </p:cNvPr>
          <p:cNvPicPr>
            <a:picLocks noChangeAspect="1"/>
          </p:cNvPicPr>
          <p:nvPr userDrawn="1"/>
        </p:nvPicPr>
        <p:blipFill rotWithShape="1">
          <a:blip r:embed="rId2" cstate="print">
            <a:alphaModFix amt="81000"/>
            <a:extLst>
              <a:ext uri="{28A0092B-C50C-407E-A947-70E740481C1C}">
                <a14:useLocalDpi xmlns:a14="http://schemas.microsoft.com/office/drawing/2010/main" val="0"/>
              </a:ext>
            </a:extLst>
          </a:blip>
          <a:srcRect r="44306" b="78763"/>
          <a:stretch/>
        </p:blipFill>
        <p:spPr>
          <a:xfrm>
            <a:off x="8531677" y="6229509"/>
            <a:ext cx="3930733" cy="844444"/>
          </a:xfrm>
          <a:prstGeom prst="rect">
            <a:avLst/>
          </a:prstGeom>
          <a:effectLst>
            <a:outerShdw blurRad="50800" dist="50800" dir="5400000" algn="ctr" rotWithShape="0">
              <a:srgbClr val="000000"/>
            </a:outerShdw>
          </a:effectLst>
        </p:spPr>
      </p:pic>
      <p:sp>
        <p:nvSpPr>
          <p:cNvPr id="7" name="Picture Placeholder 6">
            <a:extLst>
              <a:ext uri="{FF2B5EF4-FFF2-40B4-BE49-F238E27FC236}">
                <a16:creationId xmlns:a16="http://schemas.microsoft.com/office/drawing/2014/main" id="{73A91759-2FB3-7670-04B5-372F5E1BFF45}"/>
              </a:ext>
            </a:extLst>
          </p:cNvPr>
          <p:cNvSpPr>
            <a:spLocks noGrp="1" noChangeAspect="1"/>
          </p:cNvSpPr>
          <p:nvPr>
            <p:ph type="pic" sz="quarter" idx="13"/>
          </p:nvPr>
        </p:nvSpPr>
        <p:spPr>
          <a:xfrm>
            <a:off x="3960702" y="1239978"/>
            <a:ext cx="4270596" cy="5338245"/>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vert="horz" lIns="91440" tIns="45720" rIns="91440" bIns="45720" rtlCol="0">
            <a:normAutofit/>
          </a:bodyPr>
          <a:lstStyle>
            <a:lvl1pPr>
              <a:defRPr lang="en-US"/>
            </a:lvl1pPr>
          </a:lstStyle>
          <a:p>
            <a:pPr lvl="0"/>
            <a:endParaRPr lang="en-US"/>
          </a:p>
        </p:txBody>
      </p:sp>
    </p:spTree>
    <p:extLst>
      <p:ext uri="{BB962C8B-B14F-4D97-AF65-F5344CB8AC3E}">
        <p14:creationId xmlns:p14="http://schemas.microsoft.com/office/powerpoint/2010/main" val="3701793464"/>
      </p:ext>
    </p:extLst>
  </p:cSld>
  <p:clrMapOvr>
    <a:masterClrMapping/>
  </p:clrMapOvr>
  <p:transition spd="slow">
    <p:wipe di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6183"/>
          </a:xfrm>
          <a:prstGeom prst="rect">
            <a:avLst/>
          </a:prstGeom>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Tree>
    <p:extLst>
      <p:ext uri="{BB962C8B-B14F-4D97-AF65-F5344CB8AC3E}">
        <p14:creationId xmlns:p14="http://schemas.microsoft.com/office/powerpoint/2010/main" val="1389505920"/>
      </p:ext>
    </p:extLst>
  </p:cSld>
  <p:clrMapOvr>
    <a:masterClrMapping/>
  </p:clrMapOvr>
  <p:transition spd="slow">
    <p:wipe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Tree>
  </p:cSld>
  <p:clrMapOvr>
    <a:masterClrMapping/>
  </p:clrMapOvr>
  <p:transition spd="slow">
    <p:wipe di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1310017"/>
      </p:ext>
    </p:extLst>
  </p:cSld>
  <p:clrMapOvr>
    <a:masterClrMapping/>
  </p:clrMapOvr>
  <p:transition spd="slow">
    <p:wipe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cSld>
  <p:clrMapOvr>
    <a:masterClrMapping/>
  </p:clrMapOvr>
  <p:transition spd="slow">
    <p:wipe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FE5438-BBFB-7B45-A0F3-FFE108319B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325090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87795" y="1043608"/>
            <a:ext cx="5304205" cy="2839425"/>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2110253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5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17"/>
          <a:stretch/>
        </p:blipFill>
        <p:spPr>
          <a:xfrm>
            <a:off x="4248920" y="496093"/>
            <a:ext cx="7943080" cy="5289743"/>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5349523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87795" y="1043608"/>
            <a:ext cx="5304205" cy="2839425"/>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10351307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0013"/>
          <a:stretch/>
        </p:blipFill>
        <p:spPr>
          <a:xfrm>
            <a:off x="7591989" y="1043608"/>
            <a:ext cx="4242660" cy="2839425"/>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17396953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8" name="Picture 7">
            <a:extLst>
              <a:ext uri="{FF2B5EF4-FFF2-40B4-BE49-F238E27FC236}">
                <a16:creationId xmlns:a16="http://schemas.microsoft.com/office/drawing/2014/main" id="{0DBED16A-0CCD-5344-9ED0-D2D0514261E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0770367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pic>
        <p:nvPicPr>
          <p:cNvPr id="7" name="Picture 6" descr="A computer screen capture&#10;&#10;Description automatically generated with low confidence">
            <a:extLst>
              <a:ext uri="{FF2B5EF4-FFF2-40B4-BE49-F238E27FC236}">
                <a16:creationId xmlns:a16="http://schemas.microsoft.com/office/drawing/2014/main" id="{33D6BD6D-271E-FC4F-9E0E-F2AEDE818F4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8" name="Picture 7">
            <a:extLst>
              <a:ext uri="{FF2B5EF4-FFF2-40B4-BE49-F238E27FC236}">
                <a16:creationId xmlns:a16="http://schemas.microsoft.com/office/drawing/2014/main" id="{69A37050-DA0C-FF4E-B214-0F540DA2CAE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8137106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A computer screen capture&#10;&#10;Description automatically generated with low confidence">
            <a:extLst>
              <a:ext uri="{FF2B5EF4-FFF2-40B4-BE49-F238E27FC236}">
                <a16:creationId xmlns:a16="http://schemas.microsoft.com/office/drawing/2014/main" id="{435CBAF2-A8F8-EE41-9EC8-5094B7E017E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8" name="Picture 7">
            <a:extLst>
              <a:ext uri="{FF2B5EF4-FFF2-40B4-BE49-F238E27FC236}">
                <a16:creationId xmlns:a16="http://schemas.microsoft.com/office/drawing/2014/main" id="{B9BB1C73-9D43-9242-AE47-6EB58FEDCB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4792759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pic>
        <p:nvPicPr>
          <p:cNvPr id="9" name="Picture 8">
            <a:extLst>
              <a:ext uri="{FF2B5EF4-FFF2-40B4-BE49-F238E27FC236}">
                <a16:creationId xmlns:a16="http://schemas.microsoft.com/office/drawing/2014/main" id="{B4DF18F6-4767-DA40-A2CF-8839EB2B22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9868358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a:extLst>
              <a:ext uri="{FF2B5EF4-FFF2-40B4-BE49-F238E27FC236}">
                <a16:creationId xmlns:a16="http://schemas.microsoft.com/office/drawing/2014/main" id="{A7B4DE4B-7454-BE49-9DCA-89918D53979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1577054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7" name="Picture 6" descr="A computer screen capture&#10;&#10;Description automatically generated with low confidence">
            <a:extLst>
              <a:ext uri="{FF2B5EF4-FFF2-40B4-BE49-F238E27FC236}">
                <a16:creationId xmlns:a16="http://schemas.microsoft.com/office/drawing/2014/main" id="{2C00A10F-6C23-404F-92AB-56391B008B8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pic>
        <p:nvPicPr>
          <p:cNvPr id="8" name="Picture 7">
            <a:extLst>
              <a:ext uri="{FF2B5EF4-FFF2-40B4-BE49-F238E27FC236}">
                <a16:creationId xmlns:a16="http://schemas.microsoft.com/office/drawing/2014/main" id="{F98D1A1E-E40C-4B40-B558-48F608637B6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6147045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5" name="Picture 4">
            <a:extLst>
              <a:ext uri="{FF2B5EF4-FFF2-40B4-BE49-F238E27FC236}">
                <a16:creationId xmlns:a16="http://schemas.microsoft.com/office/drawing/2014/main" id="{3A481776-9F37-E04B-8D56-80FF79CF4E1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pic>
        <p:nvPicPr>
          <p:cNvPr id="6" name="Picture 5" descr="A computer screen capture&#10;&#10;Description automatically generated with low confidence">
            <a:extLst>
              <a:ext uri="{FF2B5EF4-FFF2-40B4-BE49-F238E27FC236}">
                <a16:creationId xmlns:a16="http://schemas.microsoft.com/office/drawing/2014/main" id="{A9E7FF8A-2580-EF4E-97DC-C2F2D5839CE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43509" y="221136"/>
            <a:ext cx="4674223" cy="2502186"/>
          </a:xfrm>
          <a:prstGeom prst="rect">
            <a:avLst/>
          </a:prstGeom>
        </p:spPr>
      </p:pic>
    </p:spTree>
    <p:extLst>
      <p:ext uri="{BB962C8B-B14F-4D97-AF65-F5344CB8AC3E}">
        <p14:creationId xmlns:p14="http://schemas.microsoft.com/office/powerpoint/2010/main" val="7094196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5" name="Picture 4">
            <a:extLst>
              <a:ext uri="{FF2B5EF4-FFF2-40B4-BE49-F238E27FC236}">
                <a16:creationId xmlns:a16="http://schemas.microsoft.com/office/drawing/2014/main" id="{3A481776-9F37-E04B-8D56-80FF79CF4E1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pic>
        <p:nvPicPr>
          <p:cNvPr id="7" name="Picture 6" descr="A computer screen capture&#10;&#10;Description automatically generated with low confidence">
            <a:extLst>
              <a:ext uri="{FF2B5EF4-FFF2-40B4-BE49-F238E27FC236}">
                <a16:creationId xmlns:a16="http://schemas.microsoft.com/office/drawing/2014/main" id="{76B6E753-1392-5248-B879-0EC8EFBB7C1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Tree>
    <p:extLst>
      <p:ext uri="{BB962C8B-B14F-4D97-AF65-F5344CB8AC3E}">
        <p14:creationId xmlns:p14="http://schemas.microsoft.com/office/powerpoint/2010/main" val="40377000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39774997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7" name="Picture 6">
            <a:extLst>
              <a:ext uri="{FF2B5EF4-FFF2-40B4-BE49-F238E27FC236}">
                <a16:creationId xmlns:a16="http://schemas.microsoft.com/office/drawing/2014/main" id="{D6034717-5383-044B-9D8E-0C05BC99454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3616092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2_Section Header">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7385" cy="6858000"/>
          </a:xfrm>
          <a:prstGeom prst="rect">
            <a:avLst/>
          </a:prstGeom>
        </p:spPr>
      </p:pic>
    </p:spTree>
    <p:extLst>
      <p:ext uri="{BB962C8B-B14F-4D97-AF65-F5344CB8AC3E}">
        <p14:creationId xmlns:p14="http://schemas.microsoft.com/office/powerpoint/2010/main" val="35954809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Divider Slide">
    <p:spTree>
      <p:nvGrpSpPr>
        <p:cNvPr id="1" name=""/>
        <p:cNvGrpSpPr/>
        <p:nvPr/>
      </p:nvGrpSpPr>
      <p:grpSpPr>
        <a:xfrm>
          <a:off x="0" y="0"/>
          <a:ext cx="0" cy="0"/>
          <a:chOff x="0" y="0"/>
          <a:chExt cx="0" cy="0"/>
        </a:xfrm>
      </p:grpSpPr>
      <p:sp>
        <p:nvSpPr>
          <p:cNvPr id="6" name="Rectangle 5"/>
          <p:cNvSpPr/>
          <p:nvPr/>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r>
              <a:rPr lang="en-US"/>
              <a:t>Click to edit Master title style</a:t>
            </a:r>
          </a:p>
        </p:txBody>
      </p:sp>
      <p:sp>
        <p:nvSpPr>
          <p:cNvPr id="16" name="Header Rule">
            <a:extLst>
              <a:ext uri="{FF2B5EF4-FFF2-40B4-BE49-F238E27FC236}">
                <a16:creationId xmlns:a16="http://schemas.microsoft.com/office/drawing/2014/main" id="{DE9188C2-07C2-4519-83C3-BF4F2D6B9662}"/>
              </a:ext>
            </a:extLst>
          </p:cNvPr>
          <p:cNvSpPr/>
          <p:nvPr/>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5142618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2_Divider Slide">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r>
              <a:rPr lang="en-US"/>
              <a:t>Click to edit Master title style</a:t>
            </a:r>
          </a:p>
        </p:txBody>
      </p:sp>
      <p:sp>
        <p:nvSpPr>
          <p:cNvPr id="16" name="Header Rule">
            <a:extLst>
              <a:ext uri="{FF2B5EF4-FFF2-40B4-BE49-F238E27FC236}">
                <a16:creationId xmlns:a16="http://schemas.microsoft.com/office/drawing/2014/main" id="{DE9188C2-07C2-4519-83C3-BF4F2D6B9662}"/>
              </a:ext>
            </a:extLst>
          </p:cNvPr>
          <p:cNvSpPr/>
          <p:nvPr/>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4137152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7976518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6364289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4986773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6039565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2578360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95937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13583162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6183"/>
          </a:xfrm>
          <a:prstGeom prst="rect">
            <a:avLst/>
          </a:prstGeom>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4554552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9248424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2811823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44541218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52158239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44748478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5431199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69789322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87782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72786913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9419396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48803151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6112983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5318875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247EBA7-B8D8-BA4A-8246-FD7ED856BC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50" y="0"/>
            <a:ext cx="12153900" cy="6858000"/>
          </a:xfrm>
          <a:prstGeom prst="rect">
            <a:avLst/>
          </a:prstGeom>
        </p:spPr>
      </p:pic>
      <p:sp>
        <p:nvSpPr>
          <p:cNvPr id="8" name="Title 1">
            <a:extLst>
              <a:ext uri="{FF2B5EF4-FFF2-40B4-BE49-F238E27FC236}">
                <a16:creationId xmlns:a16="http://schemas.microsoft.com/office/drawing/2014/main" id="{578D0476-B4B2-47F7-8DEA-6EB28CB4CD86}"/>
              </a:ext>
            </a:extLst>
          </p:cNvPr>
          <p:cNvSpPr>
            <a:spLocks noGrp="1"/>
          </p:cNvSpPr>
          <p:nvPr userDrawn="1"/>
        </p:nvSpPr>
        <p:spPr>
          <a:xfrm>
            <a:off x="576071" y="3036566"/>
            <a:ext cx="11039856" cy="1231626"/>
          </a:xfrm>
          <a:prstGeom prst="rect">
            <a:avLst/>
          </a:prstGeom>
        </p:spPr>
        <p:style>
          <a:lnRef idx="0">
            <a:scrgbClr r="0" g="0" b="0"/>
          </a:lnRef>
          <a:fillRef idx="0">
            <a:scrgbClr r="0" g="0" b="0"/>
          </a:fillRef>
          <a:effectRef idx="0">
            <a:scrgbClr r="0" g="0" b="0"/>
          </a:effectRef>
          <a:fontRef idx="major"/>
        </p:style>
        <p:txBody>
          <a:bodyPr vert="horz" lIns="0" tIns="0" rIns="0" bIns="0" rtlCol="0" anchor="t" anchorCtr="0">
            <a:noAutofit/>
          </a:bodyPr>
          <a:lstStyle>
            <a:lvl1pPr algn="l" defTabSz="914400" rtl="0" eaLnBrk="1" latinLnBrk="0" hangingPunct="1">
              <a:lnSpc>
                <a:spcPct val="100000"/>
              </a:lnSpc>
              <a:spcBef>
                <a:spcPct val="0"/>
              </a:spcBef>
              <a:buNone/>
              <a:defRPr sz="4200" b="1" kern="1200">
                <a:solidFill>
                  <a:schemeClr val="bg2"/>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sz="3700" b="1" i="0" kern="1200">
                <a:solidFill>
                  <a:schemeClr val="tx1"/>
                </a:solidFill>
                <a:effectLst/>
                <a:latin typeface="+mj-lt"/>
                <a:ea typeface="+mj-ea"/>
                <a:cs typeface="+mj-cs"/>
              </a:rPr>
              <a:t>NHGRI 2020 </a:t>
            </a:r>
          </a:p>
          <a:p>
            <a:r>
              <a:rPr lang="en-US" sz="3700" b="1" i="0" kern="1200">
                <a:solidFill>
                  <a:schemeClr val="tx1"/>
                </a:solidFill>
                <a:effectLst/>
                <a:latin typeface="+mj-lt"/>
                <a:ea typeface="+mj-ea"/>
                <a:cs typeface="+mj-cs"/>
              </a:rPr>
              <a:t>Strategic Planning</a:t>
            </a:r>
            <a:endParaRPr lang="en-US" sz="3700" b="1" kern="1200">
              <a:solidFill>
                <a:schemeClr val="tx1"/>
              </a:solidFill>
            </a:endParaRPr>
          </a:p>
        </p:txBody>
      </p:sp>
      <p:sp>
        <p:nvSpPr>
          <p:cNvPr id="9" name="Header Rule">
            <a:extLst>
              <a:ext uri="{FF2B5EF4-FFF2-40B4-BE49-F238E27FC236}">
                <a16:creationId xmlns:a16="http://schemas.microsoft.com/office/drawing/2014/main" id="{DE9188C2-07C2-4519-83C3-BF4F2D6B9662}"/>
              </a:ext>
            </a:extLst>
          </p:cNvPr>
          <p:cNvSpPr/>
          <p:nvPr userDrawn="1"/>
        </p:nvSpPr>
        <p:spPr>
          <a:xfrm>
            <a:off x="578837" y="2811144"/>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10" name="Picture 9">
            <a:extLst>
              <a:ext uri="{FF2B5EF4-FFF2-40B4-BE49-F238E27FC236}">
                <a16:creationId xmlns:a16="http://schemas.microsoft.com/office/drawing/2014/main" id="{1B41DDDA-2300-1744-8CFC-8FF6DF3C337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180264563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PROFILE IMAGES horizontal">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5702869"/>
            <a:ext cx="11503152" cy="901131"/>
          </a:xfrm>
        </p:spPr>
        <p:txBody>
          <a:bodyPr>
            <a:noAutofit/>
          </a:bodyPr>
          <a:lstStyle>
            <a:lvl1pPr marL="0" indent="0" algn="ctr">
              <a:buFontTx/>
              <a:buNone/>
              <a:defRPr sz="2800" b="1" spc="-70" baseline="0"/>
            </a:lvl1pPr>
            <a:lvl2pPr marL="914377" indent="-304792">
              <a:buFont typeface="Wingdings" pitchFamily="2" charset="2"/>
              <a:buChar char="§"/>
              <a:defRPr spc="-70" baseline="0"/>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4"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7"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2907792" y="1323108"/>
            <a:ext cx="6400800" cy="42672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17488555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FE5438-BBFB-7B45-A0F3-FFE108319B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8542395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DA3F7D-FF11-A348-A026-6F573D9568CC}"/>
              </a:ext>
            </a:extLst>
          </p:cNvPr>
          <p:cNvSpPr/>
          <p:nvPr userDrawn="1"/>
        </p:nvSpPr>
        <p:spPr>
          <a:xfrm>
            <a:off x="0" y="0"/>
            <a:ext cx="12192000" cy="6858000"/>
          </a:xfrm>
          <a:prstGeom prst="rect">
            <a:avLst/>
          </a:prstGeom>
          <a:solidFill>
            <a:srgbClr val="231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79674871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66228960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57956450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83536629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411689657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418669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883992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412657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412793041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08630629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67593448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_PROFILE IMAGES horizontal">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5702869"/>
            <a:ext cx="11503152" cy="901131"/>
          </a:xfrm>
        </p:spPr>
        <p:txBody>
          <a:bodyPr>
            <a:noAutofit/>
          </a:bodyPr>
          <a:lstStyle>
            <a:lvl1pPr marL="0" indent="0" algn="ctr">
              <a:buFontTx/>
              <a:buNone/>
              <a:defRPr sz="2800" b="1" spc="-70" baseline="0"/>
            </a:lvl1pPr>
            <a:lvl2pPr marL="914377" indent="-304792">
              <a:buFont typeface="Wingdings" pitchFamily="2" charset="2"/>
              <a:buChar char="§"/>
              <a:defRPr spc="-70" baseline="0"/>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4"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7"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2907792" y="1323108"/>
            <a:ext cx="6400800" cy="42672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197606911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FE5438-BBFB-7B45-A0F3-FFE108319B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4989339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99823146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326777535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57614451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76002803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30004260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3980985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28313457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6183"/>
          </a:xfrm>
          <a:prstGeom prst="rect">
            <a:avLst/>
          </a:prstGeom>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302538787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37604406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48992039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19933647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
        <p:nvSpPr>
          <p:cNvPr id="6" name="Footer Placeholder 5">
            <a:extLst>
              <a:ext uri="{FF2B5EF4-FFF2-40B4-BE49-F238E27FC236}">
                <a16:creationId xmlns:a16="http://schemas.microsoft.com/office/drawing/2014/main" id="{F0935A8F-D8C4-A62E-32DC-035F50A3D5A6}"/>
              </a:ext>
            </a:extLst>
          </p:cNvPr>
          <p:cNvSpPr>
            <a:spLocks noGrp="1"/>
          </p:cNvSpPr>
          <p:nvPr>
            <p:ph type="ftr" sz="quarter" idx="15"/>
          </p:nvPr>
        </p:nvSpPr>
        <p:spPr>
          <a:xfrm>
            <a:off x="4038600" y="6356350"/>
            <a:ext cx="4114800" cy="365125"/>
          </a:xfrm>
          <a:prstGeom prst="rect">
            <a:avLst/>
          </a:prstGeom>
        </p:spPr>
        <p:txBody>
          <a:bodyPr/>
          <a:lstStyle/>
          <a:p>
            <a:r>
              <a:rPr lang="en-US"/>
              <a:t>Document</a:t>
            </a:r>
          </a:p>
        </p:txBody>
      </p:sp>
    </p:spTree>
    <p:extLst>
      <p:ext uri="{BB962C8B-B14F-4D97-AF65-F5344CB8AC3E}">
        <p14:creationId xmlns:p14="http://schemas.microsoft.com/office/powerpoint/2010/main" val="1667153553"/>
      </p:ext>
    </p:extLst>
  </p:cSld>
  <p:clrMapOvr>
    <a:masterClrMapping/>
  </p:clrMapOvr>
  <p:transition spd="slow">
    <p:wipe dir="d"/>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5" name="Footer Placeholder 4">
            <a:extLst>
              <a:ext uri="{FF2B5EF4-FFF2-40B4-BE49-F238E27FC236}">
                <a16:creationId xmlns:a16="http://schemas.microsoft.com/office/drawing/2014/main" id="{8384C0BC-EC0A-87BB-B2BB-0076B209ECCF}"/>
              </a:ext>
            </a:extLst>
          </p:cNvPr>
          <p:cNvSpPr>
            <a:spLocks noGrp="1"/>
          </p:cNvSpPr>
          <p:nvPr>
            <p:ph type="ftr" sz="quarter" idx="10"/>
          </p:nvPr>
        </p:nvSpPr>
        <p:spPr>
          <a:xfrm>
            <a:off x="4038600" y="6356350"/>
            <a:ext cx="4114800" cy="365125"/>
          </a:xfrm>
          <a:prstGeom prst="rect">
            <a:avLst/>
          </a:prstGeom>
        </p:spPr>
        <p:txBody>
          <a:bodyPr/>
          <a:lstStyle/>
          <a:p>
            <a:r>
              <a:rPr lang="en-US"/>
              <a:t>Document</a:t>
            </a:r>
          </a:p>
        </p:txBody>
      </p:sp>
    </p:spTree>
    <p:extLst>
      <p:ext uri="{BB962C8B-B14F-4D97-AF65-F5344CB8AC3E}">
        <p14:creationId xmlns:p14="http://schemas.microsoft.com/office/powerpoint/2010/main" val="3857913214"/>
      </p:ext>
    </p:extLst>
  </p:cSld>
  <p:clrMapOvr>
    <a:masterClrMapping/>
  </p:clrMapOvr>
  <p:transition spd="slow">
    <p:wipe dir="d"/>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noAutofit/>
          </a:bodyPr>
          <a:lstStyle>
            <a:lvl1pPr marL="304792" indent="-304792">
              <a:buFont typeface="Wingdings" pitchFamily="2" charset="2"/>
              <a:buChar cha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Autofit/>
          </a:bodyPr>
          <a:lstStyle>
            <a:lvl1pPr>
              <a:defRPr sz="4400"/>
            </a:lvl1pPr>
          </a:lstStyle>
          <a:p>
            <a:r>
              <a:rPr lang="en-US"/>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7554" y="6527178"/>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0957" y="6527178"/>
            <a:ext cx="6217920" cy="366183"/>
          </a:xfrm>
          <a:prstGeom prst="rect">
            <a:avLst/>
          </a:prstGeom>
        </p:spPr>
        <p:txBody>
          <a:bodyPr anchor="ctr" anchorCtr="0"/>
          <a:lstStyle>
            <a:lvl1pPr algn="r">
              <a:defRPr sz="1200" b="1">
                <a:solidFill>
                  <a:schemeClr val="bg2"/>
                </a:solidFill>
              </a:defRPr>
            </a:lvl1pPr>
          </a:lstStyle>
          <a:p>
            <a:r>
              <a:rPr lang="en-US"/>
              <a:t>Document</a:t>
            </a:r>
          </a:p>
        </p:txBody>
      </p:sp>
    </p:spTree>
    <p:extLst>
      <p:ext uri="{BB962C8B-B14F-4D97-AF65-F5344CB8AC3E}">
        <p14:creationId xmlns:p14="http://schemas.microsoft.com/office/powerpoint/2010/main" val="641477222"/>
      </p:ext>
    </p:extLst>
  </p:cSld>
  <p:clrMapOvr>
    <a:masterClrMapping/>
  </p:clrMapOvr>
  <p:transition spd="slow">
    <p:wipe dir="d"/>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Left Image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3238" y="1576131"/>
            <a:ext cx="8932689" cy="4362873"/>
          </a:xfrm>
        </p:spPr>
        <p:txBody>
          <a:bodyPr>
            <a:noAutofit/>
          </a:bodyPr>
          <a:lstStyle>
            <a:lvl1pPr marL="304792" indent="-304792">
              <a:buFont typeface="Wingdings" pitchFamily="2" charset="2"/>
              <a:buChar char="§"/>
              <a:defRPr sz="2800" b="1"/>
            </a:lvl1pPr>
            <a:lvl2pPr marL="609585" indent="0">
              <a:buNone/>
              <a:defRPr sz="2800" b="1">
                <a:solidFill>
                  <a:schemeClr val="bg2"/>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2683238" y="13415"/>
            <a:ext cx="9508761" cy="1143000"/>
          </a:xfrm>
        </p:spPr>
        <p:txBody>
          <a:bodyPr lIns="0" rIns="137160" anchor="t" anchorCtr="0">
            <a:noAutofit/>
          </a:bodyPr>
          <a:lstStyle>
            <a:lvl1pPr>
              <a:defRPr sz="360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4966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8" y="6549662"/>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6" name="Rectangle 5">
            <a:extLst>
              <a:ext uri="{FF2B5EF4-FFF2-40B4-BE49-F238E27FC236}">
                <a16:creationId xmlns:a16="http://schemas.microsoft.com/office/drawing/2014/main" id="{0BFF9D95-CEE2-8962-DECA-93603AB8D9CB}"/>
              </a:ext>
            </a:extLst>
          </p:cNvPr>
          <p:cNvSpPr/>
          <p:nvPr userDrawn="1"/>
        </p:nvSpPr>
        <p:spPr>
          <a:xfrm>
            <a:off x="10916006" y="6604754"/>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7">
            <a:extLst>
              <a:ext uri="{FF2B5EF4-FFF2-40B4-BE49-F238E27FC236}">
                <a16:creationId xmlns:a16="http://schemas.microsoft.com/office/drawing/2014/main" id="{8707892D-4775-83F8-DE05-0C2F4E962D53}"/>
              </a:ext>
            </a:extLst>
          </p:cNvPr>
          <p:cNvSpPr>
            <a:spLocks noGrp="1"/>
          </p:cNvSpPr>
          <p:nvPr>
            <p:ph type="pic" sz="quarter" idx="13"/>
          </p:nvPr>
        </p:nvSpPr>
        <p:spPr>
          <a:xfrm>
            <a:off x="0" y="0"/>
            <a:ext cx="2286000" cy="68580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vert="horz" lIns="91440" tIns="45720" rIns="91440" bIns="45720" rtlCol="0">
            <a:normAutofit/>
          </a:bodyPr>
          <a:lstStyle>
            <a:lvl1pPr>
              <a:defRPr lang="en-US"/>
            </a:lvl1pPr>
          </a:lstStyle>
          <a:p>
            <a:pPr lvl="0"/>
            <a:endParaRPr lang="en-US"/>
          </a:p>
        </p:txBody>
      </p:sp>
    </p:spTree>
    <p:extLst>
      <p:ext uri="{BB962C8B-B14F-4D97-AF65-F5344CB8AC3E}">
        <p14:creationId xmlns:p14="http://schemas.microsoft.com/office/powerpoint/2010/main" val="3728531361"/>
      </p:ext>
    </p:extLst>
  </p:cSld>
  <p:clrMapOvr>
    <a:masterClrMapping/>
  </p:clrMapOvr>
  <p:transition spd="slow">
    <p:wipe dir="d"/>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Title and Content 16:9">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8" name="Footer Placeholder 4"/>
          <p:cNvSpPr>
            <a:spLocks noGrp="1"/>
          </p:cNvSpPr>
          <p:nvPr>
            <p:ph type="ftr" sz="quarter" idx="3"/>
          </p:nvPr>
        </p:nvSpPr>
        <p:spPr>
          <a:xfrm>
            <a:off x="5532238"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3467252" y="1248481"/>
            <a:ext cx="5281879" cy="29718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4429376"/>
            <a:ext cx="11503152" cy="1216152"/>
          </a:xfrm>
        </p:spPr>
        <p:txBody>
          <a:bodyPr>
            <a:noAutofit/>
          </a:bodyPr>
          <a:lstStyle>
            <a:lvl1pPr marL="304792" indent="-304792">
              <a:buFont typeface="Wingdings" pitchFamily="2" charset="2"/>
              <a:buChar char="§"/>
              <a:defRPr sz="2800" b="1" spc="-70" baseline="0"/>
            </a:lvl1pPr>
            <a:lvl2pPr marL="609585" indent="0">
              <a:buFontTx/>
              <a:buNone/>
              <a:defRPr sz="2800" b="1" spc="-70" baseline="0">
                <a:solidFill>
                  <a:schemeClr val="bg2"/>
                </a:solidFill>
              </a:defRPr>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6B957768-840A-259E-3F99-A7236BFDF299}"/>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Tree>
    <p:extLst>
      <p:ext uri="{BB962C8B-B14F-4D97-AF65-F5344CB8AC3E}">
        <p14:creationId xmlns:p14="http://schemas.microsoft.com/office/powerpoint/2010/main" val="226740409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_Title and Content two images 16:9">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8" name="Footer Placeholder 4"/>
          <p:cNvSpPr>
            <a:spLocks noGrp="1"/>
          </p:cNvSpPr>
          <p:nvPr>
            <p:ph type="ftr" sz="quarter" idx="3"/>
          </p:nvPr>
        </p:nvSpPr>
        <p:spPr>
          <a:xfrm>
            <a:off x="5532238"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654978" y="1248481"/>
            <a:ext cx="5281879" cy="29718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4429376"/>
            <a:ext cx="11503152" cy="1216152"/>
          </a:xfrm>
        </p:spPr>
        <p:txBody>
          <a:bodyPr>
            <a:noAutofit/>
          </a:bodyPr>
          <a:lstStyle>
            <a:lvl1pPr marL="304792" indent="-304792">
              <a:buFont typeface="Wingdings" pitchFamily="2" charset="2"/>
              <a:buChar char="§"/>
              <a:defRPr sz="2800" b="1" spc="-70" baseline="0"/>
            </a:lvl1pPr>
            <a:lvl2pPr marL="609585" indent="0">
              <a:buFontTx/>
              <a:buNone/>
              <a:defRPr sz="2800" b="1" spc="-70" baseline="0">
                <a:solidFill>
                  <a:schemeClr val="bg2"/>
                </a:solidFill>
              </a:defRPr>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6B957768-840A-259E-3F99-A7236BFDF299}"/>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3" name="Picture Placeholder 5">
            <a:extLst>
              <a:ext uri="{FF2B5EF4-FFF2-40B4-BE49-F238E27FC236}">
                <a16:creationId xmlns:a16="http://schemas.microsoft.com/office/drawing/2014/main" id="{1E5983C0-C1CD-4679-D883-10BCC35B2FE5}"/>
              </a:ext>
            </a:extLst>
          </p:cNvPr>
          <p:cNvSpPr>
            <a:spLocks noGrp="1" noChangeAspect="1"/>
          </p:cNvSpPr>
          <p:nvPr>
            <p:ph type="pic" sz="quarter" idx="14"/>
          </p:nvPr>
        </p:nvSpPr>
        <p:spPr>
          <a:xfrm>
            <a:off x="6255143" y="1248481"/>
            <a:ext cx="5281879" cy="29718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162279326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Title and Content 2.35:1">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8"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2483889" y="1272293"/>
            <a:ext cx="7224222" cy="3074137"/>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4429376"/>
            <a:ext cx="11503152" cy="1216152"/>
          </a:xfrm>
        </p:spPr>
        <p:txBody>
          <a:bodyPr>
            <a:noAutofit/>
          </a:bodyPr>
          <a:lstStyle>
            <a:lvl1pPr marL="304792" indent="-304792">
              <a:buFont typeface="Wingdings" pitchFamily="2" charset="2"/>
              <a:buChar char="§"/>
              <a:defRPr sz="2800" b="1" spc="-70" baseline="0"/>
            </a:lvl1pPr>
            <a:lvl2pPr marL="609585" indent="0">
              <a:buFontTx/>
              <a:buNone/>
              <a:defRPr sz="2800" b="1" spc="-70" baseline="0">
                <a:solidFill>
                  <a:schemeClr val="bg2"/>
                </a:solidFill>
              </a:defRPr>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6B339075-819A-7B5C-553B-8D9E7CAD1F52}"/>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392879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PROFILE IMAGES horizontal">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5702869"/>
            <a:ext cx="11503152" cy="901131"/>
          </a:xfrm>
        </p:spPr>
        <p:txBody>
          <a:bodyPr>
            <a:noAutofit/>
          </a:bodyPr>
          <a:lstStyle>
            <a:lvl1pPr marL="0" indent="0" algn="ctr">
              <a:buFontTx/>
              <a:buNone/>
              <a:defRPr sz="2800" b="1" spc="-70" baseline="0"/>
            </a:lvl1pPr>
            <a:lvl2pPr marL="914377" indent="-304792">
              <a:buFont typeface="Wingdings" pitchFamily="2" charset="2"/>
              <a:buChar char="§"/>
              <a:defRPr spc="-70" baseline="0"/>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4"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7"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2907792" y="1323108"/>
            <a:ext cx="6400800" cy="42672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269422478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_PROFILE IMAGES vertical">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4344175" y="1239219"/>
            <a:ext cx="3503650" cy="4379562"/>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5" y="5702868"/>
            <a:ext cx="11428985" cy="975249"/>
          </a:xfrm>
        </p:spPr>
        <p:txBody>
          <a:bodyPr>
            <a:noAutofit/>
          </a:bodyPr>
          <a:lstStyle>
            <a:lvl1pPr marL="0" indent="0" algn="ctr">
              <a:buFontTx/>
              <a:buNone/>
              <a:defRPr sz="2800" b="1" spc="-70" baseline="0"/>
            </a:lvl1pPr>
            <a:lvl2pPr marL="914377" indent="-304792">
              <a:buFont typeface="Wingdings" pitchFamily="2" charset="2"/>
              <a:buChar char="§"/>
              <a:defRPr spc="-70" baseline="0"/>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216934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_TWO PROFILE IMAGES">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4"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6"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1739346" y="1261636"/>
            <a:ext cx="3502152" cy="4379976"/>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884845" y="5769544"/>
            <a:ext cx="5211155" cy="911149"/>
          </a:xfrm>
        </p:spPr>
        <p:txBody>
          <a:bodyPr>
            <a:noAutofit/>
          </a:bodyPr>
          <a:lstStyle>
            <a:lvl1pPr marL="0" indent="0" algn="ctr">
              <a:buFontTx/>
              <a:buNone/>
              <a:defRPr sz="2800" b="1" spc="-70" baseline="0"/>
            </a:lvl1pPr>
            <a:lvl2pPr marL="609585" indent="0">
              <a:buFontTx/>
              <a:buNone/>
              <a:defRPr spc="-70" baseline="0"/>
            </a:lvl2pPr>
            <a:lvl3pPr marL="1219170" indent="0">
              <a:buFontTx/>
              <a:buNone/>
              <a:defRPr spc="-70" baseline="0"/>
            </a:lvl3pPr>
            <a:lvl4pPr marL="1828755" indent="0">
              <a:buFontTx/>
              <a:buNone/>
              <a:defRPr spc="-70" baseline="0"/>
            </a:lvl4pPr>
            <a:lvl5pPr marL="2438339" indent="0">
              <a:buFontTx/>
              <a:buNone/>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5">
            <a:extLst>
              <a:ext uri="{FF2B5EF4-FFF2-40B4-BE49-F238E27FC236}">
                <a16:creationId xmlns:a16="http://schemas.microsoft.com/office/drawing/2014/main" id="{230AD4DF-10C4-C268-B03C-7BE86F5BECD6}"/>
              </a:ext>
            </a:extLst>
          </p:cNvPr>
          <p:cNvSpPr>
            <a:spLocks noGrp="1" noChangeAspect="1"/>
          </p:cNvSpPr>
          <p:nvPr>
            <p:ph type="pic" sz="quarter" idx="14"/>
          </p:nvPr>
        </p:nvSpPr>
        <p:spPr>
          <a:xfrm>
            <a:off x="6780601" y="1289312"/>
            <a:ext cx="3502152" cy="4379976"/>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5" name="Text Placeholder 4">
            <a:extLst>
              <a:ext uri="{FF2B5EF4-FFF2-40B4-BE49-F238E27FC236}">
                <a16:creationId xmlns:a16="http://schemas.microsoft.com/office/drawing/2014/main" id="{3AC05C22-168C-51FF-E7CB-E441598A094C}"/>
              </a:ext>
            </a:extLst>
          </p:cNvPr>
          <p:cNvSpPr>
            <a:spLocks noGrp="1"/>
          </p:cNvSpPr>
          <p:nvPr>
            <p:ph type="body" sz="quarter" idx="15"/>
          </p:nvPr>
        </p:nvSpPr>
        <p:spPr>
          <a:xfrm>
            <a:off x="6125150" y="5766293"/>
            <a:ext cx="5267836" cy="844444"/>
          </a:xfrm>
        </p:spPr>
        <p:txBody>
          <a:bodyPr/>
          <a:lstStyle>
            <a:lvl1pPr marL="0" indent="0" algn="ctr">
              <a:buFontTx/>
              <a:buNone/>
              <a:defRPr sz="2800" b="1"/>
            </a:lvl1pPr>
            <a:lvl2pPr marL="609585" indent="0">
              <a:buFontTx/>
              <a:buNone/>
              <a:defRPr/>
            </a:lvl2pPr>
            <a:lvl3pPr marL="1219170" indent="0">
              <a:buFontTx/>
              <a:buNone/>
              <a:defRPr/>
            </a:lvl3pPr>
            <a:lvl4pPr marL="1828755" indent="0">
              <a:buFontTx/>
              <a:buNone/>
              <a:defRPr/>
            </a:lvl4pPr>
            <a:lvl5pPr marL="2438339"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B7F9F3CC-1D9D-1ABB-65B3-64AA47E30200}"/>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432988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PROFILE IMAGES with logo">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7"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2026972" y="1275635"/>
            <a:ext cx="3657600" cy="45720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905869" y="5953027"/>
            <a:ext cx="5899805" cy="1216152"/>
          </a:xfrm>
        </p:spPr>
        <p:txBody>
          <a:bodyPr>
            <a:noAutofit/>
          </a:bodyPr>
          <a:lstStyle>
            <a:lvl1pPr marL="0" indent="0" algn="ctr">
              <a:buFontTx/>
              <a:buNone/>
              <a:defRPr sz="2800" b="1" spc="-70" baseline="0"/>
            </a:lvl1pPr>
            <a:lvl2pPr marL="914377" indent="-304792">
              <a:buFont typeface="Wingdings" pitchFamily="2" charset="2"/>
              <a:buChar char="§"/>
              <a:defRPr spc="-70" baseline="0"/>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5">
            <a:extLst>
              <a:ext uri="{FF2B5EF4-FFF2-40B4-BE49-F238E27FC236}">
                <a16:creationId xmlns:a16="http://schemas.microsoft.com/office/drawing/2014/main" id="{B13B6DFB-7B7B-82D0-49FA-EE2426B7F091}"/>
              </a:ext>
            </a:extLst>
          </p:cNvPr>
          <p:cNvSpPr>
            <a:spLocks noGrp="1"/>
          </p:cNvSpPr>
          <p:nvPr>
            <p:ph type="pic" sz="quarter" idx="14" hasCustomPrompt="1"/>
          </p:nvPr>
        </p:nvSpPr>
        <p:spPr>
          <a:xfrm>
            <a:off x="7075055" y="2633238"/>
            <a:ext cx="3856784" cy="1764434"/>
          </a:xfrm>
        </p:spPr>
        <p:txBody>
          <a:bodyPr/>
          <a:lstStyle/>
          <a:p>
            <a:r>
              <a:rPr lang="en-US"/>
              <a:t>logo</a:t>
            </a:r>
          </a:p>
        </p:txBody>
      </p:sp>
      <p:sp>
        <p:nvSpPr>
          <p:cNvPr id="13" name="Rectangle 12">
            <a:extLst>
              <a:ext uri="{FF2B5EF4-FFF2-40B4-BE49-F238E27FC236}">
                <a16:creationId xmlns:a16="http://schemas.microsoft.com/office/drawing/2014/main" id="{95D24A3F-71E5-91BC-E65E-43DF219C6C8D}"/>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364245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Tree>
    <p:extLst>
      <p:ext uri="{BB962C8B-B14F-4D97-AF65-F5344CB8AC3E}">
        <p14:creationId xmlns:p14="http://schemas.microsoft.com/office/powerpoint/2010/main" val="3093011229"/>
      </p:ext>
    </p:extLst>
  </p:cSld>
  <p:clrMapOvr>
    <a:masterClrMapping/>
  </p:clrMapOvr>
  <p:transition spd="slow">
    <p:wipe dir="d"/>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408479700"/>
      </p:ext>
    </p:extLst>
  </p:cSld>
  <p:clrMapOvr>
    <a:masterClrMapping/>
  </p:clrMapOvr>
  <p:transition spd="slow">
    <p:wipe dir="d"/>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79521299"/>
      </p:ext>
    </p:extLst>
  </p:cSld>
  <p:clrMapOvr>
    <a:masterClrMapping/>
  </p:clrMapOvr>
  <p:transition spd="slow">
    <p:wipe dir="d"/>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162764158"/>
      </p:ext>
    </p:extLst>
  </p:cSld>
  <p:clrMapOvr>
    <a:masterClrMapping/>
  </p:clrMapOvr>
  <p:transition spd="slow">
    <p:wipe dir="d"/>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Title one large image horizontal">
    <p:spTree>
      <p:nvGrpSpPr>
        <p:cNvPr id="1" name=""/>
        <p:cNvGrpSpPr/>
        <p:nvPr/>
      </p:nvGrpSpPr>
      <p:grpSpPr>
        <a:xfrm>
          <a:off x="0" y="0"/>
          <a:ext cx="0" cy="0"/>
          <a:chOff x="0" y="0"/>
          <a:chExt cx="0" cy="0"/>
        </a:xfrm>
      </p:grpSpPr>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521440" y="6400800"/>
            <a:ext cx="457200" cy="365125"/>
          </a:xfrm>
          <a:prstGeom prst="rect">
            <a:avLst/>
          </a:prstGeom>
        </p:spPr>
        <p:txBody>
          <a:bodyPr anchor="ctr" anchorCtr="0"/>
          <a:lstStyle>
            <a:lvl1pPr marL="0" marR="0" indent="0" algn="l" defTabSz="1219170" rtl="0" eaLnBrk="1" fontAlgn="auto" latinLnBrk="0" hangingPunct="1">
              <a:lnSpc>
                <a:spcPct val="100000"/>
              </a:lnSpc>
              <a:spcBef>
                <a:spcPts val="0"/>
              </a:spcBef>
              <a:spcAft>
                <a:spcPts val="0"/>
              </a:spcAft>
              <a:buClrTx/>
              <a:buSzTx/>
              <a:buFontTx/>
              <a:buNone/>
              <a:tabLst/>
              <a:defRPr sz="1200" b="1">
                <a:solidFill>
                  <a:schemeClr val="bg2"/>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376672" y="6400800"/>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6" name="Title 1"/>
          <p:cNvSpPr>
            <a:spLocks noGrp="1"/>
          </p:cNvSpPr>
          <p:nvPr>
            <p:ph type="title"/>
          </p:nvPr>
        </p:nvSpPr>
        <p:spPr>
          <a:xfrm>
            <a:off x="0" y="0"/>
            <a:ext cx="12192000" cy="1143000"/>
          </a:xfrm>
        </p:spPr>
        <p:txBody>
          <a:bodyPr lIns="0" tIns="137160" anchor="t" anchorCtr="0">
            <a:noAutofit/>
          </a:bodyPr>
          <a:lstStyle>
            <a:lvl1pPr algn="ctr">
              <a:defRPr sz="3600"/>
            </a:lvl1pPr>
          </a:lstStyle>
          <a:p>
            <a:r>
              <a:rPr lang="en-US"/>
              <a:t>Click to edit Master title style</a:t>
            </a:r>
          </a:p>
        </p:txBody>
      </p:sp>
      <p:sp>
        <p:nvSpPr>
          <p:cNvPr id="2" name="Rectangle 1">
            <a:extLst>
              <a:ext uri="{FF2B5EF4-FFF2-40B4-BE49-F238E27FC236}">
                <a16:creationId xmlns:a16="http://schemas.microsoft.com/office/drawing/2014/main" id="{356A5A15-D467-F253-E0FA-A6584639DEFB}"/>
              </a:ext>
            </a:extLst>
          </p:cNvPr>
          <p:cNvSpPr/>
          <p:nvPr userDrawn="1"/>
        </p:nvSpPr>
        <p:spPr>
          <a:xfrm>
            <a:off x="10758611" y="645589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3A659E3-B307-8CF6-8162-1104C048A0BA}"/>
              </a:ext>
            </a:extLst>
          </p:cNvPr>
          <p:cNvPicPr>
            <a:picLocks noChangeAspect="1"/>
          </p:cNvPicPr>
          <p:nvPr userDrawn="1"/>
        </p:nvPicPr>
        <p:blipFill rotWithShape="1">
          <a:blip r:embed="rId2" cstate="print">
            <a:alphaModFix amt="81000"/>
            <a:extLst>
              <a:ext uri="{28A0092B-C50C-407E-A947-70E740481C1C}">
                <a14:useLocalDpi xmlns:a14="http://schemas.microsoft.com/office/drawing/2010/main" val="0"/>
              </a:ext>
            </a:extLst>
          </a:blip>
          <a:srcRect r="44306" b="78763"/>
          <a:stretch/>
        </p:blipFill>
        <p:spPr>
          <a:xfrm>
            <a:off x="8531677" y="6229509"/>
            <a:ext cx="3930733" cy="844444"/>
          </a:xfrm>
          <a:prstGeom prst="rect">
            <a:avLst/>
          </a:prstGeom>
          <a:effectLst>
            <a:outerShdw blurRad="50800" dist="50800" dir="5400000" algn="ctr" rotWithShape="0">
              <a:srgbClr val="000000"/>
            </a:outerShdw>
          </a:effectLst>
        </p:spPr>
      </p:pic>
      <p:sp>
        <p:nvSpPr>
          <p:cNvPr id="7" name="Picture Placeholder 6">
            <a:extLst>
              <a:ext uri="{FF2B5EF4-FFF2-40B4-BE49-F238E27FC236}">
                <a16:creationId xmlns:a16="http://schemas.microsoft.com/office/drawing/2014/main" id="{73A91759-2FB3-7670-04B5-372F5E1BFF45}"/>
              </a:ext>
            </a:extLst>
          </p:cNvPr>
          <p:cNvSpPr>
            <a:spLocks noGrp="1" noChangeAspect="1"/>
          </p:cNvSpPr>
          <p:nvPr>
            <p:ph type="pic" sz="quarter" idx="13"/>
          </p:nvPr>
        </p:nvSpPr>
        <p:spPr>
          <a:xfrm>
            <a:off x="1841688" y="1265232"/>
            <a:ext cx="8912596" cy="5013335"/>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vert="horz" lIns="91440" tIns="45720" rIns="91440" bIns="45720" rtlCol="0">
            <a:normAutofit/>
          </a:bodyPr>
          <a:lstStyle>
            <a:lvl1pPr>
              <a:defRPr lang="en-US"/>
            </a:lvl1pPr>
          </a:lstStyle>
          <a:p>
            <a:pPr lvl="0"/>
            <a:endParaRPr lang="en-US"/>
          </a:p>
        </p:txBody>
      </p:sp>
    </p:spTree>
    <p:extLst>
      <p:ext uri="{BB962C8B-B14F-4D97-AF65-F5344CB8AC3E}">
        <p14:creationId xmlns:p14="http://schemas.microsoft.com/office/powerpoint/2010/main" val="3772181193"/>
      </p:ext>
    </p:extLst>
  </p:cSld>
  <p:clrMapOvr>
    <a:masterClrMapping/>
  </p:clrMapOvr>
  <p:transition spd="slow">
    <p:wipe dir="d"/>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_Title one large image Vertical">
    <p:spTree>
      <p:nvGrpSpPr>
        <p:cNvPr id="1" name=""/>
        <p:cNvGrpSpPr/>
        <p:nvPr/>
      </p:nvGrpSpPr>
      <p:grpSpPr>
        <a:xfrm>
          <a:off x="0" y="0"/>
          <a:ext cx="0" cy="0"/>
          <a:chOff x="0" y="0"/>
          <a:chExt cx="0" cy="0"/>
        </a:xfrm>
      </p:grpSpPr>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521440" y="6400800"/>
            <a:ext cx="457200" cy="365125"/>
          </a:xfrm>
          <a:prstGeom prst="rect">
            <a:avLst/>
          </a:prstGeom>
        </p:spPr>
        <p:txBody>
          <a:bodyPr anchor="ctr" anchorCtr="0"/>
          <a:lstStyle>
            <a:lvl1pPr marL="0" marR="0" indent="0" algn="l" defTabSz="1219170" rtl="0" eaLnBrk="1" fontAlgn="auto" latinLnBrk="0" hangingPunct="1">
              <a:lnSpc>
                <a:spcPct val="100000"/>
              </a:lnSpc>
              <a:spcBef>
                <a:spcPts val="0"/>
              </a:spcBef>
              <a:spcAft>
                <a:spcPts val="0"/>
              </a:spcAft>
              <a:buClrTx/>
              <a:buSzTx/>
              <a:buFontTx/>
              <a:buNone/>
              <a:tabLst/>
              <a:defRPr sz="1200" b="1">
                <a:solidFill>
                  <a:schemeClr val="bg2"/>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376672" y="6400800"/>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6" name="Title 1"/>
          <p:cNvSpPr>
            <a:spLocks noGrp="1"/>
          </p:cNvSpPr>
          <p:nvPr>
            <p:ph type="title"/>
          </p:nvPr>
        </p:nvSpPr>
        <p:spPr>
          <a:xfrm>
            <a:off x="0" y="0"/>
            <a:ext cx="12192000" cy="1143000"/>
          </a:xfrm>
        </p:spPr>
        <p:txBody>
          <a:bodyPr lIns="0" tIns="137160" anchor="t" anchorCtr="0">
            <a:noAutofit/>
          </a:bodyPr>
          <a:lstStyle>
            <a:lvl1pPr algn="ctr">
              <a:defRPr sz="3600"/>
            </a:lvl1pPr>
          </a:lstStyle>
          <a:p>
            <a:r>
              <a:rPr lang="en-US"/>
              <a:t>Click to edit Master title style</a:t>
            </a:r>
          </a:p>
        </p:txBody>
      </p:sp>
      <p:sp>
        <p:nvSpPr>
          <p:cNvPr id="2" name="Rectangle 1">
            <a:extLst>
              <a:ext uri="{FF2B5EF4-FFF2-40B4-BE49-F238E27FC236}">
                <a16:creationId xmlns:a16="http://schemas.microsoft.com/office/drawing/2014/main" id="{356A5A15-D467-F253-E0FA-A6584639DEFB}"/>
              </a:ext>
            </a:extLst>
          </p:cNvPr>
          <p:cNvSpPr/>
          <p:nvPr userDrawn="1"/>
        </p:nvSpPr>
        <p:spPr>
          <a:xfrm>
            <a:off x="10758611" y="645589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3A659E3-B307-8CF6-8162-1104C048A0BA}"/>
              </a:ext>
            </a:extLst>
          </p:cNvPr>
          <p:cNvPicPr>
            <a:picLocks noChangeAspect="1"/>
          </p:cNvPicPr>
          <p:nvPr userDrawn="1"/>
        </p:nvPicPr>
        <p:blipFill rotWithShape="1">
          <a:blip r:embed="rId2" cstate="print">
            <a:alphaModFix amt="81000"/>
            <a:extLst>
              <a:ext uri="{28A0092B-C50C-407E-A947-70E740481C1C}">
                <a14:useLocalDpi xmlns:a14="http://schemas.microsoft.com/office/drawing/2010/main" val="0"/>
              </a:ext>
            </a:extLst>
          </a:blip>
          <a:srcRect r="44306" b="78763"/>
          <a:stretch/>
        </p:blipFill>
        <p:spPr>
          <a:xfrm>
            <a:off x="8531677" y="6229509"/>
            <a:ext cx="3930733" cy="844444"/>
          </a:xfrm>
          <a:prstGeom prst="rect">
            <a:avLst/>
          </a:prstGeom>
          <a:effectLst>
            <a:outerShdw blurRad="50800" dist="50800" dir="5400000" algn="ctr" rotWithShape="0">
              <a:srgbClr val="000000"/>
            </a:outerShdw>
          </a:effectLst>
        </p:spPr>
      </p:pic>
      <p:sp>
        <p:nvSpPr>
          <p:cNvPr id="7" name="Picture Placeholder 6">
            <a:extLst>
              <a:ext uri="{FF2B5EF4-FFF2-40B4-BE49-F238E27FC236}">
                <a16:creationId xmlns:a16="http://schemas.microsoft.com/office/drawing/2014/main" id="{73A91759-2FB3-7670-04B5-372F5E1BFF45}"/>
              </a:ext>
            </a:extLst>
          </p:cNvPr>
          <p:cNvSpPr>
            <a:spLocks noGrp="1" noChangeAspect="1"/>
          </p:cNvSpPr>
          <p:nvPr>
            <p:ph type="pic" sz="quarter" idx="13"/>
          </p:nvPr>
        </p:nvSpPr>
        <p:spPr>
          <a:xfrm>
            <a:off x="3960702" y="1239978"/>
            <a:ext cx="4270596" cy="5338245"/>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vert="horz" lIns="91440" tIns="45720" rIns="91440" bIns="45720" rtlCol="0">
            <a:normAutofit/>
          </a:bodyPr>
          <a:lstStyle>
            <a:lvl1pPr>
              <a:defRPr lang="en-US"/>
            </a:lvl1pPr>
          </a:lstStyle>
          <a:p>
            <a:pPr lvl="0"/>
            <a:endParaRPr lang="en-US"/>
          </a:p>
        </p:txBody>
      </p:sp>
    </p:spTree>
    <p:extLst>
      <p:ext uri="{BB962C8B-B14F-4D97-AF65-F5344CB8AC3E}">
        <p14:creationId xmlns:p14="http://schemas.microsoft.com/office/powerpoint/2010/main" val="6647319"/>
      </p:ext>
    </p:extLst>
  </p:cSld>
  <p:clrMapOvr>
    <a:masterClrMapping/>
  </p:clrMapOvr>
  <p:transition spd="slow">
    <p:wipe dir="d"/>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6183"/>
          </a:xfrm>
          <a:prstGeom prst="rect">
            <a:avLst/>
          </a:prstGeom>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Tree>
    <p:extLst>
      <p:ext uri="{BB962C8B-B14F-4D97-AF65-F5344CB8AC3E}">
        <p14:creationId xmlns:p14="http://schemas.microsoft.com/office/powerpoint/2010/main" val="3606586843"/>
      </p:ext>
    </p:extLst>
  </p:cSld>
  <p:clrMapOvr>
    <a:masterClrMapping/>
  </p:clrMapOvr>
  <p:transition spd="slow">
    <p:wipe dir="d"/>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Tree>
    <p:extLst>
      <p:ext uri="{BB962C8B-B14F-4D97-AF65-F5344CB8AC3E}">
        <p14:creationId xmlns:p14="http://schemas.microsoft.com/office/powerpoint/2010/main" val="3633338276"/>
      </p:ext>
    </p:extLst>
  </p:cSld>
  <p:clrMapOvr>
    <a:masterClrMapping/>
  </p:clrMapOvr>
  <p:transition spd="slow">
    <p:wipe dir="d"/>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626200336"/>
      </p:ext>
    </p:extLst>
  </p:cSld>
  <p:clrMapOvr>
    <a:masterClrMapping/>
  </p:clrMapOvr>
  <p:transition spd="slow">
    <p:wipe dir="d"/>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374701990"/>
      </p:ext>
    </p:extLst>
  </p:cSld>
  <p:clrMapOvr>
    <a:masterClrMapping/>
  </p:clrMapOvr>
  <p:transition spd="slow">
    <p:wipe dir="d"/>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CF8B4BE7-76A9-1040-A87F-EDD8E2E74C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80033048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F512FB66-D3A5-D347-B26F-70FCDF4B43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26137195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13816825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90432565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83268381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60919810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9110468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33120270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56866165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83945706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11949"/>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93D3E07-1B3C-274C-85F1-93B226BB6F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5" y="-11951"/>
            <a:ext cx="12213244" cy="6869949"/>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00537965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62159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4433790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7749060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3078578478"/>
      </p:ext>
    </p:extLst>
  </p:cSld>
  <p:clrMapOvr>
    <a:overrideClrMapping bg1="lt1" tx1="dk1" bg2="lt2" tx2="dk2" accent1="accent1" accent2="accent2" accent3="accent3" accent4="accent4" accent5="accent5" accent6="accent6" hlink="hlink" folHlink="folHlink"/>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27151174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37688262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747565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77661960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56286496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309552911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r>
              <a:rPr lang="en-US"/>
              <a:t>Click to edit Master title style</a:t>
            </a:r>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79505336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r>
              <a:rPr lang="en-US"/>
              <a:t>Click to edit Master title style</a:t>
            </a:r>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25162279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Image%20examples/DNA_reportFULLnew.jpg">
            <a:extLst>
              <a:ext uri="{FF2B5EF4-FFF2-40B4-BE49-F238E27FC236}">
                <a16:creationId xmlns:a16="http://schemas.microsoft.com/office/drawing/2014/main" id="{D5CFBAC3-08B4-482F-AB48-5796845A6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6354"/>
          <a:stretch/>
        </p:blipFill>
        <p:spPr bwMode="auto">
          <a:xfrm>
            <a:off x="-7684" y="15400"/>
            <a:ext cx="12192000" cy="6880700"/>
          </a:xfrm>
          <a:prstGeom prst="rect">
            <a:avLst/>
          </a:prstGeom>
          <a:noFill/>
          <a:ln>
            <a:noFill/>
          </a:ln>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15" y="15400"/>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97369175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398589447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32391268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300292369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46077843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0724095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25102197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3840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85462647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r>
              <a:rPr lang="en-US"/>
              <a:t>Click to edit Master title style</a:t>
            </a:r>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94228077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r>
              <a:rPr lang="en-US"/>
              <a:t>Click to edit Master title style</a:t>
            </a:r>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833009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theme" Target="../theme/theme2.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3.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image" Target="../media/image7.png"/><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4.xml"/><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theme" Target="../theme/theme6.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0" Type="http://schemas.openxmlformats.org/officeDocument/2006/relationships/slideLayout" Target="../slideLayouts/slideLayout86.xml"/><Relationship Id="rId4" Type="http://schemas.openxmlformats.org/officeDocument/2006/relationships/slideLayout" Target="../slideLayouts/slideLayout80.xml"/><Relationship Id="rId9" Type="http://schemas.openxmlformats.org/officeDocument/2006/relationships/slideLayout" Target="../slideLayouts/slideLayout8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18" Type="http://schemas.openxmlformats.org/officeDocument/2006/relationships/slideLayout" Target="../slideLayouts/slideLayout105.xml"/><Relationship Id="rId3" Type="http://schemas.openxmlformats.org/officeDocument/2006/relationships/slideLayout" Target="../slideLayouts/slideLayout90.xml"/><Relationship Id="rId21" Type="http://schemas.openxmlformats.org/officeDocument/2006/relationships/slideLayout" Target="../slideLayouts/slideLayout108.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17" Type="http://schemas.openxmlformats.org/officeDocument/2006/relationships/slideLayout" Target="../slideLayouts/slideLayout104.xml"/><Relationship Id="rId2" Type="http://schemas.openxmlformats.org/officeDocument/2006/relationships/slideLayout" Target="../slideLayouts/slideLayout89.xml"/><Relationship Id="rId16" Type="http://schemas.openxmlformats.org/officeDocument/2006/relationships/slideLayout" Target="../slideLayouts/slideLayout103.xml"/><Relationship Id="rId20" Type="http://schemas.openxmlformats.org/officeDocument/2006/relationships/slideLayout" Target="../slideLayouts/slideLayout107.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5" Type="http://schemas.openxmlformats.org/officeDocument/2006/relationships/slideLayout" Target="../slideLayouts/slideLayout102.xml"/><Relationship Id="rId23" Type="http://schemas.openxmlformats.org/officeDocument/2006/relationships/image" Target="../media/image1.png"/><Relationship Id="rId10" Type="http://schemas.openxmlformats.org/officeDocument/2006/relationships/slideLayout" Target="../slideLayouts/slideLayout97.xml"/><Relationship Id="rId19" Type="http://schemas.openxmlformats.org/officeDocument/2006/relationships/slideLayout" Target="../slideLayouts/slideLayout106.xml"/><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slideLayout" Target="../slideLayouts/slideLayout101.xml"/><Relationship Id="rId22"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theme" Target="../theme/theme8.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5" Type="http://schemas.openxmlformats.org/officeDocument/2006/relationships/image" Target="../media/image15.png"/><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image" Target="../media/image18.png"/><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theme" Target="../theme/theme9.xml"/><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0" Type="http://schemas.openxmlformats.org/officeDocument/2006/relationships/slideLayout" Target="../slideLayouts/slideLayout130.xml"/><Relationship Id="rId4" Type="http://schemas.openxmlformats.org/officeDocument/2006/relationships/slideLayout" Target="../slideLayouts/slideLayout124.xml"/><Relationship Id="rId9" Type="http://schemas.openxmlformats.org/officeDocument/2006/relationships/slideLayout" Target="../slideLayouts/slideLayout129.xml"/><Relationship Id="rId14" Type="http://schemas.openxmlformats.org/officeDocument/2006/relationships/image" Target="../media/image7.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9.xml"/><Relationship Id="rId3" Type="http://schemas.openxmlformats.org/officeDocument/2006/relationships/slideLayout" Target="../slideLayouts/slideLayout134.xml"/><Relationship Id="rId7" Type="http://schemas.openxmlformats.org/officeDocument/2006/relationships/slideLayout" Target="../slideLayouts/slideLayout138.xml"/><Relationship Id="rId12" Type="http://schemas.openxmlformats.org/officeDocument/2006/relationships/theme" Target="../theme/theme10.xml"/><Relationship Id="rId2" Type="http://schemas.openxmlformats.org/officeDocument/2006/relationships/slideLayout" Target="../slideLayouts/slideLayout133.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5" Type="http://schemas.openxmlformats.org/officeDocument/2006/relationships/slideLayout" Target="../slideLayouts/slideLayout136.xml"/><Relationship Id="rId10" Type="http://schemas.openxmlformats.org/officeDocument/2006/relationships/slideLayout" Target="../slideLayouts/slideLayout141.xml"/><Relationship Id="rId4" Type="http://schemas.openxmlformats.org/officeDocument/2006/relationships/slideLayout" Target="../slideLayouts/slideLayout135.xml"/><Relationship Id="rId9" Type="http://schemas.openxmlformats.org/officeDocument/2006/relationships/slideLayout" Target="../slideLayouts/slideLayout14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ADE23AFE-2FB0-CA5C-00C1-2169E9199894}"/>
              </a:ext>
            </a:extLst>
          </p:cNvPr>
          <p:cNvPicPr>
            <a:picLocks noChangeAspect="1"/>
          </p:cNvPicPr>
          <p:nvPr userDrawn="1"/>
        </p:nvPicPr>
        <p:blipFill rotWithShape="1">
          <a:blip r:embed="rId24" cstate="print">
            <a:alphaModFix amt="81000"/>
            <a:extLst>
              <a:ext uri="{28A0092B-C50C-407E-A947-70E740481C1C}">
                <a14:useLocalDpi xmlns:a14="http://schemas.microsoft.com/office/drawing/2010/main" val="0"/>
              </a:ext>
            </a:extLst>
          </a:blip>
          <a:srcRect r="44306" b="78763"/>
          <a:stretch/>
        </p:blipFill>
        <p:spPr>
          <a:xfrm>
            <a:off x="8350923" y="7101379"/>
            <a:ext cx="3930733" cy="844444"/>
          </a:xfrm>
          <a:prstGeom prst="rect">
            <a:avLst/>
          </a:prstGeom>
          <a:effectLst>
            <a:outerShdw blurRad="50800" dist="50800" dir="5400000" algn="ctr" rotWithShape="0">
              <a:srgbClr val="000000"/>
            </a:outerShdw>
          </a:effectLst>
        </p:spPr>
      </p:pic>
    </p:spTree>
    <p:extLst>
      <p:ext uri="{BB962C8B-B14F-4D97-AF65-F5344CB8AC3E}">
        <p14:creationId xmlns:p14="http://schemas.microsoft.com/office/powerpoint/2010/main" val="320150739"/>
      </p:ext>
    </p:extLst>
  </p:cSld>
  <p:clrMap bg1="lt1" tx1="dk1" bg2="lt2" tx2="dk2" accent1="accent1" accent2="accent2" accent3="accent3" accent4="accent4" accent5="accent5" accent6="accent6" hlink="hlink" folHlink="folHlink"/>
  <p:sldLayoutIdLst>
    <p:sldLayoutId id="2147483771" r:id="rId1"/>
    <p:sldLayoutId id="2147483704" r:id="rId2"/>
    <p:sldLayoutId id="2147483705" r:id="rId3"/>
    <p:sldLayoutId id="2147483786" r:id="rId4"/>
    <p:sldLayoutId id="2147483778" r:id="rId5"/>
    <p:sldLayoutId id="2147483787" r:id="rId6"/>
    <p:sldLayoutId id="2147483783" r:id="rId7"/>
    <p:sldLayoutId id="2147483779" r:id="rId8"/>
    <p:sldLayoutId id="2147483780" r:id="rId9"/>
    <p:sldLayoutId id="2147483781" r:id="rId10"/>
    <p:sldLayoutId id="2147483782" r:id="rId11"/>
    <p:sldLayoutId id="2147483706" r:id="rId12"/>
    <p:sldLayoutId id="2147483707" r:id="rId13"/>
    <p:sldLayoutId id="2147483708" r:id="rId14"/>
    <p:sldLayoutId id="2147483709" r:id="rId15"/>
    <p:sldLayoutId id="2147483784" r:id="rId16"/>
    <p:sldLayoutId id="2147483785" r:id="rId17"/>
    <p:sldLayoutId id="2147483710" r:id="rId18"/>
    <p:sldLayoutId id="2147483764" r:id="rId19"/>
    <p:sldLayoutId id="2147483694" r:id="rId20"/>
    <p:sldLayoutId id="2147483776" r:id="rId21"/>
    <p:sldLayoutId id="2147483788" r:id="rId22"/>
  </p:sldLayoutIdLst>
  <p:transition spd="slow">
    <p:wipe dir="d"/>
  </p:transition>
  <p:hf hd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844947097"/>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 id="2147483802" r:id="rId13"/>
    <p:sldLayoutId id="2147483803" r:id="rId14"/>
    <p:sldLayoutId id="2147483804" r:id="rId15"/>
    <p:sldLayoutId id="2147483805" r:id="rId16"/>
    <p:sldLayoutId id="2147483806" r:id="rId17"/>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2399329"/>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041452607"/>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43" r:id="rId12"/>
    <p:sldLayoutId id="2147483844" r:id="rId13"/>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5453148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5" r:id="rId12"/>
    <p:sldLayoutId id="2147483846" r:id="rId13"/>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510520"/>
      </p:ext>
    </p:extLst>
  </p:cSld>
  <p:clrMap bg1="lt1" tx1="dk1" bg2="lt2" tx2="dk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ADE23AFE-2FB0-CA5C-00C1-2169E9199894}"/>
              </a:ext>
            </a:extLst>
          </p:cNvPr>
          <p:cNvPicPr>
            <a:picLocks noChangeAspect="1"/>
          </p:cNvPicPr>
          <p:nvPr userDrawn="1"/>
        </p:nvPicPr>
        <p:blipFill rotWithShape="1">
          <a:blip r:embed="rId23" cstate="print">
            <a:alphaModFix amt="81000"/>
            <a:extLst>
              <a:ext uri="{28A0092B-C50C-407E-A947-70E740481C1C}">
                <a14:useLocalDpi xmlns:a14="http://schemas.microsoft.com/office/drawing/2010/main" val="0"/>
              </a:ext>
            </a:extLst>
          </a:blip>
          <a:srcRect r="44306" b="78763"/>
          <a:stretch/>
        </p:blipFill>
        <p:spPr>
          <a:xfrm>
            <a:off x="8350923" y="7101379"/>
            <a:ext cx="3930733" cy="844444"/>
          </a:xfrm>
          <a:prstGeom prst="rect">
            <a:avLst/>
          </a:prstGeom>
          <a:effectLst>
            <a:outerShdw blurRad="50800" dist="50800" dir="5400000" algn="ctr" rotWithShape="0">
              <a:srgbClr val="000000"/>
            </a:outerShdw>
          </a:effectLst>
        </p:spPr>
      </p:pic>
    </p:spTree>
    <p:extLst>
      <p:ext uri="{BB962C8B-B14F-4D97-AF65-F5344CB8AC3E}">
        <p14:creationId xmlns:p14="http://schemas.microsoft.com/office/powerpoint/2010/main" val="2379433304"/>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 id="2147483871" r:id="rId12"/>
    <p:sldLayoutId id="2147483872" r:id="rId13"/>
    <p:sldLayoutId id="2147483873" r:id="rId14"/>
    <p:sldLayoutId id="2147483874" r:id="rId15"/>
    <p:sldLayoutId id="2147483875" r:id="rId16"/>
    <p:sldLayoutId id="2147483876" r:id="rId17"/>
    <p:sldLayoutId id="2147483877" r:id="rId18"/>
    <p:sldLayoutId id="2147483878" r:id="rId19"/>
    <p:sldLayoutId id="2147483879" r:id="rId20"/>
    <p:sldLayoutId id="2147483880" r:id="rId21"/>
  </p:sldLayoutIdLst>
  <p:transition spd="slow">
    <p:wipe dir="d"/>
  </p:transition>
  <p:hf hd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14">
            <a:extLst>
              <a:ext uri="{28A0092B-C50C-407E-A947-70E740481C1C}">
                <a14:useLocalDpi xmlns:a14="http://schemas.microsoft.com/office/drawing/2010/main" val="0"/>
              </a:ext>
            </a:extLst>
          </a:blip>
          <a:srcRect l="81411" b="73556"/>
          <a:stretch/>
        </p:blipFill>
        <p:spPr>
          <a:xfrm>
            <a:off x="9929191" y="0"/>
            <a:ext cx="2262809" cy="181356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3825552795"/>
      </p:ext>
    </p:extLst>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72949" cy="685800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3138869660"/>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36729655"/>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3.png"/><Relationship Id="rId7"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62.xml"/><Relationship Id="rId6" Type="http://schemas.openxmlformats.org/officeDocument/2006/relationships/image" Target="../media/image23.jpeg"/><Relationship Id="rId5" Type="http://schemas.openxmlformats.org/officeDocument/2006/relationships/image" Target="../media/image5.png"/><Relationship Id="rId10" Type="http://schemas.openxmlformats.org/officeDocument/2006/relationships/image" Target="../media/image27.jpeg"/><Relationship Id="rId4" Type="http://schemas.openxmlformats.org/officeDocument/2006/relationships/image" Target="../media/image4.png"/><Relationship Id="rId9" Type="http://schemas.openxmlformats.org/officeDocument/2006/relationships/image" Target="../media/image26.jpeg"/></Relationships>
</file>

<file path=ppt/slides/_rels/slide2.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2.xml"/><Relationship Id="rId1" Type="http://schemas.openxmlformats.org/officeDocument/2006/relationships/slideLayout" Target="../slideLayouts/slideLayout6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3.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62.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image" Target="../media/image35.jpeg"/></Relationships>
</file>

<file path=ppt/slides/_rels/slide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57.xml"/><Relationship Id="rId4" Type="http://schemas.openxmlformats.org/officeDocument/2006/relationships/image" Target="../media/image4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56.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7.xml"/><Relationship Id="rId1" Type="http://schemas.openxmlformats.org/officeDocument/2006/relationships/themeOverride" Target="../theme/themeOverride1.xml"/><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3.xml"/><Relationship Id="rId1" Type="http://schemas.openxmlformats.org/officeDocument/2006/relationships/slideLayout" Target="../slideLayouts/slideLayout56.xml"/></Relationships>
</file>

<file path=ppt/slides/_rels/slide1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4.xml"/><Relationship Id="rId1" Type="http://schemas.openxmlformats.org/officeDocument/2006/relationships/slideLayout" Target="../slideLayouts/slideLayout56.xml"/></Relationships>
</file>

<file path=ppt/slides/_rels/slide15.xml.rels><?xml version="1.0" encoding="UTF-8" standalone="yes"?>
<Relationships xmlns="http://schemas.openxmlformats.org/package/2006/relationships"><Relationship Id="rId8" Type="http://schemas.openxmlformats.org/officeDocument/2006/relationships/image" Target="../media/image50.jpeg"/><Relationship Id="rId13" Type="http://schemas.openxmlformats.org/officeDocument/2006/relationships/image" Target="../media/image55.jpeg"/><Relationship Id="rId3" Type="http://schemas.openxmlformats.org/officeDocument/2006/relationships/image" Target="../media/image45.jpeg"/><Relationship Id="rId7" Type="http://schemas.openxmlformats.org/officeDocument/2006/relationships/image" Target="../media/image49.jpeg"/><Relationship Id="rId12" Type="http://schemas.openxmlformats.org/officeDocument/2006/relationships/image" Target="../media/image54.jpeg"/><Relationship Id="rId2" Type="http://schemas.openxmlformats.org/officeDocument/2006/relationships/notesSlide" Target="../notesSlides/notesSlide15.xml"/><Relationship Id="rId1" Type="http://schemas.openxmlformats.org/officeDocument/2006/relationships/slideLayout" Target="../slideLayouts/slideLayout56.xml"/><Relationship Id="rId6" Type="http://schemas.openxmlformats.org/officeDocument/2006/relationships/image" Target="../media/image48.jpeg"/><Relationship Id="rId11" Type="http://schemas.openxmlformats.org/officeDocument/2006/relationships/image" Target="../media/image53.jpeg"/><Relationship Id="rId5" Type="http://schemas.openxmlformats.org/officeDocument/2006/relationships/image" Target="../media/image47.jpeg"/><Relationship Id="rId10" Type="http://schemas.openxmlformats.org/officeDocument/2006/relationships/image" Target="../media/image52.jpeg"/><Relationship Id="rId4" Type="http://schemas.openxmlformats.org/officeDocument/2006/relationships/image" Target="../media/image46.jpeg"/><Relationship Id="rId9" Type="http://schemas.openxmlformats.org/officeDocument/2006/relationships/image" Target="../media/image51.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2.xml"/></Relationships>
</file>

<file path=ppt/slides/_rels/slide17.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17.xml"/><Relationship Id="rId1" Type="http://schemas.openxmlformats.org/officeDocument/2006/relationships/slideLayout" Target="../slideLayouts/slideLayout56.xml"/><Relationship Id="rId6" Type="http://schemas.openxmlformats.org/officeDocument/2006/relationships/image" Target="../media/image59.png"/><Relationship Id="rId5" Type="http://schemas.openxmlformats.org/officeDocument/2006/relationships/image" Target="../media/image58.png"/><Relationship Id="rId10" Type="http://schemas.openxmlformats.org/officeDocument/2006/relationships/image" Target="../media/image63.jpeg"/><Relationship Id="rId4" Type="http://schemas.openxmlformats.org/officeDocument/2006/relationships/image" Target="../media/image57.jpeg"/><Relationship Id="rId9" Type="http://schemas.openxmlformats.org/officeDocument/2006/relationships/image" Target="../media/image62.png"/></Relationships>
</file>

<file path=ppt/slides/_rels/slide1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8.xml"/><Relationship Id="rId1" Type="http://schemas.openxmlformats.org/officeDocument/2006/relationships/slideLayout" Target="../slideLayouts/slideLayout62.xml"/><Relationship Id="rId4" Type="http://schemas.openxmlformats.org/officeDocument/2006/relationships/image" Target="../media/image65.png"/></Relationships>
</file>

<file path=ppt/slides/_rels/slide1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9.xml"/><Relationship Id="rId1" Type="http://schemas.openxmlformats.org/officeDocument/2006/relationships/slideLayout" Target="../slideLayouts/slideLayout62.xml"/><Relationship Id="rId4" Type="http://schemas.openxmlformats.org/officeDocument/2006/relationships/image" Target="../media/image67.png"/></Relationships>
</file>

<file path=ppt/slides/_rels/slide2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0.xml"/><Relationship Id="rId1" Type="http://schemas.openxmlformats.org/officeDocument/2006/relationships/slideLayout" Target="../slideLayouts/slideLayout62.xml"/><Relationship Id="rId4" Type="http://schemas.openxmlformats.org/officeDocument/2006/relationships/image" Target="../media/image69.png"/></Relationships>
</file>

<file path=ppt/slides/_rels/slide2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1.xml"/><Relationship Id="rId1" Type="http://schemas.openxmlformats.org/officeDocument/2006/relationships/slideLayout" Target="../slideLayouts/slideLayout62.xml"/><Relationship Id="rId4" Type="http://schemas.openxmlformats.org/officeDocument/2006/relationships/image" Target="../media/image71.png"/></Relationships>
</file>

<file path=ppt/slides/_rels/slide2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2.xml"/><Relationship Id="rId1" Type="http://schemas.openxmlformats.org/officeDocument/2006/relationships/slideLayout" Target="../slideLayouts/slideLayout62.xml"/><Relationship Id="rId4" Type="http://schemas.openxmlformats.org/officeDocument/2006/relationships/image" Target="../media/image73.png"/></Relationships>
</file>

<file path=ppt/slides/_rels/slide2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3.xml"/><Relationship Id="rId1" Type="http://schemas.openxmlformats.org/officeDocument/2006/relationships/slideLayout" Target="../slideLayouts/slideLayout62.xml"/><Relationship Id="rId4" Type="http://schemas.openxmlformats.org/officeDocument/2006/relationships/image" Target="../media/image75.jpeg"/></Relationships>
</file>

<file path=ppt/slides/_rels/slide2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4.xml"/><Relationship Id="rId1" Type="http://schemas.openxmlformats.org/officeDocument/2006/relationships/slideLayout" Target="../slideLayouts/slideLayout62.xml"/><Relationship Id="rId4" Type="http://schemas.openxmlformats.org/officeDocument/2006/relationships/image" Target="../media/image77.jpeg"/></Relationships>
</file>

<file path=ppt/slides/_rels/slide2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5.xml"/><Relationship Id="rId1" Type="http://schemas.openxmlformats.org/officeDocument/2006/relationships/slideLayout" Target="../slideLayouts/slideLayout52.xml"/></Relationships>
</file>

<file path=ppt/slides/_rels/slide2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26.xml"/><Relationship Id="rId1" Type="http://schemas.openxmlformats.org/officeDocument/2006/relationships/slideLayout" Target="../slideLayouts/slideLayout56.xml"/></Relationships>
</file>

<file path=ppt/slides/_rels/slide2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7.xml"/><Relationship Id="rId1" Type="http://schemas.openxmlformats.org/officeDocument/2006/relationships/slideLayout" Target="../slideLayouts/slideLayout56.xml"/></Relationships>
</file>

<file path=ppt/slides/_rels/slide2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28.xml"/><Relationship Id="rId7" Type="http://schemas.openxmlformats.org/officeDocument/2006/relationships/diagramColors" Target="../diagrams/colors1.xml"/><Relationship Id="rId2" Type="http://schemas.openxmlformats.org/officeDocument/2006/relationships/slideLayout" Target="../slideLayouts/slideLayout52.xml"/><Relationship Id="rId1" Type="http://schemas.openxmlformats.org/officeDocument/2006/relationships/themeOverride" Target="../theme/themeOverride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2.xml"/><Relationship Id="rId1" Type="http://schemas.openxmlformats.org/officeDocument/2006/relationships/themeOverride" Target="../theme/themeOverride3.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52.xml"/><Relationship Id="rId1" Type="http://schemas.openxmlformats.org/officeDocument/2006/relationships/themeOverride" Target="../theme/themeOverride4.xml"/><Relationship Id="rId5" Type="http://schemas.openxmlformats.org/officeDocument/2006/relationships/hyperlink" Target="https://www.appropriations.senate.gov/news/majority/bill-summary-labor-health-and-human-services-education-and-related-agencies-fiscal-year-2024-appropriations-bill" TargetMode="External"/><Relationship Id="rId4" Type="http://schemas.openxmlformats.org/officeDocument/2006/relationships/hyperlink" Target="https://appropriations.house.gov/news/press-releases/committee-releases-fy24-labor-health-and-human-services-education-and-related"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2.xml"/></Relationships>
</file>

<file path=ppt/slides/_rels/slide3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2.xml"/><Relationship Id="rId1" Type="http://schemas.openxmlformats.org/officeDocument/2006/relationships/slideLayout" Target="../slideLayouts/slideLayout52.xml"/><Relationship Id="rId4" Type="http://schemas.openxmlformats.org/officeDocument/2006/relationships/image" Target="../media/image82.jpeg"/></Relationships>
</file>

<file path=ppt/slides/_rels/slide3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3.xml"/><Relationship Id="rId1" Type="http://schemas.openxmlformats.org/officeDocument/2006/relationships/slideLayout" Target="../slideLayouts/slideLayout52.xml"/><Relationship Id="rId4" Type="http://schemas.openxmlformats.org/officeDocument/2006/relationships/image" Target="../media/image84.png"/></Relationships>
</file>

<file path=ppt/slides/_rels/slide3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34.xml"/><Relationship Id="rId1" Type="http://schemas.openxmlformats.org/officeDocument/2006/relationships/slideLayout" Target="../slideLayouts/slideLayout56.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35.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notesSlide" Target="../notesSlides/notesSlide35.xml"/><Relationship Id="rId1" Type="http://schemas.openxmlformats.org/officeDocument/2006/relationships/slideLayout" Target="../slideLayouts/slideLayout57.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3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36.xml"/><Relationship Id="rId1" Type="http://schemas.openxmlformats.org/officeDocument/2006/relationships/slideLayout" Target="../slideLayouts/slideLayout62.xml"/><Relationship Id="rId4" Type="http://schemas.openxmlformats.org/officeDocument/2006/relationships/image" Target="../media/image96.png"/></Relationships>
</file>

<file path=ppt/slides/_rels/slide3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7.xml"/><Relationship Id="rId1" Type="http://schemas.openxmlformats.org/officeDocument/2006/relationships/slideLayout" Target="../slideLayouts/slideLayout57.xml"/></Relationships>
</file>

<file path=ppt/slides/_rels/slide3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38.xml"/><Relationship Id="rId1" Type="http://schemas.openxmlformats.org/officeDocument/2006/relationships/slideLayout" Target="../slideLayouts/slideLayout57.xml"/></Relationships>
</file>

<file path=ppt/slides/_rels/slide3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39.xml"/><Relationship Id="rId1" Type="http://schemas.openxmlformats.org/officeDocument/2006/relationships/slideLayout" Target="../slideLayouts/slideLayout62.xml"/><Relationship Id="rId4" Type="http://schemas.openxmlformats.org/officeDocument/2006/relationships/image" Target="../media/image100.png"/></Relationships>
</file>

<file path=ppt/slides/_rels/slide4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40.xml"/><Relationship Id="rId1" Type="http://schemas.openxmlformats.org/officeDocument/2006/relationships/slideLayout" Target="../slideLayouts/slideLayout62.xml"/><Relationship Id="rId4" Type="http://schemas.openxmlformats.org/officeDocument/2006/relationships/image" Target="../media/image102.png"/></Relationships>
</file>

<file path=ppt/slides/_rels/slide4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1.xml"/><Relationship Id="rId1" Type="http://schemas.openxmlformats.org/officeDocument/2006/relationships/slideLayout" Target="../slideLayouts/slideLayout56.xml"/><Relationship Id="rId4" Type="http://schemas.openxmlformats.org/officeDocument/2006/relationships/image" Target="../media/image104.png"/></Relationships>
</file>

<file path=ppt/slides/_rels/slide4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42.xml"/><Relationship Id="rId1" Type="http://schemas.openxmlformats.org/officeDocument/2006/relationships/slideLayout" Target="../slideLayouts/slideLayout5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2.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56.xml"/><Relationship Id="rId1" Type="http://schemas.openxmlformats.org/officeDocument/2006/relationships/themeOverride" Target="../theme/themeOverride5.xml"/><Relationship Id="rId4" Type="http://schemas.openxmlformats.org/officeDocument/2006/relationships/image" Target="../media/image106.jpe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7" Type="http://schemas.openxmlformats.org/officeDocument/2006/relationships/image" Target="../media/image110.png"/><Relationship Id="rId2" Type="http://schemas.openxmlformats.org/officeDocument/2006/relationships/slideLayout" Target="../slideLayouts/slideLayout56.xml"/><Relationship Id="rId1" Type="http://schemas.openxmlformats.org/officeDocument/2006/relationships/themeOverride" Target="../theme/themeOverride6.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s>
</file>

<file path=ppt/slides/_rels/slide46.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notesSlide" Target="../notesSlides/notesSlide46.xml"/><Relationship Id="rId7" Type="http://schemas.openxmlformats.org/officeDocument/2006/relationships/image" Target="../media/image114.png"/><Relationship Id="rId2" Type="http://schemas.openxmlformats.org/officeDocument/2006/relationships/slideLayout" Target="../slideLayouts/slideLayout57.xml"/><Relationship Id="rId1" Type="http://schemas.openxmlformats.org/officeDocument/2006/relationships/themeOverride" Target="../theme/themeOverride7.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56.xml"/><Relationship Id="rId1" Type="http://schemas.openxmlformats.org/officeDocument/2006/relationships/themeOverride" Target="../theme/themeOverride8.xml"/><Relationship Id="rId5" Type="http://schemas.openxmlformats.org/officeDocument/2006/relationships/image" Target="../media/image117.jpeg"/><Relationship Id="rId4" Type="http://schemas.openxmlformats.org/officeDocument/2006/relationships/image" Target="../media/image116.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56.xml"/><Relationship Id="rId1" Type="http://schemas.openxmlformats.org/officeDocument/2006/relationships/themeOverride" Target="../theme/themeOverride9.xml"/><Relationship Id="rId4" Type="http://schemas.openxmlformats.org/officeDocument/2006/relationships/image" Target="../media/image118.jpeg"/></Relationships>
</file>

<file path=ppt/slides/_rels/slide4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49.xml"/><Relationship Id="rId1" Type="http://schemas.openxmlformats.org/officeDocument/2006/relationships/slideLayout" Target="../slideLayouts/slideLayout56.xml"/><Relationship Id="rId4" Type="http://schemas.openxmlformats.org/officeDocument/2006/relationships/image" Target="../media/image120.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56.xml"/><Relationship Id="rId1" Type="http://schemas.openxmlformats.org/officeDocument/2006/relationships/themeOverride" Target="../theme/themeOverride10.xml"/><Relationship Id="rId5" Type="http://schemas.openxmlformats.org/officeDocument/2006/relationships/image" Target="../media/image122.png"/><Relationship Id="rId4" Type="http://schemas.openxmlformats.org/officeDocument/2006/relationships/image" Target="../media/image121.png"/></Relationships>
</file>

<file path=ppt/slides/_rels/slide51.xml.rels><?xml version="1.0" encoding="UTF-8" standalone="yes"?>
<Relationships xmlns="http://schemas.openxmlformats.org/package/2006/relationships"><Relationship Id="rId8" Type="http://schemas.openxmlformats.org/officeDocument/2006/relationships/image" Target="../media/image128.svg"/><Relationship Id="rId13" Type="http://schemas.openxmlformats.org/officeDocument/2006/relationships/image" Target="../media/image132.png"/><Relationship Id="rId3" Type="http://schemas.openxmlformats.org/officeDocument/2006/relationships/image" Target="../media/image123.png"/><Relationship Id="rId7" Type="http://schemas.openxmlformats.org/officeDocument/2006/relationships/image" Target="../media/image127.png"/><Relationship Id="rId12" Type="http://schemas.microsoft.com/office/2007/relationships/hdphoto" Target="../media/hdphoto2.wdp"/><Relationship Id="rId2" Type="http://schemas.openxmlformats.org/officeDocument/2006/relationships/notesSlide" Target="../notesSlides/notesSlide51.xml"/><Relationship Id="rId16" Type="http://schemas.openxmlformats.org/officeDocument/2006/relationships/image" Target="../media/image134.png"/><Relationship Id="rId1" Type="http://schemas.openxmlformats.org/officeDocument/2006/relationships/slideLayout" Target="../slideLayouts/slideLayout56.xml"/><Relationship Id="rId6" Type="http://schemas.openxmlformats.org/officeDocument/2006/relationships/image" Target="../media/image126.svg"/><Relationship Id="rId11" Type="http://schemas.openxmlformats.org/officeDocument/2006/relationships/image" Target="../media/image131.png"/><Relationship Id="rId5" Type="http://schemas.openxmlformats.org/officeDocument/2006/relationships/image" Target="../media/image125.png"/><Relationship Id="rId15" Type="http://schemas.openxmlformats.org/officeDocument/2006/relationships/image" Target="../media/image133.png"/><Relationship Id="rId10" Type="http://schemas.openxmlformats.org/officeDocument/2006/relationships/image" Target="../media/image130.svg"/><Relationship Id="rId4" Type="http://schemas.openxmlformats.org/officeDocument/2006/relationships/image" Target="../media/image124.svg"/><Relationship Id="rId9" Type="http://schemas.openxmlformats.org/officeDocument/2006/relationships/image" Target="../media/image129.png"/><Relationship Id="rId14" Type="http://schemas.microsoft.com/office/2007/relationships/hdphoto" Target="../media/hdphoto3.wdp"/></Relationships>
</file>

<file path=ppt/slides/_rels/slide52.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52.xml"/><Relationship Id="rId1" Type="http://schemas.openxmlformats.org/officeDocument/2006/relationships/slideLayout" Target="../slideLayouts/slideLayout56.xml"/></Relationships>
</file>

<file path=ppt/slides/_rels/slide53.xml.rels><?xml version="1.0" encoding="UTF-8" standalone="yes"?>
<Relationships xmlns="http://schemas.openxmlformats.org/package/2006/relationships"><Relationship Id="rId8" Type="http://schemas.openxmlformats.org/officeDocument/2006/relationships/image" Target="../media/image135.png"/><Relationship Id="rId13" Type="http://schemas.openxmlformats.org/officeDocument/2006/relationships/image" Target="../media/image140.emf"/><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139.emf"/><Relationship Id="rId2" Type="http://schemas.openxmlformats.org/officeDocument/2006/relationships/notesSlide" Target="../notesSlides/notesSlide53.xml"/><Relationship Id="rId1" Type="http://schemas.openxmlformats.org/officeDocument/2006/relationships/slideLayout" Target="../slideLayouts/slideLayout56.xml"/><Relationship Id="rId6" Type="http://schemas.openxmlformats.org/officeDocument/2006/relationships/diagramColors" Target="../diagrams/colors2.xml"/><Relationship Id="rId11" Type="http://schemas.openxmlformats.org/officeDocument/2006/relationships/image" Target="../media/image138.emf"/><Relationship Id="rId5" Type="http://schemas.openxmlformats.org/officeDocument/2006/relationships/diagramQuickStyle" Target="../diagrams/quickStyle2.xml"/><Relationship Id="rId10" Type="http://schemas.openxmlformats.org/officeDocument/2006/relationships/image" Target="../media/image137.emf"/><Relationship Id="rId4" Type="http://schemas.openxmlformats.org/officeDocument/2006/relationships/diagramLayout" Target="../diagrams/layout2.xml"/><Relationship Id="rId9" Type="http://schemas.openxmlformats.org/officeDocument/2006/relationships/image" Target="../media/image136.jpeg"/></Relationships>
</file>

<file path=ppt/slides/_rels/slide54.xml.rels><?xml version="1.0" encoding="UTF-8" standalone="yes"?>
<Relationships xmlns="http://schemas.openxmlformats.org/package/2006/relationships"><Relationship Id="rId3" Type="http://schemas.openxmlformats.org/officeDocument/2006/relationships/image" Target="../media/image141.jpeg"/><Relationship Id="rId7" Type="http://schemas.openxmlformats.org/officeDocument/2006/relationships/image" Target="../media/image145.png"/><Relationship Id="rId2" Type="http://schemas.openxmlformats.org/officeDocument/2006/relationships/notesSlide" Target="../notesSlides/notesSlide54.xml"/><Relationship Id="rId1" Type="http://schemas.openxmlformats.org/officeDocument/2006/relationships/slideLayout" Target="../slideLayouts/slideLayout57.xml"/><Relationship Id="rId6" Type="http://schemas.openxmlformats.org/officeDocument/2006/relationships/image" Target="../media/image144.png"/><Relationship Id="rId5" Type="http://schemas.openxmlformats.org/officeDocument/2006/relationships/image" Target="../media/image143.png"/><Relationship Id="rId4" Type="http://schemas.openxmlformats.org/officeDocument/2006/relationships/image" Target="../media/image142.jpeg"/></Relationships>
</file>

<file path=ppt/slides/_rels/slide55.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146.png"/><Relationship Id="rId7" Type="http://schemas.openxmlformats.org/officeDocument/2006/relationships/image" Target="../media/image149.png"/><Relationship Id="rId2" Type="http://schemas.openxmlformats.org/officeDocument/2006/relationships/notesSlide" Target="../notesSlides/notesSlide55.xml"/><Relationship Id="rId1" Type="http://schemas.openxmlformats.org/officeDocument/2006/relationships/slideLayout" Target="../slideLayouts/slideLayout57.xml"/><Relationship Id="rId6" Type="http://schemas.openxmlformats.org/officeDocument/2006/relationships/image" Target="../media/image148.png"/><Relationship Id="rId5" Type="http://schemas.openxmlformats.org/officeDocument/2006/relationships/image" Target="../media/image147.png"/><Relationship Id="rId4" Type="http://schemas.openxmlformats.org/officeDocument/2006/relationships/image" Target="../media/image145.png"/></Relationships>
</file>

<file path=ppt/slides/_rels/slide56.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56.xml"/><Relationship Id="rId1" Type="http://schemas.openxmlformats.org/officeDocument/2006/relationships/slideLayout" Target="../slideLayouts/slideLayout52.xml"/><Relationship Id="rId4" Type="http://schemas.openxmlformats.org/officeDocument/2006/relationships/image" Target="../media/image152.png"/></Relationships>
</file>

<file path=ppt/slides/_rels/slide57.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57.xml"/><Relationship Id="rId1" Type="http://schemas.openxmlformats.org/officeDocument/2006/relationships/slideLayout" Target="../slideLayouts/slideLayout56.xml"/><Relationship Id="rId5" Type="http://schemas.openxmlformats.org/officeDocument/2006/relationships/image" Target="../media/image155.png"/><Relationship Id="rId4" Type="http://schemas.openxmlformats.org/officeDocument/2006/relationships/image" Target="../media/image154.jpeg"/></Relationships>
</file>

<file path=ppt/slides/_rels/slide58.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58.xml"/><Relationship Id="rId1" Type="http://schemas.openxmlformats.org/officeDocument/2006/relationships/slideLayout" Target="../slideLayouts/slideLayout56.xml"/><Relationship Id="rId6" Type="http://schemas.openxmlformats.org/officeDocument/2006/relationships/image" Target="../media/image159.png"/><Relationship Id="rId5" Type="http://schemas.openxmlformats.org/officeDocument/2006/relationships/image" Target="../media/image158.png"/><Relationship Id="rId4" Type="http://schemas.openxmlformats.org/officeDocument/2006/relationships/image" Target="../media/image157.png"/></Relationships>
</file>

<file path=ppt/slides/_rels/slide59.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59.xml"/><Relationship Id="rId1" Type="http://schemas.openxmlformats.org/officeDocument/2006/relationships/slideLayout" Target="../slideLayouts/slideLayout57.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56.xml"/><Relationship Id="rId1" Type="http://schemas.openxmlformats.org/officeDocument/2006/relationships/themeOverride" Target="../theme/themeOverride11.xml"/><Relationship Id="rId4" Type="http://schemas.openxmlformats.org/officeDocument/2006/relationships/image" Target="../media/image161.jpe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7" Type="http://schemas.openxmlformats.org/officeDocument/2006/relationships/image" Target="../media/image165.png"/><Relationship Id="rId2" Type="http://schemas.openxmlformats.org/officeDocument/2006/relationships/slideLayout" Target="../slideLayouts/slideLayout57.xml"/><Relationship Id="rId1" Type="http://schemas.openxmlformats.org/officeDocument/2006/relationships/themeOverride" Target="../theme/themeOverride12.xml"/><Relationship Id="rId6" Type="http://schemas.openxmlformats.org/officeDocument/2006/relationships/image" Target="../media/image164.png"/><Relationship Id="rId5" Type="http://schemas.openxmlformats.org/officeDocument/2006/relationships/image" Target="../media/image163.png"/><Relationship Id="rId4" Type="http://schemas.openxmlformats.org/officeDocument/2006/relationships/image" Target="../media/image162.pn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56.xml"/><Relationship Id="rId1" Type="http://schemas.openxmlformats.org/officeDocument/2006/relationships/themeOverride" Target="../theme/themeOverride13.xml"/><Relationship Id="rId6" Type="http://schemas.openxmlformats.org/officeDocument/2006/relationships/image" Target="../media/image168.png"/><Relationship Id="rId5" Type="http://schemas.openxmlformats.org/officeDocument/2006/relationships/image" Target="../media/image167.jpeg"/><Relationship Id="rId4" Type="http://schemas.openxmlformats.org/officeDocument/2006/relationships/image" Target="../media/image166.jpeg"/></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7" Type="http://schemas.openxmlformats.org/officeDocument/2006/relationships/hyperlink" Target="https://grants.nih.gov/grants/guide/pa-files/PAR-23-295.html" TargetMode="External"/><Relationship Id="rId2" Type="http://schemas.openxmlformats.org/officeDocument/2006/relationships/slideLayout" Target="../slideLayouts/slideLayout54.xml"/><Relationship Id="rId1" Type="http://schemas.openxmlformats.org/officeDocument/2006/relationships/themeOverride" Target="../theme/themeOverride14.xml"/><Relationship Id="rId6" Type="http://schemas.openxmlformats.org/officeDocument/2006/relationships/hyperlink" Target="https://grants.nih.gov/grants/guide/pa-files/PAR-23-294.html" TargetMode="External"/><Relationship Id="rId5" Type="http://schemas.openxmlformats.org/officeDocument/2006/relationships/hyperlink" Target="https://braininitiative.nih.gov/vision/plan-enhancing-diverse-perspectives" TargetMode="External"/><Relationship Id="rId4" Type="http://schemas.openxmlformats.org/officeDocument/2006/relationships/hyperlink" Target="https://grants.nih.gov/grants/guide/pa-files/PAR-23-293.html" TargetMode="Externa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52.xml"/><Relationship Id="rId2" Type="http://schemas.openxmlformats.org/officeDocument/2006/relationships/tags" Target="../tags/tag1.xml"/><Relationship Id="rId1" Type="http://schemas.openxmlformats.org/officeDocument/2006/relationships/themeOverride" Target="../theme/themeOverride15.xml"/><Relationship Id="rId5" Type="http://schemas.openxmlformats.org/officeDocument/2006/relationships/image" Target="../media/image169.jpeg"/><Relationship Id="rId4"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56.xml"/><Relationship Id="rId1" Type="http://schemas.openxmlformats.org/officeDocument/2006/relationships/themeOverride" Target="../theme/themeOverride16.xml"/><Relationship Id="rId5" Type="http://schemas.openxmlformats.org/officeDocument/2006/relationships/image" Target="../media/image171.jpeg"/><Relationship Id="rId4" Type="http://schemas.openxmlformats.org/officeDocument/2006/relationships/image" Target="../media/image170.jpeg"/></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56.xml"/><Relationship Id="rId1" Type="http://schemas.openxmlformats.org/officeDocument/2006/relationships/themeOverride" Target="../theme/themeOverride17.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56.xml"/><Relationship Id="rId1" Type="http://schemas.openxmlformats.org/officeDocument/2006/relationships/themeOverride" Target="../theme/themeOverride18.xml"/><Relationship Id="rId4" Type="http://schemas.openxmlformats.org/officeDocument/2006/relationships/image" Target="../media/image172.png"/></Relationships>
</file>

<file path=ppt/slides/_rels/slide68.xml.rels><?xml version="1.0" encoding="UTF-8" standalone="yes"?>
<Relationships xmlns="http://schemas.openxmlformats.org/package/2006/relationships"><Relationship Id="rId8" Type="http://schemas.openxmlformats.org/officeDocument/2006/relationships/image" Target="../media/image177.png"/><Relationship Id="rId3" Type="http://schemas.openxmlformats.org/officeDocument/2006/relationships/notesSlide" Target="../notesSlides/notesSlide68.xml"/><Relationship Id="rId7" Type="http://schemas.openxmlformats.org/officeDocument/2006/relationships/image" Target="../media/image176.png"/><Relationship Id="rId2" Type="http://schemas.openxmlformats.org/officeDocument/2006/relationships/slideLayout" Target="../slideLayouts/slideLayout56.xml"/><Relationship Id="rId1" Type="http://schemas.openxmlformats.org/officeDocument/2006/relationships/themeOverride" Target="../theme/themeOverride19.xml"/><Relationship Id="rId6" Type="http://schemas.openxmlformats.org/officeDocument/2006/relationships/image" Target="../media/image175.png"/><Relationship Id="rId5" Type="http://schemas.openxmlformats.org/officeDocument/2006/relationships/image" Target="../media/image174.png"/><Relationship Id="rId4" Type="http://schemas.openxmlformats.org/officeDocument/2006/relationships/image" Target="../media/image173.png"/><Relationship Id="rId9" Type="http://schemas.openxmlformats.org/officeDocument/2006/relationships/image" Target="../media/image178.png"/></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9.xml"/><Relationship Id="rId7" Type="http://schemas.openxmlformats.org/officeDocument/2006/relationships/image" Target="../media/image182.png"/><Relationship Id="rId2" Type="http://schemas.openxmlformats.org/officeDocument/2006/relationships/slideLayout" Target="../slideLayouts/slideLayout56.xml"/><Relationship Id="rId1" Type="http://schemas.openxmlformats.org/officeDocument/2006/relationships/themeOverride" Target="../theme/themeOverride20.xml"/><Relationship Id="rId6" Type="http://schemas.openxmlformats.org/officeDocument/2006/relationships/image" Target="../media/image181.png"/><Relationship Id="rId5" Type="http://schemas.openxmlformats.org/officeDocument/2006/relationships/image" Target="../media/image180.png"/><Relationship Id="rId4" Type="http://schemas.openxmlformats.org/officeDocument/2006/relationships/image" Target="../media/image179.pn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56.xml"/><Relationship Id="rId1" Type="http://schemas.openxmlformats.org/officeDocument/2006/relationships/themeOverride" Target="../theme/themeOverride21.xml"/><Relationship Id="rId4" Type="http://schemas.openxmlformats.org/officeDocument/2006/relationships/image" Target="../media/image183.jpe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62.xml"/></Relationships>
</file>

<file path=ppt/slides/_rels/slide72.xml.rels><?xml version="1.0" encoding="UTF-8" standalone="yes"?>
<Relationships xmlns="http://schemas.openxmlformats.org/package/2006/relationships"><Relationship Id="rId8" Type="http://schemas.openxmlformats.org/officeDocument/2006/relationships/image" Target="../media/image188.png"/><Relationship Id="rId3" Type="http://schemas.openxmlformats.org/officeDocument/2006/relationships/notesSlide" Target="../notesSlides/notesSlide72.xml"/><Relationship Id="rId7" Type="http://schemas.openxmlformats.org/officeDocument/2006/relationships/image" Target="../media/image187.png"/><Relationship Id="rId2" Type="http://schemas.openxmlformats.org/officeDocument/2006/relationships/slideLayout" Target="../slideLayouts/slideLayout56.xml"/><Relationship Id="rId1" Type="http://schemas.openxmlformats.org/officeDocument/2006/relationships/themeOverride" Target="../theme/themeOverride22.xml"/><Relationship Id="rId6" Type="http://schemas.openxmlformats.org/officeDocument/2006/relationships/image" Target="../media/image186.png"/><Relationship Id="rId5" Type="http://schemas.openxmlformats.org/officeDocument/2006/relationships/image" Target="../media/image185.png"/><Relationship Id="rId4" Type="http://schemas.openxmlformats.org/officeDocument/2006/relationships/image" Target="../media/image184.jpeg"/></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56.xml"/><Relationship Id="rId1" Type="http://schemas.openxmlformats.org/officeDocument/2006/relationships/themeOverride" Target="../theme/themeOverride23.xml"/><Relationship Id="rId5" Type="http://schemas.openxmlformats.org/officeDocument/2006/relationships/image" Target="../media/image190.png"/><Relationship Id="rId4" Type="http://schemas.openxmlformats.org/officeDocument/2006/relationships/image" Target="../media/image189.jpeg"/></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56.xml"/><Relationship Id="rId1" Type="http://schemas.openxmlformats.org/officeDocument/2006/relationships/themeOverride" Target="../theme/themeOverride24.xml"/><Relationship Id="rId5" Type="http://schemas.openxmlformats.org/officeDocument/2006/relationships/image" Target="../media/image192.jpeg"/><Relationship Id="rId4" Type="http://schemas.openxmlformats.org/officeDocument/2006/relationships/image" Target="../media/image191.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62.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6.xml"/><Relationship Id="rId7" Type="http://schemas.openxmlformats.org/officeDocument/2006/relationships/image" Target="../media/image196.jpeg"/><Relationship Id="rId2" Type="http://schemas.openxmlformats.org/officeDocument/2006/relationships/slideLayout" Target="../slideLayouts/slideLayout56.xml"/><Relationship Id="rId1" Type="http://schemas.openxmlformats.org/officeDocument/2006/relationships/themeOverride" Target="../theme/themeOverride25.xml"/><Relationship Id="rId6" Type="http://schemas.openxmlformats.org/officeDocument/2006/relationships/image" Target="../media/image195.jpeg"/><Relationship Id="rId5" Type="http://schemas.openxmlformats.org/officeDocument/2006/relationships/image" Target="../media/image194.jpeg"/><Relationship Id="rId4" Type="http://schemas.openxmlformats.org/officeDocument/2006/relationships/image" Target="../media/image193.jpeg"/></Relationships>
</file>

<file path=ppt/slides/_rels/slide77.xml.rels><?xml version="1.0" encoding="UTF-8" standalone="yes"?>
<Relationships xmlns="http://schemas.openxmlformats.org/package/2006/relationships"><Relationship Id="rId3" Type="http://schemas.openxmlformats.org/officeDocument/2006/relationships/image" Target="../media/image197.png"/><Relationship Id="rId7" Type="http://schemas.openxmlformats.org/officeDocument/2006/relationships/image" Target="../media/image201.jpeg"/><Relationship Id="rId2" Type="http://schemas.openxmlformats.org/officeDocument/2006/relationships/notesSlide" Target="../notesSlides/notesSlide77.xml"/><Relationship Id="rId1" Type="http://schemas.openxmlformats.org/officeDocument/2006/relationships/slideLayout" Target="../slideLayouts/slideLayout52.xml"/><Relationship Id="rId6" Type="http://schemas.openxmlformats.org/officeDocument/2006/relationships/image" Target="../media/image200.jpeg"/><Relationship Id="rId5" Type="http://schemas.openxmlformats.org/officeDocument/2006/relationships/image" Target="../media/image199.jpeg"/><Relationship Id="rId4" Type="http://schemas.openxmlformats.org/officeDocument/2006/relationships/image" Target="../media/image198.png"/></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56.xml"/><Relationship Id="rId1" Type="http://schemas.openxmlformats.org/officeDocument/2006/relationships/themeOverride" Target="../theme/themeOverride26.xml"/><Relationship Id="rId6" Type="http://schemas.openxmlformats.org/officeDocument/2006/relationships/image" Target="../media/image204.emf"/><Relationship Id="rId5" Type="http://schemas.openxmlformats.org/officeDocument/2006/relationships/image" Target="../media/image203.tiff"/><Relationship Id="rId4" Type="http://schemas.openxmlformats.org/officeDocument/2006/relationships/image" Target="../media/image202.emf"/></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9.xml"/><Relationship Id="rId7" Type="http://schemas.openxmlformats.org/officeDocument/2006/relationships/image" Target="../media/image208.jpeg"/><Relationship Id="rId2" Type="http://schemas.openxmlformats.org/officeDocument/2006/relationships/slideLayout" Target="../slideLayouts/slideLayout56.xml"/><Relationship Id="rId1" Type="http://schemas.openxmlformats.org/officeDocument/2006/relationships/themeOverride" Target="../theme/themeOverride27.xml"/><Relationship Id="rId6" Type="http://schemas.openxmlformats.org/officeDocument/2006/relationships/image" Target="../media/image207.jpeg"/><Relationship Id="rId5" Type="http://schemas.openxmlformats.org/officeDocument/2006/relationships/image" Target="../media/image206.jpeg"/><Relationship Id="rId4" Type="http://schemas.openxmlformats.org/officeDocument/2006/relationships/image" Target="../media/image205.png"/></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80.xml"/><Relationship Id="rId7" Type="http://schemas.openxmlformats.org/officeDocument/2006/relationships/image" Target="../media/image212.png"/><Relationship Id="rId2" Type="http://schemas.openxmlformats.org/officeDocument/2006/relationships/slideLayout" Target="../slideLayouts/slideLayout56.xml"/><Relationship Id="rId1" Type="http://schemas.openxmlformats.org/officeDocument/2006/relationships/themeOverride" Target="../theme/themeOverride28.xml"/><Relationship Id="rId6" Type="http://schemas.openxmlformats.org/officeDocument/2006/relationships/image" Target="../media/image211.jpeg"/><Relationship Id="rId5" Type="http://schemas.openxmlformats.org/officeDocument/2006/relationships/image" Target="../media/image210.jpeg"/><Relationship Id="rId4" Type="http://schemas.openxmlformats.org/officeDocument/2006/relationships/image" Target="../media/image209.jpeg"/></Relationships>
</file>

<file path=ppt/slides/_rels/slide81.xml.rels><?xml version="1.0" encoding="UTF-8" standalone="yes"?>
<Relationships xmlns="http://schemas.openxmlformats.org/package/2006/relationships"><Relationship Id="rId8" Type="http://schemas.openxmlformats.org/officeDocument/2006/relationships/image" Target="../media/image217.png"/><Relationship Id="rId3" Type="http://schemas.openxmlformats.org/officeDocument/2006/relationships/notesSlide" Target="../notesSlides/notesSlide81.xml"/><Relationship Id="rId7" Type="http://schemas.openxmlformats.org/officeDocument/2006/relationships/image" Target="../media/image216.png"/><Relationship Id="rId2" Type="http://schemas.openxmlformats.org/officeDocument/2006/relationships/slideLayout" Target="../slideLayouts/slideLayout56.xml"/><Relationship Id="rId1" Type="http://schemas.openxmlformats.org/officeDocument/2006/relationships/themeOverride" Target="../theme/themeOverride29.xml"/><Relationship Id="rId6" Type="http://schemas.openxmlformats.org/officeDocument/2006/relationships/image" Target="../media/image215.png"/><Relationship Id="rId5" Type="http://schemas.openxmlformats.org/officeDocument/2006/relationships/image" Target="../media/image214.png"/><Relationship Id="rId4" Type="http://schemas.openxmlformats.org/officeDocument/2006/relationships/image" Target="../media/image213.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62.xml"/></Relationships>
</file>

<file path=ppt/slides/_rels/slide83.xml.rels><?xml version="1.0" encoding="UTF-8" standalone="yes"?>
<Relationships xmlns="http://schemas.openxmlformats.org/package/2006/relationships"><Relationship Id="rId3" Type="http://schemas.openxmlformats.org/officeDocument/2006/relationships/image" Target="../media/image218.jpeg"/><Relationship Id="rId2" Type="http://schemas.openxmlformats.org/officeDocument/2006/relationships/notesSlide" Target="../notesSlides/notesSlide83.xml"/><Relationship Id="rId1" Type="http://schemas.openxmlformats.org/officeDocument/2006/relationships/slideLayout" Target="../slideLayouts/slideLayout56.xml"/></Relationships>
</file>

<file path=ppt/slides/_rels/slide84.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notesSlide" Target="../notesSlides/notesSlide84.xml"/><Relationship Id="rId1" Type="http://schemas.openxmlformats.org/officeDocument/2006/relationships/slideLayout" Target="../slideLayouts/slideLayout56.xml"/></Relationships>
</file>

<file path=ppt/slides/_rels/slide85.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85.xml"/><Relationship Id="rId1" Type="http://schemas.openxmlformats.org/officeDocument/2006/relationships/slideLayout" Target="../slideLayouts/slideLayout56.xml"/><Relationship Id="rId4" Type="http://schemas.openxmlformats.org/officeDocument/2006/relationships/image" Target="../media/image221.png"/></Relationships>
</file>

<file path=ppt/slides/_rels/slide86.xml.rels><?xml version="1.0" encoding="UTF-8" standalone="yes"?>
<Relationships xmlns="http://schemas.openxmlformats.org/package/2006/relationships"><Relationship Id="rId8" Type="http://schemas.openxmlformats.org/officeDocument/2006/relationships/image" Target="../media/image227.png"/><Relationship Id="rId3" Type="http://schemas.openxmlformats.org/officeDocument/2006/relationships/image" Target="../media/image222.jpeg"/><Relationship Id="rId7" Type="http://schemas.openxmlformats.org/officeDocument/2006/relationships/image" Target="../media/image226.jpeg"/><Relationship Id="rId2" Type="http://schemas.openxmlformats.org/officeDocument/2006/relationships/notesSlide" Target="../notesSlides/notesSlide86.xml"/><Relationship Id="rId1" Type="http://schemas.openxmlformats.org/officeDocument/2006/relationships/slideLayout" Target="../slideLayouts/slideLayout56.xml"/><Relationship Id="rId6" Type="http://schemas.openxmlformats.org/officeDocument/2006/relationships/image" Target="../media/image225.jpeg"/><Relationship Id="rId5" Type="http://schemas.openxmlformats.org/officeDocument/2006/relationships/image" Target="../media/image224.jpeg"/><Relationship Id="rId4" Type="http://schemas.openxmlformats.org/officeDocument/2006/relationships/image" Target="../media/image223.png"/><Relationship Id="rId9" Type="http://schemas.openxmlformats.org/officeDocument/2006/relationships/image" Target="../media/image228.svg"/></Relationships>
</file>

<file path=ppt/slides/_rels/slide87.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notesSlide" Target="../notesSlides/notesSlide87.xml"/><Relationship Id="rId1" Type="http://schemas.openxmlformats.org/officeDocument/2006/relationships/slideLayout" Target="../slideLayouts/slideLayout56.xml"/></Relationships>
</file>

<file path=ppt/slides/_rels/slide8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30.png"/><Relationship Id="rId7" Type="http://schemas.openxmlformats.org/officeDocument/2006/relationships/image" Target="../media/image234.png"/><Relationship Id="rId2" Type="http://schemas.openxmlformats.org/officeDocument/2006/relationships/notesSlide" Target="../notesSlides/notesSlide88.xml"/><Relationship Id="rId1" Type="http://schemas.openxmlformats.org/officeDocument/2006/relationships/slideLayout" Target="../slideLayouts/slideLayout57.xml"/><Relationship Id="rId6" Type="http://schemas.openxmlformats.org/officeDocument/2006/relationships/image" Target="../media/image233.png"/><Relationship Id="rId5" Type="http://schemas.openxmlformats.org/officeDocument/2006/relationships/image" Target="../media/image232.png"/><Relationship Id="rId4" Type="http://schemas.openxmlformats.org/officeDocument/2006/relationships/image" Target="../media/image231.png"/></Relationships>
</file>

<file path=ppt/slides/_rels/slide89.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notesSlide" Target="../notesSlides/notesSlide89.xml"/><Relationship Id="rId1" Type="http://schemas.openxmlformats.org/officeDocument/2006/relationships/slideLayout" Target="../slideLayouts/slideLayout62.xml"/><Relationship Id="rId4" Type="http://schemas.openxmlformats.org/officeDocument/2006/relationships/image" Target="../media/image236.png"/></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90.xml"/><Relationship Id="rId2" Type="http://schemas.openxmlformats.org/officeDocument/2006/relationships/slideLayout" Target="../slideLayouts/slideLayout63.xml"/><Relationship Id="rId1" Type="http://schemas.openxmlformats.org/officeDocument/2006/relationships/themeOverride" Target="../theme/themeOverride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s from Strategic Vision">
            <a:extLst>
              <a:ext uri="{FF2B5EF4-FFF2-40B4-BE49-F238E27FC236}">
                <a16:creationId xmlns:a16="http://schemas.microsoft.com/office/drawing/2014/main" id="{13A4BEC1-4C49-4442-BC03-F81A12CE4C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33872" y="306418"/>
            <a:ext cx="1530350" cy="711277"/>
          </a:xfrm>
          <a:prstGeom prst="rect">
            <a:avLst/>
          </a:prstGeom>
        </p:spPr>
      </p:pic>
      <p:pic>
        <p:nvPicPr>
          <p:cNvPr id="3" name="Picture 2">
            <a:extLst>
              <a:ext uri="{FF2B5EF4-FFF2-40B4-BE49-F238E27FC236}">
                <a16:creationId xmlns:a16="http://schemas.microsoft.com/office/drawing/2014/main" id="{C1B96166-C287-4827-8869-03C244F255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660" y="232455"/>
            <a:ext cx="895942" cy="900128"/>
          </a:xfrm>
          <a:prstGeom prst="rect">
            <a:avLst/>
          </a:prstGeom>
        </p:spPr>
      </p:pic>
      <p:pic>
        <p:nvPicPr>
          <p:cNvPr id="4" name="Picture 3">
            <a:extLst>
              <a:ext uri="{FF2B5EF4-FFF2-40B4-BE49-F238E27FC236}">
                <a16:creationId xmlns:a16="http://schemas.microsoft.com/office/drawing/2014/main" id="{BFC4D1A1-0916-4C61-9F01-FC7609879C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82195" y="437338"/>
            <a:ext cx="2157818" cy="450687"/>
          </a:xfrm>
          <a:prstGeom prst="rect">
            <a:avLst/>
          </a:prstGeom>
        </p:spPr>
      </p:pic>
      <p:grpSp>
        <p:nvGrpSpPr>
          <p:cNvPr id="5" name="Group 4">
            <a:extLst>
              <a:ext uri="{FF2B5EF4-FFF2-40B4-BE49-F238E27FC236}">
                <a16:creationId xmlns:a16="http://schemas.microsoft.com/office/drawing/2014/main" id="{3B0542DE-6565-4AEA-97CE-16542405791A}"/>
              </a:ext>
            </a:extLst>
          </p:cNvPr>
          <p:cNvGrpSpPr/>
          <p:nvPr/>
        </p:nvGrpSpPr>
        <p:grpSpPr>
          <a:xfrm>
            <a:off x="1459" y="4923030"/>
            <a:ext cx="12192000" cy="1942040"/>
            <a:chOff x="576071" y="2473943"/>
            <a:chExt cx="9144000" cy="1455162"/>
          </a:xfrm>
        </p:grpSpPr>
        <p:pic>
          <p:nvPicPr>
            <p:cNvPr id="6" name="Picture 5" descr="NHGRI_Brochure_2015-35.jpg">
              <a:extLst>
                <a:ext uri="{FF2B5EF4-FFF2-40B4-BE49-F238E27FC236}">
                  <a16:creationId xmlns:a16="http://schemas.microsoft.com/office/drawing/2014/main" id="{355908C4-4AA5-4EF2-B322-6916EB410F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24219"/>
            <a:stretch/>
          </p:blipFill>
          <p:spPr>
            <a:xfrm>
              <a:off x="6149942" y="2473943"/>
              <a:ext cx="1804341" cy="1455162"/>
            </a:xfrm>
            <a:prstGeom prst="rect">
              <a:avLst/>
            </a:prstGeom>
          </p:spPr>
        </p:pic>
        <p:pic>
          <p:nvPicPr>
            <p:cNvPr id="7" name="Picture 6" descr="NHGRI_Brochure_2015-19.jpg">
              <a:extLst>
                <a:ext uri="{FF2B5EF4-FFF2-40B4-BE49-F238E27FC236}">
                  <a16:creationId xmlns:a16="http://schemas.microsoft.com/office/drawing/2014/main" id="{CA9B0B42-3209-4F03-A054-4049B4CB128B}"/>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24220"/>
            <a:stretch/>
          </p:blipFill>
          <p:spPr>
            <a:xfrm>
              <a:off x="576071" y="2473943"/>
              <a:ext cx="1833594" cy="1455162"/>
            </a:xfrm>
            <a:prstGeom prst="rect">
              <a:avLst/>
            </a:prstGeom>
          </p:spPr>
        </p:pic>
        <p:pic>
          <p:nvPicPr>
            <p:cNvPr id="8" name="Picture 7" descr="NHGRI_Brochure_2015-20.jpg">
              <a:extLst>
                <a:ext uri="{FF2B5EF4-FFF2-40B4-BE49-F238E27FC236}">
                  <a16:creationId xmlns:a16="http://schemas.microsoft.com/office/drawing/2014/main" id="{5BBA30F3-2F5E-447C-9CBF-F90259E79DA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24220"/>
            <a:stretch/>
          </p:blipFill>
          <p:spPr>
            <a:xfrm>
              <a:off x="3796112" y="2473943"/>
              <a:ext cx="2392383" cy="1455162"/>
            </a:xfrm>
            <a:prstGeom prst="rect">
              <a:avLst/>
            </a:prstGeom>
          </p:spPr>
        </p:pic>
        <p:pic>
          <p:nvPicPr>
            <p:cNvPr id="9" name="Picture 8" descr="DISEASE TREE FINAL4-01.jpg">
              <a:extLst>
                <a:ext uri="{FF2B5EF4-FFF2-40B4-BE49-F238E27FC236}">
                  <a16:creationId xmlns:a16="http://schemas.microsoft.com/office/drawing/2014/main" id="{387B8CDE-36BF-4C5B-8FBD-E9B3FCF8FE21}"/>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3057" t="20055" r="13057" b="23953"/>
            <a:stretch/>
          </p:blipFill>
          <p:spPr>
            <a:xfrm>
              <a:off x="2371112" y="2473943"/>
              <a:ext cx="1463553" cy="1455162"/>
            </a:xfrm>
            <a:prstGeom prst="rect">
              <a:avLst/>
            </a:prstGeom>
          </p:spPr>
        </p:pic>
        <p:pic>
          <p:nvPicPr>
            <p:cNvPr id="10" name="Picture 9" descr="NHGRI_Brochure_2015-45.jpg">
              <a:extLst>
                <a:ext uri="{FF2B5EF4-FFF2-40B4-BE49-F238E27FC236}">
                  <a16:creationId xmlns:a16="http://schemas.microsoft.com/office/drawing/2014/main" id="{B4198F26-526F-4710-9525-9A0BBAE4DB66}"/>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137" t="9979" r="2137" b="14240"/>
            <a:stretch/>
          </p:blipFill>
          <p:spPr>
            <a:xfrm>
              <a:off x="7915730" y="2473943"/>
              <a:ext cx="1804341" cy="1455162"/>
            </a:xfrm>
            <a:prstGeom prst="rect">
              <a:avLst/>
            </a:prstGeom>
          </p:spPr>
        </p:pic>
      </p:grpSp>
      <p:sp>
        <p:nvSpPr>
          <p:cNvPr id="11" name="Text Placeholder 30">
            <a:extLst>
              <a:ext uri="{FF2B5EF4-FFF2-40B4-BE49-F238E27FC236}">
                <a16:creationId xmlns:a16="http://schemas.microsoft.com/office/drawing/2014/main" id="{C581D436-184F-442B-B22E-BE887E7E560E}"/>
              </a:ext>
            </a:extLst>
          </p:cNvPr>
          <p:cNvSpPr txBox="1">
            <a:spLocks/>
          </p:cNvSpPr>
          <p:nvPr/>
        </p:nvSpPr>
        <p:spPr>
          <a:xfrm>
            <a:off x="576232" y="4030662"/>
            <a:ext cx="11023600" cy="640739"/>
          </a:xfrm>
          <a:prstGeom prst="rect">
            <a:avLst/>
          </a:prstGeom>
        </p:spPr>
        <p:txBody>
          <a:bodyPr vert="horz" lIns="0" tIns="45720" rIns="91440" bIns="45720" rtlCol="0">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2800" b="1" i="0" u="none" strike="noStrike" kern="1200" cap="none" spc="0" normalizeH="0" baseline="0" noProof="0" dirty="0">
                <a:ln>
                  <a:noFill/>
                </a:ln>
                <a:solidFill>
                  <a:srgbClr val="5FE0D3"/>
                </a:solidFill>
                <a:effectLst/>
                <a:uLnTx/>
                <a:uFillTx/>
                <a:latin typeface="Arial" pitchFamily="34" charset="0"/>
                <a:ea typeface="+mn-ea"/>
                <a:cs typeface="Arial" pitchFamily="34" charset="0"/>
              </a:rPr>
              <a:t>February 2024</a:t>
            </a:r>
            <a:endParaRPr kumimoji="0" lang="en-US" sz="2800" b="1" i="0" u="none" strike="noStrike" kern="1200" cap="none" spc="0" normalizeH="0" baseline="0" noProof="0" dirty="0">
              <a:ln>
                <a:noFill/>
              </a:ln>
              <a:solidFill>
                <a:srgbClr val="5FE0D3"/>
              </a:solidFill>
              <a:effectLst/>
              <a:uLnTx/>
              <a:uFillTx/>
              <a:latin typeface="Arial" panose="020B0604020202020204"/>
              <a:ea typeface="+mn-ea"/>
              <a:cs typeface="+mn-cs"/>
            </a:endParaRPr>
          </a:p>
        </p:txBody>
      </p:sp>
      <p:sp>
        <p:nvSpPr>
          <p:cNvPr id="12" name="Text Placeholder 29">
            <a:extLst>
              <a:ext uri="{FF2B5EF4-FFF2-40B4-BE49-F238E27FC236}">
                <a16:creationId xmlns:a16="http://schemas.microsoft.com/office/drawing/2014/main" id="{30A28FD9-5D21-4271-AA52-83E912C44E08}"/>
              </a:ext>
            </a:extLst>
          </p:cNvPr>
          <p:cNvSpPr txBox="1">
            <a:spLocks/>
          </p:cNvSpPr>
          <p:nvPr/>
        </p:nvSpPr>
        <p:spPr>
          <a:xfrm>
            <a:off x="576232" y="3281130"/>
            <a:ext cx="11023600" cy="333243"/>
          </a:xfrm>
          <a:prstGeom prst="rect">
            <a:avLst/>
          </a:prstGeom>
        </p:spPr>
        <p:txBody>
          <a:bodyPr vert="horz" lIns="0" tIns="45720" rIns="91440" bIns="45720" rtlCol="0">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2800" b="1" i="0" u="none" strike="noStrike" kern="1200" cap="none" spc="0" normalizeH="0" baseline="0" noProof="0" dirty="0">
                <a:ln>
                  <a:noFill/>
                </a:ln>
                <a:solidFill>
                  <a:srgbClr val="FFFFFF"/>
                </a:solidFill>
                <a:effectLst/>
                <a:uLnTx/>
                <a:uFillTx/>
                <a:latin typeface="Arial" pitchFamily="34" charset="0"/>
                <a:ea typeface="+mn-ea"/>
                <a:cs typeface="Arial" pitchFamily="34" charset="0"/>
              </a:rPr>
              <a:t>Director, NHGRI</a:t>
            </a: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3" name="Text Placeholder 28">
            <a:extLst>
              <a:ext uri="{FF2B5EF4-FFF2-40B4-BE49-F238E27FC236}">
                <a16:creationId xmlns:a16="http://schemas.microsoft.com/office/drawing/2014/main" id="{BBEB36E7-8364-4625-83C1-636C1435EDB6}"/>
              </a:ext>
            </a:extLst>
          </p:cNvPr>
          <p:cNvSpPr txBox="1">
            <a:spLocks/>
          </p:cNvSpPr>
          <p:nvPr/>
        </p:nvSpPr>
        <p:spPr>
          <a:xfrm>
            <a:off x="576232" y="2725738"/>
            <a:ext cx="11023600" cy="688975"/>
          </a:xfrm>
          <a:prstGeom prst="rect">
            <a:avLst/>
          </a:prstGeom>
        </p:spPr>
        <p:txBody>
          <a:bodyPr vert="horz" lIns="0" tIns="45720" rIns="91440" bIns="45720" rtlCol="0">
            <a:norm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4000" b="1" i="0" u="none" strike="noStrike" kern="1200" cap="none" spc="0" normalizeH="0" baseline="0" noProof="0" dirty="0">
                <a:ln>
                  <a:noFill/>
                </a:ln>
                <a:solidFill>
                  <a:srgbClr val="FFFFFF"/>
                </a:solidFill>
                <a:effectLst/>
                <a:uLnTx/>
                <a:uFillTx/>
                <a:latin typeface="Arial" pitchFamily="34" charset="0"/>
                <a:ea typeface="+mn-ea"/>
                <a:cs typeface="Arial" pitchFamily="34" charset="0"/>
              </a:rPr>
              <a:t>Eric Green, M.D., Ph.D.</a:t>
            </a:r>
            <a:endParaRPr kumimoji="0" lang="en-US" sz="40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4" name="Title 27">
            <a:extLst>
              <a:ext uri="{FF2B5EF4-FFF2-40B4-BE49-F238E27FC236}">
                <a16:creationId xmlns:a16="http://schemas.microsoft.com/office/drawing/2014/main" id="{35FA02DB-F75C-4D21-BBBE-2B17B13A54DC}"/>
              </a:ext>
            </a:extLst>
          </p:cNvPr>
          <p:cNvSpPr txBox="1">
            <a:spLocks/>
          </p:cNvSpPr>
          <p:nvPr/>
        </p:nvSpPr>
        <p:spPr>
          <a:xfrm>
            <a:off x="576232" y="1611968"/>
            <a:ext cx="11039475" cy="1030288"/>
          </a:xfrm>
          <a:prstGeom prst="rect">
            <a:avLst/>
          </a:prstGeom>
        </p:spPr>
        <p:txBody>
          <a:bodyPr vert="horz" lIns="0" tIns="45720" rIns="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5FE0D4"/>
                </a:solidFill>
                <a:effectLst/>
                <a:uLnTx/>
                <a:uFillTx/>
                <a:latin typeface="Arial" panose="020B0604020202020204"/>
                <a:ea typeface="+mj-ea"/>
                <a:cs typeface="Arial" pitchFamily="34" charset="0"/>
              </a:rPr>
              <a:t>DIRECTOR’S</a:t>
            </a:r>
            <a:r>
              <a:rPr kumimoji="0" lang="en-US" sz="6000" b="1" i="0" u="none" strike="noStrike" kern="1200" cap="none" spc="0" normalizeH="0" baseline="0" noProof="0" dirty="0">
                <a:ln>
                  <a:noFill/>
                </a:ln>
                <a:solidFill>
                  <a:srgbClr val="5FE0D3"/>
                </a:solidFill>
                <a:effectLst/>
                <a:uLnTx/>
                <a:uFillTx/>
                <a:latin typeface="Arial" panose="020B0604020202020204"/>
                <a:ea typeface="+mj-ea"/>
                <a:cs typeface="Arial" pitchFamily="34" charset="0"/>
              </a:rPr>
              <a:t> REPORT</a:t>
            </a:r>
            <a:endParaRPr kumimoji="0" lang="en-US" sz="4400" b="1" i="0" u="none" strike="noStrike" kern="1200" cap="none" spc="0" normalizeH="0" baseline="0" noProof="0" dirty="0">
              <a:ln>
                <a:noFill/>
              </a:ln>
              <a:solidFill>
                <a:srgbClr val="5FE0D3"/>
              </a:solidFill>
              <a:effectLst/>
              <a:uLnTx/>
              <a:uFillTx/>
              <a:latin typeface="Arial" panose="020B0604020202020204"/>
              <a:ea typeface="+mj-ea"/>
              <a:cs typeface="+mj-cs"/>
            </a:endParaRPr>
          </a:p>
        </p:txBody>
      </p:sp>
    </p:spTree>
    <p:extLst>
      <p:ext uri="{BB962C8B-B14F-4D97-AF65-F5344CB8AC3E}">
        <p14:creationId xmlns:p14="http://schemas.microsoft.com/office/powerpoint/2010/main" val="1953407445"/>
      </p:ext>
    </p:extLst>
  </p:cSld>
  <p:clrMapOvr>
    <a:masterClrMapping/>
  </p:clrMapOvr>
  <p:transition spd="slow">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A cake with a message on it&#10;&#10;Description automatically generated with low confidence">
            <a:extLst>
              <a:ext uri="{FF2B5EF4-FFF2-40B4-BE49-F238E27FC236}">
                <a16:creationId xmlns:a16="http://schemas.microsoft.com/office/drawing/2014/main" id="{77DA934F-0F2B-CD4A-7A2A-804122E7A43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837" t="1530" r="3226" b="4534"/>
          <a:stretch/>
        </p:blipFill>
        <p:spPr>
          <a:xfrm>
            <a:off x="7927143" y="1039047"/>
            <a:ext cx="3701458" cy="2468880"/>
          </a:xfrm>
          <a:prstGeom prst="rect">
            <a:avLst/>
          </a:prstGeom>
          <a:effectLst>
            <a:glow rad="101600">
              <a:schemeClr val="accent3">
                <a:satMod val="175000"/>
                <a:alpha val="40000"/>
              </a:schemeClr>
            </a:glow>
          </a:effectLst>
        </p:spPr>
      </p:pic>
      <p:pic>
        <p:nvPicPr>
          <p:cNvPr id="22" name="Picture 21" descr="A picture containing different, several, arranged&#10;&#10;Description automatically generated">
            <a:extLst>
              <a:ext uri="{FF2B5EF4-FFF2-40B4-BE49-F238E27FC236}">
                <a16:creationId xmlns:a16="http://schemas.microsoft.com/office/drawing/2014/main" id="{6652611F-1497-4E60-13F5-B4942E76E95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292" r="3586"/>
          <a:stretch/>
        </p:blipFill>
        <p:spPr>
          <a:xfrm>
            <a:off x="4182132" y="1039047"/>
            <a:ext cx="3298801" cy="2468880"/>
          </a:xfrm>
          <a:prstGeom prst="rect">
            <a:avLst/>
          </a:prstGeom>
          <a:effectLst>
            <a:glow rad="101600">
              <a:schemeClr val="accent3">
                <a:satMod val="175000"/>
                <a:alpha val="40000"/>
              </a:schemeClr>
            </a:glow>
          </a:effectLst>
        </p:spPr>
      </p:pic>
      <p:pic>
        <p:nvPicPr>
          <p:cNvPr id="24" name="Picture 23" descr="A picture containing person&#10;&#10;Description automatically generated">
            <a:extLst>
              <a:ext uri="{FF2B5EF4-FFF2-40B4-BE49-F238E27FC236}">
                <a16:creationId xmlns:a16="http://schemas.microsoft.com/office/drawing/2014/main" id="{CC8D2900-1478-58A4-F9CB-AD3BF87DB40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3333" r="11550" b="12359"/>
          <a:stretch/>
        </p:blipFill>
        <p:spPr>
          <a:xfrm>
            <a:off x="563399" y="3917738"/>
            <a:ext cx="3172522" cy="2468880"/>
          </a:xfrm>
          <a:prstGeom prst="rect">
            <a:avLst/>
          </a:prstGeom>
          <a:effectLst>
            <a:glow rad="101600">
              <a:schemeClr val="accent3">
                <a:satMod val="175000"/>
                <a:alpha val="40000"/>
              </a:schemeClr>
            </a:glow>
          </a:effectLst>
        </p:spPr>
      </p:pic>
      <p:pic>
        <p:nvPicPr>
          <p:cNvPr id="26" name="Picture 25" descr="A group of people posing for a photo&#10;&#10;Description automatically generated">
            <a:extLst>
              <a:ext uri="{FF2B5EF4-FFF2-40B4-BE49-F238E27FC236}">
                <a16:creationId xmlns:a16="http://schemas.microsoft.com/office/drawing/2014/main" id="{FD0501C7-3F5C-8A00-4CDC-9FD5DA97874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27142" y="3917738"/>
            <a:ext cx="3701459" cy="2468880"/>
          </a:xfrm>
          <a:prstGeom prst="rect">
            <a:avLst/>
          </a:prstGeom>
          <a:effectLst>
            <a:glow rad="101600">
              <a:schemeClr val="accent3">
                <a:satMod val="175000"/>
                <a:alpha val="40000"/>
              </a:schemeClr>
            </a:glow>
          </a:effectLst>
        </p:spPr>
      </p:pic>
      <p:pic>
        <p:nvPicPr>
          <p:cNvPr id="28" name="Picture 27" descr="A person sitting at a desk with a computer&#10;&#10;Description automatically generated with medium confidence">
            <a:extLst>
              <a:ext uri="{FF2B5EF4-FFF2-40B4-BE49-F238E27FC236}">
                <a16:creationId xmlns:a16="http://schemas.microsoft.com/office/drawing/2014/main" id="{F056DC85-777B-6E60-DDDD-1CAC5565FE0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4160" t="5861" r="5154"/>
          <a:stretch/>
        </p:blipFill>
        <p:spPr>
          <a:xfrm>
            <a:off x="563399" y="1039047"/>
            <a:ext cx="3172522" cy="2468880"/>
          </a:xfrm>
          <a:prstGeom prst="rect">
            <a:avLst/>
          </a:prstGeom>
          <a:effectLst>
            <a:glow rad="101600">
              <a:schemeClr val="accent3">
                <a:satMod val="175000"/>
                <a:alpha val="40000"/>
              </a:schemeClr>
            </a:glow>
          </a:effectLst>
        </p:spPr>
      </p:pic>
      <p:sp>
        <p:nvSpPr>
          <p:cNvPr id="37" name="Title 1">
            <a:extLst>
              <a:ext uri="{FF2B5EF4-FFF2-40B4-BE49-F238E27FC236}">
                <a16:creationId xmlns:a16="http://schemas.microsoft.com/office/drawing/2014/main" id="{A7FA2704-5319-2039-E97B-7FA445A0BEA9}"/>
              </a:ext>
            </a:extLst>
          </p:cNvPr>
          <p:cNvSpPr txBox="1">
            <a:spLocks/>
          </p:cNvSpPr>
          <p:nvPr/>
        </p:nvSpPr>
        <p:spPr>
          <a:xfrm>
            <a:off x="0" y="5216"/>
            <a:ext cx="12195175" cy="661987"/>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pitchFamily="34" charset="0"/>
                <a:ea typeface="+mj-ea"/>
                <a:cs typeface="Arial" pitchFamily="34" charset="0"/>
              </a:rPr>
              <a:t>100</a:t>
            </a:r>
            <a:r>
              <a:rPr kumimoji="0" lang="en-US" sz="3600" b="1" i="0" u="none" strike="noStrike" kern="1200" cap="none" spc="0" normalizeH="0" baseline="30000" noProof="0" dirty="0">
                <a:ln>
                  <a:noFill/>
                </a:ln>
                <a:solidFill>
                  <a:srgbClr val="5FE0D4"/>
                </a:solidFill>
                <a:effectLst/>
                <a:uLnTx/>
                <a:uFillTx/>
                <a:latin typeface="Arial" pitchFamily="34" charset="0"/>
                <a:ea typeface="+mj-ea"/>
                <a:cs typeface="Arial" pitchFamily="34" charset="0"/>
              </a:rPr>
              <a:t>th</a:t>
            </a:r>
            <a:r>
              <a:rPr kumimoji="0" lang="en-US" sz="3600" b="1" i="0" u="none" strike="noStrike" kern="1200" cap="none" spc="0" normalizeH="0" baseline="0" noProof="0" dirty="0">
                <a:ln>
                  <a:noFill/>
                </a:ln>
                <a:solidFill>
                  <a:srgbClr val="5FE0D4"/>
                </a:solidFill>
                <a:effectLst/>
                <a:uLnTx/>
                <a:uFillTx/>
                <a:latin typeface="Arial" pitchFamily="34" charset="0"/>
                <a:ea typeface="+mj-ea"/>
                <a:cs typeface="Arial" pitchFamily="34" charset="0"/>
              </a:rPr>
              <a:t> NACHGR Meeting</a:t>
            </a:r>
          </a:p>
        </p:txBody>
      </p:sp>
      <p:pic>
        <p:nvPicPr>
          <p:cNvPr id="3" name="Picture 2" descr="A person playing a guitar&#10;&#10;Description automatically generated with medium confidence">
            <a:extLst>
              <a:ext uri="{FF2B5EF4-FFF2-40B4-BE49-F238E27FC236}">
                <a16:creationId xmlns:a16="http://schemas.microsoft.com/office/drawing/2014/main" id="{BA41F6D4-D560-32EA-7FEE-2146B0F108AD}"/>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0878"/>
          <a:stretch/>
        </p:blipFill>
        <p:spPr>
          <a:xfrm>
            <a:off x="4182132" y="3917738"/>
            <a:ext cx="3298801" cy="2468880"/>
          </a:xfrm>
          <a:prstGeom prst="rect">
            <a:avLst/>
          </a:prstGeom>
          <a:effectLst>
            <a:glow rad="101600">
              <a:schemeClr val="accent3">
                <a:satMod val="175000"/>
                <a:alpha val="40000"/>
              </a:schemeClr>
            </a:glow>
          </a:effectLst>
        </p:spPr>
      </p:pic>
    </p:spTree>
    <p:extLst>
      <p:ext uri="{BB962C8B-B14F-4D97-AF65-F5344CB8AC3E}">
        <p14:creationId xmlns:p14="http://schemas.microsoft.com/office/powerpoint/2010/main" val="76007470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up)">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up)">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up)">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up)">
                                      <p:cBhvr>
                                        <p:cTn id="22" dur="500"/>
                                        <p:tgtEl>
                                          <p:spTgt spid="24"/>
                                        </p:tgtEl>
                                      </p:cBhvr>
                                    </p:animEffect>
                                  </p:childTnLst>
                                </p:cTn>
                              </p:par>
                            </p:childTnLst>
                          </p:cTn>
                        </p:par>
                        <p:par>
                          <p:cTn id="23" fill="hold">
                            <p:stCondLst>
                              <p:cond delay="500"/>
                            </p:stCondLst>
                            <p:childTnLst>
                              <p:par>
                                <p:cTn id="24" presetID="22" presetClass="entr" presetSubtype="1"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up)">
                                      <p:cBhvr>
                                        <p:cTn id="26" dur="500"/>
                                        <p:tgtEl>
                                          <p:spTgt spid="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up)">
                                      <p:cBhvr>
                                        <p:cTn id="3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picture containing graphical user interface&#10;&#10;Description automatically generated">
            <a:extLst>
              <a:ext uri="{FF2B5EF4-FFF2-40B4-BE49-F238E27FC236}">
                <a16:creationId xmlns:a16="http://schemas.microsoft.com/office/drawing/2014/main" id="{543DCF69-7F1E-2E31-E6BE-47E1137839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0108" y="826055"/>
            <a:ext cx="5364480" cy="3017520"/>
          </a:xfrm>
          <a:prstGeom prst="rect">
            <a:avLst/>
          </a:prstGeom>
        </p:spPr>
      </p:pic>
      <p:pic>
        <p:nvPicPr>
          <p:cNvPr id="18" name="Picture 17" descr="Graphical user interface&#10;&#10;Description automatically generated">
            <a:extLst>
              <a:ext uri="{FF2B5EF4-FFF2-40B4-BE49-F238E27FC236}">
                <a16:creationId xmlns:a16="http://schemas.microsoft.com/office/drawing/2014/main" id="{6721A37B-4650-B125-E9BE-CD73D1D3B8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55560" y="826055"/>
            <a:ext cx="5364679" cy="3017520"/>
          </a:xfrm>
          <a:prstGeom prst="rect">
            <a:avLst/>
          </a:prstGeom>
        </p:spPr>
      </p:pic>
      <p:sp>
        <p:nvSpPr>
          <p:cNvPr id="3" name="Title 1">
            <a:extLst>
              <a:ext uri="{FF2B5EF4-FFF2-40B4-BE49-F238E27FC236}">
                <a16:creationId xmlns:a16="http://schemas.microsoft.com/office/drawing/2014/main" id="{512EF5F1-1797-593C-7157-8865A1BA8B6D}"/>
              </a:ext>
            </a:extLst>
          </p:cNvPr>
          <p:cNvSpPr txBox="1">
            <a:spLocks/>
          </p:cNvSpPr>
          <p:nvPr/>
        </p:nvSpPr>
        <p:spPr>
          <a:xfrm>
            <a:off x="0" y="5216"/>
            <a:ext cx="12195175" cy="661987"/>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pitchFamily="34" charset="0"/>
                <a:ea typeface="+mj-ea"/>
                <a:cs typeface="Arial" pitchFamily="34" charset="0"/>
              </a:rPr>
              <a:t>101</a:t>
            </a:r>
            <a:r>
              <a:rPr lang="en-US" sz="3600" baseline="30000" dirty="0" err="1">
                <a:solidFill>
                  <a:srgbClr val="5FE0D4"/>
                </a:solidFill>
                <a:latin typeface="Arial" pitchFamily="34" charset="0"/>
                <a:cs typeface="Arial" pitchFamily="34" charset="0"/>
              </a:rPr>
              <a:t>st</a:t>
            </a:r>
            <a:r>
              <a:rPr kumimoji="0" lang="en-US" sz="3600" b="1" i="0" u="none" strike="noStrike" kern="1200" cap="none" spc="0" normalizeH="0" baseline="0" noProof="0" dirty="0">
                <a:ln>
                  <a:noFill/>
                </a:ln>
                <a:solidFill>
                  <a:srgbClr val="5FE0D4"/>
                </a:solidFill>
                <a:effectLst/>
                <a:uLnTx/>
                <a:uFillTx/>
                <a:latin typeface="Arial" pitchFamily="34" charset="0"/>
                <a:ea typeface="+mj-ea"/>
                <a:cs typeface="Arial" pitchFamily="34" charset="0"/>
              </a:rPr>
              <a:t> NACHGR Meeting</a:t>
            </a:r>
          </a:p>
        </p:txBody>
      </p:sp>
      <p:pic>
        <p:nvPicPr>
          <p:cNvPr id="1026" name="Picture 2">
            <a:extLst>
              <a:ext uri="{FF2B5EF4-FFF2-40B4-BE49-F238E27FC236}">
                <a16:creationId xmlns:a16="http://schemas.microsoft.com/office/drawing/2014/main" id="{AFF05A5A-77DB-5303-B13D-17DD0BB0D034}"/>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2424" r="5804"/>
          <a:stretch/>
        </p:blipFill>
        <p:spPr bwMode="auto">
          <a:xfrm>
            <a:off x="1" y="3942212"/>
            <a:ext cx="4253696" cy="292608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43D7F61-B3C3-0813-522B-0D81F5CA07FA}"/>
              </a:ext>
            </a:extLst>
          </p:cNvPr>
          <p:cNvPicPr>
            <a:picLocks noChangeAspect="1"/>
          </p:cNvPicPr>
          <p:nvPr/>
        </p:nvPicPr>
        <p:blipFill rotWithShape="1">
          <a:blip r:embed="rId6"/>
          <a:srcRect l="-659" t="329" r="659" b="-329"/>
          <a:stretch/>
        </p:blipFill>
        <p:spPr>
          <a:xfrm>
            <a:off x="4216656" y="3942212"/>
            <a:ext cx="4389120" cy="2926080"/>
          </a:xfrm>
          <a:prstGeom prst="rect">
            <a:avLst/>
          </a:prstGeom>
        </p:spPr>
      </p:pic>
      <p:pic>
        <p:nvPicPr>
          <p:cNvPr id="6" name="Picture 5">
            <a:extLst>
              <a:ext uri="{FF2B5EF4-FFF2-40B4-BE49-F238E27FC236}">
                <a16:creationId xmlns:a16="http://schemas.microsoft.com/office/drawing/2014/main" id="{38515864-68DF-BAFC-8C0F-3D84CF840E73}"/>
              </a:ext>
            </a:extLst>
          </p:cNvPr>
          <p:cNvPicPr>
            <a:picLocks noChangeAspect="1"/>
          </p:cNvPicPr>
          <p:nvPr/>
        </p:nvPicPr>
        <p:blipFill rotWithShape="1">
          <a:blip r:embed="rId7"/>
          <a:srcRect l="5993"/>
          <a:stretch/>
        </p:blipFill>
        <p:spPr>
          <a:xfrm>
            <a:off x="8605776" y="3942212"/>
            <a:ext cx="3597487" cy="2926080"/>
          </a:xfrm>
          <a:prstGeom prst="rect">
            <a:avLst/>
          </a:prstGeom>
        </p:spPr>
      </p:pic>
    </p:spTree>
    <p:extLst>
      <p:ext uri="{BB962C8B-B14F-4D97-AF65-F5344CB8AC3E}">
        <p14:creationId xmlns:p14="http://schemas.microsoft.com/office/powerpoint/2010/main" val="325923681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wipe(up)">
                                      <p:cBhvr>
                                        <p:cTn id="12" dur="500"/>
                                        <p:tgtEl>
                                          <p:spTgt spid="10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500"/>
                                        <p:tgtEl>
                                          <p:spTgt spid="5"/>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up)">
                                      <p:cBhvr>
                                        <p:cTn id="2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ADDB2EA-3F43-4362-9AA0-8927F815BB72}"/>
              </a:ext>
            </a:extLst>
          </p:cNvPr>
          <p:cNvSpPr txBox="1">
            <a:spLocks/>
          </p:cNvSpPr>
          <p:nvPr/>
        </p:nvSpPr>
        <p:spPr bwMode="auto">
          <a:xfrm>
            <a:off x="0" y="5799552"/>
            <a:ext cx="12192000" cy="736600"/>
          </a:xfrm>
          <a:prstGeom prst="rect">
            <a:avLst/>
          </a:prstGeom>
          <a:noFill/>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Arial" charset="0"/>
                <a:ea typeface="+mj-ea"/>
                <a:cs typeface="Arial" charset="0"/>
              </a:rPr>
              <a:t>genome.gov/</a:t>
            </a:r>
            <a:r>
              <a:rPr kumimoji="0" lang="en-US" sz="3600" b="1" i="0" u="none" strike="noStrike" kern="1200" cap="none" spc="0" normalizeH="0" baseline="0" noProof="0" dirty="0" err="1">
                <a:ln>
                  <a:noFill/>
                </a:ln>
                <a:solidFill>
                  <a:srgbClr val="FFFFFF"/>
                </a:solidFill>
                <a:effectLst/>
                <a:uLnTx/>
                <a:uFillTx/>
                <a:latin typeface="Arial" charset="0"/>
                <a:ea typeface="+mj-ea"/>
                <a:cs typeface="Arial" charset="0"/>
              </a:rPr>
              <a:t>DirectorsReport</a:t>
            </a:r>
            <a:r>
              <a:rPr kumimoji="0" lang="en-US" sz="3600" b="1" i="0" u="none" strike="noStrike" kern="1200" cap="none" spc="0" normalizeH="0" baseline="0" noProof="0" dirty="0">
                <a:ln>
                  <a:noFill/>
                </a:ln>
                <a:solidFill>
                  <a:srgbClr val="FFFFFF"/>
                </a:solidFill>
                <a:effectLst/>
                <a:uLnTx/>
                <a:uFillTx/>
                <a:latin typeface="Arial" charset="0"/>
                <a:ea typeface="+mj-ea"/>
                <a:cs typeface="Arial" charset="0"/>
              </a:rPr>
              <a:t> </a:t>
            </a:r>
          </a:p>
        </p:txBody>
      </p:sp>
      <p:sp>
        <p:nvSpPr>
          <p:cNvPr id="7" name="Down Arrow 6">
            <a:extLst>
              <a:ext uri="{FF2B5EF4-FFF2-40B4-BE49-F238E27FC236}">
                <a16:creationId xmlns:a16="http://schemas.microsoft.com/office/drawing/2014/main" id="{B35B734B-E625-466E-98D2-4062587739E5}"/>
              </a:ext>
            </a:extLst>
          </p:cNvPr>
          <p:cNvSpPr/>
          <p:nvPr/>
        </p:nvSpPr>
        <p:spPr>
          <a:xfrm>
            <a:off x="11667033" y="5669046"/>
            <a:ext cx="365982" cy="784272"/>
          </a:xfrm>
          <a:prstGeom prst="downArrow">
            <a:avLst/>
          </a:prstGeom>
          <a:solidFill>
            <a:srgbClr val="5FE0D4"/>
          </a:solidFill>
          <a:ln>
            <a:solidFill>
              <a:srgbClr val="5FE0D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0CA397BC-9915-42CA-9BF1-B487912CD365}"/>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a:t>
            </a:r>
          </a:p>
        </p:txBody>
      </p:sp>
      <p:grpSp>
        <p:nvGrpSpPr>
          <p:cNvPr id="11" name="Group 10">
            <a:extLst>
              <a:ext uri="{FF2B5EF4-FFF2-40B4-BE49-F238E27FC236}">
                <a16:creationId xmlns:a16="http://schemas.microsoft.com/office/drawing/2014/main" id="{C227DE6C-8C6E-587F-1CF1-0DB22DC0336B}"/>
              </a:ext>
            </a:extLst>
          </p:cNvPr>
          <p:cNvGrpSpPr/>
          <p:nvPr/>
        </p:nvGrpSpPr>
        <p:grpSpPr>
          <a:xfrm>
            <a:off x="1666318" y="655301"/>
            <a:ext cx="8859364" cy="5075251"/>
            <a:chOff x="-8299984" y="-1316051"/>
            <a:chExt cx="8859364" cy="5075251"/>
          </a:xfrm>
        </p:grpSpPr>
        <p:pic>
          <p:nvPicPr>
            <p:cNvPr id="6" name="Picture 5">
              <a:extLst>
                <a:ext uri="{FF2B5EF4-FFF2-40B4-BE49-F238E27FC236}">
                  <a16:creationId xmlns:a16="http://schemas.microsoft.com/office/drawing/2014/main" id="{C6534716-E831-D81A-382A-1737F480C697}"/>
                </a:ext>
              </a:extLst>
            </p:cNvPr>
            <p:cNvPicPr>
              <a:picLocks noChangeAspect="1"/>
            </p:cNvPicPr>
            <p:nvPr/>
          </p:nvPicPr>
          <p:blipFill>
            <a:blip r:embed="rId3"/>
            <a:stretch>
              <a:fillRect/>
            </a:stretch>
          </p:blipFill>
          <p:spPr>
            <a:xfrm>
              <a:off x="-8299984" y="-1316051"/>
              <a:ext cx="8859364" cy="5075251"/>
            </a:xfrm>
            <a:prstGeom prst="rect">
              <a:avLst/>
            </a:prstGeom>
            <a:effectLst>
              <a:glow rad="228600">
                <a:schemeClr val="accent3">
                  <a:satMod val="175000"/>
                  <a:alpha val="40000"/>
                </a:schemeClr>
              </a:glow>
            </a:effectLst>
          </p:spPr>
        </p:pic>
        <p:pic>
          <p:nvPicPr>
            <p:cNvPr id="8" name="Picture 7">
              <a:extLst>
                <a:ext uri="{FF2B5EF4-FFF2-40B4-BE49-F238E27FC236}">
                  <a16:creationId xmlns:a16="http://schemas.microsoft.com/office/drawing/2014/main" id="{6C8BCE41-2F55-7BB3-FA08-0CD2D343919C}"/>
                </a:ext>
              </a:extLst>
            </p:cNvPr>
            <p:cNvPicPr>
              <a:picLocks noChangeAspect="1"/>
            </p:cNvPicPr>
            <p:nvPr/>
          </p:nvPicPr>
          <p:blipFill>
            <a:blip r:embed="rId4"/>
            <a:stretch>
              <a:fillRect/>
            </a:stretch>
          </p:blipFill>
          <p:spPr>
            <a:xfrm>
              <a:off x="-3870302" y="-207106"/>
              <a:ext cx="1056327" cy="880909"/>
            </a:xfrm>
            <a:prstGeom prst="rect">
              <a:avLst/>
            </a:prstGeom>
          </p:spPr>
        </p:pic>
      </p:grpSp>
      <p:sp>
        <p:nvSpPr>
          <p:cNvPr id="13" name="Oval 12">
            <a:extLst>
              <a:ext uri="{FF2B5EF4-FFF2-40B4-BE49-F238E27FC236}">
                <a16:creationId xmlns:a16="http://schemas.microsoft.com/office/drawing/2014/main" id="{93D5E121-3303-4517-89E5-B460E38474C9}"/>
              </a:ext>
            </a:extLst>
          </p:cNvPr>
          <p:cNvSpPr/>
          <p:nvPr/>
        </p:nvSpPr>
        <p:spPr>
          <a:xfrm>
            <a:off x="4287123" y="1854572"/>
            <a:ext cx="2132531" cy="880909"/>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4297470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1"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2230D-3AD4-4B3C-8186-9DB2025BCEA5}"/>
              </a:ext>
            </a:extLst>
          </p:cNvPr>
          <p:cNvSpPr txBox="1">
            <a:spLocks/>
          </p:cNvSpPr>
          <p:nvPr/>
        </p:nvSpPr>
        <p:spPr>
          <a:xfrm>
            <a:off x="0" y="5216"/>
            <a:ext cx="12195175" cy="661987"/>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pitchFamily="34" charset="0"/>
                <a:ea typeface="+mj-ea"/>
                <a:cs typeface="Arial" pitchFamily="34" charset="0"/>
              </a:rPr>
              <a:t>Open Session Agenda</a:t>
            </a:r>
          </a:p>
        </p:txBody>
      </p:sp>
      <p:sp>
        <p:nvSpPr>
          <p:cNvPr id="3" name="Title 1">
            <a:extLst>
              <a:ext uri="{FF2B5EF4-FFF2-40B4-BE49-F238E27FC236}">
                <a16:creationId xmlns:a16="http://schemas.microsoft.com/office/drawing/2014/main" id="{C43962E3-12BA-4BD4-B850-62C68EF2CB63}"/>
              </a:ext>
            </a:extLst>
          </p:cNvPr>
          <p:cNvSpPr txBox="1">
            <a:spLocks/>
          </p:cNvSpPr>
          <p:nvPr/>
        </p:nvSpPr>
        <p:spPr bwMode="auto">
          <a:xfrm>
            <a:off x="285749" y="845681"/>
            <a:ext cx="12195175" cy="6012319"/>
          </a:xfrm>
          <a:prstGeom prst="rect">
            <a:avLst/>
          </a:prstGeom>
          <a:noFill/>
          <a:ln w="9525" algn="ctr">
            <a:noFill/>
            <a:miter lim="800000"/>
            <a:headEnd/>
            <a:tailEnd/>
          </a:ln>
        </p:spPr>
        <p:txBody>
          <a:bodyPr lIns="91440" tIns="45720" rIns="91440" bIns="45720" anchor="t"/>
          <a:lstStyle/>
          <a:p>
            <a:pPr marL="0" marR="0" lvl="1" algn="l" defTabSz="685800" rtl="0" eaLnBrk="0" fontAlgn="auto" latinLnBrk="0" hangingPunct="0">
              <a:lnSpc>
                <a:spcPct val="100000"/>
              </a:lnSpc>
              <a:spcBef>
                <a:spcPts val="0"/>
              </a:spcBef>
              <a:buClr>
                <a:prstClr val="white"/>
              </a:buClr>
              <a:buSzPct val="95000"/>
              <a:buFontTx/>
              <a:buNone/>
              <a:tabLst>
                <a:tab pos="238125" algn="l"/>
                <a:tab pos="457200" algn="l"/>
                <a:tab pos="695325" algn="l"/>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Presentation:</a:t>
            </a:r>
          </a:p>
          <a:p>
            <a:pPr marL="0" marR="0" lvl="1" algn="l" defTabSz="685800" rtl="0" eaLnBrk="0" fontAlgn="auto" latinLnBrk="0" hangingPunct="0">
              <a:lnSpc>
                <a:spcPct val="100000"/>
              </a:lnSpc>
              <a:spcBef>
                <a:spcPts val="0"/>
              </a:spcBef>
              <a:buClr>
                <a:prstClr val="white"/>
              </a:buClr>
              <a:buSzPct val="95000"/>
              <a:buFontTx/>
              <a:buNone/>
              <a:tabLst>
                <a:tab pos="238125" algn="l"/>
                <a:tab pos="457200" algn="l"/>
                <a:tab pos="695325" algn="l"/>
              </a:tabLst>
              <a:defRPr/>
            </a:pPr>
            <a:endParaRPr kumimoji="0" lang="en-US" sz="1000" b="1" i="0" u="none" strike="noStrike" kern="1200" cap="none" spc="0" normalizeH="0" baseline="0" noProof="0" dirty="0">
              <a:ln>
                <a:noFill/>
              </a:ln>
              <a:solidFill>
                <a:srgbClr val="E57200"/>
              </a:solidFill>
              <a:effectLst/>
              <a:uLnTx/>
              <a:uFillTx/>
              <a:latin typeface="Arial" panose="020B0604020202020204"/>
              <a:ea typeface="+mn-ea"/>
              <a:cs typeface="Arial"/>
            </a:endParaRPr>
          </a:p>
          <a:p>
            <a:pPr marL="0" marR="0" lvl="2" algn="l" defTabSz="457200" rtl="0" eaLnBrk="0" fontAlgn="auto" latinLnBrk="0" hangingPunct="0">
              <a:lnSpc>
                <a:spcPct val="100000"/>
              </a:lnSpc>
              <a:spcBef>
                <a:spcPts val="0"/>
              </a:spcBef>
              <a:buClr>
                <a:prstClr val="white"/>
              </a:buClr>
              <a:buSzPct val="95000"/>
              <a:buFontTx/>
              <a:buNone/>
              <a:tabLst>
                <a:tab pos="238125" algn="l"/>
                <a:tab pos="457200" algn="l"/>
                <a:tab pos="695325" algn="l"/>
              </a:tabLst>
              <a:defRPr/>
            </a:pPr>
            <a:r>
              <a:rPr lang="en-US" sz="2800" b="1" dirty="0">
                <a:solidFill>
                  <a:srgbClr val="FFFFFF"/>
                </a:solidFill>
                <a:latin typeface="Arial" panose="020B0604020202020204"/>
              </a:rPr>
              <a:t>	Research at the Intersection of Translational Science and 							Genomics</a:t>
            </a: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a:endParaRPr>
          </a:p>
          <a:p>
            <a:pPr marL="0" marR="0" lvl="1" algn="l" defTabSz="685800" rtl="0" eaLnBrk="0" fontAlgn="auto" latinLnBrk="0" hangingPunct="0">
              <a:lnSpc>
                <a:spcPct val="100000"/>
              </a:lnSpc>
              <a:spcBef>
                <a:spcPts val="0"/>
              </a:spcBef>
              <a:buClr>
                <a:prstClr val="white"/>
              </a:buClr>
              <a:buSzPct val="95000"/>
              <a:buFontTx/>
              <a:buNone/>
              <a:tabLst>
                <a:tab pos="238125" algn="l"/>
                <a:tab pos="457200" algn="l"/>
                <a:tab pos="695325" algn="l"/>
              </a:tabLst>
              <a:defRPr/>
            </a:pPr>
            <a:r>
              <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rPr>
              <a:t>			</a:t>
            </a:r>
            <a:r>
              <a:rPr lang="en-US" sz="2800" b="1" dirty="0">
                <a:solidFill>
                  <a:srgbClr val="E57200"/>
                </a:solidFill>
                <a:latin typeface="Arial" panose="020B0604020202020204"/>
              </a:rPr>
              <a:t>Joni Rutter</a:t>
            </a:r>
          </a:p>
          <a:p>
            <a:pPr marL="0" marR="0" lvl="1" algn="l" defTabSz="685800" rtl="0" eaLnBrk="0" fontAlgn="auto" latinLnBrk="0" hangingPunct="0">
              <a:lnSpc>
                <a:spcPct val="100000"/>
              </a:lnSpc>
              <a:spcBef>
                <a:spcPts val="0"/>
              </a:spcBef>
              <a:buClr>
                <a:prstClr val="white"/>
              </a:buClr>
              <a:buSzPct val="95000"/>
              <a:buFontTx/>
              <a:buNone/>
              <a:tabLst>
                <a:tab pos="238125" algn="l"/>
                <a:tab pos="457200" algn="l"/>
                <a:tab pos="695325" algn="l"/>
              </a:tabLst>
              <a:defRPr/>
            </a:pPr>
            <a:endParaRPr kumimoji="0" lang="en-US" sz="20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1" algn="l" defTabSz="685800" rtl="0" eaLnBrk="0" fontAlgn="auto" latinLnBrk="0" hangingPunct="0">
              <a:lnSpc>
                <a:spcPct val="100000"/>
              </a:lnSpc>
              <a:spcBef>
                <a:spcPts val="0"/>
              </a:spcBef>
              <a:buClr>
                <a:prstClr val="white"/>
              </a:buClr>
              <a:buSzPct val="95000"/>
              <a:buFontTx/>
              <a:buNone/>
              <a:tabLst>
                <a:tab pos="238125" algn="l"/>
                <a:tab pos="457200" algn="l"/>
                <a:tab pos="695325" algn="l"/>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Concept Clearances:</a:t>
            </a:r>
          </a:p>
          <a:p>
            <a:pPr marL="0" marR="0" lvl="1" algn="l" defTabSz="685800" rtl="0" eaLnBrk="0" fontAlgn="auto" latinLnBrk="0" hangingPunct="0">
              <a:lnSpc>
                <a:spcPct val="100000"/>
              </a:lnSpc>
              <a:spcBef>
                <a:spcPts val="0"/>
              </a:spcBef>
              <a:buClr>
                <a:prstClr val="white"/>
              </a:buClr>
              <a:buSzPct val="95000"/>
              <a:buFontTx/>
              <a:buNone/>
              <a:tabLst>
                <a:tab pos="238125" algn="l"/>
                <a:tab pos="457200" algn="l"/>
                <a:tab pos="695325" algn="l"/>
              </a:tabLst>
              <a:defRPr/>
            </a:pPr>
            <a:endParaRPr kumimoji="0" lang="en-US" sz="1000" b="1" i="0" u="none" strike="noStrike" kern="1200" cap="none" spc="0" normalizeH="0" baseline="0" noProof="0" dirty="0">
              <a:ln>
                <a:noFill/>
              </a:ln>
              <a:solidFill>
                <a:srgbClr val="FFFFFF"/>
              </a:solidFill>
              <a:effectLst/>
              <a:uLnTx/>
              <a:uFillTx/>
              <a:latin typeface="Arial" panose="020B0604020202020204"/>
              <a:ea typeface="+mn-ea"/>
              <a:cs typeface="Arial"/>
            </a:endParaRPr>
          </a:p>
          <a:p>
            <a:pPr marL="0" lvl="3" defTabSz="457200" eaLnBrk="0" hangingPunct="0">
              <a:buClr>
                <a:prstClr val="white"/>
              </a:buClr>
              <a:buSzPct val="95000"/>
              <a:tabLst>
                <a:tab pos="238125" algn="l"/>
                <a:tab pos="457200" algn="l"/>
                <a:tab pos="695325" algn="l"/>
              </a:tabLst>
              <a:defRPr/>
            </a:pPr>
            <a:r>
              <a:rPr lang="en-US" sz="2800" b="1" dirty="0">
                <a:solidFill>
                  <a:srgbClr val="FFFFFF"/>
                </a:solidFill>
              </a:rPr>
              <a:t>	Building Partnerships and Broadening Perspectives to Advance </a:t>
            </a:r>
          </a:p>
          <a:p>
            <a:pPr marL="0" lvl="3" defTabSz="487363" eaLnBrk="0" hangingPunct="0">
              <a:buClr>
                <a:prstClr val="white"/>
              </a:buClr>
              <a:buSzPct val="95000"/>
              <a:tabLst>
                <a:tab pos="238125" algn="l"/>
                <a:tab pos="457200" algn="l"/>
                <a:tab pos="695325" algn="l"/>
              </a:tabLst>
              <a:defRPr/>
            </a:pPr>
            <a:r>
              <a:rPr lang="en-US" sz="2800" b="1" dirty="0">
                <a:solidFill>
                  <a:srgbClr val="FFFFFF"/>
                </a:solidFill>
              </a:rPr>
              <a:t>		Ethical, Legal, and Social Implications (ELSI) Research </a:t>
            </a:r>
            <a:r>
              <a:rPr lang="en-US" sz="2800" b="1" dirty="0">
                <a:solidFill>
                  <a:srgbClr val="E57200"/>
                </a:solidFill>
              </a:rPr>
              <a:t>		</a:t>
            </a:r>
          </a:p>
          <a:p>
            <a:pPr marL="0" lvl="3" defTabSz="457200" eaLnBrk="0" hangingPunct="0">
              <a:buClr>
                <a:prstClr val="white"/>
              </a:buClr>
              <a:buSzPct val="95000"/>
              <a:tabLst>
                <a:tab pos="238125" algn="l"/>
                <a:tab pos="457200" algn="l"/>
                <a:tab pos="695325" algn="l"/>
              </a:tabLst>
              <a:defRPr/>
            </a:pPr>
            <a:r>
              <a:rPr lang="en-US" sz="2800" b="1" dirty="0">
                <a:solidFill>
                  <a:srgbClr val="E57200"/>
                </a:solidFill>
              </a:rPr>
              <a:t>			Rene Sterling </a:t>
            </a:r>
            <a:endParaRPr lang="en-US" sz="2800" b="1" dirty="0">
              <a:solidFill>
                <a:srgbClr val="E57200"/>
              </a:solidFill>
              <a:cs typeface="Arial"/>
            </a:endParaRPr>
          </a:p>
          <a:p>
            <a:pPr marL="0" lvl="2" defTabSz="457200" eaLnBrk="0" hangingPunct="0">
              <a:buClr>
                <a:prstClr val="white"/>
              </a:buClr>
              <a:buSzPct val="95000"/>
              <a:tabLst>
                <a:tab pos="238125" algn="l"/>
                <a:tab pos="457200" algn="l"/>
                <a:tab pos="695325" algn="l"/>
              </a:tabLst>
              <a:defRPr/>
            </a:pPr>
            <a:endParaRPr lang="en-US" sz="1000" b="1" dirty="0">
              <a:solidFill>
                <a:srgbClr val="FFFFFF"/>
              </a:solidFill>
            </a:endParaRPr>
          </a:p>
          <a:p>
            <a:pPr marL="0" lvl="2" defTabSz="312738" eaLnBrk="0" hangingPunct="0">
              <a:buClr>
                <a:prstClr val="white"/>
              </a:buClr>
              <a:buSzPct val="95000"/>
              <a:tabLst>
                <a:tab pos="238125" algn="l"/>
                <a:tab pos="457200" algn="l"/>
                <a:tab pos="695325" algn="l"/>
              </a:tabLst>
              <a:defRPr/>
            </a:pPr>
            <a:r>
              <a:rPr lang="en-US" sz="2800" b="1" dirty="0">
                <a:solidFill>
                  <a:srgbClr val="FFFFFF"/>
                </a:solidFill>
              </a:rPr>
              <a:t>  	NHGRI Predoctoral to Postdoctoral Transition Award for Ethical, 					Legal and Social Implications (ELSI) Research (F99/K00)</a:t>
            </a:r>
          </a:p>
          <a:p>
            <a:pPr marL="0" lvl="2" defTabSz="457200" eaLnBrk="0" hangingPunct="0">
              <a:buClr>
                <a:prstClr val="white"/>
              </a:buClr>
              <a:buSzPct val="95000"/>
              <a:tabLst>
                <a:tab pos="238125" algn="l"/>
                <a:tab pos="457200" algn="l"/>
                <a:tab pos="695325" algn="l"/>
              </a:tabLst>
              <a:defRPr/>
            </a:pPr>
            <a:r>
              <a:rPr lang="en-US" sz="2800" b="1" dirty="0">
                <a:solidFill>
                  <a:srgbClr val="E57200"/>
                </a:solidFill>
              </a:rPr>
              <a:t>			Rene Sterling </a:t>
            </a:r>
          </a:p>
          <a:p>
            <a:pPr marL="0" marR="0" lvl="2" algn="l" defTabSz="550863" rtl="0" eaLnBrk="0" fontAlgn="auto" latinLnBrk="0" hangingPunct="0">
              <a:lnSpc>
                <a:spcPct val="100000"/>
              </a:lnSpc>
              <a:spcBef>
                <a:spcPts val="0"/>
              </a:spcBef>
              <a:spcAft>
                <a:spcPts val="0"/>
              </a:spcAft>
              <a:buClr>
                <a:prstClr val="white"/>
              </a:buClr>
              <a:buSzPct val="95000"/>
              <a:buFontTx/>
              <a:buNone/>
              <a:tabLst>
                <a:tab pos="238125" algn="l"/>
                <a:tab pos="457200" algn="l"/>
                <a:tab pos="695325" algn="l"/>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89313667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BAC6E92A-DBF5-46C8-AA8A-21FF5F8FD836}"/>
              </a:ext>
            </a:extLst>
          </p:cNvPr>
          <p:cNvSpPr txBox="1">
            <a:spLocks/>
          </p:cNvSpPr>
          <p:nvPr/>
        </p:nvSpPr>
        <p:spPr>
          <a:xfrm>
            <a:off x="0" y="5216"/>
            <a:ext cx="12195175" cy="661987"/>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5FE0D4"/>
                </a:solidFill>
                <a:effectLst/>
                <a:uLnTx/>
                <a:uFillTx/>
                <a:latin typeface="Arial" pitchFamily="34" charset="0"/>
                <a:ea typeface="+mj-ea"/>
                <a:cs typeface="Arial" pitchFamily="34" charset="0"/>
              </a:rPr>
              <a:t>Open Session Agenda</a:t>
            </a:r>
          </a:p>
        </p:txBody>
      </p:sp>
      <p:sp>
        <p:nvSpPr>
          <p:cNvPr id="2" name="Title 1">
            <a:extLst>
              <a:ext uri="{FF2B5EF4-FFF2-40B4-BE49-F238E27FC236}">
                <a16:creationId xmlns:a16="http://schemas.microsoft.com/office/drawing/2014/main" id="{6725F254-A12F-7CBA-6F2F-C4D5DD1B52F7}"/>
              </a:ext>
            </a:extLst>
          </p:cNvPr>
          <p:cNvSpPr txBox="1">
            <a:spLocks/>
          </p:cNvSpPr>
          <p:nvPr/>
        </p:nvSpPr>
        <p:spPr bwMode="auto">
          <a:xfrm>
            <a:off x="285750" y="845681"/>
            <a:ext cx="12192000" cy="5841162"/>
          </a:xfrm>
          <a:prstGeom prst="rect">
            <a:avLst/>
          </a:prstGeom>
          <a:noFill/>
          <a:ln w="9525" algn="ctr">
            <a:noFill/>
            <a:miter lim="800000"/>
            <a:headEnd/>
            <a:tailEnd/>
          </a:ln>
        </p:spPr>
        <p:txBody>
          <a:bodyPr lIns="91440" tIns="45720" rIns="91440" bIns="45720" anchor="t"/>
          <a:lstStyle/>
          <a:p>
            <a:pPr marL="0" marR="0" lvl="1" algn="l" defTabSz="685800" rtl="0" eaLnBrk="0" fontAlgn="auto" latinLnBrk="0" hangingPunct="0">
              <a:lnSpc>
                <a:spcPct val="100000"/>
              </a:lnSpc>
              <a:spcBef>
                <a:spcPts val="0"/>
              </a:spcBef>
              <a:spcAft>
                <a:spcPts val="600"/>
              </a:spcAft>
              <a:buClr>
                <a:prstClr val="white"/>
              </a:buClr>
              <a:buSzPct val="95000"/>
              <a:buFontTx/>
              <a:buNone/>
              <a:tabLst>
                <a:tab pos="238125" algn="l"/>
                <a:tab pos="457200" algn="l"/>
                <a:tab pos="695325" algn="l"/>
                <a:tab pos="1033463" algn="l"/>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Concept Clearances:</a:t>
            </a:r>
          </a:p>
          <a:p>
            <a:pPr marL="0" marR="0" lvl="1" algn="l" defTabSz="457200" rtl="0" eaLnBrk="0" fontAlgn="auto" latinLnBrk="0" hangingPunct="0">
              <a:lnSpc>
                <a:spcPct val="100000"/>
              </a:lnSpc>
              <a:spcBef>
                <a:spcPts val="0"/>
              </a:spcBef>
              <a:buClr>
                <a:prstClr val="white"/>
              </a:buClr>
              <a:buSzPct val="95000"/>
              <a:buFontTx/>
              <a:buNone/>
              <a:tabLst>
                <a:tab pos="238125" algn="l"/>
                <a:tab pos="457200" algn="l"/>
                <a:tab pos="695325" algn="l"/>
                <a:tab pos="1033463" algn="l"/>
              </a:tabLst>
              <a:defRPr/>
            </a:pPr>
            <a:endParaRPr kumimoji="0" lang="en-US" sz="1000" b="1" i="0" u="none" strike="noStrike" kern="1200" cap="none" spc="0" normalizeH="0" baseline="0" noProof="0" dirty="0">
              <a:ln>
                <a:noFill/>
              </a:ln>
              <a:solidFill>
                <a:srgbClr val="E57200"/>
              </a:solidFill>
              <a:effectLst/>
              <a:uLnTx/>
              <a:uFillTx/>
              <a:latin typeface="Arial" panose="020B0604020202020204"/>
              <a:ea typeface="+mn-ea"/>
              <a:cs typeface="Arial"/>
            </a:endParaRPr>
          </a:p>
          <a:p>
            <a:pPr marL="0" marR="0" lvl="2" algn="l" defTabSz="457200" rtl="0" eaLnBrk="0" fontAlgn="auto" latinLnBrk="0" hangingPunct="0">
              <a:lnSpc>
                <a:spcPct val="100000"/>
              </a:lnSpc>
              <a:spcBef>
                <a:spcPts val="0"/>
              </a:spcBef>
              <a:buClr>
                <a:prstClr val="white"/>
              </a:buClr>
              <a:buSzPct val="95000"/>
              <a:buFontTx/>
              <a:buNone/>
              <a:tabLst>
                <a:tab pos="238125" algn="l"/>
                <a:tab pos="457200" algn="l"/>
                <a:tab pos="695325" algn="l"/>
                <a:tab pos="1033463" algn="l"/>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rPr>
              <a:t>  Population Screening in Primary Care </a:t>
            </a:r>
            <a:endParaRPr kumimoji="0" lang="en-US" sz="28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1" algn="l" defTabSz="457200" rtl="0" eaLnBrk="0" fontAlgn="auto" latinLnBrk="0" hangingPunct="0">
              <a:lnSpc>
                <a:spcPct val="100000"/>
              </a:lnSpc>
              <a:spcBef>
                <a:spcPts val="0"/>
              </a:spcBef>
              <a:buClr>
                <a:prstClr val="white"/>
              </a:buClr>
              <a:buSzPct val="95000"/>
              <a:buFontTx/>
              <a:buNone/>
              <a:tabLst>
                <a:tab pos="238125" algn="l"/>
                <a:tab pos="457200" algn="l"/>
                <a:tab pos="695325" algn="l"/>
                <a:tab pos="1033463" algn="l"/>
              </a:tabLst>
              <a:defRPr/>
            </a:pPr>
            <a:r>
              <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rPr>
              <a:t>			Simona Volpi</a:t>
            </a:r>
          </a:p>
          <a:p>
            <a:pPr marL="0" marR="0" lvl="1" algn="l" defTabSz="457200" rtl="0" eaLnBrk="0" fontAlgn="auto" latinLnBrk="0" hangingPunct="0">
              <a:lnSpc>
                <a:spcPct val="100000"/>
              </a:lnSpc>
              <a:spcBef>
                <a:spcPts val="0"/>
              </a:spcBef>
              <a:buClr>
                <a:prstClr val="white"/>
              </a:buClr>
              <a:buSzPct val="95000"/>
              <a:buFontTx/>
              <a:buNone/>
              <a:tabLst>
                <a:tab pos="238125" algn="l"/>
                <a:tab pos="457200" algn="l"/>
                <a:tab pos="695325" algn="l"/>
                <a:tab pos="1033463" algn="l"/>
              </a:tabLst>
              <a:defRPr/>
            </a:pPr>
            <a:endParaRPr kumimoji="0" lang="en-US" sz="1000" b="1" i="0" u="none" strike="noStrike" kern="1200" cap="none" spc="0" normalizeH="0" baseline="0" noProof="0" dirty="0">
              <a:ln>
                <a:noFill/>
              </a:ln>
              <a:solidFill>
                <a:srgbClr val="E57200"/>
              </a:solidFill>
              <a:effectLst/>
              <a:uLnTx/>
              <a:uFillTx/>
              <a:latin typeface="Arial" panose="020B0604020202020204"/>
              <a:ea typeface="+mn-ea"/>
              <a:cs typeface="Arial"/>
            </a:endParaRPr>
          </a:p>
          <a:p>
            <a:pPr marL="0" marR="0" lvl="2" algn="l" defTabSz="457200" rtl="0" eaLnBrk="0" fontAlgn="auto" latinLnBrk="0" hangingPunct="0">
              <a:lnSpc>
                <a:spcPct val="100000"/>
              </a:lnSpc>
              <a:spcBef>
                <a:spcPts val="0"/>
              </a:spcBef>
              <a:buClr>
                <a:prstClr val="white"/>
              </a:buClr>
              <a:buSzPct val="95000"/>
              <a:buFontTx/>
              <a:buNone/>
              <a:tabLst>
                <a:tab pos="238125" algn="l"/>
                <a:tab pos="457200" algn="l"/>
                <a:tab pos="695325" algn="l"/>
                <a:tab pos="1033463" algn="l"/>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rPr>
              <a:t>  ELSI Congress Research Conference</a:t>
            </a:r>
            <a:endParaRPr kumimoji="0" lang="en-US" sz="28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1" algn="l" defTabSz="457200" rtl="0" eaLnBrk="0" fontAlgn="auto" latinLnBrk="0" hangingPunct="0">
              <a:lnSpc>
                <a:spcPct val="100000"/>
              </a:lnSpc>
              <a:spcBef>
                <a:spcPts val="0"/>
              </a:spcBef>
              <a:buClr>
                <a:prstClr val="white"/>
              </a:buClr>
              <a:buSzPct val="95000"/>
              <a:buFontTx/>
              <a:buNone/>
              <a:tabLst>
                <a:tab pos="238125" algn="l"/>
                <a:tab pos="457200" algn="l"/>
                <a:tab pos="695325" algn="l"/>
                <a:tab pos="1033463" algn="l"/>
              </a:tabLst>
              <a:defRPr/>
            </a:pPr>
            <a:r>
              <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rPr>
              <a:t>			Nicole</a:t>
            </a:r>
            <a:r>
              <a:rPr kumimoji="0" lang="en-US" sz="2800" b="1" i="0" u="none" strike="noStrike" kern="1200" cap="none" spc="0" normalizeH="0" noProof="0" dirty="0">
                <a:ln>
                  <a:noFill/>
                </a:ln>
                <a:solidFill>
                  <a:srgbClr val="E57200"/>
                </a:solidFill>
                <a:effectLst/>
                <a:uLnTx/>
                <a:uFillTx/>
                <a:latin typeface="Arial" panose="020B0604020202020204"/>
                <a:ea typeface="+mn-ea"/>
                <a:cs typeface="+mn-cs"/>
              </a:rPr>
              <a:t> Lockhart</a:t>
            </a: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Arial"/>
            </a:endParaRPr>
          </a:p>
          <a:p>
            <a:pPr marL="0" marR="0" lvl="1" algn="l" defTabSz="685800" rtl="0" eaLnBrk="0" fontAlgn="auto" latinLnBrk="0" hangingPunct="0">
              <a:lnSpc>
                <a:spcPct val="100000"/>
              </a:lnSpc>
              <a:spcBef>
                <a:spcPts val="0"/>
              </a:spcBef>
              <a:spcAft>
                <a:spcPts val="600"/>
              </a:spcAft>
              <a:buClr>
                <a:prstClr val="white"/>
              </a:buClr>
              <a:buSzPct val="95000"/>
              <a:buFontTx/>
              <a:buNone/>
              <a:tabLst>
                <a:tab pos="238125" algn="l"/>
                <a:tab pos="457200" algn="l"/>
                <a:tab pos="695325" algn="l"/>
                <a:tab pos="1033463" algn="l"/>
              </a:tabLst>
              <a:defRPr/>
            </a:pPr>
            <a:endParaRPr kumimoji="0" lang="en-US" sz="10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0" lvl="2" defTabSz="457200" eaLnBrk="0" hangingPunct="0">
              <a:buClr>
                <a:prstClr val="white"/>
              </a:buClr>
              <a:buSzPct val="95000"/>
              <a:tabLst>
                <a:tab pos="238125" algn="l"/>
                <a:tab pos="457200" algn="l"/>
                <a:tab pos="695325" algn="l"/>
                <a:tab pos="1033463" algn="l"/>
              </a:tabLst>
              <a:defRPr/>
            </a:pPr>
            <a:r>
              <a:rPr lang="en-US" sz="2800" b="1" dirty="0"/>
              <a:t>  Enhancing Reuse of NHGRI Data Assets (ERND)</a:t>
            </a:r>
            <a:r>
              <a:rPr lang="en-US" sz="2800" b="1" dirty="0">
                <a:solidFill>
                  <a:srgbClr val="E57200"/>
                </a:solidFill>
              </a:rPr>
              <a:t>		</a:t>
            </a:r>
          </a:p>
          <a:p>
            <a:pPr marL="0" lvl="2" defTabSz="457200" eaLnBrk="0" hangingPunct="0">
              <a:buClr>
                <a:prstClr val="white"/>
              </a:buClr>
              <a:buSzPct val="95000"/>
              <a:tabLst>
                <a:tab pos="238125" algn="l"/>
                <a:tab pos="457200" algn="l"/>
                <a:tab pos="695325" algn="l"/>
                <a:tab pos="1033463" algn="l"/>
              </a:tabLst>
              <a:defRPr/>
            </a:pPr>
            <a:r>
              <a:rPr lang="en-US" sz="2800" b="1" dirty="0">
                <a:solidFill>
                  <a:srgbClr val="E57200"/>
                </a:solidFill>
              </a:rPr>
              <a:t>			Shurjo Sen </a:t>
            </a:r>
            <a:endParaRPr lang="en-US" sz="2800" b="1" dirty="0">
              <a:solidFill>
                <a:srgbClr val="E57200"/>
              </a:solidFill>
              <a:cs typeface="Arial"/>
            </a:endParaRPr>
          </a:p>
          <a:p>
            <a:pPr marL="0" lvl="2" defTabSz="114300" eaLnBrk="0" hangingPunct="0">
              <a:buClr>
                <a:prstClr val="white"/>
              </a:buClr>
              <a:buSzPct val="95000"/>
              <a:tabLst>
                <a:tab pos="238125" algn="l"/>
                <a:tab pos="457200" algn="l"/>
                <a:tab pos="695325" algn="l"/>
                <a:tab pos="1033463" algn="l"/>
              </a:tabLst>
              <a:defRPr/>
            </a:pPr>
            <a:endParaRPr lang="en-US" sz="1000" b="1" dirty="0">
              <a:solidFill>
                <a:srgbClr val="FFFFFF"/>
              </a:solidFill>
            </a:endParaRPr>
          </a:p>
          <a:p>
            <a:pPr marL="0" lvl="2" defTabSz="457200" eaLnBrk="0" hangingPunct="0">
              <a:buClr>
                <a:prstClr val="white"/>
              </a:buClr>
              <a:buSzPct val="95000"/>
              <a:tabLst>
                <a:tab pos="238125" algn="l"/>
                <a:tab pos="457200" algn="l"/>
                <a:tab pos="695325" algn="l"/>
                <a:tab pos="1033463" algn="l"/>
              </a:tabLst>
              <a:defRPr/>
            </a:pPr>
            <a:r>
              <a:rPr lang="en-US" sz="2800" b="1" dirty="0">
                <a:solidFill>
                  <a:srgbClr val="FFFFFF"/>
                </a:solidFill>
              </a:rPr>
              <a:t>  Investigator-Initiated Research in Computational Genomics and </a:t>
            </a:r>
          </a:p>
          <a:p>
            <a:pPr marL="0" lvl="2" defTabSz="457200" eaLnBrk="0" hangingPunct="0">
              <a:buClr>
                <a:prstClr val="white"/>
              </a:buClr>
              <a:buSzPct val="95000"/>
              <a:tabLst>
                <a:tab pos="238125" algn="l"/>
                <a:tab pos="457200" algn="l"/>
                <a:tab pos="695325" algn="l"/>
                <a:tab pos="1033463" algn="l"/>
              </a:tabLst>
              <a:defRPr/>
            </a:pPr>
            <a:r>
              <a:rPr lang="en-US" sz="2800" b="1" dirty="0">
                <a:solidFill>
                  <a:srgbClr val="FFFFFF"/>
                </a:solidFill>
              </a:rPr>
              <a:t>  		Data Science</a:t>
            </a:r>
          </a:p>
          <a:p>
            <a:pPr marL="0" lvl="2" defTabSz="457200" eaLnBrk="0" hangingPunct="0">
              <a:buClr>
                <a:prstClr val="white"/>
              </a:buClr>
              <a:buSzPct val="95000"/>
              <a:tabLst>
                <a:tab pos="238125" algn="l"/>
                <a:tab pos="457200" algn="l"/>
                <a:tab pos="695325" algn="l"/>
                <a:tab pos="1033463" algn="l"/>
              </a:tabLst>
              <a:defRPr/>
            </a:pPr>
            <a:r>
              <a:rPr lang="en-US" sz="2800" b="1" dirty="0">
                <a:solidFill>
                  <a:srgbClr val="FFFFFF"/>
                </a:solidFill>
              </a:rPr>
              <a:t>			</a:t>
            </a:r>
            <a:r>
              <a:rPr lang="en-US" sz="2800" b="1" dirty="0">
                <a:solidFill>
                  <a:schemeClr val="accent2"/>
                </a:solidFill>
              </a:rPr>
              <a:t>Dan Gilchrist</a:t>
            </a:r>
            <a:endParaRPr lang="en-US" sz="1000" b="1" dirty="0">
              <a:solidFill>
                <a:schemeClr val="accent2"/>
              </a:solidFill>
              <a:cs typeface="Arial"/>
            </a:endParaRPr>
          </a:p>
          <a:p>
            <a:pPr marL="0" marR="0" lvl="1" algn="l" defTabSz="685800" rtl="0" eaLnBrk="0" fontAlgn="auto" latinLnBrk="0" hangingPunct="0">
              <a:lnSpc>
                <a:spcPct val="100000"/>
              </a:lnSpc>
              <a:spcBef>
                <a:spcPts val="0"/>
              </a:spcBef>
              <a:spcAft>
                <a:spcPts val="600"/>
              </a:spcAft>
              <a:buClr>
                <a:prstClr val="white"/>
              </a:buClr>
              <a:buSzPct val="95000"/>
              <a:buFontTx/>
              <a:buNone/>
              <a:tabLst>
                <a:tab pos="238125" algn="l"/>
                <a:tab pos="457200" algn="l"/>
                <a:tab pos="695325" algn="l"/>
                <a:tab pos="1033463" algn="l"/>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0" marR="0" lvl="2" algn="l" defTabSz="655638" rtl="0" eaLnBrk="0" fontAlgn="auto" latinLnBrk="0" hangingPunct="0">
              <a:lnSpc>
                <a:spcPct val="100000"/>
              </a:lnSpc>
              <a:spcBef>
                <a:spcPts val="0"/>
              </a:spcBef>
              <a:spcAft>
                <a:spcPts val="0"/>
              </a:spcAft>
              <a:buClr>
                <a:prstClr val="white"/>
              </a:buClr>
              <a:buSzPct val="95000"/>
              <a:buFontTx/>
              <a:buNone/>
              <a:tabLst>
                <a:tab pos="238125" algn="l"/>
                <a:tab pos="457200" algn="l"/>
                <a:tab pos="695325" algn="l"/>
                <a:tab pos="1033463" algn="l"/>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88226471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BAC6E92A-DBF5-46C8-AA8A-21FF5F8FD836}"/>
              </a:ext>
            </a:extLst>
          </p:cNvPr>
          <p:cNvSpPr txBox="1">
            <a:spLocks/>
          </p:cNvSpPr>
          <p:nvPr/>
        </p:nvSpPr>
        <p:spPr>
          <a:xfrm>
            <a:off x="0" y="5216"/>
            <a:ext cx="12195175" cy="661987"/>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5FE0D4"/>
                </a:solidFill>
                <a:effectLst/>
                <a:uLnTx/>
                <a:uFillTx/>
                <a:latin typeface="Arial" pitchFamily="34" charset="0"/>
                <a:ea typeface="+mj-ea"/>
                <a:cs typeface="Arial" pitchFamily="34" charset="0"/>
              </a:rPr>
              <a:t>Open Session Agenda</a:t>
            </a:r>
          </a:p>
        </p:txBody>
      </p:sp>
      <p:sp>
        <p:nvSpPr>
          <p:cNvPr id="2" name="Title 1">
            <a:extLst>
              <a:ext uri="{FF2B5EF4-FFF2-40B4-BE49-F238E27FC236}">
                <a16:creationId xmlns:a16="http://schemas.microsoft.com/office/drawing/2014/main" id="{34D0F08F-80FB-E9AC-C16A-66013B477B05}"/>
              </a:ext>
            </a:extLst>
          </p:cNvPr>
          <p:cNvSpPr txBox="1">
            <a:spLocks/>
          </p:cNvSpPr>
          <p:nvPr/>
        </p:nvSpPr>
        <p:spPr bwMode="auto">
          <a:xfrm>
            <a:off x="285750" y="838031"/>
            <a:ext cx="11728174" cy="5841162"/>
          </a:xfrm>
          <a:prstGeom prst="rect">
            <a:avLst/>
          </a:prstGeom>
          <a:noFill/>
          <a:ln w="9525" algn="ctr">
            <a:noFill/>
            <a:miter lim="800000"/>
            <a:headEnd/>
            <a:tailEnd/>
          </a:ln>
        </p:spPr>
        <p:txBody>
          <a:bodyPr lIns="91440" tIns="45720" rIns="91440" bIns="45720" anchor="t"/>
          <a:lstStyle/>
          <a:p>
            <a:pPr marL="60325" marR="0" lvl="1" algn="l" defTabSz="517525" rtl="0" eaLnBrk="0" fontAlgn="auto" latinLnBrk="0" hangingPunct="0">
              <a:lnSpc>
                <a:spcPct val="100000"/>
              </a:lnSpc>
              <a:spcBef>
                <a:spcPts val="0"/>
              </a:spcBef>
              <a:spcAft>
                <a:spcPts val="600"/>
              </a:spcAft>
              <a:buClr>
                <a:prstClr val="white"/>
              </a:buClr>
              <a:buSzPct val="95000"/>
              <a:buFontTx/>
              <a:buNone/>
              <a:tabLst>
                <a:tab pos="238125" algn="l"/>
                <a:tab pos="457200" algn="l"/>
                <a:tab pos="695325" algn="l"/>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Presentations:</a:t>
            </a:r>
          </a:p>
          <a:p>
            <a:pPr marL="60325" marR="0" lvl="1" algn="l" defTabSz="517525" rtl="0" eaLnBrk="0" fontAlgn="auto" latinLnBrk="0" hangingPunct="0">
              <a:lnSpc>
                <a:spcPct val="100000"/>
              </a:lnSpc>
              <a:spcBef>
                <a:spcPts val="0"/>
              </a:spcBef>
              <a:spcAft>
                <a:spcPts val="600"/>
              </a:spcAft>
              <a:buClr>
                <a:prstClr val="white"/>
              </a:buClr>
              <a:buSzPct val="95000"/>
              <a:buFontTx/>
              <a:buNone/>
              <a:tabLst>
                <a:tab pos="238125" algn="l"/>
                <a:tab pos="457200" algn="l"/>
                <a:tab pos="695325" algn="l"/>
              </a:tabLst>
              <a:defRPr/>
            </a:pPr>
            <a:endParaRPr kumimoji="0" lang="en-US" sz="10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60325" marR="0" lvl="2" algn="l" defTabSz="517525" rtl="0" eaLnBrk="0" fontAlgn="auto" latinLnBrk="0" hangingPunct="0">
              <a:lnSpc>
                <a:spcPct val="100000"/>
              </a:lnSpc>
              <a:spcBef>
                <a:spcPts val="0"/>
              </a:spcBef>
              <a:spcAft>
                <a:spcPts val="0"/>
              </a:spcAft>
              <a:buClr>
                <a:prstClr val="white"/>
              </a:buClr>
              <a:buSzPct val="95000"/>
              <a:buFontTx/>
              <a:buNone/>
              <a:tabLst>
                <a:tab pos="238125" algn="l"/>
                <a:tab pos="457200" algn="l"/>
                <a:tab pos="695325" algn="l"/>
              </a:tabLst>
              <a:defRPr/>
            </a:pPr>
            <a:r>
              <a:rPr lang="en-US" sz="2800" b="1" dirty="0">
                <a:solidFill>
                  <a:srgbClr val="FFFFFF"/>
                </a:solidFill>
                <a:latin typeface="Arial" panose="020B0604020202020204"/>
              </a:rPr>
              <a:t>	Evaluation of the Centers of Excellence in Genomic Science 				(CEGS) Program</a:t>
            </a: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a:endParaRPr>
          </a:p>
          <a:p>
            <a:pPr marL="60325" marR="0" lvl="1" algn="l" defTabSz="517525" rtl="0" eaLnBrk="0" fontAlgn="auto" latinLnBrk="0" hangingPunct="0">
              <a:lnSpc>
                <a:spcPct val="100000"/>
              </a:lnSpc>
              <a:spcBef>
                <a:spcPts val="0"/>
              </a:spcBef>
              <a:spcAft>
                <a:spcPts val="2000"/>
              </a:spcAft>
              <a:buClr>
                <a:prstClr val="white"/>
              </a:buClr>
              <a:buSzPct val="95000"/>
              <a:buFontTx/>
              <a:buNone/>
              <a:tabLst>
                <a:tab pos="238125" algn="l"/>
                <a:tab pos="457200" algn="l"/>
                <a:tab pos="695325" algn="l"/>
              </a:tabLst>
              <a:defRPr/>
            </a:pPr>
            <a:r>
              <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rPr>
              <a:t>			</a:t>
            </a:r>
            <a:r>
              <a:rPr lang="en-US" sz="2800" b="1" dirty="0">
                <a:solidFill>
                  <a:srgbClr val="E57200"/>
                </a:solidFill>
                <a:latin typeface="Arial" panose="020B0604020202020204"/>
              </a:rPr>
              <a:t>Chris Gunter</a:t>
            </a: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Arial"/>
            </a:endParaRPr>
          </a:p>
          <a:p>
            <a:pPr marL="60325" marR="0" lvl="2" algn="l" defTabSz="517525" rtl="0" eaLnBrk="0" fontAlgn="auto" latinLnBrk="0" hangingPunct="0">
              <a:lnSpc>
                <a:spcPct val="100000"/>
              </a:lnSpc>
              <a:spcBef>
                <a:spcPts val="0"/>
              </a:spcBef>
              <a:spcAft>
                <a:spcPts val="0"/>
              </a:spcAft>
              <a:buClr>
                <a:prstClr val="white"/>
              </a:buClr>
              <a:buSzPct val="95000"/>
              <a:buFontTx/>
              <a:buNone/>
              <a:tabLst>
                <a:tab pos="238125" algn="l"/>
                <a:tab pos="457200" algn="l"/>
                <a:tab pos="695325" algn="l"/>
              </a:tabLst>
              <a:defRPr/>
            </a:pPr>
            <a:r>
              <a:rPr lang="en-US" sz="2800" b="1" dirty="0">
                <a:solidFill>
                  <a:srgbClr val="FFFFFF"/>
                </a:solidFill>
                <a:latin typeface="Arial" panose="020B0604020202020204"/>
              </a:rPr>
              <a:t>	Advancing Genomic Medicine through Genome-Informed Risk 				Assessment – </a:t>
            </a:r>
            <a:r>
              <a:rPr lang="en-US" sz="2800" b="1" dirty="0" err="1">
                <a:solidFill>
                  <a:srgbClr val="FFFFFF"/>
                </a:solidFill>
                <a:latin typeface="Arial" panose="020B0604020202020204"/>
              </a:rPr>
              <a:t>eMERGE</a:t>
            </a:r>
            <a:r>
              <a:rPr lang="en-US" sz="2800" b="1" dirty="0">
                <a:solidFill>
                  <a:srgbClr val="FFFFFF"/>
                </a:solidFill>
                <a:latin typeface="Arial" panose="020B0604020202020204"/>
              </a:rPr>
              <a:t> Network Update</a:t>
            </a: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325" marR="0" lvl="2" algn="l" defTabSz="517525" rtl="0" eaLnBrk="0" fontAlgn="auto" latinLnBrk="0" hangingPunct="0">
              <a:lnSpc>
                <a:spcPct val="100000"/>
              </a:lnSpc>
              <a:spcBef>
                <a:spcPts val="0"/>
              </a:spcBef>
              <a:spcAft>
                <a:spcPts val="0"/>
              </a:spcAft>
              <a:buClr>
                <a:prstClr val="white"/>
              </a:buClr>
              <a:buSzPct val="95000"/>
              <a:buFontTx/>
              <a:buNone/>
              <a:tabLst>
                <a:tab pos="238125" algn="l"/>
                <a:tab pos="457200" algn="l"/>
                <a:tab pos="695325" algn="l"/>
              </a:tabLst>
              <a:defRPr/>
            </a:pPr>
            <a:r>
              <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rPr>
              <a:t>			</a:t>
            </a:r>
            <a:r>
              <a:rPr lang="en-US" sz="2800" b="1" dirty="0">
                <a:solidFill>
                  <a:srgbClr val="E57200"/>
                </a:solidFill>
                <a:latin typeface="Arial" panose="020B0604020202020204"/>
              </a:rPr>
              <a:t>Eimear Kenny</a:t>
            </a:r>
          </a:p>
          <a:p>
            <a:pPr marL="60325" marR="0" lvl="2" algn="l" defTabSz="517525" rtl="0" eaLnBrk="0" fontAlgn="auto" latinLnBrk="0" hangingPunct="0">
              <a:lnSpc>
                <a:spcPct val="100000"/>
              </a:lnSpc>
              <a:spcBef>
                <a:spcPts val="0"/>
              </a:spcBef>
              <a:spcAft>
                <a:spcPts val="0"/>
              </a:spcAft>
              <a:buClr>
                <a:prstClr val="white"/>
              </a:buClr>
              <a:buSzPct val="95000"/>
              <a:buFontTx/>
              <a:buNone/>
              <a:tabLst>
                <a:tab pos="238125" algn="l"/>
                <a:tab pos="457200" algn="l"/>
                <a:tab pos="695325" algn="l"/>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Arial"/>
            </a:endParaRPr>
          </a:p>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655638" rtl="0" eaLnBrk="0" fontAlgn="auto" latinLnBrk="0" hangingPunct="0">
              <a:lnSpc>
                <a:spcPct val="100000"/>
              </a:lnSpc>
              <a:spcBef>
                <a:spcPts val="0"/>
              </a:spcBef>
              <a:spcAft>
                <a:spcPts val="0"/>
              </a:spcAft>
              <a:buClr>
                <a:prstClr val="white"/>
              </a:buClr>
              <a:buSzPct val="95000"/>
              <a:buFontTx/>
              <a:buNone/>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55978041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BAC6E92A-DBF5-46C8-AA8A-21FF5F8FD836}"/>
              </a:ext>
            </a:extLst>
          </p:cNvPr>
          <p:cNvSpPr txBox="1">
            <a:spLocks/>
          </p:cNvSpPr>
          <p:nvPr/>
        </p:nvSpPr>
        <p:spPr>
          <a:xfrm>
            <a:off x="0" y="5216"/>
            <a:ext cx="12195175" cy="661987"/>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5FE0D4"/>
                </a:solidFill>
                <a:effectLst/>
                <a:uLnTx/>
                <a:uFillTx/>
                <a:latin typeface="Arial" pitchFamily="34" charset="0"/>
                <a:ea typeface="+mj-ea"/>
                <a:cs typeface="Arial" pitchFamily="34" charset="0"/>
              </a:rPr>
              <a:t>Open Session Agenda</a:t>
            </a:r>
          </a:p>
        </p:txBody>
      </p:sp>
      <p:sp>
        <p:nvSpPr>
          <p:cNvPr id="2" name="Title 1">
            <a:extLst>
              <a:ext uri="{FF2B5EF4-FFF2-40B4-BE49-F238E27FC236}">
                <a16:creationId xmlns:a16="http://schemas.microsoft.com/office/drawing/2014/main" id="{3DCA546E-A6EE-860A-BEC7-C827027CCE3D}"/>
              </a:ext>
            </a:extLst>
          </p:cNvPr>
          <p:cNvSpPr txBox="1">
            <a:spLocks/>
          </p:cNvSpPr>
          <p:nvPr/>
        </p:nvSpPr>
        <p:spPr bwMode="auto">
          <a:xfrm>
            <a:off x="285750" y="838031"/>
            <a:ext cx="11629171" cy="5841162"/>
          </a:xfrm>
          <a:prstGeom prst="rect">
            <a:avLst/>
          </a:prstGeom>
          <a:noFill/>
          <a:ln w="9525" algn="ctr">
            <a:noFill/>
            <a:miter lim="800000"/>
            <a:headEnd/>
            <a:tailEnd/>
          </a:ln>
        </p:spPr>
        <p:txBody>
          <a:bodyPr lIns="91440" tIns="45720" rIns="91440" bIns="45720" anchor="t"/>
          <a:lstStyle/>
          <a:p>
            <a:pPr marL="60325" lvl="2" defTabSz="457200" eaLnBrk="0" hangingPunct="0">
              <a:buClr>
                <a:prstClr val="white"/>
              </a:buClr>
              <a:buSzPct val="95000"/>
              <a:tabLst>
                <a:tab pos="231775" algn="l"/>
                <a:tab pos="465138" algn="l"/>
                <a:tab pos="682625" algn="l"/>
              </a:tabLst>
              <a:defRPr/>
            </a:pPr>
            <a:r>
              <a:rPr lang="en-US" sz="3200" b="1" dirty="0"/>
              <a:t>Reports: </a:t>
            </a:r>
            <a:r>
              <a:rPr lang="en-US" sz="2800" b="1" dirty="0">
                <a:solidFill>
                  <a:srgbClr val="E57200"/>
                </a:solidFill>
              </a:rPr>
              <a:t>	</a:t>
            </a:r>
          </a:p>
          <a:p>
            <a:pPr marL="60325" lvl="2" defTabSz="457200" eaLnBrk="0" hangingPunct="0">
              <a:buClr>
                <a:prstClr val="white"/>
              </a:buClr>
              <a:buSzPct val="95000"/>
              <a:tabLst>
                <a:tab pos="231775" algn="l"/>
                <a:tab pos="465138" algn="l"/>
                <a:tab pos="682625" algn="l"/>
              </a:tabLst>
              <a:defRPr/>
            </a:pPr>
            <a:endParaRPr lang="en-US" sz="2800" b="1" dirty="0">
              <a:solidFill>
                <a:srgbClr val="E57200"/>
              </a:solidFill>
            </a:endParaRPr>
          </a:p>
          <a:p>
            <a:pPr marL="60325" lvl="2" defTabSz="457200" eaLnBrk="0" hangingPunct="0">
              <a:buClr>
                <a:prstClr val="white"/>
              </a:buClr>
              <a:buSzPct val="95000"/>
              <a:tabLst>
                <a:tab pos="231775" algn="l"/>
                <a:tab pos="465138" algn="l"/>
                <a:tab pos="682625" algn="l"/>
              </a:tabLst>
              <a:defRPr/>
            </a:pPr>
            <a:r>
              <a:rPr lang="en-US" sz="2800" b="1" dirty="0">
                <a:solidFill>
                  <a:srgbClr val="FFFFFF"/>
                </a:solidFill>
              </a:rPr>
              <a:t>Genomic Data Science Working Group of Council Annual Report </a:t>
            </a:r>
            <a:endParaRPr lang="en-US" sz="2800" b="1" dirty="0">
              <a:solidFill>
                <a:srgbClr val="E57200"/>
              </a:solidFill>
            </a:endParaRPr>
          </a:p>
          <a:p>
            <a:pPr marL="60325" lvl="2" defTabSz="457200" eaLnBrk="0" hangingPunct="0">
              <a:buClr>
                <a:prstClr val="white"/>
              </a:buClr>
              <a:buSzPct val="95000"/>
              <a:tabLst>
                <a:tab pos="231775" algn="l"/>
                <a:tab pos="465138" algn="l"/>
                <a:tab pos="682625" algn="l"/>
              </a:tabLst>
              <a:defRPr/>
            </a:pPr>
            <a:r>
              <a:rPr lang="en-US" sz="2800" b="1" dirty="0">
                <a:solidFill>
                  <a:srgbClr val="E57200"/>
                </a:solidFill>
              </a:rPr>
              <a:t>		Shannon </a:t>
            </a:r>
            <a:r>
              <a:rPr lang="en-US" sz="2800" b="1" dirty="0" err="1">
                <a:solidFill>
                  <a:srgbClr val="E57200"/>
                </a:solidFill>
              </a:rPr>
              <a:t>McWeeney</a:t>
            </a:r>
            <a:r>
              <a:rPr lang="en-US" sz="2800" b="1" dirty="0">
                <a:solidFill>
                  <a:srgbClr val="E57200"/>
                </a:solidFill>
              </a:rPr>
              <a:t> &amp; Anshul Kundaje </a:t>
            </a:r>
            <a:endParaRPr lang="en-US" sz="1000" b="1" dirty="0">
              <a:solidFill>
                <a:srgbClr val="E57200"/>
              </a:solidFill>
              <a:cs typeface="Arial"/>
            </a:endParaRPr>
          </a:p>
          <a:p>
            <a:pPr marL="60325" lvl="2" defTabSz="457200" eaLnBrk="0" hangingPunct="0">
              <a:buClr>
                <a:prstClr val="white"/>
              </a:buClr>
              <a:buSzPct val="95000"/>
              <a:tabLst>
                <a:tab pos="231775" algn="l"/>
                <a:tab pos="465138" algn="l"/>
                <a:tab pos="682625" algn="l"/>
              </a:tabLst>
              <a:defRPr/>
            </a:pPr>
            <a:endParaRPr lang="en-US" sz="2800" b="1" dirty="0">
              <a:solidFill>
                <a:srgbClr val="FFFFFF"/>
              </a:solidFill>
            </a:endParaRPr>
          </a:p>
          <a:p>
            <a:pPr marL="60325" lvl="2" defTabSz="457200" eaLnBrk="0" hangingPunct="0">
              <a:buClr>
                <a:prstClr val="white"/>
              </a:buClr>
              <a:buSzPct val="95000"/>
              <a:tabLst>
                <a:tab pos="231775" algn="l"/>
                <a:tab pos="465138" algn="l"/>
                <a:tab pos="682625" algn="l"/>
              </a:tabLst>
              <a:defRPr/>
            </a:pPr>
            <a:r>
              <a:rPr lang="en-US" sz="2800" b="1" dirty="0">
                <a:solidFill>
                  <a:srgbClr val="FFFFFF"/>
                </a:solidFill>
              </a:rPr>
              <a:t>Genomic Medicine Working Group of Council Annual Report</a:t>
            </a:r>
          </a:p>
          <a:p>
            <a:pPr marL="60325" lvl="2" defTabSz="457200" eaLnBrk="0" hangingPunct="0">
              <a:buClr>
                <a:prstClr val="white"/>
              </a:buClr>
              <a:buSzPct val="95000"/>
              <a:tabLst>
                <a:tab pos="231775" algn="l"/>
                <a:tab pos="465138" algn="l"/>
                <a:tab pos="682625" algn="l"/>
              </a:tabLst>
              <a:defRPr/>
            </a:pPr>
            <a:r>
              <a:rPr lang="en-US" sz="2800" b="1" dirty="0">
                <a:solidFill>
                  <a:srgbClr val="E57200"/>
                </a:solidFill>
              </a:rPr>
              <a:t>		Teri Manolio</a:t>
            </a:r>
            <a:endParaRPr lang="en-US" sz="1000" b="1" dirty="0">
              <a:solidFill>
                <a:srgbClr val="E57200"/>
              </a:solidFill>
              <a:cs typeface="Arial"/>
            </a:endParaRPr>
          </a:p>
          <a:p>
            <a:pPr marL="60325" marR="0" lvl="2" algn="l" defTabSz="457200" rtl="0" eaLnBrk="0" fontAlgn="auto" latinLnBrk="0" hangingPunct="0">
              <a:lnSpc>
                <a:spcPct val="100000"/>
              </a:lnSpc>
              <a:spcBef>
                <a:spcPts val="0"/>
              </a:spcBef>
              <a:spcAft>
                <a:spcPts val="0"/>
              </a:spcAft>
              <a:buClr>
                <a:prstClr val="white"/>
              </a:buClr>
              <a:buSzPct val="95000"/>
              <a:buFontTx/>
              <a:buNone/>
              <a:tabLst>
                <a:tab pos="277813" algn="l"/>
                <a:tab pos="517525" algn="l"/>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Arial"/>
            </a:endParaRPr>
          </a:p>
          <a:p>
            <a:pPr marL="60325" marR="0" lvl="1" algn="l" defTabSz="685800" rtl="0" eaLnBrk="0" fontAlgn="auto" latinLnBrk="0" hangingPunct="0">
              <a:lnSpc>
                <a:spcPct val="100000"/>
              </a:lnSpc>
              <a:spcBef>
                <a:spcPts val="0"/>
              </a:spcBef>
              <a:spcAft>
                <a:spcPts val="600"/>
              </a:spcAft>
              <a:buClr>
                <a:prstClr val="white"/>
              </a:buClr>
              <a:buSzPct val="95000"/>
              <a:buFontTx/>
              <a:buNone/>
              <a:tabLst>
                <a:tab pos="277813" algn="l"/>
                <a:tab pos="517525" algn="l"/>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0325" marR="0" lvl="2" algn="l" defTabSz="655638" rtl="0" eaLnBrk="0" fontAlgn="auto" latinLnBrk="0" hangingPunct="0">
              <a:lnSpc>
                <a:spcPct val="100000"/>
              </a:lnSpc>
              <a:spcBef>
                <a:spcPts val="0"/>
              </a:spcBef>
              <a:spcAft>
                <a:spcPts val="0"/>
              </a:spcAft>
              <a:buClr>
                <a:prstClr val="white"/>
              </a:buClr>
              <a:buSzPct val="95000"/>
              <a:buFontTx/>
              <a:buNone/>
              <a:tabLst>
                <a:tab pos="277813" algn="l"/>
                <a:tab pos="517525" algn="l"/>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0325" marR="0" lvl="2" algn="l" defTabSz="550863" rtl="0" eaLnBrk="0" fontAlgn="auto" latinLnBrk="0" hangingPunct="0">
              <a:lnSpc>
                <a:spcPct val="100000"/>
              </a:lnSpc>
              <a:spcBef>
                <a:spcPts val="0"/>
              </a:spcBef>
              <a:spcAft>
                <a:spcPts val="0"/>
              </a:spcAft>
              <a:buClr>
                <a:prstClr val="white"/>
              </a:buClr>
              <a:buSzPct val="95000"/>
              <a:buFontTx/>
              <a:buNone/>
              <a:tabLst>
                <a:tab pos="277813" algn="l"/>
                <a:tab pos="517525" algn="l"/>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81120111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1ACE8-7647-468B-A516-FCB372D1D265}"/>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pitchFamily="34" charset="0"/>
                <a:cs typeface="Arial" pitchFamily="34" charset="0"/>
              </a:rPr>
              <a:t>Director’s Report Outline</a:t>
            </a:r>
          </a:p>
        </p:txBody>
      </p:sp>
      <p:sp>
        <p:nvSpPr>
          <p:cNvPr id="3" name="Rectangle 4">
            <a:extLst>
              <a:ext uri="{FF2B5EF4-FFF2-40B4-BE49-F238E27FC236}">
                <a16:creationId xmlns:a16="http://schemas.microsoft.com/office/drawing/2014/main" id="{A9E4A18E-3C70-4CC4-9A57-16B5834865A9}"/>
              </a:ext>
            </a:extLst>
          </p:cNvPr>
          <p:cNvSpPr>
            <a:spLocks noChangeArrowheads="1"/>
          </p:cNvSpPr>
          <p:nvPr/>
        </p:nvSpPr>
        <p:spPr bwMode="auto">
          <a:xfrm>
            <a:off x="269240" y="1067160"/>
            <a:ext cx="1175985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Communications, </a:t>
            </a:r>
            <a:r>
              <a:rPr lang="en-US" sz="3400" b="1">
                <a:solidFill>
                  <a:srgbClr val="FFFFFF">
                    <a:lumMod val="75000"/>
                  </a:srgbClr>
                </a:solidFill>
              </a:rPr>
              <a:t>Policy, and</a:t>
            </a: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42574060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50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50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50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nodeType="afterEffect">
                                  <p:stCondLst>
                                    <p:cond delay="50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nodeType="afterEffect">
                                  <p:stCondLst>
                                    <p:cond delay="50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21AC9-308D-46AA-90E8-B2F0C2D39211}"/>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pitchFamily="34" charset="0"/>
                <a:cs typeface="Arial" pitchFamily="34" charset="0"/>
              </a:rPr>
              <a:t>Director’s Report Outline</a:t>
            </a:r>
          </a:p>
        </p:txBody>
      </p:sp>
      <p:sp>
        <p:nvSpPr>
          <p:cNvPr id="3" name="Rectangle 4">
            <a:extLst>
              <a:ext uri="{FF2B5EF4-FFF2-40B4-BE49-F238E27FC236}">
                <a16:creationId xmlns:a16="http://schemas.microsoft.com/office/drawing/2014/main" id="{F540748E-205D-410E-A7CB-CE7CED7C3621}"/>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E57200"/>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Communications, </a:t>
            </a:r>
            <a:r>
              <a:rPr lang="en-US" sz="3400" b="1">
                <a:solidFill>
                  <a:srgbClr val="FFFFFF">
                    <a:lumMod val="75000"/>
                  </a:srgbClr>
                </a:solidFill>
              </a:rPr>
              <a:t>Policy, and</a:t>
            </a: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	 Education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563528882"/>
      </p:ext>
    </p:extLst>
  </p:cSld>
  <p:clrMapOvr>
    <a:masterClrMapping/>
  </p:clrMapOvr>
  <p:transition spd="slow">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2" y="14915"/>
            <a:ext cx="12192000" cy="639763"/>
          </a:xfrm>
        </p:spPr>
        <p:txBody>
          <a:bodyPr/>
          <a:lstStyle/>
          <a:p>
            <a:pPr algn="ctr">
              <a:defRPr/>
            </a:pPr>
            <a:r>
              <a:rPr lang="en-US" sz="3600">
                <a:solidFill>
                  <a:srgbClr val="5FE0D4"/>
                </a:solidFill>
                <a:latin typeface="Arial" charset="0"/>
                <a:cs typeface="Arial" charset="0"/>
              </a:rPr>
              <a:t>New Extramural Program Director</a:t>
            </a:r>
            <a:endParaRPr lang="en-US" sz="3600">
              <a:solidFill>
                <a:srgbClr val="5FE0D4"/>
              </a:solidFill>
              <a:latin typeface="Arial" pitchFamily="34" charset="0"/>
              <a:cs typeface="Arial" pitchFamily="34" charset="0"/>
            </a:endParaRPr>
          </a:p>
        </p:txBody>
      </p:sp>
      <p:sp>
        <p:nvSpPr>
          <p:cNvPr id="4" name="Title 1">
            <a:extLst>
              <a:ext uri="{FF2B5EF4-FFF2-40B4-BE49-F238E27FC236}">
                <a16:creationId xmlns:a16="http://schemas.microsoft.com/office/drawing/2014/main" id="{AAD6D548-A373-4933-82EF-87325D157A5A}"/>
              </a:ext>
            </a:extLst>
          </p:cNvPr>
          <p:cNvSpPr txBox="1">
            <a:spLocks/>
          </p:cNvSpPr>
          <p:nvPr/>
        </p:nvSpPr>
        <p:spPr>
          <a:xfrm>
            <a:off x="1839192" y="5582906"/>
            <a:ext cx="8385464"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Alanna </a:t>
            </a:r>
            <a:r>
              <a:rPr kumimoji="0" lang="en-US" sz="3200" b="1" i="0" u="none" strike="noStrike" kern="1200" cap="none" spc="-100" normalizeH="0" baseline="0" noProof="0" dirty="0" err="1">
                <a:ln>
                  <a:noFill/>
                </a:ln>
                <a:solidFill>
                  <a:srgbClr val="FFFFFF"/>
                </a:solidFill>
                <a:effectLst/>
                <a:uLnTx/>
                <a:uFillTx/>
                <a:latin typeface="Arial" panose="020B0604020202020204"/>
                <a:ea typeface="+mn-ea"/>
                <a:cs typeface="Arial" charset="0"/>
              </a:rPr>
              <a:t>Kulchak</a:t>
            </a: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 Rahm, Ph.D., M.S., C.G.C.</a:t>
            </a:r>
          </a:p>
        </p:txBody>
      </p:sp>
      <p:pic>
        <p:nvPicPr>
          <p:cNvPr id="5" name="Picture 4" descr="A person wearing glasses&#10;&#10;Description automatically generated with medium confidence">
            <a:extLst>
              <a:ext uri="{FF2B5EF4-FFF2-40B4-BE49-F238E27FC236}">
                <a16:creationId xmlns:a16="http://schemas.microsoft.com/office/drawing/2014/main" id="{49C6A034-2651-0669-3A51-19E1C29CFB9A}"/>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val="0"/>
              </a:ext>
            </a:extLst>
          </a:blip>
          <a:srcRect t="12125"/>
          <a:stretch/>
        </p:blipFill>
        <p:spPr>
          <a:xfrm>
            <a:off x="4380646" y="1315384"/>
            <a:ext cx="3359851" cy="4227231"/>
          </a:xfrm>
          <a:prstGeom prst="rect">
            <a:avLst/>
          </a:prstGeom>
          <a:ln w="38100">
            <a:solidFill>
              <a:srgbClr val="5EE1D3"/>
            </a:solidFill>
          </a:ln>
        </p:spPr>
      </p:pic>
    </p:spTree>
    <p:extLst>
      <p:ext uri="{BB962C8B-B14F-4D97-AF65-F5344CB8AC3E}">
        <p14:creationId xmlns:p14="http://schemas.microsoft.com/office/powerpoint/2010/main" val="2015657706"/>
      </p:ext>
    </p:extLst>
  </p:cSld>
  <p:clrMapOvr>
    <a:masterClrMapping/>
  </p:clrMapOvr>
  <p:transition spd="slow">
    <p:wipe dir="d"/>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68B0C076-190D-2D74-E720-E0E85D4043E6}"/>
              </a:ext>
            </a:extLst>
          </p:cNvPr>
          <p:cNvSpPr txBox="1">
            <a:spLocks/>
          </p:cNvSpPr>
          <p:nvPr/>
        </p:nvSpPr>
        <p:spPr>
          <a:xfrm>
            <a:off x="0" y="5452247"/>
            <a:ext cx="12191999"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Sheethal Jose, Ph.D.</a:t>
            </a:r>
          </a:p>
        </p:txBody>
      </p:sp>
      <p:sp>
        <p:nvSpPr>
          <p:cNvPr id="10" name="Title 3">
            <a:extLst>
              <a:ext uri="{FF2B5EF4-FFF2-40B4-BE49-F238E27FC236}">
                <a16:creationId xmlns:a16="http://schemas.microsoft.com/office/drawing/2014/main" id="{7CA3B446-8F2E-AEBB-6262-63ED75E3D09E}"/>
              </a:ext>
            </a:extLst>
          </p:cNvPr>
          <p:cNvSpPr txBox="1">
            <a:spLocks/>
          </p:cNvSpPr>
          <p:nvPr/>
        </p:nvSpPr>
        <p:spPr>
          <a:xfrm>
            <a:off x="-2" y="43490"/>
            <a:ext cx="12192000" cy="639763"/>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New Extramural Program Director</a:t>
            </a:r>
            <a:endParaRPr kumimoji="0" lang="en-US" sz="3600" b="1" i="0" u="none" strike="noStrike" kern="1200" cap="none" spc="0" normalizeH="0" baseline="0" noProof="0" dirty="0">
              <a:ln>
                <a:noFill/>
              </a:ln>
              <a:solidFill>
                <a:srgbClr val="5FE0D4"/>
              </a:solidFill>
              <a:effectLst/>
              <a:uLnTx/>
              <a:uFillTx/>
              <a:latin typeface="Arial" pitchFamily="34" charset="0"/>
              <a:ea typeface="+mj-ea"/>
              <a:cs typeface="Arial" pitchFamily="34" charset="0"/>
            </a:endParaRPr>
          </a:p>
        </p:txBody>
      </p:sp>
      <p:pic>
        <p:nvPicPr>
          <p:cNvPr id="4" name="Picture 3">
            <a:extLst>
              <a:ext uri="{FF2B5EF4-FFF2-40B4-BE49-F238E27FC236}">
                <a16:creationId xmlns:a16="http://schemas.microsoft.com/office/drawing/2014/main" id="{159C8DAA-8136-FE1F-7077-8EA388D7CE54}"/>
              </a:ext>
            </a:extLst>
          </p:cNvPr>
          <p:cNvPicPr>
            <a:picLocks noChangeAspect="1"/>
          </p:cNvPicPr>
          <p:nvPr/>
        </p:nvPicPr>
        <p:blipFill rotWithShape="1">
          <a:blip r:embed="rId4"/>
          <a:srcRect l="3451" t="296" r="1956" b="8816"/>
          <a:stretch/>
        </p:blipFill>
        <p:spPr>
          <a:xfrm>
            <a:off x="4377600" y="1202822"/>
            <a:ext cx="3384000" cy="4203577"/>
          </a:xfrm>
          <a:prstGeom prst="rect">
            <a:avLst/>
          </a:prstGeom>
          <a:ln w="38100">
            <a:solidFill>
              <a:srgbClr val="5EE1D3"/>
            </a:solidFill>
          </a:ln>
        </p:spPr>
      </p:pic>
    </p:spTree>
    <p:extLst>
      <p:ext uri="{BB962C8B-B14F-4D97-AF65-F5344CB8AC3E}">
        <p14:creationId xmlns:p14="http://schemas.microsoft.com/office/powerpoint/2010/main" val="693367905"/>
      </p:ext>
    </p:extLst>
  </p:cSld>
  <p:clrMapOvr>
    <a:overrideClrMapping bg1="lt1" tx1="dk1" bg2="lt2" tx2="dk2" accent1="accent1" accent2="accent2" accent3="accent3" accent4="accent4" accent5="accent5" accent6="accent6" hlink="hlink" folHlink="folHlink"/>
  </p:clrMapOvr>
  <p:transition spd="slow">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2" y="14915"/>
            <a:ext cx="12192000" cy="639763"/>
          </a:xfrm>
        </p:spPr>
        <p:txBody>
          <a:bodyPr/>
          <a:lstStyle/>
          <a:p>
            <a:pPr algn="ctr">
              <a:defRPr/>
            </a:pPr>
            <a:r>
              <a:rPr lang="en-US" sz="3600">
                <a:solidFill>
                  <a:srgbClr val="5FE0D4"/>
                </a:solidFill>
                <a:latin typeface="Arial" charset="0"/>
                <a:cs typeface="Arial" charset="0"/>
              </a:rPr>
              <a:t>New Scientific Review Officer</a:t>
            </a:r>
            <a:endParaRPr lang="en-US" sz="3600">
              <a:solidFill>
                <a:srgbClr val="5FE0D4"/>
              </a:solidFill>
              <a:latin typeface="Arial" pitchFamily="34" charset="0"/>
              <a:cs typeface="Arial" pitchFamily="34" charset="0"/>
            </a:endParaRPr>
          </a:p>
        </p:txBody>
      </p:sp>
      <p:sp>
        <p:nvSpPr>
          <p:cNvPr id="4" name="Title 1">
            <a:extLst>
              <a:ext uri="{FF2B5EF4-FFF2-40B4-BE49-F238E27FC236}">
                <a16:creationId xmlns:a16="http://schemas.microsoft.com/office/drawing/2014/main" id="{AAD6D548-A373-4933-82EF-87325D157A5A}"/>
              </a:ext>
            </a:extLst>
          </p:cNvPr>
          <p:cNvSpPr txBox="1">
            <a:spLocks/>
          </p:cNvSpPr>
          <p:nvPr/>
        </p:nvSpPr>
        <p:spPr>
          <a:xfrm>
            <a:off x="3502659" y="5649473"/>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Lori Bonnycastle, Ph.D.</a:t>
            </a:r>
          </a:p>
        </p:txBody>
      </p:sp>
      <p:pic>
        <p:nvPicPr>
          <p:cNvPr id="7" name="Picture 6" descr="A person smiling for a picture&#10;&#10;Description automatically generated">
            <a:extLst>
              <a:ext uri="{FF2B5EF4-FFF2-40B4-BE49-F238E27FC236}">
                <a16:creationId xmlns:a16="http://schemas.microsoft.com/office/drawing/2014/main" id="{0969AA5F-ADF4-51AB-B8AB-A59EF8AF466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948" t="-49" r="8322" b="49"/>
          <a:stretch/>
        </p:blipFill>
        <p:spPr>
          <a:xfrm>
            <a:off x="4347237" y="1222000"/>
            <a:ext cx="3553399" cy="4414000"/>
          </a:xfrm>
          <a:prstGeom prst="rect">
            <a:avLst/>
          </a:prstGeom>
          <a:ln w="38100" cap="rnd">
            <a:solidFill>
              <a:srgbClr val="5FE0D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947258958"/>
      </p:ext>
    </p:extLst>
  </p:cSld>
  <p:clrMapOvr>
    <a:masterClrMapping/>
  </p:clrMapOvr>
  <p:transition spd="slow">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1" y="13856"/>
            <a:ext cx="12191999" cy="1139252"/>
          </a:xfrm>
        </p:spPr>
        <p:txBody>
          <a:bodyPr>
            <a:noAutofit/>
          </a:bodyPr>
          <a:lstStyle/>
          <a:p>
            <a:pPr algn="ctr">
              <a:defRPr/>
            </a:pPr>
            <a:r>
              <a:rPr lang="en-US" sz="3600" dirty="0">
                <a:solidFill>
                  <a:srgbClr val="5FE0D4"/>
                </a:solidFill>
                <a:latin typeface="Arial"/>
                <a:cs typeface="Arial"/>
              </a:rPr>
              <a:t>New Data and Technology Advancement (DATA) </a:t>
            </a:r>
            <a:br>
              <a:rPr lang="en-US" sz="3600" dirty="0">
                <a:solidFill>
                  <a:srgbClr val="5FE0D4"/>
                </a:solidFill>
                <a:latin typeface="Arial"/>
                <a:cs typeface="Arial"/>
              </a:rPr>
            </a:br>
            <a:r>
              <a:rPr lang="en-US" sz="3600" dirty="0">
                <a:solidFill>
                  <a:srgbClr val="5FE0D4"/>
                </a:solidFill>
                <a:latin typeface="Arial"/>
                <a:cs typeface="Arial"/>
              </a:rPr>
              <a:t>National Service Scholar</a:t>
            </a:r>
          </a:p>
        </p:txBody>
      </p:sp>
      <p:sp>
        <p:nvSpPr>
          <p:cNvPr id="4" name="Title 1">
            <a:extLst>
              <a:ext uri="{FF2B5EF4-FFF2-40B4-BE49-F238E27FC236}">
                <a16:creationId xmlns:a16="http://schemas.microsoft.com/office/drawing/2014/main" id="{AAD6D548-A373-4933-82EF-87325D157A5A}"/>
              </a:ext>
            </a:extLst>
          </p:cNvPr>
          <p:cNvSpPr txBox="1">
            <a:spLocks/>
          </p:cNvSpPr>
          <p:nvPr/>
        </p:nvSpPr>
        <p:spPr>
          <a:xfrm>
            <a:off x="3502659" y="5819850"/>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Arthur Ko, Ph.D.</a:t>
            </a:r>
          </a:p>
        </p:txBody>
      </p:sp>
      <p:pic>
        <p:nvPicPr>
          <p:cNvPr id="5" name="Picture 4" descr="A person wearing glasses&#10;&#10;Description automatically generated with low confidence">
            <a:extLst>
              <a:ext uri="{FF2B5EF4-FFF2-40B4-BE49-F238E27FC236}">
                <a16:creationId xmlns:a16="http://schemas.microsoft.com/office/drawing/2014/main" id="{E3E1F931-EE4C-C332-931C-86A1CDB82F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24351" y="1293397"/>
            <a:ext cx="3581400" cy="4484635"/>
          </a:xfrm>
          <a:prstGeom prst="rect">
            <a:avLst/>
          </a:prstGeom>
          <a:ln w="38100">
            <a:solidFill>
              <a:srgbClr val="5FE0D4"/>
            </a:solidFill>
          </a:ln>
        </p:spPr>
      </p:pic>
    </p:spTree>
    <p:extLst>
      <p:ext uri="{BB962C8B-B14F-4D97-AF65-F5344CB8AC3E}">
        <p14:creationId xmlns:p14="http://schemas.microsoft.com/office/powerpoint/2010/main" val="4106132220"/>
      </p:ext>
    </p:extLst>
  </p:cSld>
  <p:clrMapOvr>
    <a:masterClrMapping/>
  </p:clrMapOvr>
  <p:transition spd="slow">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50573-42B4-738B-CF38-A8656952AEBC}"/>
            </a:ext>
          </a:extLst>
        </p:cNvPr>
        <p:cNvGrpSpPr/>
        <p:nvPr/>
      </p:nvGrpSpPr>
      <p:grpSpPr>
        <a:xfrm>
          <a:off x="0" y="0"/>
          <a:ext cx="0" cy="0"/>
          <a:chOff x="0" y="0"/>
          <a:chExt cx="0" cy="0"/>
        </a:xfrm>
      </p:grpSpPr>
      <p:sp>
        <p:nvSpPr>
          <p:cNvPr id="3074" name="Title 3">
            <a:extLst>
              <a:ext uri="{FF2B5EF4-FFF2-40B4-BE49-F238E27FC236}">
                <a16:creationId xmlns:a16="http://schemas.microsoft.com/office/drawing/2014/main" id="{24FB52A6-4235-E367-905D-7C3220AB7103}"/>
              </a:ext>
            </a:extLst>
          </p:cNvPr>
          <p:cNvSpPr>
            <a:spLocks noGrp="1"/>
          </p:cNvSpPr>
          <p:nvPr>
            <p:ph type="title"/>
          </p:nvPr>
        </p:nvSpPr>
        <p:spPr>
          <a:xfrm>
            <a:off x="-2" y="14915"/>
            <a:ext cx="12192000" cy="639763"/>
          </a:xfrm>
        </p:spPr>
        <p:txBody>
          <a:bodyPr/>
          <a:lstStyle/>
          <a:p>
            <a:pPr algn="ctr">
              <a:defRPr/>
            </a:pPr>
            <a:r>
              <a:rPr lang="en-US" sz="3600" dirty="0">
                <a:solidFill>
                  <a:srgbClr val="5FE0D4"/>
                </a:solidFill>
                <a:latin typeface="Arial"/>
                <a:cs typeface="Arial"/>
              </a:rPr>
              <a:t>Terry McAuliffe Visits NHGRI</a:t>
            </a:r>
            <a:endParaRPr lang="en-US" dirty="0" err="1"/>
          </a:p>
        </p:txBody>
      </p:sp>
      <p:pic>
        <p:nvPicPr>
          <p:cNvPr id="4" name="Picture 3" descr="A picture containing person, person, indoor, smiling&#10;&#10;Description automatically generated">
            <a:extLst>
              <a:ext uri="{FF2B5EF4-FFF2-40B4-BE49-F238E27FC236}">
                <a16:creationId xmlns:a16="http://schemas.microsoft.com/office/drawing/2014/main" id="{4CB955F8-6399-ABBB-3BCA-41C6429757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6031" y="1375682"/>
            <a:ext cx="6159938" cy="4106625"/>
          </a:xfrm>
          <a:prstGeom prst="rect">
            <a:avLst/>
          </a:prstGeom>
        </p:spPr>
      </p:pic>
      <p:pic>
        <p:nvPicPr>
          <p:cNvPr id="5" name="Picture 4" descr="A group of people sitting around a table&#10;&#10;Description automatically generated with medium confidence">
            <a:extLst>
              <a:ext uri="{FF2B5EF4-FFF2-40B4-BE49-F238E27FC236}">
                <a16:creationId xmlns:a16="http://schemas.microsoft.com/office/drawing/2014/main" id="{EBA406F0-BA66-9061-E39F-921847F829A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0605" y="1864584"/>
            <a:ext cx="5486400" cy="3128820"/>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06A8B34C-08D3-C3AB-E9A6-AC84E9D1973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4486"/>
          <a:stretch/>
        </p:blipFill>
        <p:spPr>
          <a:xfrm>
            <a:off x="6221455" y="1864584"/>
            <a:ext cx="5486400" cy="3128820"/>
          </a:xfrm>
          <a:prstGeom prst="rect">
            <a:avLst/>
          </a:prstGeom>
        </p:spPr>
      </p:pic>
      <p:pic>
        <p:nvPicPr>
          <p:cNvPr id="9" name="Picture 8" descr="A couple of men posing for a photo in front of a sign&#10;&#10;Description automatically generated with medium confidence">
            <a:extLst>
              <a:ext uri="{FF2B5EF4-FFF2-40B4-BE49-F238E27FC236}">
                <a16:creationId xmlns:a16="http://schemas.microsoft.com/office/drawing/2014/main" id="{BFA81A06-29BD-2834-FE0F-D7CA4CC8B5E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23997" b="25994"/>
          <a:stretch/>
        </p:blipFill>
        <p:spPr>
          <a:xfrm>
            <a:off x="6600114" y="1904994"/>
            <a:ext cx="4572000" cy="3048000"/>
          </a:xfrm>
          <a:prstGeom prst="rect">
            <a:avLst/>
          </a:prstGeom>
        </p:spPr>
      </p:pic>
      <p:pic>
        <p:nvPicPr>
          <p:cNvPr id="13" name="Picture 12" descr="A group of people posing for a photo&#10;&#10;Description automatically generated">
            <a:extLst>
              <a:ext uri="{FF2B5EF4-FFF2-40B4-BE49-F238E27FC236}">
                <a16:creationId xmlns:a16="http://schemas.microsoft.com/office/drawing/2014/main" id="{17B4B225-AE54-176B-3B03-6DBCD2ABFF1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10902" y="1514862"/>
            <a:ext cx="5359594" cy="3828264"/>
          </a:xfrm>
          <a:prstGeom prst="rect">
            <a:avLst/>
          </a:prstGeom>
        </p:spPr>
      </p:pic>
      <p:pic>
        <p:nvPicPr>
          <p:cNvPr id="15" name="Picture 14" descr="A picture containing ceiling, gallery, room, scene&#10;&#10;Description automatically generated">
            <a:extLst>
              <a:ext uri="{FF2B5EF4-FFF2-40B4-BE49-F238E27FC236}">
                <a16:creationId xmlns:a16="http://schemas.microsoft.com/office/drawing/2014/main" id="{9569B3DE-622D-7E08-8363-684D6559F85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07805" y="1904994"/>
            <a:ext cx="4572000" cy="3048000"/>
          </a:xfrm>
          <a:prstGeom prst="rect">
            <a:avLst/>
          </a:prstGeom>
        </p:spPr>
      </p:pic>
      <p:pic>
        <p:nvPicPr>
          <p:cNvPr id="24" name="Picture 23" descr="A picture containing person, indoor, room&#10;&#10;Description automatically generated">
            <a:extLst>
              <a:ext uri="{FF2B5EF4-FFF2-40B4-BE49-F238E27FC236}">
                <a16:creationId xmlns:a16="http://schemas.microsoft.com/office/drawing/2014/main" id="{C8E482A6-7BC0-D7F0-C2D5-E2B62B0EFC3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84145" y="1514863"/>
            <a:ext cx="5738441" cy="3828263"/>
          </a:xfrm>
          <a:prstGeom prst="rect">
            <a:avLst/>
          </a:prstGeom>
        </p:spPr>
      </p:pic>
      <p:pic>
        <p:nvPicPr>
          <p:cNvPr id="25" name="Picture 24" descr="A person looking at a microscope&#10;&#10;Description automatically generated with low confidence">
            <a:extLst>
              <a:ext uri="{FF2B5EF4-FFF2-40B4-BE49-F238E27FC236}">
                <a16:creationId xmlns:a16="http://schemas.microsoft.com/office/drawing/2014/main" id="{DC7076E0-3842-5C45-6BE9-3D1F8B70786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328674" y="1578763"/>
            <a:ext cx="5546871" cy="3700462"/>
          </a:xfrm>
          <a:prstGeom prst="rect">
            <a:avLst/>
          </a:prstGeom>
        </p:spPr>
      </p:pic>
      <p:pic>
        <p:nvPicPr>
          <p:cNvPr id="26" name="Picture 25" descr="A picture containing text, indoor, person, standing&#10;&#10;Description automatically generated">
            <a:extLst>
              <a:ext uri="{FF2B5EF4-FFF2-40B4-BE49-F238E27FC236}">
                <a16:creationId xmlns:a16="http://schemas.microsoft.com/office/drawing/2014/main" id="{9CC8C298-1040-3E3A-6B91-59A0063A9EF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58044" y="1578763"/>
            <a:ext cx="5546871" cy="3700462"/>
          </a:xfrm>
          <a:prstGeom prst="rect">
            <a:avLst/>
          </a:prstGeom>
        </p:spPr>
      </p:pic>
      <p:pic>
        <p:nvPicPr>
          <p:cNvPr id="27" name="Picture 26" descr="A group of people posing for a photo in front of a building&#10;&#10;Description automatically generated">
            <a:extLst>
              <a:ext uri="{FF2B5EF4-FFF2-40B4-BE49-F238E27FC236}">
                <a16:creationId xmlns:a16="http://schemas.microsoft.com/office/drawing/2014/main" id="{4576823D-DD38-7EEE-02D2-03F7291DE848}"/>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8841" t="17893" r="9052"/>
          <a:stretch/>
        </p:blipFill>
        <p:spPr>
          <a:xfrm>
            <a:off x="6328800" y="1514862"/>
            <a:ext cx="5357872" cy="3828265"/>
          </a:xfrm>
          <a:prstGeom prst="rect">
            <a:avLst/>
          </a:prstGeom>
        </p:spPr>
      </p:pic>
      <p:pic>
        <p:nvPicPr>
          <p:cNvPr id="28" name="Picture 27" descr="A group of men posing for a photo&#10;&#10;Description automatically generated">
            <a:extLst>
              <a:ext uri="{FF2B5EF4-FFF2-40B4-BE49-F238E27FC236}">
                <a16:creationId xmlns:a16="http://schemas.microsoft.com/office/drawing/2014/main" id="{4E2DB9F2-2A71-6E1C-359E-16C49FA83208}"/>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97475" y="1501815"/>
            <a:ext cx="5139144" cy="3854358"/>
          </a:xfrm>
          <a:prstGeom prst="rect">
            <a:avLst/>
          </a:prstGeom>
        </p:spPr>
      </p:pic>
    </p:spTree>
    <p:extLst>
      <p:ext uri="{BB962C8B-B14F-4D97-AF65-F5344CB8AC3E}">
        <p14:creationId xmlns:p14="http://schemas.microsoft.com/office/powerpoint/2010/main" val="358995347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subTnLst>
                                    <p:set>
                                      <p:cBhvr override="childStyle">
                                        <p:cTn dur="1" fill="hold" display="0" masterRel="nextClick" afterEffect="1"/>
                                        <p:tgtEl>
                                          <p:spTgt spid="5"/>
                                        </p:tgtEl>
                                        <p:attrNameLst>
                                          <p:attrName>style.visibility</p:attrName>
                                        </p:attrNameLst>
                                      </p:cBhvr>
                                      <p:to>
                                        <p:strVal val="hidden"/>
                                      </p:to>
                                    </p:set>
                                  </p:subTnLst>
                                </p:cTn>
                              </p:par>
                              <p:par>
                                <p:cTn id="13" presetID="22" presetClass="entr" presetSubtype="1"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subTnLst>
                                    <p:set>
                                      <p:cBhvr override="childStyle">
                                        <p:cTn dur="1" fill="hold" display="0" masterRel="nextClick" afterEffect="1"/>
                                        <p:tgtEl>
                                          <p:spTgt spid="15"/>
                                        </p:tgtEl>
                                        <p:attrNameLst>
                                          <p:attrName>style.visibility</p:attrName>
                                        </p:attrNameLst>
                                      </p:cBhvr>
                                      <p:to>
                                        <p:strVal val="hidden"/>
                                      </p:to>
                                    </p:set>
                                  </p:subTnLst>
                                </p:cTn>
                              </p:par>
                              <p:par>
                                <p:cTn id="21" presetID="22" presetClass="entr" presetSubtype="1"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up)">
                                      <p:cBhvr>
                                        <p:cTn id="28" dur="5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par>
                                <p:cTn id="29" presetID="22" presetClass="entr" presetSubtype="1"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up)">
                                      <p:cBhvr>
                                        <p:cTn id="31" dur="500"/>
                                        <p:tgtEl>
                                          <p:spTgt spid="24"/>
                                        </p:tgtEl>
                                      </p:cBhvr>
                                    </p:animEffec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up)">
                                      <p:cBhvr>
                                        <p:cTn id="36" dur="500"/>
                                        <p:tgtEl>
                                          <p:spTgt spid="25"/>
                                        </p:tgtEl>
                                      </p:cBhvr>
                                    </p:animEffect>
                                  </p:childTnLst>
                                  <p:subTnLst>
                                    <p:set>
                                      <p:cBhvr override="childStyle">
                                        <p:cTn dur="1" fill="hold" display="0" masterRel="nextClick" afterEffect="1"/>
                                        <p:tgtEl>
                                          <p:spTgt spid="25"/>
                                        </p:tgtEl>
                                        <p:attrNameLst>
                                          <p:attrName>style.visibility</p:attrName>
                                        </p:attrNameLst>
                                      </p:cBhvr>
                                      <p:to>
                                        <p:strVal val="hidden"/>
                                      </p:to>
                                    </p:set>
                                  </p:subTnLst>
                                </p:cTn>
                              </p:par>
                              <p:par>
                                <p:cTn id="37" presetID="22" presetClass="entr" presetSubtype="1"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up)">
                                      <p:cBhvr>
                                        <p:cTn id="39" dur="500"/>
                                        <p:tgtEl>
                                          <p:spTgt spid="26"/>
                                        </p:tgtEl>
                                      </p:cBhvr>
                                    </p:animEffect>
                                  </p:childTnLst>
                                  <p:subTnLst>
                                    <p:set>
                                      <p:cBhvr override="childStyle">
                                        <p:cTn dur="1" fill="hold" display="0" masterRel="nextClick" afterEffect="1"/>
                                        <p:tgtEl>
                                          <p:spTgt spid="26"/>
                                        </p:tgtEl>
                                        <p:attrNameLst>
                                          <p:attrName>style.visibility</p:attrName>
                                        </p:attrNameLst>
                                      </p:cBhvr>
                                      <p:to>
                                        <p:strVal val="hidden"/>
                                      </p:to>
                                    </p:set>
                                  </p:sub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wipe(up)">
                                      <p:cBhvr>
                                        <p:cTn id="44" dur="500"/>
                                        <p:tgtEl>
                                          <p:spTgt spid="28"/>
                                        </p:tgtEl>
                                      </p:cBhvr>
                                    </p:animEffect>
                                  </p:childTnLst>
                                </p:cTn>
                              </p:par>
                              <p:par>
                                <p:cTn id="45" presetID="22" presetClass="entr" presetSubtype="1"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up)">
                                      <p:cBhvr>
                                        <p:cTn id="4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3AC7B61-A1AD-4CF0-BB98-6656732F08B5}"/>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pitchFamily="34" charset="0"/>
                <a:cs typeface="Arial" pitchFamily="34" charset="0"/>
              </a:rPr>
              <a:t>Director’s Report Outline</a:t>
            </a:r>
          </a:p>
        </p:txBody>
      </p:sp>
      <p:sp>
        <p:nvSpPr>
          <p:cNvPr id="7" name="Rectangle 4">
            <a:extLst>
              <a:ext uri="{FF2B5EF4-FFF2-40B4-BE49-F238E27FC236}">
                <a16:creationId xmlns:a16="http://schemas.microsoft.com/office/drawing/2014/main" id="{ECE56405-02D1-4246-BADE-0414D994C7F0}"/>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E57200"/>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Communications, </a:t>
            </a:r>
            <a:r>
              <a:rPr lang="en-US" sz="3400" b="1">
                <a:solidFill>
                  <a:srgbClr val="FFFFFF">
                    <a:lumMod val="75000"/>
                  </a:srgbClr>
                </a:solidFill>
              </a:rPr>
              <a:t>Policy, and </a:t>
            </a: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Education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516244233"/>
      </p:ext>
    </p:extLst>
  </p:cSld>
  <p:clrMapOvr>
    <a:masterClrMapping/>
  </p:clrMapOvr>
  <p:transition spd="slow">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678E26A9-56D9-41C8-A833-C3A3F3CF079E}"/>
              </a:ext>
            </a:extLst>
          </p:cNvPr>
          <p:cNvSpPr txBox="1"/>
          <p:nvPr/>
        </p:nvSpPr>
        <p:spPr>
          <a:xfrm>
            <a:off x="591562" y="653779"/>
            <a:ext cx="11008877" cy="523220"/>
          </a:xfrm>
          <a:prstGeom prst="rect">
            <a:avLst/>
          </a:prstGeom>
          <a:noFill/>
        </p:spPr>
        <p:txBody>
          <a:bodyPr wrap="square" lIns="91440" tIns="45720" rIns="91440" bIns="45720" rtlCol="0"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srgbClr val="FFFFFF"/>
              </a:solidFill>
              <a:effectLst/>
              <a:uLnTx/>
              <a:uFillTx/>
              <a:latin typeface="Arial" panose="020B0604020202020204"/>
              <a:ea typeface="12 pt. Helvetica* 75 Bold   074" charset="0"/>
              <a:cs typeface="Arial"/>
            </a:endParaRPr>
          </a:p>
        </p:txBody>
      </p:sp>
      <p:sp>
        <p:nvSpPr>
          <p:cNvPr id="11" name="Title 3">
            <a:extLst>
              <a:ext uri="{FF2B5EF4-FFF2-40B4-BE49-F238E27FC236}">
                <a16:creationId xmlns:a16="http://schemas.microsoft.com/office/drawing/2014/main" id="{B3F4ED7A-3A00-4B2D-5373-B6B1069771FE}"/>
              </a:ext>
            </a:extLst>
          </p:cNvPr>
          <p:cNvSpPr txBox="1">
            <a:spLocks/>
          </p:cNvSpPr>
          <p:nvPr/>
        </p:nvSpPr>
        <p:spPr>
          <a:xfrm>
            <a:off x="0" y="11191"/>
            <a:ext cx="12192000" cy="646822"/>
          </a:xfrm>
          <a:prstGeom prst="rect">
            <a:avLst/>
          </a:prstGeom>
        </p:spPr>
        <p:txBody>
          <a:bodyPr vert="horz" lIns="0" tIns="45720" rIns="91440" bIns="45720" rtlCol="0" anchor="ctr" anchorCtr="0">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EDFD3"/>
                </a:solidFill>
                <a:effectLst/>
                <a:uLnTx/>
                <a:uFillTx/>
                <a:latin typeface="Arial"/>
                <a:ea typeface="+mj-ea"/>
                <a:cs typeface="Arial"/>
              </a:rPr>
              <a:t>Finally!!!: The 17</a:t>
            </a:r>
            <a:r>
              <a:rPr kumimoji="0" lang="en-US" sz="3600" b="1" i="0" u="none" strike="noStrike" kern="1200" cap="none" spc="0" normalizeH="0" baseline="30000" noProof="0" dirty="0">
                <a:ln>
                  <a:noFill/>
                </a:ln>
                <a:solidFill>
                  <a:srgbClr val="5EDFD3"/>
                </a:solidFill>
                <a:effectLst/>
                <a:uLnTx/>
                <a:uFillTx/>
                <a:latin typeface="Arial"/>
                <a:ea typeface="+mj-ea"/>
                <a:cs typeface="Arial"/>
              </a:rPr>
              <a:t>th</a:t>
            </a:r>
            <a:r>
              <a:rPr kumimoji="0" lang="en-US" sz="3600" b="1" i="0" u="none" strike="noStrike" kern="1200" cap="none" spc="0" normalizeH="0" baseline="0" noProof="0" dirty="0">
                <a:ln>
                  <a:noFill/>
                </a:ln>
                <a:solidFill>
                  <a:srgbClr val="5EDFD3"/>
                </a:solidFill>
                <a:effectLst/>
                <a:uLnTx/>
                <a:uFillTx/>
                <a:latin typeface="Arial"/>
                <a:ea typeface="+mj-ea"/>
                <a:cs typeface="Arial"/>
              </a:rPr>
              <a:t> NIH Director</a:t>
            </a:r>
            <a:endParaRPr kumimoji="0" lang="en-US" sz="3600" b="1" i="0" u="none" strike="noStrike" kern="1200" cap="none" spc="0" normalizeH="0" baseline="0" noProof="0" dirty="0">
              <a:ln>
                <a:noFill/>
              </a:ln>
              <a:solidFill>
                <a:srgbClr val="5EDFD3"/>
              </a:solidFill>
              <a:effectLst/>
              <a:uLnTx/>
              <a:uFillTx/>
              <a:latin typeface="Arial" charset="0"/>
              <a:ea typeface="+mj-ea"/>
              <a:cs typeface="Arial" charset="0"/>
            </a:endParaRPr>
          </a:p>
        </p:txBody>
      </p:sp>
      <p:grpSp>
        <p:nvGrpSpPr>
          <p:cNvPr id="14" name="Group 13">
            <a:extLst>
              <a:ext uri="{FF2B5EF4-FFF2-40B4-BE49-F238E27FC236}">
                <a16:creationId xmlns:a16="http://schemas.microsoft.com/office/drawing/2014/main" id="{D5AD4F0F-81CC-C90D-3067-AB5637399D7C}"/>
              </a:ext>
            </a:extLst>
          </p:cNvPr>
          <p:cNvGrpSpPr/>
          <p:nvPr/>
        </p:nvGrpSpPr>
        <p:grpSpPr>
          <a:xfrm>
            <a:off x="5864781" y="3774033"/>
            <a:ext cx="5317642" cy="2450441"/>
            <a:chOff x="5830957" y="3885246"/>
            <a:chExt cx="5317642" cy="2450441"/>
          </a:xfrm>
        </p:grpSpPr>
        <p:pic>
          <p:nvPicPr>
            <p:cNvPr id="9" name="Picture 8">
              <a:extLst>
                <a:ext uri="{FF2B5EF4-FFF2-40B4-BE49-F238E27FC236}">
                  <a16:creationId xmlns:a16="http://schemas.microsoft.com/office/drawing/2014/main" id="{C71D886B-131C-B848-8285-23FF9A1047A5}"/>
                </a:ext>
              </a:extLst>
            </p:cNvPr>
            <p:cNvPicPr>
              <a:picLocks noChangeAspect="1"/>
            </p:cNvPicPr>
            <p:nvPr/>
          </p:nvPicPr>
          <p:blipFill>
            <a:blip r:embed="rId3"/>
            <a:stretch>
              <a:fillRect/>
            </a:stretch>
          </p:blipFill>
          <p:spPr>
            <a:xfrm>
              <a:off x="7058652" y="3885246"/>
              <a:ext cx="2743200" cy="423389"/>
            </a:xfrm>
            <a:prstGeom prst="rect">
              <a:avLst/>
            </a:prstGeom>
            <a:solidFill>
              <a:schemeClr val="accent1"/>
            </a:solidFill>
            <a:ln w="79375">
              <a:solidFill>
                <a:schemeClr val="accent1"/>
              </a:solidFill>
            </a:ln>
          </p:spPr>
        </p:pic>
        <p:pic>
          <p:nvPicPr>
            <p:cNvPr id="1026" name="Picture 2" descr="American Airlines Admirals Club DCA Review - NerdWallet">
              <a:extLst>
                <a:ext uri="{FF2B5EF4-FFF2-40B4-BE49-F238E27FC236}">
                  <a16:creationId xmlns:a16="http://schemas.microsoft.com/office/drawing/2014/main" id="{107AC7D2-7776-23B4-5B5B-C66F437F006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06666" y="4506887"/>
              <a:ext cx="2741933" cy="18288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BD11C8C2-81CD-CFA5-9CD4-FFCF10A18C26}"/>
                </a:ext>
              </a:extLst>
            </p:cNvPr>
            <p:cNvPicPr>
              <a:picLocks noChangeAspect="1"/>
            </p:cNvPicPr>
            <p:nvPr/>
          </p:nvPicPr>
          <p:blipFill>
            <a:blip r:embed="rId5"/>
            <a:stretch>
              <a:fillRect/>
            </a:stretch>
          </p:blipFill>
          <p:spPr>
            <a:xfrm>
              <a:off x="5830957" y="4506887"/>
              <a:ext cx="2296367" cy="1828800"/>
            </a:xfrm>
            <a:prstGeom prst="rect">
              <a:avLst/>
            </a:prstGeom>
          </p:spPr>
        </p:pic>
      </p:grpSp>
      <p:pic>
        <p:nvPicPr>
          <p:cNvPr id="13" name="Picture 12">
            <a:extLst>
              <a:ext uri="{FF2B5EF4-FFF2-40B4-BE49-F238E27FC236}">
                <a16:creationId xmlns:a16="http://schemas.microsoft.com/office/drawing/2014/main" id="{C73D5EEF-839C-D62E-B2BF-243530DF1F84}"/>
              </a:ext>
            </a:extLst>
          </p:cNvPr>
          <p:cNvPicPr>
            <a:picLocks noChangeAspect="1"/>
          </p:cNvPicPr>
          <p:nvPr/>
        </p:nvPicPr>
        <p:blipFill>
          <a:blip r:embed="rId6"/>
          <a:stretch>
            <a:fillRect/>
          </a:stretch>
        </p:blipFill>
        <p:spPr>
          <a:xfrm>
            <a:off x="5490672" y="829579"/>
            <a:ext cx="6065860" cy="1678353"/>
          </a:xfrm>
          <a:prstGeom prst="rect">
            <a:avLst/>
          </a:prstGeom>
        </p:spPr>
      </p:pic>
      <p:pic>
        <p:nvPicPr>
          <p:cNvPr id="4" name="Picture 3" descr="Graphical user interface&#10;&#10;Description automatically generated">
            <a:extLst>
              <a:ext uri="{FF2B5EF4-FFF2-40B4-BE49-F238E27FC236}">
                <a16:creationId xmlns:a16="http://schemas.microsoft.com/office/drawing/2014/main" id="{F496DFEC-7F45-FE9A-2330-805AA41ED308}"/>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78538"/>
          <a:stretch/>
        </p:blipFill>
        <p:spPr>
          <a:xfrm>
            <a:off x="5490673" y="2598409"/>
            <a:ext cx="6065859" cy="875728"/>
          </a:xfrm>
          <a:prstGeom prst="rect">
            <a:avLst/>
          </a:prstGeom>
          <a:effectLst>
            <a:softEdge rad="31750"/>
          </a:effectLst>
        </p:spPr>
      </p:pic>
      <p:pic>
        <p:nvPicPr>
          <p:cNvPr id="2" name="Picture 1" descr="A group of people standing in front of flags&#10;&#10;Description automatically generated with medium confidence">
            <a:extLst>
              <a:ext uri="{FF2B5EF4-FFF2-40B4-BE49-F238E27FC236}">
                <a16:creationId xmlns:a16="http://schemas.microsoft.com/office/drawing/2014/main" id="{E02648F9-184B-46AC-5AF8-0E6B99417590}"/>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3674" t="13710" r="10011" b="17070"/>
          <a:stretch/>
        </p:blipFill>
        <p:spPr>
          <a:xfrm>
            <a:off x="6121924" y="3638756"/>
            <a:ext cx="4803357" cy="2565465"/>
          </a:xfrm>
          <a:prstGeom prst="rect">
            <a:avLst/>
          </a:prstGeom>
          <a:ln w="38100">
            <a:solidFill>
              <a:schemeClr val="bg2"/>
            </a:solidFill>
          </a:ln>
        </p:spPr>
      </p:pic>
      <p:pic>
        <p:nvPicPr>
          <p:cNvPr id="5" name="Picture 4">
            <a:extLst>
              <a:ext uri="{FF2B5EF4-FFF2-40B4-BE49-F238E27FC236}">
                <a16:creationId xmlns:a16="http://schemas.microsoft.com/office/drawing/2014/main" id="{61106C16-3ADA-09B4-4A65-7F83806DA3F2}"/>
              </a:ext>
            </a:extLst>
          </p:cNvPr>
          <p:cNvPicPr>
            <a:picLocks noChangeAspect="1"/>
          </p:cNvPicPr>
          <p:nvPr/>
        </p:nvPicPr>
        <p:blipFill>
          <a:blip r:embed="rId9"/>
          <a:stretch>
            <a:fillRect/>
          </a:stretch>
        </p:blipFill>
        <p:spPr>
          <a:xfrm>
            <a:off x="1032998" y="5936403"/>
            <a:ext cx="3777948" cy="576142"/>
          </a:xfrm>
          <a:prstGeom prst="rect">
            <a:avLst/>
          </a:prstGeom>
        </p:spPr>
      </p:pic>
      <p:pic>
        <p:nvPicPr>
          <p:cNvPr id="6" name="Picture 5">
            <a:extLst>
              <a:ext uri="{FF2B5EF4-FFF2-40B4-BE49-F238E27FC236}">
                <a16:creationId xmlns:a16="http://schemas.microsoft.com/office/drawing/2014/main" id="{9E72720A-8C0D-5A2C-2DE6-CA660E4B5E46}"/>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t="5641" b="5641"/>
          <a:stretch/>
        </p:blipFill>
        <p:spPr>
          <a:xfrm>
            <a:off x="1417751" y="1204121"/>
            <a:ext cx="3186832" cy="3958656"/>
          </a:xfrm>
          <a:prstGeom prst="rect">
            <a:avLst/>
          </a:prstGeom>
          <a:ln w="38100">
            <a:solidFill>
              <a:schemeClr val="bg2"/>
            </a:solidFill>
          </a:ln>
        </p:spPr>
      </p:pic>
      <p:sp>
        <p:nvSpPr>
          <p:cNvPr id="7" name="Title 1">
            <a:extLst>
              <a:ext uri="{FF2B5EF4-FFF2-40B4-BE49-F238E27FC236}">
                <a16:creationId xmlns:a16="http://schemas.microsoft.com/office/drawing/2014/main" id="{75BAFB25-4FF3-2AFE-141B-DEEFBD1069D5}"/>
              </a:ext>
            </a:extLst>
          </p:cNvPr>
          <p:cNvSpPr txBox="1">
            <a:spLocks/>
          </p:cNvSpPr>
          <p:nvPr/>
        </p:nvSpPr>
        <p:spPr>
          <a:xfrm>
            <a:off x="300265" y="5221182"/>
            <a:ext cx="5438320" cy="630521"/>
          </a:xfrm>
          <a:prstGeom prst="rect">
            <a:avLst/>
          </a:prstGeom>
        </p:spPr>
        <p:txBody>
          <a:bodyPr lIns="91440" tIns="45720" rIns="91440" bIns="45720" anchor="t"/>
          <a:lstStyle/>
          <a:p>
            <a:pPr algn="ctr" eaLnBrk="0" hangingPunct="0">
              <a:defRPr/>
            </a:pPr>
            <a:r>
              <a:rPr kumimoji="0" lang="de-DE" sz="3200" b="1" i="0" u="none" strike="noStrike" kern="1200" cap="none" spc="-100" normalizeH="0" baseline="0" noProof="0" dirty="0">
                <a:ln>
                  <a:noFill/>
                </a:ln>
                <a:solidFill>
                  <a:srgbClr val="FFFFFF"/>
                </a:solidFill>
                <a:effectLst/>
                <a:uLnTx/>
                <a:uFillTx/>
                <a:latin typeface="Arial" panose="020B0604020202020204"/>
                <a:ea typeface="+mn-ea"/>
                <a:cs typeface="Arial"/>
              </a:rPr>
              <a:t>Monica Bertagnolli,</a:t>
            </a:r>
            <a:r>
              <a:rPr lang="de-DE" sz="3200" b="1" spc="-100" dirty="0">
                <a:solidFill>
                  <a:srgbClr val="FFFFFF"/>
                </a:solidFill>
                <a:latin typeface="Arial" panose="020B0604020202020204"/>
                <a:cs typeface="Arial"/>
              </a:rPr>
              <a:t> M.D.</a:t>
            </a:r>
            <a:endParaRPr lang="en-US" sz="3200" b="1" i="0" u="none" strike="noStrike" kern="1200" cap="none" spc="-100" normalizeH="0" baseline="0" noProof="0" dirty="0">
              <a:ln>
                <a:noFill/>
              </a:ln>
              <a:solidFill>
                <a:srgbClr val="FFFFFF"/>
              </a:solidFill>
              <a:effectLst/>
              <a:uLnTx/>
              <a:uFillTx/>
              <a:latin typeface="Arial" panose="020B0604020202020204"/>
              <a:cs typeface="Arial"/>
            </a:endParaRPr>
          </a:p>
        </p:txBody>
      </p:sp>
      <p:sp>
        <p:nvSpPr>
          <p:cNvPr id="12" name="TextBox 11">
            <a:extLst>
              <a:ext uri="{FF2B5EF4-FFF2-40B4-BE49-F238E27FC236}">
                <a16:creationId xmlns:a16="http://schemas.microsoft.com/office/drawing/2014/main" id="{06AB76C3-4ADE-8236-769B-1C601343F004}"/>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1</a:t>
            </a:r>
          </a:p>
        </p:txBody>
      </p:sp>
    </p:spTree>
    <p:extLst>
      <p:ext uri="{BB962C8B-B14F-4D97-AF65-F5344CB8AC3E}">
        <p14:creationId xmlns:p14="http://schemas.microsoft.com/office/powerpoint/2010/main" val="16164295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black and white logo&#10;&#10;Description automatically generated">
            <a:extLst>
              <a:ext uri="{FF2B5EF4-FFF2-40B4-BE49-F238E27FC236}">
                <a16:creationId xmlns:a16="http://schemas.microsoft.com/office/drawing/2014/main" id="{C0413DF8-F296-ACB0-5471-6A867F3B47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5629" y="2378916"/>
            <a:ext cx="3362397" cy="1918944"/>
          </a:xfrm>
          <a:prstGeom prst="rect">
            <a:avLst/>
          </a:prstGeom>
        </p:spPr>
      </p:pic>
      <p:pic>
        <p:nvPicPr>
          <p:cNvPr id="17" name="Picture 16">
            <a:extLst>
              <a:ext uri="{FF2B5EF4-FFF2-40B4-BE49-F238E27FC236}">
                <a16:creationId xmlns:a16="http://schemas.microsoft.com/office/drawing/2014/main" id="{2D102039-3425-3C23-2892-334F5E544EC6}"/>
              </a:ext>
            </a:extLst>
          </p:cNvPr>
          <p:cNvPicPr>
            <a:picLocks noChangeAspect="1"/>
          </p:cNvPicPr>
          <p:nvPr/>
        </p:nvPicPr>
        <p:blipFill rotWithShape="1">
          <a:blip r:embed="rId4">
            <a:extLst>
              <a:ext uri="{28A0092B-C50C-407E-A947-70E740481C1C}">
                <a14:useLocalDpi xmlns:a14="http://schemas.microsoft.com/office/drawing/2010/main" val="0"/>
              </a:ext>
            </a:extLst>
          </a:blip>
          <a:srcRect l="19811" r="19811"/>
          <a:stretch/>
        </p:blipFill>
        <p:spPr>
          <a:xfrm>
            <a:off x="2029928" y="1422795"/>
            <a:ext cx="3186832" cy="3958656"/>
          </a:xfrm>
          <a:prstGeom prst="rect">
            <a:avLst/>
          </a:prstGeom>
          <a:ln w="38100">
            <a:solidFill>
              <a:schemeClr val="bg2"/>
            </a:solidFill>
          </a:ln>
        </p:spPr>
      </p:pic>
      <p:sp>
        <p:nvSpPr>
          <p:cNvPr id="3" name="AutoShape 2" descr="Image result for National Academy of Science">
            <a:extLst>
              <a:ext uri="{FF2B5EF4-FFF2-40B4-BE49-F238E27FC236}">
                <a16:creationId xmlns:a16="http://schemas.microsoft.com/office/drawing/2014/main" id="{C94140D2-A6A1-37E1-059E-DD5C5F7C017A}"/>
              </a:ext>
            </a:extLst>
          </p:cNvPr>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 name="AutoShape 4" descr="Image result for National Academy of Science">
            <a:extLst>
              <a:ext uri="{FF2B5EF4-FFF2-40B4-BE49-F238E27FC236}">
                <a16:creationId xmlns:a16="http://schemas.microsoft.com/office/drawing/2014/main" id="{42C19057-AD2F-5675-4288-31DD09D4E53A}"/>
              </a:ext>
            </a:extLst>
          </p:cNvPr>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6" descr="Image result for National Academy of Science">
            <a:extLst>
              <a:ext uri="{FF2B5EF4-FFF2-40B4-BE49-F238E27FC236}">
                <a16:creationId xmlns:a16="http://schemas.microsoft.com/office/drawing/2014/main" id="{9F84C473-71D0-3223-0DCE-4EDA50B5413C}"/>
              </a:ext>
            </a:extLst>
          </p:cNvPr>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6BCD954D-7280-2FE0-E536-B4045E0CF8C5}"/>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2</a:t>
            </a:r>
          </a:p>
        </p:txBody>
      </p:sp>
      <p:sp>
        <p:nvSpPr>
          <p:cNvPr id="7" name="Title 1">
            <a:extLst>
              <a:ext uri="{FF2B5EF4-FFF2-40B4-BE49-F238E27FC236}">
                <a16:creationId xmlns:a16="http://schemas.microsoft.com/office/drawing/2014/main" id="{BAF31E34-0EAB-13D2-D226-FC6F2CFE2C80}"/>
              </a:ext>
            </a:extLst>
          </p:cNvPr>
          <p:cNvSpPr txBox="1">
            <a:spLocks/>
          </p:cNvSpPr>
          <p:nvPr/>
        </p:nvSpPr>
        <p:spPr>
          <a:xfrm>
            <a:off x="1456728" y="5437355"/>
            <a:ext cx="4281713" cy="1256449"/>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W. </a:t>
            </a:r>
            <a:r>
              <a:rPr kumimoji="0" lang="en-US" sz="3200" b="1" i="0" u="none" strike="noStrike" kern="1200" cap="none" spc="-100" normalizeH="0" baseline="0" noProof="0" dirty="0" err="1">
                <a:ln>
                  <a:noFill/>
                </a:ln>
                <a:solidFill>
                  <a:srgbClr val="FFFFFF"/>
                </a:solidFill>
                <a:effectLst/>
                <a:uLnTx/>
                <a:uFillTx/>
                <a:latin typeface="Arial" panose="020B0604020202020204"/>
                <a:ea typeface="+mn-ea"/>
                <a:cs typeface="Arial" charset="0"/>
              </a:rPr>
              <a:t>Kimryn</a:t>
            </a: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 </a:t>
            </a:r>
            <a:r>
              <a:rPr kumimoji="0" lang="en-US" sz="3200" b="1" i="0" u="none" strike="noStrike" kern="1200" cap="none" spc="-100" normalizeH="0" baseline="0" noProof="0" dirty="0" err="1">
                <a:ln>
                  <a:noFill/>
                </a:ln>
                <a:solidFill>
                  <a:srgbClr val="FFFFFF"/>
                </a:solidFill>
                <a:effectLst/>
                <a:uLnTx/>
                <a:uFillTx/>
                <a:latin typeface="Arial" panose="020B0604020202020204"/>
                <a:ea typeface="+mn-ea"/>
                <a:cs typeface="Arial" charset="0"/>
              </a:rPr>
              <a:t>Rathmell</a:t>
            </a: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 </a:t>
            </a:r>
          </a:p>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M.D., Ph.D.</a:t>
            </a:r>
          </a:p>
        </p:txBody>
      </p:sp>
      <p:sp>
        <p:nvSpPr>
          <p:cNvPr id="8" name="Title 3">
            <a:extLst>
              <a:ext uri="{FF2B5EF4-FFF2-40B4-BE49-F238E27FC236}">
                <a16:creationId xmlns:a16="http://schemas.microsoft.com/office/drawing/2014/main" id="{AEC690F2-212D-90E0-FDB7-6E81C2D2D68A}"/>
              </a:ext>
            </a:extLst>
          </p:cNvPr>
          <p:cNvSpPr txBox="1">
            <a:spLocks/>
          </p:cNvSpPr>
          <p:nvPr/>
        </p:nvSpPr>
        <p:spPr>
          <a:xfrm>
            <a:off x="0" y="41417"/>
            <a:ext cx="12192000" cy="1408255"/>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charset="0"/>
                <a:cs typeface="Arial" charset="0"/>
              </a:rPr>
              <a:t>New Director, National Cancer Institute</a:t>
            </a:r>
          </a:p>
        </p:txBody>
      </p:sp>
    </p:spTree>
    <p:extLst>
      <p:ext uri="{BB962C8B-B14F-4D97-AF65-F5344CB8AC3E}">
        <p14:creationId xmlns:p14="http://schemas.microsoft.com/office/powerpoint/2010/main" val="363091522"/>
      </p:ext>
    </p:extLst>
  </p:cSld>
  <p:clrMapOvr>
    <a:masterClrMapping/>
  </p:clrMapOvr>
  <p:transition spd="slow">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2D102039-3425-3C23-2892-334F5E544EC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713" b="713"/>
          <a:stretch/>
        </p:blipFill>
        <p:spPr>
          <a:xfrm>
            <a:off x="1189666" y="1463616"/>
            <a:ext cx="3186832" cy="3958656"/>
          </a:xfrm>
          <a:prstGeom prst="rect">
            <a:avLst/>
          </a:prstGeom>
          <a:ln w="38100">
            <a:solidFill>
              <a:schemeClr val="bg2"/>
            </a:solidFill>
          </a:ln>
        </p:spPr>
      </p:pic>
      <p:sp>
        <p:nvSpPr>
          <p:cNvPr id="3" name="AutoShape 2" descr="Image result for National Academy of Science">
            <a:extLst>
              <a:ext uri="{FF2B5EF4-FFF2-40B4-BE49-F238E27FC236}">
                <a16:creationId xmlns:a16="http://schemas.microsoft.com/office/drawing/2014/main" id="{C94140D2-A6A1-37E1-059E-DD5C5F7C017A}"/>
              </a:ext>
            </a:extLst>
          </p:cNvPr>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 name="AutoShape 4" descr="Image result for National Academy of Science">
            <a:extLst>
              <a:ext uri="{FF2B5EF4-FFF2-40B4-BE49-F238E27FC236}">
                <a16:creationId xmlns:a16="http://schemas.microsoft.com/office/drawing/2014/main" id="{42C19057-AD2F-5675-4288-31DD09D4E53A}"/>
              </a:ext>
            </a:extLst>
          </p:cNvPr>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6" descr="Image result for National Academy of Science">
            <a:extLst>
              <a:ext uri="{FF2B5EF4-FFF2-40B4-BE49-F238E27FC236}">
                <a16:creationId xmlns:a16="http://schemas.microsoft.com/office/drawing/2014/main" id="{9F84C473-71D0-3223-0DCE-4EDA50B5413C}"/>
              </a:ext>
            </a:extLst>
          </p:cNvPr>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6BCD954D-7280-2FE0-E536-B4045E0CF8C5}"/>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3</a:t>
            </a:r>
          </a:p>
        </p:txBody>
      </p:sp>
      <p:sp>
        <p:nvSpPr>
          <p:cNvPr id="7" name="Title 1">
            <a:extLst>
              <a:ext uri="{FF2B5EF4-FFF2-40B4-BE49-F238E27FC236}">
                <a16:creationId xmlns:a16="http://schemas.microsoft.com/office/drawing/2014/main" id="{BAF31E34-0EAB-13D2-D226-FC6F2CFE2C80}"/>
              </a:ext>
            </a:extLst>
          </p:cNvPr>
          <p:cNvSpPr txBox="1">
            <a:spLocks/>
          </p:cNvSpPr>
          <p:nvPr/>
        </p:nvSpPr>
        <p:spPr>
          <a:xfrm>
            <a:off x="616466" y="5483177"/>
            <a:ext cx="4281713" cy="698556"/>
          </a:xfrm>
          <a:prstGeom prst="rect">
            <a:avLst/>
          </a:prstGeom>
        </p:spPr>
        <p:txBody>
          <a:bodyPr lIns="91440" tIns="45720" rIns="91440" bIns="45720" anchor="t"/>
          <a:lstStyle/>
          <a:p>
            <a:pPr algn="ctr" eaLnBrk="0" hangingPunct="0">
              <a:defRPr/>
            </a:pPr>
            <a:r>
              <a:rPr kumimoji="0" lang="de-DE" sz="3200" b="1" i="0" u="none" strike="noStrike" kern="1200" cap="none" spc="-100" normalizeH="0" baseline="0" noProof="0" dirty="0">
                <a:ln>
                  <a:noFill/>
                </a:ln>
                <a:solidFill>
                  <a:srgbClr val="FFFFFF"/>
                </a:solidFill>
                <a:effectLst/>
                <a:uLnTx/>
                <a:uFillTx/>
                <a:latin typeface="Arial" panose="020B0604020202020204"/>
                <a:ea typeface="+mn-ea"/>
                <a:cs typeface="Arial"/>
              </a:rPr>
              <a:t>Tara Schwetz,</a:t>
            </a:r>
            <a:r>
              <a:rPr lang="de-DE" sz="3200" b="1" spc="-100" dirty="0">
                <a:solidFill>
                  <a:srgbClr val="FFFFFF"/>
                </a:solidFill>
                <a:latin typeface="Arial" panose="020B0604020202020204"/>
                <a:cs typeface="Arial"/>
              </a:rPr>
              <a:t> Ph.D.</a:t>
            </a:r>
            <a:endParaRPr lang="en-US" sz="3200" b="1" i="0" u="none" strike="noStrike" kern="1200" cap="none" spc="-100" normalizeH="0" baseline="0" noProof="0" dirty="0">
              <a:ln>
                <a:noFill/>
              </a:ln>
              <a:solidFill>
                <a:srgbClr val="FFFFFF"/>
              </a:solidFill>
              <a:effectLst/>
              <a:uLnTx/>
              <a:uFillTx/>
              <a:latin typeface="Arial" panose="020B0604020202020204"/>
              <a:cs typeface="Arial"/>
            </a:endParaRPr>
          </a:p>
        </p:txBody>
      </p:sp>
      <p:sp>
        <p:nvSpPr>
          <p:cNvPr id="8" name="Title 3">
            <a:extLst>
              <a:ext uri="{FF2B5EF4-FFF2-40B4-BE49-F238E27FC236}">
                <a16:creationId xmlns:a16="http://schemas.microsoft.com/office/drawing/2014/main" id="{AEC690F2-212D-90E0-FDB7-6E81C2D2D68A}"/>
              </a:ext>
            </a:extLst>
          </p:cNvPr>
          <p:cNvSpPr txBox="1">
            <a:spLocks/>
          </p:cNvSpPr>
          <p:nvPr/>
        </p:nvSpPr>
        <p:spPr>
          <a:xfrm>
            <a:off x="0" y="42408"/>
            <a:ext cx="12192000" cy="1408255"/>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New Director, NIH Division of Program Coordination, Planning, and Strategic Initiatives</a:t>
            </a:r>
          </a:p>
        </p:txBody>
      </p:sp>
      <p:pic>
        <p:nvPicPr>
          <p:cNvPr id="11" name="Picture 10">
            <a:extLst>
              <a:ext uri="{FF2B5EF4-FFF2-40B4-BE49-F238E27FC236}">
                <a16:creationId xmlns:a16="http://schemas.microsoft.com/office/drawing/2014/main" id="{FA4C1CA2-42CB-5071-0260-EA83C85BE204}"/>
              </a:ext>
            </a:extLst>
          </p:cNvPr>
          <p:cNvPicPr>
            <a:picLocks noChangeAspect="1"/>
          </p:cNvPicPr>
          <p:nvPr/>
        </p:nvPicPr>
        <p:blipFill>
          <a:blip r:embed="rId4"/>
          <a:stretch>
            <a:fillRect/>
          </a:stretch>
        </p:blipFill>
        <p:spPr>
          <a:xfrm>
            <a:off x="4819135" y="3227424"/>
            <a:ext cx="7069983" cy="899733"/>
          </a:xfrm>
          <a:prstGeom prst="rect">
            <a:avLst/>
          </a:prstGeom>
        </p:spPr>
      </p:pic>
    </p:spTree>
    <p:extLst>
      <p:ext uri="{BB962C8B-B14F-4D97-AF65-F5344CB8AC3E}">
        <p14:creationId xmlns:p14="http://schemas.microsoft.com/office/powerpoint/2010/main" val="3723583382"/>
      </p:ext>
    </p:extLst>
  </p:cSld>
  <p:clrMapOvr>
    <a:masterClrMapping/>
  </p:clrMapOvr>
  <p:transition spd="slow">
    <p:wipe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r. Andrew Bremer">
            <a:extLst>
              <a:ext uri="{FF2B5EF4-FFF2-40B4-BE49-F238E27FC236}">
                <a16:creationId xmlns:a16="http://schemas.microsoft.com/office/drawing/2014/main" id="{E3E3301D-DCD2-DF60-306B-EB024941A83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660" t="13003" r="37201" b="26013"/>
          <a:stretch/>
        </p:blipFill>
        <p:spPr bwMode="auto">
          <a:xfrm>
            <a:off x="1053742" y="1426544"/>
            <a:ext cx="3186832" cy="3958656"/>
          </a:xfrm>
          <a:prstGeom prst="rect">
            <a:avLst/>
          </a:prstGeom>
          <a:noFill/>
          <a:ln w="38100">
            <a:solidFill>
              <a:srgbClr val="33CCCC"/>
            </a:solidFill>
          </a:ln>
          <a:extLst>
            <a:ext uri="{909E8E84-426E-40DD-AFC4-6F175D3DCCD1}">
              <a14:hiddenFill xmlns:a14="http://schemas.microsoft.com/office/drawing/2010/main">
                <a:solidFill>
                  <a:srgbClr val="FFFFFF"/>
                </a:solidFill>
              </a14:hiddenFill>
            </a:ext>
          </a:extLst>
        </p:spPr>
      </p:pic>
      <p:sp>
        <p:nvSpPr>
          <p:cNvPr id="3" name="AutoShape 2" descr="Image result for National Academy of Science">
            <a:extLst>
              <a:ext uri="{FF2B5EF4-FFF2-40B4-BE49-F238E27FC236}">
                <a16:creationId xmlns:a16="http://schemas.microsoft.com/office/drawing/2014/main" id="{C94140D2-A6A1-37E1-059E-DD5C5F7C017A}"/>
              </a:ext>
            </a:extLst>
          </p:cNvPr>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 name="AutoShape 4" descr="Image result for National Academy of Science">
            <a:extLst>
              <a:ext uri="{FF2B5EF4-FFF2-40B4-BE49-F238E27FC236}">
                <a16:creationId xmlns:a16="http://schemas.microsoft.com/office/drawing/2014/main" id="{42C19057-AD2F-5675-4288-31DD09D4E53A}"/>
              </a:ext>
            </a:extLst>
          </p:cNvPr>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6" descr="Image result for National Academy of Science">
            <a:extLst>
              <a:ext uri="{FF2B5EF4-FFF2-40B4-BE49-F238E27FC236}">
                <a16:creationId xmlns:a16="http://schemas.microsoft.com/office/drawing/2014/main" id="{9F84C473-71D0-3223-0DCE-4EDA50B5413C}"/>
              </a:ext>
            </a:extLst>
          </p:cNvPr>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6BCD954D-7280-2FE0-E536-B4045E0CF8C5}"/>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4</a:t>
            </a:r>
          </a:p>
        </p:txBody>
      </p:sp>
      <p:sp>
        <p:nvSpPr>
          <p:cNvPr id="7" name="Title 1">
            <a:extLst>
              <a:ext uri="{FF2B5EF4-FFF2-40B4-BE49-F238E27FC236}">
                <a16:creationId xmlns:a16="http://schemas.microsoft.com/office/drawing/2014/main" id="{BAF31E34-0EAB-13D2-D226-FC6F2CFE2C80}"/>
              </a:ext>
            </a:extLst>
          </p:cNvPr>
          <p:cNvSpPr txBox="1">
            <a:spLocks/>
          </p:cNvSpPr>
          <p:nvPr/>
        </p:nvSpPr>
        <p:spPr>
          <a:xfrm>
            <a:off x="480541" y="5437355"/>
            <a:ext cx="4281713" cy="1256449"/>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Andrew Bremer, </a:t>
            </a:r>
          </a:p>
          <a:p>
            <a:pPr marL="0" marR="0" lvl="0" indent="0" algn="ctr" defTabSz="1219170" rtl="0" eaLnBrk="0" fontAlgn="auto" latinLnBrk="0" hangingPunct="0">
              <a:lnSpc>
                <a:spcPct val="100000"/>
              </a:lnSpc>
              <a:spcBef>
                <a:spcPts val="0"/>
              </a:spcBef>
              <a:spcAft>
                <a:spcPts val="0"/>
              </a:spcAft>
              <a:buClrTx/>
              <a:buSzTx/>
              <a:buFontTx/>
              <a:buNone/>
              <a:tabLst/>
              <a:defRPr/>
            </a:pPr>
            <a:r>
              <a:rPr lang="en-US" sz="3200" b="1" spc="-100" dirty="0">
                <a:solidFill>
                  <a:srgbClr val="FFFFFF"/>
                </a:solidFill>
                <a:latin typeface="Arial" panose="020B0604020202020204"/>
                <a:cs typeface="Arial" charset="0"/>
              </a:rPr>
              <a:t>M.D., Ph.D., M.A.S.</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sp>
        <p:nvSpPr>
          <p:cNvPr id="8" name="Title 3">
            <a:extLst>
              <a:ext uri="{FF2B5EF4-FFF2-40B4-BE49-F238E27FC236}">
                <a16:creationId xmlns:a16="http://schemas.microsoft.com/office/drawing/2014/main" id="{AEC690F2-212D-90E0-FDB7-6E81C2D2D68A}"/>
              </a:ext>
            </a:extLst>
          </p:cNvPr>
          <p:cNvSpPr txBox="1">
            <a:spLocks/>
          </p:cNvSpPr>
          <p:nvPr/>
        </p:nvSpPr>
        <p:spPr>
          <a:xfrm>
            <a:off x="0" y="41417"/>
            <a:ext cx="12192000" cy="1408255"/>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New Director, NIH Office of Nutrition Research</a:t>
            </a:r>
          </a:p>
        </p:txBody>
      </p:sp>
      <p:pic>
        <p:nvPicPr>
          <p:cNvPr id="11" name="Picture 10">
            <a:extLst>
              <a:ext uri="{FF2B5EF4-FFF2-40B4-BE49-F238E27FC236}">
                <a16:creationId xmlns:a16="http://schemas.microsoft.com/office/drawing/2014/main" id="{2B36D657-9BF8-7D6A-1B7A-1C405E3884D6}"/>
              </a:ext>
            </a:extLst>
          </p:cNvPr>
          <p:cNvPicPr>
            <a:picLocks noChangeAspect="1"/>
          </p:cNvPicPr>
          <p:nvPr/>
        </p:nvPicPr>
        <p:blipFill>
          <a:blip r:embed="rId4"/>
          <a:stretch>
            <a:fillRect/>
          </a:stretch>
        </p:blipFill>
        <p:spPr>
          <a:xfrm>
            <a:off x="4720612" y="2634099"/>
            <a:ext cx="6991350" cy="1543545"/>
          </a:xfrm>
          <a:prstGeom prst="rect">
            <a:avLst/>
          </a:prstGeom>
        </p:spPr>
      </p:pic>
    </p:spTree>
    <p:extLst>
      <p:ext uri="{BB962C8B-B14F-4D97-AF65-F5344CB8AC3E}">
        <p14:creationId xmlns:p14="http://schemas.microsoft.com/office/powerpoint/2010/main" val="792433006"/>
      </p:ext>
    </p:extLst>
  </p:cSld>
  <p:clrMapOvr>
    <a:masterClrMapping/>
  </p:clrMapOvr>
  <p:transition spd="slow">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2D102039-3425-3C23-2892-334F5E544EC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614" b="5614"/>
          <a:stretch/>
        </p:blipFill>
        <p:spPr>
          <a:xfrm>
            <a:off x="1148893" y="1463616"/>
            <a:ext cx="3186832" cy="3958656"/>
          </a:xfrm>
          <a:prstGeom prst="rect">
            <a:avLst/>
          </a:prstGeom>
          <a:ln w="38100">
            <a:solidFill>
              <a:schemeClr val="bg2"/>
            </a:solidFill>
          </a:ln>
        </p:spPr>
      </p:pic>
      <p:sp>
        <p:nvSpPr>
          <p:cNvPr id="3" name="AutoShape 2" descr="Image result for National Academy of Science">
            <a:extLst>
              <a:ext uri="{FF2B5EF4-FFF2-40B4-BE49-F238E27FC236}">
                <a16:creationId xmlns:a16="http://schemas.microsoft.com/office/drawing/2014/main" id="{C94140D2-A6A1-37E1-059E-DD5C5F7C017A}"/>
              </a:ext>
            </a:extLst>
          </p:cNvPr>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 name="AutoShape 4" descr="Image result for National Academy of Science">
            <a:extLst>
              <a:ext uri="{FF2B5EF4-FFF2-40B4-BE49-F238E27FC236}">
                <a16:creationId xmlns:a16="http://schemas.microsoft.com/office/drawing/2014/main" id="{42C19057-AD2F-5675-4288-31DD09D4E53A}"/>
              </a:ext>
            </a:extLst>
          </p:cNvPr>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6" descr="Image result for National Academy of Science">
            <a:extLst>
              <a:ext uri="{FF2B5EF4-FFF2-40B4-BE49-F238E27FC236}">
                <a16:creationId xmlns:a16="http://schemas.microsoft.com/office/drawing/2014/main" id="{9F84C473-71D0-3223-0DCE-4EDA50B5413C}"/>
              </a:ext>
            </a:extLst>
          </p:cNvPr>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6BCD954D-7280-2FE0-E536-B4045E0CF8C5}"/>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5</a:t>
            </a:r>
          </a:p>
        </p:txBody>
      </p:sp>
      <p:sp>
        <p:nvSpPr>
          <p:cNvPr id="7" name="Title 1">
            <a:extLst>
              <a:ext uri="{FF2B5EF4-FFF2-40B4-BE49-F238E27FC236}">
                <a16:creationId xmlns:a16="http://schemas.microsoft.com/office/drawing/2014/main" id="{BAF31E34-0EAB-13D2-D226-FC6F2CFE2C80}"/>
              </a:ext>
            </a:extLst>
          </p:cNvPr>
          <p:cNvSpPr txBox="1">
            <a:spLocks/>
          </p:cNvSpPr>
          <p:nvPr/>
        </p:nvSpPr>
        <p:spPr>
          <a:xfrm>
            <a:off x="317157" y="5493034"/>
            <a:ext cx="5030105" cy="807414"/>
          </a:xfrm>
          <a:prstGeom prst="rect">
            <a:avLst/>
          </a:prstGeom>
        </p:spPr>
        <p:txBody>
          <a:bodyPr lIns="91440" tIns="45720" rIns="91440" bIns="45720" anchor="t"/>
          <a:lstStyle/>
          <a:p>
            <a:pPr algn="ctr" eaLnBrk="0" hangingPunct="0">
              <a:defRPr/>
            </a:pPr>
            <a:r>
              <a:rPr kumimoji="0" lang="de-DE" sz="3200" b="1" i="0" u="none" strike="noStrike" kern="1200" cap="none" spc="-100" normalizeH="0" baseline="0" noProof="0" dirty="0">
                <a:ln>
                  <a:noFill/>
                </a:ln>
                <a:solidFill>
                  <a:srgbClr val="FFFFFF"/>
                </a:solidFill>
                <a:effectLst/>
                <a:uLnTx/>
                <a:uFillTx/>
                <a:latin typeface="Arial" panose="020B0604020202020204"/>
                <a:ea typeface="+mn-ea"/>
                <a:cs typeface="Arial"/>
              </a:rPr>
              <a:t>Lyric Jorgenson,</a:t>
            </a:r>
            <a:r>
              <a:rPr lang="de-DE" sz="3200" b="1" spc="-100" dirty="0">
                <a:solidFill>
                  <a:srgbClr val="FFFFFF"/>
                </a:solidFill>
                <a:latin typeface="Arial" panose="020B0604020202020204"/>
                <a:cs typeface="Arial"/>
              </a:rPr>
              <a:t> Ph.D.</a:t>
            </a:r>
            <a:endParaRPr lang="en-US" sz="3200" b="1" i="0" u="none" strike="noStrike" kern="1200" cap="none" spc="-100" normalizeH="0" baseline="0" noProof="0" dirty="0">
              <a:ln>
                <a:noFill/>
              </a:ln>
              <a:solidFill>
                <a:srgbClr val="FFFFFF"/>
              </a:solidFill>
              <a:effectLst/>
              <a:uLnTx/>
              <a:uFillTx/>
              <a:latin typeface="Arial" panose="020B0604020202020204"/>
              <a:cs typeface="Arial"/>
            </a:endParaRPr>
          </a:p>
        </p:txBody>
      </p:sp>
      <p:sp>
        <p:nvSpPr>
          <p:cNvPr id="8" name="Title 3">
            <a:extLst>
              <a:ext uri="{FF2B5EF4-FFF2-40B4-BE49-F238E27FC236}">
                <a16:creationId xmlns:a16="http://schemas.microsoft.com/office/drawing/2014/main" id="{AEC690F2-212D-90E0-FDB7-6E81C2D2D68A}"/>
              </a:ext>
            </a:extLst>
          </p:cNvPr>
          <p:cNvSpPr txBox="1">
            <a:spLocks/>
          </p:cNvSpPr>
          <p:nvPr/>
        </p:nvSpPr>
        <p:spPr>
          <a:xfrm>
            <a:off x="0" y="41417"/>
            <a:ext cx="12192000" cy="1408255"/>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New Director, NIH Office of Science Policy </a:t>
            </a:r>
          </a:p>
        </p:txBody>
      </p:sp>
      <p:pic>
        <p:nvPicPr>
          <p:cNvPr id="11" name="Picture 10">
            <a:extLst>
              <a:ext uri="{FF2B5EF4-FFF2-40B4-BE49-F238E27FC236}">
                <a16:creationId xmlns:a16="http://schemas.microsoft.com/office/drawing/2014/main" id="{AB343619-1EA1-64B9-1E00-785FF27422FD}"/>
              </a:ext>
            </a:extLst>
          </p:cNvPr>
          <p:cNvPicPr>
            <a:picLocks noChangeAspect="1"/>
          </p:cNvPicPr>
          <p:nvPr/>
        </p:nvPicPr>
        <p:blipFill>
          <a:blip r:embed="rId4"/>
          <a:stretch>
            <a:fillRect/>
          </a:stretch>
        </p:blipFill>
        <p:spPr>
          <a:xfrm>
            <a:off x="5181483" y="2855997"/>
            <a:ext cx="5960720" cy="1146006"/>
          </a:xfrm>
          <a:prstGeom prst="rect">
            <a:avLst/>
          </a:prstGeom>
          <a:effectLst>
            <a:glow rad="228600">
              <a:schemeClr val="accent3">
                <a:satMod val="175000"/>
                <a:alpha val="40000"/>
              </a:schemeClr>
            </a:glow>
          </a:effectLst>
        </p:spPr>
      </p:pic>
    </p:spTree>
    <p:extLst>
      <p:ext uri="{BB962C8B-B14F-4D97-AF65-F5344CB8AC3E}">
        <p14:creationId xmlns:p14="http://schemas.microsoft.com/office/powerpoint/2010/main" val="3377559868"/>
      </p:ext>
    </p:extLst>
  </p:cSld>
  <p:clrMapOvr>
    <a:masterClrMapping/>
  </p:clrMapOvr>
  <p:transition spd="slow">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2D102039-3425-3C23-2892-334F5E544EC6}"/>
              </a:ext>
            </a:extLst>
          </p:cNvPr>
          <p:cNvPicPr>
            <a:picLocks noChangeAspect="1"/>
          </p:cNvPicPr>
          <p:nvPr/>
        </p:nvPicPr>
        <p:blipFill rotWithShape="1">
          <a:blip r:embed="rId3">
            <a:extLst>
              <a:ext uri="{28A0092B-C50C-407E-A947-70E740481C1C}">
                <a14:useLocalDpi xmlns:a14="http://schemas.microsoft.com/office/drawing/2010/main" val="0"/>
              </a:ext>
            </a:extLst>
          </a:blip>
          <a:srcRect t="4548" b="4548"/>
          <a:stretch/>
        </p:blipFill>
        <p:spPr>
          <a:xfrm>
            <a:off x="1226736" y="1463616"/>
            <a:ext cx="3186832" cy="3958656"/>
          </a:xfrm>
          <a:prstGeom prst="rect">
            <a:avLst/>
          </a:prstGeom>
          <a:ln w="38100">
            <a:solidFill>
              <a:schemeClr val="bg2"/>
            </a:solidFill>
          </a:ln>
        </p:spPr>
      </p:pic>
      <p:sp>
        <p:nvSpPr>
          <p:cNvPr id="3" name="AutoShape 2" descr="Image result for National Academy of Science">
            <a:extLst>
              <a:ext uri="{FF2B5EF4-FFF2-40B4-BE49-F238E27FC236}">
                <a16:creationId xmlns:a16="http://schemas.microsoft.com/office/drawing/2014/main" id="{C94140D2-A6A1-37E1-059E-DD5C5F7C017A}"/>
              </a:ext>
            </a:extLst>
          </p:cNvPr>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 name="AutoShape 4" descr="Image result for National Academy of Science">
            <a:extLst>
              <a:ext uri="{FF2B5EF4-FFF2-40B4-BE49-F238E27FC236}">
                <a16:creationId xmlns:a16="http://schemas.microsoft.com/office/drawing/2014/main" id="{42C19057-AD2F-5675-4288-31DD09D4E53A}"/>
              </a:ext>
            </a:extLst>
          </p:cNvPr>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6" descr="Image result for National Academy of Science">
            <a:extLst>
              <a:ext uri="{FF2B5EF4-FFF2-40B4-BE49-F238E27FC236}">
                <a16:creationId xmlns:a16="http://schemas.microsoft.com/office/drawing/2014/main" id="{9F84C473-71D0-3223-0DCE-4EDA50B5413C}"/>
              </a:ext>
            </a:extLst>
          </p:cNvPr>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6BCD954D-7280-2FE0-E536-B4045E0CF8C5}"/>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6</a:t>
            </a:r>
          </a:p>
        </p:txBody>
      </p:sp>
      <p:sp>
        <p:nvSpPr>
          <p:cNvPr id="7" name="Title 1">
            <a:extLst>
              <a:ext uri="{FF2B5EF4-FFF2-40B4-BE49-F238E27FC236}">
                <a16:creationId xmlns:a16="http://schemas.microsoft.com/office/drawing/2014/main" id="{BAF31E34-0EAB-13D2-D226-FC6F2CFE2C80}"/>
              </a:ext>
            </a:extLst>
          </p:cNvPr>
          <p:cNvSpPr txBox="1">
            <a:spLocks/>
          </p:cNvSpPr>
          <p:nvPr/>
        </p:nvSpPr>
        <p:spPr>
          <a:xfrm>
            <a:off x="653536" y="5464569"/>
            <a:ext cx="4281713" cy="1256449"/>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de-DE"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Kate Klimczak</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sp>
        <p:nvSpPr>
          <p:cNvPr id="8" name="Title 3">
            <a:extLst>
              <a:ext uri="{FF2B5EF4-FFF2-40B4-BE49-F238E27FC236}">
                <a16:creationId xmlns:a16="http://schemas.microsoft.com/office/drawing/2014/main" id="{AEC690F2-212D-90E0-FDB7-6E81C2D2D68A}"/>
              </a:ext>
            </a:extLst>
          </p:cNvPr>
          <p:cNvSpPr txBox="1">
            <a:spLocks/>
          </p:cNvSpPr>
          <p:nvPr/>
        </p:nvSpPr>
        <p:spPr>
          <a:xfrm>
            <a:off x="0" y="42408"/>
            <a:ext cx="12192000" cy="1408255"/>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New Director, NIH Office of Legislative </a:t>
            </a:r>
          </a:p>
          <a:p>
            <a:pPr algn="ctr">
              <a:defRPr/>
            </a:pPr>
            <a:r>
              <a:rPr lang="en-US" sz="3600" dirty="0">
                <a:solidFill>
                  <a:srgbClr val="5FE0D4"/>
                </a:solidFill>
                <a:latin typeface="Arial" charset="0"/>
                <a:cs typeface="Arial" charset="0"/>
              </a:rPr>
              <a:t>Policy and Analysis</a:t>
            </a:r>
          </a:p>
        </p:txBody>
      </p:sp>
      <p:pic>
        <p:nvPicPr>
          <p:cNvPr id="10" name="Picture 9">
            <a:extLst>
              <a:ext uri="{FF2B5EF4-FFF2-40B4-BE49-F238E27FC236}">
                <a16:creationId xmlns:a16="http://schemas.microsoft.com/office/drawing/2014/main" id="{DD9F8514-B9D8-AE08-3B2C-C326365834C3}"/>
              </a:ext>
            </a:extLst>
          </p:cNvPr>
          <p:cNvPicPr>
            <a:picLocks noChangeAspect="1"/>
          </p:cNvPicPr>
          <p:nvPr/>
        </p:nvPicPr>
        <p:blipFill>
          <a:blip r:embed="rId4"/>
          <a:stretch>
            <a:fillRect/>
          </a:stretch>
        </p:blipFill>
        <p:spPr>
          <a:xfrm>
            <a:off x="5129351" y="2806613"/>
            <a:ext cx="6638025" cy="1268134"/>
          </a:xfrm>
          <a:prstGeom prst="rect">
            <a:avLst/>
          </a:prstGeom>
        </p:spPr>
      </p:pic>
    </p:spTree>
    <p:extLst>
      <p:ext uri="{BB962C8B-B14F-4D97-AF65-F5344CB8AC3E}">
        <p14:creationId xmlns:p14="http://schemas.microsoft.com/office/powerpoint/2010/main" val="959736334"/>
      </p:ext>
    </p:extLst>
  </p:cSld>
  <p:clrMapOvr>
    <a:masterClrMapping/>
  </p:clrMapOvr>
  <p:transition spd="slow">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 result for National Academy of Science">
            <a:extLst>
              <a:ext uri="{FF2B5EF4-FFF2-40B4-BE49-F238E27FC236}">
                <a16:creationId xmlns:a16="http://schemas.microsoft.com/office/drawing/2014/main" id="{C94140D2-A6A1-37E1-059E-DD5C5F7C017A}"/>
              </a:ext>
            </a:extLst>
          </p:cNvPr>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 name="AutoShape 4" descr="Image result for National Academy of Science">
            <a:extLst>
              <a:ext uri="{FF2B5EF4-FFF2-40B4-BE49-F238E27FC236}">
                <a16:creationId xmlns:a16="http://schemas.microsoft.com/office/drawing/2014/main" id="{42C19057-AD2F-5675-4288-31DD09D4E53A}"/>
              </a:ext>
            </a:extLst>
          </p:cNvPr>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6" descr="Image result for National Academy of Science">
            <a:extLst>
              <a:ext uri="{FF2B5EF4-FFF2-40B4-BE49-F238E27FC236}">
                <a16:creationId xmlns:a16="http://schemas.microsoft.com/office/drawing/2014/main" id="{9F84C473-71D0-3223-0DCE-4EDA50B5413C}"/>
              </a:ext>
            </a:extLst>
          </p:cNvPr>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6BCD954D-7280-2FE0-E536-B4045E0CF8C5}"/>
              </a:ext>
            </a:extLst>
          </p:cNvPr>
          <p:cNvSpPr txBox="1"/>
          <p:nvPr/>
        </p:nvSpPr>
        <p:spPr>
          <a:xfrm>
            <a:off x="10130026" y="6457890"/>
            <a:ext cx="2023311"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5FE0D4"/>
                </a:solidFill>
                <a:effectLst/>
                <a:uLnTx/>
                <a:uFillTx/>
                <a:latin typeface="Arial"/>
                <a:cs typeface="Arial"/>
              </a:rPr>
              <a:t>Breaking News</a:t>
            </a:r>
          </a:p>
        </p:txBody>
      </p:sp>
      <p:sp>
        <p:nvSpPr>
          <p:cNvPr id="7" name="Title 1">
            <a:extLst>
              <a:ext uri="{FF2B5EF4-FFF2-40B4-BE49-F238E27FC236}">
                <a16:creationId xmlns:a16="http://schemas.microsoft.com/office/drawing/2014/main" id="{BAF31E34-0EAB-13D2-D226-FC6F2CFE2C80}"/>
              </a:ext>
            </a:extLst>
          </p:cNvPr>
          <p:cNvSpPr txBox="1">
            <a:spLocks/>
          </p:cNvSpPr>
          <p:nvPr/>
        </p:nvSpPr>
        <p:spPr>
          <a:xfrm>
            <a:off x="1203856" y="5586485"/>
            <a:ext cx="4281713" cy="1256449"/>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de-DE"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Sean Mooney, Ph.D.</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sp>
        <p:nvSpPr>
          <p:cNvPr id="8" name="Title 3">
            <a:extLst>
              <a:ext uri="{FF2B5EF4-FFF2-40B4-BE49-F238E27FC236}">
                <a16:creationId xmlns:a16="http://schemas.microsoft.com/office/drawing/2014/main" id="{AEC690F2-212D-90E0-FDB7-6E81C2D2D68A}"/>
              </a:ext>
            </a:extLst>
          </p:cNvPr>
          <p:cNvSpPr txBox="1">
            <a:spLocks/>
          </p:cNvSpPr>
          <p:nvPr/>
        </p:nvSpPr>
        <p:spPr>
          <a:xfrm>
            <a:off x="0" y="38450"/>
            <a:ext cx="12192000" cy="1408255"/>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New Director, NIH Center for </a:t>
            </a:r>
          </a:p>
          <a:p>
            <a:pPr algn="ctr">
              <a:defRPr/>
            </a:pPr>
            <a:r>
              <a:rPr lang="en-US" sz="3600" dirty="0">
                <a:solidFill>
                  <a:srgbClr val="5FE0D4"/>
                </a:solidFill>
                <a:latin typeface="Arial" charset="0"/>
                <a:cs typeface="Arial" charset="0"/>
              </a:rPr>
              <a:t>Information Technology (CIT)</a:t>
            </a:r>
          </a:p>
        </p:txBody>
      </p:sp>
      <p:pic>
        <p:nvPicPr>
          <p:cNvPr id="9" name="Picture 8">
            <a:extLst>
              <a:ext uri="{FF2B5EF4-FFF2-40B4-BE49-F238E27FC236}">
                <a16:creationId xmlns:a16="http://schemas.microsoft.com/office/drawing/2014/main" id="{5A96B0E1-AE04-568A-063D-A796A802C0C7}"/>
              </a:ext>
            </a:extLst>
          </p:cNvPr>
          <p:cNvPicPr>
            <a:picLocks noChangeAspect="1"/>
          </p:cNvPicPr>
          <p:nvPr/>
        </p:nvPicPr>
        <p:blipFill>
          <a:blip r:embed="rId3"/>
          <a:stretch>
            <a:fillRect/>
          </a:stretch>
        </p:blipFill>
        <p:spPr>
          <a:xfrm>
            <a:off x="6426943" y="2788915"/>
            <a:ext cx="4945009" cy="1986280"/>
          </a:xfrm>
          <a:prstGeom prst="rect">
            <a:avLst/>
          </a:prstGeom>
        </p:spPr>
      </p:pic>
      <p:pic>
        <p:nvPicPr>
          <p:cNvPr id="1030" name="Picture 6" descr="Image of Dr. Sean Mooney">
            <a:extLst>
              <a:ext uri="{FF2B5EF4-FFF2-40B4-BE49-F238E27FC236}">
                <a16:creationId xmlns:a16="http://schemas.microsoft.com/office/drawing/2014/main" id="{9C19236F-381D-14ED-E575-2D4BD1FE221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871" r="3283"/>
          <a:stretch/>
        </p:blipFill>
        <p:spPr bwMode="auto">
          <a:xfrm>
            <a:off x="988908" y="1991567"/>
            <a:ext cx="4711608" cy="3535468"/>
          </a:xfrm>
          <a:prstGeom prst="rect">
            <a:avLst/>
          </a:prstGeom>
          <a:noFill/>
          <a:ln w="38100">
            <a:solidFill>
              <a:schemeClr val="bg2"/>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4753515"/>
      </p:ext>
    </p:extLst>
  </p:cSld>
  <p:clrMapOvr>
    <a:masterClrMapping/>
  </p:clrMapOvr>
  <p:transition spd="slow">
    <p:wipe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id="{26751AA9-304A-F30A-182C-683CF4F3ABE1}"/>
              </a:ext>
            </a:extLst>
          </p:cNvPr>
          <p:cNvSpPr/>
          <p:nvPr/>
        </p:nvSpPr>
        <p:spPr>
          <a:xfrm>
            <a:off x="6687115" y="1674681"/>
            <a:ext cx="3850607" cy="3860593"/>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90F3981-C4B4-449B-0B94-20F7DAD0E6DE}"/>
              </a:ext>
            </a:extLst>
          </p:cNvPr>
          <p:cNvPicPr>
            <a:picLocks noChangeAspect="1"/>
          </p:cNvPicPr>
          <p:nvPr/>
        </p:nvPicPr>
        <p:blipFill>
          <a:blip r:embed="rId3"/>
          <a:stretch>
            <a:fillRect/>
          </a:stretch>
        </p:blipFill>
        <p:spPr>
          <a:xfrm>
            <a:off x="6660343" y="1635552"/>
            <a:ext cx="3915532" cy="3958656"/>
          </a:xfrm>
          <a:prstGeom prst="rect">
            <a:avLst/>
          </a:prstGeom>
        </p:spPr>
      </p:pic>
      <p:pic>
        <p:nvPicPr>
          <p:cNvPr id="17" name="Picture 16">
            <a:extLst>
              <a:ext uri="{FF2B5EF4-FFF2-40B4-BE49-F238E27FC236}">
                <a16:creationId xmlns:a16="http://schemas.microsoft.com/office/drawing/2014/main" id="{2D102039-3425-3C23-2892-334F5E544EC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418" b="3418"/>
          <a:stretch/>
        </p:blipFill>
        <p:spPr>
          <a:xfrm>
            <a:off x="2002859" y="1426545"/>
            <a:ext cx="3186832" cy="3958656"/>
          </a:xfrm>
          <a:prstGeom prst="rect">
            <a:avLst/>
          </a:prstGeom>
          <a:ln w="38100">
            <a:solidFill>
              <a:schemeClr val="bg2"/>
            </a:solidFill>
          </a:ln>
        </p:spPr>
      </p:pic>
      <p:sp>
        <p:nvSpPr>
          <p:cNvPr id="3" name="AutoShape 2" descr="Image result for National Academy of Science">
            <a:extLst>
              <a:ext uri="{FF2B5EF4-FFF2-40B4-BE49-F238E27FC236}">
                <a16:creationId xmlns:a16="http://schemas.microsoft.com/office/drawing/2014/main" id="{C94140D2-A6A1-37E1-059E-DD5C5F7C017A}"/>
              </a:ext>
            </a:extLst>
          </p:cNvPr>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 name="AutoShape 4" descr="Image result for National Academy of Science">
            <a:extLst>
              <a:ext uri="{FF2B5EF4-FFF2-40B4-BE49-F238E27FC236}">
                <a16:creationId xmlns:a16="http://schemas.microsoft.com/office/drawing/2014/main" id="{42C19057-AD2F-5675-4288-31DD09D4E53A}"/>
              </a:ext>
            </a:extLst>
          </p:cNvPr>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6" descr="Image result for National Academy of Science">
            <a:extLst>
              <a:ext uri="{FF2B5EF4-FFF2-40B4-BE49-F238E27FC236}">
                <a16:creationId xmlns:a16="http://schemas.microsoft.com/office/drawing/2014/main" id="{9F84C473-71D0-3223-0DCE-4EDA50B5413C}"/>
              </a:ext>
            </a:extLst>
          </p:cNvPr>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6BCD954D-7280-2FE0-E536-B4045E0CF8C5}"/>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7</a:t>
            </a:r>
          </a:p>
        </p:txBody>
      </p:sp>
      <p:sp>
        <p:nvSpPr>
          <p:cNvPr id="7" name="Title 1">
            <a:extLst>
              <a:ext uri="{FF2B5EF4-FFF2-40B4-BE49-F238E27FC236}">
                <a16:creationId xmlns:a16="http://schemas.microsoft.com/office/drawing/2014/main" id="{BAF31E34-0EAB-13D2-D226-FC6F2CFE2C80}"/>
              </a:ext>
            </a:extLst>
          </p:cNvPr>
          <p:cNvSpPr txBox="1">
            <a:spLocks/>
          </p:cNvSpPr>
          <p:nvPr/>
        </p:nvSpPr>
        <p:spPr>
          <a:xfrm>
            <a:off x="1429659" y="5437355"/>
            <a:ext cx="4281713" cy="1256449"/>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de-DE"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Steven Rosenberg, </a:t>
            </a:r>
          </a:p>
          <a:p>
            <a:pPr marL="0" marR="0" lvl="0" indent="0" algn="ctr" defTabSz="1219170" rtl="0" eaLnBrk="0" fontAlgn="auto" latinLnBrk="0" hangingPunct="0">
              <a:lnSpc>
                <a:spcPct val="100000"/>
              </a:lnSpc>
              <a:spcBef>
                <a:spcPts val="0"/>
              </a:spcBef>
              <a:spcAft>
                <a:spcPts val="0"/>
              </a:spcAft>
              <a:buClrTx/>
              <a:buSzTx/>
              <a:buFontTx/>
              <a:buNone/>
              <a:tabLst/>
              <a:defRPr/>
            </a:pPr>
            <a:r>
              <a:rPr lang="de-DE" sz="3200" b="1" spc="-100" dirty="0">
                <a:solidFill>
                  <a:srgbClr val="FFFFFF"/>
                </a:solidFill>
                <a:latin typeface="Arial" panose="020B0604020202020204"/>
                <a:cs typeface="Arial" charset="0"/>
              </a:rPr>
              <a:t>M.D., Ph.D.</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sp>
        <p:nvSpPr>
          <p:cNvPr id="8" name="Title 3">
            <a:extLst>
              <a:ext uri="{FF2B5EF4-FFF2-40B4-BE49-F238E27FC236}">
                <a16:creationId xmlns:a16="http://schemas.microsoft.com/office/drawing/2014/main" id="{AEC690F2-212D-90E0-FDB7-6E81C2D2D68A}"/>
              </a:ext>
            </a:extLst>
          </p:cNvPr>
          <p:cNvSpPr txBox="1">
            <a:spLocks/>
          </p:cNvSpPr>
          <p:nvPr/>
        </p:nvSpPr>
        <p:spPr>
          <a:xfrm>
            <a:off x="0" y="41417"/>
            <a:ext cx="12192000" cy="1408255"/>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charset="0"/>
                <a:cs typeface="Arial" charset="0"/>
              </a:rPr>
              <a:t>National Medal of Technology and Innovation</a:t>
            </a:r>
          </a:p>
        </p:txBody>
      </p:sp>
    </p:spTree>
    <p:extLst>
      <p:ext uri="{BB962C8B-B14F-4D97-AF65-F5344CB8AC3E}">
        <p14:creationId xmlns:p14="http://schemas.microsoft.com/office/powerpoint/2010/main" val="3890851352"/>
      </p:ext>
    </p:extLst>
  </p:cSld>
  <p:clrMapOvr>
    <a:masterClrMapping/>
  </p:clrMapOvr>
  <p:transition spd="slow">
    <p:wipe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196"/>
            <a:ext cx="12192000" cy="602673"/>
          </a:xfrm>
        </p:spPr>
        <p:txBody>
          <a:bodyPr/>
          <a:lstStyle/>
          <a:p>
            <a:pPr algn="ctr"/>
            <a:r>
              <a:rPr lang="en-US" sz="3600" dirty="0">
                <a:solidFill>
                  <a:srgbClr val="5FE0D4"/>
                </a:solidFill>
                <a:latin typeface="Arial"/>
                <a:cs typeface="Arial"/>
              </a:rPr>
              <a:t>Mourning the Loss of Robert Eiss</a:t>
            </a:r>
            <a:endParaRPr lang="en-US" sz="3600" b="1" dirty="0">
              <a:solidFill>
                <a:srgbClr val="5FE0D4"/>
              </a:solidFill>
              <a:latin typeface="Arial"/>
              <a:cs typeface="Arial"/>
            </a:endParaRPr>
          </a:p>
        </p:txBody>
      </p:sp>
      <p:sp>
        <p:nvSpPr>
          <p:cNvPr id="4" name="TextBox 3">
            <a:extLst>
              <a:ext uri="{FF2B5EF4-FFF2-40B4-BE49-F238E27FC236}">
                <a16:creationId xmlns:a16="http://schemas.microsoft.com/office/drawing/2014/main" id="{9FAB34A1-5353-4E6B-B18F-9AC1592C71EE}"/>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8</a:t>
            </a:r>
          </a:p>
        </p:txBody>
      </p:sp>
      <p:pic>
        <p:nvPicPr>
          <p:cNvPr id="7" name="Picture 6">
            <a:extLst>
              <a:ext uri="{FF2B5EF4-FFF2-40B4-BE49-F238E27FC236}">
                <a16:creationId xmlns:a16="http://schemas.microsoft.com/office/drawing/2014/main" id="{CCECF25F-0ABA-9332-F6EC-BADC3EF847BA}"/>
              </a:ext>
            </a:extLst>
          </p:cNvPr>
          <p:cNvPicPr>
            <a:picLocks noChangeAspect="1"/>
          </p:cNvPicPr>
          <p:nvPr/>
        </p:nvPicPr>
        <p:blipFill rotWithShape="1">
          <a:blip r:embed="rId3"/>
          <a:srcRect t="5563" b="7252"/>
          <a:stretch/>
        </p:blipFill>
        <p:spPr>
          <a:xfrm>
            <a:off x="4125495" y="970149"/>
            <a:ext cx="3941010" cy="5153925"/>
          </a:xfrm>
          <a:prstGeom prst="rect">
            <a:avLst/>
          </a:prstGeom>
          <a:ln w="38100">
            <a:solidFill>
              <a:srgbClr val="5FE0D4"/>
            </a:solidFill>
          </a:ln>
        </p:spPr>
      </p:pic>
    </p:spTree>
    <p:extLst>
      <p:ext uri="{BB962C8B-B14F-4D97-AF65-F5344CB8AC3E}">
        <p14:creationId xmlns:p14="http://schemas.microsoft.com/office/powerpoint/2010/main" val="3439462927"/>
      </p:ext>
    </p:extLst>
  </p:cSld>
  <p:clrMapOvr>
    <a:masterClrMapping/>
  </p:clrMapOvr>
  <p:transition spd="slow">
    <p:wipe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50573-42B4-738B-CF38-A8656952AEBC}"/>
            </a:ext>
          </a:extLst>
        </p:cNvPr>
        <p:cNvGrpSpPr/>
        <p:nvPr/>
      </p:nvGrpSpPr>
      <p:grpSpPr>
        <a:xfrm>
          <a:off x="0" y="0"/>
          <a:ext cx="0" cy="0"/>
          <a:chOff x="0" y="0"/>
          <a:chExt cx="0" cy="0"/>
        </a:xfrm>
      </p:grpSpPr>
      <p:sp>
        <p:nvSpPr>
          <p:cNvPr id="3074" name="Title 3">
            <a:extLst>
              <a:ext uri="{FF2B5EF4-FFF2-40B4-BE49-F238E27FC236}">
                <a16:creationId xmlns:a16="http://schemas.microsoft.com/office/drawing/2014/main" id="{24FB52A6-4235-E367-905D-7C3220AB7103}"/>
              </a:ext>
            </a:extLst>
          </p:cNvPr>
          <p:cNvSpPr>
            <a:spLocks noGrp="1"/>
          </p:cNvSpPr>
          <p:nvPr>
            <p:ph type="title"/>
          </p:nvPr>
        </p:nvSpPr>
        <p:spPr>
          <a:xfrm>
            <a:off x="-2" y="59447"/>
            <a:ext cx="12192000" cy="1019406"/>
          </a:xfrm>
        </p:spPr>
        <p:txBody>
          <a:bodyPr>
            <a:normAutofit fontScale="90000"/>
          </a:bodyPr>
          <a:lstStyle/>
          <a:p>
            <a:pPr algn="ctr">
              <a:defRPr/>
            </a:pPr>
            <a:r>
              <a:rPr lang="en-US" sz="3600" dirty="0">
                <a:solidFill>
                  <a:srgbClr val="5FE0D4"/>
                </a:solidFill>
                <a:latin typeface="Arial"/>
                <a:cs typeface="Arial"/>
              </a:rPr>
              <a:t>NIH Designates People with Disabilities as a </a:t>
            </a:r>
            <a:br>
              <a:rPr lang="en-US" sz="3600" dirty="0">
                <a:solidFill>
                  <a:srgbClr val="5FE0D4"/>
                </a:solidFill>
                <a:latin typeface="Arial"/>
                <a:cs typeface="Arial"/>
              </a:rPr>
            </a:br>
            <a:r>
              <a:rPr lang="en-US" sz="3600" dirty="0">
                <a:solidFill>
                  <a:srgbClr val="5FE0D4"/>
                </a:solidFill>
                <a:latin typeface="Arial"/>
                <a:cs typeface="Arial"/>
              </a:rPr>
              <a:t>Population with Health Disparities</a:t>
            </a:r>
            <a:endParaRPr lang="en-US" dirty="0"/>
          </a:p>
        </p:txBody>
      </p:sp>
      <p:sp>
        <p:nvSpPr>
          <p:cNvPr id="3" name="TextBox 2">
            <a:extLst>
              <a:ext uri="{FF2B5EF4-FFF2-40B4-BE49-F238E27FC236}">
                <a16:creationId xmlns:a16="http://schemas.microsoft.com/office/drawing/2014/main" id="{FF17D99D-DBE8-A1DB-895D-80B8897E0EB4}"/>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9</a:t>
            </a:r>
          </a:p>
        </p:txBody>
      </p:sp>
      <p:pic>
        <p:nvPicPr>
          <p:cNvPr id="2050" name="Picture 2" descr="NIH designates people with disabilities as a population with health  disparities | National Institutes of Health (NIH)">
            <a:extLst>
              <a:ext uri="{FF2B5EF4-FFF2-40B4-BE49-F238E27FC236}">
                <a16:creationId xmlns:a16="http://schemas.microsoft.com/office/drawing/2014/main" id="{6A09EF3F-E933-CC13-13BA-11FA366645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5102" y="1294570"/>
            <a:ext cx="7651173" cy="5100782"/>
          </a:xfrm>
          <a:prstGeom prst="rect">
            <a:avLst/>
          </a:prstGeom>
          <a:noFill/>
          <a:ln w="38100">
            <a:solidFill>
              <a:srgbClr val="5FE0D4"/>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122815"/>
      </p:ext>
    </p:extLst>
  </p:cSld>
  <p:clrMapOvr>
    <a:masterClrMapping/>
  </p:clrMapOvr>
  <p:transition spd="slow">
    <p:wipe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50573-42B4-738B-CF38-A8656952AEBC}"/>
            </a:ext>
          </a:extLst>
        </p:cNvPr>
        <p:cNvGrpSpPr/>
        <p:nvPr/>
      </p:nvGrpSpPr>
      <p:grpSpPr>
        <a:xfrm>
          <a:off x="0" y="0"/>
          <a:ext cx="0" cy="0"/>
          <a:chOff x="0" y="0"/>
          <a:chExt cx="0" cy="0"/>
        </a:xfrm>
      </p:grpSpPr>
      <p:sp>
        <p:nvSpPr>
          <p:cNvPr id="3074" name="Title 3">
            <a:extLst>
              <a:ext uri="{FF2B5EF4-FFF2-40B4-BE49-F238E27FC236}">
                <a16:creationId xmlns:a16="http://schemas.microsoft.com/office/drawing/2014/main" id="{24FB52A6-4235-E367-905D-7C3220AB7103}"/>
              </a:ext>
            </a:extLst>
          </p:cNvPr>
          <p:cNvSpPr>
            <a:spLocks noGrp="1"/>
          </p:cNvSpPr>
          <p:nvPr>
            <p:ph type="title"/>
          </p:nvPr>
        </p:nvSpPr>
        <p:spPr>
          <a:xfrm>
            <a:off x="-2" y="14915"/>
            <a:ext cx="12192000" cy="639763"/>
          </a:xfrm>
        </p:spPr>
        <p:txBody>
          <a:bodyPr>
            <a:normAutofit/>
          </a:bodyPr>
          <a:lstStyle/>
          <a:p>
            <a:pPr algn="ctr">
              <a:defRPr/>
            </a:pPr>
            <a:r>
              <a:rPr lang="en-US" sz="3600" dirty="0">
                <a:solidFill>
                  <a:srgbClr val="5FE0D4"/>
                </a:solidFill>
                <a:latin typeface="Arial"/>
                <a:cs typeface="Arial"/>
              </a:rPr>
              <a:t>Re-Envisioning NIH-Supported Postdoctoral Training</a:t>
            </a:r>
            <a:endParaRPr lang="en-US" dirty="0"/>
          </a:p>
        </p:txBody>
      </p:sp>
      <p:sp>
        <p:nvSpPr>
          <p:cNvPr id="3" name="TextBox 2">
            <a:extLst>
              <a:ext uri="{FF2B5EF4-FFF2-40B4-BE49-F238E27FC236}">
                <a16:creationId xmlns:a16="http://schemas.microsoft.com/office/drawing/2014/main" id="{FF17D99D-DBE8-A1DB-895D-80B8897E0EB4}"/>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10</a:t>
            </a:r>
          </a:p>
        </p:txBody>
      </p:sp>
      <p:pic>
        <p:nvPicPr>
          <p:cNvPr id="4" name="Picture 3">
            <a:extLst>
              <a:ext uri="{FF2B5EF4-FFF2-40B4-BE49-F238E27FC236}">
                <a16:creationId xmlns:a16="http://schemas.microsoft.com/office/drawing/2014/main" id="{048FA33A-FA12-A980-416D-CE60992CC2FF}"/>
              </a:ext>
            </a:extLst>
          </p:cNvPr>
          <p:cNvPicPr>
            <a:picLocks noChangeAspect="1"/>
          </p:cNvPicPr>
          <p:nvPr/>
        </p:nvPicPr>
        <p:blipFill rotWithShape="1">
          <a:blip r:embed="rId3"/>
          <a:srcRect l="25943" t="7778" r="31154" b="561"/>
          <a:stretch/>
        </p:blipFill>
        <p:spPr>
          <a:xfrm>
            <a:off x="3765665" y="841608"/>
            <a:ext cx="4524895" cy="5840525"/>
          </a:xfrm>
          <a:prstGeom prst="rect">
            <a:avLst/>
          </a:prstGeom>
          <a:noFill/>
          <a:ln w="38100">
            <a:solidFill>
              <a:srgbClr val="5FE0D4"/>
            </a:solidFill>
          </a:ln>
        </p:spPr>
      </p:pic>
    </p:spTree>
    <p:extLst>
      <p:ext uri="{BB962C8B-B14F-4D97-AF65-F5344CB8AC3E}">
        <p14:creationId xmlns:p14="http://schemas.microsoft.com/office/powerpoint/2010/main" val="1988085263"/>
      </p:ext>
    </p:extLst>
  </p:cSld>
  <p:clrMapOvr>
    <a:masterClrMapping/>
  </p:clrMapOvr>
  <p:transition spd="slow">
    <p:wipe dir="d"/>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a:extLst>
            <a:ext uri="{FF2B5EF4-FFF2-40B4-BE49-F238E27FC236}">
              <a16:creationId xmlns:a16="http://schemas.microsoft.com/office/drawing/2014/main" id="{51C1269B-AF5E-0022-C8AA-9E0A7273C6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B474F5-1CD0-2D2D-6D9A-6AE53C3C9DF0}"/>
              </a:ext>
            </a:extLst>
          </p:cNvPr>
          <p:cNvSpPr>
            <a:spLocks noGrp="1"/>
          </p:cNvSpPr>
          <p:nvPr>
            <p:ph type="title"/>
          </p:nvPr>
        </p:nvSpPr>
        <p:spPr>
          <a:xfrm>
            <a:off x="-1458" y="-51444"/>
            <a:ext cx="12192000" cy="772160"/>
          </a:xfrm>
        </p:spPr>
        <p:txBody>
          <a:bodyPr/>
          <a:lstStyle/>
          <a:p>
            <a:pPr algn="ctr"/>
            <a:r>
              <a:rPr lang="en-US" sz="3600" dirty="0">
                <a:solidFill>
                  <a:srgbClr val="5FE0D4"/>
                </a:solidFill>
                <a:latin typeface="Arial"/>
                <a:cs typeface="Arial"/>
              </a:rPr>
              <a:t>FDA Proposed Rule for LDT Oversight and Regulation</a:t>
            </a:r>
            <a:endParaRPr lang="en-US" dirty="0"/>
          </a:p>
        </p:txBody>
      </p:sp>
      <p:sp>
        <p:nvSpPr>
          <p:cNvPr id="8" name="TextBox 7">
            <a:extLst>
              <a:ext uri="{FF2B5EF4-FFF2-40B4-BE49-F238E27FC236}">
                <a16:creationId xmlns:a16="http://schemas.microsoft.com/office/drawing/2014/main" id="{61F3C53F-6D99-88F7-12F3-304390C3131D}"/>
              </a:ext>
            </a:extLst>
          </p:cNvPr>
          <p:cNvSpPr txBox="1"/>
          <p:nvPr/>
        </p:nvSpPr>
        <p:spPr>
          <a:xfrm>
            <a:off x="2667000" y="1761332"/>
            <a:ext cx="6858000"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Arial" pitchFamily="34" charset="0"/>
              <a:ea typeface="+mn-ea"/>
              <a:cs typeface="+mn-cs"/>
            </a:endParaRPr>
          </a:p>
        </p:txBody>
      </p:sp>
      <p:sp>
        <p:nvSpPr>
          <p:cNvPr id="5" name="Rectangle 4">
            <a:extLst>
              <a:ext uri="{FF2B5EF4-FFF2-40B4-BE49-F238E27FC236}">
                <a16:creationId xmlns:a16="http://schemas.microsoft.com/office/drawing/2014/main" id="{360C8717-DE89-0081-411D-3D883D0EEACF}"/>
              </a:ext>
            </a:extLst>
          </p:cNvPr>
          <p:cNvSpPr/>
          <p:nvPr/>
        </p:nvSpPr>
        <p:spPr>
          <a:xfrm>
            <a:off x="683693" y="1110341"/>
            <a:ext cx="11151928" cy="2046714"/>
          </a:xfrm>
          <a:prstGeom prst="rect">
            <a:avLst/>
          </a:prstGeom>
        </p:spPr>
        <p:txBody>
          <a:bodyPr wrap="square" lIns="91440" tIns="45720" rIns="91440" bIns="45720" anchor="t">
            <a:spAutoFit/>
          </a:bodyPr>
          <a:lstStyle/>
          <a:p>
            <a:pPr marL="457200" lvl="0" indent="-346075">
              <a:spcAft>
                <a:spcPts val="600"/>
              </a:spcAft>
              <a:buFont typeface="Wingdings" panose="05000000000000000000" pitchFamily="2" charset="2"/>
              <a:buChar char="§"/>
              <a:defRPr/>
            </a:pPr>
            <a:r>
              <a:rPr lang="en-US" sz="2800" b="1" dirty="0">
                <a:solidFill>
                  <a:srgbClr val="FFFFFF"/>
                </a:solidFill>
                <a:ea typeface="+mn-lt"/>
                <a:cs typeface="Arial" panose="020B0604020202020204"/>
              </a:rPr>
              <a:t>Re-classifies LDTs as medical devices</a:t>
            </a:r>
          </a:p>
          <a:p>
            <a:pPr marL="457200" marR="0" lvl="0" indent="-346075" algn="l" defTabSz="1219170" rtl="0" eaLnBrk="1" fontAlgn="auto" latinLnBrk="0" hangingPunct="1">
              <a:spcBef>
                <a:spcPts val="0"/>
              </a:spcBef>
              <a:spcAft>
                <a:spcPts val="600"/>
              </a:spcAft>
              <a:buClrTx/>
              <a:buSzTx/>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lt"/>
                <a:cs typeface="Arial" panose="020B0604020202020204"/>
              </a:rPr>
              <a:t>5-year phase-out of enforcement discretion policy </a:t>
            </a:r>
          </a:p>
          <a:p>
            <a:pPr marL="457200" marR="0" lvl="0" indent="-346075" algn="l" defTabSz="1219170" rtl="0" eaLnBrk="1" fontAlgn="auto" latinLnBrk="0" hangingPunct="1">
              <a:spcBef>
                <a:spcPts val="0"/>
              </a:spcBef>
              <a:spcAft>
                <a:spcPts val="600"/>
              </a:spcAft>
              <a:buClrTx/>
              <a:buSzTx/>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lt"/>
                <a:cs typeface="Arial" panose="020B0604020202020204"/>
              </a:rPr>
              <a:t>Implementation by April 2024</a:t>
            </a:r>
          </a:p>
          <a:p>
            <a:pPr marL="457200" marR="0" lvl="0" indent="-346075" algn="l" defTabSz="1219170" rtl="0" eaLnBrk="1" fontAlgn="auto" latinLnBrk="0" hangingPunct="1">
              <a:spcBef>
                <a:spcPts val="0"/>
              </a:spcBef>
              <a:spcAft>
                <a:spcPts val="600"/>
              </a:spcAft>
              <a:buClrTx/>
              <a:buSzTx/>
              <a:buFont typeface="Wingdings" panose="05000000000000000000" pitchFamily="2" charset="2"/>
              <a:buChar char="§"/>
              <a:tabLst/>
              <a:defRPr/>
            </a:pPr>
            <a:r>
              <a:rPr lang="en-US" sz="2800" b="1" dirty="0">
                <a:solidFill>
                  <a:srgbClr val="FFFFFF"/>
                </a:solidFill>
                <a:latin typeface="Arial" panose="020B0604020202020204"/>
                <a:ea typeface="+mn-lt"/>
                <a:cs typeface="Arial" panose="020B0604020202020204"/>
              </a:rPr>
              <a:t>Phase-out timeline:</a:t>
            </a: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p:txBody>
      </p:sp>
      <p:sp>
        <p:nvSpPr>
          <p:cNvPr id="6" name="TextBox 5">
            <a:extLst>
              <a:ext uri="{FF2B5EF4-FFF2-40B4-BE49-F238E27FC236}">
                <a16:creationId xmlns:a16="http://schemas.microsoft.com/office/drawing/2014/main" id="{F42E55BC-8F4E-FC92-1927-D0B1BE91383A}"/>
              </a:ext>
            </a:extLst>
          </p:cNvPr>
          <p:cNvSpPr txBox="1"/>
          <p:nvPr/>
        </p:nvSpPr>
        <p:spPr>
          <a:xfrm>
            <a:off x="683693" y="5848678"/>
            <a:ext cx="10889325" cy="523220"/>
          </a:xfrm>
          <a:prstGeom prst="rect">
            <a:avLst/>
          </a:prstGeom>
          <a:noFill/>
        </p:spPr>
        <p:txBody>
          <a:bodyPr wrap="square">
            <a:spAutoFit/>
          </a:bodyPr>
          <a:lstStyle/>
          <a:p>
            <a:pPr marL="342900" marR="0" lvl="0" indent="-280988"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rPr>
              <a:t>Likely legal challenges</a:t>
            </a:r>
          </a:p>
        </p:txBody>
      </p:sp>
      <p:sp>
        <p:nvSpPr>
          <p:cNvPr id="9" name="TextBox 8">
            <a:extLst>
              <a:ext uri="{FF2B5EF4-FFF2-40B4-BE49-F238E27FC236}">
                <a16:creationId xmlns:a16="http://schemas.microsoft.com/office/drawing/2014/main" id="{700E7C7E-D957-DEA5-9081-D7E3441BC86C}"/>
              </a:ext>
            </a:extLst>
          </p:cNvPr>
          <p:cNvSpPr txBox="1"/>
          <p:nvPr/>
        </p:nvSpPr>
        <p:spPr>
          <a:xfrm>
            <a:off x="10379998" y="6457890"/>
            <a:ext cx="1781513"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11</a:t>
            </a:r>
          </a:p>
        </p:txBody>
      </p:sp>
      <p:graphicFrame>
        <p:nvGraphicFramePr>
          <p:cNvPr id="3" name="Diagram 2">
            <a:extLst>
              <a:ext uri="{FF2B5EF4-FFF2-40B4-BE49-F238E27FC236}">
                <a16:creationId xmlns:a16="http://schemas.microsoft.com/office/drawing/2014/main" id="{AA2BD6EF-D9A2-D4E1-5D97-CD2610AB991D}"/>
              </a:ext>
            </a:extLst>
          </p:cNvPr>
          <p:cNvGraphicFramePr/>
          <p:nvPr>
            <p:extLst>
              <p:ext uri="{D42A27DB-BD31-4B8C-83A1-F6EECF244321}">
                <p14:modId xmlns:p14="http://schemas.microsoft.com/office/powerpoint/2010/main" val="2074080710"/>
              </p:ext>
            </p:extLst>
          </p:nvPr>
        </p:nvGraphicFramePr>
        <p:xfrm>
          <a:off x="-1458" y="3429000"/>
          <a:ext cx="12192000" cy="21828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72116925"/>
      </p:ext>
    </p:extLst>
  </p:cSld>
  <p:clrMapOvr>
    <a:overrideClrMapping bg1="lt1" tx1="dk1" bg2="lt2" tx2="dk2" accent1="accent1" accent2="accent2" accent3="accent3" accent4="accent4" accent5="accent5" accent6="accent6" hlink="hlink" folHlink="folHlink"/>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3" grpId="0">
        <p:bldAsOne/>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a:extLst>
            <a:ext uri="{FF2B5EF4-FFF2-40B4-BE49-F238E27FC236}">
              <a16:creationId xmlns:a16="http://schemas.microsoft.com/office/drawing/2014/main" id="{7361B4AC-36D5-A347-FE21-5E7D5E987D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9DCC9A-671D-7E11-0C1A-5A6515F8CE5E}"/>
              </a:ext>
            </a:extLst>
          </p:cNvPr>
          <p:cNvSpPr>
            <a:spLocks noGrp="1"/>
          </p:cNvSpPr>
          <p:nvPr>
            <p:ph type="title"/>
          </p:nvPr>
        </p:nvSpPr>
        <p:spPr>
          <a:xfrm>
            <a:off x="0" y="-55424"/>
            <a:ext cx="12192000" cy="772160"/>
          </a:xfrm>
        </p:spPr>
        <p:txBody>
          <a:bodyPr/>
          <a:lstStyle/>
          <a:p>
            <a:pPr algn="ctr"/>
            <a:r>
              <a:rPr lang="en-US" sz="3600" b="1" dirty="0">
                <a:solidFill>
                  <a:srgbClr val="5FE0D4"/>
                </a:solidFill>
                <a:latin typeface="Arial"/>
                <a:cs typeface="Arial"/>
              </a:rPr>
              <a:t>Fiscal Year </a:t>
            </a:r>
            <a:r>
              <a:rPr lang="en-US" sz="3600" dirty="0">
                <a:solidFill>
                  <a:srgbClr val="5FE0D4"/>
                </a:solidFill>
                <a:latin typeface="Arial"/>
                <a:cs typeface="Arial"/>
              </a:rPr>
              <a:t>2024</a:t>
            </a:r>
            <a:r>
              <a:rPr lang="en-US" sz="3600" b="1" dirty="0">
                <a:solidFill>
                  <a:srgbClr val="5FE0D4"/>
                </a:solidFill>
                <a:latin typeface="Arial"/>
                <a:cs typeface="Arial"/>
              </a:rPr>
              <a:t> Appropriations</a:t>
            </a:r>
            <a:endParaRPr lang="en-US" sz="3600" b="1" dirty="0">
              <a:latin typeface="Arial"/>
              <a:cs typeface="Arial"/>
            </a:endParaRPr>
          </a:p>
        </p:txBody>
      </p:sp>
      <p:sp>
        <p:nvSpPr>
          <p:cNvPr id="8" name="TextBox 7">
            <a:extLst>
              <a:ext uri="{FF2B5EF4-FFF2-40B4-BE49-F238E27FC236}">
                <a16:creationId xmlns:a16="http://schemas.microsoft.com/office/drawing/2014/main" id="{71309067-20B0-7EB4-4D6C-E05C67F1530B}"/>
              </a:ext>
            </a:extLst>
          </p:cNvPr>
          <p:cNvSpPr txBox="1"/>
          <p:nvPr/>
        </p:nvSpPr>
        <p:spPr>
          <a:xfrm>
            <a:off x="2667000" y="1094067"/>
            <a:ext cx="6858000"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Arial" pitchFamily="34" charset="0"/>
              <a:ea typeface="+mn-ea"/>
              <a:cs typeface="+mn-cs"/>
            </a:endParaRPr>
          </a:p>
        </p:txBody>
      </p:sp>
      <p:sp>
        <p:nvSpPr>
          <p:cNvPr id="5" name="Rectangle 4">
            <a:extLst>
              <a:ext uri="{FF2B5EF4-FFF2-40B4-BE49-F238E27FC236}">
                <a16:creationId xmlns:a16="http://schemas.microsoft.com/office/drawing/2014/main" id="{72DD6AA7-EB3C-D3A3-D449-7ACA37396C12}"/>
              </a:ext>
            </a:extLst>
          </p:cNvPr>
          <p:cNvSpPr/>
          <p:nvPr/>
        </p:nvSpPr>
        <p:spPr>
          <a:xfrm>
            <a:off x="138374" y="1648642"/>
            <a:ext cx="11915252" cy="3816429"/>
          </a:xfrm>
          <a:prstGeom prst="rect">
            <a:avLst/>
          </a:prstGeom>
        </p:spPr>
        <p:txBody>
          <a:bodyPr wrap="square" lIns="91440" tIns="45720" rIns="91440" bIns="45720" anchor="t">
            <a:spAutoFit/>
          </a:bodyPr>
          <a:lstStyle/>
          <a:p>
            <a:pPr marL="457200" marR="0" lvl="0" indent="-225425"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tab pos="514350" algn="l"/>
              </a:tabLst>
              <a:defRPr/>
            </a:pPr>
            <a:r>
              <a:rPr kumimoji="0" lang="en-US" sz="2800" b="1" i="0" strike="noStrike" kern="1200" cap="none" spc="0" normalizeH="0" baseline="0" noProof="0" dirty="0">
                <a:ln>
                  <a:noFill/>
                </a:ln>
                <a:effectLst/>
                <a:uLnTx/>
                <a:uFillTx/>
                <a:latin typeface="Arial" panose="020B0604020202020204"/>
                <a:ea typeface="+mn-ea"/>
                <a:cs typeface="+mn-cs"/>
              </a:rPr>
              <a:t>Currently operating under a Continuing Resolution</a:t>
            </a:r>
          </a:p>
          <a:p>
            <a:pPr marL="457200" marR="0" lvl="0" indent="-225425" algn="l" defTabSz="1219170" rtl="0" eaLnBrk="1" fontAlgn="auto" latinLnBrk="0" hangingPunct="1">
              <a:lnSpc>
                <a:spcPct val="100000"/>
              </a:lnSpc>
              <a:spcBef>
                <a:spcPts val="0"/>
              </a:spcBef>
              <a:spcAft>
                <a:spcPts val="0"/>
              </a:spcAft>
              <a:buClrTx/>
              <a:buSzTx/>
              <a:buFontTx/>
              <a:buNone/>
              <a:tabLst>
                <a:tab pos="514350" algn="l"/>
              </a:tabLst>
              <a:defRPr/>
            </a:pPr>
            <a:endParaRPr kumimoji="0" lang="en-US" sz="1600" b="0" i="0" strike="noStrike" kern="1200" cap="none" spc="0" normalizeH="0" baseline="0" noProof="0" dirty="0">
              <a:ln>
                <a:noFill/>
              </a:ln>
              <a:effectLst/>
              <a:uLnTx/>
              <a:uFillTx/>
              <a:latin typeface="Arial" panose="020B0604020202020204"/>
              <a:ea typeface="+mn-ea"/>
              <a:cs typeface="Arial" panose="020B0604020202020204"/>
            </a:endParaRPr>
          </a:p>
          <a:p>
            <a:pPr marL="457200" marR="0" lvl="1" indent="-225425" algn="l" defTabSz="1219170" rtl="0" eaLnBrk="1" fontAlgn="auto" latinLnBrk="0" hangingPunct="1">
              <a:lnSpc>
                <a:spcPct val="100000"/>
              </a:lnSpc>
              <a:spcBef>
                <a:spcPts val="0"/>
              </a:spcBef>
              <a:spcAft>
                <a:spcPts val="0"/>
              </a:spcAft>
              <a:buClrTx/>
              <a:buSzTx/>
              <a:tabLst>
                <a:tab pos="514350" algn="l"/>
                <a:tab pos="741363" algn="l"/>
              </a:tabLst>
              <a:defRPr/>
            </a:pPr>
            <a:r>
              <a:rPr kumimoji="0" lang="en-US" sz="2800" b="1" i="0" strike="noStrike" kern="1200" cap="none" spc="0" normalizeH="0" baseline="0" noProof="0" dirty="0">
                <a:ln>
                  <a:noFill/>
                </a:ln>
                <a:solidFill>
                  <a:schemeClr val="accent3">
                    <a:lumMod val="60000"/>
                    <a:lumOff val="40000"/>
                  </a:schemeClr>
                </a:solidFill>
                <a:effectLst/>
                <a:uLnTx/>
                <a:uFillTx/>
                <a:latin typeface="Arial" panose="020B0604020202020204"/>
                <a:ea typeface="+mn-ea"/>
                <a:cs typeface="Arial" panose="020B0604020202020204"/>
              </a:rPr>
              <a:t>			</a:t>
            </a:r>
            <a:r>
              <a:rPr kumimoji="0" lang="en-US" sz="2800" b="1" i="0"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Arial" panose="020B0604020202020204"/>
              </a:rPr>
              <a:t>Expires March 8, 2024</a:t>
            </a:r>
            <a:endParaRPr kumimoji="0" lang="en-US" sz="2800" b="0" i="0"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Arial" panose="020B0604020202020204"/>
            </a:endParaRPr>
          </a:p>
          <a:p>
            <a:pPr marL="457200" marR="0" lvl="1" indent="-225425" algn="l" defTabSz="1219170" rtl="0" eaLnBrk="1" fontAlgn="auto" latinLnBrk="0" hangingPunct="1">
              <a:lnSpc>
                <a:spcPct val="100000"/>
              </a:lnSpc>
              <a:spcBef>
                <a:spcPts val="0"/>
              </a:spcBef>
              <a:spcAft>
                <a:spcPts val="0"/>
              </a:spcAft>
              <a:buClrTx/>
              <a:buSzTx/>
              <a:buFont typeface="Calibri"/>
              <a:buChar char="-"/>
              <a:tabLst>
                <a:tab pos="514350" algn="l"/>
                <a:tab pos="741363" algn="l"/>
              </a:tabLst>
              <a:defRPr/>
            </a:pPr>
            <a:endParaRPr kumimoji="0" lang="en-US" sz="2800" b="1" i="0" strike="noStrike" kern="1200" cap="none" spc="0" normalizeH="0" baseline="0" noProof="0" dirty="0">
              <a:ln>
                <a:noFill/>
              </a:ln>
              <a:effectLst/>
              <a:uLnTx/>
              <a:uFillTx/>
              <a:latin typeface="Arial" panose="020B0604020202020204"/>
              <a:ea typeface="+mn-ea"/>
              <a:cs typeface="Arial" panose="020B0604020202020204"/>
            </a:endParaRPr>
          </a:p>
          <a:p>
            <a:pPr marL="457200" marR="0" lvl="0" indent="-225425"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tab pos="514350" algn="l"/>
                <a:tab pos="741363" algn="l"/>
              </a:tabLst>
              <a:defRPr/>
            </a:pPr>
            <a:r>
              <a:rPr lang="en-US" sz="2800" b="1" dirty="0">
                <a:latin typeface="Arial" panose="020B0604020202020204"/>
                <a:cs typeface="Arial" panose="020B0604020202020204"/>
              </a:rPr>
              <a:t>Agreement from Congressional leadership</a:t>
            </a:r>
            <a:r>
              <a:rPr kumimoji="0" lang="en-US" sz="2800" b="1" i="0" strike="noStrike" kern="1200" cap="none" spc="0" normalizeH="0" baseline="0" noProof="0" dirty="0">
                <a:ln>
                  <a:noFill/>
                </a:ln>
                <a:effectLst/>
                <a:uLnTx/>
                <a:uFillTx/>
                <a:latin typeface="Arial" panose="020B0604020202020204"/>
                <a:ea typeface="+mn-ea"/>
                <a:cs typeface="Arial" panose="020B0604020202020204"/>
              </a:rPr>
              <a:t>:</a:t>
            </a:r>
          </a:p>
          <a:p>
            <a:pPr marL="457200" marR="0" lvl="0" indent="-225425" algn="l" defTabSz="1219170" rtl="0" eaLnBrk="1" fontAlgn="auto" latinLnBrk="0" hangingPunct="1">
              <a:lnSpc>
                <a:spcPct val="100000"/>
              </a:lnSpc>
              <a:spcBef>
                <a:spcPts val="0"/>
              </a:spcBef>
              <a:spcAft>
                <a:spcPts val="0"/>
              </a:spcAft>
              <a:buClrTx/>
              <a:buSzTx/>
              <a:buFontTx/>
              <a:buNone/>
              <a:tabLst>
                <a:tab pos="514350" algn="l"/>
                <a:tab pos="741363" algn="l"/>
              </a:tabLst>
              <a:defRPr/>
            </a:pPr>
            <a:endParaRPr kumimoji="0" lang="en-US" sz="1600" b="1" i="0" strike="noStrike" kern="1200" cap="none" spc="0" normalizeH="0" baseline="0" noProof="0" dirty="0">
              <a:ln>
                <a:noFill/>
              </a:ln>
              <a:effectLst/>
              <a:uLnTx/>
              <a:uFillTx/>
              <a:latin typeface="Arial" panose="020B0604020202020204"/>
              <a:ea typeface="+mn-ea"/>
              <a:cs typeface="Arial" panose="020B0604020202020204"/>
            </a:endParaRPr>
          </a:p>
          <a:p>
            <a:pPr marL="457200" marR="0" lvl="1" indent="-225425" algn="l" defTabSz="1219170" rtl="0" eaLnBrk="1" fontAlgn="auto" latinLnBrk="0" hangingPunct="1">
              <a:lnSpc>
                <a:spcPct val="100000"/>
              </a:lnSpc>
              <a:spcBef>
                <a:spcPts val="0"/>
              </a:spcBef>
              <a:spcAft>
                <a:spcPts val="0"/>
              </a:spcAft>
              <a:buClrTx/>
              <a:buSzTx/>
              <a:tabLst>
                <a:tab pos="514350" algn="l"/>
                <a:tab pos="741363" algn="l"/>
              </a:tabLst>
              <a:defRPr/>
            </a:pPr>
            <a:r>
              <a:rPr kumimoji="0" lang="en-US" sz="2800" b="1" i="0" strike="noStrike" kern="1200" cap="none" spc="0" normalizeH="0" baseline="0" noProof="0" dirty="0">
                <a:ln>
                  <a:noFill/>
                </a:ln>
                <a:solidFill>
                  <a:schemeClr val="accent3">
                    <a:lumMod val="60000"/>
                    <a:lumOff val="40000"/>
                  </a:schemeClr>
                </a:solidFill>
                <a:effectLst/>
                <a:uLnTx/>
                <a:uFillTx/>
                <a:latin typeface="Arial" panose="020B0604020202020204"/>
                <a:ea typeface="+mn-ea"/>
                <a:cs typeface="Arial" panose="020B0604020202020204"/>
              </a:rPr>
              <a:t>			</a:t>
            </a:r>
            <a:r>
              <a:rPr kumimoji="0" lang="en-US" sz="2800" b="1" i="0"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Arial" panose="020B0604020202020204"/>
              </a:rPr>
              <a:t>Discretionary spending (includes NIH): $772.7 billion</a:t>
            </a:r>
          </a:p>
          <a:p>
            <a:pPr marL="457200" marR="0" lvl="1" indent="-225425" algn="l" defTabSz="1219170" rtl="0" eaLnBrk="1" fontAlgn="auto" latinLnBrk="0" hangingPunct="1">
              <a:lnSpc>
                <a:spcPct val="100000"/>
              </a:lnSpc>
              <a:spcBef>
                <a:spcPts val="0"/>
              </a:spcBef>
              <a:spcAft>
                <a:spcPts val="0"/>
              </a:spcAft>
              <a:buClrTx/>
              <a:buSzTx/>
              <a:tabLst>
                <a:tab pos="514350" algn="l"/>
                <a:tab pos="741363" algn="l"/>
              </a:tabLst>
              <a:defRPr/>
            </a:pPr>
            <a:endParaRPr kumimoji="0" lang="en-US" sz="1400" b="1" i="0"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Arial" panose="020B0604020202020204"/>
            </a:endParaRPr>
          </a:p>
          <a:p>
            <a:pPr marL="457200" marR="0" lvl="1" indent="-225425" algn="l" defTabSz="1219170" rtl="0" eaLnBrk="1" fontAlgn="auto" latinLnBrk="0" hangingPunct="1">
              <a:lnSpc>
                <a:spcPct val="100000"/>
              </a:lnSpc>
              <a:spcBef>
                <a:spcPts val="0"/>
              </a:spcBef>
              <a:spcAft>
                <a:spcPts val="0"/>
              </a:spcAft>
              <a:buClrTx/>
              <a:buSzTx/>
              <a:tabLst>
                <a:tab pos="514350" algn="l"/>
                <a:tab pos="741363" algn="l"/>
              </a:tabLst>
              <a:defRPr/>
            </a:pPr>
            <a:r>
              <a:rPr kumimoji="0" lang="en-US" sz="2800" b="1" i="0"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Arial" panose="020B0604020202020204"/>
              </a:rPr>
              <a:t>			Chambers must come to agreement on final budget breakdown</a:t>
            </a:r>
          </a:p>
          <a:p>
            <a:pPr marL="951865" marR="0" lvl="1" indent="-342900" algn="l" defTabSz="1219170" rtl="0" eaLnBrk="1" fontAlgn="auto" latinLnBrk="0" hangingPunct="1">
              <a:lnSpc>
                <a:spcPct val="100000"/>
              </a:lnSpc>
              <a:spcBef>
                <a:spcPts val="0"/>
              </a:spcBef>
              <a:spcAft>
                <a:spcPts val="0"/>
              </a:spcAft>
              <a:buClrTx/>
              <a:buSzTx/>
              <a:buFont typeface="Calibri"/>
              <a:buChar char="-"/>
              <a:tabLst/>
              <a:defRPr/>
            </a:pPr>
            <a:endParaRPr kumimoji="0" lang="en-US" sz="2800" b="1" i="0" strike="noStrike" kern="1200" cap="none" spc="0" normalizeH="0" baseline="0" noProof="0" dirty="0">
              <a:ln>
                <a:noFill/>
              </a:ln>
              <a:effectLst/>
              <a:uLnTx/>
              <a:uFillTx/>
              <a:latin typeface="Arial" panose="020B0604020202020204"/>
              <a:ea typeface="+mn-ea"/>
              <a:cs typeface="Arial" panose="020B0604020202020204"/>
            </a:endParaRPr>
          </a:p>
        </p:txBody>
      </p:sp>
      <p:sp>
        <p:nvSpPr>
          <p:cNvPr id="6" name="TextBox 5">
            <a:extLst>
              <a:ext uri="{FF2B5EF4-FFF2-40B4-BE49-F238E27FC236}">
                <a16:creationId xmlns:a16="http://schemas.microsoft.com/office/drawing/2014/main" id="{974F5CA2-8446-0651-2349-06ACAB3F59F2}"/>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12</a:t>
            </a:r>
          </a:p>
        </p:txBody>
      </p:sp>
    </p:spTree>
    <p:extLst>
      <p:ext uri="{BB962C8B-B14F-4D97-AF65-F5344CB8AC3E}">
        <p14:creationId xmlns:p14="http://schemas.microsoft.com/office/powerpoint/2010/main" val="2210361092"/>
      </p:ext>
    </p:extLst>
  </p:cSld>
  <p:clrMapOvr>
    <a:overrideClrMapping bg1="lt1" tx1="dk1" bg2="lt2" tx2="dk2" accent1="accent1" accent2="accent2" accent3="accent3" accent4="accent4" accent5="accent5" accent6="accent6" hlink="hlink" folHlink="folHlink"/>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55418"/>
            <a:ext cx="12192000" cy="772160"/>
          </a:xfrm>
        </p:spPr>
        <p:txBody>
          <a:bodyPr/>
          <a:lstStyle/>
          <a:p>
            <a:pPr algn="ctr"/>
            <a:r>
              <a:rPr lang="en-US" sz="3600" b="1" dirty="0">
                <a:solidFill>
                  <a:srgbClr val="5FE0D4"/>
                </a:solidFill>
                <a:latin typeface="Arial"/>
                <a:cs typeface="Arial"/>
              </a:rPr>
              <a:t>Fiscal Year </a:t>
            </a:r>
            <a:r>
              <a:rPr lang="en-US" sz="3600" dirty="0">
                <a:solidFill>
                  <a:srgbClr val="5FE0D4"/>
                </a:solidFill>
                <a:latin typeface="Arial"/>
                <a:cs typeface="Arial"/>
              </a:rPr>
              <a:t>2024 Draft</a:t>
            </a:r>
            <a:r>
              <a:rPr lang="en-US" sz="3600" b="1" dirty="0">
                <a:solidFill>
                  <a:srgbClr val="5FE0D4"/>
                </a:solidFill>
                <a:latin typeface="Arial"/>
                <a:cs typeface="Arial"/>
              </a:rPr>
              <a:t> Appropriations</a:t>
            </a:r>
            <a:r>
              <a:rPr lang="en-US" sz="3600" dirty="0">
                <a:solidFill>
                  <a:srgbClr val="5FE0D4"/>
                </a:solidFill>
                <a:latin typeface="Arial"/>
                <a:cs typeface="Arial"/>
              </a:rPr>
              <a:t> from July 2023</a:t>
            </a:r>
            <a:endParaRPr lang="en-US" sz="3600" b="1" dirty="0">
              <a:latin typeface="Arial"/>
              <a:cs typeface="Arial"/>
            </a:endParaRPr>
          </a:p>
        </p:txBody>
      </p:sp>
      <p:sp>
        <p:nvSpPr>
          <p:cNvPr id="8" name="TextBox 7"/>
          <p:cNvSpPr txBox="1"/>
          <p:nvPr/>
        </p:nvSpPr>
        <p:spPr>
          <a:xfrm>
            <a:off x="2667000" y="1402103"/>
            <a:ext cx="6858000"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Arial" pitchFamily="34" charset="0"/>
              <a:ea typeface="+mn-ea"/>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1597438894"/>
              </p:ext>
            </p:extLst>
          </p:nvPr>
        </p:nvGraphicFramePr>
        <p:xfrm>
          <a:off x="304367" y="1135633"/>
          <a:ext cx="11471322" cy="4900272"/>
        </p:xfrm>
        <a:graphic>
          <a:graphicData uri="http://schemas.openxmlformats.org/drawingml/2006/table">
            <a:tbl>
              <a:tblPr firstRow="1" firstCol="1" bandRow="1">
                <a:tableStyleId>{F5AB1C69-6EDB-4FF4-983F-18BD219EF322}</a:tableStyleId>
              </a:tblPr>
              <a:tblGrid>
                <a:gridCol w="1495741">
                  <a:extLst>
                    <a:ext uri="{9D8B030D-6E8A-4147-A177-3AD203B41FA5}">
                      <a16:colId xmlns:a16="http://schemas.microsoft.com/office/drawing/2014/main" val="2226350271"/>
                    </a:ext>
                  </a:extLst>
                </a:gridCol>
                <a:gridCol w="1505918">
                  <a:extLst>
                    <a:ext uri="{9D8B030D-6E8A-4147-A177-3AD203B41FA5}">
                      <a16:colId xmlns:a16="http://schemas.microsoft.com/office/drawing/2014/main" val="20000"/>
                    </a:ext>
                  </a:extLst>
                </a:gridCol>
                <a:gridCol w="2273933">
                  <a:extLst>
                    <a:ext uri="{9D8B030D-6E8A-4147-A177-3AD203B41FA5}">
                      <a16:colId xmlns:a16="http://schemas.microsoft.com/office/drawing/2014/main" val="598856791"/>
                    </a:ext>
                  </a:extLst>
                </a:gridCol>
                <a:gridCol w="2273933">
                  <a:extLst>
                    <a:ext uri="{9D8B030D-6E8A-4147-A177-3AD203B41FA5}">
                      <a16:colId xmlns:a16="http://schemas.microsoft.com/office/drawing/2014/main" val="20003"/>
                    </a:ext>
                  </a:extLst>
                </a:gridCol>
                <a:gridCol w="2014675">
                  <a:extLst>
                    <a:ext uri="{9D8B030D-6E8A-4147-A177-3AD203B41FA5}">
                      <a16:colId xmlns:a16="http://schemas.microsoft.com/office/drawing/2014/main" val="2599717032"/>
                    </a:ext>
                  </a:extLst>
                </a:gridCol>
                <a:gridCol w="1907122">
                  <a:extLst>
                    <a:ext uri="{9D8B030D-6E8A-4147-A177-3AD203B41FA5}">
                      <a16:colId xmlns:a16="http://schemas.microsoft.com/office/drawing/2014/main" val="2591348643"/>
                    </a:ext>
                  </a:extLst>
                </a:gridCol>
              </a:tblGrid>
              <a:tr h="1703294">
                <a:tc>
                  <a:txBody>
                    <a:bodyPr/>
                    <a:lstStyle/>
                    <a:p>
                      <a:pPr lvl="0" algn="ctr">
                        <a:buNone/>
                      </a:pPr>
                      <a:r>
                        <a:rPr lang="en-US" sz="2400" b="1">
                          <a:solidFill>
                            <a:schemeClr val="bg1"/>
                          </a:solidFill>
                          <a:latin typeface="Arial"/>
                          <a:cs typeface="Arial"/>
                        </a:rPr>
                        <a:t>Chamber</a:t>
                      </a:r>
                    </a:p>
                  </a:txBody>
                  <a:tcPr marL="68580" marR="68580" marT="34290" marB="34290" anchor="ctr"/>
                </a:tc>
                <a:tc>
                  <a:txBody>
                    <a:bodyPr/>
                    <a:lstStyle/>
                    <a:p>
                      <a:pPr algn="ctr"/>
                      <a:r>
                        <a:rPr lang="en-US" sz="2400" b="1">
                          <a:solidFill>
                            <a:schemeClr val="bg1"/>
                          </a:solidFill>
                          <a:latin typeface="Arial"/>
                          <a:cs typeface="Arial"/>
                        </a:rPr>
                        <a:t>Portion</a:t>
                      </a:r>
                      <a:endParaRPr lang="en-US" sz="2400" b="1">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lvl="0" algn="ctr">
                        <a:buNone/>
                      </a:pPr>
                      <a:r>
                        <a:rPr lang="en-US" sz="2000" b="1" i="0" u="none" strike="noStrike" noProof="0">
                          <a:solidFill>
                            <a:schemeClr val="bg1"/>
                          </a:solidFill>
                          <a:latin typeface="Arial"/>
                        </a:rPr>
                        <a:t>Fiscal Year 2023 </a:t>
                      </a:r>
                      <a:endParaRPr lang="en-US" sz="2000" b="1" i="0" u="none" strike="noStrike" noProof="0">
                        <a:solidFill>
                          <a:srgbClr val="001956"/>
                        </a:solidFill>
                        <a:latin typeface="Arial"/>
                      </a:endParaRPr>
                    </a:p>
                    <a:p>
                      <a:pPr lvl="0" algn="ctr">
                        <a:buNone/>
                      </a:pPr>
                      <a:r>
                        <a:rPr lang="en-US" sz="2000" b="1" i="0" u="none" strike="noStrike" noProof="0">
                          <a:solidFill>
                            <a:schemeClr val="bg1"/>
                          </a:solidFill>
                          <a:latin typeface="Arial"/>
                        </a:rPr>
                        <a:t>Enacted</a:t>
                      </a:r>
                      <a:endParaRPr lang="en-US" sz="2000" b="1" i="0" u="none" strike="noStrike" noProof="0">
                        <a:solidFill>
                          <a:srgbClr val="001956"/>
                        </a:solidFill>
                        <a:latin typeface="Arial"/>
                      </a:endParaRPr>
                    </a:p>
                    <a:p>
                      <a:pPr lvl="0" algn="ctr">
                        <a:buNone/>
                      </a:pPr>
                      <a:r>
                        <a:rPr lang="en-US" sz="2000" b="1" i="0" u="none" strike="noStrike" noProof="0">
                          <a:solidFill>
                            <a:schemeClr val="bg1"/>
                          </a:solidFill>
                          <a:latin typeface="Arial"/>
                        </a:rPr>
                        <a:t>L-HHS Appropriation</a:t>
                      </a:r>
                      <a:endParaRPr lang="en-US" sz="2000"/>
                    </a:p>
                  </a:txBody>
                  <a:tcPr marL="68580" marR="68580" marT="34290" marB="34290" anchor="ctr"/>
                </a:tc>
                <a:tc>
                  <a:txBody>
                    <a:bodyPr/>
                    <a:lstStyle/>
                    <a:p>
                      <a:pPr lvl="0" algn="ctr">
                        <a:buNone/>
                      </a:pPr>
                      <a:r>
                        <a:rPr lang="en-US" sz="2000" b="1" i="0" dirty="0">
                          <a:latin typeface="Arial"/>
                          <a:cs typeface="Arial"/>
                        </a:rPr>
                        <a:t>Fiscal Year 2024</a:t>
                      </a:r>
                      <a:endParaRPr lang="en-US" dirty="0"/>
                    </a:p>
                    <a:p>
                      <a:pPr lvl="0" algn="ctr">
                        <a:buNone/>
                      </a:pPr>
                      <a:r>
                        <a:rPr lang="en-US" sz="2000" b="1" i="0" dirty="0">
                          <a:latin typeface="Arial"/>
                          <a:cs typeface="Arial"/>
                        </a:rPr>
                        <a:t>Draft L-HHS Appropriation </a:t>
                      </a:r>
                    </a:p>
                  </a:txBody>
                  <a:tcPr marL="68580" marR="68580" marT="34290" marB="34290" anchor="ctr"/>
                </a:tc>
                <a:tc>
                  <a:txBody>
                    <a:bodyPr/>
                    <a:lstStyle/>
                    <a:p>
                      <a:pPr lvl="0" algn="ctr">
                        <a:buNone/>
                      </a:pPr>
                      <a:endParaRPr lang="en-US" sz="2000" b="1" i="0" dirty="0">
                        <a:solidFill>
                          <a:schemeClr val="bg1"/>
                        </a:solidFill>
                        <a:latin typeface="Arial"/>
                        <a:cs typeface="Arial"/>
                      </a:endParaRPr>
                    </a:p>
                    <a:p>
                      <a:pPr lvl="0" algn="ctr">
                        <a:buNone/>
                      </a:pPr>
                      <a:r>
                        <a:rPr lang="en-US" sz="2000" b="1" i="0" dirty="0">
                          <a:latin typeface="+mn-lt"/>
                          <a:cs typeface="Arial"/>
                        </a:rPr>
                        <a:t>Fiscal Year </a:t>
                      </a:r>
                    </a:p>
                    <a:p>
                      <a:pPr lvl="0" algn="ctr">
                        <a:buNone/>
                      </a:pPr>
                      <a:r>
                        <a:rPr lang="en-US" sz="2000" b="1" i="0" u="none" strike="noStrike" noProof="0" dirty="0"/>
                        <a:t>2024-2023 Difference $</a:t>
                      </a:r>
                      <a:endParaRPr lang="en-US" b="1" u="none" strike="noStrike" noProof="0" dirty="0"/>
                    </a:p>
                  </a:txBody>
                  <a:tcPr marL="68580" marR="68580" marT="34290" marB="34290" anchor="ctr"/>
                </a:tc>
                <a:tc>
                  <a:txBody>
                    <a:bodyPr/>
                    <a:lstStyle/>
                    <a:p>
                      <a:pPr algn="ctr"/>
                      <a:endParaRPr lang="en-US" sz="2000" b="1" i="0" dirty="0">
                        <a:solidFill>
                          <a:schemeClr val="bg1"/>
                        </a:solidFill>
                        <a:latin typeface="Arial"/>
                        <a:cs typeface="Arial"/>
                      </a:endParaRPr>
                    </a:p>
                    <a:p>
                      <a:pPr lvl="0" algn="ctr">
                        <a:buNone/>
                      </a:pPr>
                      <a:r>
                        <a:rPr lang="en-US" sz="2000" b="1" i="0" dirty="0">
                          <a:latin typeface="+mn-lt"/>
                          <a:cs typeface="Arial"/>
                        </a:rPr>
                        <a:t>Fiscal Year </a:t>
                      </a:r>
                    </a:p>
                    <a:p>
                      <a:pPr lvl="0" algn="ctr">
                        <a:buNone/>
                      </a:pPr>
                      <a:r>
                        <a:rPr lang="en-US" sz="2000" b="1" i="0" u="none" strike="noStrike" noProof="0" dirty="0"/>
                        <a:t>2024-2023 Difference %</a:t>
                      </a:r>
                      <a:endParaRPr lang="en-US" b="1" u="none" strike="noStrike" noProof="0" dirty="0"/>
                    </a:p>
                  </a:txBody>
                  <a:tcPr marL="68580" marR="68580" marT="34290" marB="34290" anchor="ctr"/>
                </a:tc>
                <a:extLst>
                  <a:ext uri="{0D108BD9-81ED-4DB2-BD59-A6C34878D82A}">
                    <a16:rowId xmlns:a16="http://schemas.microsoft.com/office/drawing/2014/main" val="10000"/>
                  </a:ext>
                </a:extLst>
              </a:tr>
              <a:tr h="690660">
                <a:tc rowSpan="2">
                  <a:txBody>
                    <a:bodyPr/>
                    <a:lstStyle/>
                    <a:p>
                      <a:pPr lvl="0" algn="ctr">
                        <a:buNone/>
                      </a:pPr>
                      <a:r>
                        <a:rPr lang="en-US" sz="2400" dirty="0">
                          <a:solidFill>
                            <a:schemeClr val="bg1"/>
                          </a:solidFill>
                        </a:rPr>
                        <a:t>House </a:t>
                      </a:r>
                      <a:r>
                        <a:rPr lang="en-US" sz="1600" dirty="0">
                          <a:solidFill>
                            <a:schemeClr val="bg1"/>
                          </a:solidFill>
                          <a:hlinkClick r:id="rId4"/>
                        </a:rPr>
                        <a:t>(</a:t>
                      </a:r>
                      <a:r>
                        <a:rPr lang="en-US" sz="1600" u="sng" dirty="0">
                          <a:solidFill>
                            <a:schemeClr val="bg1"/>
                          </a:solidFill>
                          <a:hlinkClick r:id="rId4"/>
                        </a:rPr>
                        <a:t>$644.5 B </a:t>
                      </a:r>
                    </a:p>
                    <a:p>
                      <a:pPr lvl="0" algn="ctr">
                        <a:buNone/>
                      </a:pPr>
                      <a:r>
                        <a:rPr lang="en-US" sz="1600" u="sng" dirty="0">
                          <a:solidFill>
                            <a:schemeClr val="bg1"/>
                          </a:solidFill>
                          <a:hlinkClick r:id="rId4"/>
                        </a:rPr>
                        <a:t>top-line</a:t>
                      </a:r>
                      <a:r>
                        <a:rPr lang="en-US" sz="1600" dirty="0">
                          <a:solidFill>
                            <a:schemeClr val="bg1"/>
                          </a:solidFill>
                          <a:hlinkClick r:id="rId4"/>
                        </a:rPr>
                        <a:t> discretionary)</a:t>
                      </a:r>
                      <a:endParaRPr lang="en-US" sz="1600" dirty="0">
                        <a:solidFill>
                          <a:schemeClr val="bg1"/>
                        </a:solidFill>
                      </a:endParaRPr>
                    </a:p>
                  </a:txBody>
                  <a:tcPr marL="68580" marR="68580" marT="34290" marB="34290" anchor="ctr"/>
                </a:tc>
                <a:tc>
                  <a:txBody>
                    <a:bodyPr/>
                    <a:lstStyle/>
                    <a:p>
                      <a:pPr algn="ctr"/>
                      <a:r>
                        <a:rPr lang="en-US" sz="2400">
                          <a:solidFill>
                            <a:schemeClr val="bg1"/>
                          </a:solidFill>
                        </a:rPr>
                        <a:t>NIH</a:t>
                      </a:r>
                      <a:endParaRPr lang="en-US" sz="2400" b="1">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lvl="0" algn="ctr">
                        <a:buNone/>
                      </a:pPr>
                      <a:r>
                        <a:rPr lang="en-US" sz="2400" b="0" i="0" u="none" strike="noStrike" noProof="0">
                          <a:solidFill>
                            <a:schemeClr val="bg1"/>
                          </a:solidFill>
                          <a:latin typeface="Arial"/>
                        </a:rPr>
                        <a:t>$46.8 B</a:t>
                      </a:r>
                      <a:endParaRPr lang="en-US" sz="2400"/>
                    </a:p>
                  </a:txBody>
                  <a:tcPr marL="68580" marR="68580" marT="34290" marB="34290" anchor="ctr"/>
                </a:tc>
                <a:tc>
                  <a:txBody>
                    <a:bodyPr/>
                    <a:lstStyle/>
                    <a:p>
                      <a:pPr lvl="0" algn="ctr">
                        <a:buNone/>
                      </a:pPr>
                      <a:r>
                        <a:rPr lang="en-US" sz="2400">
                          <a:solidFill>
                            <a:schemeClr val="bg1"/>
                          </a:solidFill>
                        </a:rPr>
                        <a:t>$44 B</a:t>
                      </a:r>
                      <a:endParaRPr lang="en-US"/>
                    </a:p>
                  </a:txBody>
                  <a:tcPr marL="68580" marR="68580" marT="34290" marB="34290" anchor="ctr"/>
                </a:tc>
                <a:tc>
                  <a:txBody>
                    <a:bodyPr/>
                    <a:lstStyle/>
                    <a:p>
                      <a:pPr lvl="0" algn="ctr">
                        <a:buNone/>
                      </a:pPr>
                      <a:r>
                        <a:rPr lang="en-US" sz="2400" b="0" i="0" u="none" strike="noStrike" noProof="0">
                          <a:solidFill>
                            <a:srgbClr val="002060"/>
                          </a:solidFill>
                        </a:rPr>
                        <a:t>-$2.8 B</a:t>
                      </a:r>
                    </a:p>
                  </a:txBody>
                  <a:tcPr marL="68580" marR="68580" marT="34290" marB="34290" anchor="ctr"/>
                </a:tc>
                <a:tc>
                  <a:txBody>
                    <a:bodyPr/>
                    <a:lstStyle/>
                    <a:p>
                      <a:pPr algn="ctr"/>
                      <a:r>
                        <a:rPr lang="en-US" sz="2400" b="0">
                          <a:solidFill>
                            <a:schemeClr val="bg1"/>
                          </a:solidFill>
                          <a:latin typeface="Arial"/>
                          <a:cs typeface="Arial"/>
                        </a:rPr>
                        <a:t>-6%</a:t>
                      </a:r>
                    </a:p>
                  </a:txBody>
                  <a:tcPr marL="68580" marR="68580" marT="34290" marB="34290" anchor="ctr"/>
                </a:tc>
                <a:extLst>
                  <a:ext uri="{0D108BD9-81ED-4DB2-BD59-A6C34878D82A}">
                    <a16:rowId xmlns:a16="http://schemas.microsoft.com/office/drawing/2014/main" val="3935094876"/>
                  </a:ext>
                </a:extLst>
              </a:tr>
              <a:tr h="690660">
                <a:tc vMerge="1">
                  <a:txBody>
                    <a:bodyPr/>
                    <a:lstStyle/>
                    <a:p>
                      <a:endParaRPr lang="en-US"/>
                    </a:p>
                  </a:txBody>
                  <a:tcPr marL="68580" marR="68580" marT="34290" marB="34290" anchor="ctr"/>
                </a:tc>
                <a:tc>
                  <a:txBody>
                    <a:bodyPr/>
                    <a:lstStyle/>
                    <a:p>
                      <a:pPr algn="ctr"/>
                      <a:r>
                        <a:rPr lang="en-US" sz="2400" b="1">
                          <a:solidFill>
                            <a:schemeClr val="bg1"/>
                          </a:solidFill>
                          <a:latin typeface="Arial"/>
                          <a:cs typeface="Arial"/>
                        </a:rPr>
                        <a:t>NHGRI</a:t>
                      </a:r>
                    </a:p>
                  </a:txBody>
                  <a:tcPr marL="68580" marR="68580" marT="34290" marB="34290" anchor="ctr"/>
                </a:tc>
                <a:tc>
                  <a:txBody>
                    <a:bodyPr/>
                    <a:lstStyle/>
                    <a:p>
                      <a:pPr lvl="0" algn="ctr">
                        <a:buNone/>
                      </a:pPr>
                      <a:r>
                        <a:rPr lang="en-US" sz="2400" b="0" i="0" u="none" strike="noStrike" noProof="0">
                          <a:solidFill>
                            <a:schemeClr val="bg1"/>
                          </a:solidFill>
                          <a:latin typeface="Arial"/>
                        </a:rPr>
                        <a:t>$660.51 M</a:t>
                      </a:r>
                      <a:endParaRPr lang="en-US" sz="2400"/>
                    </a:p>
                  </a:txBody>
                  <a:tcPr marL="68580" marR="68580" marT="34290" marB="34290" anchor="ctr"/>
                </a:tc>
                <a:tc>
                  <a:txBody>
                    <a:bodyPr/>
                    <a:lstStyle/>
                    <a:p>
                      <a:pPr lvl="0" algn="ctr">
                        <a:buNone/>
                      </a:pPr>
                      <a:r>
                        <a:rPr lang="en-US" sz="2400" b="0">
                          <a:solidFill>
                            <a:schemeClr val="bg1"/>
                          </a:solidFill>
                          <a:latin typeface="Arial"/>
                          <a:cs typeface="Arial"/>
                        </a:rPr>
                        <a:t>$663.2 M</a:t>
                      </a:r>
                      <a:endParaRPr lang="en-US"/>
                    </a:p>
                  </a:txBody>
                  <a:tcPr marL="68580" marR="68580" marT="34290" marB="34290" anchor="ctr"/>
                </a:tc>
                <a:tc>
                  <a:txBody>
                    <a:bodyPr/>
                    <a:lstStyle/>
                    <a:p>
                      <a:pPr lvl="0" algn="ctr">
                        <a:buNone/>
                      </a:pPr>
                      <a:r>
                        <a:rPr lang="en-US" sz="2400" b="0">
                          <a:solidFill>
                            <a:schemeClr val="bg1"/>
                          </a:solidFill>
                          <a:latin typeface="Arial"/>
                          <a:cs typeface="Arial"/>
                        </a:rPr>
                        <a:t>$2.69 M</a:t>
                      </a:r>
                    </a:p>
                  </a:txBody>
                  <a:tcPr marL="68580" marR="68580" marT="34290" marB="34290" anchor="ctr"/>
                </a:tc>
                <a:tc>
                  <a:txBody>
                    <a:bodyPr/>
                    <a:lstStyle/>
                    <a:p>
                      <a:pPr algn="ctr"/>
                      <a:r>
                        <a:rPr lang="en-US" sz="2400" b="0">
                          <a:solidFill>
                            <a:schemeClr val="bg1"/>
                          </a:solidFill>
                          <a:latin typeface="Arial"/>
                          <a:cs typeface="Arial"/>
                        </a:rPr>
                        <a:t>+0.4%</a:t>
                      </a:r>
                    </a:p>
                  </a:txBody>
                  <a:tcPr marL="68580" marR="68580" marT="34290" marB="34290" anchor="ctr"/>
                </a:tc>
                <a:extLst>
                  <a:ext uri="{0D108BD9-81ED-4DB2-BD59-A6C34878D82A}">
                    <a16:rowId xmlns:a16="http://schemas.microsoft.com/office/drawing/2014/main" val="1964697310"/>
                  </a:ext>
                </a:extLst>
              </a:tr>
              <a:tr h="431320">
                <a:tc>
                  <a:txBody>
                    <a:bodyPr/>
                    <a:lstStyle/>
                    <a:p>
                      <a:pPr lvl="0" algn="ctr">
                        <a:buNone/>
                      </a:pPr>
                      <a:endParaRPr lang="en-US" sz="2400" dirty="0">
                        <a:solidFill>
                          <a:schemeClr val="bg1"/>
                        </a:solidFill>
                      </a:endParaRPr>
                    </a:p>
                  </a:txBody>
                  <a:tcPr marL="68580" marR="68580" marT="34290" marB="34290" anchor="ctr">
                    <a:noFill/>
                  </a:tcPr>
                </a:tc>
                <a:tc>
                  <a:txBody>
                    <a:bodyPr/>
                    <a:lstStyle/>
                    <a:p>
                      <a:pPr lvl="0" algn="ctr">
                        <a:buNone/>
                      </a:pPr>
                      <a:endParaRPr lang="en-US" sz="2400" b="1">
                        <a:solidFill>
                          <a:schemeClr val="bg1"/>
                        </a:solidFill>
                        <a:latin typeface="Arial"/>
                        <a:cs typeface="Arial"/>
                      </a:endParaRPr>
                    </a:p>
                  </a:txBody>
                  <a:tcPr marL="68580" marR="68580" marT="34290" marB="34290" anchor="ctr">
                    <a:noFill/>
                  </a:tcPr>
                </a:tc>
                <a:tc>
                  <a:txBody>
                    <a:bodyPr/>
                    <a:lstStyle/>
                    <a:p>
                      <a:pPr lvl="0" algn="ctr">
                        <a:buNone/>
                      </a:pPr>
                      <a:endParaRPr lang="en-US" sz="2400" b="0" i="0" u="none" strike="noStrike" noProof="0">
                        <a:solidFill>
                          <a:schemeClr val="bg1"/>
                        </a:solidFill>
                        <a:latin typeface="Arial"/>
                      </a:endParaRPr>
                    </a:p>
                  </a:txBody>
                  <a:tcPr marL="68580" marR="68580" marT="34290" marB="34290" anchor="ctr">
                    <a:noFill/>
                  </a:tcPr>
                </a:tc>
                <a:tc>
                  <a:txBody>
                    <a:bodyPr/>
                    <a:lstStyle/>
                    <a:p>
                      <a:pPr lvl="0" algn="ctr">
                        <a:buNone/>
                      </a:pPr>
                      <a:endParaRPr lang="en-US" sz="2400" b="0">
                        <a:solidFill>
                          <a:schemeClr val="bg1"/>
                        </a:solidFill>
                        <a:latin typeface="Arial"/>
                        <a:cs typeface="Arial"/>
                      </a:endParaRPr>
                    </a:p>
                  </a:txBody>
                  <a:tcPr marL="68580" marR="68580" marT="34290" marB="34290" anchor="ctr">
                    <a:noFill/>
                  </a:tcPr>
                </a:tc>
                <a:tc>
                  <a:txBody>
                    <a:bodyPr/>
                    <a:lstStyle/>
                    <a:p>
                      <a:pPr lvl="0" algn="ctr">
                        <a:buNone/>
                      </a:pPr>
                      <a:endParaRPr lang="en-US" sz="2400" b="0">
                        <a:solidFill>
                          <a:schemeClr val="bg1"/>
                        </a:solidFill>
                        <a:latin typeface="Arial"/>
                        <a:cs typeface="Arial"/>
                      </a:endParaRPr>
                    </a:p>
                  </a:txBody>
                  <a:tcPr marL="68580" marR="68580" marT="34290" marB="34290" anchor="ctr">
                    <a:noFill/>
                  </a:tcPr>
                </a:tc>
                <a:tc>
                  <a:txBody>
                    <a:bodyPr/>
                    <a:lstStyle/>
                    <a:p>
                      <a:pPr lvl="0" algn="ctr">
                        <a:buNone/>
                      </a:pPr>
                      <a:endParaRPr lang="en-US" sz="2400" b="0">
                        <a:solidFill>
                          <a:schemeClr val="bg1"/>
                        </a:solidFill>
                        <a:latin typeface="Arial"/>
                        <a:cs typeface="Arial"/>
                      </a:endParaRPr>
                    </a:p>
                  </a:txBody>
                  <a:tcPr marL="68580" marR="68580" marT="34290" marB="34290" anchor="ctr">
                    <a:noFill/>
                  </a:tcPr>
                </a:tc>
                <a:extLst>
                  <a:ext uri="{0D108BD9-81ED-4DB2-BD59-A6C34878D82A}">
                    <a16:rowId xmlns:a16="http://schemas.microsoft.com/office/drawing/2014/main" val="721347956"/>
                  </a:ext>
                </a:extLst>
              </a:tr>
              <a:tr h="690659">
                <a:tc rowSpan="2">
                  <a:txBody>
                    <a:bodyPr/>
                    <a:lstStyle/>
                    <a:p>
                      <a:pPr lvl="0" algn="ctr">
                        <a:buNone/>
                      </a:pPr>
                      <a:r>
                        <a:rPr lang="en-US" sz="2400" dirty="0">
                          <a:solidFill>
                            <a:schemeClr val="bg1"/>
                          </a:solidFill>
                        </a:rPr>
                        <a:t>Senate</a:t>
                      </a:r>
                    </a:p>
                    <a:p>
                      <a:pPr lvl="0" algn="ctr">
                        <a:buNone/>
                      </a:pPr>
                      <a:r>
                        <a:rPr lang="en-US" sz="1600" b="1" i="0" u="none" strike="noStrike" noProof="0" dirty="0">
                          <a:solidFill>
                            <a:schemeClr val="bg1"/>
                          </a:solidFill>
                          <a:latin typeface="Arial"/>
                          <a:hlinkClick r:id="rId5"/>
                        </a:rPr>
                        <a:t>(</a:t>
                      </a:r>
                      <a:r>
                        <a:rPr lang="en-US" sz="1600" b="1" i="0" u="sng" strike="noStrike" noProof="0" dirty="0">
                          <a:solidFill>
                            <a:schemeClr val="bg1"/>
                          </a:solidFill>
                          <a:latin typeface="Arial"/>
                          <a:hlinkClick r:id="rId5"/>
                        </a:rPr>
                        <a:t>$703.7 B</a:t>
                      </a:r>
                      <a:r>
                        <a:rPr lang="en-US" sz="1600" b="1" i="0" u="none" strike="noStrike" noProof="0" dirty="0">
                          <a:solidFill>
                            <a:schemeClr val="bg1"/>
                          </a:solidFill>
                          <a:latin typeface="Arial"/>
                          <a:hlinkClick r:id="rId5"/>
                        </a:rPr>
                        <a:t> </a:t>
                      </a:r>
                      <a:endParaRPr lang="en-US" sz="1600" dirty="0">
                        <a:hlinkClick r:id="rId5"/>
                      </a:endParaRPr>
                    </a:p>
                    <a:p>
                      <a:pPr lvl="0" algn="ctr">
                        <a:buNone/>
                      </a:pPr>
                      <a:r>
                        <a:rPr lang="en-US" sz="1600" b="1" i="0" u="none" strike="noStrike" noProof="0" dirty="0">
                          <a:solidFill>
                            <a:schemeClr val="bg1"/>
                          </a:solidFill>
                          <a:latin typeface="Arial"/>
                          <a:hlinkClick r:id="rId5"/>
                        </a:rPr>
                        <a:t>top-line</a:t>
                      </a:r>
                    </a:p>
                    <a:p>
                      <a:pPr lvl="0" algn="ctr">
                        <a:buNone/>
                      </a:pPr>
                      <a:r>
                        <a:rPr lang="en-US" sz="1600" b="1" i="0" u="none" strike="noStrike" noProof="0" dirty="0">
                          <a:solidFill>
                            <a:schemeClr val="bg1"/>
                          </a:solidFill>
                          <a:latin typeface="Arial"/>
                          <a:hlinkClick r:id="rId5"/>
                        </a:rPr>
                        <a:t>discretionary)</a:t>
                      </a:r>
                      <a:endParaRPr lang="en-US" sz="1600" dirty="0"/>
                    </a:p>
                  </a:txBody>
                  <a:tcPr marL="68580" marR="68580" marT="34290" marB="34290" anchor="ctr"/>
                </a:tc>
                <a:tc>
                  <a:txBody>
                    <a:bodyPr/>
                    <a:lstStyle/>
                    <a:p>
                      <a:pPr lvl="0" algn="ctr">
                        <a:buNone/>
                      </a:pPr>
                      <a:r>
                        <a:rPr lang="en-US" sz="2400">
                          <a:solidFill>
                            <a:schemeClr val="bg1"/>
                          </a:solidFill>
                        </a:rPr>
                        <a:t>NIH</a:t>
                      </a:r>
                      <a:endParaRPr lang="en-US" sz="2400" b="1">
                        <a:solidFill>
                          <a:schemeClr val="bg1"/>
                        </a:solidFill>
                        <a:latin typeface="Arial"/>
                        <a:cs typeface="Arial"/>
                      </a:endParaRPr>
                    </a:p>
                  </a:txBody>
                  <a:tcPr marL="68580" marR="68580" marT="34290" marB="34290" anchor="ctr"/>
                </a:tc>
                <a:tc>
                  <a:txBody>
                    <a:bodyPr/>
                    <a:lstStyle/>
                    <a:p>
                      <a:pPr lvl="0" algn="ctr">
                        <a:buNone/>
                      </a:pPr>
                      <a:r>
                        <a:rPr lang="en-US" sz="2400" b="0" i="0" u="none" strike="noStrike" noProof="0">
                          <a:solidFill>
                            <a:schemeClr val="bg1"/>
                          </a:solidFill>
                          <a:latin typeface="Arial"/>
                        </a:rPr>
                        <a:t>$46.8 B</a:t>
                      </a:r>
                      <a:endParaRPr lang="en-US" sz="2400"/>
                    </a:p>
                  </a:txBody>
                  <a:tcPr marL="68580" marR="68580" marT="34290" marB="34290" anchor="ctr"/>
                </a:tc>
                <a:tc>
                  <a:txBody>
                    <a:bodyPr/>
                    <a:lstStyle/>
                    <a:p>
                      <a:pPr lvl="0" algn="ctr">
                        <a:buNone/>
                      </a:pPr>
                      <a:r>
                        <a:rPr lang="en-US" sz="2400">
                          <a:solidFill>
                            <a:schemeClr val="bg1"/>
                          </a:solidFill>
                        </a:rPr>
                        <a:t>$47.8 B</a:t>
                      </a:r>
                      <a:endParaRPr lang="en-US"/>
                    </a:p>
                  </a:txBody>
                  <a:tcPr marL="68580" marR="68580" marT="34290" marB="34290" anchor="ctr"/>
                </a:tc>
                <a:tc>
                  <a:txBody>
                    <a:bodyPr/>
                    <a:lstStyle/>
                    <a:p>
                      <a:pPr lvl="0" algn="ctr">
                        <a:buNone/>
                      </a:pPr>
                      <a:r>
                        <a:rPr lang="en-US" sz="2400" b="0" i="0" u="none" strike="noStrike" noProof="0">
                          <a:solidFill>
                            <a:srgbClr val="002060"/>
                          </a:solidFill>
                        </a:rPr>
                        <a:t>$943 M</a:t>
                      </a:r>
                      <a:endParaRPr lang="en-US" sz="2400" b="0">
                        <a:solidFill>
                          <a:srgbClr val="002060"/>
                        </a:solidFill>
                        <a:latin typeface="Arial"/>
                        <a:cs typeface="Arial"/>
                      </a:endParaRPr>
                    </a:p>
                  </a:txBody>
                  <a:tcPr marL="68580" marR="68580" marT="34290" marB="34290" anchor="ctr"/>
                </a:tc>
                <a:tc>
                  <a:txBody>
                    <a:bodyPr/>
                    <a:lstStyle/>
                    <a:p>
                      <a:pPr lvl="0" algn="ctr">
                        <a:buNone/>
                      </a:pPr>
                      <a:r>
                        <a:rPr lang="en-US" sz="2400" b="0">
                          <a:solidFill>
                            <a:schemeClr val="bg1"/>
                          </a:solidFill>
                          <a:latin typeface="Arial"/>
                          <a:cs typeface="Arial"/>
                        </a:rPr>
                        <a:t>+2%</a:t>
                      </a:r>
                      <a:endParaRPr lang="en-US"/>
                    </a:p>
                  </a:txBody>
                  <a:tcPr marL="68580" marR="68580" marT="34290" marB="34290" anchor="ctr"/>
                </a:tc>
                <a:extLst>
                  <a:ext uri="{0D108BD9-81ED-4DB2-BD59-A6C34878D82A}">
                    <a16:rowId xmlns:a16="http://schemas.microsoft.com/office/drawing/2014/main" val="265794886"/>
                  </a:ext>
                </a:extLst>
              </a:tr>
              <a:tr h="690659">
                <a:tc vMerge="1">
                  <a:txBody>
                    <a:bodyPr/>
                    <a:lstStyle/>
                    <a:p>
                      <a:endParaRPr lang="en-US"/>
                    </a:p>
                  </a:txBody>
                  <a:tcPr marL="68580" marR="68580" marT="34290" marB="34290" anchor="ctr"/>
                </a:tc>
                <a:tc>
                  <a:txBody>
                    <a:bodyPr/>
                    <a:lstStyle/>
                    <a:p>
                      <a:pPr lvl="0" algn="ctr">
                        <a:buNone/>
                      </a:pPr>
                      <a:r>
                        <a:rPr lang="en-US" sz="2400" b="1">
                          <a:solidFill>
                            <a:schemeClr val="bg1"/>
                          </a:solidFill>
                          <a:latin typeface="Arial"/>
                          <a:cs typeface="Arial"/>
                        </a:rPr>
                        <a:t>NHGRI</a:t>
                      </a:r>
                      <a:endParaRPr lang="en-US"/>
                    </a:p>
                  </a:txBody>
                  <a:tcPr marL="68580" marR="68580" marT="34290" marB="34290" anchor="ctr"/>
                </a:tc>
                <a:tc>
                  <a:txBody>
                    <a:bodyPr/>
                    <a:lstStyle/>
                    <a:p>
                      <a:pPr lvl="0" algn="ctr">
                        <a:buNone/>
                      </a:pPr>
                      <a:r>
                        <a:rPr lang="en-US" sz="2400" b="0" i="0" u="none" strike="noStrike" noProof="0">
                          <a:solidFill>
                            <a:schemeClr val="bg1"/>
                          </a:solidFill>
                          <a:latin typeface="Arial"/>
                        </a:rPr>
                        <a:t>$660.51 M</a:t>
                      </a:r>
                      <a:endParaRPr lang="en-US" sz="2400"/>
                    </a:p>
                  </a:txBody>
                  <a:tcPr marL="68580" marR="68580" marT="34290" marB="34290" anchor="ctr"/>
                </a:tc>
                <a:tc>
                  <a:txBody>
                    <a:bodyPr/>
                    <a:lstStyle/>
                    <a:p>
                      <a:pPr lvl="0" algn="ctr">
                        <a:buNone/>
                      </a:pPr>
                      <a:r>
                        <a:rPr lang="en-US" sz="2300" b="0" i="0" u="none" strike="noStrike" noProof="0">
                          <a:solidFill>
                            <a:schemeClr val="bg1"/>
                          </a:solidFill>
                          <a:latin typeface="Arial"/>
                        </a:rPr>
                        <a:t>$663.2 M</a:t>
                      </a:r>
                      <a:endParaRPr lang="en-US" sz="2300" b="0" i="0" u="none" strike="noStrike" noProof="0">
                        <a:latin typeface="Arial"/>
                      </a:endParaRPr>
                    </a:p>
                  </a:txBody>
                  <a:tcPr marL="68580" marR="68580" marT="34290" marB="34290" anchor="ctr"/>
                </a:tc>
                <a:tc>
                  <a:txBody>
                    <a:bodyPr/>
                    <a:lstStyle/>
                    <a:p>
                      <a:pPr lvl="0" algn="ctr">
                        <a:buNone/>
                      </a:pPr>
                      <a:r>
                        <a:rPr lang="en-US" sz="2400" b="0">
                          <a:solidFill>
                            <a:schemeClr val="bg1"/>
                          </a:solidFill>
                          <a:latin typeface="Arial"/>
                          <a:cs typeface="Arial"/>
                        </a:rPr>
                        <a:t>$2.69 M</a:t>
                      </a:r>
                    </a:p>
                  </a:txBody>
                  <a:tcPr marL="68580" marR="68580" marT="34290" marB="34290" anchor="ctr"/>
                </a:tc>
                <a:tc>
                  <a:txBody>
                    <a:bodyPr/>
                    <a:lstStyle/>
                    <a:p>
                      <a:pPr lvl="0" algn="ctr">
                        <a:buNone/>
                      </a:pPr>
                      <a:r>
                        <a:rPr lang="en-US" sz="2400" b="0" dirty="0">
                          <a:solidFill>
                            <a:schemeClr val="bg1"/>
                          </a:solidFill>
                          <a:latin typeface="Arial"/>
                          <a:cs typeface="Arial"/>
                        </a:rPr>
                        <a:t>+0.4%</a:t>
                      </a:r>
                      <a:endParaRPr lang="en-US" dirty="0"/>
                    </a:p>
                  </a:txBody>
                  <a:tcPr marL="68580" marR="68580" marT="34290" marB="34290" anchor="ctr"/>
                </a:tc>
                <a:extLst>
                  <a:ext uri="{0D108BD9-81ED-4DB2-BD59-A6C34878D82A}">
                    <a16:rowId xmlns:a16="http://schemas.microsoft.com/office/drawing/2014/main" val="2724483755"/>
                  </a:ext>
                </a:extLst>
              </a:tr>
            </a:tbl>
          </a:graphicData>
        </a:graphic>
      </p:graphicFrame>
      <p:sp>
        <p:nvSpPr>
          <p:cNvPr id="3" name="TextBox 2">
            <a:extLst>
              <a:ext uri="{FF2B5EF4-FFF2-40B4-BE49-F238E27FC236}">
                <a16:creationId xmlns:a16="http://schemas.microsoft.com/office/drawing/2014/main" id="{038A2C9F-EB31-F734-6A4D-E08A9285E552}"/>
              </a:ext>
            </a:extLst>
          </p:cNvPr>
          <p:cNvSpPr txBox="1"/>
          <p:nvPr/>
        </p:nvSpPr>
        <p:spPr>
          <a:xfrm>
            <a:off x="5946476" y="3689435"/>
            <a:ext cx="248440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5FE0D3"/>
              </a:solidFill>
              <a:effectLst/>
              <a:uLnTx/>
              <a:uFillTx/>
              <a:latin typeface="Arial" panose="020B0604020202020204"/>
              <a:ea typeface="Helvetica Neue" charset="0"/>
              <a:cs typeface="Segoe UI"/>
            </a:endParaRPr>
          </a:p>
        </p:txBody>
      </p:sp>
      <p:sp>
        <p:nvSpPr>
          <p:cNvPr id="5" name="TextBox 4">
            <a:extLst>
              <a:ext uri="{FF2B5EF4-FFF2-40B4-BE49-F238E27FC236}">
                <a16:creationId xmlns:a16="http://schemas.microsoft.com/office/drawing/2014/main" id="{BF4DD28B-6499-4430-A554-56F534A99B56}"/>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12</a:t>
            </a:r>
          </a:p>
        </p:txBody>
      </p:sp>
    </p:spTree>
    <p:extLst>
      <p:ext uri="{BB962C8B-B14F-4D97-AF65-F5344CB8AC3E}">
        <p14:creationId xmlns:p14="http://schemas.microsoft.com/office/powerpoint/2010/main" val="107853073"/>
      </p:ext>
    </p:extLst>
  </p:cSld>
  <p:clrMapOvr>
    <a:overrideClrMapping bg1="lt1" tx1="dk1" bg2="lt2" tx2="dk2" accent1="accent1" accent2="accent2" accent3="accent3" accent4="accent4" accent5="accent5" accent6="accent6" hlink="hlink" folHlink="folHlink"/>
  </p:clrMapOvr>
  <p:transition spd="slow">
    <p:wipe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7B6D5-1693-4945-9469-554D7915EC44}"/>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pitchFamily="34" charset="0"/>
                <a:cs typeface="Arial" pitchFamily="34" charset="0"/>
              </a:rPr>
              <a:t>Director’s Report Outline</a:t>
            </a:r>
          </a:p>
        </p:txBody>
      </p:sp>
      <p:sp>
        <p:nvSpPr>
          <p:cNvPr id="3" name="Rectangle 4">
            <a:extLst>
              <a:ext uri="{FF2B5EF4-FFF2-40B4-BE49-F238E27FC236}">
                <a16:creationId xmlns:a16="http://schemas.microsoft.com/office/drawing/2014/main" id="{B4186C0F-81D3-402F-8D3F-6CC28A8BEEDA}"/>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E57200"/>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Communications, </a:t>
            </a:r>
            <a:r>
              <a:rPr lang="en-US" sz="3400" b="1">
                <a:solidFill>
                  <a:srgbClr val="FFFFFF">
                    <a:lumMod val="75000"/>
                  </a:srgbClr>
                </a:solidFill>
              </a:rPr>
              <a:t>Policy, and </a:t>
            </a: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4220408444"/>
      </p:ext>
    </p:extLst>
  </p:cSld>
  <p:clrMapOvr>
    <a:masterClrMapping/>
  </p:clrMapOvr>
  <p:transition spd="slow">
    <p:wipe di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660"/>
            <a:ext cx="12192000" cy="602673"/>
          </a:xfrm>
        </p:spPr>
        <p:txBody>
          <a:bodyPr/>
          <a:lstStyle/>
          <a:p>
            <a:pPr algn="ctr"/>
            <a:r>
              <a:rPr lang="en-US" sz="3600">
                <a:solidFill>
                  <a:srgbClr val="5FE0D4"/>
                </a:solidFill>
                <a:latin typeface="Arial" charset="0"/>
                <a:cs typeface="Arial" charset="0"/>
              </a:rPr>
              <a:t>Mourning the Loss of George Weinstock</a:t>
            </a:r>
            <a:endParaRPr lang="en-US" sz="3600" b="1">
              <a:solidFill>
                <a:srgbClr val="5FE0D4"/>
              </a:solidFill>
            </a:endParaRPr>
          </a:p>
        </p:txBody>
      </p:sp>
      <p:sp>
        <p:nvSpPr>
          <p:cNvPr id="4" name="TextBox 3">
            <a:extLst>
              <a:ext uri="{FF2B5EF4-FFF2-40B4-BE49-F238E27FC236}">
                <a16:creationId xmlns:a16="http://schemas.microsoft.com/office/drawing/2014/main" id="{9FAB34A1-5353-4E6B-B18F-9AC1592C71EE}"/>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13</a:t>
            </a:r>
          </a:p>
        </p:txBody>
      </p:sp>
      <p:pic>
        <p:nvPicPr>
          <p:cNvPr id="1026" name="Picture 2" descr="George Weinstock • BioTech Pharma Summit">
            <a:extLst>
              <a:ext uri="{FF2B5EF4-FFF2-40B4-BE49-F238E27FC236}">
                <a16:creationId xmlns:a16="http://schemas.microsoft.com/office/drawing/2014/main" id="{296D1A64-8EB4-A8B1-834A-B97B844B23E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139"/>
          <a:stretch/>
        </p:blipFill>
        <p:spPr bwMode="auto">
          <a:xfrm>
            <a:off x="981473" y="1418420"/>
            <a:ext cx="3693861" cy="4021159"/>
          </a:xfrm>
          <a:prstGeom prst="rect">
            <a:avLst/>
          </a:prstGeom>
          <a:noFill/>
          <a:ln w="38100">
            <a:solidFill>
              <a:schemeClr val="bg2"/>
            </a:solidFill>
          </a:ln>
          <a:extLst>
            <a:ext uri="{909E8E84-426E-40DD-AFC4-6F175D3DCCD1}">
              <a14:hiddenFill xmlns:a14="http://schemas.microsoft.com/office/drawing/2010/main">
                <a:solidFill>
                  <a:srgbClr val="FFFFFF"/>
                </a:solidFill>
              </a14:hiddenFill>
            </a:ext>
          </a:extLst>
        </p:spPr>
      </p:pic>
      <p:pic>
        <p:nvPicPr>
          <p:cNvPr id="1028" name="Picture 4" descr="Investigating the details of type 2 diabetes onset">
            <a:extLst>
              <a:ext uri="{FF2B5EF4-FFF2-40B4-BE49-F238E27FC236}">
                <a16:creationId xmlns:a16="http://schemas.microsoft.com/office/drawing/2014/main" id="{B989D7C5-0405-1BE9-A1B0-8E384C0930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3491" y="1726189"/>
            <a:ext cx="6054436" cy="3405620"/>
          </a:xfrm>
          <a:prstGeom prst="rect">
            <a:avLst/>
          </a:prstGeom>
          <a:noFill/>
          <a:ln w="38100">
            <a:solidFill>
              <a:schemeClr val="bg2"/>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8562583"/>
      </p:ext>
    </p:extLst>
  </p:cSld>
  <p:clrMapOvr>
    <a:masterClrMapping/>
  </p:clrMapOvr>
  <p:transition spd="slow">
    <p:wipe di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660"/>
            <a:ext cx="12192000" cy="602673"/>
          </a:xfrm>
        </p:spPr>
        <p:txBody>
          <a:bodyPr/>
          <a:lstStyle/>
          <a:p>
            <a:pPr algn="ctr"/>
            <a:r>
              <a:rPr lang="en-US" sz="3600">
                <a:solidFill>
                  <a:srgbClr val="5FE0D4"/>
                </a:solidFill>
                <a:latin typeface="Arial" charset="0"/>
                <a:cs typeface="Arial" charset="0"/>
              </a:rPr>
              <a:t>Mourning the Loss of Eta Berner</a:t>
            </a:r>
            <a:endParaRPr lang="en-US" sz="3600" b="1">
              <a:solidFill>
                <a:srgbClr val="5FE0D4"/>
              </a:solidFill>
            </a:endParaRPr>
          </a:p>
        </p:txBody>
      </p:sp>
      <p:sp>
        <p:nvSpPr>
          <p:cNvPr id="4" name="TextBox 3">
            <a:extLst>
              <a:ext uri="{FF2B5EF4-FFF2-40B4-BE49-F238E27FC236}">
                <a16:creationId xmlns:a16="http://schemas.microsoft.com/office/drawing/2014/main" id="{9FAB34A1-5353-4E6B-B18F-9AC1592C71EE}"/>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14</a:t>
            </a:r>
          </a:p>
        </p:txBody>
      </p:sp>
      <p:pic>
        <p:nvPicPr>
          <p:cNvPr id="3" name="Picture 2">
            <a:extLst>
              <a:ext uri="{FF2B5EF4-FFF2-40B4-BE49-F238E27FC236}">
                <a16:creationId xmlns:a16="http://schemas.microsoft.com/office/drawing/2014/main" id="{5D577AFF-567D-A122-DA1B-166F60BE89AA}"/>
              </a:ext>
            </a:extLst>
          </p:cNvPr>
          <p:cNvPicPr>
            <a:picLocks noChangeAspect="1"/>
          </p:cNvPicPr>
          <p:nvPr/>
        </p:nvPicPr>
        <p:blipFill>
          <a:blip r:embed="rId3"/>
          <a:stretch>
            <a:fillRect/>
          </a:stretch>
        </p:blipFill>
        <p:spPr>
          <a:xfrm>
            <a:off x="2309192" y="1325372"/>
            <a:ext cx="3008188" cy="4207256"/>
          </a:xfrm>
          <a:prstGeom prst="rect">
            <a:avLst/>
          </a:prstGeom>
          <a:ln w="38100">
            <a:solidFill>
              <a:srgbClr val="5FE0D4"/>
            </a:solidFill>
          </a:ln>
        </p:spPr>
      </p:pic>
      <p:pic>
        <p:nvPicPr>
          <p:cNvPr id="5" name="Picture 4">
            <a:extLst>
              <a:ext uri="{FF2B5EF4-FFF2-40B4-BE49-F238E27FC236}">
                <a16:creationId xmlns:a16="http://schemas.microsoft.com/office/drawing/2014/main" id="{F85EE2A9-C041-008F-7962-DEA78946F24D}"/>
              </a:ext>
            </a:extLst>
          </p:cNvPr>
          <p:cNvPicPr>
            <a:picLocks noChangeAspect="1"/>
          </p:cNvPicPr>
          <p:nvPr/>
        </p:nvPicPr>
        <p:blipFill>
          <a:blip r:embed="rId4"/>
          <a:stretch>
            <a:fillRect/>
          </a:stretch>
        </p:blipFill>
        <p:spPr>
          <a:xfrm>
            <a:off x="6755214" y="2138595"/>
            <a:ext cx="2792633" cy="2792633"/>
          </a:xfrm>
          <a:prstGeom prst="rect">
            <a:avLst/>
          </a:prstGeom>
          <a:ln w="38100">
            <a:solidFill>
              <a:srgbClr val="5FE0D4"/>
            </a:solidFill>
          </a:ln>
        </p:spPr>
      </p:pic>
    </p:spTree>
    <p:extLst>
      <p:ext uri="{BB962C8B-B14F-4D97-AF65-F5344CB8AC3E}">
        <p14:creationId xmlns:p14="http://schemas.microsoft.com/office/powerpoint/2010/main" val="3968014040"/>
      </p:ext>
    </p:extLst>
  </p:cSld>
  <p:clrMapOvr>
    <a:masterClrMapping/>
  </p:clrMapOvr>
  <p:transition spd="slow">
    <p:wipe dir="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12702"/>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Mourning the Loss of Sandra Day O’Connor</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3" name="TextBox 2">
            <a:extLst>
              <a:ext uri="{FF2B5EF4-FFF2-40B4-BE49-F238E27FC236}">
                <a16:creationId xmlns:a16="http://schemas.microsoft.com/office/drawing/2014/main" id="{13E25BBA-D6F0-A9F9-FD31-70AA1B8D341D}"/>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15</a:t>
            </a:r>
          </a:p>
        </p:txBody>
      </p:sp>
      <p:pic>
        <p:nvPicPr>
          <p:cNvPr id="6" name="Picture 5" descr="A person and person posing for a photo&#10;&#10;Description automatically generated with medium confidence">
            <a:extLst>
              <a:ext uri="{FF2B5EF4-FFF2-40B4-BE49-F238E27FC236}">
                <a16:creationId xmlns:a16="http://schemas.microsoft.com/office/drawing/2014/main" id="{1B641F51-318C-3BA8-1A7D-5F0B2242A7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2420" y="712892"/>
            <a:ext cx="4073652" cy="2715768"/>
          </a:xfrm>
          <a:prstGeom prst="rect">
            <a:avLst/>
          </a:prstGeom>
          <a:ln w="38100">
            <a:solidFill>
              <a:srgbClr val="5FE0D4"/>
            </a:solidFill>
          </a:ln>
        </p:spPr>
      </p:pic>
      <p:pic>
        <p:nvPicPr>
          <p:cNvPr id="8" name="Picture 7" descr="A picture containing person, person&#10;&#10;Description automatically generated">
            <a:extLst>
              <a:ext uri="{FF2B5EF4-FFF2-40B4-BE49-F238E27FC236}">
                <a16:creationId xmlns:a16="http://schemas.microsoft.com/office/drawing/2014/main" id="{F4401AC2-DEC5-E8B1-AA6A-79ADE52063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38930" y="3662177"/>
            <a:ext cx="4073653" cy="2715769"/>
          </a:xfrm>
          <a:prstGeom prst="rect">
            <a:avLst/>
          </a:prstGeom>
          <a:ln w="38100">
            <a:solidFill>
              <a:srgbClr val="5FE0D4"/>
            </a:solidFill>
          </a:ln>
        </p:spPr>
      </p:pic>
      <p:pic>
        <p:nvPicPr>
          <p:cNvPr id="11" name="Picture 10" descr="A person and person holding drinks&#10;&#10;Description automatically generated with medium confidence">
            <a:extLst>
              <a:ext uri="{FF2B5EF4-FFF2-40B4-BE49-F238E27FC236}">
                <a16:creationId xmlns:a16="http://schemas.microsoft.com/office/drawing/2014/main" id="{193D3B7F-AB88-C3C0-D407-B8FA3A88093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38930" y="712892"/>
            <a:ext cx="4073652" cy="2716108"/>
          </a:xfrm>
          <a:prstGeom prst="rect">
            <a:avLst/>
          </a:prstGeom>
          <a:ln w="38100">
            <a:solidFill>
              <a:srgbClr val="5FE0D4"/>
            </a:solidFill>
          </a:ln>
        </p:spPr>
      </p:pic>
      <p:pic>
        <p:nvPicPr>
          <p:cNvPr id="15" name="Picture 14" descr="A group of people sitting at a table playing a board game&#10;&#10;Description automatically generated with medium confidence">
            <a:extLst>
              <a:ext uri="{FF2B5EF4-FFF2-40B4-BE49-F238E27FC236}">
                <a16:creationId xmlns:a16="http://schemas.microsoft.com/office/drawing/2014/main" id="{47CE6832-1F72-01BC-B267-2788A7D7A60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62041" y="3662177"/>
            <a:ext cx="4074410" cy="2716108"/>
          </a:xfrm>
          <a:prstGeom prst="rect">
            <a:avLst/>
          </a:prstGeom>
          <a:ln w="38100">
            <a:solidFill>
              <a:srgbClr val="5FE0D4"/>
            </a:solidFill>
          </a:ln>
        </p:spPr>
      </p:pic>
    </p:spTree>
    <p:extLst>
      <p:ext uri="{BB962C8B-B14F-4D97-AF65-F5344CB8AC3E}">
        <p14:creationId xmlns:p14="http://schemas.microsoft.com/office/powerpoint/2010/main" val="162281224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up)">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25511"/>
            <a:ext cx="12191999" cy="613954"/>
          </a:xfrm>
        </p:spPr>
        <p:txBody>
          <a:bodyPr vert="horz" wrap="square" lIns="91440" tIns="45720" rIns="91440" bIns="45720" numCol="1" rtlCol="0" anchor="ctr" anchorCtr="0" compatLnSpc="1">
            <a:prstTxWarp prst="textNoShape">
              <a:avLst/>
            </a:prstTxWarp>
            <a:noAutofit/>
          </a:bodyPr>
          <a:lstStyle/>
          <a:p>
            <a:pPr algn="ctr">
              <a:defRPr/>
            </a:pPr>
            <a:r>
              <a:rPr lang="en-US" sz="3600" dirty="0">
                <a:solidFill>
                  <a:srgbClr val="5FE0D4"/>
                </a:solidFill>
                <a:latin typeface="Arial" charset="0"/>
                <a:cs typeface="Arial" charset="0"/>
              </a:rPr>
              <a:t>2023 American Society of Human Genetics Awards</a:t>
            </a: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4" descr="Image result for National Academy of Scienc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F4C2AC92-1687-C3B4-B071-E1AA0C8F86E0}"/>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16</a:t>
            </a:r>
          </a:p>
        </p:txBody>
      </p:sp>
      <p:grpSp>
        <p:nvGrpSpPr>
          <p:cNvPr id="25" name="Group 24">
            <a:extLst>
              <a:ext uri="{FF2B5EF4-FFF2-40B4-BE49-F238E27FC236}">
                <a16:creationId xmlns:a16="http://schemas.microsoft.com/office/drawing/2014/main" id="{B2951C29-66A3-F5DC-FE82-1647DCDE3DFF}"/>
              </a:ext>
            </a:extLst>
          </p:cNvPr>
          <p:cNvGrpSpPr/>
          <p:nvPr/>
        </p:nvGrpSpPr>
        <p:grpSpPr>
          <a:xfrm>
            <a:off x="449105" y="1378938"/>
            <a:ext cx="11293789" cy="4385778"/>
            <a:chOff x="433724" y="1355788"/>
            <a:chExt cx="11293789" cy="4385778"/>
          </a:xfrm>
        </p:grpSpPr>
        <p:pic>
          <p:nvPicPr>
            <p:cNvPr id="16" name="Picture 15">
              <a:extLst>
                <a:ext uri="{FF2B5EF4-FFF2-40B4-BE49-F238E27FC236}">
                  <a16:creationId xmlns:a16="http://schemas.microsoft.com/office/drawing/2014/main" id="{6A074639-9EC0-048C-6CEA-5A3BB0E66947}"/>
                </a:ext>
              </a:extLst>
            </p:cNvPr>
            <p:cNvPicPr>
              <a:picLocks noChangeAspect="1"/>
            </p:cNvPicPr>
            <p:nvPr/>
          </p:nvPicPr>
          <p:blipFill rotWithShape="1">
            <a:blip r:embed="rId3"/>
            <a:srcRect r="11149" b="1116"/>
            <a:stretch/>
          </p:blipFill>
          <p:spPr>
            <a:xfrm>
              <a:off x="6193476" y="1355788"/>
              <a:ext cx="5534037" cy="1336825"/>
            </a:xfrm>
            <a:prstGeom prst="rect">
              <a:avLst/>
            </a:prstGeom>
            <a:ln w="38100">
              <a:solidFill>
                <a:srgbClr val="5FE0D4"/>
              </a:solidFill>
            </a:ln>
          </p:spPr>
        </p:pic>
        <p:pic>
          <p:nvPicPr>
            <p:cNvPr id="18" name="Picture 17">
              <a:extLst>
                <a:ext uri="{FF2B5EF4-FFF2-40B4-BE49-F238E27FC236}">
                  <a16:creationId xmlns:a16="http://schemas.microsoft.com/office/drawing/2014/main" id="{C4B52FD3-4BB1-8801-11C9-976EC1053421}"/>
                </a:ext>
              </a:extLst>
            </p:cNvPr>
            <p:cNvPicPr>
              <a:picLocks noChangeAspect="1"/>
            </p:cNvPicPr>
            <p:nvPr/>
          </p:nvPicPr>
          <p:blipFill rotWithShape="1">
            <a:blip r:embed="rId4"/>
            <a:srcRect r="11149" b="226"/>
            <a:stretch/>
          </p:blipFill>
          <p:spPr>
            <a:xfrm>
              <a:off x="6193475" y="2872721"/>
              <a:ext cx="5534037" cy="1336824"/>
            </a:xfrm>
            <a:prstGeom prst="rect">
              <a:avLst/>
            </a:prstGeom>
            <a:ln w="38100">
              <a:solidFill>
                <a:srgbClr val="5FE0D4"/>
              </a:solidFill>
            </a:ln>
          </p:spPr>
        </p:pic>
        <p:pic>
          <p:nvPicPr>
            <p:cNvPr id="19" name="Picture 18">
              <a:extLst>
                <a:ext uri="{FF2B5EF4-FFF2-40B4-BE49-F238E27FC236}">
                  <a16:creationId xmlns:a16="http://schemas.microsoft.com/office/drawing/2014/main" id="{66A1A2F9-DAD3-9934-C88C-0B2A842ED7F9}"/>
                </a:ext>
              </a:extLst>
            </p:cNvPr>
            <p:cNvPicPr>
              <a:picLocks noChangeAspect="1"/>
            </p:cNvPicPr>
            <p:nvPr/>
          </p:nvPicPr>
          <p:blipFill rotWithShape="1">
            <a:blip r:embed="rId5"/>
            <a:srcRect l="11149"/>
            <a:stretch/>
          </p:blipFill>
          <p:spPr>
            <a:xfrm>
              <a:off x="433725" y="1370876"/>
              <a:ext cx="5534037" cy="1321737"/>
            </a:xfrm>
            <a:prstGeom prst="rect">
              <a:avLst/>
            </a:prstGeom>
            <a:ln w="38100">
              <a:solidFill>
                <a:srgbClr val="5FE0D4"/>
              </a:solidFill>
            </a:ln>
          </p:spPr>
        </p:pic>
        <p:pic>
          <p:nvPicPr>
            <p:cNvPr id="20" name="Picture 19">
              <a:extLst>
                <a:ext uri="{FF2B5EF4-FFF2-40B4-BE49-F238E27FC236}">
                  <a16:creationId xmlns:a16="http://schemas.microsoft.com/office/drawing/2014/main" id="{41A8E2B5-EAC8-7208-479A-4CEBD1B4B61F}"/>
                </a:ext>
              </a:extLst>
            </p:cNvPr>
            <p:cNvPicPr>
              <a:picLocks noChangeAspect="1"/>
            </p:cNvPicPr>
            <p:nvPr/>
          </p:nvPicPr>
          <p:blipFill rotWithShape="1">
            <a:blip r:embed="rId6"/>
            <a:srcRect l="11149"/>
            <a:stretch/>
          </p:blipFill>
          <p:spPr>
            <a:xfrm>
              <a:off x="433727" y="2871212"/>
              <a:ext cx="5534035" cy="1339842"/>
            </a:xfrm>
            <a:prstGeom prst="rect">
              <a:avLst/>
            </a:prstGeom>
            <a:ln w="38100">
              <a:solidFill>
                <a:srgbClr val="5FE0D4"/>
              </a:solidFill>
            </a:ln>
          </p:spPr>
        </p:pic>
        <p:pic>
          <p:nvPicPr>
            <p:cNvPr id="21" name="Picture 20">
              <a:extLst>
                <a:ext uri="{FF2B5EF4-FFF2-40B4-BE49-F238E27FC236}">
                  <a16:creationId xmlns:a16="http://schemas.microsoft.com/office/drawing/2014/main" id="{3EA9CA80-EB5A-E749-9690-73A52A302289}"/>
                </a:ext>
              </a:extLst>
            </p:cNvPr>
            <p:cNvPicPr>
              <a:picLocks noChangeAspect="1"/>
            </p:cNvPicPr>
            <p:nvPr/>
          </p:nvPicPr>
          <p:blipFill rotWithShape="1">
            <a:blip r:embed="rId7"/>
            <a:srcRect l="11149"/>
            <a:stretch/>
          </p:blipFill>
          <p:spPr>
            <a:xfrm>
              <a:off x="433724" y="4389653"/>
              <a:ext cx="5534037" cy="1351913"/>
            </a:xfrm>
            <a:prstGeom prst="rect">
              <a:avLst/>
            </a:prstGeom>
            <a:ln w="38100">
              <a:solidFill>
                <a:srgbClr val="5FE0D4"/>
              </a:solidFill>
            </a:ln>
          </p:spPr>
        </p:pic>
        <p:grpSp>
          <p:nvGrpSpPr>
            <p:cNvPr id="24" name="Group 23">
              <a:extLst>
                <a:ext uri="{FF2B5EF4-FFF2-40B4-BE49-F238E27FC236}">
                  <a16:creationId xmlns:a16="http://schemas.microsoft.com/office/drawing/2014/main" id="{995836DE-8F55-DB1C-A6E0-D945500ADB15}"/>
                </a:ext>
              </a:extLst>
            </p:cNvPr>
            <p:cNvGrpSpPr/>
            <p:nvPr/>
          </p:nvGrpSpPr>
          <p:grpSpPr>
            <a:xfrm>
              <a:off x="6193475" y="4404742"/>
              <a:ext cx="5534034" cy="1336824"/>
              <a:chOff x="6066475" y="4238814"/>
              <a:chExt cx="5534034" cy="1336824"/>
            </a:xfrm>
          </p:grpSpPr>
          <p:sp>
            <p:nvSpPr>
              <p:cNvPr id="22" name="Rectangle 21">
                <a:extLst>
                  <a:ext uri="{FF2B5EF4-FFF2-40B4-BE49-F238E27FC236}">
                    <a16:creationId xmlns:a16="http://schemas.microsoft.com/office/drawing/2014/main" id="{57F69B24-6E70-9C2E-98B3-19B9DC496665}"/>
                  </a:ext>
                </a:extLst>
              </p:cNvPr>
              <p:cNvSpPr/>
              <p:nvPr/>
            </p:nvSpPr>
            <p:spPr>
              <a:xfrm>
                <a:off x="6066475" y="4238814"/>
                <a:ext cx="5534034" cy="1336824"/>
              </a:xfrm>
              <a:prstGeom prst="rect">
                <a:avLst/>
              </a:prstGeom>
              <a:solidFill>
                <a:srgbClr val="83D7CD"/>
              </a:solidFill>
              <a:ln w="38100">
                <a:solidFill>
                  <a:srgbClr val="5FE0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a:extLst>
                  <a:ext uri="{FF2B5EF4-FFF2-40B4-BE49-F238E27FC236}">
                    <a16:creationId xmlns:a16="http://schemas.microsoft.com/office/drawing/2014/main" id="{0D11D0B6-A6E7-4D04-82F8-5F309A7BFBF2}"/>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53545"/>
              <a:stretch/>
            </p:blipFill>
            <p:spPr bwMode="auto">
              <a:xfrm>
                <a:off x="9415807" y="4261771"/>
                <a:ext cx="2057705" cy="1249615"/>
              </a:xfrm>
              <a:prstGeom prst="rect">
                <a:avLst/>
              </a:prstGeom>
              <a:noFill/>
            </p:spPr>
          </p:pic>
          <p:pic>
            <p:nvPicPr>
              <p:cNvPr id="23" name="Picture 4">
                <a:extLst>
                  <a:ext uri="{FF2B5EF4-FFF2-40B4-BE49-F238E27FC236}">
                    <a16:creationId xmlns:a16="http://schemas.microsoft.com/office/drawing/2014/main" id="{3C447F78-F79C-B4E0-764D-D24BBD274F1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48560" r="45022"/>
              <a:stretch/>
            </p:blipFill>
            <p:spPr bwMode="auto">
              <a:xfrm>
                <a:off x="6141935" y="4594013"/>
                <a:ext cx="3198412" cy="844251"/>
              </a:xfrm>
              <a:prstGeom prst="rect">
                <a:avLst/>
              </a:prstGeom>
              <a:noFill/>
            </p:spPr>
          </p:pic>
        </p:grpSp>
      </p:grpSp>
    </p:spTree>
    <p:extLst>
      <p:ext uri="{BB962C8B-B14F-4D97-AF65-F5344CB8AC3E}">
        <p14:creationId xmlns:p14="http://schemas.microsoft.com/office/powerpoint/2010/main" val="2565061864"/>
      </p:ext>
    </p:extLst>
  </p:cSld>
  <p:clrMapOvr>
    <a:masterClrMapping/>
  </p:clrMapOvr>
  <p:transition spd="slow">
    <p:wipe di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06DD1A0-8E20-5D0A-3AAB-9C1DF138FF5C}"/>
              </a:ext>
            </a:extLst>
          </p:cNvPr>
          <p:cNvPicPr>
            <a:picLocks noChangeAspect="1"/>
          </p:cNvPicPr>
          <p:nvPr/>
        </p:nvPicPr>
        <p:blipFill>
          <a:blip r:embed="rId3"/>
          <a:stretch>
            <a:fillRect/>
          </a:stretch>
        </p:blipFill>
        <p:spPr>
          <a:xfrm>
            <a:off x="6907573" y="2035158"/>
            <a:ext cx="3390426" cy="2787684"/>
          </a:xfrm>
          <a:prstGeom prst="rect">
            <a:avLst/>
          </a:prstGeom>
        </p:spPr>
      </p:pic>
      <p:pic>
        <p:nvPicPr>
          <p:cNvPr id="17" name="Picture 16">
            <a:extLst>
              <a:ext uri="{FF2B5EF4-FFF2-40B4-BE49-F238E27FC236}">
                <a16:creationId xmlns:a16="http://schemas.microsoft.com/office/drawing/2014/main" id="{2D102039-3425-3C23-2892-334F5E544EC6}"/>
              </a:ext>
            </a:extLst>
          </p:cNvPr>
          <p:cNvPicPr>
            <a:picLocks noChangeAspect="1"/>
          </p:cNvPicPr>
          <p:nvPr/>
        </p:nvPicPr>
        <p:blipFill rotWithShape="1">
          <a:blip r:embed="rId4">
            <a:extLst>
              <a:ext uri="{28A0092B-C50C-407E-A947-70E740481C1C}">
                <a14:useLocalDpi xmlns:a14="http://schemas.microsoft.com/office/drawing/2010/main" val="0"/>
              </a:ext>
            </a:extLst>
          </a:blip>
          <a:srcRect l="34526" r="11806"/>
          <a:stretch/>
        </p:blipFill>
        <p:spPr>
          <a:xfrm>
            <a:off x="1894001" y="1463616"/>
            <a:ext cx="3186832" cy="3958656"/>
          </a:xfrm>
          <a:prstGeom prst="rect">
            <a:avLst/>
          </a:prstGeom>
          <a:ln w="38100">
            <a:solidFill>
              <a:schemeClr val="bg2"/>
            </a:solidFill>
          </a:ln>
        </p:spPr>
      </p:pic>
      <p:sp>
        <p:nvSpPr>
          <p:cNvPr id="3" name="AutoShape 2" descr="Image result for National Academy of Science">
            <a:extLst>
              <a:ext uri="{FF2B5EF4-FFF2-40B4-BE49-F238E27FC236}">
                <a16:creationId xmlns:a16="http://schemas.microsoft.com/office/drawing/2014/main" id="{C94140D2-A6A1-37E1-059E-DD5C5F7C017A}"/>
              </a:ext>
            </a:extLst>
          </p:cNvPr>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 name="AutoShape 4" descr="Image result for National Academy of Science">
            <a:extLst>
              <a:ext uri="{FF2B5EF4-FFF2-40B4-BE49-F238E27FC236}">
                <a16:creationId xmlns:a16="http://schemas.microsoft.com/office/drawing/2014/main" id="{42C19057-AD2F-5675-4288-31DD09D4E53A}"/>
              </a:ext>
            </a:extLst>
          </p:cNvPr>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6" descr="Image result for National Academy of Science">
            <a:extLst>
              <a:ext uri="{FF2B5EF4-FFF2-40B4-BE49-F238E27FC236}">
                <a16:creationId xmlns:a16="http://schemas.microsoft.com/office/drawing/2014/main" id="{9F84C473-71D0-3223-0DCE-4EDA50B5413C}"/>
              </a:ext>
            </a:extLst>
          </p:cNvPr>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6BCD954D-7280-2FE0-E536-B4045E0CF8C5}"/>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17</a:t>
            </a:r>
          </a:p>
        </p:txBody>
      </p:sp>
      <p:sp>
        <p:nvSpPr>
          <p:cNvPr id="7" name="Title 1">
            <a:extLst>
              <a:ext uri="{FF2B5EF4-FFF2-40B4-BE49-F238E27FC236}">
                <a16:creationId xmlns:a16="http://schemas.microsoft.com/office/drawing/2014/main" id="{BAF31E34-0EAB-13D2-D226-FC6F2CFE2C80}"/>
              </a:ext>
            </a:extLst>
          </p:cNvPr>
          <p:cNvSpPr txBox="1">
            <a:spLocks/>
          </p:cNvSpPr>
          <p:nvPr/>
        </p:nvSpPr>
        <p:spPr>
          <a:xfrm>
            <a:off x="1320801" y="5459127"/>
            <a:ext cx="4281713" cy="1256449"/>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de-DE"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Jason Buenrostro, </a:t>
            </a:r>
          </a:p>
          <a:p>
            <a:pPr marL="0" marR="0" lvl="0" indent="0" algn="ctr" defTabSz="1219170" rtl="0" eaLnBrk="0" fontAlgn="auto" latinLnBrk="0" hangingPunct="0">
              <a:lnSpc>
                <a:spcPct val="100000"/>
              </a:lnSpc>
              <a:spcBef>
                <a:spcPts val="0"/>
              </a:spcBef>
              <a:spcAft>
                <a:spcPts val="0"/>
              </a:spcAft>
              <a:buClrTx/>
              <a:buSzTx/>
              <a:buFontTx/>
              <a:buNone/>
              <a:tabLst/>
              <a:defRPr/>
            </a:pPr>
            <a:r>
              <a:rPr lang="de-DE" sz="3200" b="1" spc="-100" dirty="0">
                <a:solidFill>
                  <a:srgbClr val="FFFFFF"/>
                </a:solidFill>
                <a:latin typeface="Arial" panose="020B0604020202020204"/>
                <a:cs typeface="Arial" charset="0"/>
              </a:rPr>
              <a:t>Ph.D.</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sp>
        <p:nvSpPr>
          <p:cNvPr id="8" name="Title 3">
            <a:extLst>
              <a:ext uri="{FF2B5EF4-FFF2-40B4-BE49-F238E27FC236}">
                <a16:creationId xmlns:a16="http://schemas.microsoft.com/office/drawing/2014/main" id="{AEC690F2-212D-90E0-FDB7-6E81C2D2D68A}"/>
              </a:ext>
            </a:extLst>
          </p:cNvPr>
          <p:cNvSpPr txBox="1">
            <a:spLocks/>
          </p:cNvSpPr>
          <p:nvPr/>
        </p:nvSpPr>
        <p:spPr>
          <a:xfrm>
            <a:off x="0" y="41417"/>
            <a:ext cx="12192000" cy="1408255"/>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5FE0D4"/>
                </a:solidFill>
                <a:effectLst/>
                <a:uLnTx/>
                <a:uFillTx/>
                <a:latin typeface="Arial" charset="0"/>
                <a:ea typeface="+mj-ea"/>
                <a:cs typeface="Arial" charset="0"/>
              </a:rPr>
              <a:t>2023 MacArthur Fellow</a:t>
            </a:r>
          </a:p>
        </p:txBody>
      </p:sp>
    </p:spTree>
    <p:extLst>
      <p:ext uri="{BB962C8B-B14F-4D97-AF65-F5344CB8AC3E}">
        <p14:creationId xmlns:p14="http://schemas.microsoft.com/office/powerpoint/2010/main" val="3263591190"/>
      </p:ext>
    </p:extLst>
  </p:cSld>
  <p:clrMapOvr>
    <a:masterClrMapping/>
  </p:clrMapOvr>
  <p:transition spd="slow">
    <p:wipe dir="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6640"/>
            <a:ext cx="12191999" cy="772159"/>
          </a:xfrm>
        </p:spPr>
        <p:txBody>
          <a:bodyPr vert="horz" wrap="square" lIns="91440" tIns="45720" rIns="91440" bIns="45720" numCol="1" rtlCol="0" anchor="ctr" anchorCtr="0" compatLnSpc="1">
            <a:prstTxWarp prst="textNoShape">
              <a:avLst/>
            </a:prstTxWarp>
            <a:normAutofit/>
          </a:bodyPr>
          <a:lstStyle/>
          <a:p>
            <a:pPr algn="ctr">
              <a:defRPr/>
            </a:pPr>
            <a:r>
              <a:rPr lang="en-US" sz="3600">
                <a:solidFill>
                  <a:srgbClr val="5FE0D4"/>
                </a:solidFill>
                <a:latin typeface="Arial" charset="0"/>
                <a:cs typeface="Arial" charset="0"/>
              </a:rPr>
              <a:t> Elected to National Academy of Medicine</a:t>
            </a: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4" descr="Image result for National Academy of Scienc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10" name="Title 1">
            <a:extLst>
              <a:ext uri="{FF2B5EF4-FFF2-40B4-BE49-F238E27FC236}">
                <a16:creationId xmlns:a16="http://schemas.microsoft.com/office/drawing/2014/main" id="{F422F9C7-AD14-459D-B4E5-9D322A495328}"/>
              </a:ext>
            </a:extLst>
          </p:cNvPr>
          <p:cNvSpPr txBox="1">
            <a:spLocks/>
          </p:cNvSpPr>
          <p:nvPr/>
        </p:nvSpPr>
        <p:spPr bwMode="auto">
          <a:xfrm>
            <a:off x="968452" y="1263817"/>
            <a:ext cx="11064563" cy="263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numCol="2"/>
          <a:lstStyle>
            <a:lvl1pPr marL="411163" indent="-342900"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284163" indent="0">
              <a:spcBef>
                <a:spcPts val="700"/>
              </a:spcBef>
              <a:buClr>
                <a:srgbClr val="D6ECFF"/>
              </a:buClr>
              <a:buSzPct val="95000"/>
              <a:defRPr/>
            </a:pPr>
            <a:r>
              <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rPr>
              <a:t>Bradley Bernstein</a:t>
            </a:r>
          </a:p>
          <a:p>
            <a:pPr marL="284163" indent="0">
              <a:spcBef>
                <a:spcPts val="700"/>
              </a:spcBef>
              <a:buClr>
                <a:srgbClr val="D6ECFF"/>
              </a:buClr>
              <a:buSzPct val="95000"/>
              <a:defRPr/>
            </a:pPr>
            <a:r>
              <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rPr>
              <a:t>John </a:t>
            </a:r>
            <a:r>
              <a:rPr kumimoji="0" lang="en-US" sz="3200" b="1" i="0" u="none" strike="noStrike" kern="1200" cap="none" spc="0" normalizeH="0" baseline="0" noProof="0" dirty="0" err="1">
                <a:ln>
                  <a:noFill/>
                </a:ln>
                <a:solidFill>
                  <a:prstClr val="white"/>
                </a:solidFill>
                <a:effectLst/>
                <a:uLnTx/>
                <a:uFillTx/>
                <a:latin typeface="Arial" pitchFamily="34" charset="0"/>
                <a:ea typeface="+mn-ea"/>
                <a:cs typeface="+mn-cs"/>
              </a:rPr>
              <a:t>Carpten</a:t>
            </a:r>
            <a:endPar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endParaRPr>
          </a:p>
          <a:p>
            <a:pPr marL="284163" indent="0">
              <a:spcBef>
                <a:spcPts val="700"/>
              </a:spcBef>
              <a:buClr>
                <a:srgbClr val="D6ECFF"/>
              </a:buClr>
              <a:buSzPct val="95000"/>
              <a:defRPr/>
            </a:pPr>
            <a:r>
              <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rPr>
              <a:t>Michael Chiang</a:t>
            </a:r>
          </a:p>
          <a:p>
            <a:pPr marL="284163" indent="0">
              <a:spcBef>
                <a:spcPts val="700"/>
              </a:spcBef>
              <a:buClr>
                <a:srgbClr val="D6ECFF"/>
              </a:buClr>
              <a:buSzPct val="95000"/>
              <a:defRPr/>
            </a:pPr>
            <a:r>
              <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rPr>
              <a:t>Daniele </a:t>
            </a:r>
            <a:r>
              <a:rPr kumimoji="0" lang="en-US" sz="3200" b="1" i="0" u="none" strike="noStrike" kern="1200" cap="none" spc="0" normalizeH="0" baseline="0" noProof="0" dirty="0" err="1">
                <a:ln>
                  <a:noFill/>
                </a:ln>
                <a:solidFill>
                  <a:prstClr val="white"/>
                </a:solidFill>
                <a:effectLst/>
                <a:uLnTx/>
                <a:uFillTx/>
                <a:latin typeface="Arial" pitchFamily="34" charset="0"/>
                <a:ea typeface="+mn-ea"/>
                <a:cs typeface="+mn-cs"/>
              </a:rPr>
              <a:t>Fallin</a:t>
            </a:r>
            <a:endPar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endParaRPr>
          </a:p>
          <a:p>
            <a:pPr marL="284163" indent="0">
              <a:spcBef>
                <a:spcPts val="700"/>
              </a:spcBef>
              <a:buClr>
                <a:srgbClr val="D6ECFF"/>
              </a:buClr>
              <a:buSzPct val="95000"/>
              <a:defRPr/>
            </a:pPr>
            <a:r>
              <a:rPr kumimoji="0" lang="en-US" sz="3200" b="1" i="0" u="none" strike="noStrike" kern="1200" cap="none" spc="0" normalizeH="0" baseline="0" noProof="0" dirty="0" err="1">
                <a:ln>
                  <a:noFill/>
                </a:ln>
                <a:solidFill>
                  <a:prstClr val="white"/>
                </a:solidFill>
                <a:effectLst/>
                <a:uLnTx/>
                <a:uFillTx/>
                <a:latin typeface="Arial" pitchFamily="34" charset="0"/>
                <a:ea typeface="+mn-ea"/>
                <a:cs typeface="+mn-cs"/>
              </a:rPr>
              <a:t>Guoping</a:t>
            </a:r>
            <a:r>
              <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rPr>
              <a:t> Feng </a:t>
            </a:r>
          </a:p>
          <a:p>
            <a:pPr marL="284163" indent="0">
              <a:spcBef>
                <a:spcPts val="700"/>
              </a:spcBef>
              <a:buClr>
                <a:srgbClr val="D6ECFF"/>
              </a:buClr>
              <a:buSzPct val="95000"/>
              <a:defRPr/>
            </a:pPr>
            <a:r>
              <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rPr>
              <a:t>Eric Green </a:t>
            </a:r>
          </a:p>
          <a:p>
            <a:pPr marL="284163" indent="0">
              <a:spcBef>
                <a:spcPts val="700"/>
              </a:spcBef>
              <a:buClr>
                <a:srgbClr val="D6ECFF"/>
              </a:buClr>
              <a:buSzPct val="95000"/>
              <a:defRPr/>
            </a:pPr>
            <a:r>
              <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rPr>
              <a:t>Christian </a:t>
            </a:r>
            <a:r>
              <a:rPr kumimoji="0" lang="en-US" sz="3200" b="1" i="0" u="none" strike="noStrike" kern="1200" cap="none" spc="0" normalizeH="0" baseline="0" noProof="0" dirty="0" err="1">
                <a:ln>
                  <a:noFill/>
                </a:ln>
                <a:solidFill>
                  <a:prstClr val="white"/>
                </a:solidFill>
                <a:effectLst/>
                <a:uLnTx/>
                <a:uFillTx/>
                <a:latin typeface="Arial" pitchFamily="34" charset="0"/>
                <a:ea typeface="+mn-ea"/>
                <a:cs typeface="+mn-cs"/>
              </a:rPr>
              <a:t>Happi</a:t>
            </a:r>
            <a:endPar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endParaRPr>
          </a:p>
          <a:p>
            <a:pPr marL="284163" indent="0">
              <a:spcBef>
                <a:spcPts val="700"/>
              </a:spcBef>
              <a:buClr>
                <a:srgbClr val="D6ECFF"/>
              </a:buClr>
              <a:buSzPct val="95000"/>
              <a:defRPr/>
            </a:pPr>
            <a:r>
              <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rPr>
              <a:t>Jeannie Lee</a:t>
            </a:r>
          </a:p>
          <a:p>
            <a:pPr marL="284163" indent="0">
              <a:spcBef>
                <a:spcPts val="700"/>
              </a:spcBef>
              <a:buClr>
                <a:srgbClr val="D6ECFF"/>
              </a:buClr>
              <a:buSzPct val="95000"/>
              <a:defRPr/>
            </a:pPr>
            <a:r>
              <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rPr>
              <a:t>Siddhartha Mukherjee</a:t>
            </a:r>
          </a:p>
          <a:p>
            <a:pPr marL="284163" indent="0">
              <a:spcBef>
                <a:spcPts val="700"/>
              </a:spcBef>
              <a:buClr>
                <a:srgbClr val="D6ECFF"/>
              </a:buClr>
              <a:buSzPct val="95000"/>
              <a:defRPr/>
            </a:pPr>
            <a:r>
              <a:rPr kumimoji="0" lang="en-US" sz="3200" b="1" i="0" u="none" strike="noStrike" kern="1200" cap="none" spc="0" normalizeH="0" baseline="0" noProof="0" dirty="0" err="1">
                <a:ln>
                  <a:noFill/>
                </a:ln>
                <a:solidFill>
                  <a:prstClr val="white"/>
                </a:solidFill>
                <a:effectLst/>
                <a:uLnTx/>
                <a:uFillTx/>
                <a:latin typeface="Arial" pitchFamily="34" charset="0"/>
                <a:ea typeface="+mn-ea"/>
                <a:cs typeface="+mn-cs"/>
              </a:rPr>
              <a:t>Rudo</a:t>
            </a:r>
            <a:r>
              <a:rPr lang="en-US" sz="3200" dirty="0" err="1">
                <a:solidFill>
                  <a:prstClr val="white"/>
                </a:solidFill>
              </a:rPr>
              <a:t>lph</a:t>
            </a:r>
            <a:r>
              <a:rPr lang="en-US" sz="3200" dirty="0">
                <a:solidFill>
                  <a:prstClr val="white"/>
                </a:solidFill>
              </a:rPr>
              <a:t> </a:t>
            </a:r>
            <a:r>
              <a:rPr lang="en-US" sz="3200" dirty="0" err="1">
                <a:solidFill>
                  <a:prstClr val="white"/>
                </a:solidFill>
              </a:rPr>
              <a:t>Tanzi</a:t>
            </a:r>
            <a:endPar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endParaRPr>
          </a:p>
          <a:p>
            <a:pPr marL="284163" indent="0">
              <a:spcBef>
                <a:spcPts val="700"/>
              </a:spcBef>
              <a:buClr>
                <a:srgbClr val="D6ECFF"/>
              </a:buClr>
              <a:buSzPct val="95000"/>
              <a:defRPr/>
            </a:pPr>
            <a:r>
              <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rPr>
              <a:t>Phillip Zamore</a:t>
            </a:r>
          </a:p>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endParaRPr kumimoji="0" lang="en-US" sz="3200" b="1" i="0" u="none" strike="noStrike" kern="1200" cap="none" spc="0" normalizeH="0" baseline="0" noProof="0" dirty="0">
              <a:ln>
                <a:noFill/>
              </a:ln>
              <a:solidFill>
                <a:prstClr val="white"/>
              </a:solidFill>
              <a:effectLst/>
              <a:uLnTx/>
              <a:uFillTx/>
              <a:latin typeface="Arial" pitchFamily="34" charset="0"/>
              <a:ea typeface="+mn-ea"/>
              <a:cs typeface="+mn-cs"/>
            </a:endParaRPr>
          </a:p>
        </p:txBody>
      </p:sp>
      <p:sp>
        <p:nvSpPr>
          <p:cNvPr id="7" name="TextBox 6">
            <a:extLst>
              <a:ext uri="{FF2B5EF4-FFF2-40B4-BE49-F238E27FC236}">
                <a16:creationId xmlns:a16="http://schemas.microsoft.com/office/drawing/2014/main" id="{564E9521-4E65-16DA-D5AF-5C290B645847}"/>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18</a:t>
            </a:r>
          </a:p>
        </p:txBody>
      </p:sp>
      <p:pic>
        <p:nvPicPr>
          <p:cNvPr id="8" name="Picture 7">
            <a:extLst>
              <a:ext uri="{FF2B5EF4-FFF2-40B4-BE49-F238E27FC236}">
                <a16:creationId xmlns:a16="http://schemas.microsoft.com/office/drawing/2014/main" id="{523E49AF-099F-E7D0-EF83-32747A76B93F}"/>
              </a:ext>
            </a:extLst>
          </p:cNvPr>
          <p:cNvPicPr>
            <a:picLocks noChangeAspect="1"/>
          </p:cNvPicPr>
          <p:nvPr/>
        </p:nvPicPr>
        <p:blipFill>
          <a:blip r:embed="rId3"/>
          <a:stretch>
            <a:fillRect/>
          </a:stretch>
        </p:blipFill>
        <p:spPr>
          <a:xfrm>
            <a:off x="638435" y="5151441"/>
            <a:ext cx="10659760" cy="1091224"/>
          </a:xfrm>
          <a:prstGeom prst="rect">
            <a:avLst/>
          </a:prstGeom>
        </p:spPr>
      </p:pic>
    </p:spTree>
    <p:extLst>
      <p:ext uri="{BB962C8B-B14F-4D97-AF65-F5344CB8AC3E}">
        <p14:creationId xmlns:p14="http://schemas.microsoft.com/office/powerpoint/2010/main" val="1535364830"/>
      </p:ext>
    </p:extLst>
  </p:cSld>
  <p:clrMapOvr>
    <a:masterClrMapping/>
  </p:clrMapOvr>
  <p:transition spd="slow">
    <p:wipe dir="d"/>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4416"/>
            <a:ext cx="12191999" cy="728553"/>
          </a:xfrm>
        </p:spPr>
        <p:txBody>
          <a:bodyPr vert="horz" wrap="square" lIns="91440" tIns="45720" rIns="91440" bIns="45720" numCol="1" rtlCol="0" anchor="ctr" anchorCtr="0" compatLnSpc="1">
            <a:prstTxWarp prst="textNoShape">
              <a:avLst/>
            </a:prstTxWarp>
            <a:normAutofit/>
          </a:bodyPr>
          <a:lstStyle/>
          <a:p>
            <a:pPr algn="ctr">
              <a:defRPr/>
            </a:pPr>
            <a:r>
              <a:rPr lang="en-US" sz="3600">
                <a:solidFill>
                  <a:srgbClr val="5FE0D4"/>
                </a:solidFill>
                <a:latin typeface="Arial" charset="0"/>
                <a:cs typeface="Arial" charset="0"/>
              </a:rPr>
              <a:t> Elected to AAAS</a:t>
            </a:r>
          </a:p>
        </p:txBody>
      </p:sp>
      <p:sp>
        <p:nvSpPr>
          <p:cNvPr id="4" name="TextBox 3">
            <a:extLst>
              <a:ext uri="{FF2B5EF4-FFF2-40B4-BE49-F238E27FC236}">
                <a16:creationId xmlns:a16="http://schemas.microsoft.com/office/drawing/2014/main" id="{6E5D15C7-DE04-B330-5E95-8A4263CA712C}"/>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19</a:t>
            </a:r>
          </a:p>
        </p:txBody>
      </p:sp>
      <p:sp>
        <p:nvSpPr>
          <p:cNvPr id="5" name="Title 1">
            <a:extLst>
              <a:ext uri="{FF2B5EF4-FFF2-40B4-BE49-F238E27FC236}">
                <a16:creationId xmlns:a16="http://schemas.microsoft.com/office/drawing/2014/main" id="{D909B9F9-7A44-B5BA-501B-19B6645FCD8A}"/>
              </a:ext>
            </a:extLst>
          </p:cNvPr>
          <p:cNvSpPr txBox="1">
            <a:spLocks/>
          </p:cNvSpPr>
          <p:nvPr/>
        </p:nvSpPr>
        <p:spPr bwMode="auto">
          <a:xfrm>
            <a:off x="968452" y="1428707"/>
            <a:ext cx="11064563" cy="2075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numCol="2"/>
          <a:lstStyle>
            <a:lvl1pPr marL="411163" indent="-342900"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284163" indent="0">
              <a:spcBef>
                <a:spcPts val="700"/>
              </a:spcBef>
              <a:buClr>
                <a:srgbClr val="D6ECFF"/>
              </a:buClr>
              <a:buSzPct val="95000"/>
              <a:defRPr/>
            </a:pPr>
            <a:r>
              <a:rPr kumimoji="0" lang="en-US" sz="3200" b="1" i="0" u="none" strike="noStrike" kern="1200" cap="none" spc="0" normalizeH="0" baseline="0" noProof="0">
                <a:ln>
                  <a:noFill/>
                </a:ln>
                <a:solidFill>
                  <a:prstClr val="white"/>
                </a:solidFill>
                <a:effectLst/>
                <a:uLnTx/>
                <a:uFillTx/>
                <a:latin typeface="Arial" pitchFamily="34" charset="0"/>
                <a:ea typeface="+mn-ea"/>
                <a:cs typeface="+mn-cs"/>
              </a:rPr>
              <a:t>Emmanuelle Charpentier</a:t>
            </a:r>
          </a:p>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en-US" sz="3200" b="1" i="0" u="none" strike="noStrike" kern="1200" cap="none" spc="0" normalizeH="0" baseline="0" noProof="0">
                <a:ln>
                  <a:noFill/>
                </a:ln>
                <a:solidFill>
                  <a:prstClr val="white"/>
                </a:solidFill>
                <a:effectLst/>
                <a:uLnTx/>
                <a:uFillTx/>
                <a:latin typeface="Arial" pitchFamily="34" charset="0"/>
                <a:ea typeface="+mn-ea"/>
                <a:cs typeface="+mn-cs"/>
              </a:rPr>
              <a:t>Franklin </a:t>
            </a:r>
            <a:r>
              <a:rPr kumimoji="0" lang="en-US" sz="3200" b="1" i="0" u="none" strike="noStrike" kern="1200" cap="none" spc="0" normalizeH="0" baseline="0" noProof="0" err="1">
                <a:ln>
                  <a:noFill/>
                </a:ln>
                <a:solidFill>
                  <a:prstClr val="white"/>
                </a:solidFill>
                <a:effectLst/>
                <a:uLnTx/>
                <a:uFillTx/>
                <a:latin typeface="Arial" pitchFamily="34" charset="0"/>
                <a:ea typeface="+mn-ea"/>
                <a:cs typeface="+mn-cs"/>
              </a:rPr>
              <a:t>Costantini</a:t>
            </a:r>
            <a:endParaRPr kumimoji="0" lang="en-US" sz="3200" b="1" i="0" u="none" strike="noStrike" kern="1200" cap="none" spc="0" normalizeH="0" baseline="0" noProof="0">
              <a:ln>
                <a:noFill/>
              </a:ln>
              <a:solidFill>
                <a:prstClr val="white"/>
              </a:solidFill>
              <a:effectLst/>
              <a:uLnTx/>
              <a:uFillTx/>
              <a:latin typeface="Arial" pitchFamily="34" charset="0"/>
              <a:ea typeface="+mn-ea"/>
              <a:cs typeface="+mn-cs"/>
            </a:endParaRPr>
          </a:p>
          <a:p>
            <a:pPr marL="284163" indent="0">
              <a:spcBef>
                <a:spcPts val="700"/>
              </a:spcBef>
              <a:buClr>
                <a:srgbClr val="D6ECFF"/>
              </a:buClr>
              <a:buSzPct val="95000"/>
              <a:defRPr/>
            </a:pPr>
            <a:r>
              <a:rPr kumimoji="0" lang="en-US" sz="3200" b="1" i="0" u="none" strike="noStrike" kern="1200" cap="none" spc="0" normalizeH="0" baseline="0" noProof="0">
                <a:ln>
                  <a:noFill/>
                </a:ln>
                <a:solidFill>
                  <a:prstClr val="white"/>
                </a:solidFill>
                <a:effectLst/>
                <a:uLnTx/>
                <a:uFillTx/>
                <a:latin typeface="Arial" pitchFamily="34" charset="0"/>
                <a:ea typeface="+mn-ea"/>
                <a:cs typeface="+mn-cs"/>
              </a:rPr>
              <a:t>Laurence Fishburne </a:t>
            </a:r>
          </a:p>
          <a:p>
            <a:pPr marL="284163" indent="0">
              <a:spcBef>
                <a:spcPts val="700"/>
              </a:spcBef>
              <a:buClr>
                <a:srgbClr val="D6ECFF"/>
              </a:buClr>
              <a:buSzPct val="95000"/>
              <a:defRPr/>
            </a:pPr>
            <a:r>
              <a:rPr kumimoji="0" lang="en-US" sz="3200" b="1" i="0" u="none" strike="noStrike" kern="1200" cap="none" spc="0" normalizeH="0" baseline="0" noProof="0">
                <a:ln>
                  <a:noFill/>
                </a:ln>
                <a:solidFill>
                  <a:prstClr val="white"/>
                </a:solidFill>
                <a:effectLst/>
                <a:uLnTx/>
                <a:uFillTx/>
                <a:latin typeface="Arial" pitchFamily="34" charset="0"/>
                <a:ea typeface="+mn-ea"/>
                <a:cs typeface="+mn-cs"/>
              </a:rPr>
              <a:t>W. </a:t>
            </a:r>
            <a:r>
              <a:rPr kumimoji="0" lang="en-US" sz="3200" b="1" i="0" u="none" strike="noStrike" kern="1200" cap="none" spc="0" normalizeH="0" baseline="0" noProof="0" err="1">
                <a:ln>
                  <a:noFill/>
                </a:ln>
                <a:solidFill>
                  <a:prstClr val="white"/>
                </a:solidFill>
                <a:effectLst/>
                <a:uLnTx/>
                <a:uFillTx/>
                <a:latin typeface="Arial" pitchFamily="34" charset="0"/>
                <a:ea typeface="+mn-ea"/>
                <a:cs typeface="+mn-cs"/>
              </a:rPr>
              <a:t>Kimryn</a:t>
            </a:r>
            <a:r>
              <a:rPr kumimoji="0" lang="en-US" sz="3200" b="1" i="0" u="none" strike="noStrike" kern="1200" cap="none" spc="0" normalizeH="0" baseline="0" noProof="0">
                <a:ln>
                  <a:noFill/>
                </a:ln>
                <a:solidFill>
                  <a:prstClr val="white"/>
                </a:solidFill>
                <a:effectLst/>
                <a:uLnTx/>
                <a:uFillTx/>
                <a:latin typeface="Arial" pitchFamily="34" charset="0"/>
                <a:ea typeface="+mn-ea"/>
                <a:cs typeface="+mn-cs"/>
              </a:rPr>
              <a:t> </a:t>
            </a:r>
            <a:r>
              <a:rPr kumimoji="0" lang="en-US" sz="3200" b="1" i="0" u="none" strike="noStrike" kern="1200" cap="none" spc="0" normalizeH="0" baseline="0" noProof="0" err="1">
                <a:ln>
                  <a:noFill/>
                </a:ln>
                <a:solidFill>
                  <a:prstClr val="white"/>
                </a:solidFill>
                <a:effectLst/>
                <a:uLnTx/>
                <a:uFillTx/>
                <a:latin typeface="Arial" pitchFamily="34" charset="0"/>
                <a:ea typeface="+mn-ea"/>
                <a:cs typeface="+mn-cs"/>
              </a:rPr>
              <a:t>Rathmell</a:t>
            </a:r>
            <a:r>
              <a:rPr kumimoji="0" lang="en-US" sz="3200" b="1" i="0" u="none" strike="noStrike" kern="1200" cap="none" spc="0" normalizeH="0" baseline="0" noProof="0">
                <a:ln>
                  <a:noFill/>
                </a:ln>
                <a:solidFill>
                  <a:prstClr val="white"/>
                </a:solidFill>
                <a:effectLst/>
                <a:uLnTx/>
                <a:uFillTx/>
                <a:latin typeface="Arial" pitchFamily="34" charset="0"/>
                <a:ea typeface="+mn-ea"/>
                <a:cs typeface="+mn-cs"/>
              </a:rPr>
              <a:t> </a:t>
            </a:r>
          </a:p>
          <a:p>
            <a:pPr marL="284163" indent="0">
              <a:spcBef>
                <a:spcPts val="700"/>
              </a:spcBef>
              <a:buClr>
                <a:srgbClr val="D6ECFF"/>
              </a:buClr>
              <a:buSzPct val="95000"/>
              <a:defRPr/>
            </a:pPr>
            <a:endParaRPr lang="en-US" sz="3200">
              <a:solidFill>
                <a:prstClr val="white"/>
              </a:solidFill>
            </a:endParaRPr>
          </a:p>
          <a:p>
            <a:pPr marL="284163" indent="0">
              <a:spcBef>
                <a:spcPts val="700"/>
              </a:spcBef>
              <a:buClr>
                <a:srgbClr val="D6ECFF"/>
              </a:buClr>
              <a:buSzPct val="95000"/>
              <a:defRPr/>
            </a:pPr>
            <a:r>
              <a:rPr lang="en-US" sz="3200">
                <a:solidFill>
                  <a:prstClr val="white"/>
                </a:solidFill>
              </a:rPr>
              <a:t>Beth Shapiro</a:t>
            </a:r>
          </a:p>
          <a:p>
            <a:pPr marL="284163" indent="0">
              <a:spcBef>
                <a:spcPts val="700"/>
              </a:spcBef>
              <a:buClr>
                <a:srgbClr val="D6ECFF"/>
              </a:buClr>
              <a:buSzPct val="95000"/>
              <a:defRPr/>
            </a:pPr>
            <a:r>
              <a:rPr lang="en-US" sz="3200">
                <a:solidFill>
                  <a:prstClr val="white"/>
                </a:solidFill>
              </a:rPr>
              <a:t>Barbara </a:t>
            </a:r>
            <a:r>
              <a:rPr lang="en-US" sz="3200" err="1">
                <a:solidFill>
                  <a:prstClr val="white"/>
                </a:solidFill>
              </a:rPr>
              <a:t>Wold</a:t>
            </a:r>
            <a:endParaRPr lang="en-US" sz="3200">
              <a:solidFill>
                <a:prstClr val="white"/>
              </a:solidFill>
            </a:endParaRPr>
          </a:p>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en-US" sz="3200" b="1" i="0" u="none" strike="noStrike" kern="1200" cap="none" spc="0" normalizeH="0" baseline="0" noProof="0">
                <a:ln>
                  <a:noFill/>
                </a:ln>
                <a:solidFill>
                  <a:prstClr val="white"/>
                </a:solidFill>
                <a:effectLst/>
                <a:uLnTx/>
                <a:uFillTx/>
                <a:latin typeface="Arial" pitchFamily="34" charset="0"/>
                <a:ea typeface="+mn-ea"/>
                <a:cs typeface="+mn-cs"/>
              </a:rPr>
              <a:t>Phillip </a:t>
            </a:r>
            <a:r>
              <a:rPr kumimoji="0" lang="en-US" sz="3200" b="1" i="0" u="none" strike="noStrike" kern="1200" cap="none" spc="0" normalizeH="0" baseline="0" noProof="0" err="1">
                <a:ln>
                  <a:noFill/>
                </a:ln>
                <a:solidFill>
                  <a:prstClr val="white"/>
                </a:solidFill>
                <a:effectLst/>
                <a:uLnTx/>
                <a:uFillTx/>
                <a:latin typeface="Arial" pitchFamily="34" charset="0"/>
                <a:ea typeface="+mn-ea"/>
                <a:cs typeface="+mn-cs"/>
              </a:rPr>
              <a:t>Zamore</a:t>
            </a:r>
            <a:endParaRPr kumimoji="0" lang="en-US" sz="3200" b="1" i="0" u="none" strike="noStrike" kern="1200" cap="none" spc="0" normalizeH="0" baseline="0" noProof="0">
              <a:ln>
                <a:noFill/>
              </a:ln>
              <a:solidFill>
                <a:prstClr val="white"/>
              </a:solidFill>
              <a:effectLst/>
              <a:uLnTx/>
              <a:uFillTx/>
              <a:latin typeface="Arial" pitchFamily="34" charset="0"/>
              <a:ea typeface="+mn-ea"/>
              <a:cs typeface="+mn-cs"/>
            </a:endParaRPr>
          </a:p>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endParaRPr kumimoji="0" lang="en-US" sz="3200" b="1" i="0" u="none" strike="noStrike" kern="1200" cap="none" spc="0" normalizeH="0" baseline="0" noProof="0">
              <a:ln>
                <a:noFill/>
              </a:ln>
              <a:solidFill>
                <a:prstClr val="white"/>
              </a:solidFill>
              <a:effectLst/>
              <a:uLnTx/>
              <a:uFillTx/>
              <a:latin typeface="Arial" pitchFamily="34" charset="0"/>
              <a:ea typeface="+mn-ea"/>
              <a:cs typeface="+mn-cs"/>
            </a:endParaRPr>
          </a:p>
        </p:txBody>
      </p:sp>
      <p:pic>
        <p:nvPicPr>
          <p:cNvPr id="12" name="Picture 11" descr="A close-up of a logo&#10;&#10;Description automatically generated">
            <a:extLst>
              <a:ext uri="{FF2B5EF4-FFF2-40B4-BE49-F238E27FC236}">
                <a16:creationId xmlns:a16="http://schemas.microsoft.com/office/drawing/2014/main" id="{1DA79F5F-786E-36F8-7E67-76D0B4D4EE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90854" y="4039196"/>
            <a:ext cx="4611078" cy="2418694"/>
          </a:xfrm>
          <a:prstGeom prst="rect">
            <a:avLst/>
          </a:prstGeom>
        </p:spPr>
      </p:pic>
    </p:spTree>
    <p:extLst>
      <p:ext uri="{BB962C8B-B14F-4D97-AF65-F5344CB8AC3E}">
        <p14:creationId xmlns:p14="http://schemas.microsoft.com/office/powerpoint/2010/main" val="2893617266"/>
      </p:ext>
    </p:extLst>
  </p:cSld>
  <p:clrMapOvr>
    <a:masterClrMapping/>
  </p:clrMapOvr>
  <p:transition spd="slow">
    <p:wipe dir="d"/>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0A23500-D5D6-70AA-87DB-FA65CF2B1219}"/>
              </a:ext>
            </a:extLst>
          </p:cNvPr>
          <p:cNvPicPr>
            <a:picLocks noChangeAspect="1"/>
          </p:cNvPicPr>
          <p:nvPr/>
        </p:nvPicPr>
        <p:blipFill>
          <a:blip r:embed="rId3"/>
          <a:stretch>
            <a:fillRect/>
          </a:stretch>
        </p:blipFill>
        <p:spPr>
          <a:xfrm>
            <a:off x="7582930" y="2139778"/>
            <a:ext cx="2578444" cy="2574325"/>
          </a:xfrm>
          <a:prstGeom prst="rect">
            <a:avLst/>
          </a:prstGeom>
        </p:spPr>
      </p:pic>
      <p:pic>
        <p:nvPicPr>
          <p:cNvPr id="17" name="Picture 16">
            <a:extLst>
              <a:ext uri="{FF2B5EF4-FFF2-40B4-BE49-F238E27FC236}">
                <a16:creationId xmlns:a16="http://schemas.microsoft.com/office/drawing/2014/main" id="{2D102039-3425-3C23-2892-334F5E544EC6}"/>
              </a:ext>
            </a:extLst>
          </p:cNvPr>
          <p:cNvPicPr>
            <a:picLocks noChangeAspect="1"/>
          </p:cNvPicPr>
          <p:nvPr/>
        </p:nvPicPr>
        <p:blipFill rotWithShape="1">
          <a:blip r:embed="rId4">
            <a:extLst>
              <a:ext uri="{28A0092B-C50C-407E-A947-70E740481C1C}">
                <a14:useLocalDpi xmlns:a14="http://schemas.microsoft.com/office/drawing/2010/main" val="0"/>
              </a:ext>
            </a:extLst>
          </a:blip>
          <a:srcRect l="20193" t="352" r="26139" b="-352"/>
          <a:stretch/>
        </p:blipFill>
        <p:spPr>
          <a:xfrm>
            <a:off x="1894001" y="1463616"/>
            <a:ext cx="3186832" cy="3958656"/>
          </a:xfrm>
          <a:prstGeom prst="rect">
            <a:avLst/>
          </a:prstGeom>
          <a:ln w="38100">
            <a:solidFill>
              <a:schemeClr val="bg2"/>
            </a:solidFill>
          </a:ln>
        </p:spPr>
      </p:pic>
      <p:sp>
        <p:nvSpPr>
          <p:cNvPr id="3" name="AutoShape 2" descr="Image result for National Academy of Science">
            <a:extLst>
              <a:ext uri="{FF2B5EF4-FFF2-40B4-BE49-F238E27FC236}">
                <a16:creationId xmlns:a16="http://schemas.microsoft.com/office/drawing/2014/main" id="{C94140D2-A6A1-37E1-059E-DD5C5F7C017A}"/>
              </a:ext>
            </a:extLst>
          </p:cNvPr>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 name="AutoShape 4" descr="Image result for National Academy of Science">
            <a:extLst>
              <a:ext uri="{FF2B5EF4-FFF2-40B4-BE49-F238E27FC236}">
                <a16:creationId xmlns:a16="http://schemas.microsoft.com/office/drawing/2014/main" id="{42C19057-AD2F-5675-4288-31DD09D4E53A}"/>
              </a:ext>
            </a:extLst>
          </p:cNvPr>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6" descr="Image result for National Academy of Science">
            <a:extLst>
              <a:ext uri="{FF2B5EF4-FFF2-40B4-BE49-F238E27FC236}">
                <a16:creationId xmlns:a16="http://schemas.microsoft.com/office/drawing/2014/main" id="{9F84C473-71D0-3223-0DCE-4EDA50B5413C}"/>
              </a:ext>
            </a:extLst>
          </p:cNvPr>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6BCD954D-7280-2FE0-E536-B4045E0CF8C5}"/>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20</a:t>
            </a:r>
          </a:p>
        </p:txBody>
      </p:sp>
      <p:sp>
        <p:nvSpPr>
          <p:cNvPr id="7" name="Title 1">
            <a:extLst>
              <a:ext uri="{FF2B5EF4-FFF2-40B4-BE49-F238E27FC236}">
                <a16:creationId xmlns:a16="http://schemas.microsoft.com/office/drawing/2014/main" id="{BAF31E34-0EAB-13D2-D226-FC6F2CFE2C80}"/>
              </a:ext>
            </a:extLst>
          </p:cNvPr>
          <p:cNvSpPr txBox="1">
            <a:spLocks/>
          </p:cNvSpPr>
          <p:nvPr/>
        </p:nvSpPr>
        <p:spPr>
          <a:xfrm>
            <a:off x="868768" y="5457098"/>
            <a:ext cx="5224525" cy="88190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de-DE"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John-Arne Røttingen, Ph.D.</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sp>
        <p:nvSpPr>
          <p:cNvPr id="8" name="Title 3">
            <a:extLst>
              <a:ext uri="{FF2B5EF4-FFF2-40B4-BE49-F238E27FC236}">
                <a16:creationId xmlns:a16="http://schemas.microsoft.com/office/drawing/2014/main" id="{AEC690F2-212D-90E0-FDB7-6E81C2D2D68A}"/>
              </a:ext>
            </a:extLst>
          </p:cNvPr>
          <p:cNvSpPr txBox="1">
            <a:spLocks/>
          </p:cNvSpPr>
          <p:nvPr/>
        </p:nvSpPr>
        <p:spPr>
          <a:xfrm>
            <a:off x="0" y="41417"/>
            <a:ext cx="12192000" cy="1408255"/>
          </a:xfrm>
          <a:prstGeom prst="rect">
            <a:avLst/>
          </a:prstGeom>
        </p:spPr>
        <p:txBody>
          <a:bodyPr lIns="91440" tIns="45720" rIns="91440" bIns="45720" anchor="t"/>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kumimoji="0" lang="en-US" sz="3600" b="1" i="0" u="none" strike="noStrike" kern="1200" cap="none" spc="0" normalizeH="0" baseline="0" noProof="0">
                <a:ln>
                  <a:noFill/>
                </a:ln>
                <a:solidFill>
                  <a:srgbClr val="5FE0D4"/>
                </a:solidFill>
                <a:effectLst/>
                <a:uLnTx/>
                <a:uFillTx/>
                <a:latin typeface="Arial"/>
                <a:cs typeface="Arial"/>
              </a:rPr>
              <a:t>New Chief Executive Officer, </a:t>
            </a:r>
            <a:r>
              <a:rPr kumimoji="0" lang="en-US" sz="3600" b="1" i="0" u="none" strike="noStrike" kern="1200" cap="none" spc="0" normalizeH="0" baseline="0" noProof="0" err="1">
                <a:ln>
                  <a:noFill/>
                </a:ln>
                <a:solidFill>
                  <a:srgbClr val="5FE0D4"/>
                </a:solidFill>
                <a:effectLst/>
                <a:uLnTx/>
                <a:uFillTx/>
                <a:latin typeface="Arial"/>
                <a:cs typeface="Arial"/>
              </a:rPr>
              <a:t>Wellcome</a:t>
            </a:r>
            <a:r>
              <a:rPr lang="en-US" sz="3600">
                <a:solidFill>
                  <a:srgbClr val="5FE0D4"/>
                </a:solidFill>
                <a:latin typeface="Arial"/>
                <a:cs typeface="Arial"/>
              </a:rPr>
              <a:t> </a:t>
            </a:r>
            <a:endParaRPr kumimoji="0" lang="en-US" sz="3600" b="1" i="0" u="none" strike="noStrike" kern="1200" cap="none" spc="0" normalizeH="0" baseline="0" noProof="0">
              <a:ln>
                <a:noFill/>
              </a:ln>
              <a:solidFill>
                <a:srgbClr val="5FE0D4"/>
              </a:solidFill>
              <a:effectLst/>
              <a:uLnTx/>
              <a:uFillTx/>
              <a:latin typeface="Arial" charset="0"/>
              <a:ea typeface="+mj-ea"/>
              <a:cs typeface="Arial" charset="0"/>
            </a:endParaRPr>
          </a:p>
        </p:txBody>
      </p:sp>
    </p:spTree>
    <p:extLst>
      <p:ext uri="{BB962C8B-B14F-4D97-AF65-F5344CB8AC3E}">
        <p14:creationId xmlns:p14="http://schemas.microsoft.com/office/powerpoint/2010/main" val="3802114178"/>
      </p:ext>
    </p:extLst>
  </p:cSld>
  <p:clrMapOvr>
    <a:masterClrMapping/>
  </p:clrMapOvr>
  <p:transition spd="slow">
    <p:wipe dir="d"/>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7E435-15FC-E00C-5E77-2965B0F3FC2B}"/>
            </a:ext>
          </a:extLst>
        </p:cNvPr>
        <p:cNvGrpSpPr/>
        <p:nvPr/>
      </p:nvGrpSpPr>
      <p:grpSpPr>
        <a:xfrm>
          <a:off x="0" y="0"/>
          <a:ext cx="0" cy="0"/>
          <a:chOff x="0" y="0"/>
          <a:chExt cx="0" cy="0"/>
        </a:xfrm>
      </p:grpSpPr>
      <p:pic>
        <p:nvPicPr>
          <p:cNvPr id="9" name="Picture 8" descr="A close-up of a logo&#10;&#10;Description automatically generated">
            <a:extLst>
              <a:ext uri="{FF2B5EF4-FFF2-40B4-BE49-F238E27FC236}">
                <a16:creationId xmlns:a16="http://schemas.microsoft.com/office/drawing/2014/main" id="{897E13F8-22F4-A805-0AA5-C3F7D24F35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7801" y="4883608"/>
            <a:ext cx="6059825" cy="1476506"/>
          </a:xfrm>
          <a:prstGeom prst="rect">
            <a:avLst/>
          </a:prstGeom>
        </p:spPr>
      </p:pic>
      <p:sp>
        <p:nvSpPr>
          <p:cNvPr id="3" name="Title 2">
            <a:extLst>
              <a:ext uri="{FF2B5EF4-FFF2-40B4-BE49-F238E27FC236}">
                <a16:creationId xmlns:a16="http://schemas.microsoft.com/office/drawing/2014/main" id="{1C4E4B9B-D78B-94E1-B884-4CAC4DE5C5AA}"/>
              </a:ext>
            </a:extLst>
          </p:cNvPr>
          <p:cNvSpPr>
            <a:spLocks noGrp="1"/>
          </p:cNvSpPr>
          <p:nvPr>
            <p:ph type="title"/>
          </p:nvPr>
        </p:nvSpPr>
        <p:spPr>
          <a:xfrm>
            <a:off x="108484" y="-50395"/>
            <a:ext cx="12192000" cy="591582"/>
          </a:xfrm>
        </p:spPr>
        <p:txBody>
          <a:bodyPr/>
          <a:lstStyle/>
          <a:p>
            <a:r>
              <a:rPr lang="en-US" dirty="0"/>
              <a:t>Global Alliance for Genomics &amp; Health (GA4GH)</a:t>
            </a:r>
          </a:p>
        </p:txBody>
      </p:sp>
      <p:sp>
        <p:nvSpPr>
          <p:cNvPr id="6" name="TextBox 5">
            <a:extLst>
              <a:ext uri="{FF2B5EF4-FFF2-40B4-BE49-F238E27FC236}">
                <a16:creationId xmlns:a16="http://schemas.microsoft.com/office/drawing/2014/main" id="{70A34684-A0EE-7C63-8525-38544D25FF36}"/>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21</a:t>
            </a:r>
          </a:p>
        </p:txBody>
      </p:sp>
      <p:sp>
        <p:nvSpPr>
          <p:cNvPr id="8" name="TextBox 7">
            <a:extLst>
              <a:ext uri="{FF2B5EF4-FFF2-40B4-BE49-F238E27FC236}">
                <a16:creationId xmlns:a16="http://schemas.microsoft.com/office/drawing/2014/main" id="{A6B6E5E7-2E28-4F9A-7828-6FD960AF730F}"/>
              </a:ext>
            </a:extLst>
          </p:cNvPr>
          <p:cNvSpPr txBox="1"/>
          <p:nvPr/>
        </p:nvSpPr>
        <p:spPr>
          <a:xfrm>
            <a:off x="285008" y="1006342"/>
            <a:ext cx="8372104" cy="3847207"/>
          </a:xfrm>
          <a:prstGeom prst="rect">
            <a:avLst/>
          </a:prstGeom>
          <a:noFill/>
        </p:spPr>
        <p:txBody>
          <a:bodyPr wrap="square" lIns="91440" tIns="45720" rIns="91440" bIns="45720" anchor="t">
            <a:spAutoFit/>
          </a:bodyPr>
          <a:lstStyle/>
          <a:p>
            <a:pPr marL="403225" indent="-403225" defTabSz="628650">
              <a:buFont typeface="Wingdings" panose="05000000000000000000" pitchFamily="2" charset="2"/>
              <a:buChar char="§"/>
            </a:pPr>
            <a:r>
              <a:rPr lang="en-US" sz="2800" b="1" dirty="0">
                <a:ea typeface="Calibri" panose="020F0502020204030204" pitchFamily="34" charset="0"/>
                <a:cs typeface="Arial"/>
              </a:rPr>
              <a:t>Heidi Rehm new Chair of the GA4GH Board 	of Directors</a:t>
            </a:r>
          </a:p>
          <a:p>
            <a:pPr marL="457200" indent="-457200" defTabSz="628650">
              <a:buFont typeface="Wingdings" panose="05000000000000000000" pitchFamily="2" charset="2"/>
              <a:buChar char="§"/>
            </a:pPr>
            <a:endParaRPr lang="en-US" sz="2800" b="1" dirty="0">
              <a:solidFill>
                <a:srgbClr val="FF0000"/>
              </a:solidFill>
              <a:highlight>
                <a:srgbClr val="FFFF00"/>
              </a:highlight>
              <a:ea typeface="Calibri" panose="020F0502020204030204" pitchFamily="34" charset="0"/>
              <a:cs typeface="Arial"/>
            </a:endParaRPr>
          </a:p>
          <a:p>
            <a:pPr marL="344488" marR="0" lvl="0" indent="-344488" defTabSz="628650">
              <a:buFont typeface="Wingdings" panose="05000000000000000000" pitchFamily="2" charset="2"/>
              <a:buChar char="§"/>
            </a:pPr>
            <a:r>
              <a:rPr lang="en-US" sz="2800" b="1" dirty="0">
                <a:latin typeface="Arial"/>
                <a:ea typeface="Calibri" panose="020F0502020204030204" pitchFamily="34" charset="0"/>
                <a:cs typeface="Arial"/>
              </a:rPr>
              <a:t>Agreement to s</a:t>
            </a:r>
            <a:r>
              <a:rPr lang="en-US" sz="2800" b="1" dirty="0">
                <a:effectLst/>
                <a:latin typeface="Arial"/>
                <a:ea typeface="Calibri" panose="020F0502020204030204" pitchFamily="34" charset="0"/>
                <a:cs typeface="Arial"/>
              </a:rPr>
              <a:t>upport responsible 	sharing of 	genomic and related health data on a 	global scale through developments in 	technology standards, tools, and policy 	frameworks</a:t>
            </a:r>
            <a:endParaRPr lang="en-US" sz="2800" b="1" dirty="0">
              <a:solidFill>
                <a:srgbClr val="FF0000"/>
              </a:solidFill>
              <a:effectLst/>
              <a:highlight>
                <a:srgbClr val="FFFF00"/>
              </a:highlight>
              <a:latin typeface="Arial"/>
              <a:ea typeface="Calibri" panose="020F0502020204030204" pitchFamily="34" charset="0"/>
              <a:cs typeface="Arial"/>
            </a:endParaRPr>
          </a:p>
          <a:p>
            <a:endParaRPr lang="en-US" sz="1000" b="1" dirty="0">
              <a:latin typeface="Arial"/>
              <a:ea typeface="Calibri" panose="020F0502020204030204" pitchFamily="34" charset="0"/>
              <a:cs typeface="Arial"/>
            </a:endParaRPr>
          </a:p>
          <a:p>
            <a:endParaRPr lang="en-US" sz="1000" b="1" dirty="0">
              <a:solidFill>
                <a:srgbClr val="FF0000"/>
              </a:solidFill>
              <a:latin typeface="Arial"/>
              <a:ea typeface="Calibri" panose="020F0502020204030204" pitchFamily="34" charset="0"/>
              <a:cs typeface="Arial"/>
            </a:endParaRPr>
          </a:p>
        </p:txBody>
      </p:sp>
      <p:grpSp>
        <p:nvGrpSpPr>
          <p:cNvPr id="4" name="Group 3">
            <a:extLst>
              <a:ext uri="{FF2B5EF4-FFF2-40B4-BE49-F238E27FC236}">
                <a16:creationId xmlns:a16="http://schemas.microsoft.com/office/drawing/2014/main" id="{8627F341-6C9D-7D12-68BE-E1A35BD987B4}"/>
              </a:ext>
            </a:extLst>
          </p:cNvPr>
          <p:cNvGrpSpPr/>
          <p:nvPr/>
        </p:nvGrpSpPr>
        <p:grpSpPr>
          <a:xfrm>
            <a:off x="7910287" y="1196675"/>
            <a:ext cx="4281713" cy="4891551"/>
            <a:chOff x="7910287" y="1196675"/>
            <a:chExt cx="4281713" cy="4891551"/>
          </a:xfrm>
        </p:grpSpPr>
        <p:pic>
          <p:nvPicPr>
            <p:cNvPr id="1026" name="Picture 2">
              <a:extLst>
                <a:ext uri="{FF2B5EF4-FFF2-40B4-BE49-F238E27FC236}">
                  <a16:creationId xmlns:a16="http://schemas.microsoft.com/office/drawing/2014/main" id="{FB20EA52-2078-D20C-2B4D-175EAC7DF91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66930"/>
            <a:stretch/>
          </p:blipFill>
          <p:spPr bwMode="auto">
            <a:xfrm>
              <a:off x="8806070" y="1196675"/>
              <a:ext cx="2366812" cy="3568432"/>
            </a:xfrm>
            <a:prstGeom prst="rect">
              <a:avLst/>
            </a:prstGeom>
            <a:ln w="38100">
              <a:solidFill>
                <a:schemeClr val="bg2"/>
              </a:solidFill>
            </a:ln>
            <a:extLst>
              <a:ext uri="{909E8E84-426E-40DD-AFC4-6F175D3DCCD1}">
                <a14:hiddenFill xmlns:a14="http://schemas.microsoft.com/office/drawing/2010/main">
                  <a:solidFill>
                    <a:srgbClr val="FFFFFF"/>
                  </a:solidFill>
                </a14:hiddenFill>
              </a:ext>
            </a:extLst>
          </p:spPr>
        </p:pic>
        <p:sp>
          <p:nvSpPr>
            <p:cNvPr id="11" name="Title 1">
              <a:extLst>
                <a:ext uri="{FF2B5EF4-FFF2-40B4-BE49-F238E27FC236}">
                  <a16:creationId xmlns:a16="http://schemas.microsoft.com/office/drawing/2014/main" id="{AE23B42D-24F3-F50E-4543-7C6F1742CA90}"/>
                </a:ext>
              </a:extLst>
            </p:cNvPr>
            <p:cNvSpPr txBox="1">
              <a:spLocks/>
            </p:cNvSpPr>
            <p:nvPr/>
          </p:nvSpPr>
          <p:spPr>
            <a:xfrm>
              <a:off x="7910287" y="4831777"/>
              <a:ext cx="4281713" cy="1256449"/>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de-DE"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Heidi Rehm, </a:t>
              </a:r>
            </a:p>
            <a:p>
              <a:pPr marL="0" marR="0" lvl="0" indent="0" algn="ctr" defTabSz="1219170" rtl="0" eaLnBrk="0" fontAlgn="auto" latinLnBrk="0" hangingPunct="0">
                <a:lnSpc>
                  <a:spcPct val="100000"/>
                </a:lnSpc>
                <a:spcBef>
                  <a:spcPts val="0"/>
                </a:spcBef>
                <a:spcAft>
                  <a:spcPts val="0"/>
                </a:spcAft>
                <a:buClrTx/>
                <a:buSzTx/>
                <a:buFontTx/>
                <a:buNone/>
                <a:tabLst/>
                <a:defRPr/>
              </a:pPr>
              <a:r>
                <a:rPr lang="de-DE" sz="3200" b="1" spc="-100" dirty="0">
                  <a:solidFill>
                    <a:srgbClr val="FFFFFF"/>
                  </a:solidFill>
                  <a:latin typeface="Arial" panose="020B0604020202020204"/>
                  <a:cs typeface="Arial" charset="0"/>
                </a:rPr>
                <a:t>Ph.D.</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grpSp>
    </p:spTree>
    <p:extLst>
      <p:ext uri="{BB962C8B-B14F-4D97-AF65-F5344CB8AC3E}">
        <p14:creationId xmlns:p14="http://schemas.microsoft.com/office/powerpoint/2010/main" val="142021747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2126673" y="6221244"/>
            <a:ext cx="7772400" cy="1008841"/>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158750" marR="0" lvl="2" indent="0" algn="ctr" defTabSz="627063" rtl="0" eaLnBrk="0" fontAlgn="auto" latinLnBrk="0" hangingPunct="0">
              <a:lnSpc>
                <a:spcPct val="100000"/>
              </a:lnSpc>
              <a:spcBef>
                <a:spcPts val="1800"/>
              </a:spcBef>
              <a:spcAft>
                <a:spcPts val="0"/>
              </a:spcAft>
              <a:buClr>
                <a:srgbClr val="FFFFFF"/>
              </a:buClr>
              <a:buSzPct val="95000"/>
              <a:buFont typeface="Arial"/>
              <a:buNone/>
              <a:tabLst/>
              <a:defRPr/>
            </a:pPr>
            <a:r>
              <a:rPr lang="en-US" sz="2800" b="1" dirty="0">
                <a:solidFill>
                  <a:srgbClr val="FFFFFF"/>
                </a:solidFill>
                <a:latin typeface="Arial"/>
                <a:cs typeface="Arial"/>
              </a:rPr>
              <a:t>2023</a:t>
            </a:r>
            <a:r>
              <a:rPr kumimoji="0" lang="en-US" sz="2800" b="1" i="0" u="none" strike="noStrike" kern="1200" cap="none" spc="0" normalizeH="0" baseline="0" noProof="0" dirty="0">
                <a:ln>
                  <a:noFill/>
                </a:ln>
                <a:solidFill>
                  <a:srgbClr val="FFFFFF"/>
                </a:solidFill>
                <a:effectLst/>
                <a:uLnTx/>
                <a:uFillTx/>
                <a:latin typeface="Arial"/>
                <a:ea typeface="+mn-ea"/>
                <a:cs typeface="Arial"/>
              </a:rPr>
              <a:t> GA4GH Driver Project</a:t>
            </a:r>
            <a:endParaRPr kumimoji="0" lang="en-US" sz="2800" b="1" i="0" u="none" strike="noStrike" kern="1200" cap="none" spc="0" normalizeH="0" baseline="0" noProof="0" dirty="0">
              <a:ln>
                <a:noFill/>
              </a:ln>
              <a:solidFill>
                <a:prstClr val="white"/>
              </a:solidFill>
              <a:effectLst/>
              <a:uLnTx/>
              <a:uFillTx/>
              <a:latin typeface="Arial" charset="0"/>
              <a:ea typeface="+mn-ea"/>
              <a:cs typeface="Arial"/>
            </a:endParaRPr>
          </a:p>
          <a:p>
            <a:pPr marL="304165" marR="0" lvl="0" indent="-304165" algn="l" defTabSz="1219170" rtl="0" eaLnBrk="1" fontAlgn="auto" latinLnBrk="0" hangingPunct="1">
              <a:lnSpc>
                <a:spcPct val="10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a:p>
            <a:pPr marL="913765" marR="0" lvl="1" indent="-304165" algn="l" defTabSz="1219170" rtl="0" eaLnBrk="1" fontAlgn="auto" latinLnBrk="0" hangingPunct="1">
              <a:lnSpc>
                <a:spcPct val="100000"/>
              </a:lnSpc>
              <a:spcBef>
                <a:spcPts val="667"/>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a:p>
            <a:pPr marL="304165" marR="0" lvl="0" indent="-304165" algn="l" defTabSz="1219170" rtl="0" eaLnBrk="1" fontAlgn="auto" latinLnBrk="0" hangingPunct="1">
              <a:lnSpc>
                <a:spcPct val="10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a:p>
            <a:pPr marL="304165" marR="0" lvl="0" indent="-304165" algn="l" defTabSz="1219170" rtl="0" eaLnBrk="1" fontAlgn="auto" latinLnBrk="0" hangingPunct="1">
              <a:lnSpc>
                <a:spcPct val="10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a:p>
            <a:pPr marL="608965" marR="0" lvl="1" indent="0" algn="l" defTabSz="1219170" rtl="0" eaLnBrk="1" fontAlgn="auto" latinLnBrk="0" hangingPunct="1">
              <a:lnSpc>
                <a:spcPct val="10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6047"/>
            <a:ext cx="12192000" cy="646331"/>
          </a:xfrm>
          <a:prstGeom prst="rect">
            <a:avLst/>
          </a:prstGeom>
        </p:spPr>
        <p:txBody>
          <a:bodyPr wrap="square" lIns="91440" tIns="45720" rIns="91440" bIns="45720" anchor="t">
            <a:spAutoFit/>
          </a:bodyPr>
          <a:lstStyle/>
          <a:p>
            <a:pPr marL="158750" marR="0" lvl="2" indent="0" algn="ctr" defTabSz="627063" rtl="0" eaLnBrk="1" fontAlgn="auto" latinLnBrk="0" hangingPunct="1">
              <a:lnSpc>
                <a:spcPct val="100000"/>
              </a:lnSpc>
              <a:spcBef>
                <a:spcPts val="180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a:ea typeface="+mn-ea"/>
                <a:cs typeface="Arial"/>
              </a:rPr>
              <a:t>Global Alliance for Genomics &amp; Health (GA4GH)</a:t>
            </a: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7E83C4B5-EFC3-3233-C1BB-17437F7BE1CD}"/>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21</a:t>
            </a:r>
          </a:p>
        </p:txBody>
      </p:sp>
      <p:pic>
        <p:nvPicPr>
          <p:cNvPr id="12" name="Picture 11" descr="A logo with a globe and dna strands&#10;&#10;Description automatically generated">
            <a:extLst>
              <a:ext uri="{FF2B5EF4-FFF2-40B4-BE49-F238E27FC236}">
                <a16:creationId xmlns:a16="http://schemas.microsoft.com/office/drawing/2014/main" id="{3754B115-43DE-CAB2-3D3B-04CA8B27C0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2115" y="2625232"/>
            <a:ext cx="3501517" cy="3501517"/>
          </a:xfrm>
          <a:prstGeom prst="rect">
            <a:avLst/>
          </a:prstGeom>
          <a:ln w="38100">
            <a:solidFill>
              <a:schemeClr val="bg2"/>
            </a:solidFill>
          </a:ln>
        </p:spPr>
      </p:pic>
      <p:pic>
        <p:nvPicPr>
          <p:cNvPr id="3" name="Picture 2">
            <a:extLst>
              <a:ext uri="{FF2B5EF4-FFF2-40B4-BE49-F238E27FC236}">
                <a16:creationId xmlns:a16="http://schemas.microsoft.com/office/drawing/2014/main" id="{44816991-F3D0-C629-3742-22EA249D2E24}"/>
              </a:ext>
            </a:extLst>
          </p:cNvPr>
          <p:cNvPicPr>
            <a:picLocks noChangeAspect="1"/>
          </p:cNvPicPr>
          <p:nvPr/>
        </p:nvPicPr>
        <p:blipFill>
          <a:blip r:embed="rId4"/>
          <a:stretch>
            <a:fillRect/>
          </a:stretch>
        </p:blipFill>
        <p:spPr>
          <a:xfrm>
            <a:off x="4641273" y="778751"/>
            <a:ext cx="2743200" cy="1543050"/>
          </a:xfrm>
          <a:prstGeom prst="rect">
            <a:avLst/>
          </a:prstGeom>
          <a:ln w="38100">
            <a:solidFill>
              <a:schemeClr val="bg2"/>
            </a:solidFill>
          </a:ln>
        </p:spPr>
      </p:pic>
    </p:spTree>
    <p:extLst>
      <p:ext uri="{BB962C8B-B14F-4D97-AF65-F5344CB8AC3E}">
        <p14:creationId xmlns:p14="http://schemas.microsoft.com/office/powerpoint/2010/main" val="190649688"/>
      </p:ext>
    </p:extLst>
  </p:cSld>
  <p:clrMapOvr>
    <a:masterClrMapping/>
  </p:clrMapOvr>
  <p:transition spd="slow">
    <p:wipe dir="d"/>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50573-42B4-738B-CF38-A8656952AEBC}"/>
            </a:ext>
          </a:extLst>
        </p:cNvPr>
        <p:cNvGrpSpPr/>
        <p:nvPr/>
      </p:nvGrpSpPr>
      <p:grpSpPr>
        <a:xfrm>
          <a:off x="0" y="0"/>
          <a:ext cx="0" cy="0"/>
          <a:chOff x="0" y="0"/>
          <a:chExt cx="0" cy="0"/>
        </a:xfrm>
      </p:grpSpPr>
      <p:sp>
        <p:nvSpPr>
          <p:cNvPr id="3074" name="Title 3">
            <a:extLst>
              <a:ext uri="{FF2B5EF4-FFF2-40B4-BE49-F238E27FC236}">
                <a16:creationId xmlns:a16="http://schemas.microsoft.com/office/drawing/2014/main" id="{24FB52A6-4235-E367-905D-7C3220AB7103}"/>
              </a:ext>
            </a:extLst>
          </p:cNvPr>
          <p:cNvSpPr>
            <a:spLocks noGrp="1"/>
          </p:cNvSpPr>
          <p:nvPr>
            <p:ph type="title"/>
          </p:nvPr>
        </p:nvSpPr>
        <p:spPr>
          <a:xfrm>
            <a:off x="0" y="0"/>
            <a:ext cx="12191999" cy="655984"/>
          </a:xfrm>
        </p:spPr>
        <p:txBody>
          <a:bodyPr>
            <a:noAutofit/>
          </a:bodyPr>
          <a:lstStyle/>
          <a:p>
            <a:pPr algn="ctr">
              <a:defRPr/>
            </a:pPr>
            <a:r>
              <a:rPr lang="en-US" sz="3600">
                <a:solidFill>
                  <a:srgbClr val="5FE0D4"/>
                </a:solidFill>
                <a:latin typeface="Arial"/>
                <a:cs typeface="Arial"/>
              </a:rPr>
              <a:t>Together for CHANGE</a:t>
            </a:r>
            <a:endParaRPr lang="en-US" sz="3600"/>
          </a:p>
        </p:txBody>
      </p:sp>
      <p:sp>
        <p:nvSpPr>
          <p:cNvPr id="3" name="TextBox 2">
            <a:extLst>
              <a:ext uri="{FF2B5EF4-FFF2-40B4-BE49-F238E27FC236}">
                <a16:creationId xmlns:a16="http://schemas.microsoft.com/office/drawing/2014/main" id="{FF17D99D-DBE8-A1DB-895D-80B8897E0EB4}"/>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22</a:t>
            </a:r>
          </a:p>
        </p:txBody>
      </p:sp>
      <p:pic>
        <p:nvPicPr>
          <p:cNvPr id="2" name="Picture 2" descr="Illustration of a group of hundreds of tiny people forming the shape of the continent of Africa.">
            <a:extLst>
              <a:ext uri="{FF2B5EF4-FFF2-40B4-BE49-F238E27FC236}">
                <a16:creationId xmlns:a16="http://schemas.microsoft.com/office/drawing/2014/main" id="{BC28DD45-7B96-F306-430C-D7766DEB08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9852" y="967106"/>
            <a:ext cx="8032294" cy="5310607"/>
          </a:xfrm>
          <a:prstGeom prst="rect">
            <a:avLst/>
          </a:prstGeom>
          <a:noFill/>
          <a:ln w="38100">
            <a:solidFill>
              <a:srgbClr val="5FE0D4"/>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3809198"/>
      </p:ext>
    </p:extLst>
  </p:cSld>
  <p:clrMapOvr>
    <a:masterClrMapping/>
  </p:clrMapOvr>
  <p:transition spd="slow">
    <p:wipe dir="d"/>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3B2D5-995B-4CCD-8F9C-651129635FFC}"/>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pitchFamily="34" charset="0"/>
                <a:cs typeface="Arial" pitchFamily="34" charset="0"/>
              </a:rPr>
              <a:t>Director’s Report Outline</a:t>
            </a:r>
          </a:p>
        </p:txBody>
      </p:sp>
      <p:sp>
        <p:nvSpPr>
          <p:cNvPr id="3" name="Rectangle 4">
            <a:extLst>
              <a:ext uri="{FF2B5EF4-FFF2-40B4-BE49-F238E27FC236}">
                <a16:creationId xmlns:a16="http://schemas.microsoft.com/office/drawing/2014/main" id="{D53A8D63-7458-4C61-A9C8-9420E59D976E}"/>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E57200"/>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1198509207"/>
      </p:ext>
    </p:extLst>
  </p:cSld>
  <p:clrMapOvr>
    <a:masterClrMapping/>
  </p:clrMapOvr>
  <p:transition spd="slow">
    <p:wipe dir="d"/>
  </p:transition>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B8E3F40-7D18-F19B-749D-5DE3F2422DC0}"/>
              </a:ext>
            </a:extLst>
          </p:cNvPr>
          <p:cNvPicPr>
            <a:picLocks noChangeAspect="1"/>
          </p:cNvPicPr>
          <p:nvPr/>
        </p:nvPicPr>
        <p:blipFill>
          <a:blip r:embed="rId4"/>
          <a:stretch>
            <a:fillRect/>
          </a:stretch>
        </p:blipFill>
        <p:spPr>
          <a:xfrm>
            <a:off x="2315370" y="1392536"/>
            <a:ext cx="7565230" cy="1830582"/>
          </a:xfrm>
          <a:prstGeom prst="rect">
            <a:avLst/>
          </a:prstGeom>
          <a:solidFill>
            <a:schemeClr val="bg2"/>
          </a:solidFill>
        </p:spPr>
      </p:pic>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271810" y="3775194"/>
            <a:ext cx="11648377" cy="1677199"/>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Sans-Serif" pitchFamily="2" charset="2"/>
              <a:buChar char=""/>
              <a:tabLst/>
              <a:defRPr/>
            </a:pPr>
            <a:r>
              <a:rPr kumimoji="0" lang="en-US" sz="2800" b="1" i="0" u="none" strike="noStrike" kern="1200" cap="none" spc="0" normalizeH="0" baseline="0" noProof="0" dirty="0" err="1">
                <a:ln>
                  <a:noFill/>
                </a:ln>
                <a:solidFill>
                  <a:srgbClr val="FFFFFF"/>
                </a:solidFill>
                <a:effectLst/>
                <a:uLnTx/>
                <a:uFillTx/>
                <a:latin typeface="Arial"/>
                <a:ea typeface="+mn-ea"/>
                <a:cs typeface="Arial"/>
              </a:rPr>
              <a:t>GREGoR</a:t>
            </a:r>
            <a:r>
              <a:rPr kumimoji="0" lang="en-US" sz="2800" b="1" i="0" u="none" strike="noStrike" kern="1200" cap="none" spc="0" normalizeH="0" baseline="0" noProof="0" dirty="0">
                <a:ln>
                  <a:noFill/>
                </a:ln>
                <a:solidFill>
                  <a:srgbClr val="FFFFFF"/>
                </a:solidFill>
                <a:effectLst/>
                <a:uLnTx/>
                <a:uFillTx/>
                <a:latin typeface="Arial"/>
                <a:ea typeface="+mn-ea"/>
                <a:cs typeface="Arial"/>
              </a:rPr>
              <a:t> v1 Dataset released September 2023</a:t>
            </a:r>
          </a:p>
          <a:p>
            <a:pPr marL="387350" marR="0" lvl="2" indent="-228600" algn="l" defTabSz="627063" rtl="0" eaLnBrk="1" fontAlgn="auto" latinLnBrk="0" hangingPunct="1">
              <a:lnSpc>
                <a:spcPct val="100000"/>
              </a:lnSpc>
              <a:spcBef>
                <a:spcPts val="1800"/>
              </a:spcBef>
              <a:spcAft>
                <a:spcPts val="0"/>
              </a:spcAft>
              <a:buClrTx/>
              <a:buSzTx/>
              <a:buFont typeface="Wingdings,Sans-Serif"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First “joint call set” will be released in 2024</a:t>
            </a: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387350" marR="0" lvl="2" indent="-228600" algn="l" defTabSz="627063" rtl="0" eaLnBrk="1" fontAlgn="auto" latinLnBrk="0" hangingPunct="1">
              <a:lnSpc>
                <a:spcPct val="100000"/>
              </a:lnSpc>
              <a:spcBef>
                <a:spcPts val="1800"/>
              </a:spcBef>
              <a:spcAft>
                <a:spcPts val="0"/>
              </a:spcAft>
              <a:buClr>
                <a:srgbClr val="FFFFFF"/>
              </a:buClr>
              <a:buSzPct val="95000"/>
              <a:buFont typeface="Wingdings" pitchFamily="2" charset="2"/>
              <a:buChar char=""/>
              <a:tabLst/>
              <a:defRPr/>
            </a:pPr>
            <a:r>
              <a:rPr kumimoji="0" lang="en-US" sz="2800" b="1" i="1" u="none" strike="noStrike" kern="1200" cap="none" spc="0" normalizeH="0" baseline="0" noProof="0" dirty="0">
                <a:ln>
                  <a:noFill/>
                </a:ln>
                <a:solidFill>
                  <a:srgbClr val="FFFFFF"/>
                </a:solidFill>
                <a:effectLst/>
                <a:uLnTx/>
                <a:uFillTx/>
                <a:latin typeface="Arial"/>
                <a:ea typeface="+mn-ea"/>
                <a:cs typeface="Arial"/>
              </a:rPr>
              <a:t>Beyond the Exome: What’s Next in Diagnostic Testing for 	Mendelian Conditions</a:t>
            </a:r>
            <a:r>
              <a:rPr kumimoji="0" lang="en-US" sz="2800" b="1" i="0" u="none" strike="noStrike" kern="1200" cap="none" spc="0" normalizeH="0" baseline="0" noProof="0" dirty="0">
                <a:ln>
                  <a:noFill/>
                </a:ln>
                <a:solidFill>
                  <a:srgbClr val="FFFFFF"/>
                </a:solidFill>
                <a:effectLst/>
                <a:uLnTx/>
                <a:uFillTx/>
                <a:latin typeface="Arial"/>
                <a:ea typeface="+mn-ea"/>
                <a:cs typeface="Arial"/>
              </a:rPr>
              <a:t> published in </a:t>
            </a:r>
            <a:r>
              <a:rPr kumimoji="0" lang="en-US" sz="2800" b="1" i="1" u="none" strike="noStrike" kern="1200" cap="none" spc="0" normalizeH="0" baseline="0" noProof="0" dirty="0">
                <a:ln>
                  <a:noFill/>
                </a:ln>
                <a:solidFill>
                  <a:srgbClr val="FFFFFF"/>
                </a:solidFill>
                <a:effectLst/>
                <a:uLnTx/>
                <a:uFillTx/>
                <a:latin typeface="Arial"/>
                <a:ea typeface="+mn-ea"/>
                <a:cs typeface="Arial"/>
              </a:rPr>
              <a:t>AJHG</a:t>
            </a:r>
            <a:r>
              <a:rPr kumimoji="0" lang="en-US" sz="2800" b="1" i="0" u="none" strike="noStrike" kern="1200" cap="none" spc="0" normalizeH="0" baseline="0" noProof="0" dirty="0">
                <a:ln>
                  <a:noFill/>
                </a:ln>
                <a:solidFill>
                  <a:srgbClr val="FFFFFF"/>
                </a:solidFill>
                <a:effectLst/>
                <a:uLnTx/>
                <a:uFillTx/>
                <a:latin typeface="Arial"/>
                <a:ea typeface="+mn-ea"/>
                <a:cs typeface="Arial"/>
              </a:rPr>
              <a:t> in August 2023</a:t>
            </a:r>
            <a:endParaRPr kumimoji="0" lang="en-US" sz="2800" b="1" i="0" u="none" strike="noStrike" kern="1200" cap="none" spc="0" normalizeH="0" baseline="0" noProof="0" dirty="0">
              <a:ln>
                <a:noFill/>
              </a:ln>
              <a:solidFill>
                <a:prstClr val="white"/>
              </a:solidFill>
              <a:effectLst/>
              <a:uLnTx/>
              <a:uFillTx/>
              <a:latin typeface="Arial" charset="0"/>
              <a:ea typeface="+mn-ea"/>
              <a:cs typeface="Arial"/>
            </a:endParaRP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endParaRPr kumimoji="0" lang="en-US" sz="2800" b="1" i="0" u="none" strike="noStrike" kern="1200" cap="none" spc="0" normalizeH="0" baseline="0" noProof="0" dirty="0">
              <a:ln>
                <a:noFill/>
              </a:ln>
              <a:solidFill>
                <a:prstClr val="white"/>
              </a:solidFill>
              <a:effectLst/>
              <a:uLnTx/>
              <a:uFillTx/>
              <a:latin typeface="Arial" charset="0"/>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914377" marR="0" lvl="1" indent="-304792" algn="l" defTabSz="1219170" rtl="0" eaLnBrk="1" fontAlgn="auto" latinLnBrk="0" hangingPunct="1">
              <a:lnSpc>
                <a:spcPct val="90000"/>
              </a:lnSpc>
              <a:spcBef>
                <a:spcPts val="667"/>
              </a:spcBef>
              <a:spcAft>
                <a:spcPts val="0"/>
              </a:spcAft>
              <a:buClrTx/>
              <a:buSzTx/>
              <a:buFont typeface="Arial"/>
              <a:buChar char="•"/>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BE8B9FA7-E65D-4A00-A529-081D35D2EB74}"/>
              </a:ext>
            </a:extLst>
          </p:cNvPr>
          <p:cNvSpPr/>
          <p:nvPr/>
        </p:nvSpPr>
        <p:spPr>
          <a:xfrm>
            <a:off x="249381" y="40732"/>
            <a:ext cx="11732821" cy="1089529"/>
          </a:xfrm>
          <a:prstGeom prst="rect">
            <a:avLst/>
          </a:prstGeom>
        </p:spPr>
        <p:txBody>
          <a:bodyPr wrap="square">
            <a:spAutoFit/>
          </a:bodyPr>
          <a:lstStyle/>
          <a:p>
            <a:pPr marL="158750" marR="0" lvl="2" indent="0" algn="ctr" defTabSz="627063" rtl="0" eaLnBrk="1" fontAlgn="auto" latinLnBrk="0" hangingPunct="1">
              <a:lnSpc>
                <a:spcPct val="90000"/>
              </a:lnSpc>
              <a:spcBef>
                <a:spcPts val="180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a:ea typeface="+mn-ea"/>
                <a:cs typeface="Arial"/>
              </a:rPr>
              <a:t>Genomics Research to Elucidate the Genetics of Rare Diseases (</a:t>
            </a:r>
            <a:r>
              <a:rPr kumimoji="0" lang="en-US" sz="3600" b="1" i="0" u="none" strike="noStrike" kern="1200" cap="none" spc="0" normalizeH="0" baseline="0" noProof="0" dirty="0" err="1">
                <a:ln>
                  <a:noFill/>
                </a:ln>
                <a:solidFill>
                  <a:srgbClr val="5FE0D4"/>
                </a:solidFill>
                <a:effectLst/>
                <a:uLnTx/>
                <a:uFillTx/>
                <a:latin typeface="Arial"/>
                <a:ea typeface="+mn-ea"/>
                <a:cs typeface="Arial"/>
              </a:rPr>
              <a:t>GREGoR</a:t>
            </a:r>
            <a:r>
              <a:rPr kumimoji="0" lang="en-US" sz="3600" b="1" i="0" u="none" strike="noStrike" kern="1200" cap="none" spc="0" normalizeH="0" baseline="0" noProof="0" dirty="0">
                <a:ln>
                  <a:noFill/>
                </a:ln>
                <a:solidFill>
                  <a:srgbClr val="5FE0D4"/>
                </a:solidFill>
                <a:effectLst/>
                <a:uLnTx/>
                <a:uFillTx/>
                <a:latin typeface="Arial"/>
                <a:ea typeface="+mn-ea"/>
                <a:cs typeface="Arial"/>
              </a:rPr>
              <a:t>)</a:t>
            </a: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13E25BBA-D6F0-A9F9-FD31-70AA1B8D341D}"/>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23</a:t>
            </a:r>
          </a:p>
        </p:txBody>
      </p:sp>
    </p:spTree>
    <p:extLst>
      <p:ext uri="{BB962C8B-B14F-4D97-AF65-F5344CB8AC3E}">
        <p14:creationId xmlns:p14="http://schemas.microsoft.com/office/powerpoint/2010/main" val="3659648719"/>
      </p:ext>
    </p:extLst>
  </p:cSld>
  <p:clrMapOvr>
    <a:overrideClrMapping bg1="lt1" tx1="dk1" bg2="lt2" tx2="dk2" accent1="accent1" accent2="accent2" accent3="accent3" accent4="accent4" accent5="accent5" accent6="accent6" hlink="hlink" folHlink="folHlink"/>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a:extLst>
            <a:ext uri="{FF2B5EF4-FFF2-40B4-BE49-F238E27FC236}">
              <a16:creationId xmlns:a16="http://schemas.microsoft.com/office/drawing/2014/main" id="{FCFC115E-6E7F-A08F-6806-F10D0162DF5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32C4D4D-8D19-9391-6B35-2D085B2CBE1E}"/>
              </a:ext>
            </a:extLst>
          </p:cNvPr>
          <p:cNvSpPr/>
          <p:nvPr/>
        </p:nvSpPr>
        <p:spPr>
          <a:xfrm>
            <a:off x="0" y="-7058"/>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Impact of Genomic Variation on Function (IGVF)</a:t>
            </a:r>
            <a:endParaRPr kumimoji="0" lang="en-US" sz="3600" b="1" i="0" u="none" strike="noStrike" kern="1200" cap="none" spc="0" normalizeH="0" baseline="0" noProof="0" dirty="0">
              <a:ln>
                <a:noFill/>
              </a:ln>
              <a:solidFill>
                <a:srgbClr val="5FE0D4"/>
              </a:solidFill>
              <a:effectLst/>
              <a:uLnTx/>
              <a:uFillTx/>
              <a:latin typeface="Arial" charset="0"/>
              <a:ea typeface="+mn-ea"/>
              <a:cs typeface="+mn-cs"/>
            </a:endParaRPr>
          </a:p>
        </p:txBody>
      </p:sp>
      <p:pic>
        <p:nvPicPr>
          <p:cNvPr id="4" name="Picture 3" descr="A screenshot of a computer&#10;&#10;Description automatically generated">
            <a:extLst>
              <a:ext uri="{FF2B5EF4-FFF2-40B4-BE49-F238E27FC236}">
                <a16:creationId xmlns:a16="http://schemas.microsoft.com/office/drawing/2014/main" id="{C415E61F-92B3-CF03-394B-BB92FBAD68D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3744" r="1778" b="-1"/>
          <a:stretch/>
        </p:blipFill>
        <p:spPr>
          <a:xfrm>
            <a:off x="6459579" y="4609156"/>
            <a:ext cx="5212080" cy="1342888"/>
          </a:xfrm>
          <a:prstGeom prst="rect">
            <a:avLst/>
          </a:prstGeom>
          <a:ln w="38100">
            <a:solidFill>
              <a:schemeClr val="bg2"/>
            </a:solidFill>
          </a:ln>
        </p:spPr>
      </p:pic>
      <p:pic>
        <p:nvPicPr>
          <p:cNvPr id="16" name="Picture 15" descr="A screenshot of a website&#10;&#10;Description automatically generated">
            <a:extLst>
              <a:ext uri="{FF2B5EF4-FFF2-40B4-BE49-F238E27FC236}">
                <a16:creationId xmlns:a16="http://schemas.microsoft.com/office/drawing/2014/main" id="{09FA6411-1568-417D-DA2E-C49B1C541E1F}"/>
              </a:ext>
            </a:extLst>
          </p:cNvPr>
          <p:cNvPicPr>
            <a:picLocks noChangeAspect="1"/>
          </p:cNvPicPr>
          <p:nvPr/>
        </p:nvPicPr>
        <p:blipFill rotWithShape="1">
          <a:blip r:embed="rId5">
            <a:extLst>
              <a:ext uri="{28A0092B-C50C-407E-A947-70E740481C1C}">
                <a14:useLocalDpi xmlns:a14="http://schemas.microsoft.com/office/drawing/2010/main" val="0"/>
              </a:ext>
            </a:extLst>
          </a:blip>
          <a:srcRect b="317"/>
          <a:stretch/>
        </p:blipFill>
        <p:spPr>
          <a:xfrm>
            <a:off x="472465" y="1128670"/>
            <a:ext cx="5212080" cy="2379469"/>
          </a:xfrm>
          <a:prstGeom prst="rect">
            <a:avLst/>
          </a:prstGeom>
          <a:ln w="38100">
            <a:solidFill>
              <a:schemeClr val="bg2"/>
            </a:solidFill>
          </a:ln>
        </p:spPr>
      </p:pic>
      <p:pic>
        <p:nvPicPr>
          <p:cNvPr id="22" name="Picture 21" descr="A screenshot of a web page&#10;&#10;Description automatically generated">
            <a:extLst>
              <a:ext uri="{FF2B5EF4-FFF2-40B4-BE49-F238E27FC236}">
                <a16:creationId xmlns:a16="http://schemas.microsoft.com/office/drawing/2014/main" id="{00F0F513-B1EE-4E36-2E1A-9B5503161487}"/>
              </a:ext>
            </a:extLst>
          </p:cNvPr>
          <p:cNvPicPr>
            <a:picLocks noChangeAspect="1"/>
          </p:cNvPicPr>
          <p:nvPr/>
        </p:nvPicPr>
        <p:blipFill rotWithShape="1">
          <a:blip r:embed="rId6">
            <a:extLst>
              <a:ext uri="{28A0092B-C50C-407E-A947-70E740481C1C}">
                <a14:useLocalDpi xmlns:a14="http://schemas.microsoft.com/office/drawing/2010/main" val="0"/>
              </a:ext>
            </a:extLst>
          </a:blip>
          <a:srcRect t="2420" b="28006"/>
          <a:stretch/>
        </p:blipFill>
        <p:spPr>
          <a:xfrm>
            <a:off x="472465" y="3886630"/>
            <a:ext cx="5212080" cy="2665449"/>
          </a:xfrm>
          <a:prstGeom prst="rect">
            <a:avLst/>
          </a:prstGeom>
          <a:ln w="38100">
            <a:solidFill>
              <a:schemeClr val="bg2"/>
            </a:solidFill>
          </a:ln>
        </p:spPr>
      </p:pic>
      <p:sp>
        <p:nvSpPr>
          <p:cNvPr id="5" name="TextBox 4">
            <a:extLst>
              <a:ext uri="{FF2B5EF4-FFF2-40B4-BE49-F238E27FC236}">
                <a16:creationId xmlns:a16="http://schemas.microsoft.com/office/drawing/2014/main" id="{9AFA6BFC-2395-ECF8-5C3E-2A6A2291312E}"/>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24</a:t>
            </a:r>
          </a:p>
        </p:txBody>
      </p:sp>
      <p:pic>
        <p:nvPicPr>
          <p:cNvPr id="7" name="Picture 6">
            <a:extLst>
              <a:ext uri="{FF2B5EF4-FFF2-40B4-BE49-F238E27FC236}">
                <a16:creationId xmlns:a16="http://schemas.microsoft.com/office/drawing/2014/main" id="{97E7181F-79CA-EF90-3DE2-D54DD82C2ACA}"/>
              </a:ext>
            </a:extLst>
          </p:cNvPr>
          <p:cNvPicPr>
            <a:picLocks noChangeAspect="1"/>
          </p:cNvPicPr>
          <p:nvPr/>
        </p:nvPicPr>
        <p:blipFill rotWithShape="1">
          <a:blip r:embed="rId7"/>
          <a:srcRect l="2028" r="3048"/>
          <a:stretch/>
        </p:blipFill>
        <p:spPr>
          <a:xfrm>
            <a:off x="6459579" y="1128670"/>
            <a:ext cx="5212080" cy="2728491"/>
          </a:xfrm>
          <a:prstGeom prst="rect">
            <a:avLst/>
          </a:prstGeom>
          <a:ln w="38100">
            <a:solidFill>
              <a:schemeClr val="bg2"/>
            </a:solidFill>
          </a:ln>
        </p:spPr>
      </p:pic>
    </p:spTree>
    <p:extLst>
      <p:ext uri="{BB962C8B-B14F-4D97-AF65-F5344CB8AC3E}">
        <p14:creationId xmlns:p14="http://schemas.microsoft.com/office/powerpoint/2010/main" val="3219027565"/>
      </p:ext>
    </p:extLst>
  </p:cSld>
  <p:clrMapOvr>
    <a:overrideClrMapping bg1="lt1" tx1="dk1" bg2="lt2" tx2="dk2" accent1="accent1" accent2="accent2" accent3="accent3" accent4="accent4" accent5="accent5" accent6="accent6" hlink="hlink" folHlink="folHlink"/>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up)">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5F7E06F-1C14-3D1A-1DDE-3C26932385CF}"/>
              </a:ext>
            </a:extLst>
          </p:cNvPr>
          <p:cNvSpPr/>
          <p:nvPr/>
        </p:nvSpPr>
        <p:spPr>
          <a:xfrm>
            <a:off x="0" y="-10392"/>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Centers of Excellence in Genomic Science (CEGS)</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pic>
        <p:nvPicPr>
          <p:cNvPr id="20" name="Picture 19">
            <a:extLst>
              <a:ext uri="{FF2B5EF4-FFF2-40B4-BE49-F238E27FC236}">
                <a16:creationId xmlns:a16="http://schemas.microsoft.com/office/drawing/2014/main" id="{72E9FA1A-A02C-4BA9-BA69-0F3CCD058379}"/>
              </a:ext>
            </a:extLst>
          </p:cNvPr>
          <p:cNvPicPr>
            <a:picLocks noChangeAspect="1"/>
          </p:cNvPicPr>
          <p:nvPr/>
        </p:nvPicPr>
        <p:blipFill rotWithShape="1">
          <a:blip r:embed="rId4"/>
          <a:srcRect r="1602"/>
          <a:stretch/>
        </p:blipFill>
        <p:spPr>
          <a:xfrm>
            <a:off x="499833" y="1025337"/>
            <a:ext cx="4638338" cy="1859243"/>
          </a:xfrm>
          <a:prstGeom prst="rect">
            <a:avLst/>
          </a:prstGeom>
          <a:ln w="38100">
            <a:solidFill>
              <a:schemeClr val="bg2"/>
            </a:solidFill>
          </a:ln>
        </p:spPr>
      </p:pic>
      <p:pic>
        <p:nvPicPr>
          <p:cNvPr id="17" name="Picture 16">
            <a:extLst>
              <a:ext uri="{FF2B5EF4-FFF2-40B4-BE49-F238E27FC236}">
                <a16:creationId xmlns:a16="http://schemas.microsoft.com/office/drawing/2014/main" id="{5297400C-E688-5407-953F-BFABBBE42468}"/>
              </a:ext>
            </a:extLst>
          </p:cNvPr>
          <p:cNvPicPr>
            <a:picLocks noChangeAspect="1"/>
          </p:cNvPicPr>
          <p:nvPr/>
        </p:nvPicPr>
        <p:blipFill rotWithShape="1">
          <a:blip r:embed="rId5"/>
          <a:srcRect r="1577"/>
          <a:stretch/>
        </p:blipFill>
        <p:spPr>
          <a:xfrm>
            <a:off x="1774100" y="1985192"/>
            <a:ext cx="4638338" cy="1830647"/>
          </a:xfrm>
          <a:prstGeom prst="rect">
            <a:avLst/>
          </a:prstGeom>
          <a:ln w="38100">
            <a:solidFill>
              <a:schemeClr val="bg2"/>
            </a:solidFill>
          </a:ln>
        </p:spPr>
      </p:pic>
      <p:pic>
        <p:nvPicPr>
          <p:cNvPr id="5" name="Picture 4">
            <a:extLst>
              <a:ext uri="{FF2B5EF4-FFF2-40B4-BE49-F238E27FC236}">
                <a16:creationId xmlns:a16="http://schemas.microsoft.com/office/drawing/2014/main" id="{0A36ACE2-40E6-80F3-ADD0-F7564E70BD5C}"/>
              </a:ext>
            </a:extLst>
          </p:cNvPr>
          <p:cNvPicPr>
            <a:picLocks noChangeAspect="1"/>
          </p:cNvPicPr>
          <p:nvPr/>
        </p:nvPicPr>
        <p:blipFill rotWithShape="1">
          <a:blip r:embed="rId6"/>
          <a:srcRect r="988"/>
          <a:stretch/>
        </p:blipFill>
        <p:spPr>
          <a:xfrm>
            <a:off x="2703545" y="3016834"/>
            <a:ext cx="4727334" cy="1414033"/>
          </a:xfrm>
          <a:prstGeom prst="rect">
            <a:avLst/>
          </a:prstGeom>
          <a:ln w="38100">
            <a:solidFill>
              <a:schemeClr val="bg2"/>
            </a:solidFill>
          </a:ln>
        </p:spPr>
      </p:pic>
      <p:sp>
        <p:nvSpPr>
          <p:cNvPr id="24" name="TextBox 23">
            <a:extLst>
              <a:ext uri="{FF2B5EF4-FFF2-40B4-BE49-F238E27FC236}">
                <a16:creationId xmlns:a16="http://schemas.microsoft.com/office/drawing/2014/main" id="{921C5BD4-3A5D-F68F-FDC9-C160530FACC6}"/>
              </a:ext>
            </a:extLst>
          </p:cNvPr>
          <p:cNvSpPr txBox="1"/>
          <p:nvPr/>
        </p:nvSpPr>
        <p:spPr>
          <a:xfrm>
            <a:off x="4872301" y="1007316"/>
            <a:ext cx="5213346"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FFFFFF"/>
                </a:solidFill>
                <a:effectLst/>
                <a:uLnTx/>
                <a:uFillTx/>
                <a:latin typeface="Arial" panose="020B0604020202020204" pitchFamily="34" charset="0"/>
                <a:ea typeface="Helvetica Neue" charset="0"/>
                <a:cs typeface="Arial" panose="020B0604020202020204" pitchFamily="34" charset="0"/>
              </a:rPr>
              <a:t>The Center for Synthetic Regulatory Genomics (</a:t>
            </a:r>
            <a:r>
              <a:rPr kumimoji="0" lang="en-US" sz="2000" b="1" i="1" u="none" strike="noStrike" kern="1200" cap="none" spc="0" normalizeH="0" baseline="0" noProof="0" dirty="0" err="1">
                <a:ln>
                  <a:noFill/>
                </a:ln>
                <a:solidFill>
                  <a:srgbClr val="FFFFFF"/>
                </a:solidFill>
                <a:effectLst/>
                <a:uLnTx/>
                <a:uFillTx/>
                <a:latin typeface="Arial" panose="020B0604020202020204" pitchFamily="34" charset="0"/>
                <a:ea typeface="Helvetica Neue" charset="0"/>
                <a:cs typeface="Arial" panose="020B0604020202020204" pitchFamily="34" charset="0"/>
              </a:rPr>
              <a:t>SyRGE</a:t>
            </a:r>
            <a:r>
              <a:rPr kumimoji="0" lang="en-US" sz="2000" b="1" i="1" u="none" strike="noStrike" kern="1200" cap="none" spc="0" normalizeH="0" baseline="0" noProof="0" dirty="0">
                <a:ln>
                  <a:noFill/>
                </a:ln>
                <a:solidFill>
                  <a:srgbClr val="FFFFFF"/>
                </a:solidFill>
                <a:effectLst/>
                <a:uLnTx/>
                <a:uFillTx/>
                <a:latin typeface="Arial" panose="020B0604020202020204" pitchFamily="34" charset="0"/>
                <a:ea typeface="Helvetica Neue" charset="0"/>
                <a:cs typeface="Arial" panose="020B0604020202020204" pitchFamily="34" charset="0"/>
              </a:rPr>
              <a:t>)</a:t>
            </a:r>
          </a:p>
        </p:txBody>
      </p:sp>
      <p:sp>
        <p:nvSpPr>
          <p:cNvPr id="25" name="TextBox 24">
            <a:extLst>
              <a:ext uri="{FF2B5EF4-FFF2-40B4-BE49-F238E27FC236}">
                <a16:creationId xmlns:a16="http://schemas.microsoft.com/office/drawing/2014/main" id="{D468AE54-D983-D6F9-F5EF-F423876B96BA}"/>
              </a:ext>
            </a:extLst>
          </p:cNvPr>
          <p:cNvSpPr txBox="1"/>
          <p:nvPr/>
        </p:nvSpPr>
        <p:spPr>
          <a:xfrm>
            <a:off x="6320044" y="1978172"/>
            <a:ext cx="489924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a:ln>
                  <a:noFill/>
                </a:ln>
                <a:solidFill>
                  <a:srgbClr val="FFFFFF"/>
                </a:solidFill>
                <a:effectLst/>
                <a:uLnTx/>
                <a:uFillTx/>
                <a:latin typeface="Arial" panose="020B0604020202020204" pitchFamily="34" charset="0"/>
                <a:ea typeface="Helvetica Neue" charset="0"/>
                <a:cs typeface="Arial" panose="020B0604020202020204" pitchFamily="34" charset="0"/>
              </a:rPr>
              <a:t>The Duke Center for Combinatorial Gene Regulation</a:t>
            </a:r>
          </a:p>
        </p:txBody>
      </p:sp>
      <p:sp>
        <p:nvSpPr>
          <p:cNvPr id="26" name="TextBox 25">
            <a:extLst>
              <a:ext uri="{FF2B5EF4-FFF2-40B4-BE49-F238E27FC236}">
                <a16:creationId xmlns:a16="http://schemas.microsoft.com/office/drawing/2014/main" id="{6A563D69-17F2-E1DC-898F-2443BE69A654}"/>
              </a:ext>
            </a:extLst>
          </p:cNvPr>
          <p:cNvSpPr txBox="1"/>
          <p:nvPr/>
        </p:nvSpPr>
        <p:spPr>
          <a:xfrm>
            <a:off x="7174082" y="2970137"/>
            <a:ext cx="501791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a:ln>
                  <a:noFill/>
                </a:ln>
                <a:solidFill>
                  <a:srgbClr val="FFFFFF"/>
                </a:solidFill>
                <a:effectLst/>
                <a:uLnTx/>
                <a:uFillTx/>
                <a:latin typeface="Arial" panose="020B0604020202020204" pitchFamily="34" charset="0"/>
                <a:ea typeface="Helvetica Neue" charset="0"/>
                <a:cs typeface="Arial" panose="020B0604020202020204" pitchFamily="34" charset="0"/>
              </a:rPr>
              <a:t>The Center for Integrated Cellular Analysis</a:t>
            </a:r>
          </a:p>
        </p:txBody>
      </p:sp>
      <p:sp>
        <p:nvSpPr>
          <p:cNvPr id="27" name="TextBox 26">
            <a:extLst>
              <a:ext uri="{FF2B5EF4-FFF2-40B4-BE49-F238E27FC236}">
                <a16:creationId xmlns:a16="http://schemas.microsoft.com/office/drawing/2014/main" id="{D72199E6-10A4-D3E4-0915-AEC3929D34C3}"/>
              </a:ext>
            </a:extLst>
          </p:cNvPr>
          <p:cNvSpPr txBox="1"/>
          <p:nvPr/>
        </p:nvSpPr>
        <p:spPr>
          <a:xfrm>
            <a:off x="735661" y="5688299"/>
            <a:ext cx="5756297"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a:ln>
                  <a:noFill/>
                </a:ln>
                <a:solidFill>
                  <a:srgbClr val="FFFFFF"/>
                </a:solidFill>
                <a:effectLst/>
                <a:uLnTx/>
                <a:uFillTx/>
                <a:latin typeface="Arial" panose="020B0604020202020204" pitchFamily="34" charset="0"/>
                <a:ea typeface="Helvetica Neue" charset="0"/>
                <a:cs typeface="Arial" panose="020B0604020202020204" pitchFamily="34" charset="0"/>
              </a:rPr>
              <a:t>The Center for Genomic Information Encoded by RNA Nucleotide Modifications</a:t>
            </a:r>
          </a:p>
        </p:txBody>
      </p:sp>
      <p:sp>
        <p:nvSpPr>
          <p:cNvPr id="28" name="TextBox 27">
            <a:extLst>
              <a:ext uri="{FF2B5EF4-FFF2-40B4-BE49-F238E27FC236}">
                <a16:creationId xmlns:a16="http://schemas.microsoft.com/office/drawing/2014/main" id="{B2B7EDEC-E91C-8037-658E-B052ADC54283}"/>
              </a:ext>
            </a:extLst>
          </p:cNvPr>
          <p:cNvSpPr txBox="1"/>
          <p:nvPr/>
        </p:nvSpPr>
        <p:spPr>
          <a:xfrm>
            <a:off x="-526947" y="4619586"/>
            <a:ext cx="5756297"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a:ln>
                  <a:noFill/>
                </a:ln>
                <a:solidFill>
                  <a:srgbClr val="FFFFFF"/>
                </a:solidFill>
                <a:effectLst/>
                <a:uLnTx/>
                <a:uFillTx/>
                <a:latin typeface="Arial" panose="020B0604020202020204" pitchFamily="34" charset="0"/>
                <a:ea typeface="Helvetica Neue" charset="0"/>
                <a:cs typeface="Arial" panose="020B0604020202020204" pitchFamily="34" charset="0"/>
              </a:rPr>
              <a:t>The Center for Dynamic RNA </a:t>
            </a:r>
            <a:r>
              <a:rPr kumimoji="0" lang="en-US" sz="2000" b="1" i="1" u="none" strike="noStrike" kern="1200" cap="none" spc="0" normalizeH="0" baseline="0" noProof="0" err="1">
                <a:ln>
                  <a:noFill/>
                </a:ln>
                <a:solidFill>
                  <a:srgbClr val="FFFFFF"/>
                </a:solidFill>
                <a:effectLst/>
                <a:uLnTx/>
                <a:uFillTx/>
                <a:latin typeface="Arial" panose="020B0604020202020204" pitchFamily="34" charset="0"/>
                <a:ea typeface="Helvetica Neue" charset="0"/>
                <a:cs typeface="Arial" panose="020B0604020202020204" pitchFamily="34" charset="0"/>
              </a:rPr>
              <a:t>Epitranscriptomes</a:t>
            </a:r>
            <a:endParaRPr kumimoji="0" lang="en-US" sz="2000" b="1" i="1" u="none" strike="noStrike" kern="1200" cap="none" spc="0" normalizeH="0" baseline="0" noProof="0">
              <a:ln>
                <a:noFill/>
              </a:ln>
              <a:solidFill>
                <a:srgbClr val="FFFFFF"/>
              </a:solidFill>
              <a:effectLst/>
              <a:uLnTx/>
              <a:uFillTx/>
              <a:latin typeface="Arial" panose="020B0604020202020204" pitchFamily="34" charset="0"/>
              <a:ea typeface="Helvetica Neue" charset="0"/>
              <a:cs typeface="Arial" panose="020B0604020202020204" pitchFamily="34" charset="0"/>
            </a:endParaRPr>
          </a:p>
        </p:txBody>
      </p:sp>
      <p:pic>
        <p:nvPicPr>
          <p:cNvPr id="12" name="Picture 11">
            <a:extLst>
              <a:ext uri="{FF2B5EF4-FFF2-40B4-BE49-F238E27FC236}">
                <a16:creationId xmlns:a16="http://schemas.microsoft.com/office/drawing/2014/main" id="{6D6543C7-80E7-8C30-286A-E5B257D7AFB4}"/>
              </a:ext>
            </a:extLst>
          </p:cNvPr>
          <p:cNvPicPr>
            <a:picLocks noChangeAspect="1"/>
          </p:cNvPicPr>
          <p:nvPr/>
        </p:nvPicPr>
        <p:blipFill rotWithShape="1">
          <a:blip r:embed="rId7"/>
          <a:srcRect r="1917"/>
          <a:stretch/>
        </p:blipFill>
        <p:spPr>
          <a:xfrm>
            <a:off x="4335623" y="3959815"/>
            <a:ext cx="4899248" cy="1338189"/>
          </a:xfrm>
          <a:prstGeom prst="rect">
            <a:avLst/>
          </a:prstGeom>
          <a:ln w="38100">
            <a:solidFill>
              <a:schemeClr val="bg2"/>
            </a:solidFill>
          </a:ln>
        </p:spPr>
      </p:pic>
      <p:pic>
        <p:nvPicPr>
          <p:cNvPr id="3" name="Picture 2">
            <a:extLst>
              <a:ext uri="{FF2B5EF4-FFF2-40B4-BE49-F238E27FC236}">
                <a16:creationId xmlns:a16="http://schemas.microsoft.com/office/drawing/2014/main" id="{DF936A71-60CC-2E1F-BA62-87B3B19A9D89}"/>
              </a:ext>
            </a:extLst>
          </p:cNvPr>
          <p:cNvPicPr>
            <a:picLocks noChangeAspect="1"/>
          </p:cNvPicPr>
          <p:nvPr/>
        </p:nvPicPr>
        <p:blipFill rotWithShape="1">
          <a:blip r:embed="rId8"/>
          <a:srcRect r="4504" b="16968"/>
          <a:stretch/>
        </p:blipFill>
        <p:spPr>
          <a:xfrm>
            <a:off x="6491958" y="4854967"/>
            <a:ext cx="4727334" cy="1479512"/>
          </a:xfrm>
          <a:prstGeom prst="rect">
            <a:avLst/>
          </a:prstGeom>
          <a:ln w="38100">
            <a:solidFill>
              <a:schemeClr val="bg2"/>
            </a:solidFill>
          </a:ln>
        </p:spPr>
      </p:pic>
      <p:sp>
        <p:nvSpPr>
          <p:cNvPr id="4" name="TextBox 3">
            <a:extLst>
              <a:ext uri="{FF2B5EF4-FFF2-40B4-BE49-F238E27FC236}">
                <a16:creationId xmlns:a16="http://schemas.microsoft.com/office/drawing/2014/main" id="{3BA72403-451C-5B26-4CB3-95FD0EAF04BE}"/>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25</a:t>
            </a:r>
          </a:p>
        </p:txBody>
      </p:sp>
    </p:spTree>
    <p:extLst>
      <p:ext uri="{BB962C8B-B14F-4D97-AF65-F5344CB8AC3E}">
        <p14:creationId xmlns:p14="http://schemas.microsoft.com/office/powerpoint/2010/main" val="792764596"/>
      </p:ext>
    </p:extLst>
  </p:cSld>
  <p:clrMapOvr>
    <a:overrideClrMapping bg1="lt1" tx1="dk1" bg2="lt2" tx2="dk2" accent1="accent1" accent2="accent2" accent3="accent3" accent4="accent4" accent5="accent5" accent6="accent6" hlink="hlink" folHlink="folHlink"/>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ppt_x"/>
                                          </p:val>
                                        </p:tav>
                                        <p:tav tm="100000">
                                          <p:val>
                                            <p:strVal val="#ppt_x"/>
                                          </p:val>
                                        </p:tav>
                                      </p:tavLst>
                                    </p:anim>
                                    <p:anim calcmode="lin" valueType="num">
                                      <p:cBhvr additive="base">
                                        <p:cTn id="3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ppt_x"/>
                                          </p:val>
                                        </p:tav>
                                        <p:tav tm="100000">
                                          <p:val>
                                            <p:strVal val="#ppt_x"/>
                                          </p:val>
                                        </p:tav>
                                      </p:tavLst>
                                    </p:anim>
                                    <p:anim calcmode="lin" valueType="num">
                                      <p:cBhvr additive="base">
                                        <p:cTn id="38" dur="500" fill="hold"/>
                                        <p:tgtEl>
                                          <p:spTgt spid="28"/>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ppt_x"/>
                                          </p:val>
                                        </p:tav>
                                        <p:tav tm="100000">
                                          <p:val>
                                            <p:strVal val="#ppt_x"/>
                                          </p:val>
                                        </p:tav>
                                      </p:tavLst>
                                    </p:anim>
                                    <p:anim calcmode="lin" valueType="num">
                                      <p:cBhvr additive="base">
                                        <p:cTn id="4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fill="hold"/>
                                        <p:tgtEl>
                                          <p:spTgt spid="3"/>
                                        </p:tgtEl>
                                        <p:attrNameLst>
                                          <p:attrName>ppt_x</p:attrName>
                                        </p:attrNameLst>
                                      </p:cBhvr>
                                      <p:tavLst>
                                        <p:tav tm="0">
                                          <p:val>
                                            <p:strVal val="#ppt_x"/>
                                          </p:val>
                                        </p:tav>
                                        <p:tav tm="100000">
                                          <p:val>
                                            <p:strVal val="#ppt_x"/>
                                          </p:val>
                                        </p:tav>
                                      </p:tavLst>
                                    </p:anim>
                                    <p:anim calcmode="lin" valueType="num">
                                      <p:cBhvr additive="base">
                                        <p:cTn id="5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2106150" y="4721741"/>
            <a:ext cx="9808500" cy="2136259"/>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Washington University School of Medicine</a:t>
            </a:r>
          </a:p>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IGVF, HPRC, </a:t>
            </a:r>
            <a:r>
              <a:rPr kumimoji="0" lang="en-US" sz="2800" b="1" i="0" u="none" strike="noStrike" kern="1200" cap="none" spc="0" normalizeH="0" baseline="0" noProof="0" dirty="0" err="1">
                <a:ln>
                  <a:noFill/>
                </a:ln>
                <a:solidFill>
                  <a:srgbClr val="FFFFFF"/>
                </a:solidFill>
                <a:effectLst/>
                <a:uLnTx/>
                <a:uFillTx/>
                <a:latin typeface="Arial"/>
                <a:ea typeface="+mn-ea"/>
                <a:cs typeface="Arial"/>
              </a:rPr>
              <a:t>GREGoR</a:t>
            </a:r>
            <a:r>
              <a:rPr kumimoji="0" lang="en-US" sz="2800" b="1" i="0" u="none" strike="noStrike" kern="1200" cap="none" spc="0" normalizeH="0" baseline="0" noProof="0" dirty="0">
                <a:ln>
                  <a:noFill/>
                </a:ln>
                <a:solidFill>
                  <a:srgbClr val="FFFFFF"/>
                </a:solidFill>
                <a:effectLst/>
                <a:uLnTx/>
                <a:uFillTx/>
                <a:latin typeface="Arial"/>
                <a:ea typeface="+mn-ea"/>
                <a:cs typeface="Arial"/>
              </a:rPr>
              <a:t>, </a:t>
            </a:r>
            <a:r>
              <a:rPr kumimoji="0" lang="en-US" sz="2800" b="1" i="0" u="none" strike="noStrike" kern="1200" cap="none" spc="0" normalizeH="0" baseline="0" noProof="0" dirty="0" err="1">
                <a:ln>
                  <a:noFill/>
                </a:ln>
                <a:solidFill>
                  <a:srgbClr val="FFFFFF"/>
                </a:solidFill>
                <a:effectLst/>
                <a:uLnTx/>
                <a:uFillTx/>
                <a:latin typeface="Arial"/>
                <a:ea typeface="+mn-ea"/>
                <a:cs typeface="Arial"/>
              </a:rPr>
              <a:t>ClinGen</a:t>
            </a:r>
            <a:r>
              <a:rPr kumimoji="0" lang="en-US" sz="2800" b="1" i="0" u="none" strike="noStrike" kern="1200" cap="none" spc="0" normalizeH="0" baseline="0" noProof="0" dirty="0">
                <a:ln>
                  <a:noFill/>
                </a:ln>
                <a:solidFill>
                  <a:srgbClr val="FFFFFF"/>
                </a:solidFill>
                <a:effectLst/>
                <a:uLnTx/>
                <a:uFillTx/>
                <a:latin typeface="Arial"/>
                <a:ea typeface="+mn-ea"/>
                <a:cs typeface="Arial"/>
              </a:rPr>
              <a:t>, &amp; AVE</a:t>
            </a:r>
          </a:p>
          <a:p>
            <a:pPr marL="387350" marR="0" lvl="2" indent="-228600" algn="l" defTabSz="627063" rtl="0" eaLnBrk="1" fontAlgn="auto" latinLnBrk="0" hangingPunct="1">
              <a:lnSpc>
                <a:spcPct val="100000"/>
              </a:lnSpc>
              <a:spcBef>
                <a:spcPts val="1800"/>
              </a:spcBef>
              <a:spcAft>
                <a:spcPts val="0"/>
              </a:spcAft>
              <a:buClr>
                <a:srgbClr val="FFFFFF"/>
              </a:buClr>
              <a:buSzPct val="95000"/>
              <a:buFont typeface="Wingdings" pitchFamily="2" charset="2"/>
              <a:buChar char=""/>
              <a:tabLst/>
              <a:defRPr/>
            </a:pPr>
            <a:endParaRPr kumimoji="0" lang="en-US" sz="2800" b="1" i="0" u="none" strike="noStrike" kern="1200" cap="none" spc="0" normalizeH="0" baseline="0" noProof="0" dirty="0">
              <a:ln>
                <a:noFill/>
              </a:ln>
              <a:solidFill>
                <a:srgbClr val="FFFFFF"/>
              </a:solidFill>
              <a:effectLst/>
              <a:uLnTx/>
              <a:uFillTx/>
              <a:latin typeface="Arial"/>
              <a:ea typeface="+mn-ea"/>
              <a:cs typeface="Arial"/>
            </a:endParaRPr>
          </a:p>
          <a:p>
            <a:pPr marL="387350" marR="0" lvl="2" indent="-2286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endParaRPr kumimoji="0" lang="en-US" sz="2800" b="1" i="0" u="none" strike="noStrike" kern="1200" cap="none" spc="0" normalizeH="0" baseline="0" noProof="0" dirty="0">
              <a:ln>
                <a:noFill/>
              </a:ln>
              <a:solidFill>
                <a:prstClr val="white"/>
              </a:solidFill>
              <a:effectLst/>
              <a:uLnTx/>
              <a:uFillTx/>
              <a:latin typeface="Arial" charset="0"/>
              <a:ea typeface="+mn-ea"/>
              <a:cs typeface="+mn-cs"/>
            </a:endParaRPr>
          </a:p>
          <a:p>
            <a:pPr marL="304792" marR="0" lvl="0" indent="-304792" algn="l" defTabSz="1219170" rtl="0" eaLnBrk="1" fontAlgn="auto" latinLnBrk="0" hangingPunct="1">
              <a:lnSpc>
                <a:spcPct val="10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914377" marR="0" lvl="1" indent="-304792" algn="l" defTabSz="1219170" rtl="0" eaLnBrk="1" fontAlgn="auto" latinLnBrk="0" hangingPunct="1">
              <a:lnSpc>
                <a:spcPct val="100000"/>
              </a:lnSpc>
              <a:spcBef>
                <a:spcPts val="667"/>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10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10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10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8734"/>
            <a:ext cx="12192000" cy="646331"/>
          </a:xfrm>
          <a:prstGeom prst="rect">
            <a:avLst/>
          </a:prstGeom>
        </p:spPr>
        <p:txBody>
          <a:bodyPr wrap="square" lIns="91440" tIns="45720" rIns="91440" bIns="45720" anchor="t">
            <a:spAutoFit/>
          </a:bodyPr>
          <a:lstStyle/>
          <a:p>
            <a:pPr marL="158750" marR="0" lvl="2" indent="0" algn="ctr" defTabSz="627063" rtl="0" eaLnBrk="1" fontAlgn="auto" latinLnBrk="0" hangingPunct="1">
              <a:lnSpc>
                <a:spcPct val="100000"/>
              </a:lnSpc>
              <a:spcBef>
                <a:spcPts val="180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a:ea typeface="+mn-ea"/>
                <a:cs typeface="Arial"/>
              </a:rPr>
              <a:t>Cross-Consortia Day 2023</a:t>
            </a: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7E83C4B5-EFC3-3233-C1BB-17437F7BE1CD}"/>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26</a:t>
            </a:r>
          </a:p>
        </p:txBody>
      </p:sp>
      <p:pic>
        <p:nvPicPr>
          <p:cNvPr id="6" name="Picture 5" descr="A logo with text and images&#10;&#10;Description automatically generated">
            <a:extLst>
              <a:ext uri="{FF2B5EF4-FFF2-40B4-BE49-F238E27FC236}">
                <a16:creationId xmlns:a16="http://schemas.microsoft.com/office/drawing/2014/main" id="{C8E77408-11F3-3613-5BAB-C80288AD468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565" t="14876" r="14444" b="14291"/>
          <a:stretch/>
        </p:blipFill>
        <p:spPr>
          <a:xfrm>
            <a:off x="388618" y="1098112"/>
            <a:ext cx="2876550" cy="2876514"/>
          </a:xfrm>
          <a:prstGeom prst="ellipse">
            <a:avLst/>
          </a:prstGeom>
        </p:spPr>
      </p:pic>
      <p:pic>
        <p:nvPicPr>
          <p:cNvPr id="5" name="Picture 4" descr="A group of people standing in a room&#10;&#10;Description automatically generated">
            <a:extLst>
              <a:ext uri="{FF2B5EF4-FFF2-40B4-BE49-F238E27FC236}">
                <a16:creationId xmlns:a16="http://schemas.microsoft.com/office/drawing/2014/main" id="{1B7F1BD7-64BB-38ED-76E2-55CBA9B28A4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93974" y="950490"/>
            <a:ext cx="7826528" cy="3182598"/>
          </a:xfrm>
          <a:prstGeom prst="rect">
            <a:avLst/>
          </a:prstGeom>
          <a:ln w="38100">
            <a:solidFill>
              <a:schemeClr val="bg2"/>
            </a:solidFill>
          </a:ln>
        </p:spPr>
      </p:pic>
    </p:spTree>
    <p:extLst>
      <p:ext uri="{BB962C8B-B14F-4D97-AF65-F5344CB8AC3E}">
        <p14:creationId xmlns:p14="http://schemas.microsoft.com/office/powerpoint/2010/main" val="1736561150"/>
      </p:ext>
    </p:extLst>
  </p:cSld>
  <p:clrMapOvr>
    <a:overrideClrMapping bg1="lt1" tx1="dk1" bg2="lt2" tx2="dk2" accent1="accent1" accent2="accent2" accent3="accent3" accent4="accent4" accent5="accent5" accent6="accent6" hlink="hlink" folHlink="folHlink"/>
  </p:clrMapOvr>
  <p:transition spd="slow">
    <p:wipe dir="d"/>
  </p:transition>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36DACB-676D-4A3F-AC53-341F5217E0B1}"/>
              </a:ext>
            </a:extLst>
          </p:cNvPr>
          <p:cNvSpPr>
            <a:spLocks noGrp="1"/>
          </p:cNvSpPr>
          <p:nvPr>
            <p:ph type="title"/>
          </p:nvPr>
        </p:nvSpPr>
        <p:spPr>
          <a:xfrm>
            <a:off x="1" y="-22755"/>
            <a:ext cx="12191999" cy="678180"/>
          </a:xfrm>
        </p:spPr>
        <p:txBody>
          <a:bodyPr vert="horz" lIns="0" tIns="45720" rIns="91440" bIns="45720" rtlCol="0" anchor="ctr" anchorCtr="0">
            <a:noAutofit/>
          </a:bodyPr>
          <a:lstStyle/>
          <a:p>
            <a:pPr algn="ctr">
              <a:lnSpc>
                <a:spcPct val="100000"/>
              </a:lnSpc>
              <a:spcBef>
                <a:spcPts val="0"/>
              </a:spcBef>
            </a:pPr>
            <a:r>
              <a:rPr lang="en-US" sz="3600" dirty="0">
                <a:solidFill>
                  <a:srgbClr val="5FE0D4"/>
                </a:solidFill>
                <a:latin typeface="Arial" charset="0"/>
                <a:cs typeface="Arial" charset="0"/>
              </a:rPr>
              <a:t>Genetic Architecture of Complex Traits Workshop</a:t>
            </a:r>
          </a:p>
        </p:txBody>
      </p:sp>
      <p:sp>
        <p:nvSpPr>
          <p:cNvPr id="2" name="TextBox 1">
            <a:extLst>
              <a:ext uri="{FF2B5EF4-FFF2-40B4-BE49-F238E27FC236}">
                <a16:creationId xmlns:a16="http://schemas.microsoft.com/office/drawing/2014/main" id="{3D6FEF4B-328D-E691-AF8B-A40DBD098D18}"/>
              </a:ext>
            </a:extLst>
          </p:cNvPr>
          <p:cNvSpPr txBox="1"/>
          <p:nvPr/>
        </p:nvSpPr>
        <p:spPr>
          <a:xfrm>
            <a:off x="238989" y="1649175"/>
            <a:ext cx="5958349" cy="2246769"/>
          </a:xfrm>
          <a:prstGeom prst="rect">
            <a:avLst/>
          </a:prstGeom>
          <a:noFill/>
        </p:spPr>
        <p:txBody>
          <a:bodyPr wrap="square" rtlCol="0">
            <a:spAutoFit/>
          </a:bodyPr>
          <a:lstStyle/>
          <a:p>
            <a:pPr marL="285750" marR="0" lvl="0" indent="-285750"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1" i="0" u="none" strike="noStrike" kern="1200" cap="none" spc="0" normalizeH="0" baseline="0" noProof="0" dirty="0">
                <a:ln>
                  <a:noFill/>
                </a:ln>
                <a:effectLst/>
                <a:uLnTx/>
                <a:uFillTx/>
                <a:latin typeface="Arial" panose="020B0604020202020204" pitchFamily="34" charset="0"/>
                <a:ea typeface="Helvetica Neue" charset="0"/>
                <a:cs typeface="Arial" panose="020B0604020202020204" pitchFamily="34" charset="0"/>
              </a:rPr>
              <a:t>Workshop held November 2023</a:t>
            </a:r>
          </a:p>
          <a:p>
            <a:pPr marR="0" lvl="1" algn="l" defTabSz="966788" rtl="0" eaLnBrk="1" fontAlgn="auto" latinLnBrk="0" hangingPunct="1">
              <a:lnSpc>
                <a:spcPct val="100000"/>
              </a:lnSpc>
              <a:spcBef>
                <a:spcPts val="0"/>
              </a:spcBef>
              <a:spcAft>
                <a:spcPts val="0"/>
              </a:spcAft>
              <a:buClrTx/>
              <a:buSzTx/>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Helvetica Neue" charset="0"/>
                <a:cs typeface="Arial" panose="020B0604020202020204" pitchFamily="34" charset="0"/>
              </a:rPr>
              <a:t>&gt;60 participants and &gt;900 	webinar registrations</a:t>
            </a:r>
          </a:p>
          <a:p>
            <a:pPr marR="0" lvl="1" algn="l" defTabSz="966788" rtl="0" eaLnBrk="1" fontAlgn="auto" latinLnBrk="0" hangingPunct="1">
              <a:lnSpc>
                <a:spcPct val="100000"/>
              </a:lnSpc>
              <a:spcBef>
                <a:spcPts val="0"/>
              </a:spcBef>
              <a:spcAft>
                <a:spcPts val="0"/>
              </a:spcAft>
              <a:buClrTx/>
              <a:buSzTx/>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Helvetica Neue" charset="0"/>
                <a:cs typeface="Arial" panose="020B0604020202020204" pitchFamily="34" charset="0"/>
              </a:rPr>
              <a:t>Recordings available</a:t>
            </a:r>
          </a:p>
          <a:p>
            <a:pPr marR="0" lvl="1" algn="l" defTabSz="966788" rtl="0" eaLnBrk="1" fontAlgn="auto" latinLnBrk="0" hangingPunct="1">
              <a:lnSpc>
                <a:spcPct val="100000"/>
              </a:lnSpc>
              <a:spcBef>
                <a:spcPts val="0"/>
              </a:spcBef>
              <a:spcAft>
                <a:spcPts val="0"/>
              </a:spcAft>
              <a:buClrTx/>
              <a:buSzTx/>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Helvetica Neue" charset="0"/>
                <a:cs typeface="Arial" panose="020B0604020202020204" pitchFamily="34" charset="0"/>
              </a:rPr>
              <a:t>Meeting report available</a:t>
            </a:r>
          </a:p>
        </p:txBody>
      </p:sp>
      <p:sp>
        <p:nvSpPr>
          <p:cNvPr id="11" name="TextBox 10">
            <a:extLst>
              <a:ext uri="{FF2B5EF4-FFF2-40B4-BE49-F238E27FC236}">
                <a16:creationId xmlns:a16="http://schemas.microsoft.com/office/drawing/2014/main" id="{5DBB1132-E91B-B79F-E064-0F513CC0B3E8}"/>
              </a:ext>
            </a:extLst>
          </p:cNvPr>
          <p:cNvSpPr txBox="1"/>
          <p:nvPr/>
        </p:nvSpPr>
        <p:spPr>
          <a:xfrm>
            <a:off x="238989" y="4765004"/>
            <a:ext cx="11312014" cy="1692771"/>
          </a:xfrm>
          <a:prstGeom prst="rect">
            <a:avLst/>
          </a:prstGeom>
          <a:noFill/>
        </p:spPr>
        <p:txBody>
          <a:bodyPr wrap="square" rtlCol="0">
            <a:spAutoFit/>
          </a:bodyPr>
          <a:lstStyle/>
          <a:p>
            <a:pPr marL="285750" marR="0" lvl="0" indent="-285750" algn="l" defTabSz="795338" rtl="0" eaLnBrk="1" fontAlgn="auto" latinLnBrk="0" hangingPunct="1">
              <a:lnSpc>
                <a:spcPct val="100000"/>
              </a:lnSpc>
              <a:spcBef>
                <a:spcPts val="0"/>
              </a:spcBef>
              <a:spcAft>
                <a:spcPts val="0"/>
              </a:spcAft>
              <a:buClrTx/>
              <a:buSzTx/>
              <a:buFont typeface="Wingdings" panose="05000000000000000000" pitchFamily="2" charset="2"/>
              <a:buChar char="§"/>
              <a:tabLst>
                <a:tab pos="574675" algn="l"/>
              </a:tabLst>
              <a:defRPr/>
            </a:pPr>
            <a:r>
              <a:rPr kumimoji="0" lang="en-US" sz="2800" b="1" i="0" u="none" strike="noStrike" kern="1200" cap="none" spc="0" normalizeH="0" baseline="0" noProof="0" dirty="0">
                <a:ln>
                  <a:noFill/>
                </a:ln>
                <a:effectLst/>
                <a:uLnTx/>
                <a:uFillTx/>
                <a:latin typeface="Arial" panose="020B0604020202020204" pitchFamily="34" charset="0"/>
                <a:ea typeface="Helvetica Neue" charset="0"/>
                <a:cs typeface="Arial" panose="020B0604020202020204" pitchFamily="34" charset="0"/>
              </a:rPr>
              <a:t>Developing Novel Theory and Methods for Understanding the 	Genetic Architecture of Complex Human Traits (R01/R21)</a:t>
            </a:r>
          </a:p>
          <a:p>
            <a:pPr lvl="2">
              <a:defRPr/>
            </a:pPr>
            <a:r>
              <a:rPr kumimoji="0" lang="en-US"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Helvetica Neue" charset="0"/>
                <a:cs typeface="Arial" panose="020B0604020202020204" pitchFamily="34" charset="0"/>
              </a:rPr>
              <a:t>PAR-23-302 and PAR-23-301</a:t>
            </a:r>
          </a:p>
          <a:p>
            <a:pPr lvl="2">
              <a:defRPr/>
            </a:pPr>
            <a:r>
              <a:rPr kumimoji="0" lang="en-US"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Helvetica Neue" charset="0"/>
                <a:cs typeface="Arial" panose="020B0604020202020204" pitchFamily="34" charset="0"/>
              </a:rPr>
              <a:t>Standard receipt </a:t>
            </a:r>
            <a:r>
              <a:rPr lang="en-US" b="1" dirty="0">
                <a:solidFill>
                  <a:schemeClr val="bg2">
                    <a:lumMod val="40000"/>
                    <a:lumOff val="60000"/>
                  </a:schemeClr>
                </a:solidFill>
                <a:latin typeface="Arial" panose="020B0604020202020204" pitchFamily="34" charset="0"/>
                <a:ea typeface="Helvetica Neue" charset="0"/>
                <a:cs typeface="Arial" panose="020B0604020202020204" pitchFamily="34" charset="0"/>
              </a:rPr>
              <a:t>d</a:t>
            </a:r>
            <a:r>
              <a:rPr kumimoji="0" lang="en-US" b="1" i="0" u="none" strike="noStrike" kern="1200" cap="none" spc="0" normalizeH="0" baseline="0" noProof="0" dirty="0" err="1">
                <a:ln>
                  <a:noFill/>
                </a:ln>
                <a:solidFill>
                  <a:schemeClr val="bg2">
                    <a:lumMod val="40000"/>
                    <a:lumOff val="60000"/>
                  </a:schemeClr>
                </a:solidFill>
                <a:effectLst/>
                <a:uLnTx/>
                <a:uFillTx/>
                <a:latin typeface="Arial" panose="020B0604020202020204" pitchFamily="34" charset="0"/>
                <a:ea typeface="Helvetica Neue" charset="0"/>
                <a:cs typeface="Arial" panose="020B0604020202020204" pitchFamily="34" charset="0"/>
              </a:rPr>
              <a:t>ates</a:t>
            </a:r>
            <a:endParaRPr kumimoji="0" lang="en-US"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Helvetica Neue" charset="0"/>
              <a:cs typeface="Arial" panose="020B0604020202020204" pitchFamily="34" charset="0"/>
            </a:endParaRPr>
          </a:p>
        </p:txBody>
      </p:sp>
      <p:pic>
        <p:nvPicPr>
          <p:cNvPr id="1026" name="Picture 2" descr="Image">
            <a:extLst>
              <a:ext uri="{FF2B5EF4-FFF2-40B4-BE49-F238E27FC236}">
                <a16:creationId xmlns:a16="http://schemas.microsoft.com/office/drawing/2014/main" id="{E2D0C61F-AA6D-A01A-35A4-F2AAD9487CB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330" t="8548" r="6904" b="19058"/>
          <a:stretch/>
        </p:blipFill>
        <p:spPr bwMode="auto">
          <a:xfrm>
            <a:off x="6501949" y="1074594"/>
            <a:ext cx="5016541" cy="3251608"/>
          </a:xfrm>
          <a:prstGeom prst="rect">
            <a:avLst/>
          </a:prstGeom>
          <a:ln w="38100">
            <a:solidFill>
              <a:schemeClr val="bg2"/>
            </a:solidFill>
          </a:ln>
        </p:spPr>
      </p:pic>
      <p:sp>
        <p:nvSpPr>
          <p:cNvPr id="5" name="TextBox 4">
            <a:extLst>
              <a:ext uri="{FF2B5EF4-FFF2-40B4-BE49-F238E27FC236}">
                <a16:creationId xmlns:a16="http://schemas.microsoft.com/office/drawing/2014/main" id="{B82C6BCE-C1E8-2111-A13E-31F29FD57DC9}"/>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27</a:t>
            </a:r>
          </a:p>
        </p:txBody>
      </p:sp>
    </p:spTree>
    <p:extLst>
      <p:ext uri="{BB962C8B-B14F-4D97-AF65-F5344CB8AC3E}">
        <p14:creationId xmlns:p14="http://schemas.microsoft.com/office/powerpoint/2010/main" val="3745015223"/>
      </p:ext>
    </p:extLst>
  </p:cSld>
  <p:clrMapOvr>
    <a:overrideClrMapping bg1="lt1" tx1="dk1" bg2="lt2" tx2="dk2" accent1="accent1" accent2="accent2" accent3="accent3" accent4="accent4" accent5="accent5" accent6="accent6" hlink="hlink" folHlink="folHlink"/>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645037" y="4780691"/>
            <a:ext cx="11506200" cy="1677199"/>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lvl="2" indent="-228600" defTabSz="627063">
              <a:spcBef>
                <a:spcPts val="1800"/>
              </a:spcBef>
              <a:buClr>
                <a:schemeClr val="tx1"/>
              </a:buClr>
              <a:buSzPct val="95000"/>
              <a:buFont typeface="Wingdings" pitchFamily="2" charset="2"/>
              <a:buChar char=""/>
              <a:defRPr/>
            </a:pPr>
            <a:r>
              <a:rPr lang="en-US" sz="2800" b="1" dirty="0" err="1">
                <a:latin typeface="Arial"/>
                <a:cs typeface="Arial"/>
              </a:rPr>
              <a:t>AnVIL</a:t>
            </a:r>
            <a:r>
              <a:rPr lang="en-US" sz="2800" b="1" dirty="0">
                <a:latin typeface="Arial"/>
                <a:cs typeface="Arial"/>
              </a:rPr>
              <a:t> Data Explorer launch</a:t>
            </a:r>
            <a:endParaRPr lang="en-US" dirty="0"/>
          </a:p>
          <a:p>
            <a:pPr marL="387350" lvl="2" indent="-228600" defTabSz="627063" eaLnBrk="0" hangingPunct="0">
              <a:spcBef>
                <a:spcPts val="1800"/>
              </a:spcBef>
              <a:buClr>
                <a:schemeClr val="tx1"/>
              </a:buClr>
              <a:buSzPct val="95000"/>
              <a:buFont typeface="Wingdings" pitchFamily="2" charset="2"/>
              <a:buChar char=""/>
              <a:defRPr/>
            </a:pPr>
            <a:r>
              <a:rPr lang="en-US" sz="2800" b="1" dirty="0">
                <a:latin typeface="Arial"/>
                <a:cs typeface="Arial"/>
              </a:rPr>
              <a:t>Data Use Oversight System (DUOS) enabled</a:t>
            </a:r>
            <a:endParaRPr lang="en-US" sz="2800" b="1" dirty="0">
              <a:latin typeface="Arial" charset="0"/>
              <a:cs typeface="Arial"/>
            </a:endParaRPr>
          </a:p>
        </p:txBody>
      </p:sp>
      <p:sp>
        <p:nvSpPr>
          <p:cNvPr id="2" name="Rectangle 1">
            <a:extLst>
              <a:ext uri="{FF2B5EF4-FFF2-40B4-BE49-F238E27FC236}">
                <a16:creationId xmlns:a16="http://schemas.microsoft.com/office/drawing/2014/main" id="{BE8B9FA7-E65D-4A00-A529-081D35D2EB74}"/>
              </a:ext>
            </a:extLst>
          </p:cNvPr>
          <p:cNvSpPr/>
          <p:nvPr/>
        </p:nvSpPr>
        <p:spPr>
          <a:xfrm>
            <a:off x="329613" y="40577"/>
            <a:ext cx="11506200" cy="1089529"/>
          </a:xfrm>
          <a:prstGeom prst="rect">
            <a:avLst/>
          </a:prstGeom>
        </p:spPr>
        <p:txBody>
          <a:bodyPr wrap="square" lIns="91440" tIns="45720" rIns="91440" bIns="45720" anchor="t">
            <a:spAutoFit/>
          </a:bodyPr>
          <a:lstStyle/>
          <a:p>
            <a:pPr marL="158750" lvl="2" algn="ctr" defTabSz="627063">
              <a:lnSpc>
                <a:spcPct val="90000"/>
              </a:lnSpc>
              <a:spcBef>
                <a:spcPts val="1800"/>
              </a:spcBef>
              <a:defRPr/>
            </a:pPr>
            <a:r>
              <a:rPr lang="en-US" sz="3600" b="1" dirty="0">
                <a:solidFill>
                  <a:srgbClr val="5FE0D4"/>
                </a:solidFill>
                <a:latin typeface="Arial"/>
                <a:cs typeface="Arial"/>
              </a:rPr>
              <a:t>NHGRI Analysis, Visualization, and Informatics Lab-space (</a:t>
            </a:r>
            <a:r>
              <a:rPr lang="en-US" sz="3600" b="1" dirty="0" err="1">
                <a:solidFill>
                  <a:srgbClr val="5FE0D4"/>
                </a:solidFill>
                <a:latin typeface="Arial"/>
                <a:cs typeface="Arial"/>
              </a:rPr>
              <a:t>AnVIL</a:t>
            </a:r>
            <a:r>
              <a:rPr lang="en-US" sz="3600" b="1" dirty="0">
                <a:solidFill>
                  <a:srgbClr val="5FE0D4"/>
                </a:solidFill>
                <a:latin typeface="Arial"/>
                <a:cs typeface="Arial"/>
              </a:rPr>
              <a:t>)</a:t>
            </a:r>
            <a:endParaRPr lang="en-US" sz="3600" b="1" dirty="0">
              <a:solidFill>
                <a:srgbClr val="5FE0D4"/>
              </a:solidFill>
              <a:cs typeface="Arial"/>
            </a:endParaRPr>
          </a:p>
        </p:txBody>
      </p:sp>
      <p:pic>
        <p:nvPicPr>
          <p:cNvPr id="4" name="Picture 3">
            <a:extLst>
              <a:ext uri="{FF2B5EF4-FFF2-40B4-BE49-F238E27FC236}">
                <a16:creationId xmlns:a16="http://schemas.microsoft.com/office/drawing/2014/main" id="{577ABFB4-6088-E28B-BAFE-7E5F47E3AC63}"/>
              </a:ext>
            </a:extLst>
          </p:cNvPr>
          <p:cNvPicPr>
            <a:picLocks noChangeAspect="1"/>
          </p:cNvPicPr>
          <p:nvPr/>
        </p:nvPicPr>
        <p:blipFill rotWithShape="1">
          <a:blip r:embed="rId3"/>
          <a:srcRect t="530" r="1989" b="530"/>
          <a:stretch/>
        </p:blipFill>
        <p:spPr>
          <a:xfrm>
            <a:off x="408078" y="1480112"/>
            <a:ext cx="5278522" cy="2852928"/>
          </a:xfrm>
          <a:prstGeom prst="rect">
            <a:avLst/>
          </a:prstGeom>
          <a:ln w="38100" cap="sq">
            <a:solidFill>
              <a:schemeClr val="accent3"/>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7CF7B819-A2BE-C60A-F5F8-1B0B142214BA}"/>
              </a:ext>
            </a:extLst>
          </p:cNvPr>
          <p:cNvPicPr>
            <a:picLocks noChangeAspect="1"/>
          </p:cNvPicPr>
          <p:nvPr/>
        </p:nvPicPr>
        <p:blipFill rotWithShape="1">
          <a:blip r:embed="rId4"/>
          <a:srcRect l="3959" t="1574" r="2814" b="3526"/>
          <a:stretch/>
        </p:blipFill>
        <p:spPr>
          <a:xfrm>
            <a:off x="6211236" y="1480112"/>
            <a:ext cx="5564328" cy="2852928"/>
          </a:xfrm>
          <a:prstGeom prst="rect">
            <a:avLst/>
          </a:prstGeom>
          <a:ln w="38100" cap="sq">
            <a:solidFill>
              <a:schemeClr val="bg2"/>
            </a:solidFill>
            <a:prstDash val="solid"/>
            <a:miter lim="800000"/>
          </a:ln>
          <a:effectLst>
            <a:outerShdw blurRad="50800" dist="38100" dir="2700000" algn="tl" rotWithShape="0">
              <a:srgbClr val="000000">
                <a:alpha val="43000"/>
              </a:srgbClr>
            </a:outerShdw>
          </a:effectLst>
        </p:spPr>
      </p:pic>
      <p:sp>
        <p:nvSpPr>
          <p:cNvPr id="5" name="TextBox 4">
            <a:extLst>
              <a:ext uri="{FF2B5EF4-FFF2-40B4-BE49-F238E27FC236}">
                <a16:creationId xmlns:a16="http://schemas.microsoft.com/office/drawing/2014/main" id="{4334C5A6-9CBF-82F7-881B-0A292BF1E438}"/>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28</a:t>
            </a:r>
          </a:p>
        </p:txBody>
      </p:sp>
    </p:spTree>
    <p:extLst>
      <p:ext uri="{BB962C8B-B14F-4D97-AF65-F5344CB8AC3E}">
        <p14:creationId xmlns:p14="http://schemas.microsoft.com/office/powerpoint/2010/main" val="217848214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10392"/>
            <a:ext cx="12192000" cy="646331"/>
          </a:xfrm>
          <a:prstGeom prst="rect">
            <a:avLst/>
          </a:prstGeom>
        </p:spPr>
        <p:txBody>
          <a:bodyPr wrap="square" lIns="91440" tIns="45720" rIns="91440" bIns="45720" anchor="t">
            <a:spAutoFit/>
          </a:bodyPr>
          <a:lstStyle/>
          <a:p>
            <a:pPr marL="158750" lvl="2" algn="ctr" defTabSz="627063">
              <a:spcBef>
                <a:spcPts val="1800"/>
              </a:spcBef>
              <a:defRPr/>
            </a:pPr>
            <a:r>
              <a:rPr lang="en-US" sz="3600" b="1" dirty="0">
                <a:solidFill>
                  <a:srgbClr val="5FE0D4"/>
                </a:solidFill>
                <a:latin typeface="Arial"/>
                <a:cs typeface="Arial"/>
              </a:rPr>
              <a:t>NHGRI Genomic Data Science Working Group</a:t>
            </a:r>
            <a:endParaRPr lang="en-US" sz="3600" b="1" dirty="0">
              <a:solidFill>
                <a:srgbClr val="5FE0D4"/>
              </a:solidFill>
              <a:cs typeface="Arial"/>
            </a:endParaRPr>
          </a:p>
        </p:txBody>
      </p:sp>
      <p:pic>
        <p:nvPicPr>
          <p:cNvPr id="7" name="Picture 6">
            <a:extLst>
              <a:ext uri="{FF2B5EF4-FFF2-40B4-BE49-F238E27FC236}">
                <a16:creationId xmlns:a16="http://schemas.microsoft.com/office/drawing/2014/main" id="{1C7E2D36-A474-B021-B0B5-87A18AE2E4C2}"/>
              </a:ext>
            </a:extLst>
          </p:cNvPr>
          <p:cNvPicPr>
            <a:picLocks noChangeAspect="1"/>
          </p:cNvPicPr>
          <p:nvPr/>
        </p:nvPicPr>
        <p:blipFill>
          <a:blip r:embed="rId4"/>
          <a:stretch>
            <a:fillRect/>
          </a:stretch>
        </p:blipFill>
        <p:spPr>
          <a:xfrm>
            <a:off x="879494" y="2041778"/>
            <a:ext cx="5698273" cy="3113953"/>
          </a:xfrm>
          <a:prstGeom prst="rect">
            <a:avLst/>
          </a:prstGeom>
          <a:ln w="57150">
            <a:solidFill>
              <a:schemeClr val="bg2"/>
            </a:solidFill>
          </a:ln>
        </p:spPr>
      </p:pic>
      <p:pic>
        <p:nvPicPr>
          <p:cNvPr id="3" name="Picture 2">
            <a:extLst>
              <a:ext uri="{FF2B5EF4-FFF2-40B4-BE49-F238E27FC236}">
                <a16:creationId xmlns:a16="http://schemas.microsoft.com/office/drawing/2014/main" id="{AA2D388A-C63C-5533-5C66-D5FF512EE0F1}"/>
              </a:ext>
            </a:extLst>
          </p:cNvPr>
          <p:cNvPicPr>
            <a:picLocks noChangeAspect="1"/>
          </p:cNvPicPr>
          <p:nvPr/>
        </p:nvPicPr>
        <p:blipFill>
          <a:blip r:embed="rId5"/>
          <a:stretch>
            <a:fillRect/>
          </a:stretch>
        </p:blipFill>
        <p:spPr>
          <a:xfrm>
            <a:off x="7348559" y="1026953"/>
            <a:ext cx="3624241" cy="5143602"/>
          </a:xfrm>
          <a:prstGeom prst="rect">
            <a:avLst/>
          </a:prstGeom>
          <a:ln w="57150">
            <a:solidFill>
              <a:schemeClr val="bg2"/>
            </a:solidFill>
          </a:ln>
        </p:spPr>
      </p:pic>
      <p:sp>
        <p:nvSpPr>
          <p:cNvPr id="5" name="TextBox 4">
            <a:extLst>
              <a:ext uri="{FF2B5EF4-FFF2-40B4-BE49-F238E27FC236}">
                <a16:creationId xmlns:a16="http://schemas.microsoft.com/office/drawing/2014/main" id="{BF1B5779-25FE-7DBE-79B2-EB3B7FFD7FDA}"/>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29</a:t>
            </a:r>
          </a:p>
        </p:txBody>
      </p:sp>
    </p:spTree>
    <p:extLst>
      <p:ext uri="{BB962C8B-B14F-4D97-AF65-F5344CB8AC3E}">
        <p14:creationId xmlns:p14="http://schemas.microsoft.com/office/powerpoint/2010/main" val="2863155907"/>
      </p:ext>
    </p:extLst>
  </p:cSld>
  <p:clrMapOvr>
    <a:overrideClrMapping bg1="lt1" tx1="dk1" bg2="lt2" tx2="dk2" accent1="accent1" accent2="accent2" accent3="accent3" accent4="accent4" accent5="accent5" accent6="accent6" hlink="hlink" folHlink="folHlink"/>
  </p:clrMapOvr>
  <p:transition spd="slow">
    <p:wipe dir="d"/>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8648A88-8E3D-6FDB-4B22-68E9F5AD074F}"/>
              </a:ext>
            </a:extLst>
          </p:cNvPr>
          <p:cNvSpPr txBox="1"/>
          <p:nvPr/>
        </p:nvSpPr>
        <p:spPr>
          <a:xfrm>
            <a:off x="215129" y="1543297"/>
            <a:ext cx="4148318" cy="2492990"/>
          </a:xfrm>
          <a:prstGeom prst="rect">
            <a:avLst/>
          </a:prstGeom>
          <a:noFill/>
        </p:spPr>
        <p:txBody>
          <a:bodyPr wrap="square" lIns="91440" tIns="45720" rIns="91440" bIns="45720" rtlCol="0" anchor="t">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Genome-informed risk 	assessment (GIRA)</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endParaRPr>
          </a:p>
          <a:p>
            <a:pPr marL="951865" lvl="1" indent="-342900">
              <a:buFont typeface="Wingdings" pitchFamily="2" charset="2"/>
              <a:buChar char="q"/>
              <a:defRPr/>
            </a:pPr>
            <a:r>
              <a:rPr lang="en-US" sz="2000" b="1" dirty="0">
                <a:solidFill>
                  <a:schemeClr val="bg2">
                    <a:lumMod val="40000"/>
                    <a:lumOff val="60000"/>
                  </a:schemeClr>
                </a:solidFill>
                <a:ea typeface="Helvetica Neue" charset="0"/>
                <a:cs typeface="Helvetica Neue" charset="0"/>
              </a:rPr>
              <a:t>Polygenic risk</a:t>
            </a:r>
          </a:p>
          <a:p>
            <a:pPr marL="951865" lvl="1" indent="-342900">
              <a:buFont typeface="Wingdings" pitchFamily="2" charset="2"/>
              <a:buChar char="q"/>
              <a:defRPr/>
            </a:pPr>
            <a:r>
              <a:rPr lang="en-US" sz="2000" b="1" dirty="0">
                <a:solidFill>
                  <a:schemeClr val="bg2">
                    <a:lumMod val="40000"/>
                    <a:lumOff val="60000"/>
                  </a:schemeClr>
                </a:solidFill>
                <a:ea typeface="Helvetica Neue" charset="0"/>
                <a:cs typeface="Helvetica Neue" charset="0"/>
              </a:rPr>
              <a:t>Monogenic </a:t>
            </a:r>
            <a:r>
              <a:rPr kumimoji="0" lang="en-US" sz="20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risk</a:t>
            </a:r>
          </a:p>
          <a:p>
            <a:pPr marL="951865" marR="0" lvl="1" indent="-342900" algn="l" defTabSz="1219170" rtl="0" eaLnBrk="1" fontAlgn="auto" latinLnBrk="0" hangingPunct="1">
              <a:lnSpc>
                <a:spcPct val="100000"/>
              </a:lnSpc>
              <a:spcBef>
                <a:spcPts val="0"/>
              </a:spcBef>
              <a:spcAft>
                <a:spcPts val="0"/>
              </a:spcAft>
              <a:buClrTx/>
              <a:buSzTx/>
              <a:buFont typeface="Wingdings" pitchFamily="2" charset="2"/>
              <a:buChar char="q"/>
              <a:tabLst/>
              <a:defRPr/>
            </a:pPr>
            <a:r>
              <a:rPr kumimoji="0" lang="en-US" sz="20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Family health history</a:t>
            </a:r>
          </a:p>
          <a:p>
            <a:pPr marL="951865" marR="0" lvl="1" indent="-342900" algn="l" defTabSz="1219170" rtl="0" eaLnBrk="1" fontAlgn="auto" latinLnBrk="0" hangingPunct="1">
              <a:lnSpc>
                <a:spcPct val="100000"/>
              </a:lnSpc>
              <a:spcBef>
                <a:spcPts val="0"/>
              </a:spcBef>
              <a:spcAft>
                <a:spcPts val="0"/>
              </a:spcAft>
              <a:buClrTx/>
              <a:buSzTx/>
              <a:buFont typeface="Wingdings" pitchFamily="2" charset="2"/>
              <a:buChar char="q"/>
              <a:tabLst/>
              <a:defRPr/>
            </a:pPr>
            <a:r>
              <a:rPr kumimoji="0" lang="en-US" sz="20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Clinical covariates</a:t>
            </a:r>
          </a:p>
        </p:txBody>
      </p:sp>
      <p:sp>
        <p:nvSpPr>
          <p:cNvPr id="26" name="TextBox 25">
            <a:extLst>
              <a:ext uri="{FF2B5EF4-FFF2-40B4-BE49-F238E27FC236}">
                <a16:creationId xmlns:a16="http://schemas.microsoft.com/office/drawing/2014/main" id="{06AE6D83-E9E4-01FA-2CA7-6B3F70213197}"/>
              </a:ext>
            </a:extLst>
          </p:cNvPr>
          <p:cNvSpPr txBox="1"/>
          <p:nvPr/>
        </p:nvSpPr>
        <p:spPr>
          <a:xfrm>
            <a:off x="6117382" y="1170044"/>
            <a:ext cx="3542137"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pitchFamily="34" charset="0"/>
              </a:rPr>
              <a:t>Atrial fibrillation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pitchFamily="34" charset="0"/>
              </a:rPr>
              <a:t>Hypercholesterolemia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pitchFamily="34" charset="0"/>
              </a:rPr>
              <a:t>Coronary heart disease</a:t>
            </a:r>
          </a:p>
        </p:txBody>
      </p:sp>
      <p:sp>
        <p:nvSpPr>
          <p:cNvPr id="27" name="TextBox 26">
            <a:extLst>
              <a:ext uri="{FF2B5EF4-FFF2-40B4-BE49-F238E27FC236}">
                <a16:creationId xmlns:a16="http://schemas.microsoft.com/office/drawing/2014/main" id="{29FB8E5F-B281-5794-29D3-F73D426E563A}"/>
              </a:ext>
            </a:extLst>
          </p:cNvPr>
          <p:cNvSpPr txBox="1"/>
          <p:nvPr/>
        </p:nvSpPr>
        <p:spPr>
          <a:xfrm>
            <a:off x="10191872" y="1297540"/>
            <a:ext cx="2443163"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Arial" panose="020B0604020202020204"/>
                <a:ea typeface="+mn-ea"/>
                <a:cs typeface="Arial" panose="020B0604020202020204" pitchFamily="34" charset="0"/>
              </a:rPr>
              <a:t>Type 1 and 2 diabetes</a:t>
            </a:r>
          </a:p>
        </p:txBody>
      </p:sp>
      <p:sp>
        <p:nvSpPr>
          <p:cNvPr id="28" name="TextBox 27">
            <a:extLst>
              <a:ext uri="{FF2B5EF4-FFF2-40B4-BE49-F238E27FC236}">
                <a16:creationId xmlns:a16="http://schemas.microsoft.com/office/drawing/2014/main" id="{8775AC1B-6002-4DCB-27D4-E196F123BDFA}"/>
              </a:ext>
            </a:extLst>
          </p:cNvPr>
          <p:cNvSpPr txBox="1"/>
          <p:nvPr/>
        </p:nvSpPr>
        <p:spPr>
          <a:xfrm>
            <a:off x="6126332" y="3413980"/>
            <a:ext cx="2443163"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Arial" panose="020B0604020202020204"/>
                <a:ea typeface="+mn-ea"/>
                <a:cs typeface="Arial" panose="020B0604020202020204" pitchFamily="34" charset="0"/>
              </a:rPr>
              <a:t>Breast cancer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Arial" panose="020B0604020202020204"/>
                <a:ea typeface="+mn-ea"/>
                <a:cs typeface="Arial" panose="020B0604020202020204" pitchFamily="34" charset="0"/>
              </a:rPr>
              <a:t>Prostate cancer</a:t>
            </a:r>
          </a:p>
        </p:txBody>
      </p:sp>
      <p:sp>
        <p:nvSpPr>
          <p:cNvPr id="29" name="TextBox 28">
            <a:extLst>
              <a:ext uri="{FF2B5EF4-FFF2-40B4-BE49-F238E27FC236}">
                <a16:creationId xmlns:a16="http://schemas.microsoft.com/office/drawing/2014/main" id="{FF1FF848-5B5B-6C09-B88E-CF7F32A56A6A}"/>
              </a:ext>
            </a:extLst>
          </p:cNvPr>
          <p:cNvSpPr txBox="1"/>
          <p:nvPr/>
        </p:nvSpPr>
        <p:spPr>
          <a:xfrm>
            <a:off x="6117382" y="2422021"/>
            <a:ext cx="2443163"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pitchFamily="34" charset="0"/>
              </a:rPr>
              <a:t>Chronic kidney disease</a:t>
            </a:r>
          </a:p>
        </p:txBody>
      </p:sp>
      <p:sp>
        <p:nvSpPr>
          <p:cNvPr id="30" name="TextBox 29">
            <a:extLst>
              <a:ext uri="{FF2B5EF4-FFF2-40B4-BE49-F238E27FC236}">
                <a16:creationId xmlns:a16="http://schemas.microsoft.com/office/drawing/2014/main" id="{F903B1E4-AB8C-D593-C497-794CFEC10991}"/>
              </a:ext>
            </a:extLst>
          </p:cNvPr>
          <p:cNvSpPr txBox="1"/>
          <p:nvPr/>
        </p:nvSpPr>
        <p:spPr>
          <a:xfrm>
            <a:off x="10343078" y="3597301"/>
            <a:ext cx="2443163"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Arial" panose="020B0604020202020204"/>
                <a:ea typeface="+mn-ea"/>
                <a:cs typeface="Arial" panose="020B0604020202020204" pitchFamily="34" charset="0"/>
              </a:rPr>
              <a:t>Asthma </a:t>
            </a:r>
          </a:p>
        </p:txBody>
      </p:sp>
      <p:sp>
        <p:nvSpPr>
          <p:cNvPr id="31" name="TextBox 30">
            <a:extLst>
              <a:ext uri="{FF2B5EF4-FFF2-40B4-BE49-F238E27FC236}">
                <a16:creationId xmlns:a16="http://schemas.microsoft.com/office/drawing/2014/main" id="{E93EC64F-744D-0477-5927-0CB270CFF8DF}"/>
              </a:ext>
            </a:extLst>
          </p:cNvPr>
          <p:cNvSpPr txBox="1"/>
          <p:nvPr/>
        </p:nvSpPr>
        <p:spPr>
          <a:xfrm>
            <a:off x="10270599" y="2591297"/>
            <a:ext cx="2443163"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Arial" panose="020B0604020202020204"/>
                <a:ea typeface="+mn-ea"/>
                <a:cs typeface="Arial" panose="020B0604020202020204" pitchFamily="34" charset="0"/>
              </a:rPr>
              <a:t>Obesity</a:t>
            </a:r>
          </a:p>
        </p:txBody>
      </p:sp>
      <p:pic>
        <p:nvPicPr>
          <p:cNvPr id="40" name="Graphic 39" descr="Heart organ outline">
            <a:extLst>
              <a:ext uri="{FF2B5EF4-FFF2-40B4-BE49-F238E27FC236}">
                <a16:creationId xmlns:a16="http://schemas.microsoft.com/office/drawing/2014/main" id="{7B494CFE-C353-CD5F-A9F1-71C906ECA76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07898" y="1206413"/>
            <a:ext cx="914400" cy="914400"/>
          </a:xfrm>
          <a:prstGeom prst="rect">
            <a:avLst/>
          </a:prstGeom>
        </p:spPr>
      </p:pic>
      <p:pic>
        <p:nvPicPr>
          <p:cNvPr id="42" name="Graphic 41" descr="Kidneys with solid fill">
            <a:extLst>
              <a:ext uri="{FF2B5EF4-FFF2-40B4-BE49-F238E27FC236}">
                <a16:creationId xmlns:a16="http://schemas.microsoft.com/office/drawing/2014/main" id="{B1F26BC9-9F8E-1CB3-4C6D-B8C8B1F3287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211932" y="2355676"/>
            <a:ext cx="914400" cy="914400"/>
          </a:xfrm>
          <a:prstGeom prst="rect">
            <a:avLst/>
          </a:prstGeom>
        </p:spPr>
      </p:pic>
      <p:pic>
        <p:nvPicPr>
          <p:cNvPr id="44" name="Graphic 43" descr="Lungs outline">
            <a:extLst>
              <a:ext uri="{FF2B5EF4-FFF2-40B4-BE49-F238E27FC236}">
                <a16:creationId xmlns:a16="http://schemas.microsoft.com/office/drawing/2014/main" id="{08780EA6-5C5C-E6DF-82C5-DD3BCE07D7C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428678" y="3271311"/>
            <a:ext cx="914400" cy="914400"/>
          </a:xfrm>
          <a:prstGeom prst="rect">
            <a:avLst/>
          </a:prstGeom>
        </p:spPr>
      </p:pic>
      <p:pic>
        <p:nvPicPr>
          <p:cNvPr id="50" name="Graphic 49" descr="Scale with solid fill">
            <a:extLst>
              <a:ext uri="{FF2B5EF4-FFF2-40B4-BE49-F238E27FC236}">
                <a16:creationId xmlns:a16="http://schemas.microsoft.com/office/drawing/2014/main" id="{2625A464-75E3-E5A2-2802-37F131DC8AE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501157" y="2422021"/>
            <a:ext cx="769442" cy="769442"/>
          </a:xfrm>
          <a:prstGeom prst="rect">
            <a:avLst/>
          </a:prstGeom>
        </p:spPr>
      </p:pic>
      <p:pic>
        <p:nvPicPr>
          <p:cNvPr id="51" name="Picture 50" descr="Red ribbon on a white background">
            <a:extLst>
              <a:ext uri="{FF2B5EF4-FFF2-40B4-BE49-F238E27FC236}">
                <a16:creationId xmlns:a16="http://schemas.microsoft.com/office/drawing/2014/main" id="{69FF1340-5D1F-E4FC-CB64-FD42B22DA2EE}"/>
              </a:ext>
            </a:extLst>
          </p:cNvPr>
          <p:cNvPicPr>
            <a:picLocks noChangeAspect="1"/>
          </p:cNvPicPr>
          <p:nvPr/>
        </p:nvPicPr>
        <p:blipFill>
          <a:blip r:embed="rId11">
            <a:duotone>
              <a:srgbClr val="5EDFD3">
                <a:shade val="45000"/>
                <a:satMod val="135000"/>
              </a:srgbClr>
              <a:prstClr val="white"/>
            </a:duotone>
            <a:extLst>
              <a:ext uri="{BEBA8EAE-BF5A-486C-A8C5-ECC9F3942E4B}">
                <a14:imgProps xmlns:a14="http://schemas.microsoft.com/office/drawing/2010/main">
                  <a14:imgLayer r:embed="rId12">
                    <a14:imgEffect>
                      <a14:backgroundRemoval t="10000" b="90000" l="10000" r="90000">
                        <a14:backgroundMark x1="61831" y1="21345" x2="76247" y2="27267"/>
                        <a14:backgroundMark x1="47872" y1="41753" x2="51030" y2="33857"/>
                        <a14:backgroundMark x1="46545" y1="36802" x2="47872" y2="34828"/>
                        <a14:backgroundMark x1="42929" y1="33523" x2="48330" y2="39779"/>
                        <a14:backgroundMark x1="42929" y1="32218" x2="50160" y2="33188"/>
                      </a14:backgroundRemoval>
                    </a14:imgEffect>
                  </a14:imgLayer>
                </a14:imgProps>
              </a:ext>
            </a:extLst>
          </a:blip>
          <a:stretch>
            <a:fillRect/>
          </a:stretch>
        </p:blipFill>
        <p:spPr>
          <a:xfrm>
            <a:off x="5273139" y="3278441"/>
            <a:ext cx="781168" cy="1068609"/>
          </a:xfrm>
          <a:prstGeom prst="rect">
            <a:avLst/>
          </a:prstGeom>
        </p:spPr>
      </p:pic>
      <p:cxnSp>
        <p:nvCxnSpPr>
          <p:cNvPr id="53" name="Straight Arrow Connector 52">
            <a:extLst>
              <a:ext uri="{FF2B5EF4-FFF2-40B4-BE49-F238E27FC236}">
                <a16:creationId xmlns:a16="http://schemas.microsoft.com/office/drawing/2014/main" id="{F63CC867-77DD-3E9F-1BAB-40091DC3D37F}"/>
              </a:ext>
            </a:extLst>
          </p:cNvPr>
          <p:cNvCxnSpPr/>
          <p:nvPr/>
        </p:nvCxnSpPr>
        <p:spPr>
          <a:xfrm>
            <a:off x="4245460" y="2572934"/>
            <a:ext cx="763437" cy="0"/>
          </a:xfrm>
          <a:prstGeom prst="straightConnector1">
            <a:avLst/>
          </a:prstGeom>
          <a:ln w="76200">
            <a:solidFill>
              <a:schemeClr val="bg2"/>
            </a:solidFill>
            <a:tailEnd type="triangle"/>
          </a:ln>
        </p:spPr>
        <p:style>
          <a:lnRef idx="1">
            <a:schemeClr val="accent1"/>
          </a:lnRef>
          <a:fillRef idx="0">
            <a:schemeClr val="accent1"/>
          </a:fillRef>
          <a:effectRef idx="0">
            <a:schemeClr val="accent1"/>
          </a:effectRef>
          <a:fontRef idx="minor">
            <a:schemeClr val="tx1"/>
          </a:fontRef>
        </p:style>
      </p:cxnSp>
      <p:pic>
        <p:nvPicPr>
          <p:cNvPr id="55" name="Google Shape;553;p59">
            <a:extLst>
              <a:ext uri="{FF2B5EF4-FFF2-40B4-BE49-F238E27FC236}">
                <a16:creationId xmlns:a16="http://schemas.microsoft.com/office/drawing/2014/main" id="{AA399810-4E25-F0ED-288B-6A128411516A}"/>
              </a:ext>
            </a:extLst>
          </p:cNvPr>
          <p:cNvPicPr preferRelativeResize="0"/>
          <p:nvPr/>
        </p:nvPicPr>
        <p:blipFill rotWithShape="1">
          <a:blip r:embed="rId13">
            <a:alphaModFix/>
            <a:duotone>
              <a:srgbClr val="5EDFD3">
                <a:shade val="45000"/>
                <a:satMod val="135000"/>
              </a:srgbClr>
              <a:prstClr val="white"/>
            </a:duotone>
            <a:extLst>
              <a:ext uri="{BEBA8EAE-BF5A-486C-A8C5-ECC9F3942E4B}">
                <a14:imgProps xmlns:a14="http://schemas.microsoft.com/office/drawing/2010/main">
                  <a14:imgLayer r:embed="rId14">
                    <a14:imgEffect>
                      <a14:backgroundRemoval t="13841" b="43718" l="92480" r="97633"/>
                    </a14:imgEffect>
                  </a14:imgLayer>
                </a14:imgProps>
              </a:ext>
            </a:extLst>
          </a:blip>
          <a:srcRect l="91836" t="10106" r="1723" b="52547"/>
          <a:stretch/>
        </p:blipFill>
        <p:spPr>
          <a:xfrm>
            <a:off x="9596594" y="1239585"/>
            <a:ext cx="578568" cy="914400"/>
          </a:xfrm>
          <a:prstGeom prst="rect">
            <a:avLst/>
          </a:prstGeom>
          <a:noFill/>
          <a:ln>
            <a:noFill/>
          </a:ln>
        </p:spPr>
      </p:pic>
      <p:pic>
        <p:nvPicPr>
          <p:cNvPr id="57" name="Picture 56">
            <a:extLst>
              <a:ext uri="{FF2B5EF4-FFF2-40B4-BE49-F238E27FC236}">
                <a16:creationId xmlns:a16="http://schemas.microsoft.com/office/drawing/2014/main" id="{440BA8C4-5238-7B90-FB8D-D0AEE2A0D26D}"/>
              </a:ext>
            </a:extLst>
          </p:cNvPr>
          <p:cNvPicPr>
            <a:picLocks noChangeAspect="1"/>
          </p:cNvPicPr>
          <p:nvPr/>
        </p:nvPicPr>
        <p:blipFill>
          <a:blip r:embed="rId15"/>
          <a:stretch>
            <a:fillRect/>
          </a:stretch>
        </p:blipFill>
        <p:spPr>
          <a:xfrm>
            <a:off x="1106833" y="4754144"/>
            <a:ext cx="9894947" cy="1068598"/>
          </a:xfrm>
          <a:prstGeom prst="rect">
            <a:avLst/>
          </a:prstGeom>
          <a:ln w="28575">
            <a:solidFill>
              <a:schemeClr val="bg2"/>
            </a:solidFill>
          </a:ln>
        </p:spPr>
      </p:pic>
      <p:pic>
        <p:nvPicPr>
          <p:cNvPr id="1030" name="Picture 6" descr="Inicio Español – EMERGE">
            <a:extLst>
              <a:ext uri="{FF2B5EF4-FFF2-40B4-BE49-F238E27FC236}">
                <a16:creationId xmlns:a16="http://schemas.microsoft.com/office/drawing/2014/main" id="{A91E166B-0AF3-18C0-A206-777B2C2DC9B1}"/>
              </a:ext>
            </a:extLst>
          </p:cNvPr>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l="-71855" t="-10178" r="-71005"/>
          <a:stretch/>
        </p:blipFill>
        <p:spPr bwMode="auto">
          <a:xfrm>
            <a:off x="0" y="-3660"/>
            <a:ext cx="12191999" cy="1005389"/>
          </a:xfrm>
          <a:prstGeom prst="rect">
            <a:avLst/>
          </a:prstGeom>
          <a:solidFill>
            <a:schemeClr val="tx1"/>
          </a:solidFill>
        </p:spPr>
      </p:pic>
      <p:sp>
        <p:nvSpPr>
          <p:cNvPr id="4" name="TextBox 3">
            <a:extLst>
              <a:ext uri="{FF2B5EF4-FFF2-40B4-BE49-F238E27FC236}">
                <a16:creationId xmlns:a16="http://schemas.microsoft.com/office/drawing/2014/main" id="{EDAD069F-4C7E-2524-D172-032D80FB60DE}"/>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a:t>
            </a:r>
            <a:r>
              <a:rPr lang="en-US" sz="2000" b="1" dirty="0">
                <a:solidFill>
                  <a:srgbClr val="5FE0D4"/>
                </a:solidFill>
                <a:latin typeface="Arial" charset="0"/>
              </a:rPr>
              <a:t>30</a:t>
            </a:r>
            <a:endParaRPr kumimoji="0" lang="en-US" sz="2000" b="1" i="0" u="none" strike="noStrike" kern="1200" cap="none" spc="0" normalizeH="0" baseline="0" noProof="0" dirty="0">
              <a:ln>
                <a:noFill/>
              </a:ln>
              <a:solidFill>
                <a:srgbClr val="5FE0D4"/>
              </a:solidFill>
              <a:effectLst/>
              <a:uLnTx/>
              <a:uFillTx/>
              <a:latin typeface="Arial" charset="0"/>
              <a:ea typeface="+mn-ea"/>
              <a:cs typeface="+mn-cs"/>
            </a:endParaRPr>
          </a:p>
        </p:txBody>
      </p:sp>
    </p:spTree>
    <p:extLst>
      <p:ext uri="{BB962C8B-B14F-4D97-AF65-F5344CB8AC3E}">
        <p14:creationId xmlns:p14="http://schemas.microsoft.com/office/powerpoint/2010/main" val="322907180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19C75F8-E8E7-1D51-6334-E9B187B1CA9C}"/>
              </a:ext>
            </a:extLst>
          </p:cNvPr>
          <p:cNvGrpSpPr/>
          <p:nvPr/>
        </p:nvGrpSpPr>
        <p:grpSpPr>
          <a:xfrm>
            <a:off x="-105173" y="1001729"/>
            <a:ext cx="12196822" cy="5473188"/>
            <a:chOff x="289998" y="851533"/>
            <a:chExt cx="12196822" cy="5473188"/>
          </a:xfrm>
        </p:grpSpPr>
        <p:grpSp>
          <p:nvGrpSpPr>
            <p:cNvPr id="5" name="Group 4">
              <a:extLst>
                <a:ext uri="{FF2B5EF4-FFF2-40B4-BE49-F238E27FC236}">
                  <a16:creationId xmlns:a16="http://schemas.microsoft.com/office/drawing/2014/main" id="{018751F7-17F9-82F4-1899-4FFB3C423104}"/>
                </a:ext>
              </a:extLst>
            </p:cNvPr>
            <p:cNvGrpSpPr/>
            <p:nvPr/>
          </p:nvGrpSpPr>
          <p:grpSpPr>
            <a:xfrm>
              <a:off x="289998" y="851533"/>
              <a:ext cx="12196822" cy="5473188"/>
              <a:chOff x="289998" y="851533"/>
              <a:chExt cx="12196822" cy="5473188"/>
            </a:xfrm>
          </p:grpSpPr>
          <p:sp>
            <p:nvSpPr>
              <p:cNvPr id="7" name="Rectangle 6">
                <a:extLst>
                  <a:ext uri="{FF2B5EF4-FFF2-40B4-BE49-F238E27FC236}">
                    <a16:creationId xmlns:a16="http://schemas.microsoft.com/office/drawing/2014/main" id="{22DA731C-8AF3-2B52-ACDD-44DDB0861081}"/>
                  </a:ext>
                </a:extLst>
              </p:cNvPr>
              <p:cNvSpPr/>
              <p:nvPr/>
            </p:nvSpPr>
            <p:spPr>
              <a:xfrm>
                <a:off x="289998" y="851533"/>
                <a:ext cx="12028267" cy="5473188"/>
              </a:xfrm>
              <a:prstGeom prst="rect">
                <a:avLst/>
              </a:prstGeom>
              <a:solidFill>
                <a:srgbClr val="0000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grpSp>
            <p:nvGrpSpPr>
              <p:cNvPr id="8" name="Group 7">
                <a:extLst>
                  <a:ext uri="{FF2B5EF4-FFF2-40B4-BE49-F238E27FC236}">
                    <a16:creationId xmlns:a16="http://schemas.microsoft.com/office/drawing/2014/main" id="{35F24A16-3E5A-9C4D-9CDB-36FB15B78DF5}"/>
                  </a:ext>
                </a:extLst>
              </p:cNvPr>
              <p:cNvGrpSpPr/>
              <p:nvPr/>
            </p:nvGrpSpPr>
            <p:grpSpPr>
              <a:xfrm>
                <a:off x="447027" y="2020714"/>
                <a:ext cx="12039793" cy="4277973"/>
                <a:chOff x="269015" y="1944514"/>
                <a:chExt cx="12039793" cy="4277973"/>
              </a:xfrm>
            </p:grpSpPr>
            <p:grpSp>
              <p:nvGrpSpPr>
                <p:cNvPr id="9" name="Group 8">
                  <a:extLst>
                    <a:ext uri="{FF2B5EF4-FFF2-40B4-BE49-F238E27FC236}">
                      <a16:creationId xmlns:a16="http://schemas.microsoft.com/office/drawing/2014/main" id="{CFEC6F6C-25B3-84AB-8D30-88DD2EE2079D}"/>
                    </a:ext>
                  </a:extLst>
                </p:cNvPr>
                <p:cNvGrpSpPr/>
                <p:nvPr/>
              </p:nvGrpSpPr>
              <p:grpSpPr>
                <a:xfrm>
                  <a:off x="269015" y="1944514"/>
                  <a:ext cx="9736190" cy="4277973"/>
                  <a:chOff x="331859" y="1482220"/>
                  <a:chExt cx="11096858" cy="4610742"/>
                </a:xfrm>
              </p:grpSpPr>
              <p:grpSp>
                <p:nvGrpSpPr>
                  <p:cNvPr id="19" name="Group 18">
                    <a:extLst>
                      <a:ext uri="{FF2B5EF4-FFF2-40B4-BE49-F238E27FC236}">
                        <a16:creationId xmlns:a16="http://schemas.microsoft.com/office/drawing/2014/main" id="{E5873334-BD16-49B0-C646-31A6F6E28489}"/>
                      </a:ext>
                    </a:extLst>
                  </p:cNvPr>
                  <p:cNvGrpSpPr/>
                  <p:nvPr/>
                </p:nvGrpSpPr>
                <p:grpSpPr>
                  <a:xfrm>
                    <a:off x="763282" y="2236003"/>
                    <a:ext cx="10665435" cy="3441312"/>
                    <a:chOff x="457200" y="2797355"/>
                    <a:chExt cx="9393206" cy="3030814"/>
                  </a:xfrm>
                  <a:solidFill>
                    <a:schemeClr val="bg2"/>
                  </a:solidFill>
                </p:grpSpPr>
                <p:sp>
                  <p:nvSpPr>
                    <p:cNvPr id="30" name="Rectangle 29">
                      <a:extLst>
                        <a:ext uri="{FF2B5EF4-FFF2-40B4-BE49-F238E27FC236}">
                          <a16:creationId xmlns:a16="http://schemas.microsoft.com/office/drawing/2014/main" id="{35371C5A-ECBB-DDDC-CD06-719588DFBC79}"/>
                        </a:ext>
                      </a:extLst>
                    </p:cNvPr>
                    <p:cNvSpPr/>
                    <p:nvPr/>
                  </p:nvSpPr>
                  <p:spPr>
                    <a:xfrm>
                      <a:off x="457200" y="3023278"/>
                      <a:ext cx="640080" cy="204249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31" name="Rectangle 30">
                      <a:extLst>
                        <a:ext uri="{FF2B5EF4-FFF2-40B4-BE49-F238E27FC236}">
                          <a16:creationId xmlns:a16="http://schemas.microsoft.com/office/drawing/2014/main" id="{4C9D923E-6236-47EA-EA3D-832D87A5EA66}"/>
                        </a:ext>
                      </a:extLst>
                    </p:cNvPr>
                    <p:cNvSpPr/>
                    <p:nvPr/>
                  </p:nvSpPr>
                  <p:spPr>
                    <a:xfrm>
                      <a:off x="1097280" y="3023278"/>
                      <a:ext cx="2975956" cy="1548721"/>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32" name="Rectangle 31">
                      <a:extLst>
                        <a:ext uri="{FF2B5EF4-FFF2-40B4-BE49-F238E27FC236}">
                          <a16:creationId xmlns:a16="http://schemas.microsoft.com/office/drawing/2014/main" id="{C9DF4FF0-CB90-1029-FA0A-3B147D37376D}"/>
                        </a:ext>
                      </a:extLst>
                    </p:cNvPr>
                    <p:cNvSpPr/>
                    <p:nvPr/>
                  </p:nvSpPr>
                  <p:spPr>
                    <a:xfrm>
                      <a:off x="4073236" y="3023279"/>
                      <a:ext cx="1454728" cy="114693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33" name="Freeform 32">
                      <a:extLst>
                        <a:ext uri="{FF2B5EF4-FFF2-40B4-BE49-F238E27FC236}">
                          <a16:creationId xmlns:a16="http://schemas.microsoft.com/office/drawing/2014/main" id="{ED482068-2302-6ED2-3566-5EE3F34EFA4A}"/>
                        </a:ext>
                      </a:extLst>
                    </p:cNvPr>
                    <p:cNvSpPr/>
                    <p:nvPr/>
                  </p:nvSpPr>
                  <p:spPr>
                    <a:xfrm>
                      <a:off x="879527" y="4565587"/>
                      <a:ext cx="6327138" cy="1161957"/>
                    </a:xfrm>
                    <a:custGeom>
                      <a:avLst/>
                      <a:gdLst>
                        <a:gd name="connsiteX0" fmla="*/ 133647 w 6010567"/>
                        <a:gd name="connsiteY0" fmla="*/ 18307 h 1156825"/>
                        <a:gd name="connsiteX1" fmla="*/ 1155624 w 6010567"/>
                        <a:gd name="connsiteY1" fmla="*/ 98989 h 1156825"/>
                        <a:gd name="connsiteX2" fmla="*/ 1754018 w 6010567"/>
                        <a:gd name="connsiteY2" fmla="*/ 179672 h 1156825"/>
                        <a:gd name="connsiteX3" fmla="*/ 2325518 w 6010567"/>
                        <a:gd name="connsiteY3" fmla="*/ 300695 h 1156825"/>
                        <a:gd name="connsiteX4" fmla="*/ 2654971 w 6010567"/>
                        <a:gd name="connsiteY4" fmla="*/ 448613 h 1156825"/>
                        <a:gd name="connsiteX5" fmla="*/ 2944083 w 6010567"/>
                        <a:gd name="connsiteY5" fmla="*/ 529295 h 1156825"/>
                        <a:gd name="connsiteX6" fmla="*/ 3522306 w 6010567"/>
                        <a:gd name="connsiteY6" fmla="*/ 623425 h 1156825"/>
                        <a:gd name="connsiteX7" fmla="*/ 4315683 w 6010567"/>
                        <a:gd name="connsiteY7" fmla="*/ 683936 h 1156825"/>
                        <a:gd name="connsiteX8" fmla="*/ 4900630 w 6010567"/>
                        <a:gd name="connsiteY8" fmla="*/ 697383 h 1156825"/>
                        <a:gd name="connsiteX9" fmla="*/ 5371277 w 6010567"/>
                        <a:gd name="connsiteY9" fmla="*/ 690660 h 1156825"/>
                        <a:gd name="connsiteX10" fmla="*/ 5922606 w 6010567"/>
                        <a:gd name="connsiteY10" fmla="*/ 683936 h 1156825"/>
                        <a:gd name="connsiteX11" fmla="*/ 5895712 w 6010567"/>
                        <a:gd name="connsiteY11" fmla="*/ 1114242 h 1156825"/>
                        <a:gd name="connsiteX12" fmla="*/ 4833394 w 6010567"/>
                        <a:gd name="connsiteY12" fmla="*/ 1141136 h 1156825"/>
                        <a:gd name="connsiteX13" fmla="*/ 3999677 w 6010567"/>
                        <a:gd name="connsiteY13" fmla="*/ 1114242 h 1156825"/>
                        <a:gd name="connsiteX14" fmla="*/ 3273536 w 6010567"/>
                        <a:gd name="connsiteY14" fmla="*/ 1053731 h 1156825"/>
                        <a:gd name="connsiteX15" fmla="*/ 2641524 w 6010567"/>
                        <a:gd name="connsiteY15" fmla="*/ 946154 h 1156825"/>
                        <a:gd name="connsiteX16" fmla="*/ 2312071 w 6010567"/>
                        <a:gd name="connsiteY16" fmla="*/ 798236 h 1156825"/>
                        <a:gd name="connsiteX17" fmla="*/ 1969171 w 6010567"/>
                        <a:gd name="connsiteY17" fmla="*/ 690660 h 1156825"/>
                        <a:gd name="connsiteX18" fmla="*/ 1538865 w 6010567"/>
                        <a:gd name="connsiteY18" fmla="*/ 596531 h 1156825"/>
                        <a:gd name="connsiteX19" fmla="*/ 725318 w 6010567"/>
                        <a:gd name="connsiteY19" fmla="*/ 495678 h 1156825"/>
                        <a:gd name="connsiteX20" fmla="*/ 167265 w 6010567"/>
                        <a:gd name="connsiteY20" fmla="*/ 482231 h 1156825"/>
                        <a:gd name="connsiteX21" fmla="*/ 19347 w 6010567"/>
                        <a:gd name="connsiteY21" fmla="*/ 475507 h 1156825"/>
                        <a:gd name="connsiteX22" fmla="*/ 133647 w 6010567"/>
                        <a:gd name="connsiteY22" fmla="*/ 18307 h 1156825"/>
                        <a:gd name="connsiteX0" fmla="*/ 131307 w 6008227"/>
                        <a:gd name="connsiteY0" fmla="*/ 18307 h 1156825"/>
                        <a:gd name="connsiteX1" fmla="*/ 1153284 w 6008227"/>
                        <a:gd name="connsiteY1" fmla="*/ 98989 h 1156825"/>
                        <a:gd name="connsiteX2" fmla="*/ 1751678 w 6008227"/>
                        <a:gd name="connsiteY2" fmla="*/ 179672 h 1156825"/>
                        <a:gd name="connsiteX3" fmla="*/ 2323178 w 6008227"/>
                        <a:gd name="connsiteY3" fmla="*/ 300695 h 1156825"/>
                        <a:gd name="connsiteX4" fmla="*/ 2652631 w 6008227"/>
                        <a:gd name="connsiteY4" fmla="*/ 448613 h 1156825"/>
                        <a:gd name="connsiteX5" fmla="*/ 2941743 w 6008227"/>
                        <a:gd name="connsiteY5" fmla="*/ 529295 h 1156825"/>
                        <a:gd name="connsiteX6" fmla="*/ 3519966 w 6008227"/>
                        <a:gd name="connsiteY6" fmla="*/ 623425 h 1156825"/>
                        <a:gd name="connsiteX7" fmla="*/ 4313343 w 6008227"/>
                        <a:gd name="connsiteY7" fmla="*/ 683936 h 1156825"/>
                        <a:gd name="connsiteX8" fmla="*/ 4898290 w 6008227"/>
                        <a:gd name="connsiteY8" fmla="*/ 697383 h 1156825"/>
                        <a:gd name="connsiteX9" fmla="*/ 5368937 w 6008227"/>
                        <a:gd name="connsiteY9" fmla="*/ 690660 h 1156825"/>
                        <a:gd name="connsiteX10" fmla="*/ 5920266 w 6008227"/>
                        <a:gd name="connsiteY10" fmla="*/ 683936 h 1156825"/>
                        <a:gd name="connsiteX11" fmla="*/ 5893372 w 6008227"/>
                        <a:gd name="connsiteY11" fmla="*/ 1114242 h 1156825"/>
                        <a:gd name="connsiteX12" fmla="*/ 4831054 w 6008227"/>
                        <a:gd name="connsiteY12" fmla="*/ 1141136 h 1156825"/>
                        <a:gd name="connsiteX13" fmla="*/ 3997337 w 6008227"/>
                        <a:gd name="connsiteY13" fmla="*/ 1114242 h 1156825"/>
                        <a:gd name="connsiteX14" fmla="*/ 3271196 w 6008227"/>
                        <a:gd name="connsiteY14" fmla="*/ 1053731 h 1156825"/>
                        <a:gd name="connsiteX15" fmla="*/ 2639184 w 6008227"/>
                        <a:gd name="connsiteY15" fmla="*/ 946154 h 1156825"/>
                        <a:gd name="connsiteX16" fmla="*/ 2309731 w 6008227"/>
                        <a:gd name="connsiteY16" fmla="*/ 798236 h 1156825"/>
                        <a:gd name="connsiteX17" fmla="*/ 1966831 w 6008227"/>
                        <a:gd name="connsiteY17" fmla="*/ 690660 h 1156825"/>
                        <a:gd name="connsiteX18" fmla="*/ 1536525 w 6008227"/>
                        <a:gd name="connsiteY18" fmla="*/ 596531 h 1156825"/>
                        <a:gd name="connsiteX19" fmla="*/ 722978 w 6008227"/>
                        <a:gd name="connsiteY19" fmla="*/ 495678 h 1156825"/>
                        <a:gd name="connsiteX20" fmla="*/ 164925 w 6008227"/>
                        <a:gd name="connsiteY20" fmla="*/ 502575 h 1156825"/>
                        <a:gd name="connsiteX21" fmla="*/ 17007 w 6008227"/>
                        <a:gd name="connsiteY21" fmla="*/ 475507 h 1156825"/>
                        <a:gd name="connsiteX22" fmla="*/ 131307 w 6008227"/>
                        <a:gd name="connsiteY22" fmla="*/ 18307 h 1156825"/>
                        <a:gd name="connsiteX0" fmla="*/ 117405 w 5994325"/>
                        <a:gd name="connsiteY0" fmla="*/ 22282 h 1160800"/>
                        <a:gd name="connsiteX1" fmla="*/ 796482 w 5994325"/>
                        <a:gd name="connsiteY1" fmla="*/ 82619 h 1160800"/>
                        <a:gd name="connsiteX2" fmla="*/ 1737776 w 5994325"/>
                        <a:gd name="connsiteY2" fmla="*/ 183647 h 1160800"/>
                        <a:gd name="connsiteX3" fmla="*/ 2309276 w 5994325"/>
                        <a:gd name="connsiteY3" fmla="*/ 304670 h 1160800"/>
                        <a:gd name="connsiteX4" fmla="*/ 2638729 w 5994325"/>
                        <a:gd name="connsiteY4" fmla="*/ 452588 h 1160800"/>
                        <a:gd name="connsiteX5" fmla="*/ 2927841 w 5994325"/>
                        <a:gd name="connsiteY5" fmla="*/ 533270 h 1160800"/>
                        <a:gd name="connsiteX6" fmla="*/ 3506064 w 5994325"/>
                        <a:gd name="connsiteY6" fmla="*/ 627400 h 1160800"/>
                        <a:gd name="connsiteX7" fmla="*/ 4299441 w 5994325"/>
                        <a:gd name="connsiteY7" fmla="*/ 687911 h 1160800"/>
                        <a:gd name="connsiteX8" fmla="*/ 4884388 w 5994325"/>
                        <a:gd name="connsiteY8" fmla="*/ 701358 h 1160800"/>
                        <a:gd name="connsiteX9" fmla="*/ 5355035 w 5994325"/>
                        <a:gd name="connsiteY9" fmla="*/ 694635 h 1160800"/>
                        <a:gd name="connsiteX10" fmla="*/ 5906364 w 5994325"/>
                        <a:gd name="connsiteY10" fmla="*/ 687911 h 1160800"/>
                        <a:gd name="connsiteX11" fmla="*/ 5879470 w 5994325"/>
                        <a:gd name="connsiteY11" fmla="*/ 1118217 h 1160800"/>
                        <a:gd name="connsiteX12" fmla="*/ 4817152 w 5994325"/>
                        <a:gd name="connsiteY12" fmla="*/ 1145111 h 1160800"/>
                        <a:gd name="connsiteX13" fmla="*/ 3983435 w 5994325"/>
                        <a:gd name="connsiteY13" fmla="*/ 1118217 h 1160800"/>
                        <a:gd name="connsiteX14" fmla="*/ 3257294 w 5994325"/>
                        <a:gd name="connsiteY14" fmla="*/ 1057706 h 1160800"/>
                        <a:gd name="connsiteX15" fmla="*/ 2625282 w 5994325"/>
                        <a:gd name="connsiteY15" fmla="*/ 950129 h 1160800"/>
                        <a:gd name="connsiteX16" fmla="*/ 2295829 w 5994325"/>
                        <a:gd name="connsiteY16" fmla="*/ 802211 h 1160800"/>
                        <a:gd name="connsiteX17" fmla="*/ 1952929 w 5994325"/>
                        <a:gd name="connsiteY17" fmla="*/ 694635 h 1160800"/>
                        <a:gd name="connsiteX18" fmla="*/ 1522623 w 5994325"/>
                        <a:gd name="connsiteY18" fmla="*/ 600506 h 1160800"/>
                        <a:gd name="connsiteX19" fmla="*/ 709076 w 5994325"/>
                        <a:gd name="connsiteY19" fmla="*/ 499653 h 1160800"/>
                        <a:gd name="connsiteX20" fmla="*/ 151023 w 5994325"/>
                        <a:gd name="connsiteY20" fmla="*/ 506550 h 1160800"/>
                        <a:gd name="connsiteX21" fmla="*/ 3105 w 5994325"/>
                        <a:gd name="connsiteY21" fmla="*/ 479482 h 1160800"/>
                        <a:gd name="connsiteX22" fmla="*/ 117405 w 5994325"/>
                        <a:gd name="connsiteY22" fmla="*/ 22282 h 1160800"/>
                        <a:gd name="connsiteX0" fmla="*/ 115287 w 5992207"/>
                        <a:gd name="connsiteY0" fmla="*/ 22282 h 1160800"/>
                        <a:gd name="connsiteX1" fmla="*/ 626276 w 5992207"/>
                        <a:gd name="connsiteY1" fmla="*/ 82619 h 1160800"/>
                        <a:gd name="connsiteX2" fmla="*/ 1735658 w 5992207"/>
                        <a:gd name="connsiteY2" fmla="*/ 183647 h 1160800"/>
                        <a:gd name="connsiteX3" fmla="*/ 2307158 w 5992207"/>
                        <a:gd name="connsiteY3" fmla="*/ 304670 h 1160800"/>
                        <a:gd name="connsiteX4" fmla="*/ 2636611 w 5992207"/>
                        <a:gd name="connsiteY4" fmla="*/ 452588 h 1160800"/>
                        <a:gd name="connsiteX5" fmla="*/ 2925723 w 5992207"/>
                        <a:gd name="connsiteY5" fmla="*/ 533270 h 1160800"/>
                        <a:gd name="connsiteX6" fmla="*/ 3503946 w 5992207"/>
                        <a:gd name="connsiteY6" fmla="*/ 627400 h 1160800"/>
                        <a:gd name="connsiteX7" fmla="*/ 4297323 w 5992207"/>
                        <a:gd name="connsiteY7" fmla="*/ 687911 h 1160800"/>
                        <a:gd name="connsiteX8" fmla="*/ 4882270 w 5992207"/>
                        <a:gd name="connsiteY8" fmla="*/ 701358 h 1160800"/>
                        <a:gd name="connsiteX9" fmla="*/ 5352917 w 5992207"/>
                        <a:gd name="connsiteY9" fmla="*/ 694635 h 1160800"/>
                        <a:gd name="connsiteX10" fmla="*/ 5904246 w 5992207"/>
                        <a:gd name="connsiteY10" fmla="*/ 687911 h 1160800"/>
                        <a:gd name="connsiteX11" fmla="*/ 5877352 w 5992207"/>
                        <a:gd name="connsiteY11" fmla="*/ 1118217 h 1160800"/>
                        <a:gd name="connsiteX12" fmla="*/ 4815034 w 5992207"/>
                        <a:gd name="connsiteY12" fmla="*/ 1145111 h 1160800"/>
                        <a:gd name="connsiteX13" fmla="*/ 3981317 w 5992207"/>
                        <a:gd name="connsiteY13" fmla="*/ 1118217 h 1160800"/>
                        <a:gd name="connsiteX14" fmla="*/ 3255176 w 5992207"/>
                        <a:gd name="connsiteY14" fmla="*/ 1057706 h 1160800"/>
                        <a:gd name="connsiteX15" fmla="*/ 2623164 w 5992207"/>
                        <a:gd name="connsiteY15" fmla="*/ 950129 h 1160800"/>
                        <a:gd name="connsiteX16" fmla="*/ 2293711 w 5992207"/>
                        <a:gd name="connsiteY16" fmla="*/ 802211 h 1160800"/>
                        <a:gd name="connsiteX17" fmla="*/ 1950811 w 5992207"/>
                        <a:gd name="connsiteY17" fmla="*/ 694635 h 1160800"/>
                        <a:gd name="connsiteX18" fmla="*/ 1520505 w 5992207"/>
                        <a:gd name="connsiteY18" fmla="*/ 600506 h 1160800"/>
                        <a:gd name="connsiteX19" fmla="*/ 706958 w 5992207"/>
                        <a:gd name="connsiteY19" fmla="*/ 499653 h 1160800"/>
                        <a:gd name="connsiteX20" fmla="*/ 148905 w 5992207"/>
                        <a:gd name="connsiteY20" fmla="*/ 506550 h 1160800"/>
                        <a:gd name="connsiteX21" fmla="*/ 987 w 5992207"/>
                        <a:gd name="connsiteY21" fmla="*/ 479482 h 1160800"/>
                        <a:gd name="connsiteX22" fmla="*/ 115287 w 5992207"/>
                        <a:gd name="connsiteY22" fmla="*/ 22282 h 1160800"/>
                        <a:gd name="connsiteX0" fmla="*/ 97884 w 5994975"/>
                        <a:gd name="connsiteY0" fmla="*/ 28815 h 1126643"/>
                        <a:gd name="connsiteX1" fmla="*/ 629044 w 5994975"/>
                        <a:gd name="connsiteY1" fmla="*/ 48462 h 1126643"/>
                        <a:gd name="connsiteX2" fmla="*/ 1738426 w 5994975"/>
                        <a:gd name="connsiteY2" fmla="*/ 149490 h 1126643"/>
                        <a:gd name="connsiteX3" fmla="*/ 2309926 w 5994975"/>
                        <a:gd name="connsiteY3" fmla="*/ 270513 h 1126643"/>
                        <a:gd name="connsiteX4" fmla="*/ 2639379 w 5994975"/>
                        <a:gd name="connsiteY4" fmla="*/ 418431 h 1126643"/>
                        <a:gd name="connsiteX5" fmla="*/ 2928491 w 5994975"/>
                        <a:gd name="connsiteY5" fmla="*/ 499113 h 1126643"/>
                        <a:gd name="connsiteX6" fmla="*/ 3506714 w 5994975"/>
                        <a:gd name="connsiteY6" fmla="*/ 593243 h 1126643"/>
                        <a:gd name="connsiteX7" fmla="*/ 4300091 w 5994975"/>
                        <a:gd name="connsiteY7" fmla="*/ 653754 h 1126643"/>
                        <a:gd name="connsiteX8" fmla="*/ 4885038 w 5994975"/>
                        <a:gd name="connsiteY8" fmla="*/ 667201 h 1126643"/>
                        <a:gd name="connsiteX9" fmla="*/ 5355685 w 5994975"/>
                        <a:gd name="connsiteY9" fmla="*/ 660478 h 1126643"/>
                        <a:gd name="connsiteX10" fmla="*/ 5907014 w 5994975"/>
                        <a:gd name="connsiteY10" fmla="*/ 653754 h 1126643"/>
                        <a:gd name="connsiteX11" fmla="*/ 5880120 w 5994975"/>
                        <a:gd name="connsiteY11" fmla="*/ 1084060 h 1126643"/>
                        <a:gd name="connsiteX12" fmla="*/ 4817802 w 5994975"/>
                        <a:gd name="connsiteY12" fmla="*/ 1110954 h 1126643"/>
                        <a:gd name="connsiteX13" fmla="*/ 3984085 w 5994975"/>
                        <a:gd name="connsiteY13" fmla="*/ 1084060 h 1126643"/>
                        <a:gd name="connsiteX14" fmla="*/ 3257944 w 5994975"/>
                        <a:gd name="connsiteY14" fmla="*/ 1023549 h 1126643"/>
                        <a:gd name="connsiteX15" fmla="*/ 2625932 w 5994975"/>
                        <a:gd name="connsiteY15" fmla="*/ 915972 h 1126643"/>
                        <a:gd name="connsiteX16" fmla="*/ 2296479 w 5994975"/>
                        <a:gd name="connsiteY16" fmla="*/ 768054 h 1126643"/>
                        <a:gd name="connsiteX17" fmla="*/ 1953579 w 5994975"/>
                        <a:gd name="connsiteY17" fmla="*/ 660478 h 1126643"/>
                        <a:gd name="connsiteX18" fmla="*/ 1523273 w 5994975"/>
                        <a:gd name="connsiteY18" fmla="*/ 566349 h 1126643"/>
                        <a:gd name="connsiteX19" fmla="*/ 709726 w 5994975"/>
                        <a:gd name="connsiteY19" fmla="*/ 465496 h 1126643"/>
                        <a:gd name="connsiteX20" fmla="*/ 151673 w 5994975"/>
                        <a:gd name="connsiteY20" fmla="*/ 472393 h 1126643"/>
                        <a:gd name="connsiteX21" fmla="*/ 3755 w 5994975"/>
                        <a:gd name="connsiteY21" fmla="*/ 445325 h 1126643"/>
                        <a:gd name="connsiteX22" fmla="*/ 97884 w 5994975"/>
                        <a:gd name="connsiteY22" fmla="*/ 28815 h 1126643"/>
                        <a:gd name="connsiteX0" fmla="*/ 43178 w 6074740"/>
                        <a:gd name="connsiteY0" fmla="*/ 25139 h 1143311"/>
                        <a:gd name="connsiteX1" fmla="*/ 708809 w 6074740"/>
                        <a:gd name="connsiteY1" fmla="*/ 65130 h 1143311"/>
                        <a:gd name="connsiteX2" fmla="*/ 1818191 w 6074740"/>
                        <a:gd name="connsiteY2" fmla="*/ 166158 h 1143311"/>
                        <a:gd name="connsiteX3" fmla="*/ 2389691 w 6074740"/>
                        <a:gd name="connsiteY3" fmla="*/ 287181 h 1143311"/>
                        <a:gd name="connsiteX4" fmla="*/ 2719144 w 6074740"/>
                        <a:gd name="connsiteY4" fmla="*/ 435099 h 1143311"/>
                        <a:gd name="connsiteX5" fmla="*/ 3008256 w 6074740"/>
                        <a:gd name="connsiteY5" fmla="*/ 515781 h 1143311"/>
                        <a:gd name="connsiteX6" fmla="*/ 3586479 w 6074740"/>
                        <a:gd name="connsiteY6" fmla="*/ 609911 h 1143311"/>
                        <a:gd name="connsiteX7" fmla="*/ 4379856 w 6074740"/>
                        <a:gd name="connsiteY7" fmla="*/ 670422 h 1143311"/>
                        <a:gd name="connsiteX8" fmla="*/ 4964803 w 6074740"/>
                        <a:gd name="connsiteY8" fmla="*/ 683869 h 1143311"/>
                        <a:gd name="connsiteX9" fmla="*/ 5435450 w 6074740"/>
                        <a:gd name="connsiteY9" fmla="*/ 677146 h 1143311"/>
                        <a:gd name="connsiteX10" fmla="*/ 5986779 w 6074740"/>
                        <a:gd name="connsiteY10" fmla="*/ 670422 h 1143311"/>
                        <a:gd name="connsiteX11" fmla="*/ 5959885 w 6074740"/>
                        <a:gd name="connsiteY11" fmla="*/ 1100728 h 1143311"/>
                        <a:gd name="connsiteX12" fmla="*/ 4897567 w 6074740"/>
                        <a:gd name="connsiteY12" fmla="*/ 1127622 h 1143311"/>
                        <a:gd name="connsiteX13" fmla="*/ 4063850 w 6074740"/>
                        <a:gd name="connsiteY13" fmla="*/ 1100728 h 1143311"/>
                        <a:gd name="connsiteX14" fmla="*/ 3337709 w 6074740"/>
                        <a:gd name="connsiteY14" fmla="*/ 1040217 h 1143311"/>
                        <a:gd name="connsiteX15" fmla="*/ 2705697 w 6074740"/>
                        <a:gd name="connsiteY15" fmla="*/ 932640 h 1143311"/>
                        <a:gd name="connsiteX16" fmla="*/ 2376244 w 6074740"/>
                        <a:gd name="connsiteY16" fmla="*/ 784722 h 1143311"/>
                        <a:gd name="connsiteX17" fmla="*/ 2033344 w 6074740"/>
                        <a:gd name="connsiteY17" fmla="*/ 677146 h 1143311"/>
                        <a:gd name="connsiteX18" fmla="*/ 1603038 w 6074740"/>
                        <a:gd name="connsiteY18" fmla="*/ 583017 h 1143311"/>
                        <a:gd name="connsiteX19" fmla="*/ 789491 w 6074740"/>
                        <a:gd name="connsiteY19" fmla="*/ 482164 h 1143311"/>
                        <a:gd name="connsiteX20" fmla="*/ 231438 w 6074740"/>
                        <a:gd name="connsiteY20" fmla="*/ 489061 h 1143311"/>
                        <a:gd name="connsiteX21" fmla="*/ 83520 w 6074740"/>
                        <a:gd name="connsiteY21" fmla="*/ 461993 h 1143311"/>
                        <a:gd name="connsiteX22" fmla="*/ 43178 w 6074740"/>
                        <a:gd name="connsiteY22" fmla="*/ 25139 h 1143311"/>
                        <a:gd name="connsiteX0" fmla="*/ 43178 w 6074740"/>
                        <a:gd name="connsiteY0" fmla="*/ 25139 h 1143311"/>
                        <a:gd name="connsiteX1" fmla="*/ 708809 w 6074740"/>
                        <a:gd name="connsiteY1" fmla="*/ 65130 h 1143311"/>
                        <a:gd name="connsiteX2" fmla="*/ 1818191 w 6074740"/>
                        <a:gd name="connsiteY2" fmla="*/ 166158 h 1143311"/>
                        <a:gd name="connsiteX3" fmla="*/ 2389691 w 6074740"/>
                        <a:gd name="connsiteY3" fmla="*/ 287181 h 1143311"/>
                        <a:gd name="connsiteX4" fmla="*/ 2719144 w 6074740"/>
                        <a:gd name="connsiteY4" fmla="*/ 435099 h 1143311"/>
                        <a:gd name="connsiteX5" fmla="*/ 3008256 w 6074740"/>
                        <a:gd name="connsiteY5" fmla="*/ 515781 h 1143311"/>
                        <a:gd name="connsiteX6" fmla="*/ 3586479 w 6074740"/>
                        <a:gd name="connsiteY6" fmla="*/ 609911 h 1143311"/>
                        <a:gd name="connsiteX7" fmla="*/ 4379856 w 6074740"/>
                        <a:gd name="connsiteY7" fmla="*/ 670422 h 1143311"/>
                        <a:gd name="connsiteX8" fmla="*/ 4964803 w 6074740"/>
                        <a:gd name="connsiteY8" fmla="*/ 683869 h 1143311"/>
                        <a:gd name="connsiteX9" fmla="*/ 5435450 w 6074740"/>
                        <a:gd name="connsiteY9" fmla="*/ 677146 h 1143311"/>
                        <a:gd name="connsiteX10" fmla="*/ 5986779 w 6074740"/>
                        <a:gd name="connsiteY10" fmla="*/ 670422 h 1143311"/>
                        <a:gd name="connsiteX11" fmla="*/ 5959885 w 6074740"/>
                        <a:gd name="connsiteY11" fmla="*/ 1100728 h 1143311"/>
                        <a:gd name="connsiteX12" fmla="*/ 4897567 w 6074740"/>
                        <a:gd name="connsiteY12" fmla="*/ 1127622 h 1143311"/>
                        <a:gd name="connsiteX13" fmla="*/ 4063850 w 6074740"/>
                        <a:gd name="connsiteY13" fmla="*/ 1100728 h 1143311"/>
                        <a:gd name="connsiteX14" fmla="*/ 3337709 w 6074740"/>
                        <a:gd name="connsiteY14" fmla="*/ 1040217 h 1143311"/>
                        <a:gd name="connsiteX15" fmla="*/ 2705697 w 6074740"/>
                        <a:gd name="connsiteY15" fmla="*/ 932640 h 1143311"/>
                        <a:gd name="connsiteX16" fmla="*/ 2376244 w 6074740"/>
                        <a:gd name="connsiteY16" fmla="*/ 784722 h 1143311"/>
                        <a:gd name="connsiteX17" fmla="*/ 2033344 w 6074740"/>
                        <a:gd name="connsiteY17" fmla="*/ 677146 h 1143311"/>
                        <a:gd name="connsiteX18" fmla="*/ 1603038 w 6074740"/>
                        <a:gd name="connsiteY18" fmla="*/ 583017 h 1143311"/>
                        <a:gd name="connsiteX19" fmla="*/ 910514 w 6074740"/>
                        <a:gd name="connsiteY19" fmla="*/ 509290 h 1143311"/>
                        <a:gd name="connsiteX20" fmla="*/ 231438 w 6074740"/>
                        <a:gd name="connsiteY20" fmla="*/ 489061 h 1143311"/>
                        <a:gd name="connsiteX21" fmla="*/ 83520 w 6074740"/>
                        <a:gd name="connsiteY21" fmla="*/ 461993 h 1143311"/>
                        <a:gd name="connsiteX22" fmla="*/ 43178 w 6074740"/>
                        <a:gd name="connsiteY22" fmla="*/ 25139 h 1143311"/>
                        <a:gd name="connsiteX0" fmla="*/ 43672 w 6075234"/>
                        <a:gd name="connsiteY0" fmla="*/ 31041 h 1149213"/>
                        <a:gd name="connsiteX1" fmla="*/ 716027 w 6075234"/>
                        <a:gd name="connsiteY1" fmla="*/ 50687 h 1149213"/>
                        <a:gd name="connsiteX2" fmla="*/ 1818685 w 6075234"/>
                        <a:gd name="connsiteY2" fmla="*/ 172060 h 1149213"/>
                        <a:gd name="connsiteX3" fmla="*/ 2390185 w 6075234"/>
                        <a:gd name="connsiteY3" fmla="*/ 293083 h 1149213"/>
                        <a:gd name="connsiteX4" fmla="*/ 2719638 w 6075234"/>
                        <a:gd name="connsiteY4" fmla="*/ 441001 h 1149213"/>
                        <a:gd name="connsiteX5" fmla="*/ 3008750 w 6075234"/>
                        <a:gd name="connsiteY5" fmla="*/ 521683 h 1149213"/>
                        <a:gd name="connsiteX6" fmla="*/ 3586973 w 6075234"/>
                        <a:gd name="connsiteY6" fmla="*/ 615813 h 1149213"/>
                        <a:gd name="connsiteX7" fmla="*/ 4380350 w 6075234"/>
                        <a:gd name="connsiteY7" fmla="*/ 676324 h 1149213"/>
                        <a:gd name="connsiteX8" fmla="*/ 4965297 w 6075234"/>
                        <a:gd name="connsiteY8" fmla="*/ 689771 h 1149213"/>
                        <a:gd name="connsiteX9" fmla="*/ 5435944 w 6075234"/>
                        <a:gd name="connsiteY9" fmla="*/ 683048 h 1149213"/>
                        <a:gd name="connsiteX10" fmla="*/ 5987273 w 6075234"/>
                        <a:gd name="connsiteY10" fmla="*/ 676324 h 1149213"/>
                        <a:gd name="connsiteX11" fmla="*/ 5960379 w 6075234"/>
                        <a:gd name="connsiteY11" fmla="*/ 1106630 h 1149213"/>
                        <a:gd name="connsiteX12" fmla="*/ 4898061 w 6075234"/>
                        <a:gd name="connsiteY12" fmla="*/ 1133524 h 1149213"/>
                        <a:gd name="connsiteX13" fmla="*/ 4064344 w 6075234"/>
                        <a:gd name="connsiteY13" fmla="*/ 1106630 h 1149213"/>
                        <a:gd name="connsiteX14" fmla="*/ 3338203 w 6075234"/>
                        <a:gd name="connsiteY14" fmla="*/ 1046119 h 1149213"/>
                        <a:gd name="connsiteX15" fmla="*/ 2706191 w 6075234"/>
                        <a:gd name="connsiteY15" fmla="*/ 938542 h 1149213"/>
                        <a:gd name="connsiteX16" fmla="*/ 2376738 w 6075234"/>
                        <a:gd name="connsiteY16" fmla="*/ 790624 h 1149213"/>
                        <a:gd name="connsiteX17" fmla="*/ 2033838 w 6075234"/>
                        <a:gd name="connsiteY17" fmla="*/ 683048 h 1149213"/>
                        <a:gd name="connsiteX18" fmla="*/ 1603532 w 6075234"/>
                        <a:gd name="connsiteY18" fmla="*/ 588919 h 1149213"/>
                        <a:gd name="connsiteX19" fmla="*/ 911008 w 6075234"/>
                        <a:gd name="connsiteY19" fmla="*/ 515192 h 1149213"/>
                        <a:gd name="connsiteX20" fmla="*/ 231932 w 6075234"/>
                        <a:gd name="connsiteY20" fmla="*/ 494963 h 1149213"/>
                        <a:gd name="connsiteX21" fmla="*/ 84014 w 6075234"/>
                        <a:gd name="connsiteY21" fmla="*/ 467895 h 1149213"/>
                        <a:gd name="connsiteX22" fmla="*/ 43672 w 6075234"/>
                        <a:gd name="connsiteY22" fmla="*/ 31041 h 1149213"/>
                        <a:gd name="connsiteX0" fmla="*/ 43672 w 6082327"/>
                        <a:gd name="connsiteY0" fmla="*/ 31041 h 1137734"/>
                        <a:gd name="connsiteX1" fmla="*/ 716027 w 6082327"/>
                        <a:gd name="connsiteY1" fmla="*/ 50687 h 1137734"/>
                        <a:gd name="connsiteX2" fmla="*/ 1818685 w 6082327"/>
                        <a:gd name="connsiteY2" fmla="*/ 172060 h 1137734"/>
                        <a:gd name="connsiteX3" fmla="*/ 2390185 w 6082327"/>
                        <a:gd name="connsiteY3" fmla="*/ 293083 h 1137734"/>
                        <a:gd name="connsiteX4" fmla="*/ 2719638 w 6082327"/>
                        <a:gd name="connsiteY4" fmla="*/ 441001 h 1137734"/>
                        <a:gd name="connsiteX5" fmla="*/ 3008750 w 6082327"/>
                        <a:gd name="connsiteY5" fmla="*/ 521683 h 1137734"/>
                        <a:gd name="connsiteX6" fmla="*/ 3586973 w 6082327"/>
                        <a:gd name="connsiteY6" fmla="*/ 615813 h 1137734"/>
                        <a:gd name="connsiteX7" fmla="*/ 4380350 w 6082327"/>
                        <a:gd name="connsiteY7" fmla="*/ 676324 h 1137734"/>
                        <a:gd name="connsiteX8" fmla="*/ 4965297 w 6082327"/>
                        <a:gd name="connsiteY8" fmla="*/ 689771 h 1137734"/>
                        <a:gd name="connsiteX9" fmla="*/ 5435944 w 6082327"/>
                        <a:gd name="connsiteY9" fmla="*/ 683048 h 1137734"/>
                        <a:gd name="connsiteX10" fmla="*/ 6000720 w 6082327"/>
                        <a:gd name="connsiteY10" fmla="*/ 852643 h 1137734"/>
                        <a:gd name="connsiteX11" fmla="*/ 5960379 w 6082327"/>
                        <a:gd name="connsiteY11" fmla="*/ 1106630 h 1137734"/>
                        <a:gd name="connsiteX12" fmla="*/ 4898061 w 6082327"/>
                        <a:gd name="connsiteY12" fmla="*/ 1133524 h 1137734"/>
                        <a:gd name="connsiteX13" fmla="*/ 4064344 w 6082327"/>
                        <a:gd name="connsiteY13" fmla="*/ 1106630 h 1137734"/>
                        <a:gd name="connsiteX14" fmla="*/ 3338203 w 6082327"/>
                        <a:gd name="connsiteY14" fmla="*/ 1046119 h 1137734"/>
                        <a:gd name="connsiteX15" fmla="*/ 2706191 w 6082327"/>
                        <a:gd name="connsiteY15" fmla="*/ 938542 h 1137734"/>
                        <a:gd name="connsiteX16" fmla="*/ 2376738 w 6082327"/>
                        <a:gd name="connsiteY16" fmla="*/ 790624 h 1137734"/>
                        <a:gd name="connsiteX17" fmla="*/ 2033838 w 6082327"/>
                        <a:gd name="connsiteY17" fmla="*/ 683048 h 1137734"/>
                        <a:gd name="connsiteX18" fmla="*/ 1603532 w 6082327"/>
                        <a:gd name="connsiteY18" fmla="*/ 588919 h 1137734"/>
                        <a:gd name="connsiteX19" fmla="*/ 911008 w 6082327"/>
                        <a:gd name="connsiteY19" fmla="*/ 515192 h 1137734"/>
                        <a:gd name="connsiteX20" fmla="*/ 231932 w 6082327"/>
                        <a:gd name="connsiteY20" fmla="*/ 494963 h 1137734"/>
                        <a:gd name="connsiteX21" fmla="*/ 84014 w 6082327"/>
                        <a:gd name="connsiteY21" fmla="*/ 467895 h 1137734"/>
                        <a:gd name="connsiteX22" fmla="*/ 43672 w 6082327"/>
                        <a:gd name="connsiteY22" fmla="*/ 31041 h 1137734"/>
                        <a:gd name="connsiteX0" fmla="*/ 43672 w 6082327"/>
                        <a:gd name="connsiteY0" fmla="*/ 31041 h 1137734"/>
                        <a:gd name="connsiteX1" fmla="*/ 716027 w 6082327"/>
                        <a:gd name="connsiteY1" fmla="*/ 50687 h 1137734"/>
                        <a:gd name="connsiteX2" fmla="*/ 1818685 w 6082327"/>
                        <a:gd name="connsiteY2" fmla="*/ 172060 h 1137734"/>
                        <a:gd name="connsiteX3" fmla="*/ 2390185 w 6082327"/>
                        <a:gd name="connsiteY3" fmla="*/ 293083 h 1137734"/>
                        <a:gd name="connsiteX4" fmla="*/ 2719638 w 6082327"/>
                        <a:gd name="connsiteY4" fmla="*/ 441001 h 1137734"/>
                        <a:gd name="connsiteX5" fmla="*/ 3008750 w 6082327"/>
                        <a:gd name="connsiteY5" fmla="*/ 521683 h 1137734"/>
                        <a:gd name="connsiteX6" fmla="*/ 3586973 w 6082327"/>
                        <a:gd name="connsiteY6" fmla="*/ 615813 h 1137734"/>
                        <a:gd name="connsiteX7" fmla="*/ 4380350 w 6082327"/>
                        <a:gd name="connsiteY7" fmla="*/ 676324 h 1137734"/>
                        <a:gd name="connsiteX8" fmla="*/ 4965297 w 6082327"/>
                        <a:gd name="connsiteY8" fmla="*/ 689771 h 1137734"/>
                        <a:gd name="connsiteX9" fmla="*/ 5435944 w 6082327"/>
                        <a:gd name="connsiteY9" fmla="*/ 825460 h 1137734"/>
                        <a:gd name="connsiteX10" fmla="*/ 6000720 w 6082327"/>
                        <a:gd name="connsiteY10" fmla="*/ 852643 h 1137734"/>
                        <a:gd name="connsiteX11" fmla="*/ 5960379 w 6082327"/>
                        <a:gd name="connsiteY11" fmla="*/ 1106630 h 1137734"/>
                        <a:gd name="connsiteX12" fmla="*/ 4898061 w 6082327"/>
                        <a:gd name="connsiteY12" fmla="*/ 1133524 h 1137734"/>
                        <a:gd name="connsiteX13" fmla="*/ 4064344 w 6082327"/>
                        <a:gd name="connsiteY13" fmla="*/ 1106630 h 1137734"/>
                        <a:gd name="connsiteX14" fmla="*/ 3338203 w 6082327"/>
                        <a:gd name="connsiteY14" fmla="*/ 1046119 h 1137734"/>
                        <a:gd name="connsiteX15" fmla="*/ 2706191 w 6082327"/>
                        <a:gd name="connsiteY15" fmla="*/ 938542 h 1137734"/>
                        <a:gd name="connsiteX16" fmla="*/ 2376738 w 6082327"/>
                        <a:gd name="connsiteY16" fmla="*/ 790624 h 1137734"/>
                        <a:gd name="connsiteX17" fmla="*/ 2033838 w 6082327"/>
                        <a:gd name="connsiteY17" fmla="*/ 683048 h 1137734"/>
                        <a:gd name="connsiteX18" fmla="*/ 1603532 w 6082327"/>
                        <a:gd name="connsiteY18" fmla="*/ 588919 h 1137734"/>
                        <a:gd name="connsiteX19" fmla="*/ 911008 w 6082327"/>
                        <a:gd name="connsiteY19" fmla="*/ 515192 h 1137734"/>
                        <a:gd name="connsiteX20" fmla="*/ 231932 w 6082327"/>
                        <a:gd name="connsiteY20" fmla="*/ 494963 h 1137734"/>
                        <a:gd name="connsiteX21" fmla="*/ 84014 w 6082327"/>
                        <a:gd name="connsiteY21" fmla="*/ 467895 h 1137734"/>
                        <a:gd name="connsiteX22" fmla="*/ 43672 w 6082327"/>
                        <a:gd name="connsiteY22" fmla="*/ 31041 h 1137734"/>
                        <a:gd name="connsiteX0" fmla="*/ 43672 w 6075147"/>
                        <a:gd name="connsiteY0" fmla="*/ 31041 h 1137734"/>
                        <a:gd name="connsiteX1" fmla="*/ 716027 w 6075147"/>
                        <a:gd name="connsiteY1" fmla="*/ 50687 h 1137734"/>
                        <a:gd name="connsiteX2" fmla="*/ 1818685 w 6075147"/>
                        <a:gd name="connsiteY2" fmla="*/ 172060 h 1137734"/>
                        <a:gd name="connsiteX3" fmla="*/ 2390185 w 6075147"/>
                        <a:gd name="connsiteY3" fmla="*/ 293083 h 1137734"/>
                        <a:gd name="connsiteX4" fmla="*/ 2719638 w 6075147"/>
                        <a:gd name="connsiteY4" fmla="*/ 441001 h 1137734"/>
                        <a:gd name="connsiteX5" fmla="*/ 3008750 w 6075147"/>
                        <a:gd name="connsiteY5" fmla="*/ 521683 h 1137734"/>
                        <a:gd name="connsiteX6" fmla="*/ 3586973 w 6075147"/>
                        <a:gd name="connsiteY6" fmla="*/ 615813 h 1137734"/>
                        <a:gd name="connsiteX7" fmla="*/ 4380350 w 6075147"/>
                        <a:gd name="connsiteY7" fmla="*/ 676324 h 1137734"/>
                        <a:gd name="connsiteX8" fmla="*/ 4965297 w 6075147"/>
                        <a:gd name="connsiteY8" fmla="*/ 689771 h 1137734"/>
                        <a:gd name="connsiteX9" fmla="*/ 5556968 w 6075147"/>
                        <a:gd name="connsiteY9" fmla="*/ 710174 h 1137734"/>
                        <a:gd name="connsiteX10" fmla="*/ 6000720 w 6075147"/>
                        <a:gd name="connsiteY10" fmla="*/ 852643 h 1137734"/>
                        <a:gd name="connsiteX11" fmla="*/ 5960379 w 6075147"/>
                        <a:gd name="connsiteY11" fmla="*/ 1106630 h 1137734"/>
                        <a:gd name="connsiteX12" fmla="*/ 4898061 w 6075147"/>
                        <a:gd name="connsiteY12" fmla="*/ 1133524 h 1137734"/>
                        <a:gd name="connsiteX13" fmla="*/ 4064344 w 6075147"/>
                        <a:gd name="connsiteY13" fmla="*/ 1106630 h 1137734"/>
                        <a:gd name="connsiteX14" fmla="*/ 3338203 w 6075147"/>
                        <a:gd name="connsiteY14" fmla="*/ 1046119 h 1137734"/>
                        <a:gd name="connsiteX15" fmla="*/ 2706191 w 6075147"/>
                        <a:gd name="connsiteY15" fmla="*/ 938542 h 1137734"/>
                        <a:gd name="connsiteX16" fmla="*/ 2376738 w 6075147"/>
                        <a:gd name="connsiteY16" fmla="*/ 790624 h 1137734"/>
                        <a:gd name="connsiteX17" fmla="*/ 2033838 w 6075147"/>
                        <a:gd name="connsiteY17" fmla="*/ 683048 h 1137734"/>
                        <a:gd name="connsiteX18" fmla="*/ 1603532 w 6075147"/>
                        <a:gd name="connsiteY18" fmla="*/ 588919 h 1137734"/>
                        <a:gd name="connsiteX19" fmla="*/ 911008 w 6075147"/>
                        <a:gd name="connsiteY19" fmla="*/ 515192 h 1137734"/>
                        <a:gd name="connsiteX20" fmla="*/ 231932 w 6075147"/>
                        <a:gd name="connsiteY20" fmla="*/ 494963 h 1137734"/>
                        <a:gd name="connsiteX21" fmla="*/ 84014 w 6075147"/>
                        <a:gd name="connsiteY21" fmla="*/ 467895 h 1137734"/>
                        <a:gd name="connsiteX22" fmla="*/ 43672 w 6075147"/>
                        <a:gd name="connsiteY22" fmla="*/ 31041 h 1137734"/>
                        <a:gd name="connsiteX0" fmla="*/ 43672 w 6139533"/>
                        <a:gd name="connsiteY0" fmla="*/ 31041 h 1137734"/>
                        <a:gd name="connsiteX1" fmla="*/ 716027 w 6139533"/>
                        <a:gd name="connsiteY1" fmla="*/ 50687 h 1137734"/>
                        <a:gd name="connsiteX2" fmla="*/ 1818685 w 6139533"/>
                        <a:gd name="connsiteY2" fmla="*/ 172060 h 1137734"/>
                        <a:gd name="connsiteX3" fmla="*/ 2390185 w 6139533"/>
                        <a:gd name="connsiteY3" fmla="*/ 293083 h 1137734"/>
                        <a:gd name="connsiteX4" fmla="*/ 2719638 w 6139533"/>
                        <a:gd name="connsiteY4" fmla="*/ 441001 h 1137734"/>
                        <a:gd name="connsiteX5" fmla="*/ 3008750 w 6139533"/>
                        <a:gd name="connsiteY5" fmla="*/ 521683 h 1137734"/>
                        <a:gd name="connsiteX6" fmla="*/ 3586973 w 6139533"/>
                        <a:gd name="connsiteY6" fmla="*/ 615813 h 1137734"/>
                        <a:gd name="connsiteX7" fmla="*/ 4380350 w 6139533"/>
                        <a:gd name="connsiteY7" fmla="*/ 676324 h 1137734"/>
                        <a:gd name="connsiteX8" fmla="*/ 4965297 w 6139533"/>
                        <a:gd name="connsiteY8" fmla="*/ 689771 h 1137734"/>
                        <a:gd name="connsiteX9" fmla="*/ 5556968 w 6139533"/>
                        <a:gd name="connsiteY9" fmla="*/ 710174 h 1137734"/>
                        <a:gd name="connsiteX10" fmla="*/ 6101573 w 6139533"/>
                        <a:gd name="connsiteY10" fmla="*/ 852643 h 1137734"/>
                        <a:gd name="connsiteX11" fmla="*/ 5960379 w 6139533"/>
                        <a:gd name="connsiteY11" fmla="*/ 1106630 h 1137734"/>
                        <a:gd name="connsiteX12" fmla="*/ 4898061 w 6139533"/>
                        <a:gd name="connsiteY12" fmla="*/ 1133524 h 1137734"/>
                        <a:gd name="connsiteX13" fmla="*/ 4064344 w 6139533"/>
                        <a:gd name="connsiteY13" fmla="*/ 1106630 h 1137734"/>
                        <a:gd name="connsiteX14" fmla="*/ 3338203 w 6139533"/>
                        <a:gd name="connsiteY14" fmla="*/ 1046119 h 1137734"/>
                        <a:gd name="connsiteX15" fmla="*/ 2706191 w 6139533"/>
                        <a:gd name="connsiteY15" fmla="*/ 938542 h 1137734"/>
                        <a:gd name="connsiteX16" fmla="*/ 2376738 w 6139533"/>
                        <a:gd name="connsiteY16" fmla="*/ 790624 h 1137734"/>
                        <a:gd name="connsiteX17" fmla="*/ 2033838 w 6139533"/>
                        <a:gd name="connsiteY17" fmla="*/ 683048 h 1137734"/>
                        <a:gd name="connsiteX18" fmla="*/ 1603532 w 6139533"/>
                        <a:gd name="connsiteY18" fmla="*/ 588919 h 1137734"/>
                        <a:gd name="connsiteX19" fmla="*/ 911008 w 6139533"/>
                        <a:gd name="connsiteY19" fmla="*/ 515192 h 1137734"/>
                        <a:gd name="connsiteX20" fmla="*/ 231932 w 6139533"/>
                        <a:gd name="connsiteY20" fmla="*/ 494963 h 1137734"/>
                        <a:gd name="connsiteX21" fmla="*/ 84014 w 6139533"/>
                        <a:gd name="connsiteY21" fmla="*/ 467895 h 1137734"/>
                        <a:gd name="connsiteX22" fmla="*/ 43672 w 6139533"/>
                        <a:gd name="connsiteY22" fmla="*/ 31041 h 1137734"/>
                        <a:gd name="connsiteX0" fmla="*/ 43672 w 6219064"/>
                        <a:gd name="connsiteY0" fmla="*/ 31041 h 1189479"/>
                        <a:gd name="connsiteX1" fmla="*/ 716027 w 6219064"/>
                        <a:gd name="connsiteY1" fmla="*/ 50687 h 1189479"/>
                        <a:gd name="connsiteX2" fmla="*/ 1818685 w 6219064"/>
                        <a:gd name="connsiteY2" fmla="*/ 172060 h 1189479"/>
                        <a:gd name="connsiteX3" fmla="*/ 2390185 w 6219064"/>
                        <a:gd name="connsiteY3" fmla="*/ 293083 h 1189479"/>
                        <a:gd name="connsiteX4" fmla="*/ 2719638 w 6219064"/>
                        <a:gd name="connsiteY4" fmla="*/ 441001 h 1189479"/>
                        <a:gd name="connsiteX5" fmla="*/ 3008750 w 6219064"/>
                        <a:gd name="connsiteY5" fmla="*/ 521683 h 1189479"/>
                        <a:gd name="connsiteX6" fmla="*/ 3586973 w 6219064"/>
                        <a:gd name="connsiteY6" fmla="*/ 615813 h 1189479"/>
                        <a:gd name="connsiteX7" fmla="*/ 4380350 w 6219064"/>
                        <a:gd name="connsiteY7" fmla="*/ 676324 h 1189479"/>
                        <a:gd name="connsiteX8" fmla="*/ 4965297 w 6219064"/>
                        <a:gd name="connsiteY8" fmla="*/ 689771 h 1189479"/>
                        <a:gd name="connsiteX9" fmla="*/ 5556968 w 6219064"/>
                        <a:gd name="connsiteY9" fmla="*/ 710174 h 1189479"/>
                        <a:gd name="connsiteX10" fmla="*/ 6101573 w 6219064"/>
                        <a:gd name="connsiteY10" fmla="*/ 852643 h 1189479"/>
                        <a:gd name="connsiteX11" fmla="*/ 6108296 w 6219064"/>
                        <a:gd name="connsiteY11" fmla="*/ 1174445 h 1189479"/>
                        <a:gd name="connsiteX12" fmla="*/ 4898061 w 6219064"/>
                        <a:gd name="connsiteY12" fmla="*/ 1133524 h 1189479"/>
                        <a:gd name="connsiteX13" fmla="*/ 4064344 w 6219064"/>
                        <a:gd name="connsiteY13" fmla="*/ 1106630 h 1189479"/>
                        <a:gd name="connsiteX14" fmla="*/ 3338203 w 6219064"/>
                        <a:gd name="connsiteY14" fmla="*/ 1046119 h 1189479"/>
                        <a:gd name="connsiteX15" fmla="*/ 2706191 w 6219064"/>
                        <a:gd name="connsiteY15" fmla="*/ 938542 h 1189479"/>
                        <a:gd name="connsiteX16" fmla="*/ 2376738 w 6219064"/>
                        <a:gd name="connsiteY16" fmla="*/ 790624 h 1189479"/>
                        <a:gd name="connsiteX17" fmla="*/ 2033838 w 6219064"/>
                        <a:gd name="connsiteY17" fmla="*/ 683048 h 1189479"/>
                        <a:gd name="connsiteX18" fmla="*/ 1603532 w 6219064"/>
                        <a:gd name="connsiteY18" fmla="*/ 588919 h 1189479"/>
                        <a:gd name="connsiteX19" fmla="*/ 911008 w 6219064"/>
                        <a:gd name="connsiteY19" fmla="*/ 515192 h 1189479"/>
                        <a:gd name="connsiteX20" fmla="*/ 231932 w 6219064"/>
                        <a:gd name="connsiteY20" fmla="*/ 494963 h 1189479"/>
                        <a:gd name="connsiteX21" fmla="*/ 84014 w 6219064"/>
                        <a:gd name="connsiteY21" fmla="*/ 467895 h 1189479"/>
                        <a:gd name="connsiteX22" fmla="*/ 43672 w 6219064"/>
                        <a:gd name="connsiteY22" fmla="*/ 31041 h 1189479"/>
                        <a:gd name="connsiteX0" fmla="*/ 43672 w 6289586"/>
                        <a:gd name="connsiteY0" fmla="*/ 31041 h 1150519"/>
                        <a:gd name="connsiteX1" fmla="*/ 716027 w 6289586"/>
                        <a:gd name="connsiteY1" fmla="*/ 50687 h 1150519"/>
                        <a:gd name="connsiteX2" fmla="*/ 1818685 w 6289586"/>
                        <a:gd name="connsiteY2" fmla="*/ 172060 h 1150519"/>
                        <a:gd name="connsiteX3" fmla="*/ 2390185 w 6289586"/>
                        <a:gd name="connsiteY3" fmla="*/ 293083 h 1150519"/>
                        <a:gd name="connsiteX4" fmla="*/ 2719638 w 6289586"/>
                        <a:gd name="connsiteY4" fmla="*/ 441001 h 1150519"/>
                        <a:gd name="connsiteX5" fmla="*/ 3008750 w 6289586"/>
                        <a:gd name="connsiteY5" fmla="*/ 521683 h 1150519"/>
                        <a:gd name="connsiteX6" fmla="*/ 3586973 w 6289586"/>
                        <a:gd name="connsiteY6" fmla="*/ 615813 h 1150519"/>
                        <a:gd name="connsiteX7" fmla="*/ 4380350 w 6289586"/>
                        <a:gd name="connsiteY7" fmla="*/ 676324 h 1150519"/>
                        <a:gd name="connsiteX8" fmla="*/ 4965297 w 6289586"/>
                        <a:gd name="connsiteY8" fmla="*/ 689771 h 1150519"/>
                        <a:gd name="connsiteX9" fmla="*/ 5556968 w 6289586"/>
                        <a:gd name="connsiteY9" fmla="*/ 710174 h 1150519"/>
                        <a:gd name="connsiteX10" fmla="*/ 6101573 w 6289586"/>
                        <a:gd name="connsiteY10" fmla="*/ 852643 h 1150519"/>
                        <a:gd name="connsiteX11" fmla="*/ 6202425 w 6289586"/>
                        <a:gd name="connsiteY11" fmla="*/ 1126976 h 1150519"/>
                        <a:gd name="connsiteX12" fmla="*/ 4898061 w 6289586"/>
                        <a:gd name="connsiteY12" fmla="*/ 1133524 h 1150519"/>
                        <a:gd name="connsiteX13" fmla="*/ 4064344 w 6289586"/>
                        <a:gd name="connsiteY13" fmla="*/ 1106630 h 1150519"/>
                        <a:gd name="connsiteX14" fmla="*/ 3338203 w 6289586"/>
                        <a:gd name="connsiteY14" fmla="*/ 1046119 h 1150519"/>
                        <a:gd name="connsiteX15" fmla="*/ 2706191 w 6289586"/>
                        <a:gd name="connsiteY15" fmla="*/ 938542 h 1150519"/>
                        <a:gd name="connsiteX16" fmla="*/ 2376738 w 6289586"/>
                        <a:gd name="connsiteY16" fmla="*/ 790624 h 1150519"/>
                        <a:gd name="connsiteX17" fmla="*/ 2033838 w 6289586"/>
                        <a:gd name="connsiteY17" fmla="*/ 683048 h 1150519"/>
                        <a:gd name="connsiteX18" fmla="*/ 1603532 w 6289586"/>
                        <a:gd name="connsiteY18" fmla="*/ 588919 h 1150519"/>
                        <a:gd name="connsiteX19" fmla="*/ 911008 w 6289586"/>
                        <a:gd name="connsiteY19" fmla="*/ 515192 h 1150519"/>
                        <a:gd name="connsiteX20" fmla="*/ 231932 w 6289586"/>
                        <a:gd name="connsiteY20" fmla="*/ 494963 h 1150519"/>
                        <a:gd name="connsiteX21" fmla="*/ 84014 w 6289586"/>
                        <a:gd name="connsiteY21" fmla="*/ 467895 h 1150519"/>
                        <a:gd name="connsiteX22" fmla="*/ 43672 w 6289586"/>
                        <a:gd name="connsiteY22" fmla="*/ 31041 h 1150519"/>
                        <a:gd name="connsiteX0" fmla="*/ 60496 w 6306410"/>
                        <a:gd name="connsiteY0" fmla="*/ 26656 h 1146134"/>
                        <a:gd name="connsiteX1" fmla="*/ 732851 w 6306410"/>
                        <a:gd name="connsiteY1" fmla="*/ 46302 h 1146134"/>
                        <a:gd name="connsiteX2" fmla="*/ 1835509 w 6306410"/>
                        <a:gd name="connsiteY2" fmla="*/ 167675 h 1146134"/>
                        <a:gd name="connsiteX3" fmla="*/ 2407009 w 6306410"/>
                        <a:gd name="connsiteY3" fmla="*/ 288698 h 1146134"/>
                        <a:gd name="connsiteX4" fmla="*/ 2736462 w 6306410"/>
                        <a:gd name="connsiteY4" fmla="*/ 436616 h 1146134"/>
                        <a:gd name="connsiteX5" fmla="*/ 3025574 w 6306410"/>
                        <a:gd name="connsiteY5" fmla="*/ 517298 h 1146134"/>
                        <a:gd name="connsiteX6" fmla="*/ 3603797 w 6306410"/>
                        <a:gd name="connsiteY6" fmla="*/ 611428 h 1146134"/>
                        <a:gd name="connsiteX7" fmla="*/ 4397174 w 6306410"/>
                        <a:gd name="connsiteY7" fmla="*/ 671939 h 1146134"/>
                        <a:gd name="connsiteX8" fmla="*/ 4982121 w 6306410"/>
                        <a:gd name="connsiteY8" fmla="*/ 685386 h 1146134"/>
                        <a:gd name="connsiteX9" fmla="*/ 5573792 w 6306410"/>
                        <a:gd name="connsiteY9" fmla="*/ 705789 h 1146134"/>
                        <a:gd name="connsiteX10" fmla="*/ 6118397 w 6306410"/>
                        <a:gd name="connsiteY10" fmla="*/ 848258 h 1146134"/>
                        <a:gd name="connsiteX11" fmla="*/ 6219249 w 6306410"/>
                        <a:gd name="connsiteY11" fmla="*/ 1122591 h 1146134"/>
                        <a:gd name="connsiteX12" fmla="*/ 4914885 w 6306410"/>
                        <a:gd name="connsiteY12" fmla="*/ 1129139 h 1146134"/>
                        <a:gd name="connsiteX13" fmla="*/ 4081168 w 6306410"/>
                        <a:gd name="connsiteY13" fmla="*/ 1102245 h 1146134"/>
                        <a:gd name="connsiteX14" fmla="*/ 3355027 w 6306410"/>
                        <a:gd name="connsiteY14" fmla="*/ 1041734 h 1146134"/>
                        <a:gd name="connsiteX15" fmla="*/ 2723015 w 6306410"/>
                        <a:gd name="connsiteY15" fmla="*/ 934157 h 1146134"/>
                        <a:gd name="connsiteX16" fmla="*/ 2393562 w 6306410"/>
                        <a:gd name="connsiteY16" fmla="*/ 786239 h 1146134"/>
                        <a:gd name="connsiteX17" fmla="*/ 2050662 w 6306410"/>
                        <a:gd name="connsiteY17" fmla="*/ 678663 h 1146134"/>
                        <a:gd name="connsiteX18" fmla="*/ 1620356 w 6306410"/>
                        <a:gd name="connsiteY18" fmla="*/ 584534 h 1146134"/>
                        <a:gd name="connsiteX19" fmla="*/ 927832 w 6306410"/>
                        <a:gd name="connsiteY19" fmla="*/ 510807 h 1146134"/>
                        <a:gd name="connsiteX20" fmla="*/ 248756 w 6306410"/>
                        <a:gd name="connsiteY20" fmla="*/ 490578 h 1146134"/>
                        <a:gd name="connsiteX21" fmla="*/ 53301 w 6306410"/>
                        <a:gd name="connsiteY21" fmla="*/ 404283 h 1146134"/>
                        <a:gd name="connsiteX22" fmla="*/ 60496 w 6306410"/>
                        <a:gd name="connsiteY22" fmla="*/ 26656 h 1146134"/>
                        <a:gd name="connsiteX0" fmla="*/ 60496 w 6306410"/>
                        <a:gd name="connsiteY0" fmla="*/ 26656 h 1146134"/>
                        <a:gd name="connsiteX1" fmla="*/ 732851 w 6306410"/>
                        <a:gd name="connsiteY1" fmla="*/ 46302 h 1146134"/>
                        <a:gd name="connsiteX2" fmla="*/ 1835509 w 6306410"/>
                        <a:gd name="connsiteY2" fmla="*/ 167675 h 1146134"/>
                        <a:gd name="connsiteX3" fmla="*/ 2407009 w 6306410"/>
                        <a:gd name="connsiteY3" fmla="*/ 288698 h 1146134"/>
                        <a:gd name="connsiteX4" fmla="*/ 2736462 w 6306410"/>
                        <a:gd name="connsiteY4" fmla="*/ 436616 h 1146134"/>
                        <a:gd name="connsiteX5" fmla="*/ 3025574 w 6306410"/>
                        <a:gd name="connsiteY5" fmla="*/ 517298 h 1146134"/>
                        <a:gd name="connsiteX6" fmla="*/ 3603797 w 6306410"/>
                        <a:gd name="connsiteY6" fmla="*/ 611428 h 1146134"/>
                        <a:gd name="connsiteX7" fmla="*/ 4397174 w 6306410"/>
                        <a:gd name="connsiteY7" fmla="*/ 671939 h 1146134"/>
                        <a:gd name="connsiteX8" fmla="*/ 4982121 w 6306410"/>
                        <a:gd name="connsiteY8" fmla="*/ 685386 h 1146134"/>
                        <a:gd name="connsiteX9" fmla="*/ 5573792 w 6306410"/>
                        <a:gd name="connsiteY9" fmla="*/ 705789 h 1146134"/>
                        <a:gd name="connsiteX10" fmla="*/ 6118397 w 6306410"/>
                        <a:gd name="connsiteY10" fmla="*/ 848258 h 1146134"/>
                        <a:gd name="connsiteX11" fmla="*/ 6219249 w 6306410"/>
                        <a:gd name="connsiteY11" fmla="*/ 1122591 h 1146134"/>
                        <a:gd name="connsiteX12" fmla="*/ 4914885 w 6306410"/>
                        <a:gd name="connsiteY12" fmla="*/ 1129139 h 1146134"/>
                        <a:gd name="connsiteX13" fmla="*/ 4081168 w 6306410"/>
                        <a:gd name="connsiteY13" fmla="*/ 1102245 h 1146134"/>
                        <a:gd name="connsiteX14" fmla="*/ 3355027 w 6306410"/>
                        <a:gd name="connsiteY14" fmla="*/ 1041734 h 1146134"/>
                        <a:gd name="connsiteX15" fmla="*/ 2723015 w 6306410"/>
                        <a:gd name="connsiteY15" fmla="*/ 934157 h 1146134"/>
                        <a:gd name="connsiteX16" fmla="*/ 2393562 w 6306410"/>
                        <a:gd name="connsiteY16" fmla="*/ 786239 h 1146134"/>
                        <a:gd name="connsiteX17" fmla="*/ 2050662 w 6306410"/>
                        <a:gd name="connsiteY17" fmla="*/ 678663 h 1146134"/>
                        <a:gd name="connsiteX18" fmla="*/ 1620356 w 6306410"/>
                        <a:gd name="connsiteY18" fmla="*/ 584534 h 1146134"/>
                        <a:gd name="connsiteX19" fmla="*/ 927832 w 6306410"/>
                        <a:gd name="connsiteY19" fmla="*/ 510807 h 1146134"/>
                        <a:gd name="connsiteX20" fmla="*/ 248756 w 6306410"/>
                        <a:gd name="connsiteY20" fmla="*/ 504680 h 1146134"/>
                        <a:gd name="connsiteX21" fmla="*/ 53301 w 6306410"/>
                        <a:gd name="connsiteY21" fmla="*/ 404283 h 1146134"/>
                        <a:gd name="connsiteX22" fmla="*/ 60496 w 6306410"/>
                        <a:gd name="connsiteY22" fmla="*/ 26656 h 1146134"/>
                        <a:gd name="connsiteX0" fmla="*/ 60496 w 6306410"/>
                        <a:gd name="connsiteY0" fmla="*/ 26656 h 1146134"/>
                        <a:gd name="connsiteX1" fmla="*/ 732851 w 6306410"/>
                        <a:gd name="connsiteY1" fmla="*/ 46302 h 1146134"/>
                        <a:gd name="connsiteX2" fmla="*/ 1835509 w 6306410"/>
                        <a:gd name="connsiteY2" fmla="*/ 167675 h 1146134"/>
                        <a:gd name="connsiteX3" fmla="*/ 2407009 w 6306410"/>
                        <a:gd name="connsiteY3" fmla="*/ 288698 h 1146134"/>
                        <a:gd name="connsiteX4" fmla="*/ 2736462 w 6306410"/>
                        <a:gd name="connsiteY4" fmla="*/ 436616 h 1146134"/>
                        <a:gd name="connsiteX5" fmla="*/ 3025574 w 6306410"/>
                        <a:gd name="connsiteY5" fmla="*/ 517298 h 1146134"/>
                        <a:gd name="connsiteX6" fmla="*/ 3603797 w 6306410"/>
                        <a:gd name="connsiteY6" fmla="*/ 611428 h 1146134"/>
                        <a:gd name="connsiteX7" fmla="*/ 4397174 w 6306410"/>
                        <a:gd name="connsiteY7" fmla="*/ 671939 h 1146134"/>
                        <a:gd name="connsiteX8" fmla="*/ 4982121 w 6306410"/>
                        <a:gd name="connsiteY8" fmla="*/ 685386 h 1146134"/>
                        <a:gd name="connsiteX9" fmla="*/ 5573792 w 6306410"/>
                        <a:gd name="connsiteY9" fmla="*/ 705789 h 1146134"/>
                        <a:gd name="connsiteX10" fmla="*/ 6118397 w 6306410"/>
                        <a:gd name="connsiteY10" fmla="*/ 848258 h 1146134"/>
                        <a:gd name="connsiteX11" fmla="*/ 6219249 w 6306410"/>
                        <a:gd name="connsiteY11" fmla="*/ 1122591 h 1146134"/>
                        <a:gd name="connsiteX12" fmla="*/ 4914885 w 6306410"/>
                        <a:gd name="connsiteY12" fmla="*/ 1129139 h 1146134"/>
                        <a:gd name="connsiteX13" fmla="*/ 4081168 w 6306410"/>
                        <a:gd name="connsiteY13" fmla="*/ 1102245 h 1146134"/>
                        <a:gd name="connsiteX14" fmla="*/ 3355027 w 6306410"/>
                        <a:gd name="connsiteY14" fmla="*/ 1041734 h 1146134"/>
                        <a:gd name="connsiteX15" fmla="*/ 2723015 w 6306410"/>
                        <a:gd name="connsiteY15" fmla="*/ 934157 h 1146134"/>
                        <a:gd name="connsiteX16" fmla="*/ 2393562 w 6306410"/>
                        <a:gd name="connsiteY16" fmla="*/ 786239 h 1146134"/>
                        <a:gd name="connsiteX17" fmla="*/ 2050662 w 6306410"/>
                        <a:gd name="connsiteY17" fmla="*/ 678663 h 1146134"/>
                        <a:gd name="connsiteX18" fmla="*/ 1620356 w 6306410"/>
                        <a:gd name="connsiteY18" fmla="*/ 584534 h 1146134"/>
                        <a:gd name="connsiteX19" fmla="*/ 927832 w 6306410"/>
                        <a:gd name="connsiteY19" fmla="*/ 510807 h 1146134"/>
                        <a:gd name="connsiteX20" fmla="*/ 248756 w 6306410"/>
                        <a:gd name="connsiteY20" fmla="*/ 504680 h 1146134"/>
                        <a:gd name="connsiteX21" fmla="*/ 53301 w 6306410"/>
                        <a:gd name="connsiteY21" fmla="*/ 404283 h 1146134"/>
                        <a:gd name="connsiteX22" fmla="*/ 60496 w 6306410"/>
                        <a:gd name="connsiteY22" fmla="*/ 26656 h 1146134"/>
                        <a:gd name="connsiteX0" fmla="*/ 60496 w 6306410"/>
                        <a:gd name="connsiteY0" fmla="*/ 26656 h 1146134"/>
                        <a:gd name="connsiteX1" fmla="*/ 732851 w 6306410"/>
                        <a:gd name="connsiteY1" fmla="*/ 46302 h 1146134"/>
                        <a:gd name="connsiteX2" fmla="*/ 1835509 w 6306410"/>
                        <a:gd name="connsiteY2" fmla="*/ 167675 h 1146134"/>
                        <a:gd name="connsiteX3" fmla="*/ 2407009 w 6306410"/>
                        <a:gd name="connsiteY3" fmla="*/ 288698 h 1146134"/>
                        <a:gd name="connsiteX4" fmla="*/ 2736462 w 6306410"/>
                        <a:gd name="connsiteY4" fmla="*/ 436616 h 1146134"/>
                        <a:gd name="connsiteX5" fmla="*/ 3025574 w 6306410"/>
                        <a:gd name="connsiteY5" fmla="*/ 517298 h 1146134"/>
                        <a:gd name="connsiteX6" fmla="*/ 3603797 w 6306410"/>
                        <a:gd name="connsiteY6" fmla="*/ 611428 h 1146134"/>
                        <a:gd name="connsiteX7" fmla="*/ 4397174 w 6306410"/>
                        <a:gd name="connsiteY7" fmla="*/ 671939 h 1146134"/>
                        <a:gd name="connsiteX8" fmla="*/ 4982121 w 6306410"/>
                        <a:gd name="connsiteY8" fmla="*/ 685386 h 1146134"/>
                        <a:gd name="connsiteX9" fmla="*/ 5573792 w 6306410"/>
                        <a:gd name="connsiteY9" fmla="*/ 705789 h 1146134"/>
                        <a:gd name="connsiteX10" fmla="*/ 6118397 w 6306410"/>
                        <a:gd name="connsiteY10" fmla="*/ 848258 h 1146134"/>
                        <a:gd name="connsiteX11" fmla="*/ 6219249 w 6306410"/>
                        <a:gd name="connsiteY11" fmla="*/ 1122591 h 1146134"/>
                        <a:gd name="connsiteX12" fmla="*/ 4914885 w 6306410"/>
                        <a:gd name="connsiteY12" fmla="*/ 1129139 h 1146134"/>
                        <a:gd name="connsiteX13" fmla="*/ 4081168 w 6306410"/>
                        <a:gd name="connsiteY13" fmla="*/ 1102245 h 1146134"/>
                        <a:gd name="connsiteX14" fmla="*/ 3355027 w 6306410"/>
                        <a:gd name="connsiteY14" fmla="*/ 1041734 h 1146134"/>
                        <a:gd name="connsiteX15" fmla="*/ 2723015 w 6306410"/>
                        <a:gd name="connsiteY15" fmla="*/ 934157 h 1146134"/>
                        <a:gd name="connsiteX16" fmla="*/ 2393562 w 6306410"/>
                        <a:gd name="connsiteY16" fmla="*/ 786239 h 1146134"/>
                        <a:gd name="connsiteX17" fmla="*/ 2050662 w 6306410"/>
                        <a:gd name="connsiteY17" fmla="*/ 678663 h 1146134"/>
                        <a:gd name="connsiteX18" fmla="*/ 1620356 w 6306410"/>
                        <a:gd name="connsiteY18" fmla="*/ 584534 h 1146134"/>
                        <a:gd name="connsiteX19" fmla="*/ 927832 w 6306410"/>
                        <a:gd name="connsiteY19" fmla="*/ 510807 h 1146134"/>
                        <a:gd name="connsiteX20" fmla="*/ 248756 w 6306410"/>
                        <a:gd name="connsiteY20" fmla="*/ 504680 h 1146134"/>
                        <a:gd name="connsiteX21" fmla="*/ 53301 w 6306410"/>
                        <a:gd name="connsiteY21" fmla="*/ 404283 h 1146134"/>
                        <a:gd name="connsiteX22" fmla="*/ 60496 w 6306410"/>
                        <a:gd name="connsiteY22" fmla="*/ 26656 h 1146134"/>
                        <a:gd name="connsiteX0" fmla="*/ 60363 w 6306277"/>
                        <a:gd name="connsiteY0" fmla="*/ 26656 h 1146134"/>
                        <a:gd name="connsiteX1" fmla="*/ 732718 w 6306277"/>
                        <a:gd name="connsiteY1" fmla="*/ 46302 h 1146134"/>
                        <a:gd name="connsiteX2" fmla="*/ 1835376 w 6306277"/>
                        <a:gd name="connsiteY2" fmla="*/ 167675 h 1146134"/>
                        <a:gd name="connsiteX3" fmla="*/ 2406876 w 6306277"/>
                        <a:gd name="connsiteY3" fmla="*/ 288698 h 1146134"/>
                        <a:gd name="connsiteX4" fmla="*/ 2736329 w 6306277"/>
                        <a:gd name="connsiteY4" fmla="*/ 436616 h 1146134"/>
                        <a:gd name="connsiteX5" fmla="*/ 3025441 w 6306277"/>
                        <a:gd name="connsiteY5" fmla="*/ 517298 h 1146134"/>
                        <a:gd name="connsiteX6" fmla="*/ 3603664 w 6306277"/>
                        <a:gd name="connsiteY6" fmla="*/ 611428 h 1146134"/>
                        <a:gd name="connsiteX7" fmla="*/ 4397041 w 6306277"/>
                        <a:gd name="connsiteY7" fmla="*/ 671939 h 1146134"/>
                        <a:gd name="connsiteX8" fmla="*/ 4981988 w 6306277"/>
                        <a:gd name="connsiteY8" fmla="*/ 685386 h 1146134"/>
                        <a:gd name="connsiteX9" fmla="*/ 5573659 w 6306277"/>
                        <a:gd name="connsiteY9" fmla="*/ 705789 h 1146134"/>
                        <a:gd name="connsiteX10" fmla="*/ 6118264 w 6306277"/>
                        <a:gd name="connsiteY10" fmla="*/ 848258 h 1146134"/>
                        <a:gd name="connsiteX11" fmla="*/ 6219116 w 6306277"/>
                        <a:gd name="connsiteY11" fmla="*/ 1122591 h 1146134"/>
                        <a:gd name="connsiteX12" fmla="*/ 4914752 w 6306277"/>
                        <a:gd name="connsiteY12" fmla="*/ 1129139 h 1146134"/>
                        <a:gd name="connsiteX13" fmla="*/ 4081035 w 6306277"/>
                        <a:gd name="connsiteY13" fmla="*/ 1102245 h 1146134"/>
                        <a:gd name="connsiteX14" fmla="*/ 3354894 w 6306277"/>
                        <a:gd name="connsiteY14" fmla="*/ 1041734 h 1146134"/>
                        <a:gd name="connsiteX15" fmla="*/ 2722882 w 6306277"/>
                        <a:gd name="connsiteY15" fmla="*/ 934157 h 1146134"/>
                        <a:gd name="connsiteX16" fmla="*/ 2393429 w 6306277"/>
                        <a:gd name="connsiteY16" fmla="*/ 786239 h 1146134"/>
                        <a:gd name="connsiteX17" fmla="*/ 2050529 w 6306277"/>
                        <a:gd name="connsiteY17" fmla="*/ 678663 h 1146134"/>
                        <a:gd name="connsiteX18" fmla="*/ 1620223 w 6306277"/>
                        <a:gd name="connsiteY18" fmla="*/ 584534 h 1146134"/>
                        <a:gd name="connsiteX19" fmla="*/ 927699 w 6306277"/>
                        <a:gd name="connsiteY19" fmla="*/ 510807 h 1146134"/>
                        <a:gd name="connsiteX20" fmla="*/ 245827 w 6306277"/>
                        <a:gd name="connsiteY20" fmla="*/ 499040 h 1146134"/>
                        <a:gd name="connsiteX21" fmla="*/ 53168 w 6306277"/>
                        <a:gd name="connsiteY21" fmla="*/ 404283 h 1146134"/>
                        <a:gd name="connsiteX22" fmla="*/ 60363 w 6306277"/>
                        <a:gd name="connsiteY22" fmla="*/ 26656 h 1146134"/>
                        <a:gd name="connsiteX0" fmla="*/ 59305 w 6305219"/>
                        <a:gd name="connsiteY0" fmla="*/ 26656 h 1146134"/>
                        <a:gd name="connsiteX1" fmla="*/ 731660 w 6305219"/>
                        <a:gd name="connsiteY1" fmla="*/ 46302 h 1146134"/>
                        <a:gd name="connsiteX2" fmla="*/ 1834318 w 6305219"/>
                        <a:gd name="connsiteY2" fmla="*/ 167675 h 1146134"/>
                        <a:gd name="connsiteX3" fmla="*/ 2405818 w 6305219"/>
                        <a:gd name="connsiteY3" fmla="*/ 288698 h 1146134"/>
                        <a:gd name="connsiteX4" fmla="*/ 2735271 w 6305219"/>
                        <a:gd name="connsiteY4" fmla="*/ 436616 h 1146134"/>
                        <a:gd name="connsiteX5" fmla="*/ 3024383 w 6305219"/>
                        <a:gd name="connsiteY5" fmla="*/ 517298 h 1146134"/>
                        <a:gd name="connsiteX6" fmla="*/ 3602606 w 6305219"/>
                        <a:gd name="connsiteY6" fmla="*/ 611428 h 1146134"/>
                        <a:gd name="connsiteX7" fmla="*/ 4395983 w 6305219"/>
                        <a:gd name="connsiteY7" fmla="*/ 671939 h 1146134"/>
                        <a:gd name="connsiteX8" fmla="*/ 4980930 w 6305219"/>
                        <a:gd name="connsiteY8" fmla="*/ 685386 h 1146134"/>
                        <a:gd name="connsiteX9" fmla="*/ 5572601 w 6305219"/>
                        <a:gd name="connsiteY9" fmla="*/ 705789 h 1146134"/>
                        <a:gd name="connsiteX10" fmla="*/ 6117206 w 6305219"/>
                        <a:gd name="connsiteY10" fmla="*/ 848258 h 1146134"/>
                        <a:gd name="connsiteX11" fmla="*/ 6218058 w 6305219"/>
                        <a:gd name="connsiteY11" fmla="*/ 1122591 h 1146134"/>
                        <a:gd name="connsiteX12" fmla="*/ 4913694 w 6305219"/>
                        <a:gd name="connsiteY12" fmla="*/ 1129139 h 1146134"/>
                        <a:gd name="connsiteX13" fmla="*/ 4079977 w 6305219"/>
                        <a:gd name="connsiteY13" fmla="*/ 1102245 h 1146134"/>
                        <a:gd name="connsiteX14" fmla="*/ 3353836 w 6305219"/>
                        <a:gd name="connsiteY14" fmla="*/ 1041734 h 1146134"/>
                        <a:gd name="connsiteX15" fmla="*/ 2721824 w 6305219"/>
                        <a:gd name="connsiteY15" fmla="*/ 934157 h 1146134"/>
                        <a:gd name="connsiteX16" fmla="*/ 2392371 w 6305219"/>
                        <a:gd name="connsiteY16" fmla="*/ 786239 h 1146134"/>
                        <a:gd name="connsiteX17" fmla="*/ 2049471 w 6305219"/>
                        <a:gd name="connsiteY17" fmla="*/ 678663 h 1146134"/>
                        <a:gd name="connsiteX18" fmla="*/ 1619165 w 6305219"/>
                        <a:gd name="connsiteY18" fmla="*/ 584534 h 1146134"/>
                        <a:gd name="connsiteX19" fmla="*/ 926641 w 6305219"/>
                        <a:gd name="connsiteY19" fmla="*/ 510807 h 1146134"/>
                        <a:gd name="connsiteX20" fmla="*/ 222399 w 6305219"/>
                        <a:gd name="connsiteY20" fmla="*/ 501860 h 1146134"/>
                        <a:gd name="connsiteX21" fmla="*/ 52110 w 6305219"/>
                        <a:gd name="connsiteY21" fmla="*/ 404283 h 1146134"/>
                        <a:gd name="connsiteX22" fmla="*/ 59305 w 6305219"/>
                        <a:gd name="connsiteY22" fmla="*/ 26656 h 1146134"/>
                        <a:gd name="connsiteX0" fmla="*/ 59305 w 6305219"/>
                        <a:gd name="connsiteY0" fmla="*/ 26656 h 1146134"/>
                        <a:gd name="connsiteX1" fmla="*/ 731660 w 6305219"/>
                        <a:gd name="connsiteY1" fmla="*/ 46302 h 1146134"/>
                        <a:gd name="connsiteX2" fmla="*/ 1834318 w 6305219"/>
                        <a:gd name="connsiteY2" fmla="*/ 167675 h 1146134"/>
                        <a:gd name="connsiteX3" fmla="*/ 2405818 w 6305219"/>
                        <a:gd name="connsiteY3" fmla="*/ 288698 h 1146134"/>
                        <a:gd name="connsiteX4" fmla="*/ 2735271 w 6305219"/>
                        <a:gd name="connsiteY4" fmla="*/ 436616 h 1146134"/>
                        <a:gd name="connsiteX5" fmla="*/ 3024383 w 6305219"/>
                        <a:gd name="connsiteY5" fmla="*/ 517298 h 1146134"/>
                        <a:gd name="connsiteX6" fmla="*/ 3602606 w 6305219"/>
                        <a:gd name="connsiteY6" fmla="*/ 611428 h 1146134"/>
                        <a:gd name="connsiteX7" fmla="*/ 4395983 w 6305219"/>
                        <a:gd name="connsiteY7" fmla="*/ 671939 h 1146134"/>
                        <a:gd name="connsiteX8" fmla="*/ 4980930 w 6305219"/>
                        <a:gd name="connsiteY8" fmla="*/ 685386 h 1146134"/>
                        <a:gd name="connsiteX9" fmla="*/ 5572601 w 6305219"/>
                        <a:gd name="connsiteY9" fmla="*/ 705789 h 1146134"/>
                        <a:gd name="connsiteX10" fmla="*/ 6117206 w 6305219"/>
                        <a:gd name="connsiteY10" fmla="*/ 848258 h 1146134"/>
                        <a:gd name="connsiteX11" fmla="*/ 6218058 w 6305219"/>
                        <a:gd name="connsiteY11" fmla="*/ 1122591 h 1146134"/>
                        <a:gd name="connsiteX12" fmla="*/ 4913694 w 6305219"/>
                        <a:gd name="connsiteY12" fmla="*/ 1129139 h 1146134"/>
                        <a:gd name="connsiteX13" fmla="*/ 4079977 w 6305219"/>
                        <a:gd name="connsiteY13" fmla="*/ 1102245 h 1146134"/>
                        <a:gd name="connsiteX14" fmla="*/ 3353836 w 6305219"/>
                        <a:gd name="connsiteY14" fmla="*/ 1041734 h 1146134"/>
                        <a:gd name="connsiteX15" fmla="*/ 2721824 w 6305219"/>
                        <a:gd name="connsiteY15" fmla="*/ 934157 h 1146134"/>
                        <a:gd name="connsiteX16" fmla="*/ 2392371 w 6305219"/>
                        <a:gd name="connsiteY16" fmla="*/ 786239 h 1146134"/>
                        <a:gd name="connsiteX17" fmla="*/ 2144544 w 6305219"/>
                        <a:gd name="connsiteY17" fmla="*/ 675843 h 1146134"/>
                        <a:gd name="connsiteX18" fmla="*/ 1619165 w 6305219"/>
                        <a:gd name="connsiteY18" fmla="*/ 584534 h 1146134"/>
                        <a:gd name="connsiteX19" fmla="*/ 926641 w 6305219"/>
                        <a:gd name="connsiteY19" fmla="*/ 510807 h 1146134"/>
                        <a:gd name="connsiteX20" fmla="*/ 222399 w 6305219"/>
                        <a:gd name="connsiteY20" fmla="*/ 501860 h 1146134"/>
                        <a:gd name="connsiteX21" fmla="*/ 52110 w 6305219"/>
                        <a:gd name="connsiteY21" fmla="*/ 404283 h 1146134"/>
                        <a:gd name="connsiteX22" fmla="*/ 59305 w 6305219"/>
                        <a:gd name="connsiteY22" fmla="*/ 26656 h 1146134"/>
                        <a:gd name="connsiteX0" fmla="*/ 59305 w 6305219"/>
                        <a:gd name="connsiteY0" fmla="*/ 26656 h 1146134"/>
                        <a:gd name="connsiteX1" fmla="*/ 731660 w 6305219"/>
                        <a:gd name="connsiteY1" fmla="*/ 46302 h 1146134"/>
                        <a:gd name="connsiteX2" fmla="*/ 1834318 w 6305219"/>
                        <a:gd name="connsiteY2" fmla="*/ 167675 h 1146134"/>
                        <a:gd name="connsiteX3" fmla="*/ 2405818 w 6305219"/>
                        <a:gd name="connsiteY3" fmla="*/ 288698 h 1146134"/>
                        <a:gd name="connsiteX4" fmla="*/ 2735271 w 6305219"/>
                        <a:gd name="connsiteY4" fmla="*/ 436616 h 1146134"/>
                        <a:gd name="connsiteX5" fmla="*/ 3024383 w 6305219"/>
                        <a:gd name="connsiteY5" fmla="*/ 517298 h 1146134"/>
                        <a:gd name="connsiteX6" fmla="*/ 3602606 w 6305219"/>
                        <a:gd name="connsiteY6" fmla="*/ 611428 h 1146134"/>
                        <a:gd name="connsiteX7" fmla="*/ 4395983 w 6305219"/>
                        <a:gd name="connsiteY7" fmla="*/ 671939 h 1146134"/>
                        <a:gd name="connsiteX8" fmla="*/ 4980930 w 6305219"/>
                        <a:gd name="connsiteY8" fmla="*/ 685386 h 1146134"/>
                        <a:gd name="connsiteX9" fmla="*/ 5572601 w 6305219"/>
                        <a:gd name="connsiteY9" fmla="*/ 705789 h 1146134"/>
                        <a:gd name="connsiteX10" fmla="*/ 6117206 w 6305219"/>
                        <a:gd name="connsiteY10" fmla="*/ 848258 h 1146134"/>
                        <a:gd name="connsiteX11" fmla="*/ 6218058 w 6305219"/>
                        <a:gd name="connsiteY11" fmla="*/ 1122591 h 1146134"/>
                        <a:gd name="connsiteX12" fmla="*/ 4913694 w 6305219"/>
                        <a:gd name="connsiteY12" fmla="*/ 1129139 h 1146134"/>
                        <a:gd name="connsiteX13" fmla="*/ 4079977 w 6305219"/>
                        <a:gd name="connsiteY13" fmla="*/ 1102245 h 1146134"/>
                        <a:gd name="connsiteX14" fmla="*/ 3353836 w 6305219"/>
                        <a:gd name="connsiteY14" fmla="*/ 1041734 h 1146134"/>
                        <a:gd name="connsiteX15" fmla="*/ 2721824 w 6305219"/>
                        <a:gd name="connsiteY15" fmla="*/ 934157 h 1146134"/>
                        <a:gd name="connsiteX16" fmla="*/ 2512610 w 6305219"/>
                        <a:gd name="connsiteY16" fmla="*/ 825724 h 1146134"/>
                        <a:gd name="connsiteX17" fmla="*/ 2144544 w 6305219"/>
                        <a:gd name="connsiteY17" fmla="*/ 675843 h 1146134"/>
                        <a:gd name="connsiteX18" fmla="*/ 1619165 w 6305219"/>
                        <a:gd name="connsiteY18" fmla="*/ 584534 h 1146134"/>
                        <a:gd name="connsiteX19" fmla="*/ 926641 w 6305219"/>
                        <a:gd name="connsiteY19" fmla="*/ 510807 h 1146134"/>
                        <a:gd name="connsiteX20" fmla="*/ 222399 w 6305219"/>
                        <a:gd name="connsiteY20" fmla="*/ 501860 h 1146134"/>
                        <a:gd name="connsiteX21" fmla="*/ 52110 w 6305219"/>
                        <a:gd name="connsiteY21" fmla="*/ 404283 h 1146134"/>
                        <a:gd name="connsiteX22" fmla="*/ 59305 w 6305219"/>
                        <a:gd name="connsiteY22" fmla="*/ 26656 h 1146134"/>
                        <a:gd name="connsiteX0" fmla="*/ 59305 w 6305219"/>
                        <a:gd name="connsiteY0" fmla="*/ 26656 h 1146134"/>
                        <a:gd name="connsiteX1" fmla="*/ 731660 w 6305219"/>
                        <a:gd name="connsiteY1" fmla="*/ 46302 h 1146134"/>
                        <a:gd name="connsiteX2" fmla="*/ 1834318 w 6305219"/>
                        <a:gd name="connsiteY2" fmla="*/ 167675 h 1146134"/>
                        <a:gd name="connsiteX3" fmla="*/ 2405818 w 6305219"/>
                        <a:gd name="connsiteY3" fmla="*/ 288698 h 1146134"/>
                        <a:gd name="connsiteX4" fmla="*/ 2735271 w 6305219"/>
                        <a:gd name="connsiteY4" fmla="*/ 436616 h 1146134"/>
                        <a:gd name="connsiteX5" fmla="*/ 3024383 w 6305219"/>
                        <a:gd name="connsiteY5" fmla="*/ 517298 h 1146134"/>
                        <a:gd name="connsiteX6" fmla="*/ 3602606 w 6305219"/>
                        <a:gd name="connsiteY6" fmla="*/ 611428 h 1146134"/>
                        <a:gd name="connsiteX7" fmla="*/ 4395983 w 6305219"/>
                        <a:gd name="connsiteY7" fmla="*/ 671939 h 1146134"/>
                        <a:gd name="connsiteX8" fmla="*/ 4980930 w 6305219"/>
                        <a:gd name="connsiteY8" fmla="*/ 685386 h 1146134"/>
                        <a:gd name="connsiteX9" fmla="*/ 5572601 w 6305219"/>
                        <a:gd name="connsiteY9" fmla="*/ 705789 h 1146134"/>
                        <a:gd name="connsiteX10" fmla="*/ 6117206 w 6305219"/>
                        <a:gd name="connsiteY10" fmla="*/ 848258 h 1146134"/>
                        <a:gd name="connsiteX11" fmla="*/ 6218058 w 6305219"/>
                        <a:gd name="connsiteY11" fmla="*/ 1122591 h 1146134"/>
                        <a:gd name="connsiteX12" fmla="*/ 4913694 w 6305219"/>
                        <a:gd name="connsiteY12" fmla="*/ 1129139 h 1146134"/>
                        <a:gd name="connsiteX13" fmla="*/ 4079977 w 6305219"/>
                        <a:gd name="connsiteY13" fmla="*/ 1102245 h 1146134"/>
                        <a:gd name="connsiteX14" fmla="*/ 3353836 w 6305219"/>
                        <a:gd name="connsiteY14" fmla="*/ 1041734 h 1146134"/>
                        <a:gd name="connsiteX15" fmla="*/ 2909174 w 6305219"/>
                        <a:gd name="connsiteY15" fmla="*/ 956720 h 1146134"/>
                        <a:gd name="connsiteX16" fmla="*/ 2512610 w 6305219"/>
                        <a:gd name="connsiteY16" fmla="*/ 825724 h 1146134"/>
                        <a:gd name="connsiteX17" fmla="*/ 2144544 w 6305219"/>
                        <a:gd name="connsiteY17" fmla="*/ 675843 h 1146134"/>
                        <a:gd name="connsiteX18" fmla="*/ 1619165 w 6305219"/>
                        <a:gd name="connsiteY18" fmla="*/ 584534 h 1146134"/>
                        <a:gd name="connsiteX19" fmla="*/ 926641 w 6305219"/>
                        <a:gd name="connsiteY19" fmla="*/ 510807 h 1146134"/>
                        <a:gd name="connsiteX20" fmla="*/ 222399 w 6305219"/>
                        <a:gd name="connsiteY20" fmla="*/ 501860 h 1146134"/>
                        <a:gd name="connsiteX21" fmla="*/ 52110 w 6305219"/>
                        <a:gd name="connsiteY21" fmla="*/ 404283 h 1146134"/>
                        <a:gd name="connsiteX22" fmla="*/ 59305 w 6305219"/>
                        <a:gd name="connsiteY22" fmla="*/ 26656 h 1146134"/>
                        <a:gd name="connsiteX0" fmla="*/ 59305 w 6305219"/>
                        <a:gd name="connsiteY0" fmla="*/ 26656 h 1146134"/>
                        <a:gd name="connsiteX1" fmla="*/ 731660 w 6305219"/>
                        <a:gd name="connsiteY1" fmla="*/ 46302 h 1146134"/>
                        <a:gd name="connsiteX2" fmla="*/ 1834318 w 6305219"/>
                        <a:gd name="connsiteY2" fmla="*/ 167675 h 1146134"/>
                        <a:gd name="connsiteX3" fmla="*/ 2405818 w 6305219"/>
                        <a:gd name="connsiteY3" fmla="*/ 288698 h 1146134"/>
                        <a:gd name="connsiteX4" fmla="*/ 2735271 w 6305219"/>
                        <a:gd name="connsiteY4" fmla="*/ 436616 h 1146134"/>
                        <a:gd name="connsiteX5" fmla="*/ 3024383 w 6305219"/>
                        <a:gd name="connsiteY5" fmla="*/ 517298 h 1146134"/>
                        <a:gd name="connsiteX6" fmla="*/ 3602606 w 6305219"/>
                        <a:gd name="connsiteY6" fmla="*/ 611428 h 1146134"/>
                        <a:gd name="connsiteX7" fmla="*/ 4395983 w 6305219"/>
                        <a:gd name="connsiteY7" fmla="*/ 671939 h 1146134"/>
                        <a:gd name="connsiteX8" fmla="*/ 4980930 w 6305219"/>
                        <a:gd name="connsiteY8" fmla="*/ 685386 h 1146134"/>
                        <a:gd name="connsiteX9" fmla="*/ 5572601 w 6305219"/>
                        <a:gd name="connsiteY9" fmla="*/ 705789 h 1146134"/>
                        <a:gd name="connsiteX10" fmla="*/ 6117206 w 6305219"/>
                        <a:gd name="connsiteY10" fmla="*/ 848258 h 1146134"/>
                        <a:gd name="connsiteX11" fmla="*/ 6218058 w 6305219"/>
                        <a:gd name="connsiteY11" fmla="*/ 1122591 h 1146134"/>
                        <a:gd name="connsiteX12" fmla="*/ 4913694 w 6305219"/>
                        <a:gd name="connsiteY12" fmla="*/ 1129139 h 1146134"/>
                        <a:gd name="connsiteX13" fmla="*/ 4079977 w 6305219"/>
                        <a:gd name="connsiteY13" fmla="*/ 1102245 h 1146134"/>
                        <a:gd name="connsiteX14" fmla="*/ 3504835 w 6305219"/>
                        <a:gd name="connsiteY14" fmla="*/ 1044554 h 1146134"/>
                        <a:gd name="connsiteX15" fmla="*/ 2909174 w 6305219"/>
                        <a:gd name="connsiteY15" fmla="*/ 956720 h 1146134"/>
                        <a:gd name="connsiteX16" fmla="*/ 2512610 w 6305219"/>
                        <a:gd name="connsiteY16" fmla="*/ 825724 h 1146134"/>
                        <a:gd name="connsiteX17" fmla="*/ 2144544 w 6305219"/>
                        <a:gd name="connsiteY17" fmla="*/ 675843 h 1146134"/>
                        <a:gd name="connsiteX18" fmla="*/ 1619165 w 6305219"/>
                        <a:gd name="connsiteY18" fmla="*/ 584534 h 1146134"/>
                        <a:gd name="connsiteX19" fmla="*/ 926641 w 6305219"/>
                        <a:gd name="connsiteY19" fmla="*/ 510807 h 1146134"/>
                        <a:gd name="connsiteX20" fmla="*/ 222399 w 6305219"/>
                        <a:gd name="connsiteY20" fmla="*/ 501860 h 1146134"/>
                        <a:gd name="connsiteX21" fmla="*/ 52110 w 6305219"/>
                        <a:gd name="connsiteY21" fmla="*/ 404283 h 1146134"/>
                        <a:gd name="connsiteX22" fmla="*/ 59305 w 6305219"/>
                        <a:gd name="connsiteY22" fmla="*/ 26656 h 1146134"/>
                        <a:gd name="connsiteX0" fmla="*/ 59305 w 6305219"/>
                        <a:gd name="connsiteY0" fmla="*/ 26656 h 1146780"/>
                        <a:gd name="connsiteX1" fmla="*/ 731660 w 6305219"/>
                        <a:gd name="connsiteY1" fmla="*/ 46302 h 1146780"/>
                        <a:gd name="connsiteX2" fmla="*/ 1834318 w 6305219"/>
                        <a:gd name="connsiteY2" fmla="*/ 167675 h 1146780"/>
                        <a:gd name="connsiteX3" fmla="*/ 2405818 w 6305219"/>
                        <a:gd name="connsiteY3" fmla="*/ 288698 h 1146780"/>
                        <a:gd name="connsiteX4" fmla="*/ 2735271 w 6305219"/>
                        <a:gd name="connsiteY4" fmla="*/ 436616 h 1146780"/>
                        <a:gd name="connsiteX5" fmla="*/ 3024383 w 6305219"/>
                        <a:gd name="connsiteY5" fmla="*/ 517298 h 1146780"/>
                        <a:gd name="connsiteX6" fmla="*/ 3602606 w 6305219"/>
                        <a:gd name="connsiteY6" fmla="*/ 611428 h 1146780"/>
                        <a:gd name="connsiteX7" fmla="*/ 4395983 w 6305219"/>
                        <a:gd name="connsiteY7" fmla="*/ 671939 h 1146780"/>
                        <a:gd name="connsiteX8" fmla="*/ 4980930 w 6305219"/>
                        <a:gd name="connsiteY8" fmla="*/ 685386 h 1146780"/>
                        <a:gd name="connsiteX9" fmla="*/ 5572601 w 6305219"/>
                        <a:gd name="connsiteY9" fmla="*/ 705789 h 1146780"/>
                        <a:gd name="connsiteX10" fmla="*/ 6117206 w 6305219"/>
                        <a:gd name="connsiteY10" fmla="*/ 848258 h 1146780"/>
                        <a:gd name="connsiteX11" fmla="*/ 6218058 w 6305219"/>
                        <a:gd name="connsiteY11" fmla="*/ 1122591 h 1146780"/>
                        <a:gd name="connsiteX12" fmla="*/ 4913694 w 6305219"/>
                        <a:gd name="connsiteY12" fmla="*/ 1129139 h 1146780"/>
                        <a:gd name="connsiteX13" fmla="*/ 4177846 w 6305219"/>
                        <a:gd name="connsiteY13" fmla="*/ 1088144 h 1146780"/>
                        <a:gd name="connsiteX14" fmla="*/ 3504835 w 6305219"/>
                        <a:gd name="connsiteY14" fmla="*/ 1044554 h 1146780"/>
                        <a:gd name="connsiteX15" fmla="*/ 2909174 w 6305219"/>
                        <a:gd name="connsiteY15" fmla="*/ 956720 h 1146780"/>
                        <a:gd name="connsiteX16" fmla="*/ 2512610 w 6305219"/>
                        <a:gd name="connsiteY16" fmla="*/ 825724 h 1146780"/>
                        <a:gd name="connsiteX17" fmla="*/ 2144544 w 6305219"/>
                        <a:gd name="connsiteY17" fmla="*/ 675843 h 1146780"/>
                        <a:gd name="connsiteX18" fmla="*/ 1619165 w 6305219"/>
                        <a:gd name="connsiteY18" fmla="*/ 584534 h 1146780"/>
                        <a:gd name="connsiteX19" fmla="*/ 926641 w 6305219"/>
                        <a:gd name="connsiteY19" fmla="*/ 510807 h 1146780"/>
                        <a:gd name="connsiteX20" fmla="*/ 222399 w 6305219"/>
                        <a:gd name="connsiteY20" fmla="*/ 501860 h 1146780"/>
                        <a:gd name="connsiteX21" fmla="*/ 52110 w 6305219"/>
                        <a:gd name="connsiteY21" fmla="*/ 404283 h 1146780"/>
                        <a:gd name="connsiteX22" fmla="*/ 59305 w 6305219"/>
                        <a:gd name="connsiteY22" fmla="*/ 26656 h 1146780"/>
                        <a:gd name="connsiteX0" fmla="*/ 59305 w 6299641"/>
                        <a:gd name="connsiteY0" fmla="*/ 26656 h 1141702"/>
                        <a:gd name="connsiteX1" fmla="*/ 731660 w 6299641"/>
                        <a:gd name="connsiteY1" fmla="*/ 46302 h 1141702"/>
                        <a:gd name="connsiteX2" fmla="*/ 1834318 w 6299641"/>
                        <a:gd name="connsiteY2" fmla="*/ 167675 h 1141702"/>
                        <a:gd name="connsiteX3" fmla="*/ 2405818 w 6299641"/>
                        <a:gd name="connsiteY3" fmla="*/ 288698 h 1141702"/>
                        <a:gd name="connsiteX4" fmla="*/ 2735271 w 6299641"/>
                        <a:gd name="connsiteY4" fmla="*/ 436616 h 1141702"/>
                        <a:gd name="connsiteX5" fmla="*/ 3024383 w 6299641"/>
                        <a:gd name="connsiteY5" fmla="*/ 517298 h 1141702"/>
                        <a:gd name="connsiteX6" fmla="*/ 3602606 w 6299641"/>
                        <a:gd name="connsiteY6" fmla="*/ 611428 h 1141702"/>
                        <a:gd name="connsiteX7" fmla="*/ 4395983 w 6299641"/>
                        <a:gd name="connsiteY7" fmla="*/ 671939 h 1141702"/>
                        <a:gd name="connsiteX8" fmla="*/ 4980930 w 6299641"/>
                        <a:gd name="connsiteY8" fmla="*/ 685386 h 1141702"/>
                        <a:gd name="connsiteX9" fmla="*/ 5572601 w 6299641"/>
                        <a:gd name="connsiteY9" fmla="*/ 705789 h 1141702"/>
                        <a:gd name="connsiteX10" fmla="*/ 6117206 w 6299641"/>
                        <a:gd name="connsiteY10" fmla="*/ 848258 h 1141702"/>
                        <a:gd name="connsiteX11" fmla="*/ 6218058 w 6299641"/>
                        <a:gd name="connsiteY11" fmla="*/ 1122591 h 1141702"/>
                        <a:gd name="connsiteX12" fmla="*/ 4989193 w 6299641"/>
                        <a:gd name="connsiteY12" fmla="*/ 1115037 h 1141702"/>
                        <a:gd name="connsiteX13" fmla="*/ 4177846 w 6299641"/>
                        <a:gd name="connsiteY13" fmla="*/ 1088144 h 1141702"/>
                        <a:gd name="connsiteX14" fmla="*/ 3504835 w 6299641"/>
                        <a:gd name="connsiteY14" fmla="*/ 1044554 h 1141702"/>
                        <a:gd name="connsiteX15" fmla="*/ 2909174 w 6299641"/>
                        <a:gd name="connsiteY15" fmla="*/ 956720 h 1141702"/>
                        <a:gd name="connsiteX16" fmla="*/ 2512610 w 6299641"/>
                        <a:gd name="connsiteY16" fmla="*/ 825724 h 1141702"/>
                        <a:gd name="connsiteX17" fmla="*/ 2144544 w 6299641"/>
                        <a:gd name="connsiteY17" fmla="*/ 675843 h 1141702"/>
                        <a:gd name="connsiteX18" fmla="*/ 1619165 w 6299641"/>
                        <a:gd name="connsiteY18" fmla="*/ 584534 h 1141702"/>
                        <a:gd name="connsiteX19" fmla="*/ 926641 w 6299641"/>
                        <a:gd name="connsiteY19" fmla="*/ 510807 h 1141702"/>
                        <a:gd name="connsiteX20" fmla="*/ 222399 w 6299641"/>
                        <a:gd name="connsiteY20" fmla="*/ 501860 h 1141702"/>
                        <a:gd name="connsiteX21" fmla="*/ 52110 w 6299641"/>
                        <a:gd name="connsiteY21" fmla="*/ 404283 h 1141702"/>
                        <a:gd name="connsiteX22" fmla="*/ 59305 w 6299641"/>
                        <a:gd name="connsiteY22" fmla="*/ 26656 h 1141702"/>
                        <a:gd name="connsiteX0" fmla="*/ 59305 w 6317855"/>
                        <a:gd name="connsiteY0" fmla="*/ 26656 h 1145249"/>
                        <a:gd name="connsiteX1" fmla="*/ 731660 w 6317855"/>
                        <a:gd name="connsiteY1" fmla="*/ 46302 h 1145249"/>
                        <a:gd name="connsiteX2" fmla="*/ 1834318 w 6317855"/>
                        <a:gd name="connsiteY2" fmla="*/ 167675 h 1145249"/>
                        <a:gd name="connsiteX3" fmla="*/ 2405818 w 6317855"/>
                        <a:gd name="connsiteY3" fmla="*/ 288698 h 1145249"/>
                        <a:gd name="connsiteX4" fmla="*/ 2735271 w 6317855"/>
                        <a:gd name="connsiteY4" fmla="*/ 436616 h 1145249"/>
                        <a:gd name="connsiteX5" fmla="*/ 3024383 w 6317855"/>
                        <a:gd name="connsiteY5" fmla="*/ 517298 h 1145249"/>
                        <a:gd name="connsiteX6" fmla="*/ 3602606 w 6317855"/>
                        <a:gd name="connsiteY6" fmla="*/ 611428 h 1145249"/>
                        <a:gd name="connsiteX7" fmla="*/ 4395983 w 6317855"/>
                        <a:gd name="connsiteY7" fmla="*/ 671939 h 1145249"/>
                        <a:gd name="connsiteX8" fmla="*/ 4980930 w 6317855"/>
                        <a:gd name="connsiteY8" fmla="*/ 685386 h 1145249"/>
                        <a:gd name="connsiteX9" fmla="*/ 5572601 w 6317855"/>
                        <a:gd name="connsiteY9" fmla="*/ 705789 h 1145249"/>
                        <a:gd name="connsiteX10" fmla="*/ 6170335 w 6317855"/>
                        <a:gd name="connsiteY10" fmla="*/ 800312 h 1145249"/>
                        <a:gd name="connsiteX11" fmla="*/ 6218058 w 6317855"/>
                        <a:gd name="connsiteY11" fmla="*/ 1122591 h 1145249"/>
                        <a:gd name="connsiteX12" fmla="*/ 4989193 w 6317855"/>
                        <a:gd name="connsiteY12" fmla="*/ 1115037 h 1145249"/>
                        <a:gd name="connsiteX13" fmla="*/ 4177846 w 6317855"/>
                        <a:gd name="connsiteY13" fmla="*/ 1088144 h 1145249"/>
                        <a:gd name="connsiteX14" fmla="*/ 3504835 w 6317855"/>
                        <a:gd name="connsiteY14" fmla="*/ 1044554 h 1145249"/>
                        <a:gd name="connsiteX15" fmla="*/ 2909174 w 6317855"/>
                        <a:gd name="connsiteY15" fmla="*/ 956720 h 1145249"/>
                        <a:gd name="connsiteX16" fmla="*/ 2512610 w 6317855"/>
                        <a:gd name="connsiteY16" fmla="*/ 825724 h 1145249"/>
                        <a:gd name="connsiteX17" fmla="*/ 2144544 w 6317855"/>
                        <a:gd name="connsiteY17" fmla="*/ 675843 h 1145249"/>
                        <a:gd name="connsiteX18" fmla="*/ 1619165 w 6317855"/>
                        <a:gd name="connsiteY18" fmla="*/ 584534 h 1145249"/>
                        <a:gd name="connsiteX19" fmla="*/ 926641 w 6317855"/>
                        <a:gd name="connsiteY19" fmla="*/ 510807 h 1145249"/>
                        <a:gd name="connsiteX20" fmla="*/ 222399 w 6317855"/>
                        <a:gd name="connsiteY20" fmla="*/ 501860 h 1145249"/>
                        <a:gd name="connsiteX21" fmla="*/ 52110 w 6317855"/>
                        <a:gd name="connsiteY21" fmla="*/ 404283 h 1145249"/>
                        <a:gd name="connsiteX22" fmla="*/ 59305 w 6317855"/>
                        <a:gd name="connsiteY22" fmla="*/ 26656 h 1145249"/>
                        <a:gd name="connsiteX0" fmla="*/ 59305 w 6315489"/>
                        <a:gd name="connsiteY0" fmla="*/ 26656 h 1145249"/>
                        <a:gd name="connsiteX1" fmla="*/ 731660 w 6315489"/>
                        <a:gd name="connsiteY1" fmla="*/ 46302 h 1145249"/>
                        <a:gd name="connsiteX2" fmla="*/ 1834318 w 6315489"/>
                        <a:gd name="connsiteY2" fmla="*/ 167675 h 1145249"/>
                        <a:gd name="connsiteX3" fmla="*/ 2405818 w 6315489"/>
                        <a:gd name="connsiteY3" fmla="*/ 288698 h 1145249"/>
                        <a:gd name="connsiteX4" fmla="*/ 2735271 w 6315489"/>
                        <a:gd name="connsiteY4" fmla="*/ 436616 h 1145249"/>
                        <a:gd name="connsiteX5" fmla="*/ 3024383 w 6315489"/>
                        <a:gd name="connsiteY5" fmla="*/ 517298 h 1145249"/>
                        <a:gd name="connsiteX6" fmla="*/ 3602606 w 6315489"/>
                        <a:gd name="connsiteY6" fmla="*/ 611428 h 1145249"/>
                        <a:gd name="connsiteX7" fmla="*/ 4395983 w 6315489"/>
                        <a:gd name="connsiteY7" fmla="*/ 671939 h 1145249"/>
                        <a:gd name="connsiteX8" fmla="*/ 4980930 w 6315489"/>
                        <a:gd name="connsiteY8" fmla="*/ 685386 h 1145249"/>
                        <a:gd name="connsiteX9" fmla="*/ 5628527 w 6315489"/>
                        <a:gd name="connsiteY9" fmla="*/ 731172 h 1145249"/>
                        <a:gd name="connsiteX10" fmla="*/ 6170335 w 6315489"/>
                        <a:gd name="connsiteY10" fmla="*/ 800312 h 1145249"/>
                        <a:gd name="connsiteX11" fmla="*/ 6218058 w 6315489"/>
                        <a:gd name="connsiteY11" fmla="*/ 1122591 h 1145249"/>
                        <a:gd name="connsiteX12" fmla="*/ 4989193 w 6315489"/>
                        <a:gd name="connsiteY12" fmla="*/ 1115037 h 1145249"/>
                        <a:gd name="connsiteX13" fmla="*/ 4177846 w 6315489"/>
                        <a:gd name="connsiteY13" fmla="*/ 1088144 h 1145249"/>
                        <a:gd name="connsiteX14" fmla="*/ 3504835 w 6315489"/>
                        <a:gd name="connsiteY14" fmla="*/ 1044554 h 1145249"/>
                        <a:gd name="connsiteX15" fmla="*/ 2909174 w 6315489"/>
                        <a:gd name="connsiteY15" fmla="*/ 956720 h 1145249"/>
                        <a:gd name="connsiteX16" fmla="*/ 2512610 w 6315489"/>
                        <a:gd name="connsiteY16" fmla="*/ 825724 h 1145249"/>
                        <a:gd name="connsiteX17" fmla="*/ 2144544 w 6315489"/>
                        <a:gd name="connsiteY17" fmla="*/ 675843 h 1145249"/>
                        <a:gd name="connsiteX18" fmla="*/ 1619165 w 6315489"/>
                        <a:gd name="connsiteY18" fmla="*/ 584534 h 1145249"/>
                        <a:gd name="connsiteX19" fmla="*/ 926641 w 6315489"/>
                        <a:gd name="connsiteY19" fmla="*/ 510807 h 1145249"/>
                        <a:gd name="connsiteX20" fmla="*/ 222399 w 6315489"/>
                        <a:gd name="connsiteY20" fmla="*/ 501860 h 1145249"/>
                        <a:gd name="connsiteX21" fmla="*/ 52110 w 6315489"/>
                        <a:gd name="connsiteY21" fmla="*/ 404283 h 1145249"/>
                        <a:gd name="connsiteX22" fmla="*/ 59305 w 6315489"/>
                        <a:gd name="connsiteY22" fmla="*/ 26656 h 1145249"/>
                        <a:gd name="connsiteX0" fmla="*/ 59305 w 6315489"/>
                        <a:gd name="connsiteY0" fmla="*/ 26656 h 1145249"/>
                        <a:gd name="connsiteX1" fmla="*/ 731660 w 6315489"/>
                        <a:gd name="connsiteY1" fmla="*/ 46302 h 1145249"/>
                        <a:gd name="connsiteX2" fmla="*/ 1834318 w 6315489"/>
                        <a:gd name="connsiteY2" fmla="*/ 167675 h 1145249"/>
                        <a:gd name="connsiteX3" fmla="*/ 2405818 w 6315489"/>
                        <a:gd name="connsiteY3" fmla="*/ 288698 h 1145249"/>
                        <a:gd name="connsiteX4" fmla="*/ 2735271 w 6315489"/>
                        <a:gd name="connsiteY4" fmla="*/ 436616 h 1145249"/>
                        <a:gd name="connsiteX5" fmla="*/ 3024383 w 6315489"/>
                        <a:gd name="connsiteY5" fmla="*/ 517298 h 1145249"/>
                        <a:gd name="connsiteX6" fmla="*/ 3602606 w 6315489"/>
                        <a:gd name="connsiteY6" fmla="*/ 611428 h 1145249"/>
                        <a:gd name="connsiteX7" fmla="*/ 4395983 w 6315489"/>
                        <a:gd name="connsiteY7" fmla="*/ 671939 h 1145249"/>
                        <a:gd name="connsiteX8" fmla="*/ 4964152 w 6315489"/>
                        <a:gd name="connsiteY8" fmla="*/ 696668 h 1145249"/>
                        <a:gd name="connsiteX9" fmla="*/ 5628527 w 6315489"/>
                        <a:gd name="connsiteY9" fmla="*/ 731172 h 1145249"/>
                        <a:gd name="connsiteX10" fmla="*/ 6170335 w 6315489"/>
                        <a:gd name="connsiteY10" fmla="*/ 800312 h 1145249"/>
                        <a:gd name="connsiteX11" fmla="*/ 6218058 w 6315489"/>
                        <a:gd name="connsiteY11" fmla="*/ 1122591 h 1145249"/>
                        <a:gd name="connsiteX12" fmla="*/ 4989193 w 6315489"/>
                        <a:gd name="connsiteY12" fmla="*/ 1115037 h 1145249"/>
                        <a:gd name="connsiteX13" fmla="*/ 4177846 w 6315489"/>
                        <a:gd name="connsiteY13" fmla="*/ 1088144 h 1145249"/>
                        <a:gd name="connsiteX14" fmla="*/ 3504835 w 6315489"/>
                        <a:gd name="connsiteY14" fmla="*/ 1044554 h 1145249"/>
                        <a:gd name="connsiteX15" fmla="*/ 2909174 w 6315489"/>
                        <a:gd name="connsiteY15" fmla="*/ 956720 h 1145249"/>
                        <a:gd name="connsiteX16" fmla="*/ 2512610 w 6315489"/>
                        <a:gd name="connsiteY16" fmla="*/ 825724 h 1145249"/>
                        <a:gd name="connsiteX17" fmla="*/ 2144544 w 6315489"/>
                        <a:gd name="connsiteY17" fmla="*/ 675843 h 1145249"/>
                        <a:gd name="connsiteX18" fmla="*/ 1619165 w 6315489"/>
                        <a:gd name="connsiteY18" fmla="*/ 584534 h 1145249"/>
                        <a:gd name="connsiteX19" fmla="*/ 926641 w 6315489"/>
                        <a:gd name="connsiteY19" fmla="*/ 510807 h 1145249"/>
                        <a:gd name="connsiteX20" fmla="*/ 222399 w 6315489"/>
                        <a:gd name="connsiteY20" fmla="*/ 501860 h 1145249"/>
                        <a:gd name="connsiteX21" fmla="*/ 52110 w 6315489"/>
                        <a:gd name="connsiteY21" fmla="*/ 404283 h 1145249"/>
                        <a:gd name="connsiteX22" fmla="*/ 59305 w 6315489"/>
                        <a:gd name="connsiteY22" fmla="*/ 26656 h 1145249"/>
                        <a:gd name="connsiteX0" fmla="*/ 59305 w 6311851"/>
                        <a:gd name="connsiteY0" fmla="*/ 26656 h 1145249"/>
                        <a:gd name="connsiteX1" fmla="*/ 731660 w 6311851"/>
                        <a:gd name="connsiteY1" fmla="*/ 46302 h 1145249"/>
                        <a:gd name="connsiteX2" fmla="*/ 1834318 w 6311851"/>
                        <a:gd name="connsiteY2" fmla="*/ 167675 h 1145249"/>
                        <a:gd name="connsiteX3" fmla="*/ 2405818 w 6311851"/>
                        <a:gd name="connsiteY3" fmla="*/ 288698 h 1145249"/>
                        <a:gd name="connsiteX4" fmla="*/ 2735271 w 6311851"/>
                        <a:gd name="connsiteY4" fmla="*/ 436616 h 1145249"/>
                        <a:gd name="connsiteX5" fmla="*/ 3024383 w 6311851"/>
                        <a:gd name="connsiteY5" fmla="*/ 517298 h 1145249"/>
                        <a:gd name="connsiteX6" fmla="*/ 3602606 w 6311851"/>
                        <a:gd name="connsiteY6" fmla="*/ 611428 h 1145249"/>
                        <a:gd name="connsiteX7" fmla="*/ 4395983 w 6311851"/>
                        <a:gd name="connsiteY7" fmla="*/ 671939 h 1145249"/>
                        <a:gd name="connsiteX8" fmla="*/ 4964152 w 6311851"/>
                        <a:gd name="connsiteY8" fmla="*/ 696668 h 1145249"/>
                        <a:gd name="connsiteX9" fmla="*/ 5718008 w 6311851"/>
                        <a:gd name="connsiteY9" fmla="*/ 739634 h 1145249"/>
                        <a:gd name="connsiteX10" fmla="*/ 6170335 w 6311851"/>
                        <a:gd name="connsiteY10" fmla="*/ 800312 h 1145249"/>
                        <a:gd name="connsiteX11" fmla="*/ 6218058 w 6311851"/>
                        <a:gd name="connsiteY11" fmla="*/ 1122591 h 1145249"/>
                        <a:gd name="connsiteX12" fmla="*/ 4989193 w 6311851"/>
                        <a:gd name="connsiteY12" fmla="*/ 1115037 h 1145249"/>
                        <a:gd name="connsiteX13" fmla="*/ 4177846 w 6311851"/>
                        <a:gd name="connsiteY13" fmla="*/ 1088144 h 1145249"/>
                        <a:gd name="connsiteX14" fmla="*/ 3504835 w 6311851"/>
                        <a:gd name="connsiteY14" fmla="*/ 1044554 h 1145249"/>
                        <a:gd name="connsiteX15" fmla="*/ 2909174 w 6311851"/>
                        <a:gd name="connsiteY15" fmla="*/ 956720 h 1145249"/>
                        <a:gd name="connsiteX16" fmla="*/ 2512610 w 6311851"/>
                        <a:gd name="connsiteY16" fmla="*/ 825724 h 1145249"/>
                        <a:gd name="connsiteX17" fmla="*/ 2144544 w 6311851"/>
                        <a:gd name="connsiteY17" fmla="*/ 675843 h 1145249"/>
                        <a:gd name="connsiteX18" fmla="*/ 1619165 w 6311851"/>
                        <a:gd name="connsiteY18" fmla="*/ 584534 h 1145249"/>
                        <a:gd name="connsiteX19" fmla="*/ 926641 w 6311851"/>
                        <a:gd name="connsiteY19" fmla="*/ 510807 h 1145249"/>
                        <a:gd name="connsiteX20" fmla="*/ 222399 w 6311851"/>
                        <a:gd name="connsiteY20" fmla="*/ 501860 h 1145249"/>
                        <a:gd name="connsiteX21" fmla="*/ 52110 w 6311851"/>
                        <a:gd name="connsiteY21" fmla="*/ 404283 h 1145249"/>
                        <a:gd name="connsiteX22" fmla="*/ 59305 w 6311851"/>
                        <a:gd name="connsiteY22" fmla="*/ 26656 h 1145249"/>
                        <a:gd name="connsiteX0" fmla="*/ 59305 w 6311851"/>
                        <a:gd name="connsiteY0" fmla="*/ 26656 h 1145249"/>
                        <a:gd name="connsiteX1" fmla="*/ 731660 w 6311851"/>
                        <a:gd name="connsiteY1" fmla="*/ 46302 h 1145249"/>
                        <a:gd name="connsiteX2" fmla="*/ 1834318 w 6311851"/>
                        <a:gd name="connsiteY2" fmla="*/ 167675 h 1145249"/>
                        <a:gd name="connsiteX3" fmla="*/ 2405818 w 6311851"/>
                        <a:gd name="connsiteY3" fmla="*/ 288698 h 1145249"/>
                        <a:gd name="connsiteX4" fmla="*/ 2735271 w 6311851"/>
                        <a:gd name="connsiteY4" fmla="*/ 436616 h 1145249"/>
                        <a:gd name="connsiteX5" fmla="*/ 3024383 w 6311851"/>
                        <a:gd name="connsiteY5" fmla="*/ 517298 h 1145249"/>
                        <a:gd name="connsiteX6" fmla="*/ 3602606 w 6311851"/>
                        <a:gd name="connsiteY6" fmla="*/ 611428 h 1145249"/>
                        <a:gd name="connsiteX7" fmla="*/ 4395983 w 6311851"/>
                        <a:gd name="connsiteY7" fmla="*/ 671939 h 1145249"/>
                        <a:gd name="connsiteX8" fmla="*/ 4964152 w 6311851"/>
                        <a:gd name="connsiteY8" fmla="*/ 696668 h 1145249"/>
                        <a:gd name="connsiteX9" fmla="*/ 5718008 w 6311851"/>
                        <a:gd name="connsiteY9" fmla="*/ 739634 h 1145249"/>
                        <a:gd name="connsiteX10" fmla="*/ 6170335 w 6311851"/>
                        <a:gd name="connsiteY10" fmla="*/ 800312 h 1145249"/>
                        <a:gd name="connsiteX11" fmla="*/ 6218058 w 6311851"/>
                        <a:gd name="connsiteY11" fmla="*/ 1122591 h 1145249"/>
                        <a:gd name="connsiteX12" fmla="*/ 4989193 w 6311851"/>
                        <a:gd name="connsiteY12" fmla="*/ 1115037 h 1145249"/>
                        <a:gd name="connsiteX13" fmla="*/ 4177846 w 6311851"/>
                        <a:gd name="connsiteY13" fmla="*/ 1088144 h 1145249"/>
                        <a:gd name="connsiteX14" fmla="*/ 3504835 w 6311851"/>
                        <a:gd name="connsiteY14" fmla="*/ 1044554 h 1145249"/>
                        <a:gd name="connsiteX15" fmla="*/ 2909174 w 6311851"/>
                        <a:gd name="connsiteY15" fmla="*/ 956720 h 1145249"/>
                        <a:gd name="connsiteX16" fmla="*/ 2512610 w 6311851"/>
                        <a:gd name="connsiteY16" fmla="*/ 825724 h 1145249"/>
                        <a:gd name="connsiteX17" fmla="*/ 2144544 w 6311851"/>
                        <a:gd name="connsiteY17" fmla="*/ 675843 h 1145249"/>
                        <a:gd name="connsiteX18" fmla="*/ 1619165 w 6311851"/>
                        <a:gd name="connsiteY18" fmla="*/ 584534 h 1145249"/>
                        <a:gd name="connsiteX19" fmla="*/ 926641 w 6311851"/>
                        <a:gd name="connsiteY19" fmla="*/ 510807 h 1145249"/>
                        <a:gd name="connsiteX20" fmla="*/ 629387 w 6311851"/>
                        <a:gd name="connsiteY20" fmla="*/ 499186 h 1145249"/>
                        <a:gd name="connsiteX21" fmla="*/ 222399 w 6311851"/>
                        <a:gd name="connsiteY21" fmla="*/ 501860 h 1145249"/>
                        <a:gd name="connsiteX22" fmla="*/ 52110 w 6311851"/>
                        <a:gd name="connsiteY22" fmla="*/ 404283 h 1145249"/>
                        <a:gd name="connsiteX23" fmla="*/ 59305 w 6311851"/>
                        <a:gd name="connsiteY23" fmla="*/ 26656 h 1145249"/>
                        <a:gd name="connsiteX0" fmla="*/ 58066 w 6310612"/>
                        <a:gd name="connsiteY0" fmla="*/ 26656 h 1145249"/>
                        <a:gd name="connsiteX1" fmla="*/ 730421 w 6310612"/>
                        <a:gd name="connsiteY1" fmla="*/ 46302 h 1145249"/>
                        <a:gd name="connsiteX2" fmla="*/ 1833079 w 6310612"/>
                        <a:gd name="connsiteY2" fmla="*/ 167675 h 1145249"/>
                        <a:gd name="connsiteX3" fmla="*/ 2404579 w 6310612"/>
                        <a:gd name="connsiteY3" fmla="*/ 288698 h 1145249"/>
                        <a:gd name="connsiteX4" fmla="*/ 2734032 w 6310612"/>
                        <a:gd name="connsiteY4" fmla="*/ 436616 h 1145249"/>
                        <a:gd name="connsiteX5" fmla="*/ 3023144 w 6310612"/>
                        <a:gd name="connsiteY5" fmla="*/ 517298 h 1145249"/>
                        <a:gd name="connsiteX6" fmla="*/ 3601367 w 6310612"/>
                        <a:gd name="connsiteY6" fmla="*/ 611428 h 1145249"/>
                        <a:gd name="connsiteX7" fmla="*/ 4394744 w 6310612"/>
                        <a:gd name="connsiteY7" fmla="*/ 671939 h 1145249"/>
                        <a:gd name="connsiteX8" fmla="*/ 4962913 w 6310612"/>
                        <a:gd name="connsiteY8" fmla="*/ 696668 h 1145249"/>
                        <a:gd name="connsiteX9" fmla="*/ 5716769 w 6310612"/>
                        <a:gd name="connsiteY9" fmla="*/ 739634 h 1145249"/>
                        <a:gd name="connsiteX10" fmla="*/ 6169096 w 6310612"/>
                        <a:gd name="connsiteY10" fmla="*/ 800312 h 1145249"/>
                        <a:gd name="connsiteX11" fmla="*/ 6216819 w 6310612"/>
                        <a:gd name="connsiteY11" fmla="*/ 1122591 h 1145249"/>
                        <a:gd name="connsiteX12" fmla="*/ 4987954 w 6310612"/>
                        <a:gd name="connsiteY12" fmla="*/ 1115037 h 1145249"/>
                        <a:gd name="connsiteX13" fmla="*/ 4176607 w 6310612"/>
                        <a:gd name="connsiteY13" fmla="*/ 1088144 h 1145249"/>
                        <a:gd name="connsiteX14" fmla="*/ 3503596 w 6310612"/>
                        <a:gd name="connsiteY14" fmla="*/ 1044554 h 1145249"/>
                        <a:gd name="connsiteX15" fmla="*/ 2907935 w 6310612"/>
                        <a:gd name="connsiteY15" fmla="*/ 956720 h 1145249"/>
                        <a:gd name="connsiteX16" fmla="*/ 2511371 w 6310612"/>
                        <a:gd name="connsiteY16" fmla="*/ 825724 h 1145249"/>
                        <a:gd name="connsiteX17" fmla="*/ 2143305 w 6310612"/>
                        <a:gd name="connsiteY17" fmla="*/ 675843 h 1145249"/>
                        <a:gd name="connsiteX18" fmla="*/ 1617926 w 6310612"/>
                        <a:gd name="connsiteY18" fmla="*/ 584534 h 1145249"/>
                        <a:gd name="connsiteX19" fmla="*/ 925402 w 6310612"/>
                        <a:gd name="connsiteY19" fmla="*/ 510807 h 1145249"/>
                        <a:gd name="connsiteX20" fmla="*/ 628148 w 6310612"/>
                        <a:gd name="connsiteY20" fmla="*/ 499186 h 1145249"/>
                        <a:gd name="connsiteX21" fmla="*/ 194316 w 6310612"/>
                        <a:gd name="connsiteY21" fmla="*/ 506372 h 1145249"/>
                        <a:gd name="connsiteX22" fmla="*/ 50871 w 6310612"/>
                        <a:gd name="connsiteY22" fmla="*/ 404283 h 1145249"/>
                        <a:gd name="connsiteX23" fmla="*/ 58066 w 6310612"/>
                        <a:gd name="connsiteY23" fmla="*/ 26656 h 1145249"/>
                        <a:gd name="connsiteX0" fmla="*/ 61931 w 6314477"/>
                        <a:gd name="connsiteY0" fmla="*/ 26656 h 1145249"/>
                        <a:gd name="connsiteX1" fmla="*/ 734286 w 6314477"/>
                        <a:gd name="connsiteY1" fmla="*/ 46302 h 1145249"/>
                        <a:gd name="connsiteX2" fmla="*/ 1836944 w 6314477"/>
                        <a:gd name="connsiteY2" fmla="*/ 167675 h 1145249"/>
                        <a:gd name="connsiteX3" fmla="*/ 2408444 w 6314477"/>
                        <a:gd name="connsiteY3" fmla="*/ 288698 h 1145249"/>
                        <a:gd name="connsiteX4" fmla="*/ 2737897 w 6314477"/>
                        <a:gd name="connsiteY4" fmla="*/ 436616 h 1145249"/>
                        <a:gd name="connsiteX5" fmla="*/ 3027009 w 6314477"/>
                        <a:gd name="connsiteY5" fmla="*/ 517298 h 1145249"/>
                        <a:gd name="connsiteX6" fmla="*/ 3605232 w 6314477"/>
                        <a:gd name="connsiteY6" fmla="*/ 611428 h 1145249"/>
                        <a:gd name="connsiteX7" fmla="*/ 4398609 w 6314477"/>
                        <a:gd name="connsiteY7" fmla="*/ 671939 h 1145249"/>
                        <a:gd name="connsiteX8" fmla="*/ 4966778 w 6314477"/>
                        <a:gd name="connsiteY8" fmla="*/ 696668 h 1145249"/>
                        <a:gd name="connsiteX9" fmla="*/ 5720634 w 6314477"/>
                        <a:gd name="connsiteY9" fmla="*/ 739634 h 1145249"/>
                        <a:gd name="connsiteX10" fmla="*/ 6172961 w 6314477"/>
                        <a:gd name="connsiteY10" fmla="*/ 800312 h 1145249"/>
                        <a:gd name="connsiteX11" fmla="*/ 6220684 w 6314477"/>
                        <a:gd name="connsiteY11" fmla="*/ 1122591 h 1145249"/>
                        <a:gd name="connsiteX12" fmla="*/ 4991819 w 6314477"/>
                        <a:gd name="connsiteY12" fmla="*/ 1115037 h 1145249"/>
                        <a:gd name="connsiteX13" fmla="*/ 4180472 w 6314477"/>
                        <a:gd name="connsiteY13" fmla="*/ 1088144 h 1145249"/>
                        <a:gd name="connsiteX14" fmla="*/ 3507461 w 6314477"/>
                        <a:gd name="connsiteY14" fmla="*/ 1044554 h 1145249"/>
                        <a:gd name="connsiteX15" fmla="*/ 2911800 w 6314477"/>
                        <a:gd name="connsiteY15" fmla="*/ 956720 h 1145249"/>
                        <a:gd name="connsiteX16" fmla="*/ 2515236 w 6314477"/>
                        <a:gd name="connsiteY16" fmla="*/ 825724 h 1145249"/>
                        <a:gd name="connsiteX17" fmla="*/ 2147170 w 6314477"/>
                        <a:gd name="connsiteY17" fmla="*/ 675843 h 1145249"/>
                        <a:gd name="connsiteX18" fmla="*/ 1621791 w 6314477"/>
                        <a:gd name="connsiteY18" fmla="*/ 584534 h 1145249"/>
                        <a:gd name="connsiteX19" fmla="*/ 929267 w 6314477"/>
                        <a:gd name="connsiteY19" fmla="*/ 510807 h 1145249"/>
                        <a:gd name="connsiteX20" fmla="*/ 632013 w 6314477"/>
                        <a:gd name="connsiteY20" fmla="*/ 499186 h 1145249"/>
                        <a:gd name="connsiteX21" fmla="*/ 279733 w 6314477"/>
                        <a:gd name="connsiteY21" fmla="*/ 509800 h 1145249"/>
                        <a:gd name="connsiteX22" fmla="*/ 54736 w 6314477"/>
                        <a:gd name="connsiteY22" fmla="*/ 404283 h 1145249"/>
                        <a:gd name="connsiteX23" fmla="*/ 61931 w 6314477"/>
                        <a:gd name="connsiteY23" fmla="*/ 26656 h 1145249"/>
                        <a:gd name="connsiteX0" fmla="*/ 61931 w 6314477"/>
                        <a:gd name="connsiteY0" fmla="*/ 26656 h 1145249"/>
                        <a:gd name="connsiteX1" fmla="*/ 734286 w 6314477"/>
                        <a:gd name="connsiteY1" fmla="*/ 46302 h 1145249"/>
                        <a:gd name="connsiteX2" fmla="*/ 1836944 w 6314477"/>
                        <a:gd name="connsiteY2" fmla="*/ 167675 h 1145249"/>
                        <a:gd name="connsiteX3" fmla="*/ 2408444 w 6314477"/>
                        <a:gd name="connsiteY3" fmla="*/ 288698 h 1145249"/>
                        <a:gd name="connsiteX4" fmla="*/ 2737897 w 6314477"/>
                        <a:gd name="connsiteY4" fmla="*/ 436616 h 1145249"/>
                        <a:gd name="connsiteX5" fmla="*/ 3027009 w 6314477"/>
                        <a:gd name="connsiteY5" fmla="*/ 517298 h 1145249"/>
                        <a:gd name="connsiteX6" fmla="*/ 3605232 w 6314477"/>
                        <a:gd name="connsiteY6" fmla="*/ 611428 h 1145249"/>
                        <a:gd name="connsiteX7" fmla="*/ 4398609 w 6314477"/>
                        <a:gd name="connsiteY7" fmla="*/ 671939 h 1145249"/>
                        <a:gd name="connsiteX8" fmla="*/ 4966778 w 6314477"/>
                        <a:gd name="connsiteY8" fmla="*/ 696668 h 1145249"/>
                        <a:gd name="connsiteX9" fmla="*/ 5720634 w 6314477"/>
                        <a:gd name="connsiteY9" fmla="*/ 739634 h 1145249"/>
                        <a:gd name="connsiteX10" fmla="*/ 6172961 w 6314477"/>
                        <a:gd name="connsiteY10" fmla="*/ 800312 h 1145249"/>
                        <a:gd name="connsiteX11" fmla="*/ 6220684 w 6314477"/>
                        <a:gd name="connsiteY11" fmla="*/ 1122591 h 1145249"/>
                        <a:gd name="connsiteX12" fmla="*/ 4991819 w 6314477"/>
                        <a:gd name="connsiteY12" fmla="*/ 1115037 h 1145249"/>
                        <a:gd name="connsiteX13" fmla="*/ 4180472 w 6314477"/>
                        <a:gd name="connsiteY13" fmla="*/ 1088144 h 1145249"/>
                        <a:gd name="connsiteX14" fmla="*/ 3507461 w 6314477"/>
                        <a:gd name="connsiteY14" fmla="*/ 1044554 h 1145249"/>
                        <a:gd name="connsiteX15" fmla="*/ 2911800 w 6314477"/>
                        <a:gd name="connsiteY15" fmla="*/ 956720 h 1145249"/>
                        <a:gd name="connsiteX16" fmla="*/ 2515236 w 6314477"/>
                        <a:gd name="connsiteY16" fmla="*/ 825724 h 1145249"/>
                        <a:gd name="connsiteX17" fmla="*/ 2147170 w 6314477"/>
                        <a:gd name="connsiteY17" fmla="*/ 675843 h 1145249"/>
                        <a:gd name="connsiteX18" fmla="*/ 1621791 w 6314477"/>
                        <a:gd name="connsiteY18" fmla="*/ 584534 h 1145249"/>
                        <a:gd name="connsiteX19" fmla="*/ 929267 w 6314477"/>
                        <a:gd name="connsiteY19" fmla="*/ 510807 h 1145249"/>
                        <a:gd name="connsiteX20" fmla="*/ 632013 w 6314477"/>
                        <a:gd name="connsiteY20" fmla="*/ 499186 h 1145249"/>
                        <a:gd name="connsiteX21" fmla="*/ 279733 w 6314477"/>
                        <a:gd name="connsiteY21" fmla="*/ 509800 h 1145249"/>
                        <a:gd name="connsiteX22" fmla="*/ 54736 w 6314477"/>
                        <a:gd name="connsiteY22" fmla="*/ 404283 h 1145249"/>
                        <a:gd name="connsiteX23" fmla="*/ 61931 w 6314477"/>
                        <a:gd name="connsiteY23" fmla="*/ 26656 h 1145249"/>
                        <a:gd name="connsiteX0" fmla="*/ 61931 w 6314477"/>
                        <a:gd name="connsiteY0" fmla="*/ 26656 h 1145249"/>
                        <a:gd name="connsiteX1" fmla="*/ 734286 w 6314477"/>
                        <a:gd name="connsiteY1" fmla="*/ 46302 h 1145249"/>
                        <a:gd name="connsiteX2" fmla="*/ 1836944 w 6314477"/>
                        <a:gd name="connsiteY2" fmla="*/ 167675 h 1145249"/>
                        <a:gd name="connsiteX3" fmla="*/ 2408444 w 6314477"/>
                        <a:gd name="connsiteY3" fmla="*/ 288698 h 1145249"/>
                        <a:gd name="connsiteX4" fmla="*/ 2737897 w 6314477"/>
                        <a:gd name="connsiteY4" fmla="*/ 436616 h 1145249"/>
                        <a:gd name="connsiteX5" fmla="*/ 3027009 w 6314477"/>
                        <a:gd name="connsiteY5" fmla="*/ 517298 h 1145249"/>
                        <a:gd name="connsiteX6" fmla="*/ 3605232 w 6314477"/>
                        <a:gd name="connsiteY6" fmla="*/ 611428 h 1145249"/>
                        <a:gd name="connsiteX7" fmla="*/ 4398609 w 6314477"/>
                        <a:gd name="connsiteY7" fmla="*/ 671939 h 1145249"/>
                        <a:gd name="connsiteX8" fmla="*/ 4966778 w 6314477"/>
                        <a:gd name="connsiteY8" fmla="*/ 696668 h 1145249"/>
                        <a:gd name="connsiteX9" fmla="*/ 5720634 w 6314477"/>
                        <a:gd name="connsiteY9" fmla="*/ 739634 h 1145249"/>
                        <a:gd name="connsiteX10" fmla="*/ 6172961 w 6314477"/>
                        <a:gd name="connsiteY10" fmla="*/ 800312 h 1145249"/>
                        <a:gd name="connsiteX11" fmla="*/ 6220684 w 6314477"/>
                        <a:gd name="connsiteY11" fmla="*/ 1122591 h 1145249"/>
                        <a:gd name="connsiteX12" fmla="*/ 4991819 w 6314477"/>
                        <a:gd name="connsiteY12" fmla="*/ 1115037 h 1145249"/>
                        <a:gd name="connsiteX13" fmla="*/ 4180472 w 6314477"/>
                        <a:gd name="connsiteY13" fmla="*/ 1088144 h 1145249"/>
                        <a:gd name="connsiteX14" fmla="*/ 3507461 w 6314477"/>
                        <a:gd name="connsiteY14" fmla="*/ 1044554 h 1145249"/>
                        <a:gd name="connsiteX15" fmla="*/ 2911800 w 6314477"/>
                        <a:gd name="connsiteY15" fmla="*/ 956720 h 1145249"/>
                        <a:gd name="connsiteX16" fmla="*/ 2515236 w 6314477"/>
                        <a:gd name="connsiteY16" fmla="*/ 825724 h 1145249"/>
                        <a:gd name="connsiteX17" fmla="*/ 2147170 w 6314477"/>
                        <a:gd name="connsiteY17" fmla="*/ 675843 h 1145249"/>
                        <a:gd name="connsiteX18" fmla="*/ 1621791 w 6314477"/>
                        <a:gd name="connsiteY18" fmla="*/ 584534 h 1145249"/>
                        <a:gd name="connsiteX19" fmla="*/ 929267 w 6314477"/>
                        <a:gd name="connsiteY19" fmla="*/ 510807 h 1145249"/>
                        <a:gd name="connsiteX20" fmla="*/ 632013 w 6314477"/>
                        <a:gd name="connsiteY20" fmla="*/ 499186 h 1145249"/>
                        <a:gd name="connsiteX21" fmla="*/ 279733 w 6314477"/>
                        <a:gd name="connsiteY21" fmla="*/ 509800 h 1145249"/>
                        <a:gd name="connsiteX22" fmla="*/ 54736 w 6314477"/>
                        <a:gd name="connsiteY22" fmla="*/ 404283 h 1145249"/>
                        <a:gd name="connsiteX23" fmla="*/ 61931 w 6314477"/>
                        <a:gd name="connsiteY23" fmla="*/ 26656 h 1145249"/>
                        <a:gd name="connsiteX0" fmla="*/ 61765 w 6314311"/>
                        <a:gd name="connsiteY0" fmla="*/ 26656 h 1145249"/>
                        <a:gd name="connsiteX1" fmla="*/ 734120 w 6314311"/>
                        <a:gd name="connsiteY1" fmla="*/ 46302 h 1145249"/>
                        <a:gd name="connsiteX2" fmla="*/ 1836778 w 6314311"/>
                        <a:gd name="connsiteY2" fmla="*/ 167675 h 1145249"/>
                        <a:gd name="connsiteX3" fmla="*/ 2408278 w 6314311"/>
                        <a:gd name="connsiteY3" fmla="*/ 288698 h 1145249"/>
                        <a:gd name="connsiteX4" fmla="*/ 2737731 w 6314311"/>
                        <a:gd name="connsiteY4" fmla="*/ 436616 h 1145249"/>
                        <a:gd name="connsiteX5" fmla="*/ 3026843 w 6314311"/>
                        <a:gd name="connsiteY5" fmla="*/ 517298 h 1145249"/>
                        <a:gd name="connsiteX6" fmla="*/ 3605066 w 6314311"/>
                        <a:gd name="connsiteY6" fmla="*/ 611428 h 1145249"/>
                        <a:gd name="connsiteX7" fmla="*/ 4398443 w 6314311"/>
                        <a:gd name="connsiteY7" fmla="*/ 671939 h 1145249"/>
                        <a:gd name="connsiteX8" fmla="*/ 4966612 w 6314311"/>
                        <a:gd name="connsiteY8" fmla="*/ 696668 h 1145249"/>
                        <a:gd name="connsiteX9" fmla="*/ 5720468 w 6314311"/>
                        <a:gd name="connsiteY9" fmla="*/ 739634 h 1145249"/>
                        <a:gd name="connsiteX10" fmla="*/ 6172795 w 6314311"/>
                        <a:gd name="connsiteY10" fmla="*/ 800312 h 1145249"/>
                        <a:gd name="connsiteX11" fmla="*/ 6220518 w 6314311"/>
                        <a:gd name="connsiteY11" fmla="*/ 1122591 h 1145249"/>
                        <a:gd name="connsiteX12" fmla="*/ 4991653 w 6314311"/>
                        <a:gd name="connsiteY12" fmla="*/ 1115037 h 1145249"/>
                        <a:gd name="connsiteX13" fmla="*/ 4180306 w 6314311"/>
                        <a:gd name="connsiteY13" fmla="*/ 1088144 h 1145249"/>
                        <a:gd name="connsiteX14" fmla="*/ 3507295 w 6314311"/>
                        <a:gd name="connsiteY14" fmla="*/ 1044554 h 1145249"/>
                        <a:gd name="connsiteX15" fmla="*/ 2911634 w 6314311"/>
                        <a:gd name="connsiteY15" fmla="*/ 956720 h 1145249"/>
                        <a:gd name="connsiteX16" fmla="*/ 2515070 w 6314311"/>
                        <a:gd name="connsiteY16" fmla="*/ 825724 h 1145249"/>
                        <a:gd name="connsiteX17" fmla="*/ 2147004 w 6314311"/>
                        <a:gd name="connsiteY17" fmla="*/ 675843 h 1145249"/>
                        <a:gd name="connsiteX18" fmla="*/ 1621625 w 6314311"/>
                        <a:gd name="connsiteY18" fmla="*/ 584534 h 1145249"/>
                        <a:gd name="connsiteX19" fmla="*/ 929101 w 6314311"/>
                        <a:gd name="connsiteY19" fmla="*/ 510807 h 1145249"/>
                        <a:gd name="connsiteX20" fmla="*/ 631847 w 6314311"/>
                        <a:gd name="connsiteY20" fmla="*/ 499186 h 1145249"/>
                        <a:gd name="connsiteX21" fmla="*/ 276169 w 6314311"/>
                        <a:gd name="connsiteY21" fmla="*/ 506373 h 1145249"/>
                        <a:gd name="connsiteX22" fmla="*/ 54570 w 6314311"/>
                        <a:gd name="connsiteY22" fmla="*/ 404283 h 1145249"/>
                        <a:gd name="connsiteX23" fmla="*/ 61765 w 6314311"/>
                        <a:gd name="connsiteY23" fmla="*/ 26656 h 1145249"/>
                        <a:gd name="connsiteX0" fmla="*/ 61765 w 6327137"/>
                        <a:gd name="connsiteY0" fmla="*/ 26656 h 1171973"/>
                        <a:gd name="connsiteX1" fmla="*/ 734120 w 6327137"/>
                        <a:gd name="connsiteY1" fmla="*/ 46302 h 1171973"/>
                        <a:gd name="connsiteX2" fmla="*/ 1836778 w 6327137"/>
                        <a:gd name="connsiteY2" fmla="*/ 167675 h 1171973"/>
                        <a:gd name="connsiteX3" fmla="*/ 2408278 w 6327137"/>
                        <a:gd name="connsiteY3" fmla="*/ 288698 h 1171973"/>
                        <a:gd name="connsiteX4" fmla="*/ 2737731 w 6327137"/>
                        <a:gd name="connsiteY4" fmla="*/ 436616 h 1171973"/>
                        <a:gd name="connsiteX5" fmla="*/ 3026843 w 6327137"/>
                        <a:gd name="connsiteY5" fmla="*/ 517298 h 1171973"/>
                        <a:gd name="connsiteX6" fmla="*/ 3605066 w 6327137"/>
                        <a:gd name="connsiteY6" fmla="*/ 611428 h 1171973"/>
                        <a:gd name="connsiteX7" fmla="*/ 4398443 w 6327137"/>
                        <a:gd name="connsiteY7" fmla="*/ 671939 h 1171973"/>
                        <a:gd name="connsiteX8" fmla="*/ 4966612 w 6327137"/>
                        <a:gd name="connsiteY8" fmla="*/ 696668 h 1171973"/>
                        <a:gd name="connsiteX9" fmla="*/ 5720468 w 6327137"/>
                        <a:gd name="connsiteY9" fmla="*/ 739634 h 1171973"/>
                        <a:gd name="connsiteX10" fmla="*/ 6172795 w 6327137"/>
                        <a:gd name="connsiteY10" fmla="*/ 800312 h 1171973"/>
                        <a:gd name="connsiteX11" fmla="*/ 6237206 w 6327137"/>
                        <a:gd name="connsiteY11" fmla="*/ 1154426 h 1171973"/>
                        <a:gd name="connsiteX12" fmla="*/ 4991653 w 6327137"/>
                        <a:gd name="connsiteY12" fmla="*/ 1115037 h 1171973"/>
                        <a:gd name="connsiteX13" fmla="*/ 4180306 w 6327137"/>
                        <a:gd name="connsiteY13" fmla="*/ 1088144 h 1171973"/>
                        <a:gd name="connsiteX14" fmla="*/ 3507295 w 6327137"/>
                        <a:gd name="connsiteY14" fmla="*/ 1044554 h 1171973"/>
                        <a:gd name="connsiteX15" fmla="*/ 2911634 w 6327137"/>
                        <a:gd name="connsiteY15" fmla="*/ 956720 h 1171973"/>
                        <a:gd name="connsiteX16" fmla="*/ 2515070 w 6327137"/>
                        <a:gd name="connsiteY16" fmla="*/ 825724 h 1171973"/>
                        <a:gd name="connsiteX17" fmla="*/ 2147004 w 6327137"/>
                        <a:gd name="connsiteY17" fmla="*/ 675843 h 1171973"/>
                        <a:gd name="connsiteX18" fmla="*/ 1621625 w 6327137"/>
                        <a:gd name="connsiteY18" fmla="*/ 584534 h 1171973"/>
                        <a:gd name="connsiteX19" fmla="*/ 929101 w 6327137"/>
                        <a:gd name="connsiteY19" fmla="*/ 510807 h 1171973"/>
                        <a:gd name="connsiteX20" fmla="*/ 631847 w 6327137"/>
                        <a:gd name="connsiteY20" fmla="*/ 499186 h 1171973"/>
                        <a:gd name="connsiteX21" fmla="*/ 276169 w 6327137"/>
                        <a:gd name="connsiteY21" fmla="*/ 506373 h 1171973"/>
                        <a:gd name="connsiteX22" fmla="*/ 54570 w 6327137"/>
                        <a:gd name="connsiteY22" fmla="*/ 404283 h 1171973"/>
                        <a:gd name="connsiteX23" fmla="*/ 61765 w 6327137"/>
                        <a:gd name="connsiteY23" fmla="*/ 26656 h 1171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27137" h="1171973">
                          <a:moveTo>
                            <a:pt x="61765" y="26656"/>
                          </a:moveTo>
                          <a:cubicBezTo>
                            <a:pt x="175023" y="-33007"/>
                            <a:pt x="438284" y="22799"/>
                            <a:pt x="734120" y="46302"/>
                          </a:cubicBezTo>
                          <a:cubicBezTo>
                            <a:pt x="1029956" y="69805"/>
                            <a:pt x="1557752" y="127276"/>
                            <a:pt x="1836778" y="167675"/>
                          </a:cubicBezTo>
                          <a:cubicBezTo>
                            <a:pt x="2115804" y="208074"/>
                            <a:pt x="2258119" y="243874"/>
                            <a:pt x="2408278" y="288698"/>
                          </a:cubicBezTo>
                          <a:cubicBezTo>
                            <a:pt x="2558437" y="333522"/>
                            <a:pt x="2634637" y="398516"/>
                            <a:pt x="2737731" y="436616"/>
                          </a:cubicBezTo>
                          <a:cubicBezTo>
                            <a:pt x="2840825" y="474716"/>
                            <a:pt x="2882287" y="488163"/>
                            <a:pt x="3026843" y="517298"/>
                          </a:cubicBezTo>
                          <a:cubicBezTo>
                            <a:pt x="3171399" y="546433"/>
                            <a:pt x="3376466" y="585655"/>
                            <a:pt x="3605066" y="611428"/>
                          </a:cubicBezTo>
                          <a:cubicBezTo>
                            <a:pt x="3833666" y="637201"/>
                            <a:pt x="4171519" y="657732"/>
                            <a:pt x="4398443" y="671939"/>
                          </a:cubicBezTo>
                          <a:cubicBezTo>
                            <a:pt x="4625367" y="686146"/>
                            <a:pt x="4966612" y="696668"/>
                            <a:pt x="4966612" y="696668"/>
                          </a:cubicBezTo>
                          <a:lnTo>
                            <a:pt x="5720468" y="739634"/>
                          </a:lnTo>
                          <a:cubicBezTo>
                            <a:pt x="5890797" y="737393"/>
                            <a:pt x="6086672" y="731180"/>
                            <a:pt x="6172795" y="800312"/>
                          </a:cubicBezTo>
                          <a:cubicBezTo>
                            <a:pt x="6258918" y="869444"/>
                            <a:pt x="6434063" y="1101972"/>
                            <a:pt x="6237206" y="1154426"/>
                          </a:cubicBezTo>
                          <a:cubicBezTo>
                            <a:pt x="6040349" y="1206880"/>
                            <a:pt x="5334470" y="1126084"/>
                            <a:pt x="4991653" y="1115037"/>
                          </a:cubicBezTo>
                          <a:lnTo>
                            <a:pt x="4180306" y="1088144"/>
                          </a:lnTo>
                          <a:cubicBezTo>
                            <a:pt x="3932913" y="1076397"/>
                            <a:pt x="3718740" y="1066458"/>
                            <a:pt x="3507295" y="1044554"/>
                          </a:cubicBezTo>
                          <a:cubicBezTo>
                            <a:pt x="3295850" y="1022650"/>
                            <a:pt x="3077005" y="993192"/>
                            <a:pt x="2911634" y="956720"/>
                          </a:cubicBezTo>
                          <a:cubicBezTo>
                            <a:pt x="2746263" y="920248"/>
                            <a:pt x="2642508" y="872537"/>
                            <a:pt x="2515070" y="825724"/>
                          </a:cubicBezTo>
                          <a:cubicBezTo>
                            <a:pt x="2387632" y="778911"/>
                            <a:pt x="2295911" y="716041"/>
                            <a:pt x="2147004" y="675843"/>
                          </a:cubicBezTo>
                          <a:cubicBezTo>
                            <a:pt x="1998097" y="635645"/>
                            <a:pt x="1824609" y="612040"/>
                            <a:pt x="1621625" y="584534"/>
                          </a:cubicBezTo>
                          <a:cubicBezTo>
                            <a:pt x="1418641" y="557028"/>
                            <a:pt x="1094064" y="525032"/>
                            <a:pt x="929101" y="510807"/>
                          </a:cubicBezTo>
                          <a:cubicBezTo>
                            <a:pt x="764138" y="496582"/>
                            <a:pt x="749221" y="500677"/>
                            <a:pt x="631847" y="499186"/>
                          </a:cubicBezTo>
                          <a:cubicBezTo>
                            <a:pt x="514473" y="497695"/>
                            <a:pt x="389372" y="498198"/>
                            <a:pt x="276169" y="506373"/>
                          </a:cubicBezTo>
                          <a:cubicBezTo>
                            <a:pt x="107536" y="503011"/>
                            <a:pt x="90304" y="484236"/>
                            <a:pt x="54570" y="404283"/>
                          </a:cubicBezTo>
                          <a:cubicBezTo>
                            <a:pt x="18836" y="324330"/>
                            <a:pt x="-51493" y="86319"/>
                            <a:pt x="61765" y="26656"/>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34" name="Right Arrow 6">
                      <a:extLst>
                        <a:ext uri="{FF2B5EF4-FFF2-40B4-BE49-F238E27FC236}">
                          <a16:creationId xmlns:a16="http://schemas.microsoft.com/office/drawing/2014/main" id="{03FE4BAD-9167-2EA2-CEEC-5144FFA9FC66}"/>
                        </a:ext>
                      </a:extLst>
                    </p:cNvPr>
                    <p:cNvSpPr/>
                    <p:nvPr/>
                  </p:nvSpPr>
                  <p:spPr>
                    <a:xfrm>
                      <a:off x="5441920" y="2797355"/>
                      <a:ext cx="4408486" cy="1351176"/>
                    </a:xfrm>
                    <a:custGeom>
                      <a:avLst/>
                      <a:gdLst>
                        <a:gd name="connsiteX0" fmla="*/ 0 w 4059381"/>
                        <a:gd name="connsiteY0" fmla="*/ 491490 h 1965960"/>
                        <a:gd name="connsiteX1" fmla="*/ 3443387 w 4059381"/>
                        <a:gd name="connsiteY1" fmla="*/ 491490 h 1965960"/>
                        <a:gd name="connsiteX2" fmla="*/ 3443387 w 4059381"/>
                        <a:gd name="connsiteY2" fmla="*/ 0 h 1965960"/>
                        <a:gd name="connsiteX3" fmla="*/ 4059381 w 4059381"/>
                        <a:gd name="connsiteY3" fmla="*/ 982980 h 1965960"/>
                        <a:gd name="connsiteX4" fmla="*/ 3443387 w 4059381"/>
                        <a:gd name="connsiteY4" fmla="*/ 1965960 h 1965960"/>
                        <a:gd name="connsiteX5" fmla="*/ 3443387 w 4059381"/>
                        <a:gd name="connsiteY5" fmla="*/ 1474470 h 1965960"/>
                        <a:gd name="connsiteX6" fmla="*/ 0 w 4059381"/>
                        <a:gd name="connsiteY6" fmla="*/ 1474470 h 1965960"/>
                        <a:gd name="connsiteX7" fmla="*/ 0 w 4059381"/>
                        <a:gd name="connsiteY7" fmla="*/ 491490 h 1965960"/>
                        <a:gd name="connsiteX0" fmla="*/ 0 w 4271048"/>
                        <a:gd name="connsiteY0" fmla="*/ 491490 h 1965960"/>
                        <a:gd name="connsiteX1" fmla="*/ 3443387 w 4271048"/>
                        <a:gd name="connsiteY1" fmla="*/ 491490 h 1965960"/>
                        <a:gd name="connsiteX2" fmla="*/ 3443387 w 4271048"/>
                        <a:gd name="connsiteY2" fmla="*/ 0 h 1965960"/>
                        <a:gd name="connsiteX3" fmla="*/ 4271048 w 4271048"/>
                        <a:gd name="connsiteY3" fmla="*/ 991447 h 1965960"/>
                        <a:gd name="connsiteX4" fmla="*/ 3443387 w 4271048"/>
                        <a:gd name="connsiteY4" fmla="*/ 1965960 h 1965960"/>
                        <a:gd name="connsiteX5" fmla="*/ 3443387 w 4271048"/>
                        <a:gd name="connsiteY5" fmla="*/ 1474470 h 1965960"/>
                        <a:gd name="connsiteX6" fmla="*/ 0 w 4271048"/>
                        <a:gd name="connsiteY6" fmla="*/ 1474470 h 1965960"/>
                        <a:gd name="connsiteX7" fmla="*/ 0 w 4271048"/>
                        <a:gd name="connsiteY7" fmla="*/ 491490 h 1965960"/>
                        <a:gd name="connsiteX0" fmla="*/ 0 w 4271048"/>
                        <a:gd name="connsiteY0" fmla="*/ 229023 h 1703493"/>
                        <a:gd name="connsiteX1" fmla="*/ 3443387 w 4271048"/>
                        <a:gd name="connsiteY1" fmla="*/ 229023 h 1703493"/>
                        <a:gd name="connsiteX2" fmla="*/ 3688920 w 4271048"/>
                        <a:gd name="connsiteY2" fmla="*/ 0 h 1703493"/>
                        <a:gd name="connsiteX3" fmla="*/ 4271048 w 4271048"/>
                        <a:gd name="connsiteY3" fmla="*/ 728980 h 1703493"/>
                        <a:gd name="connsiteX4" fmla="*/ 3443387 w 4271048"/>
                        <a:gd name="connsiteY4" fmla="*/ 1703493 h 1703493"/>
                        <a:gd name="connsiteX5" fmla="*/ 3443387 w 4271048"/>
                        <a:gd name="connsiteY5" fmla="*/ 1212003 h 1703493"/>
                        <a:gd name="connsiteX6" fmla="*/ 0 w 4271048"/>
                        <a:gd name="connsiteY6" fmla="*/ 1212003 h 1703493"/>
                        <a:gd name="connsiteX7" fmla="*/ 0 w 4271048"/>
                        <a:gd name="connsiteY7" fmla="*/ 229023 h 1703493"/>
                        <a:gd name="connsiteX0" fmla="*/ 0 w 4271048"/>
                        <a:gd name="connsiteY0" fmla="*/ 229023 h 1703493"/>
                        <a:gd name="connsiteX1" fmla="*/ 3671987 w 4271048"/>
                        <a:gd name="connsiteY1" fmla="*/ 245957 h 1703493"/>
                        <a:gd name="connsiteX2" fmla="*/ 3688920 w 4271048"/>
                        <a:gd name="connsiteY2" fmla="*/ 0 h 1703493"/>
                        <a:gd name="connsiteX3" fmla="*/ 4271048 w 4271048"/>
                        <a:gd name="connsiteY3" fmla="*/ 728980 h 1703493"/>
                        <a:gd name="connsiteX4" fmla="*/ 3443387 w 4271048"/>
                        <a:gd name="connsiteY4" fmla="*/ 1703493 h 1703493"/>
                        <a:gd name="connsiteX5" fmla="*/ 3443387 w 4271048"/>
                        <a:gd name="connsiteY5" fmla="*/ 1212003 h 1703493"/>
                        <a:gd name="connsiteX6" fmla="*/ 0 w 4271048"/>
                        <a:gd name="connsiteY6" fmla="*/ 1212003 h 1703493"/>
                        <a:gd name="connsiteX7" fmla="*/ 0 w 4271048"/>
                        <a:gd name="connsiteY7" fmla="*/ 229023 h 1703493"/>
                        <a:gd name="connsiteX0" fmla="*/ 0 w 4271048"/>
                        <a:gd name="connsiteY0" fmla="*/ 229023 h 1703493"/>
                        <a:gd name="connsiteX1" fmla="*/ 3671987 w 4271048"/>
                        <a:gd name="connsiteY1" fmla="*/ 245957 h 1703493"/>
                        <a:gd name="connsiteX2" fmla="*/ 3688920 w 4271048"/>
                        <a:gd name="connsiteY2" fmla="*/ 0 h 1703493"/>
                        <a:gd name="connsiteX3" fmla="*/ 4271048 w 4271048"/>
                        <a:gd name="connsiteY3" fmla="*/ 728980 h 1703493"/>
                        <a:gd name="connsiteX4" fmla="*/ 3443387 w 4271048"/>
                        <a:gd name="connsiteY4" fmla="*/ 1703493 h 1703493"/>
                        <a:gd name="connsiteX5" fmla="*/ 3587321 w 4271048"/>
                        <a:gd name="connsiteY5" fmla="*/ 1212003 h 1703493"/>
                        <a:gd name="connsiteX6" fmla="*/ 0 w 4271048"/>
                        <a:gd name="connsiteY6" fmla="*/ 1212003 h 1703493"/>
                        <a:gd name="connsiteX7" fmla="*/ 0 w 4271048"/>
                        <a:gd name="connsiteY7" fmla="*/ 229023 h 1703493"/>
                        <a:gd name="connsiteX0" fmla="*/ 0 w 4271048"/>
                        <a:gd name="connsiteY0" fmla="*/ 229023 h 1474893"/>
                        <a:gd name="connsiteX1" fmla="*/ 3671987 w 4271048"/>
                        <a:gd name="connsiteY1" fmla="*/ 245957 h 1474893"/>
                        <a:gd name="connsiteX2" fmla="*/ 3688920 w 4271048"/>
                        <a:gd name="connsiteY2" fmla="*/ 0 h 1474893"/>
                        <a:gd name="connsiteX3" fmla="*/ 4271048 w 4271048"/>
                        <a:gd name="connsiteY3" fmla="*/ 728980 h 1474893"/>
                        <a:gd name="connsiteX4" fmla="*/ 3638121 w 4271048"/>
                        <a:gd name="connsiteY4" fmla="*/ 1474893 h 1474893"/>
                        <a:gd name="connsiteX5" fmla="*/ 3587321 w 4271048"/>
                        <a:gd name="connsiteY5" fmla="*/ 1212003 h 1474893"/>
                        <a:gd name="connsiteX6" fmla="*/ 0 w 4271048"/>
                        <a:gd name="connsiteY6" fmla="*/ 1212003 h 1474893"/>
                        <a:gd name="connsiteX7" fmla="*/ 0 w 4271048"/>
                        <a:gd name="connsiteY7" fmla="*/ 229023 h 1474893"/>
                        <a:gd name="connsiteX0" fmla="*/ 0 w 4279515"/>
                        <a:gd name="connsiteY0" fmla="*/ 229023 h 1474893"/>
                        <a:gd name="connsiteX1" fmla="*/ 3671987 w 4279515"/>
                        <a:gd name="connsiteY1" fmla="*/ 245957 h 1474893"/>
                        <a:gd name="connsiteX2" fmla="*/ 3688920 w 4279515"/>
                        <a:gd name="connsiteY2" fmla="*/ 0 h 1474893"/>
                        <a:gd name="connsiteX3" fmla="*/ 4279515 w 4279515"/>
                        <a:gd name="connsiteY3" fmla="*/ 720514 h 1474893"/>
                        <a:gd name="connsiteX4" fmla="*/ 3638121 w 4279515"/>
                        <a:gd name="connsiteY4" fmla="*/ 1474893 h 1474893"/>
                        <a:gd name="connsiteX5" fmla="*/ 3587321 w 4279515"/>
                        <a:gd name="connsiteY5" fmla="*/ 1212003 h 1474893"/>
                        <a:gd name="connsiteX6" fmla="*/ 0 w 4279515"/>
                        <a:gd name="connsiteY6" fmla="*/ 1212003 h 1474893"/>
                        <a:gd name="connsiteX7" fmla="*/ 0 w 4279515"/>
                        <a:gd name="connsiteY7" fmla="*/ 229023 h 1474893"/>
                        <a:gd name="connsiteX0" fmla="*/ 0 w 4279515"/>
                        <a:gd name="connsiteY0" fmla="*/ 229023 h 1474893"/>
                        <a:gd name="connsiteX1" fmla="*/ 3671987 w 4279515"/>
                        <a:gd name="connsiteY1" fmla="*/ 245957 h 1474893"/>
                        <a:gd name="connsiteX2" fmla="*/ 3688920 w 4279515"/>
                        <a:gd name="connsiteY2" fmla="*/ 0 h 1474893"/>
                        <a:gd name="connsiteX3" fmla="*/ 4279515 w 4279515"/>
                        <a:gd name="connsiteY3" fmla="*/ 720514 h 1474893"/>
                        <a:gd name="connsiteX4" fmla="*/ 3638121 w 4279515"/>
                        <a:gd name="connsiteY4" fmla="*/ 1474893 h 1474893"/>
                        <a:gd name="connsiteX5" fmla="*/ 3646588 w 4279515"/>
                        <a:gd name="connsiteY5" fmla="*/ 1203537 h 1474893"/>
                        <a:gd name="connsiteX6" fmla="*/ 0 w 4279515"/>
                        <a:gd name="connsiteY6" fmla="*/ 1212003 h 1474893"/>
                        <a:gd name="connsiteX7" fmla="*/ 0 w 4279515"/>
                        <a:gd name="connsiteY7" fmla="*/ 229023 h 1474893"/>
                        <a:gd name="connsiteX0" fmla="*/ 0 w 4279515"/>
                        <a:gd name="connsiteY0" fmla="*/ 229023 h 1415626"/>
                        <a:gd name="connsiteX1" fmla="*/ 3671987 w 4279515"/>
                        <a:gd name="connsiteY1" fmla="*/ 245957 h 1415626"/>
                        <a:gd name="connsiteX2" fmla="*/ 3688920 w 4279515"/>
                        <a:gd name="connsiteY2" fmla="*/ 0 h 1415626"/>
                        <a:gd name="connsiteX3" fmla="*/ 4279515 w 4279515"/>
                        <a:gd name="connsiteY3" fmla="*/ 720514 h 1415626"/>
                        <a:gd name="connsiteX4" fmla="*/ 3892121 w 4279515"/>
                        <a:gd name="connsiteY4" fmla="*/ 1415626 h 1415626"/>
                        <a:gd name="connsiteX5" fmla="*/ 3646588 w 4279515"/>
                        <a:gd name="connsiteY5" fmla="*/ 1203537 h 1415626"/>
                        <a:gd name="connsiteX6" fmla="*/ 0 w 4279515"/>
                        <a:gd name="connsiteY6" fmla="*/ 1212003 h 1415626"/>
                        <a:gd name="connsiteX7" fmla="*/ 0 w 4279515"/>
                        <a:gd name="connsiteY7" fmla="*/ 229023 h 1415626"/>
                        <a:gd name="connsiteX0" fmla="*/ 0 w 4279515"/>
                        <a:gd name="connsiteY0" fmla="*/ 229023 h 1415626"/>
                        <a:gd name="connsiteX1" fmla="*/ 3671987 w 4279515"/>
                        <a:gd name="connsiteY1" fmla="*/ 245957 h 1415626"/>
                        <a:gd name="connsiteX2" fmla="*/ 3688920 w 4279515"/>
                        <a:gd name="connsiteY2" fmla="*/ 0 h 1415626"/>
                        <a:gd name="connsiteX3" fmla="*/ 4279515 w 4279515"/>
                        <a:gd name="connsiteY3" fmla="*/ 720514 h 1415626"/>
                        <a:gd name="connsiteX4" fmla="*/ 3892121 w 4279515"/>
                        <a:gd name="connsiteY4" fmla="*/ 1415626 h 1415626"/>
                        <a:gd name="connsiteX5" fmla="*/ 3680454 w 4279515"/>
                        <a:gd name="connsiteY5" fmla="*/ 1093470 h 1415626"/>
                        <a:gd name="connsiteX6" fmla="*/ 0 w 4279515"/>
                        <a:gd name="connsiteY6" fmla="*/ 1212003 h 1415626"/>
                        <a:gd name="connsiteX7" fmla="*/ 0 w 4279515"/>
                        <a:gd name="connsiteY7" fmla="*/ 229023 h 1415626"/>
                        <a:gd name="connsiteX0" fmla="*/ 0 w 4279515"/>
                        <a:gd name="connsiteY0" fmla="*/ 229023 h 1373292"/>
                        <a:gd name="connsiteX1" fmla="*/ 3671987 w 4279515"/>
                        <a:gd name="connsiteY1" fmla="*/ 245957 h 1373292"/>
                        <a:gd name="connsiteX2" fmla="*/ 3688920 w 4279515"/>
                        <a:gd name="connsiteY2" fmla="*/ 0 h 1373292"/>
                        <a:gd name="connsiteX3" fmla="*/ 4279515 w 4279515"/>
                        <a:gd name="connsiteY3" fmla="*/ 720514 h 1373292"/>
                        <a:gd name="connsiteX4" fmla="*/ 3731255 w 4279515"/>
                        <a:gd name="connsiteY4" fmla="*/ 1373292 h 1373292"/>
                        <a:gd name="connsiteX5" fmla="*/ 3680454 w 4279515"/>
                        <a:gd name="connsiteY5" fmla="*/ 1093470 h 1373292"/>
                        <a:gd name="connsiteX6" fmla="*/ 0 w 4279515"/>
                        <a:gd name="connsiteY6" fmla="*/ 1212003 h 1373292"/>
                        <a:gd name="connsiteX7" fmla="*/ 0 w 4279515"/>
                        <a:gd name="connsiteY7" fmla="*/ 229023 h 1373292"/>
                        <a:gd name="connsiteX0" fmla="*/ 0 w 4279515"/>
                        <a:gd name="connsiteY0" fmla="*/ 229023 h 1373292"/>
                        <a:gd name="connsiteX1" fmla="*/ 3671987 w 4279515"/>
                        <a:gd name="connsiteY1" fmla="*/ 245957 h 1373292"/>
                        <a:gd name="connsiteX2" fmla="*/ 3688920 w 4279515"/>
                        <a:gd name="connsiteY2" fmla="*/ 0 h 1373292"/>
                        <a:gd name="connsiteX3" fmla="*/ 4279515 w 4279515"/>
                        <a:gd name="connsiteY3" fmla="*/ 720514 h 1373292"/>
                        <a:gd name="connsiteX4" fmla="*/ 3731255 w 4279515"/>
                        <a:gd name="connsiteY4" fmla="*/ 1373292 h 1373292"/>
                        <a:gd name="connsiteX5" fmla="*/ 3756654 w 4279515"/>
                        <a:gd name="connsiteY5" fmla="*/ 1085003 h 1373292"/>
                        <a:gd name="connsiteX6" fmla="*/ 0 w 4279515"/>
                        <a:gd name="connsiteY6" fmla="*/ 1212003 h 1373292"/>
                        <a:gd name="connsiteX7" fmla="*/ 0 w 4279515"/>
                        <a:gd name="connsiteY7" fmla="*/ 229023 h 1373292"/>
                        <a:gd name="connsiteX0" fmla="*/ 0 w 4279515"/>
                        <a:gd name="connsiteY0" fmla="*/ 229023 h 1373292"/>
                        <a:gd name="connsiteX1" fmla="*/ 3671987 w 4279515"/>
                        <a:gd name="connsiteY1" fmla="*/ 245957 h 1373292"/>
                        <a:gd name="connsiteX2" fmla="*/ 3688920 w 4279515"/>
                        <a:gd name="connsiteY2" fmla="*/ 0 h 1373292"/>
                        <a:gd name="connsiteX3" fmla="*/ 4279515 w 4279515"/>
                        <a:gd name="connsiteY3" fmla="*/ 720514 h 1373292"/>
                        <a:gd name="connsiteX4" fmla="*/ 3731255 w 4279515"/>
                        <a:gd name="connsiteY4" fmla="*/ 1373292 h 1373292"/>
                        <a:gd name="connsiteX5" fmla="*/ 3765121 w 4279515"/>
                        <a:gd name="connsiteY5" fmla="*/ 1169670 h 1373292"/>
                        <a:gd name="connsiteX6" fmla="*/ 0 w 4279515"/>
                        <a:gd name="connsiteY6" fmla="*/ 1212003 h 1373292"/>
                        <a:gd name="connsiteX7" fmla="*/ 0 w 4279515"/>
                        <a:gd name="connsiteY7" fmla="*/ 229023 h 1373292"/>
                        <a:gd name="connsiteX0" fmla="*/ 0 w 4279515"/>
                        <a:gd name="connsiteY0" fmla="*/ 229023 h 1373292"/>
                        <a:gd name="connsiteX1" fmla="*/ 3671987 w 4279515"/>
                        <a:gd name="connsiteY1" fmla="*/ 245957 h 1373292"/>
                        <a:gd name="connsiteX2" fmla="*/ 3688920 w 4279515"/>
                        <a:gd name="connsiteY2" fmla="*/ 0 h 1373292"/>
                        <a:gd name="connsiteX3" fmla="*/ 4279515 w 4279515"/>
                        <a:gd name="connsiteY3" fmla="*/ 720514 h 1373292"/>
                        <a:gd name="connsiteX4" fmla="*/ 3731255 w 4279515"/>
                        <a:gd name="connsiteY4" fmla="*/ 1373292 h 1373292"/>
                        <a:gd name="connsiteX5" fmla="*/ 3731254 w 4279515"/>
                        <a:gd name="connsiteY5" fmla="*/ 1178137 h 1373292"/>
                        <a:gd name="connsiteX6" fmla="*/ 0 w 4279515"/>
                        <a:gd name="connsiteY6" fmla="*/ 1212003 h 1373292"/>
                        <a:gd name="connsiteX7" fmla="*/ 0 w 4279515"/>
                        <a:gd name="connsiteY7" fmla="*/ 229023 h 1373292"/>
                        <a:gd name="connsiteX0" fmla="*/ 0 w 4279515"/>
                        <a:gd name="connsiteY0" fmla="*/ 229023 h 1381758"/>
                        <a:gd name="connsiteX1" fmla="*/ 3671987 w 4279515"/>
                        <a:gd name="connsiteY1" fmla="*/ 245957 h 1381758"/>
                        <a:gd name="connsiteX2" fmla="*/ 3688920 w 4279515"/>
                        <a:gd name="connsiteY2" fmla="*/ 0 h 1381758"/>
                        <a:gd name="connsiteX3" fmla="*/ 4279515 w 4279515"/>
                        <a:gd name="connsiteY3" fmla="*/ 720514 h 1381758"/>
                        <a:gd name="connsiteX4" fmla="*/ 3731255 w 4279515"/>
                        <a:gd name="connsiteY4" fmla="*/ 1381758 h 1381758"/>
                        <a:gd name="connsiteX5" fmla="*/ 3731254 w 4279515"/>
                        <a:gd name="connsiteY5" fmla="*/ 1178137 h 1381758"/>
                        <a:gd name="connsiteX6" fmla="*/ 0 w 4279515"/>
                        <a:gd name="connsiteY6" fmla="*/ 1212003 h 1381758"/>
                        <a:gd name="connsiteX7" fmla="*/ 0 w 4279515"/>
                        <a:gd name="connsiteY7" fmla="*/ 229023 h 1381758"/>
                        <a:gd name="connsiteX0" fmla="*/ 0 w 4279515"/>
                        <a:gd name="connsiteY0" fmla="*/ 229023 h 1381758"/>
                        <a:gd name="connsiteX1" fmla="*/ 3671987 w 4279515"/>
                        <a:gd name="connsiteY1" fmla="*/ 245957 h 1381758"/>
                        <a:gd name="connsiteX2" fmla="*/ 3688920 w 4279515"/>
                        <a:gd name="connsiteY2" fmla="*/ 0 h 1381758"/>
                        <a:gd name="connsiteX3" fmla="*/ 4279515 w 4279515"/>
                        <a:gd name="connsiteY3" fmla="*/ 720514 h 1381758"/>
                        <a:gd name="connsiteX4" fmla="*/ 3731255 w 4279515"/>
                        <a:gd name="connsiteY4" fmla="*/ 1381758 h 1381758"/>
                        <a:gd name="connsiteX5" fmla="*/ 3731254 w 4279515"/>
                        <a:gd name="connsiteY5" fmla="*/ 1178137 h 1381758"/>
                        <a:gd name="connsiteX6" fmla="*/ 16933 w 4279515"/>
                        <a:gd name="connsiteY6" fmla="*/ 1076537 h 1381758"/>
                        <a:gd name="connsiteX7" fmla="*/ 0 w 4279515"/>
                        <a:gd name="connsiteY7" fmla="*/ 229023 h 1381758"/>
                        <a:gd name="connsiteX0" fmla="*/ 0 w 4279515"/>
                        <a:gd name="connsiteY0" fmla="*/ 229023 h 1381758"/>
                        <a:gd name="connsiteX1" fmla="*/ 3671987 w 4279515"/>
                        <a:gd name="connsiteY1" fmla="*/ 245957 h 1381758"/>
                        <a:gd name="connsiteX2" fmla="*/ 3688920 w 4279515"/>
                        <a:gd name="connsiteY2" fmla="*/ 0 h 1381758"/>
                        <a:gd name="connsiteX3" fmla="*/ 4279515 w 4279515"/>
                        <a:gd name="connsiteY3" fmla="*/ 720514 h 1381758"/>
                        <a:gd name="connsiteX4" fmla="*/ 3731255 w 4279515"/>
                        <a:gd name="connsiteY4" fmla="*/ 1381758 h 1381758"/>
                        <a:gd name="connsiteX5" fmla="*/ 3731254 w 4279515"/>
                        <a:gd name="connsiteY5" fmla="*/ 1178137 h 1381758"/>
                        <a:gd name="connsiteX6" fmla="*/ 8466 w 4279515"/>
                        <a:gd name="connsiteY6" fmla="*/ 1195070 h 1381758"/>
                        <a:gd name="connsiteX7" fmla="*/ 0 w 4279515"/>
                        <a:gd name="connsiteY7" fmla="*/ 229023 h 1381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79515" h="1381758">
                          <a:moveTo>
                            <a:pt x="0" y="229023"/>
                          </a:moveTo>
                          <a:lnTo>
                            <a:pt x="3671987" y="245957"/>
                          </a:lnTo>
                          <a:lnTo>
                            <a:pt x="3688920" y="0"/>
                          </a:lnTo>
                          <a:lnTo>
                            <a:pt x="4279515" y="720514"/>
                          </a:lnTo>
                          <a:lnTo>
                            <a:pt x="3731255" y="1381758"/>
                          </a:lnTo>
                          <a:cubicBezTo>
                            <a:pt x="3731255" y="1316706"/>
                            <a:pt x="3731254" y="1243189"/>
                            <a:pt x="3731254" y="1178137"/>
                          </a:cubicBezTo>
                          <a:lnTo>
                            <a:pt x="8466" y="1195070"/>
                          </a:lnTo>
                          <a:lnTo>
                            <a:pt x="0" y="229023"/>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35" name="Freeform 34">
                      <a:extLst>
                        <a:ext uri="{FF2B5EF4-FFF2-40B4-BE49-F238E27FC236}">
                          <a16:creationId xmlns:a16="http://schemas.microsoft.com/office/drawing/2014/main" id="{2E3772E3-7583-65B1-0B5D-702471DF0AD5}"/>
                        </a:ext>
                      </a:extLst>
                    </p:cNvPr>
                    <p:cNvSpPr/>
                    <p:nvPr/>
                  </p:nvSpPr>
                  <p:spPr>
                    <a:xfrm rot="337564">
                      <a:off x="3359254" y="4244464"/>
                      <a:ext cx="3765134" cy="1022115"/>
                    </a:xfrm>
                    <a:custGeom>
                      <a:avLst/>
                      <a:gdLst>
                        <a:gd name="connsiteX0" fmla="*/ 133647 w 6010567"/>
                        <a:gd name="connsiteY0" fmla="*/ 18307 h 1156825"/>
                        <a:gd name="connsiteX1" fmla="*/ 1155624 w 6010567"/>
                        <a:gd name="connsiteY1" fmla="*/ 98989 h 1156825"/>
                        <a:gd name="connsiteX2" fmla="*/ 1754018 w 6010567"/>
                        <a:gd name="connsiteY2" fmla="*/ 179672 h 1156825"/>
                        <a:gd name="connsiteX3" fmla="*/ 2325518 w 6010567"/>
                        <a:gd name="connsiteY3" fmla="*/ 300695 h 1156825"/>
                        <a:gd name="connsiteX4" fmla="*/ 2654971 w 6010567"/>
                        <a:gd name="connsiteY4" fmla="*/ 448613 h 1156825"/>
                        <a:gd name="connsiteX5" fmla="*/ 2944083 w 6010567"/>
                        <a:gd name="connsiteY5" fmla="*/ 529295 h 1156825"/>
                        <a:gd name="connsiteX6" fmla="*/ 3522306 w 6010567"/>
                        <a:gd name="connsiteY6" fmla="*/ 623425 h 1156825"/>
                        <a:gd name="connsiteX7" fmla="*/ 4315683 w 6010567"/>
                        <a:gd name="connsiteY7" fmla="*/ 683936 h 1156825"/>
                        <a:gd name="connsiteX8" fmla="*/ 4900630 w 6010567"/>
                        <a:gd name="connsiteY8" fmla="*/ 697383 h 1156825"/>
                        <a:gd name="connsiteX9" fmla="*/ 5371277 w 6010567"/>
                        <a:gd name="connsiteY9" fmla="*/ 690660 h 1156825"/>
                        <a:gd name="connsiteX10" fmla="*/ 5922606 w 6010567"/>
                        <a:gd name="connsiteY10" fmla="*/ 683936 h 1156825"/>
                        <a:gd name="connsiteX11" fmla="*/ 5895712 w 6010567"/>
                        <a:gd name="connsiteY11" fmla="*/ 1114242 h 1156825"/>
                        <a:gd name="connsiteX12" fmla="*/ 4833394 w 6010567"/>
                        <a:gd name="connsiteY12" fmla="*/ 1141136 h 1156825"/>
                        <a:gd name="connsiteX13" fmla="*/ 3999677 w 6010567"/>
                        <a:gd name="connsiteY13" fmla="*/ 1114242 h 1156825"/>
                        <a:gd name="connsiteX14" fmla="*/ 3273536 w 6010567"/>
                        <a:gd name="connsiteY14" fmla="*/ 1053731 h 1156825"/>
                        <a:gd name="connsiteX15" fmla="*/ 2641524 w 6010567"/>
                        <a:gd name="connsiteY15" fmla="*/ 946154 h 1156825"/>
                        <a:gd name="connsiteX16" fmla="*/ 2312071 w 6010567"/>
                        <a:gd name="connsiteY16" fmla="*/ 798236 h 1156825"/>
                        <a:gd name="connsiteX17" fmla="*/ 1969171 w 6010567"/>
                        <a:gd name="connsiteY17" fmla="*/ 690660 h 1156825"/>
                        <a:gd name="connsiteX18" fmla="*/ 1538865 w 6010567"/>
                        <a:gd name="connsiteY18" fmla="*/ 596531 h 1156825"/>
                        <a:gd name="connsiteX19" fmla="*/ 725318 w 6010567"/>
                        <a:gd name="connsiteY19" fmla="*/ 495678 h 1156825"/>
                        <a:gd name="connsiteX20" fmla="*/ 167265 w 6010567"/>
                        <a:gd name="connsiteY20" fmla="*/ 482231 h 1156825"/>
                        <a:gd name="connsiteX21" fmla="*/ 19347 w 6010567"/>
                        <a:gd name="connsiteY21" fmla="*/ 475507 h 1156825"/>
                        <a:gd name="connsiteX22" fmla="*/ 133647 w 6010567"/>
                        <a:gd name="connsiteY22" fmla="*/ 18307 h 1156825"/>
                        <a:gd name="connsiteX0" fmla="*/ 131307 w 6008227"/>
                        <a:gd name="connsiteY0" fmla="*/ 18307 h 1156825"/>
                        <a:gd name="connsiteX1" fmla="*/ 1153284 w 6008227"/>
                        <a:gd name="connsiteY1" fmla="*/ 98989 h 1156825"/>
                        <a:gd name="connsiteX2" fmla="*/ 1751678 w 6008227"/>
                        <a:gd name="connsiteY2" fmla="*/ 179672 h 1156825"/>
                        <a:gd name="connsiteX3" fmla="*/ 2323178 w 6008227"/>
                        <a:gd name="connsiteY3" fmla="*/ 300695 h 1156825"/>
                        <a:gd name="connsiteX4" fmla="*/ 2652631 w 6008227"/>
                        <a:gd name="connsiteY4" fmla="*/ 448613 h 1156825"/>
                        <a:gd name="connsiteX5" fmla="*/ 2941743 w 6008227"/>
                        <a:gd name="connsiteY5" fmla="*/ 529295 h 1156825"/>
                        <a:gd name="connsiteX6" fmla="*/ 3519966 w 6008227"/>
                        <a:gd name="connsiteY6" fmla="*/ 623425 h 1156825"/>
                        <a:gd name="connsiteX7" fmla="*/ 4313343 w 6008227"/>
                        <a:gd name="connsiteY7" fmla="*/ 683936 h 1156825"/>
                        <a:gd name="connsiteX8" fmla="*/ 4898290 w 6008227"/>
                        <a:gd name="connsiteY8" fmla="*/ 697383 h 1156825"/>
                        <a:gd name="connsiteX9" fmla="*/ 5368937 w 6008227"/>
                        <a:gd name="connsiteY9" fmla="*/ 690660 h 1156825"/>
                        <a:gd name="connsiteX10" fmla="*/ 5920266 w 6008227"/>
                        <a:gd name="connsiteY10" fmla="*/ 683936 h 1156825"/>
                        <a:gd name="connsiteX11" fmla="*/ 5893372 w 6008227"/>
                        <a:gd name="connsiteY11" fmla="*/ 1114242 h 1156825"/>
                        <a:gd name="connsiteX12" fmla="*/ 4831054 w 6008227"/>
                        <a:gd name="connsiteY12" fmla="*/ 1141136 h 1156825"/>
                        <a:gd name="connsiteX13" fmla="*/ 3997337 w 6008227"/>
                        <a:gd name="connsiteY13" fmla="*/ 1114242 h 1156825"/>
                        <a:gd name="connsiteX14" fmla="*/ 3271196 w 6008227"/>
                        <a:gd name="connsiteY14" fmla="*/ 1053731 h 1156825"/>
                        <a:gd name="connsiteX15" fmla="*/ 2639184 w 6008227"/>
                        <a:gd name="connsiteY15" fmla="*/ 946154 h 1156825"/>
                        <a:gd name="connsiteX16" fmla="*/ 2309731 w 6008227"/>
                        <a:gd name="connsiteY16" fmla="*/ 798236 h 1156825"/>
                        <a:gd name="connsiteX17" fmla="*/ 1966831 w 6008227"/>
                        <a:gd name="connsiteY17" fmla="*/ 690660 h 1156825"/>
                        <a:gd name="connsiteX18" fmla="*/ 1536525 w 6008227"/>
                        <a:gd name="connsiteY18" fmla="*/ 596531 h 1156825"/>
                        <a:gd name="connsiteX19" fmla="*/ 722978 w 6008227"/>
                        <a:gd name="connsiteY19" fmla="*/ 495678 h 1156825"/>
                        <a:gd name="connsiteX20" fmla="*/ 164925 w 6008227"/>
                        <a:gd name="connsiteY20" fmla="*/ 502575 h 1156825"/>
                        <a:gd name="connsiteX21" fmla="*/ 17007 w 6008227"/>
                        <a:gd name="connsiteY21" fmla="*/ 475507 h 1156825"/>
                        <a:gd name="connsiteX22" fmla="*/ 131307 w 6008227"/>
                        <a:gd name="connsiteY22" fmla="*/ 18307 h 1156825"/>
                        <a:gd name="connsiteX0" fmla="*/ 117405 w 5994325"/>
                        <a:gd name="connsiteY0" fmla="*/ 22282 h 1160800"/>
                        <a:gd name="connsiteX1" fmla="*/ 796482 w 5994325"/>
                        <a:gd name="connsiteY1" fmla="*/ 82619 h 1160800"/>
                        <a:gd name="connsiteX2" fmla="*/ 1737776 w 5994325"/>
                        <a:gd name="connsiteY2" fmla="*/ 183647 h 1160800"/>
                        <a:gd name="connsiteX3" fmla="*/ 2309276 w 5994325"/>
                        <a:gd name="connsiteY3" fmla="*/ 304670 h 1160800"/>
                        <a:gd name="connsiteX4" fmla="*/ 2638729 w 5994325"/>
                        <a:gd name="connsiteY4" fmla="*/ 452588 h 1160800"/>
                        <a:gd name="connsiteX5" fmla="*/ 2927841 w 5994325"/>
                        <a:gd name="connsiteY5" fmla="*/ 533270 h 1160800"/>
                        <a:gd name="connsiteX6" fmla="*/ 3506064 w 5994325"/>
                        <a:gd name="connsiteY6" fmla="*/ 627400 h 1160800"/>
                        <a:gd name="connsiteX7" fmla="*/ 4299441 w 5994325"/>
                        <a:gd name="connsiteY7" fmla="*/ 687911 h 1160800"/>
                        <a:gd name="connsiteX8" fmla="*/ 4884388 w 5994325"/>
                        <a:gd name="connsiteY8" fmla="*/ 701358 h 1160800"/>
                        <a:gd name="connsiteX9" fmla="*/ 5355035 w 5994325"/>
                        <a:gd name="connsiteY9" fmla="*/ 694635 h 1160800"/>
                        <a:gd name="connsiteX10" fmla="*/ 5906364 w 5994325"/>
                        <a:gd name="connsiteY10" fmla="*/ 687911 h 1160800"/>
                        <a:gd name="connsiteX11" fmla="*/ 5879470 w 5994325"/>
                        <a:gd name="connsiteY11" fmla="*/ 1118217 h 1160800"/>
                        <a:gd name="connsiteX12" fmla="*/ 4817152 w 5994325"/>
                        <a:gd name="connsiteY12" fmla="*/ 1145111 h 1160800"/>
                        <a:gd name="connsiteX13" fmla="*/ 3983435 w 5994325"/>
                        <a:gd name="connsiteY13" fmla="*/ 1118217 h 1160800"/>
                        <a:gd name="connsiteX14" fmla="*/ 3257294 w 5994325"/>
                        <a:gd name="connsiteY14" fmla="*/ 1057706 h 1160800"/>
                        <a:gd name="connsiteX15" fmla="*/ 2625282 w 5994325"/>
                        <a:gd name="connsiteY15" fmla="*/ 950129 h 1160800"/>
                        <a:gd name="connsiteX16" fmla="*/ 2295829 w 5994325"/>
                        <a:gd name="connsiteY16" fmla="*/ 802211 h 1160800"/>
                        <a:gd name="connsiteX17" fmla="*/ 1952929 w 5994325"/>
                        <a:gd name="connsiteY17" fmla="*/ 694635 h 1160800"/>
                        <a:gd name="connsiteX18" fmla="*/ 1522623 w 5994325"/>
                        <a:gd name="connsiteY18" fmla="*/ 600506 h 1160800"/>
                        <a:gd name="connsiteX19" fmla="*/ 709076 w 5994325"/>
                        <a:gd name="connsiteY19" fmla="*/ 499653 h 1160800"/>
                        <a:gd name="connsiteX20" fmla="*/ 151023 w 5994325"/>
                        <a:gd name="connsiteY20" fmla="*/ 506550 h 1160800"/>
                        <a:gd name="connsiteX21" fmla="*/ 3105 w 5994325"/>
                        <a:gd name="connsiteY21" fmla="*/ 479482 h 1160800"/>
                        <a:gd name="connsiteX22" fmla="*/ 117405 w 5994325"/>
                        <a:gd name="connsiteY22" fmla="*/ 22282 h 1160800"/>
                        <a:gd name="connsiteX0" fmla="*/ 115287 w 5992207"/>
                        <a:gd name="connsiteY0" fmla="*/ 22282 h 1160800"/>
                        <a:gd name="connsiteX1" fmla="*/ 626276 w 5992207"/>
                        <a:gd name="connsiteY1" fmla="*/ 82619 h 1160800"/>
                        <a:gd name="connsiteX2" fmla="*/ 1735658 w 5992207"/>
                        <a:gd name="connsiteY2" fmla="*/ 183647 h 1160800"/>
                        <a:gd name="connsiteX3" fmla="*/ 2307158 w 5992207"/>
                        <a:gd name="connsiteY3" fmla="*/ 304670 h 1160800"/>
                        <a:gd name="connsiteX4" fmla="*/ 2636611 w 5992207"/>
                        <a:gd name="connsiteY4" fmla="*/ 452588 h 1160800"/>
                        <a:gd name="connsiteX5" fmla="*/ 2925723 w 5992207"/>
                        <a:gd name="connsiteY5" fmla="*/ 533270 h 1160800"/>
                        <a:gd name="connsiteX6" fmla="*/ 3503946 w 5992207"/>
                        <a:gd name="connsiteY6" fmla="*/ 627400 h 1160800"/>
                        <a:gd name="connsiteX7" fmla="*/ 4297323 w 5992207"/>
                        <a:gd name="connsiteY7" fmla="*/ 687911 h 1160800"/>
                        <a:gd name="connsiteX8" fmla="*/ 4882270 w 5992207"/>
                        <a:gd name="connsiteY8" fmla="*/ 701358 h 1160800"/>
                        <a:gd name="connsiteX9" fmla="*/ 5352917 w 5992207"/>
                        <a:gd name="connsiteY9" fmla="*/ 694635 h 1160800"/>
                        <a:gd name="connsiteX10" fmla="*/ 5904246 w 5992207"/>
                        <a:gd name="connsiteY10" fmla="*/ 687911 h 1160800"/>
                        <a:gd name="connsiteX11" fmla="*/ 5877352 w 5992207"/>
                        <a:gd name="connsiteY11" fmla="*/ 1118217 h 1160800"/>
                        <a:gd name="connsiteX12" fmla="*/ 4815034 w 5992207"/>
                        <a:gd name="connsiteY12" fmla="*/ 1145111 h 1160800"/>
                        <a:gd name="connsiteX13" fmla="*/ 3981317 w 5992207"/>
                        <a:gd name="connsiteY13" fmla="*/ 1118217 h 1160800"/>
                        <a:gd name="connsiteX14" fmla="*/ 3255176 w 5992207"/>
                        <a:gd name="connsiteY14" fmla="*/ 1057706 h 1160800"/>
                        <a:gd name="connsiteX15" fmla="*/ 2623164 w 5992207"/>
                        <a:gd name="connsiteY15" fmla="*/ 950129 h 1160800"/>
                        <a:gd name="connsiteX16" fmla="*/ 2293711 w 5992207"/>
                        <a:gd name="connsiteY16" fmla="*/ 802211 h 1160800"/>
                        <a:gd name="connsiteX17" fmla="*/ 1950811 w 5992207"/>
                        <a:gd name="connsiteY17" fmla="*/ 694635 h 1160800"/>
                        <a:gd name="connsiteX18" fmla="*/ 1520505 w 5992207"/>
                        <a:gd name="connsiteY18" fmla="*/ 600506 h 1160800"/>
                        <a:gd name="connsiteX19" fmla="*/ 706958 w 5992207"/>
                        <a:gd name="connsiteY19" fmla="*/ 499653 h 1160800"/>
                        <a:gd name="connsiteX20" fmla="*/ 148905 w 5992207"/>
                        <a:gd name="connsiteY20" fmla="*/ 506550 h 1160800"/>
                        <a:gd name="connsiteX21" fmla="*/ 987 w 5992207"/>
                        <a:gd name="connsiteY21" fmla="*/ 479482 h 1160800"/>
                        <a:gd name="connsiteX22" fmla="*/ 115287 w 5992207"/>
                        <a:gd name="connsiteY22" fmla="*/ 22282 h 1160800"/>
                        <a:gd name="connsiteX0" fmla="*/ 97884 w 5994975"/>
                        <a:gd name="connsiteY0" fmla="*/ 28815 h 1126643"/>
                        <a:gd name="connsiteX1" fmla="*/ 629044 w 5994975"/>
                        <a:gd name="connsiteY1" fmla="*/ 48462 h 1126643"/>
                        <a:gd name="connsiteX2" fmla="*/ 1738426 w 5994975"/>
                        <a:gd name="connsiteY2" fmla="*/ 149490 h 1126643"/>
                        <a:gd name="connsiteX3" fmla="*/ 2309926 w 5994975"/>
                        <a:gd name="connsiteY3" fmla="*/ 270513 h 1126643"/>
                        <a:gd name="connsiteX4" fmla="*/ 2639379 w 5994975"/>
                        <a:gd name="connsiteY4" fmla="*/ 418431 h 1126643"/>
                        <a:gd name="connsiteX5" fmla="*/ 2928491 w 5994975"/>
                        <a:gd name="connsiteY5" fmla="*/ 499113 h 1126643"/>
                        <a:gd name="connsiteX6" fmla="*/ 3506714 w 5994975"/>
                        <a:gd name="connsiteY6" fmla="*/ 593243 h 1126643"/>
                        <a:gd name="connsiteX7" fmla="*/ 4300091 w 5994975"/>
                        <a:gd name="connsiteY7" fmla="*/ 653754 h 1126643"/>
                        <a:gd name="connsiteX8" fmla="*/ 4885038 w 5994975"/>
                        <a:gd name="connsiteY8" fmla="*/ 667201 h 1126643"/>
                        <a:gd name="connsiteX9" fmla="*/ 5355685 w 5994975"/>
                        <a:gd name="connsiteY9" fmla="*/ 660478 h 1126643"/>
                        <a:gd name="connsiteX10" fmla="*/ 5907014 w 5994975"/>
                        <a:gd name="connsiteY10" fmla="*/ 653754 h 1126643"/>
                        <a:gd name="connsiteX11" fmla="*/ 5880120 w 5994975"/>
                        <a:gd name="connsiteY11" fmla="*/ 1084060 h 1126643"/>
                        <a:gd name="connsiteX12" fmla="*/ 4817802 w 5994975"/>
                        <a:gd name="connsiteY12" fmla="*/ 1110954 h 1126643"/>
                        <a:gd name="connsiteX13" fmla="*/ 3984085 w 5994975"/>
                        <a:gd name="connsiteY13" fmla="*/ 1084060 h 1126643"/>
                        <a:gd name="connsiteX14" fmla="*/ 3257944 w 5994975"/>
                        <a:gd name="connsiteY14" fmla="*/ 1023549 h 1126643"/>
                        <a:gd name="connsiteX15" fmla="*/ 2625932 w 5994975"/>
                        <a:gd name="connsiteY15" fmla="*/ 915972 h 1126643"/>
                        <a:gd name="connsiteX16" fmla="*/ 2296479 w 5994975"/>
                        <a:gd name="connsiteY16" fmla="*/ 768054 h 1126643"/>
                        <a:gd name="connsiteX17" fmla="*/ 1953579 w 5994975"/>
                        <a:gd name="connsiteY17" fmla="*/ 660478 h 1126643"/>
                        <a:gd name="connsiteX18" fmla="*/ 1523273 w 5994975"/>
                        <a:gd name="connsiteY18" fmla="*/ 566349 h 1126643"/>
                        <a:gd name="connsiteX19" fmla="*/ 709726 w 5994975"/>
                        <a:gd name="connsiteY19" fmla="*/ 465496 h 1126643"/>
                        <a:gd name="connsiteX20" fmla="*/ 151673 w 5994975"/>
                        <a:gd name="connsiteY20" fmla="*/ 472393 h 1126643"/>
                        <a:gd name="connsiteX21" fmla="*/ 3755 w 5994975"/>
                        <a:gd name="connsiteY21" fmla="*/ 445325 h 1126643"/>
                        <a:gd name="connsiteX22" fmla="*/ 97884 w 5994975"/>
                        <a:gd name="connsiteY22" fmla="*/ 28815 h 1126643"/>
                        <a:gd name="connsiteX0" fmla="*/ 43178 w 6074740"/>
                        <a:gd name="connsiteY0" fmla="*/ 25139 h 1143311"/>
                        <a:gd name="connsiteX1" fmla="*/ 708809 w 6074740"/>
                        <a:gd name="connsiteY1" fmla="*/ 65130 h 1143311"/>
                        <a:gd name="connsiteX2" fmla="*/ 1818191 w 6074740"/>
                        <a:gd name="connsiteY2" fmla="*/ 166158 h 1143311"/>
                        <a:gd name="connsiteX3" fmla="*/ 2389691 w 6074740"/>
                        <a:gd name="connsiteY3" fmla="*/ 287181 h 1143311"/>
                        <a:gd name="connsiteX4" fmla="*/ 2719144 w 6074740"/>
                        <a:gd name="connsiteY4" fmla="*/ 435099 h 1143311"/>
                        <a:gd name="connsiteX5" fmla="*/ 3008256 w 6074740"/>
                        <a:gd name="connsiteY5" fmla="*/ 515781 h 1143311"/>
                        <a:gd name="connsiteX6" fmla="*/ 3586479 w 6074740"/>
                        <a:gd name="connsiteY6" fmla="*/ 609911 h 1143311"/>
                        <a:gd name="connsiteX7" fmla="*/ 4379856 w 6074740"/>
                        <a:gd name="connsiteY7" fmla="*/ 670422 h 1143311"/>
                        <a:gd name="connsiteX8" fmla="*/ 4964803 w 6074740"/>
                        <a:gd name="connsiteY8" fmla="*/ 683869 h 1143311"/>
                        <a:gd name="connsiteX9" fmla="*/ 5435450 w 6074740"/>
                        <a:gd name="connsiteY9" fmla="*/ 677146 h 1143311"/>
                        <a:gd name="connsiteX10" fmla="*/ 5986779 w 6074740"/>
                        <a:gd name="connsiteY10" fmla="*/ 670422 h 1143311"/>
                        <a:gd name="connsiteX11" fmla="*/ 5959885 w 6074740"/>
                        <a:gd name="connsiteY11" fmla="*/ 1100728 h 1143311"/>
                        <a:gd name="connsiteX12" fmla="*/ 4897567 w 6074740"/>
                        <a:gd name="connsiteY12" fmla="*/ 1127622 h 1143311"/>
                        <a:gd name="connsiteX13" fmla="*/ 4063850 w 6074740"/>
                        <a:gd name="connsiteY13" fmla="*/ 1100728 h 1143311"/>
                        <a:gd name="connsiteX14" fmla="*/ 3337709 w 6074740"/>
                        <a:gd name="connsiteY14" fmla="*/ 1040217 h 1143311"/>
                        <a:gd name="connsiteX15" fmla="*/ 2705697 w 6074740"/>
                        <a:gd name="connsiteY15" fmla="*/ 932640 h 1143311"/>
                        <a:gd name="connsiteX16" fmla="*/ 2376244 w 6074740"/>
                        <a:gd name="connsiteY16" fmla="*/ 784722 h 1143311"/>
                        <a:gd name="connsiteX17" fmla="*/ 2033344 w 6074740"/>
                        <a:gd name="connsiteY17" fmla="*/ 677146 h 1143311"/>
                        <a:gd name="connsiteX18" fmla="*/ 1603038 w 6074740"/>
                        <a:gd name="connsiteY18" fmla="*/ 583017 h 1143311"/>
                        <a:gd name="connsiteX19" fmla="*/ 789491 w 6074740"/>
                        <a:gd name="connsiteY19" fmla="*/ 482164 h 1143311"/>
                        <a:gd name="connsiteX20" fmla="*/ 231438 w 6074740"/>
                        <a:gd name="connsiteY20" fmla="*/ 489061 h 1143311"/>
                        <a:gd name="connsiteX21" fmla="*/ 83520 w 6074740"/>
                        <a:gd name="connsiteY21" fmla="*/ 461993 h 1143311"/>
                        <a:gd name="connsiteX22" fmla="*/ 43178 w 6074740"/>
                        <a:gd name="connsiteY22" fmla="*/ 25139 h 1143311"/>
                        <a:gd name="connsiteX0" fmla="*/ 43178 w 6074740"/>
                        <a:gd name="connsiteY0" fmla="*/ 25139 h 1143311"/>
                        <a:gd name="connsiteX1" fmla="*/ 708809 w 6074740"/>
                        <a:gd name="connsiteY1" fmla="*/ 65130 h 1143311"/>
                        <a:gd name="connsiteX2" fmla="*/ 1818191 w 6074740"/>
                        <a:gd name="connsiteY2" fmla="*/ 166158 h 1143311"/>
                        <a:gd name="connsiteX3" fmla="*/ 2389691 w 6074740"/>
                        <a:gd name="connsiteY3" fmla="*/ 287181 h 1143311"/>
                        <a:gd name="connsiteX4" fmla="*/ 2719144 w 6074740"/>
                        <a:gd name="connsiteY4" fmla="*/ 435099 h 1143311"/>
                        <a:gd name="connsiteX5" fmla="*/ 3008256 w 6074740"/>
                        <a:gd name="connsiteY5" fmla="*/ 515781 h 1143311"/>
                        <a:gd name="connsiteX6" fmla="*/ 3586479 w 6074740"/>
                        <a:gd name="connsiteY6" fmla="*/ 609911 h 1143311"/>
                        <a:gd name="connsiteX7" fmla="*/ 4379856 w 6074740"/>
                        <a:gd name="connsiteY7" fmla="*/ 670422 h 1143311"/>
                        <a:gd name="connsiteX8" fmla="*/ 4964803 w 6074740"/>
                        <a:gd name="connsiteY8" fmla="*/ 683869 h 1143311"/>
                        <a:gd name="connsiteX9" fmla="*/ 5435450 w 6074740"/>
                        <a:gd name="connsiteY9" fmla="*/ 677146 h 1143311"/>
                        <a:gd name="connsiteX10" fmla="*/ 5986779 w 6074740"/>
                        <a:gd name="connsiteY10" fmla="*/ 670422 h 1143311"/>
                        <a:gd name="connsiteX11" fmla="*/ 5959885 w 6074740"/>
                        <a:gd name="connsiteY11" fmla="*/ 1100728 h 1143311"/>
                        <a:gd name="connsiteX12" fmla="*/ 4897567 w 6074740"/>
                        <a:gd name="connsiteY12" fmla="*/ 1127622 h 1143311"/>
                        <a:gd name="connsiteX13" fmla="*/ 4063850 w 6074740"/>
                        <a:gd name="connsiteY13" fmla="*/ 1100728 h 1143311"/>
                        <a:gd name="connsiteX14" fmla="*/ 3337709 w 6074740"/>
                        <a:gd name="connsiteY14" fmla="*/ 1040217 h 1143311"/>
                        <a:gd name="connsiteX15" fmla="*/ 2705697 w 6074740"/>
                        <a:gd name="connsiteY15" fmla="*/ 932640 h 1143311"/>
                        <a:gd name="connsiteX16" fmla="*/ 2376244 w 6074740"/>
                        <a:gd name="connsiteY16" fmla="*/ 784722 h 1143311"/>
                        <a:gd name="connsiteX17" fmla="*/ 2033344 w 6074740"/>
                        <a:gd name="connsiteY17" fmla="*/ 677146 h 1143311"/>
                        <a:gd name="connsiteX18" fmla="*/ 1603038 w 6074740"/>
                        <a:gd name="connsiteY18" fmla="*/ 583017 h 1143311"/>
                        <a:gd name="connsiteX19" fmla="*/ 910514 w 6074740"/>
                        <a:gd name="connsiteY19" fmla="*/ 509290 h 1143311"/>
                        <a:gd name="connsiteX20" fmla="*/ 231438 w 6074740"/>
                        <a:gd name="connsiteY20" fmla="*/ 489061 h 1143311"/>
                        <a:gd name="connsiteX21" fmla="*/ 83520 w 6074740"/>
                        <a:gd name="connsiteY21" fmla="*/ 461993 h 1143311"/>
                        <a:gd name="connsiteX22" fmla="*/ 43178 w 6074740"/>
                        <a:gd name="connsiteY22" fmla="*/ 25139 h 1143311"/>
                        <a:gd name="connsiteX0" fmla="*/ 43178 w 6074740"/>
                        <a:gd name="connsiteY0" fmla="*/ 23592 h 1141764"/>
                        <a:gd name="connsiteX1" fmla="*/ 708809 w 6074740"/>
                        <a:gd name="connsiteY1" fmla="*/ 63583 h 1141764"/>
                        <a:gd name="connsiteX2" fmla="*/ 1845567 w 6074740"/>
                        <a:gd name="connsiteY2" fmla="*/ 105294 h 1141764"/>
                        <a:gd name="connsiteX3" fmla="*/ 2389691 w 6074740"/>
                        <a:gd name="connsiteY3" fmla="*/ 285634 h 1141764"/>
                        <a:gd name="connsiteX4" fmla="*/ 2719144 w 6074740"/>
                        <a:gd name="connsiteY4" fmla="*/ 433552 h 1141764"/>
                        <a:gd name="connsiteX5" fmla="*/ 3008256 w 6074740"/>
                        <a:gd name="connsiteY5" fmla="*/ 514234 h 1141764"/>
                        <a:gd name="connsiteX6" fmla="*/ 3586479 w 6074740"/>
                        <a:gd name="connsiteY6" fmla="*/ 608364 h 1141764"/>
                        <a:gd name="connsiteX7" fmla="*/ 4379856 w 6074740"/>
                        <a:gd name="connsiteY7" fmla="*/ 668875 h 1141764"/>
                        <a:gd name="connsiteX8" fmla="*/ 4964803 w 6074740"/>
                        <a:gd name="connsiteY8" fmla="*/ 682322 h 1141764"/>
                        <a:gd name="connsiteX9" fmla="*/ 5435450 w 6074740"/>
                        <a:gd name="connsiteY9" fmla="*/ 675599 h 1141764"/>
                        <a:gd name="connsiteX10" fmla="*/ 5986779 w 6074740"/>
                        <a:gd name="connsiteY10" fmla="*/ 668875 h 1141764"/>
                        <a:gd name="connsiteX11" fmla="*/ 5959885 w 6074740"/>
                        <a:gd name="connsiteY11" fmla="*/ 1099181 h 1141764"/>
                        <a:gd name="connsiteX12" fmla="*/ 4897567 w 6074740"/>
                        <a:gd name="connsiteY12" fmla="*/ 1126075 h 1141764"/>
                        <a:gd name="connsiteX13" fmla="*/ 4063850 w 6074740"/>
                        <a:gd name="connsiteY13" fmla="*/ 1099181 h 1141764"/>
                        <a:gd name="connsiteX14" fmla="*/ 3337709 w 6074740"/>
                        <a:gd name="connsiteY14" fmla="*/ 1038670 h 1141764"/>
                        <a:gd name="connsiteX15" fmla="*/ 2705697 w 6074740"/>
                        <a:gd name="connsiteY15" fmla="*/ 931093 h 1141764"/>
                        <a:gd name="connsiteX16" fmla="*/ 2376244 w 6074740"/>
                        <a:gd name="connsiteY16" fmla="*/ 783175 h 1141764"/>
                        <a:gd name="connsiteX17" fmla="*/ 2033344 w 6074740"/>
                        <a:gd name="connsiteY17" fmla="*/ 675599 h 1141764"/>
                        <a:gd name="connsiteX18" fmla="*/ 1603038 w 6074740"/>
                        <a:gd name="connsiteY18" fmla="*/ 581470 h 1141764"/>
                        <a:gd name="connsiteX19" fmla="*/ 910514 w 6074740"/>
                        <a:gd name="connsiteY19" fmla="*/ 507743 h 1141764"/>
                        <a:gd name="connsiteX20" fmla="*/ 231438 w 6074740"/>
                        <a:gd name="connsiteY20" fmla="*/ 487514 h 1141764"/>
                        <a:gd name="connsiteX21" fmla="*/ 83520 w 6074740"/>
                        <a:gd name="connsiteY21" fmla="*/ 460446 h 1141764"/>
                        <a:gd name="connsiteX22" fmla="*/ 43178 w 6074740"/>
                        <a:gd name="connsiteY22" fmla="*/ 23592 h 1141764"/>
                        <a:gd name="connsiteX0" fmla="*/ 43178 w 6074740"/>
                        <a:gd name="connsiteY0" fmla="*/ 20439 h 1138611"/>
                        <a:gd name="connsiteX1" fmla="*/ 708809 w 6074740"/>
                        <a:gd name="connsiteY1" fmla="*/ 60430 h 1138611"/>
                        <a:gd name="connsiteX2" fmla="*/ 1845567 w 6074740"/>
                        <a:gd name="connsiteY2" fmla="*/ 102141 h 1138611"/>
                        <a:gd name="connsiteX3" fmla="*/ 2389691 w 6074740"/>
                        <a:gd name="connsiteY3" fmla="*/ 282481 h 1138611"/>
                        <a:gd name="connsiteX4" fmla="*/ 2719144 w 6074740"/>
                        <a:gd name="connsiteY4" fmla="*/ 430399 h 1138611"/>
                        <a:gd name="connsiteX5" fmla="*/ 3008256 w 6074740"/>
                        <a:gd name="connsiteY5" fmla="*/ 511081 h 1138611"/>
                        <a:gd name="connsiteX6" fmla="*/ 3586479 w 6074740"/>
                        <a:gd name="connsiteY6" fmla="*/ 605211 h 1138611"/>
                        <a:gd name="connsiteX7" fmla="*/ 4379856 w 6074740"/>
                        <a:gd name="connsiteY7" fmla="*/ 665722 h 1138611"/>
                        <a:gd name="connsiteX8" fmla="*/ 4964803 w 6074740"/>
                        <a:gd name="connsiteY8" fmla="*/ 679169 h 1138611"/>
                        <a:gd name="connsiteX9" fmla="*/ 5435450 w 6074740"/>
                        <a:gd name="connsiteY9" fmla="*/ 672446 h 1138611"/>
                        <a:gd name="connsiteX10" fmla="*/ 5986779 w 6074740"/>
                        <a:gd name="connsiteY10" fmla="*/ 665722 h 1138611"/>
                        <a:gd name="connsiteX11" fmla="*/ 5959885 w 6074740"/>
                        <a:gd name="connsiteY11" fmla="*/ 1096028 h 1138611"/>
                        <a:gd name="connsiteX12" fmla="*/ 4897567 w 6074740"/>
                        <a:gd name="connsiteY12" fmla="*/ 1122922 h 1138611"/>
                        <a:gd name="connsiteX13" fmla="*/ 4063850 w 6074740"/>
                        <a:gd name="connsiteY13" fmla="*/ 1096028 h 1138611"/>
                        <a:gd name="connsiteX14" fmla="*/ 3337709 w 6074740"/>
                        <a:gd name="connsiteY14" fmla="*/ 1035517 h 1138611"/>
                        <a:gd name="connsiteX15" fmla="*/ 2705697 w 6074740"/>
                        <a:gd name="connsiteY15" fmla="*/ 927940 h 1138611"/>
                        <a:gd name="connsiteX16" fmla="*/ 2376244 w 6074740"/>
                        <a:gd name="connsiteY16" fmla="*/ 780022 h 1138611"/>
                        <a:gd name="connsiteX17" fmla="*/ 2033344 w 6074740"/>
                        <a:gd name="connsiteY17" fmla="*/ 672446 h 1138611"/>
                        <a:gd name="connsiteX18" fmla="*/ 1603038 w 6074740"/>
                        <a:gd name="connsiteY18" fmla="*/ 578317 h 1138611"/>
                        <a:gd name="connsiteX19" fmla="*/ 910514 w 6074740"/>
                        <a:gd name="connsiteY19" fmla="*/ 504590 h 1138611"/>
                        <a:gd name="connsiteX20" fmla="*/ 231438 w 6074740"/>
                        <a:gd name="connsiteY20" fmla="*/ 484361 h 1138611"/>
                        <a:gd name="connsiteX21" fmla="*/ 83520 w 6074740"/>
                        <a:gd name="connsiteY21" fmla="*/ 457293 h 1138611"/>
                        <a:gd name="connsiteX22" fmla="*/ 43178 w 6074740"/>
                        <a:gd name="connsiteY22" fmla="*/ 20439 h 1138611"/>
                        <a:gd name="connsiteX0" fmla="*/ 43178 w 6074740"/>
                        <a:gd name="connsiteY0" fmla="*/ 20439 h 1138611"/>
                        <a:gd name="connsiteX1" fmla="*/ 708809 w 6074740"/>
                        <a:gd name="connsiteY1" fmla="*/ 60430 h 1138611"/>
                        <a:gd name="connsiteX2" fmla="*/ 1845567 w 6074740"/>
                        <a:gd name="connsiteY2" fmla="*/ 102141 h 1138611"/>
                        <a:gd name="connsiteX3" fmla="*/ 2438496 w 6074740"/>
                        <a:gd name="connsiteY3" fmla="*/ 269719 h 1138611"/>
                        <a:gd name="connsiteX4" fmla="*/ 2719144 w 6074740"/>
                        <a:gd name="connsiteY4" fmla="*/ 430399 h 1138611"/>
                        <a:gd name="connsiteX5" fmla="*/ 3008256 w 6074740"/>
                        <a:gd name="connsiteY5" fmla="*/ 511081 h 1138611"/>
                        <a:gd name="connsiteX6" fmla="*/ 3586479 w 6074740"/>
                        <a:gd name="connsiteY6" fmla="*/ 605211 h 1138611"/>
                        <a:gd name="connsiteX7" fmla="*/ 4379856 w 6074740"/>
                        <a:gd name="connsiteY7" fmla="*/ 665722 h 1138611"/>
                        <a:gd name="connsiteX8" fmla="*/ 4964803 w 6074740"/>
                        <a:gd name="connsiteY8" fmla="*/ 679169 h 1138611"/>
                        <a:gd name="connsiteX9" fmla="*/ 5435450 w 6074740"/>
                        <a:gd name="connsiteY9" fmla="*/ 672446 h 1138611"/>
                        <a:gd name="connsiteX10" fmla="*/ 5986779 w 6074740"/>
                        <a:gd name="connsiteY10" fmla="*/ 665722 h 1138611"/>
                        <a:gd name="connsiteX11" fmla="*/ 5959885 w 6074740"/>
                        <a:gd name="connsiteY11" fmla="*/ 1096028 h 1138611"/>
                        <a:gd name="connsiteX12" fmla="*/ 4897567 w 6074740"/>
                        <a:gd name="connsiteY12" fmla="*/ 1122922 h 1138611"/>
                        <a:gd name="connsiteX13" fmla="*/ 4063850 w 6074740"/>
                        <a:gd name="connsiteY13" fmla="*/ 1096028 h 1138611"/>
                        <a:gd name="connsiteX14" fmla="*/ 3337709 w 6074740"/>
                        <a:gd name="connsiteY14" fmla="*/ 1035517 h 1138611"/>
                        <a:gd name="connsiteX15" fmla="*/ 2705697 w 6074740"/>
                        <a:gd name="connsiteY15" fmla="*/ 927940 h 1138611"/>
                        <a:gd name="connsiteX16" fmla="*/ 2376244 w 6074740"/>
                        <a:gd name="connsiteY16" fmla="*/ 780022 h 1138611"/>
                        <a:gd name="connsiteX17" fmla="*/ 2033344 w 6074740"/>
                        <a:gd name="connsiteY17" fmla="*/ 672446 h 1138611"/>
                        <a:gd name="connsiteX18" fmla="*/ 1603038 w 6074740"/>
                        <a:gd name="connsiteY18" fmla="*/ 578317 h 1138611"/>
                        <a:gd name="connsiteX19" fmla="*/ 910514 w 6074740"/>
                        <a:gd name="connsiteY19" fmla="*/ 504590 h 1138611"/>
                        <a:gd name="connsiteX20" fmla="*/ 231438 w 6074740"/>
                        <a:gd name="connsiteY20" fmla="*/ 484361 h 1138611"/>
                        <a:gd name="connsiteX21" fmla="*/ 83520 w 6074740"/>
                        <a:gd name="connsiteY21" fmla="*/ 457293 h 1138611"/>
                        <a:gd name="connsiteX22" fmla="*/ 43178 w 6074740"/>
                        <a:gd name="connsiteY22" fmla="*/ 20439 h 1138611"/>
                        <a:gd name="connsiteX0" fmla="*/ 43178 w 6074740"/>
                        <a:gd name="connsiteY0" fmla="*/ 20439 h 1138611"/>
                        <a:gd name="connsiteX1" fmla="*/ 708809 w 6074740"/>
                        <a:gd name="connsiteY1" fmla="*/ 60430 h 1138611"/>
                        <a:gd name="connsiteX2" fmla="*/ 1845567 w 6074740"/>
                        <a:gd name="connsiteY2" fmla="*/ 102141 h 1138611"/>
                        <a:gd name="connsiteX3" fmla="*/ 2438496 w 6074740"/>
                        <a:gd name="connsiteY3" fmla="*/ 269719 h 1138611"/>
                        <a:gd name="connsiteX4" fmla="*/ 2719144 w 6074740"/>
                        <a:gd name="connsiteY4" fmla="*/ 430399 h 1138611"/>
                        <a:gd name="connsiteX5" fmla="*/ 3008256 w 6074740"/>
                        <a:gd name="connsiteY5" fmla="*/ 511081 h 1138611"/>
                        <a:gd name="connsiteX6" fmla="*/ 3586479 w 6074740"/>
                        <a:gd name="connsiteY6" fmla="*/ 605211 h 1138611"/>
                        <a:gd name="connsiteX7" fmla="*/ 4379856 w 6074740"/>
                        <a:gd name="connsiteY7" fmla="*/ 665722 h 1138611"/>
                        <a:gd name="connsiteX8" fmla="*/ 4964803 w 6074740"/>
                        <a:gd name="connsiteY8" fmla="*/ 679169 h 1138611"/>
                        <a:gd name="connsiteX9" fmla="*/ 5435450 w 6074740"/>
                        <a:gd name="connsiteY9" fmla="*/ 672446 h 1138611"/>
                        <a:gd name="connsiteX10" fmla="*/ 5986779 w 6074740"/>
                        <a:gd name="connsiteY10" fmla="*/ 665722 h 1138611"/>
                        <a:gd name="connsiteX11" fmla="*/ 5959885 w 6074740"/>
                        <a:gd name="connsiteY11" fmla="*/ 1096028 h 1138611"/>
                        <a:gd name="connsiteX12" fmla="*/ 4897567 w 6074740"/>
                        <a:gd name="connsiteY12" fmla="*/ 1122922 h 1138611"/>
                        <a:gd name="connsiteX13" fmla="*/ 4063850 w 6074740"/>
                        <a:gd name="connsiteY13" fmla="*/ 1096028 h 1138611"/>
                        <a:gd name="connsiteX14" fmla="*/ 3223559 w 6074740"/>
                        <a:gd name="connsiteY14" fmla="*/ 1062625 h 1138611"/>
                        <a:gd name="connsiteX15" fmla="*/ 2705697 w 6074740"/>
                        <a:gd name="connsiteY15" fmla="*/ 927940 h 1138611"/>
                        <a:gd name="connsiteX16" fmla="*/ 2376244 w 6074740"/>
                        <a:gd name="connsiteY16" fmla="*/ 780022 h 1138611"/>
                        <a:gd name="connsiteX17" fmla="*/ 2033344 w 6074740"/>
                        <a:gd name="connsiteY17" fmla="*/ 672446 h 1138611"/>
                        <a:gd name="connsiteX18" fmla="*/ 1603038 w 6074740"/>
                        <a:gd name="connsiteY18" fmla="*/ 578317 h 1138611"/>
                        <a:gd name="connsiteX19" fmla="*/ 910514 w 6074740"/>
                        <a:gd name="connsiteY19" fmla="*/ 504590 h 1138611"/>
                        <a:gd name="connsiteX20" fmla="*/ 231438 w 6074740"/>
                        <a:gd name="connsiteY20" fmla="*/ 484361 h 1138611"/>
                        <a:gd name="connsiteX21" fmla="*/ 83520 w 6074740"/>
                        <a:gd name="connsiteY21" fmla="*/ 457293 h 1138611"/>
                        <a:gd name="connsiteX22" fmla="*/ 43178 w 6074740"/>
                        <a:gd name="connsiteY22" fmla="*/ 20439 h 1138611"/>
                        <a:gd name="connsiteX0" fmla="*/ 43178 w 6074740"/>
                        <a:gd name="connsiteY0" fmla="*/ 20439 h 1138611"/>
                        <a:gd name="connsiteX1" fmla="*/ 708809 w 6074740"/>
                        <a:gd name="connsiteY1" fmla="*/ 60430 h 1138611"/>
                        <a:gd name="connsiteX2" fmla="*/ 1845567 w 6074740"/>
                        <a:gd name="connsiteY2" fmla="*/ 102141 h 1138611"/>
                        <a:gd name="connsiteX3" fmla="*/ 2438496 w 6074740"/>
                        <a:gd name="connsiteY3" fmla="*/ 269719 h 1138611"/>
                        <a:gd name="connsiteX4" fmla="*/ 2719144 w 6074740"/>
                        <a:gd name="connsiteY4" fmla="*/ 430399 h 1138611"/>
                        <a:gd name="connsiteX5" fmla="*/ 3008256 w 6074740"/>
                        <a:gd name="connsiteY5" fmla="*/ 511081 h 1138611"/>
                        <a:gd name="connsiteX6" fmla="*/ 3586479 w 6074740"/>
                        <a:gd name="connsiteY6" fmla="*/ 605211 h 1138611"/>
                        <a:gd name="connsiteX7" fmla="*/ 4379856 w 6074740"/>
                        <a:gd name="connsiteY7" fmla="*/ 665722 h 1138611"/>
                        <a:gd name="connsiteX8" fmla="*/ 4964803 w 6074740"/>
                        <a:gd name="connsiteY8" fmla="*/ 679169 h 1138611"/>
                        <a:gd name="connsiteX9" fmla="*/ 5435450 w 6074740"/>
                        <a:gd name="connsiteY9" fmla="*/ 672446 h 1138611"/>
                        <a:gd name="connsiteX10" fmla="*/ 5986779 w 6074740"/>
                        <a:gd name="connsiteY10" fmla="*/ 665722 h 1138611"/>
                        <a:gd name="connsiteX11" fmla="*/ 5959885 w 6074740"/>
                        <a:gd name="connsiteY11" fmla="*/ 1096028 h 1138611"/>
                        <a:gd name="connsiteX12" fmla="*/ 4897567 w 6074740"/>
                        <a:gd name="connsiteY12" fmla="*/ 1122922 h 1138611"/>
                        <a:gd name="connsiteX13" fmla="*/ 4063850 w 6074740"/>
                        <a:gd name="connsiteY13" fmla="*/ 1096028 h 1138611"/>
                        <a:gd name="connsiteX14" fmla="*/ 3223559 w 6074740"/>
                        <a:gd name="connsiteY14" fmla="*/ 1062625 h 1138611"/>
                        <a:gd name="connsiteX15" fmla="*/ 2639538 w 6074740"/>
                        <a:gd name="connsiteY15" fmla="*/ 934262 h 1138611"/>
                        <a:gd name="connsiteX16" fmla="*/ 2376244 w 6074740"/>
                        <a:gd name="connsiteY16" fmla="*/ 780022 h 1138611"/>
                        <a:gd name="connsiteX17" fmla="*/ 2033344 w 6074740"/>
                        <a:gd name="connsiteY17" fmla="*/ 672446 h 1138611"/>
                        <a:gd name="connsiteX18" fmla="*/ 1603038 w 6074740"/>
                        <a:gd name="connsiteY18" fmla="*/ 578317 h 1138611"/>
                        <a:gd name="connsiteX19" fmla="*/ 910514 w 6074740"/>
                        <a:gd name="connsiteY19" fmla="*/ 504590 h 1138611"/>
                        <a:gd name="connsiteX20" fmla="*/ 231438 w 6074740"/>
                        <a:gd name="connsiteY20" fmla="*/ 484361 h 1138611"/>
                        <a:gd name="connsiteX21" fmla="*/ 83520 w 6074740"/>
                        <a:gd name="connsiteY21" fmla="*/ 457293 h 1138611"/>
                        <a:gd name="connsiteX22" fmla="*/ 43178 w 6074740"/>
                        <a:gd name="connsiteY22" fmla="*/ 20439 h 1138611"/>
                        <a:gd name="connsiteX0" fmla="*/ 43178 w 6074740"/>
                        <a:gd name="connsiteY0" fmla="*/ 20439 h 1138611"/>
                        <a:gd name="connsiteX1" fmla="*/ 708809 w 6074740"/>
                        <a:gd name="connsiteY1" fmla="*/ 60430 h 1138611"/>
                        <a:gd name="connsiteX2" fmla="*/ 1845567 w 6074740"/>
                        <a:gd name="connsiteY2" fmla="*/ 102141 h 1138611"/>
                        <a:gd name="connsiteX3" fmla="*/ 2438496 w 6074740"/>
                        <a:gd name="connsiteY3" fmla="*/ 269719 h 1138611"/>
                        <a:gd name="connsiteX4" fmla="*/ 2719144 w 6074740"/>
                        <a:gd name="connsiteY4" fmla="*/ 430399 h 1138611"/>
                        <a:gd name="connsiteX5" fmla="*/ 3008256 w 6074740"/>
                        <a:gd name="connsiteY5" fmla="*/ 511081 h 1138611"/>
                        <a:gd name="connsiteX6" fmla="*/ 3586479 w 6074740"/>
                        <a:gd name="connsiteY6" fmla="*/ 605211 h 1138611"/>
                        <a:gd name="connsiteX7" fmla="*/ 4379856 w 6074740"/>
                        <a:gd name="connsiteY7" fmla="*/ 665722 h 1138611"/>
                        <a:gd name="connsiteX8" fmla="*/ 4964803 w 6074740"/>
                        <a:gd name="connsiteY8" fmla="*/ 679169 h 1138611"/>
                        <a:gd name="connsiteX9" fmla="*/ 5435450 w 6074740"/>
                        <a:gd name="connsiteY9" fmla="*/ 672446 h 1138611"/>
                        <a:gd name="connsiteX10" fmla="*/ 5986779 w 6074740"/>
                        <a:gd name="connsiteY10" fmla="*/ 665722 h 1138611"/>
                        <a:gd name="connsiteX11" fmla="*/ 5959885 w 6074740"/>
                        <a:gd name="connsiteY11" fmla="*/ 1096028 h 1138611"/>
                        <a:gd name="connsiteX12" fmla="*/ 4897567 w 6074740"/>
                        <a:gd name="connsiteY12" fmla="*/ 1122922 h 1138611"/>
                        <a:gd name="connsiteX13" fmla="*/ 4063850 w 6074740"/>
                        <a:gd name="connsiteY13" fmla="*/ 1096028 h 1138611"/>
                        <a:gd name="connsiteX14" fmla="*/ 3223559 w 6074740"/>
                        <a:gd name="connsiteY14" fmla="*/ 1062625 h 1138611"/>
                        <a:gd name="connsiteX15" fmla="*/ 2639538 w 6074740"/>
                        <a:gd name="connsiteY15" fmla="*/ 934262 h 1138611"/>
                        <a:gd name="connsiteX16" fmla="*/ 2334079 w 6074740"/>
                        <a:gd name="connsiteY16" fmla="*/ 775950 h 1138611"/>
                        <a:gd name="connsiteX17" fmla="*/ 2033344 w 6074740"/>
                        <a:gd name="connsiteY17" fmla="*/ 672446 h 1138611"/>
                        <a:gd name="connsiteX18" fmla="*/ 1603038 w 6074740"/>
                        <a:gd name="connsiteY18" fmla="*/ 578317 h 1138611"/>
                        <a:gd name="connsiteX19" fmla="*/ 910514 w 6074740"/>
                        <a:gd name="connsiteY19" fmla="*/ 504590 h 1138611"/>
                        <a:gd name="connsiteX20" fmla="*/ 231438 w 6074740"/>
                        <a:gd name="connsiteY20" fmla="*/ 484361 h 1138611"/>
                        <a:gd name="connsiteX21" fmla="*/ 83520 w 6074740"/>
                        <a:gd name="connsiteY21" fmla="*/ 457293 h 1138611"/>
                        <a:gd name="connsiteX22" fmla="*/ 43178 w 6074740"/>
                        <a:gd name="connsiteY22" fmla="*/ 20439 h 1138611"/>
                        <a:gd name="connsiteX0" fmla="*/ 43178 w 6074740"/>
                        <a:gd name="connsiteY0" fmla="*/ 20439 h 1138611"/>
                        <a:gd name="connsiteX1" fmla="*/ 708809 w 6074740"/>
                        <a:gd name="connsiteY1" fmla="*/ 60430 h 1138611"/>
                        <a:gd name="connsiteX2" fmla="*/ 1845567 w 6074740"/>
                        <a:gd name="connsiteY2" fmla="*/ 102141 h 1138611"/>
                        <a:gd name="connsiteX3" fmla="*/ 2438496 w 6074740"/>
                        <a:gd name="connsiteY3" fmla="*/ 269719 h 1138611"/>
                        <a:gd name="connsiteX4" fmla="*/ 2719144 w 6074740"/>
                        <a:gd name="connsiteY4" fmla="*/ 430399 h 1138611"/>
                        <a:gd name="connsiteX5" fmla="*/ 3008256 w 6074740"/>
                        <a:gd name="connsiteY5" fmla="*/ 511081 h 1138611"/>
                        <a:gd name="connsiteX6" fmla="*/ 3586479 w 6074740"/>
                        <a:gd name="connsiteY6" fmla="*/ 605211 h 1138611"/>
                        <a:gd name="connsiteX7" fmla="*/ 4379856 w 6074740"/>
                        <a:gd name="connsiteY7" fmla="*/ 665722 h 1138611"/>
                        <a:gd name="connsiteX8" fmla="*/ 4964803 w 6074740"/>
                        <a:gd name="connsiteY8" fmla="*/ 679169 h 1138611"/>
                        <a:gd name="connsiteX9" fmla="*/ 5435450 w 6074740"/>
                        <a:gd name="connsiteY9" fmla="*/ 672446 h 1138611"/>
                        <a:gd name="connsiteX10" fmla="*/ 5986779 w 6074740"/>
                        <a:gd name="connsiteY10" fmla="*/ 665722 h 1138611"/>
                        <a:gd name="connsiteX11" fmla="*/ 5959885 w 6074740"/>
                        <a:gd name="connsiteY11" fmla="*/ 1096028 h 1138611"/>
                        <a:gd name="connsiteX12" fmla="*/ 4897567 w 6074740"/>
                        <a:gd name="connsiteY12" fmla="*/ 1122922 h 1138611"/>
                        <a:gd name="connsiteX13" fmla="*/ 4063850 w 6074740"/>
                        <a:gd name="connsiteY13" fmla="*/ 1096028 h 1138611"/>
                        <a:gd name="connsiteX14" fmla="*/ 3223559 w 6074740"/>
                        <a:gd name="connsiteY14" fmla="*/ 1062625 h 1138611"/>
                        <a:gd name="connsiteX15" fmla="*/ 2639538 w 6074740"/>
                        <a:gd name="connsiteY15" fmla="*/ 934262 h 1138611"/>
                        <a:gd name="connsiteX16" fmla="*/ 2334079 w 6074740"/>
                        <a:gd name="connsiteY16" fmla="*/ 775950 h 1138611"/>
                        <a:gd name="connsiteX17" fmla="*/ 2033344 w 6074740"/>
                        <a:gd name="connsiteY17" fmla="*/ 672446 h 1138611"/>
                        <a:gd name="connsiteX18" fmla="*/ 1598964 w 6074740"/>
                        <a:gd name="connsiteY18" fmla="*/ 538206 h 1138611"/>
                        <a:gd name="connsiteX19" fmla="*/ 910514 w 6074740"/>
                        <a:gd name="connsiteY19" fmla="*/ 504590 h 1138611"/>
                        <a:gd name="connsiteX20" fmla="*/ 231438 w 6074740"/>
                        <a:gd name="connsiteY20" fmla="*/ 484361 h 1138611"/>
                        <a:gd name="connsiteX21" fmla="*/ 83520 w 6074740"/>
                        <a:gd name="connsiteY21" fmla="*/ 457293 h 1138611"/>
                        <a:gd name="connsiteX22" fmla="*/ 43178 w 6074740"/>
                        <a:gd name="connsiteY22" fmla="*/ 20439 h 1138611"/>
                        <a:gd name="connsiteX0" fmla="*/ 43178 w 6074740"/>
                        <a:gd name="connsiteY0" fmla="*/ 20439 h 1138611"/>
                        <a:gd name="connsiteX1" fmla="*/ 708809 w 6074740"/>
                        <a:gd name="connsiteY1" fmla="*/ 60430 h 1138611"/>
                        <a:gd name="connsiteX2" fmla="*/ 1845567 w 6074740"/>
                        <a:gd name="connsiteY2" fmla="*/ 102141 h 1138611"/>
                        <a:gd name="connsiteX3" fmla="*/ 2438496 w 6074740"/>
                        <a:gd name="connsiteY3" fmla="*/ 269719 h 1138611"/>
                        <a:gd name="connsiteX4" fmla="*/ 2719144 w 6074740"/>
                        <a:gd name="connsiteY4" fmla="*/ 430399 h 1138611"/>
                        <a:gd name="connsiteX5" fmla="*/ 3008256 w 6074740"/>
                        <a:gd name="connsiteY5" fmla="*/ 511081 h 1138611"/>
                        <a:gd name="connsiteX6" fmla="*/ 3586479 w 6074740"/>
                        <a:gd name="connsiteY6" fmla="*/ 605211 h 1138611"/>
                        <a:gd name="connsiteX7" fmla="*/ 4379856 w 6074740"/>
                        <a:gd name="connsiteY7" fmla="*/ 665722 h 1138611"/>
                        <a:gd name="connsiteX8" fmla="*/ 4964803 w 6074740"/>
                        <a:gd name="connsiteY8" fmla="*/ 679169 h 1138611"/>
                        <a:gd name="connsiteX9" fmla="*/ 5435450 w 6074740"/>
                        <a:gd name="connsiteY9" fmla="*/ 672446 h 1138611"/>
                        <a:gd name="connsiteX10" fmla="*/ 5986779 w 6074740"/>
                        <a:gd name="connsiteY10" fmla="*/ 665722 h 1138611"/>
                        <a:gd name="connsiteX11" fmla="*/ 5959885 w 6074740"/>
                        <a:gd name="connsiteY11" fmla="*/ 1096028 h 1138611"/>
                        <a:gd name="connsiteX12" fmla="*/ 4897567 w 6074740"/>
                        <a:gd name="connsiteY12" fmla="*/ 1122922 h 1138611"/>
                        <a:gd name="connsiteX13" fmla="*/ 4063850 w 6074740"/>
                        <a:gd name="connsiteY13" fmla="*/ 1096028 h 1138611"/>
                        <a:gd name="connsiteX14" fmla="*/ 3223559 w 6074740"/>
                        <a:gd name="connsiteY14" fmla="*/ 1062625 h 1138611"/>
                        <a:gd name="connsiteX15" fmla="*/ 2639538 w 6074740"/>
                        <a:gd name="connsiteY15" fmla="*/ 934262 h 1138611"/>
                        <a:gd name="connsiteX16" fmla="*/ 2334079 w 6074740"/>
                        <a:gd name="connsiteY16" fmla="*/ 775950 h 1138611"/>
                        <a:gd name="connsiteX17" fmla="*/ 2033344 w 6074740"/>
                        <a:gd name="connsiteY17" fmla="*/ 672446 h 1138611"/>
                        <a:gd name="connsiteX18" fmla="*/ 1598964 w 6074740"/>
                        <a:gd name="connsiteY18" fmla="*/ 538206 h 1138611"/>
                        <a:gd name="connsiteX19" fmla="*/ 915525 w 6074740"/>
                        <a:gd name="connsiteY19" fmla="*/ 471711 h 1138611"/>
                        <a:gd name="connsiteX20" fmla="*/ 231438 w 6074740"/>
                        <a:gd name="connsiteY20" fmla="*/ 484361 h 1138611"/>
                        <a:gd name="connsiteX21" fmla="*/ 83520 w 6074740"/>
                        <a:gd name="connsiteY21" fmla="*/ 457293 h 1138611"/>
                        <a:gd name="connsiteX22" fmla="*/ 43178 w 6074740"/>
                        <a:gd name="connsiteY22" fmla="*/ 20439 h 1138611"/>
                        <a:gd name="connsiteX0" fmla="*/ 43178 w 6074740"/>
                        <a:gd name="connsiteY0" fmla="*/ 20439 h 1138611"/>
                        <a:gd name="connsiteX1" fmla="*/ 708809 w 6074740"/>
                        <a:gd name="connsiteY1" fmla="*/ 60430 h 1138611"/>
                        <a:gd name="connsiteX2" fmla="*/ 1845567 w 6074740"/>
                        <a:gd name="connsiteY2" fmla="*/ 102141 h 1138611"/>
                        <a:gd name="connsiteX3" fmla="*/ 2438496 w 6074740"/>
                        <a:gd name="connsiteY3" fmla="*/ 269719 h 1138611"/>
                        <a:gd name="connsiteX4" fmla="*/ 2719144 w 6074740"/>
                        <a:gd name="connsiteY4" fmla="*/ 430399 h 1138611"/>
                        <a:gd name="connsiteX5" fmla="*/ 3008256 w 6074740"/>
                        <a:gd name="connsiteY5" fmla="*/ 511081 h 1138611"/>
                        <a:gd name="connsiteX6" fmla="*/ 3586479 w 6074740"/>
                        <a:gd name="connsiteY6" fmla="*/ 605211 h 1138611"/>
                        <a:gd name="connsiteX7" fmla="*/ 4379856 w 6074740"/>
                        <a:gd name="connsiteY7" fmla="*/ 665722 h 1138611"/>
                        <a:gd name="connsiteX8" fmla="*/ 4964803 w 6074740"/>
                        <a:gd name="connsiteY8" fmla="*/ 679169 h 1138611"/>
                        <a:gd name="connsiteX9" fmla="*/ 5435450 w 6074740"/>
                        <a:gd name="connsiteY9" fmla="*/ 672446 h 1138611"/>
                        <a:gd name="connsiteX10" fmla="*/ 5986779 w 6074740"/>
                        <a:gd name="connsiteY10" fmla="*/ 665722 h 1138611"/>
                        <a:gd name="connsiteX11" fmla="*/ 5959885 w 6074740"/>
                        <a:gd name="connsiteY11" fmla="*/ 1096028 h 1138611"/>
                        <a:gd name="connsiteX12" fmla="*/ 4897567 w 6074740"/>
                        <a:gd name="connsiteY12" fmla="*/ 1122922 h 1138611"/>
                        <a:gd name="connsiteX13" fmla="*/ 4063850 w 6074740"/>
                        <a:gd name="connsiteY13" fmla="*/ 1096028 h 1138611"/>
                        <a:gd name="connsiteX14" fmla="*/ 3223559 w 6074740"/>
                        <a:gd name="connsiteY14" fmla="*/ 1062625 h 1138611"/>
                        <a:gd name="connsiteX15" fmla="*/ 2639538 w 6074740"/>
                        <a:gd name="connsiteY15" fmla="*/ 934262 h 1138611"/>
                        <a:gd name="connsiteX16" fmla="*/ 2334079 w 6074740"/>
                        <a:gd name="connsiteY16" fmla="*/ 775950 h 1138611"/>
                        <a:gd name="connsiteX17" fmla="*/ 2033344 w 6074740"/>
                        <a:gd name="connsiteY17" fmla="*/ 672446 h 1138611"/>
                        <a:gd name="connsiteX18" fmla="*/ 1598964 w 6074740"/>
                        <a:gd name="connsiteY18" fmla="*/ 538206 h 1138611"/>
                        <a:gd name="connsiteX19" fmla="*/ 917970 w 6074740"/>
                        <a:gd name="connsiteY19" fmla="*/ 495778 h 1138611"/>
                        <a:gd name="connsiteX20" fmla="*/ 231438 w 6074740"/>
                        <a:gd name="connsiteY20" fmla="*/ 484361 h 1138611"/>
                        <a:gd name="connsiteX21" fmla="*/ 83520 w 6074740"/>
                        <a:gd name="connsiteY21" fmla="*/ 457293 h 1138611"/>
                        <a:gd name="connsiteX22" fmla="*/ 43178 w 6074740"/>
                        <a:gd name="connsiteY22" fmla="*/ 20439 h 1138611"/>
                        <a:gd name="connsiteX0" fmla="*/ 42498 w 6074060"/>
                        <a:gd name="connsiteY0" fmla="*/ 20439 h 1138611"/>
                        <a:gd name="connsiteX1" fmla="*/ 708129 w 6074060"/>
                        <a:gd name="connsiteY1" fmla="*/ 60430 h 1138611"/>
                        <a:gd name="connsiteX2" fmla="*/ 1844887 w 6074060"/>
                        <a:gd name="connsiteY2" fmla="*/ 102141 h 1138611"/>
                        <a:gd name="connsiteX3" fmla="*/ 2437816 w 6074060"/>
                        <a:gd name="connsiteY3" fmla="*/ 269719 h 1138611"/>
                        <a:gd name="connsiteX4" fmla="*/ 2718464 w 6074060"/>
                        <a:gd name="connsiteY4" fmla="*/ 430399 h 1138611"/>
                        <a:gd name="connsiteX5" fmla="*/ 3007576 w 6074060"/>
                        <a:gd name="connsiteY5" fmla="*/ 511081 h 1138611"/>
                        <a:gd name="connsiteX6" fmla="*/ 3585799 w 6074060"/>
                        <a:gd name="connsiteY6" fmla="*/ 605211 h 1138611"/>
                        <a:gd name="connsiteX7" fmla="*/ 4379176 w 6074060"/>
                        <a:gd name="connsiteY7" fmla="*/ 665722 h 1138611"/>
                        <a:gd name="connsiteX8" fmla="*/ 4964123 w 6074060"/>
                        <a:gd name="connsiteY8" fmla="*/ 679169 h 1138611"/>
                        <a:gd name="connsiteX9" fmla="*/ 5434770 w 6074060"/>
                        <a:gd name="connsiteY9" fmla="*/ 672446 h 1138611"/>
                        <a:gd name="connsiteX10" fmla="*/ 5986099 w 6074060"/>
                        <a:gd name="connsiteY10" fmla="*/ 665722 h 1138611"/>
                        <a:gd name="connsiteX11" fmla="*/ 5959205 w 6074060"/>
                        <a:gd name="connsiteY11" fmla="*/ 1096028 h 1138611"/>
                        <a:gd name="connsiteX12" fmla="*/ 4896887 w 6074060"/>
                        <a:gd name="connsiteY12" fmla="*/ 1122922 h 1138611"/>
                        <a:gd name="connsiteX13" fmla="*/ 4063170 w 6074060"/>
                        <a:gd name="connsiteY13" fmla="*/ 1096028 h 1138611"/>
                        <a:gd name="connsiteX14" fmla="*/ 3222879 w 6074060"/>
                        <a:gd name="connsiteY14" fmla="*/ 1062625 h 1138611"/>
                        <a:gd name="connsiteX15" fmla="*/ 2638858 w 6074060"/>
                        <a:gd name="connsiteY15" fmla="*/ 934262 h 1138611"/>
                        <a:gd name="connsiteX16" fmla="*/ 2333399 w 6074060"/>
                        <a:gd name="connsiteY16" fmla="*/ 775950 h 1138611"/>
                        <a:gd name="connsiteX17" fmla="*/ 2032664 w 6074060"/>
                        <a:gd name="connsiteY17" fmla="*/ 672446 h 1138611"/>
                        <a:gd name="connsiteX18" fmla="*/ 1598284 w 6074060"/>
                        <a:gd name="connsiteY18" fmla="*/ 538206 h 1138611"/>
                        <a:gd name="connsiteX19" fmla="*/ 917290 w 6074060"/>
                        <a:gd name="connsiteY19" fmla="*/ 495778 h 1138611"/>
                        <a:gd name="connsiteX20" fmla="*/ 209208 w 6074060"/>
                        <a:gd name="connsiteY20" fmla="*/ 518819 h 1138611"/>
                        <a:gd name="connsiteX21" fmla="*/ 82840 w 6074060"/>
                        <a:gd name="connsiteY21" fmla="*/ 457293 h 1138611"/>
                        <a:gd name="connsiteX22" fmla="*/ 42498 w 6074060"/>
                        <a:gd name="connsiteY22" fmla="*/ 20439 h 1138611"/>
                        <a:gd name="connsiteX0" fmla="*/ 42498 w 6074060"/>
                        <a:gd name="connsiteY0" fmla="*/ 20439 h 1138611"/>
                        <a:gd name="connsiteX1" fmla="*/ 708129 w 6074060"/>
                        <a:gd name="connsiteY1" fmla="*/ 60430 h 1138611"/>
                        <a:gd name="connsiteX2" fmla="*/ 1844887 w 6074060"/>
                        <a:gd name="connsiteY2" fmla="*/ 102141 h 1138611"/>
                        <a:gd name="connsiteX3" fmla="*/ 2437816 w 6074060"/>
                        <a:gd name="connsiteY3" fmla="*/ 269719 h 1138611"/>
                        <a:gd name="connsiteX4" fmla="*/ 2718464 w 6074060"/>
                        <a:gd name="connsiteY4" fmla="*/ 430399 h 1138611"/>
                        <a:gd name="connsiteX5" fmla="*/ 3007576 w 6074060"/>
                        <a:gd name="connsiteY5" fmla="*/ 511081 h 1138611"/>
                        <a:gd name="connsiteX6" fmla="*/ 3585799 w 6074060"/>
                        <a:gd name="connsiteY6" fmla="*/ 605211 h 1138611"/>
                        <a:gd name="connsiteX7" fmla="*/ 4379176 w 6074060"/>
                        <a:gd name="connsiteY7" fmla="*/ 665722 h 1138611"/>
                        <a:gd name="connsiteX8" fmla="*/ 4964123 w 6074060"/>
                        <a:gd name="connsiteY8" fmla="*/ 679169 h 1138611"/>
                        <a:gd name="connsiteX9" fmla="*/ 5434770 w 6074060"/>
                        <a:gd name="connsiteY9" fmla="*/ 672446 h 1138611"/>
                        <a:gd name="connsiteX10" fmla="*/ 5986099 w 6074060"/>
                        <a:gd name="connsiteY10" fmla="*/ 665722 h 1138611"/>
                        <a:gd name="connsiteX11" fmla="*/ 5959205 w 6074060"/>
                        <a:gd name="connsiteY11" fmla="*/ 1096028 h 1138611"/>
                        <a:gd name="connsiteX12" fmla="*/ 4896887 w 6074060"/>
                        <a:gd name="connsiteY12" fmla="*/ 1122922 h 1138611"/>
                        <a:gd name="connsiteX13" fmla="*/ 4063170 w 6074060"/>
                        <a:gd name="connsiteY13" fmla="*/ 1096028 h 1138611"/>
                        <a:gd name="connsiteX14" fmla="*/ 3222879 w 6074060"/>
                        <a:gd name="connsiteY14" fmla="*/ 1062625 h 1138611"/>
                        <a:gd name="connsiteX15" fmla="*/ 2638858 w 6074060"/>
                        <a:gd name="connsiteY15" fmla="*/ 934262 h 1138611"/>
                        <a:gd name="connsiteX16" fmla="*/ 2333399 w 6074060"/>
                        <a:gd name="connsiteY16" fmla="*/ 775950 h 1138611"/>
                        <a:gd name="connsiteX17" fmla="*/ 1987239 w 6074060"/>
                        <a:gd name="connsiteY17" fmla="*/ 636286 h 1138611"/>
                        <a:gd name="connsiteX18" fmla="*/ 1598284 w 6074060"/>
                        <a:gd name="connsiteY18" fmla="*/ 538206 h 1138611"/>
                        <a:gd name="connsiteX19" fmla="*/ 917290 w 6074060"/>
                        <a:gd name="connsiteY19" fmla="*/ 495778 h 1138611"/>
                        <a:gd name="connsiteX20" fmla="*/ 209208 w 6074060"/>
                        <a:gd name="connsiteY20" fmla="*/ 518819 h 1138611"/>
                        <a:gd name="connsiteX21" fmla="*/ 82840 w 6074060"/>
                        <a:gd name="connsiteY21" fmla="*/ 457293 h 1138611"/>
                        <a:gd name="connsiteX22" fmla="*/ 42498 w 6074060"/>
                        <a:gd name="connsiteY22" fmla="*/ 20439 h 1138611"/>
                        <a:gd name="connsiteX0" fmla="*/ 42498 w 5961562"/>
                        <a:gd name="connsiteY0" fmla="*/ 20439 h 1134541"/>
                        <a:gd name="connsiteX1" fmla="*/ 708129 w 5961562"/>
                        <a:gd name="connsiteY1" fmla="*/ 60430 h 1134541"/>
                        <a:gd name="connsiteX2" fmla="*/ 1844887 w 5961562"/>
                        <a:gd name="connsiteY2" fmla="*/ 102141 h 1134541"/>
                        <a:gd name="connsiteX3" fmla="*/ 2437816 w 5961562"/>
                        <a:gd name="connsiteY3" fmla="*/ 269719 h 1134541"/>
                        <a:gd name="connsiteX4" fmla="*/ 2718464 w 5961562"/>
                        <a:gd name="connsiteY4" fmla="*/ 430399 h 1134541"/>
                        <a:gd name="connsiteX5" fmla="*/ 3007576 w 5961562"/>
                        <a:gd name="connsiteY5" fmla="*/ 511081 h 1134541"/>
                        <a:gd name="connsiteX6" fmla="*/ 3585799 w 5961562"/>
                        <a:gd name="connsiteY6" fmla="*/ 605211 h 1134541"/>
                        <a:gd name="connsiteX7" fmla="*/ 4379176 w 5961562"/>
                        <a:gd name="connsiteY7" fmla="*/ 665722 h 1134541"/>
                        <a:gd name="connsiteX8" fmla="*/ 4964123 w 5961562"/>
                        <a:gd name="connsiteY8" fmla="*/ 679169 h 1134541"/>
                        <a:gd name="connsiteX9" fmla="*/ 5434770 w 5961562"/>
                        <a:gd name="connsiteY9" fmla="*/ 672446 h 1134541"/>
                        <a:gd name="connsiteX10" fmla="*/ 4589404 w 5961562"/>
                        <a:gd name="connsiteY10" fmla="*/ 725172 h 1134541"/>
                        <a:gd name="connsiteX11" fmla="*/ 5959205 w 5961562"/>
                        <a:gd name="connsiteY11" fmla="*/ 1096028 h 1134541"/>
                        <a:gd name="connsiteX12" fmla="*/ 4896887 w 5961562"/>
                        <a:gd name="connsiteY12" fmla="*/ 1122922 h 1134541"/>
                        <a:gd name="connsiteX13" fmla="*/ 4063170 w 5961562"/>
                        <a:gd name="connsiteY13" fmla="*/ 1096028 h 1134541"/>
                        <a:gd name="connsiteX14" fmla="*/ 3222879 w 5961562"/>
                        <a:gd name="connsiteY14" fmla="*/ 1062625 h 1134541"/>
                        <a:gd name="connsiteX15" fmla="*/ 2638858 w 5961562"/>
                        <a:gd name="connsiteY15" fmla="*/ 934262 h 1134541"/>
                        <a:gd name="connsiteX16" fmla="*/ 2333399 w 5961562"/>
                        <a:gd name="connsiteY16" fmla="*/ 775950 h 1134541"/>
                        <a:gd name="connsiteX17" fmla="*/ 1987239 w 5961562"/>
                        <a:gd name="connsiteY17" fmla="*/ 636286 h 1134541"/>
                        <a:gd name="connsiteX18" fmla="*/ 1598284 w 5961562"/>
                        <a:gd name="connsiteY18" fmla="*/ 538206 h 1134541"/>
                        <a:gd name="connsiteX19" fmla="*/ 917290 w 5961562"/>
                        <a:gd name="connsiteY19" fmla="*/ 495778 h 1134541"/>
                        <a:gd name="connsiteX20" fmla="*/ 209208 w 5961562"/>
                        <a:gd name="connsiteY20" fmla="*/ 518819 h 1134541"/>
                        <a:gd name="connsiteX21" fmla="*/ 82840 w 5961562"/>
                        <a:gd name="connsiteY21" fmla="*/ 457293 h 1134541"/>
                        <a:gd name="connsiteX22" fmla="*/ 42498 w 5961562"/>
                        <a:gd name="connsiteY22" fmla="*/ 20439 h 1134541"/>
                        <a:gd name="connsiteX0" fmla="*/ 42498 w 5456298"/>
                        <a:gd name="connsiteY0" fmla="*/ 20439 h 1176001"/>
                        <a:gd name="connsiteX1" fmla="*/ 708129 w 5456298"/>
                        <a:gd name="connsiteY1" fmla="*/ 60430 h 1176001"/>
                        <a:gd name="connsiteX2" fmla="*/ 1844887 w 5456298"/>
                        <a:gd name="connsiteY2" fmla="*/ 102141 h 1176001"/>
                        <a:gd name="connsiteX3" fmla="*/ 2437816 w 5456298"/>
                        <a:gd name="connsiteY3" fmla="*/ 269719 h 1176001"/>
                        <a:gd name="connsiteX4" fmla="*/ 2718464 w 5456298"/>
                        <a:gd name="connsiteY4" fmla="*/ 430399 h 1176001"/>
                        <a:gd name="connsiteX5" fmla="*/ 3007576 w 5456298"/>
                        <a:gd name="connsiteY5" fmla="*/ 511081 h 1176001"/>
                        <a:gd name="connsiteX6" fmla="*/ 3585799 w 5456298"/>
                        <a:gd name="connsiteY6" fmla="*/ 605211 h 1176001"/>
                        <a:gd name="connsiteX7" fmla="*/ 4379176 w 5456298"/>
                        <a:gd name="connsiteY7" fmla="*/ 665722 h 1176001"/>
                        <a:gd name="connsiteX8" fmla="*/ 4964123 w 5456298"/>
                        <a:gd name="connsiteY8" fmla="*/ 679169 h 1176001"/>
                        <a:gd name="connsiteX9" fmla="*/ 5434770 w 5456298"/>
                        <a:gd name="connsiteY9" fmla="*/ 672446 h 1176001"/>
                        <a:gd name="connsiteX10" fmla="*/ 4589404 w 5456298"/>
                        <a:gd name="connsiteY10" fmla="*/ 725172 h 1176001"/>
                        <a:gd name="connsiteX11" fmla="*/ 4695644 w 5456298"/>
                        <a:gd name="connsiteY11" fmla="*/ 1150940 h 1176001"/>
                        <a:gd name="connsiteX12" fmla="*/ 4896887 w 5456298"/>
                        <a:gd name="connsiteY12" fmla="*/ 1122922 h 1176001"/>
                        <a:gd name="connsiteX13" fmla="*/ 4063170 w 5456298"/>
                        <a:gd name="connsiteY13" fmla="*/ 1096028 h 1176001"/>
                        <a:gd name="connsiteX14" fmla="*/ 3222879 w 5456298"/>
                        <a:gd name="connsiteY14" fmla="*/ 1062625 h 1176001"/>
                        <a:gd name="connsiteX15" fmla="*/ 2638858 w 5456298"/>
                        <a:gd name="connsiteY15" fmla="*/ 934262 h 1176001"/>
                        <a:gd name="connsiteX16" fmla="*/ 2333399 w 5456298"/>
                        <a:gd name="connsiteY16" fmla="*/ 775950 h 1176001"/>
                        <a:gd name="connsiteX17" fmla="*/ 1987239 w 5456298"/>
                        <a:gd name="connsiteY17" fmla="*/ 636286 h 1176001"/>
                        <a:gd name="connsiteX18" fmla="*/ 1598284 w 5456298"/>
                        <a:gd name="connsiteY18" fmla="*/ 538206 h 1176001"/>
                        <a:gd name="connsiteX19" fmla="*/ 917290 w 5456298"/>
                        <a:gd name="connsiteY19" fmla="*/ 495778 h 1176001"/>
                        <a:gd name="connsiteX20" fmla="*/ 209208 w 5456298"/>
                        <a:gd name="connsiteY20" fmla="*/ 518819 h 1176001"/>
                        <a:gd name="connsiteX21" fmla="*/ 82840 w 5456298"/>
                        <a:gd name="connsiteY21" fmla="*/ 457293 h 1176001"/>
                        <a:gd name="connsiteX22" fmla="*/ 42498 w 5456298"/>
                        <a:gd name="connsiteY22" fmla="*/ 20439 h 1176001"/>
                        <a:gd name="connsiteX0" fmla="*/ 42498 w 4964123"/>
                        <a:gd name="connsiteY0" fmla="*/ 20439 h 1176001"/>
                        <a:gd name="connsiteX1" fmla="*/ 708129 w 4964123"/>
                        <a:gd name="connsiteY1" fmla="*/ 60430 h 1176001"/>
                        <a:gd name="connsiteX2" fmla="*/ 1844887 w 4964123"/>
                        <a:gd name="connsiteY2" fmla="*/ 102141 h 1176001"/>
                        <a:gd name="connsiteX3" fmla="*/ 2437816 w 4964123"/>
                        <a:gd name="connsiteY3" fmla="*/ 269719 h 1176001"/>
                        <a:gd name="connsiteX4" fmla="*/ 2718464 w 4964123"/>
                        <a:gd name="connsiteY4" fmla="*/ 430399 h 1176001"/>
                        <a:gd name="connsiteX5" fmla="*/ 3007576 w 4964123"/>
                        <a:gd name="connsiteY5" fmla="*/ 511081 h 1176001"/>
                        <a:gd name="connsiteX6" fmla="*/ 3585799 w 4964123"/>
                        <a:gd name="connsiteY6" fmla="*/ 605211 h 1176001"/>
                        <a:gd name="connsiteX7" fmla="*/ 4379176 w 4964123"/>
                        <a:gd name="connsiteY7" fmla="*/ 665722 h 1176001"/>
                        <a:gd name="connsiteX8" fmla="*/ 4964123 w 4964123"/>
                        <a:gd name="connsiteY8" fmla="*/ 679169 h 1176001"/>
                        <a:gd name="connsiteX9" fmla="*/ 4561531 w 4964123"/>
                        <a:gd name="connsiteY9" fmla="*/ 706649 h 1176001"/>
                        <a:gd name="connsiteX10" fmla="*/ 4589404 w 4964123"/>
                        <a:gd name="connsiteY10" fmla="*/ 725172 h 1176001"/>
                        <a:gd name="connsiteX11" fmla="*/ 4695644 w 4964123"/>
                        <a:gd name="connsiteY11" fmla="*/ 1150940 h 1176001"/>
                        <a:gd name="connsiteX12" fmla="*/ 4896887 w 4964123"/>
                        <a:gd name="connsiteY12" fmla="*/ 1122922 h 1176001"/>
                        <a:gd name="connsiteX13" fmla="*/ 4063170 w 4964123"/>
                        <a:gd name="connsiteY13" fmla="*/ 1096028 h 1176001"/>
                        <a:gd name="connsiteX14" fmla="*/ 3222879 w 4964123"/>
                        <a:gd name="connsiteY14" fmla="*/ 1062625 h 1176001"/>
                        <a:gd name="connsiteX15" fmla="*/ 2638858 w 4964123"/>
                        <a:gd name="connsiteY15" fmla="*/ 934262 h 1176001"/>
                        <a:gd name="connsiteX16" fmla="*/ 2333399 w 4964123"/>
                        <a:gd name="connsiteY16" fmla="*/ 775950 h 1176001"/>
                        <a:gd name="connsiteX17" fmla="*/ 1987239 w 4964123"/>
                        <a:gd name="connsiteY17" fmla="*/ 636286 h 1176001"/>
                        <a:gd name="connsiteX18" fmla="*/ 1598284 w 4964123"/>
                        <a:gd name="connsiteY18" fmla="*/ 538206 h 1176001"/>
                        <a:gd name="connsiteX19" fmla="*/ 917290 w 4964123"/>
                        <a:gd name="connsiteY19" fmla="*/ 495778 h 1176001"/>
                        <a:gd name="connsiteX20" fmla="*/ 209208 w 4964123"/>
                        <a:gd name="connsiteY20" fmla="*/ 518819 h 1176001"/>
                        <a:gd name="connsiteX21" fmla="*/ 82840 w 4964123"/>
                        <a:gd name="connsiteY21" fmla="*/ 457293 h 1176001"/>
                        <a:gd name="connsiteX22" fmla="*/ 42498 w 4964123"/>
                        <a:gd name="connsiteY22" fmla="*/ 20439 h 1176001"/>
                        <a:gd name="connsiteX0" fmla="*/ 42498 w 4922142"/>
                        <a:gd name="connsiteY0" fmla="*/ 20439 h 1176001"/>
                        <a:gd name="connsiteX1" fmla="*/ 708129 w 4922142"/>
                        <a:gd name="connsiteY1" fmla="*/ 60430 h 1176001"/>
                        <a:gd name="connsiteX2" fmla="*/ 1844887 w 4922142"/>
                        <a:gd name="connsiteY2" fmla="*/ 102141 h 1176001"/>
                        <a:gd name="connsiteX3" fmla="*/ 2437816 w 4922142"/>
                        <a:gd name="connsiteY3" fmla="*/ 269719 h 1176001"/>
                        <a:gd name="connsiteX4" fmla="*/ 2718464 w 4922142"/>
                        <a:gd name="connsiteY4" fmla="*/ 430399 h 1176001"/>
                        <a:gd name="connsiteX5" fmla="*/ 3007576 w 4922142"/>
                        <a:gd name="connsiteY5" fmla="*/ 511081 h 1176001"/>
                        <a:gd name="connsiteX6" fmla="*/ 3585799 w 4922142"/>
                        <a:gd name="connsiteY6" fmla="*/ 605211 h 1176001"/>
                        <a:gd name="connsiteX7" fmla="*/ 4379176 w 4922142"/>
                        <a:gd name="connsiteY7" fmla="*/ 665722 h 1176001"/>
                        <a:gd name="connsiteX8" fmla="*/ 4543167 w 4922142"/>
                        <a:gd name="connsiteY8" fmla="*/ 726605 h 1176001"/>
                        <a:gd name="connsiteX9" fmla="*/ 4561531 w 4922142"/>
                        <a:gd name="connsiteY9" fmla="*/ 706649 h 1176001"/>
                        <a:gd name="connsiteX10" fmla="*/ 4589404 w 4922142"/>
                        <a:gd name="connsiteY10" fmla="*/ 725172 h 1176001"/>
                        <a:gd name="connsiteX11" fmla="*/ 4695644 w 4922142"/>
                        <a:gd name="connsiteY11" fmla="*/ 1150940 h 1176001"/>
                        <a:gd name="connsiteX12" fmla="*/ 4896887 w 4922142"/>
                        <a:gd name="connsiteY12" fmla="*/ 1122922 h 1176001"/>
                        <a:gd name="connsiteX13" fmla="*/ 4063170 w 4922142"/>
                        <a:gd name="connsiteY13" fmla="*/ 1096028 h 1176001"/>
                        <a:gd name="connsiteX14" fmla="*/ 3222879 w 4922142"/>
                        <a:gd name="connsiteY14" fmla="*/ 1062625 h 1176001"/>
                        <a:gd name="connsiteX15" fmla="*/ 2638858 w 4922142"/>
                        <a:gd name="connsiteY15" fmla="*/ 934262 h 1176001"/>
                        <a:gd name="connsiteX16" fmla="*/ 2333399 w 4922142"/>
                        <a:gd name="connsiteY16" fmla="*/ 775950 h 1176001"/>
                        <a:gd name="connsiteX17" fmla="*/ 1987239 w 4922142"/>
                        <a:gd name="connsiteY17" fmla="*/ 636286 h 1176001"/>
                        <a:gd name="connsiteX18" fmla="*/ 1598284 w 4922142"/>
                        <a:gd name="connsiteY18" fmla="*/ 538206 h 1176001"/>
                        <a:gd name="connsiteX19" fmla="*/ 917290 w 4922142"/>
                        <a:gd name="connsiteY19" fmla="*/ 495778 h 1176001"/>
                        <a:gd name="connsiteX20" fmla="*/ 209208 w 4922142"/>
                        <a:gd name="connsiteY20" fmla="*/ 518819 h 1176001"/>
                        <a:gd name="connsiteX21" fmla="*/ 82840 w 4922142"/>
                        <a:gd name="connsiteY21" fmla="*/ 457293 h 1176001"/>
                        <a:gd name="connsiteX22" fmla="*/ 42498 w 4922142"/>
                        <a:gd name="connsiteY22" fmla="*/ 20439 h 1176001"/>
                        <a:gd name="connsiteX0" fmla="*/ 42498 w 4696274"/>
                        <a:gd name="connsiteY0" fmla="*/ 20439 h 1181859"/>
                        <a:gd name="connsiteX1" fmla="*/ 708129 w 4696274"/>
                        <a:gd name="connsiteY1" fmla="*/ 60430 h 1181859"/>
                        <a:gd name="connsiteX2" fmla="*/ 1844887 w 4696274"/>
                        <a:gd name="connsiteY2" fmla="*/ 102141 h 1181859"/>
                        <a:gd name="connsiteX3" fmla="*/ 2437816 w 4696274"/>
                        <a:gd name="connsiteY3" fmla="*/ 269719 h 1181859"/>
                        <a:gd name="connsiteX4" fmla="*/ 2718464 w 4696274"/>
                        <a:gd name="connsiteY4" fmla="*/ 430399 h 1181859"/>
                        <a:gd name="connsiteX5" fmla="*/ 3007576 w 4696274"/>
                        <a:gd name="connsiteY5" fmla="*/ 511081 h 1181859"/>
                        <a:gd name="connsiteX6" fmla="*/ 3585799 w 4696274"/>
                        <a:gd name="connsiteY6" fmla="*/ 605211 h 1181859"/>
                        <a:gd name="connsiteX7" fmla="*/ 4379176 w 4696274"/>
                        <a:gd name="connsiteY7" fmla="*/ 665722 h 1181859"/>
                        <a:gd name="connsiteX8" fmla="*/ 4543167 w 4696274"/>
                        <a:gd name="connsiteY8" fmla="*/ 726605 h 1181859"/>
                        <a:gd name="connsiteX9" fmla="*/ 4561531 w 4696274"/>
                        <a:gd name="connsiteY9" fmla="*/ 706649 h 1181859"/>
                        <a:gd name="connsiteX10" fmla="*/ 4589404 w 4696274"/>
                        <a:gd name="connsiteY10" fmla="*/ 725172 h 1181859"/>
                        <a:gd name="connsiteX11" fmla="*/ 4695644 w 4696274"/>
                        <a:gd name="connsiteY11" fmla="*/ 1150940 h 1181859"/>
                        <a:gd name="connsiteX12" fmla="*/ 4598353 w 4696274"/>
                        <a:gd name="connsiteY12" fmla="*/ 1142974 h 1181859"/>
                        <a:gd name="connsiteX13" fmla="*/ 4063170 w 4696274"/>
                        <a:gd name="connsiteY13" fmla="*/ 1096028 h 1181859"/>
                        <a:gd name="connsiteX14" fmla="*/ 3222879 w 4696274"/>
                        <a:gd name="connsiteY14" fmla="*/ 1062625 h 1181859"/>
                        <a:gd name="connsiteX15" fmla="*/ 2638858 w 4696274"/>
                        <a:gd name="connsiteY15" fmla="*/ 934262 h 1181859"/>
                        <a:gd name="connsiteX16" fmla="*/ 2333399 w 4696274"/>
                        <a:gd name="connsiteY16" fmla="*/ 775950 h 1181859"/>
                        <a:gd name="connsiteX17" fmla="*/ 1987239 w 4696274"/>
                        <a:gd name="connsiteY17" fmla="*/ 636286 h 1181859"/>
                        <a:gd name="connsiteX18" fmla="*/ 1598284 w 4696274"/>
                        <a:gd name="connsiteY18" fmla="*/ 538206 h 1181859"/>
                        <a:gd name="connsiteX19" fmla="*/ 917290 w 4696274"/>
                        <a:gd name="connsiteY19" fmla="*/ 495778 h 1181859"/>
                        <a:gd name="connsiteX20" fmla="*/ 209208 w 4696274"/>
                        <a:gd name="connsiteY20" fmla="*/ 518819 h 1181859"/>
                        <a:gd name="connsiteX21" fmla="*/ 82840 w 4696274"/>
                        <a:gd name="connsiteY21" fmla="*/ 457293 h 1181859"/>
                        <a:gd name="connsiteX22" fmla="*/ 42498 w 4696274"/>
                        <a:gd name="connsiteY22" fmla="*/ 20439 h 1181859"/>
                        <a:gd name="connsiteX0" fmla="*/ 42498 w 4698006"/>
                        <a:gd name="connsiteY0" fmla="*/ 20439 h 1183231"/>
                        <a:gd name="connsiteX1" fmla="*/ 708129 w 4698006"/>
                        <a:gd name="connsiteY1" fmla="*/ 60430 h 1183231"/>
                        <a:gd name="connsiteX2" fmla="*/ 1844887 w 4698006"/>
                        <a:gd name="connsiteY2" fmla="*/ 102141 h 1183231"/>
                        <a:gd name="connsiteX3" fmla="*/ 2437816 w 4698006"/>
                        <a:gd name="connsiteY3" fmla="*/ 269719 h 1183231"/>
                        <a:gd name="connsiteX4" fmla="*/ 2718464 w 4698006"/>
                        <a:gd name="connsiteY4" fmla="*/ 430399 h 1183231"/>
                        <a:gd name="connsiteX5" fmla="*/ 3007576 w 4698006"/>
                        <a:gd name="connsiteY5" fmla="*/ 511081 h 1183231"/>
                        <a:gd name="connsiteX6" fmla="*/ 3585799 w 4698006"/>
                        <a:gd name="connsiteY6" fmla="*/ 605211 h 1183231"/>
                        <a:gd name="connsiteX7" fmla="*/ 4379176 w 4698006"/>
                        <a:gd name="connsiteY7" fmla="*/ 665722 h 1183231"/>
                        <a:gd name="connsiteX8" fmla="*/ 4543167 w 4698006"/>
                        <a:gd name="connsiteY8" fmla="*/ 726605 h 1183231"/>
                        <a:gd name="connsiteX9" fmla="*/ 4561531 w 4698006"/>
                        <a:gd name="connsiteY9" fmla="*/ 706649 h 1183231"/>
                        <a:gd name="connsiteX10" fmla="*/ 4695644 w 4698006"/>
                        <a:gd name="connsiteY10" fmla="*/ 1150940 h 1183231"/>
                        <a:gd name="connsiteX11" fmla="*/ 4598353 w 4698006"/>
                        <a:gd name="connsiteY11" fmla="*/ 1142974 h 1183231"/>
                        <a:gd name="connsiteX12" fmla="*/ 4063170 w 4698006"/>
                        <a:gd name="connsiteY12" fmla="*/ 1096028 h 1183231"/>
                        <a:gd name="connsiteX13" fmla="*/ 3222879 w 4698006"/>
                        <a:gd name="connsiteY13" fmla="*/ 1062625 h 1183231"/>
                        <a:gd name="connsiteX14" fmla="*/ 2638858 w 4698006"/>
                        <a:gd name="connsiteY14" fmla="*/ 934262 h 1183231"/>
                        <a:gd name="connsiteX15" fmla="*/ 2333399 w 4698006"/>
                        <a:gd name="connsiteY15" fmla="*/ 775950 h 1183231"/>
                        <a:gd name="connsiteX16" fmla="*/ 1987239 w 4698006"/>
                        <a:gd name="connsiteY16" fmla="*/ 636286 h 1183231"/>
                        <a:gd name="connsiteX17" fmla="*/ 1598284 w 4698006"/>
                        <a:gd name="connsiteY17" fmla="*/ 538206 h 1183231"/>
                        <a:gd name="connsiteX18" fmla="*/ 917290 w 4698006"/>
                        <a:gd name="connsiteY18" fmla="*/ 495778 h 1183231"/>
                        <a:gd name="connsiteX19" fmla="*/ 209208 w 4698006"/>
                        <a:gd name="connsiteY19" fmla="*/ 518819 h 1183231"/>
                        <a:gd name="connsiteX20" fmla="*/ 82840 w 4698006"/>
                        <a:gd name="connsiteY20" fmla="*/ 457293 h 1183231"/>
                        <a:gd name="connsiteX21" fmla="*/ 42498 w 4698006"/>
                        <a:gd name="connsiteY21" fmla="*/ 20439 h 1183231"/>
                        <a:gd name="connsiteX0" fmla="*/ 42498 w 4698005"/>
                        <a:gd name="connsiteY0" fmla="*/ 20439 h 1183231"/>
                        <a:gd name="connsiteX1" fmla="*/ 708129 w 4698005"/>
                        <a:gd name="connsiteY1" fmla="*/ 60430 h 1183231"/>
                        <a:gd name="connsiteX2" fmla="*/ 1844887 w 4698005"/>
                        <a:gd name="connsiteY2" fmla="*/ 102141 h 1183231"/>
                        <a:gd name="connsiteX3" fmla="*/ 2437816 w 4698005"/>
                        <a:gd name="connsiteY3" fmla="*/ 269719 h 1183231"/>
                        <a:gd name="connsiteX4" fmla="*/ 2718464 w 4698005"/>
                        <a:gd name="connsiteY4" fmla="*/ 430399 h 1183231"/>
                        <a:gd name="connsiteX5" fmla="*/ 3007576 w 4698005"/>
                        <a:gd name="connsiteY5" fmla="*/ 511081 h 1183231"/>
                        <a:gd name="connsiteX6" fmla="*/ 3585799 w 4698005"/>
                        <a:gd name="connsiteY6" fmla="*/ 605211 h 1183231"/>
                        <a:gd name="connsiteX7" fmla="*/ 4379176 w 4698005"/>
                        <a:gd name="connsiteY7" fmla="*/ 665722 h 1183231"/>
                        <a:gd name="connsiteX8" fmla="*/ 4543167 w 4698005"/>
                        <a:gd name="connsiteY8" fmla="*/ 726605 h 1183231"/>
                        <a:gd name="connsiteX9" fmla="*/ 4695644 w 4698005"/>
                        <a:gd name="connsiteY9" fmla="*/ 1150940 h 1183231"/>
                        <a:gd name="connsiteX10" fmla="*/ 4598353 w 4698005"/>
                        <a:gd name="connsiteY10" fmla="*/ 1142974 h 1183231"/>
                        <a:gd name="connsiteX11" fmla="*/ 4063170 w 4698005"/>
                        <a:gd name="connsiteY11" fmla="*/ 1096028 h 1183231"/>
                        <a:gd name="connsiteX12" fmla="*/ 3222879 w 4698005"/>
                        <a:gd name="connsiteY12" fmla="*/ 1062625 h 1183231"/>
                        <a:gd name="connsiteX13" fmla="*/ 2638858 w 4698005"/>
                        <a:gd name="connsiteY13" fmla="*/ 934262 h 1183231"/>
                        <a:gd name="connsiteX14" fmla="*/ 2333399 w 4698005"/>
                        <a:gd name="connsiteY14" fmla="*/ 775950 h 1183231"/>
                        <a:gd name="connsiteX15" fmla="*/ 1987239 w 4698005"/>
                        <a:gd name="connsiteY15" fmla="*/ 636286 h 1183231"/>
                        <a:gd name="connsiteX16" fmla="*/ 1598284 w 4698005"/>
                        <a:gd name="connsiteY16" fmla="*/ 538206 h 1183231"/>
                        <a:gd name="connsiteX17" fmla="*/ 917290 w 4698005"/>
                        <a:gd name="connsiteY17" fmla="*/ 495778 h 1183231"/>
                        <a:gd name="connsiteX18" fmla="*/ 209208 w 4698005"/>
                        <a:gd name="connsiteY18" fmla="*/ 518819 h 1183231"/>
                        <a:gd name="connsiteX19" fmla="*/ 82840 w 4698005"/>
                        <a:gd name="connsiteY19" fmla="*/ 457293 h 1183231"/>
                        <a:gd name="connsiteX20" fmla="*/ 42498 w 4698005"/>
                        <a:gd name="connsiteY20" fmla="*/ 20439 h 1183231"/>
                        <a:gd name="connsiteX0" fmla="*/ 42498 w 4698005"/>
                        <a:gd name="connsiteY0" fmla="*/ 20439 h 1183231"/>
                        <a:gd name="connsiteX1" fmla="*/ 708129 w 4698005"/>
                        <a:gd name="connsiteY1" fmla="*/ 60430 h 1183231"/>
                        <a:gd name="connsiteX2" fmla="*/ 1844887 w 4698005"/>
                        <a:gd name="connsiteY2" fmla="*/ 102141 h 1183231"/>
                        <a:gd name="connsiteX3" fmla="*/ 2437816 w 4698005"/>
                        <a:gd name="connsiteY3" fmla="*/ 269719 h 1183231"/>
                        <a:gd name="connsiteX4" fmla="*/ 2718464 w 4698005"/>
                        <a:gd name="connsiteY4" fmla="*/ 430399 h 1183231"/>
                        <a:gd name="connsiteX5" fmla="*/ 3007576 w 4698005"/>
                        <a:gd name="connsiteY5" fmla="*/ 511081 h 1183231"/>
                        <a:gd name="connsiteX6" fmla="*/ 3585799 w 4698005"/>
                        <a:gd name="connsiteY6" fmla="*/ 605211 h 1183231"/>
                        <a:gd name="connsiteX7" fmla="*/ 4379176 w 4698005"/>
                        <a:gd name="connsiteY7" fmla="*/ 665722 h 1183231"/>
                        <a:gd name="connsiteX8" fmla="*/ 4543167 w 4698005"/>
                        <a:gd name="connsiteY8" fmla="*/ 726605 h 1183231"/>
                        <a:gd name="connsiteX9" fmla="*/ 4695644 w 4698005"/>
                        <a:gd name="connsiteY9" fmla="*/ 1150940 h 1183231"/>
                        <a:gd name="connsiteX10" fmla="*/ 4598353 w 4698005"/>
                        <a:gd name="connsiteY10" fmla="*/ 1142974 h 1183231"/>
                        <a:gd name="connsiteX11" fmla="*/ 4063170 w 4698005"/>
                        <a:gd name="connsiteY11" fmla="*/ 1096028 h 1183231"/>
                        <a:gd name="connsiteX12" fmla="*/ 3222879 w 4698005"/>
                        <a:gd name="connsiteY12" fmla="*/ 1062625 h 1183231"/>
                        <a:gd name="connsiteX13" fmla="*/ 2741357 w 4698005"/>
                        <a:gd name="connsiteY13" fmla="*/ 956451 h 1183231"/>
                        <a:gd name="connsiteX14" fmla="*/ 2333399 w 4698005"/>
                        <a:gd name="connsiteY14" fmla="*/ 775950 h 1183231"/>
                        <a:gd name="connsiteX15" fmla="*/ 1987239 w 4698005"/>
                        <a:gd name="connsiteY15" fmla="*/ 636286 h 1183231"/>
                        <a:gd name="connsiteX16" fmla="*/ 1598284 w 4698005"/>
                        <a:gd name="connsiteY16" fmla="*/ 538206 h 1183231"/>
                        <a:gd name="connsiteX17" fmla="*/ 917290 w 4698005"/>
                        <a:gd name="connsiteY17" fmla="*/ 495778 h 1183231"/>
                        <a:gd name="connsiteX18" fmla="*/ 209208 w 4698005"/>
                        <a:gd name="connsiteY18" fmla="*/ 518819 h 1183231"/>
                        <a:gd name="connsiteX19" fmla="*/ 82840 w 4698005"/>
                        <a:gd name="connsiteY19" fmla="*/ 457293 h 1183231"/>
                        <a:gd name="connsiteX20" fmla="*/ 42498 w 4698005"/>
                        <a:gd name="connsiteY20" fmla="*/ 20439 h 1183231"/>
                        <a:gd name="connsiteX0" fmla="*/ 42498 w 4698005"/>
                        <a:gd name="connsiteY0" fmla="*/ 20439 h 1183231"/>
                        <a:gd name="connsiteX1" fmla="*/ 708129 w 4698005"/>
                        <a:gd name="connsiteY1" fmla="*/ 60430 h 1183231"/>
                        <a:gd name="connsiteX2" fmla="*/ 1844887 w 4698005"/>
                        <a:gd name="connsiteY2" fmla="*/ 102141 h 1183231"/>
                        <a:gd name="connsiteX3" fmla="*/ 2437816 w 4698005"/>
                        <a:gd name="connsiteY3" fmla="*/ 269719 h 1183231"/>
                        <a:gd name="connsiteX4" fmla="*/ 2684570 w 4698005"/>
                        <a:gd name="connsiteY4" fmla="*/ 425627 h 1183231"/>
                        <a:gd name="connsiteX5" fmla="*/ 3007576 w 4698005"/>
                        <a:gd name="connsiteY5" fmla="*/ 511081 h 1183231"/>
                        <a:gd name="connsiteX6" fmla="*/ 3585799 w 4698005"/>
                        <a:gd name="connsiteY6" fmla="*/ 605211 h 1183231"/>
                        <a:gd name="connsiteX7" fmla="*/ 4379176 w 4698005"/>
                        <a:gd name="connsiteY7" fmla="*/ 665722 h 1183231"/>
                        <a:gd name="connsiteX8" fmla="*/ 4543167 w 4698005"/>
                        <a:gd name="connsiteY8" fmla="*/ 726605 h 1183231"/>
                        <a:gd name="connsiteX9" fmla="*/ 4695644 w 4698005"/>
                        <a:gd name="connsiteY9" fmla="*/ 1150940 h 1183231"/>
                        <a:gd name="connsiteX10" fmla="*/ 4598353 w 4698005"/>
                        <a:gd name="connsiteY10" fmla="*/ 1142974 h 1183231"/>
                        <a:gd name="connsiteX11" fmla="*/ 4063170 w 4698005"/>
                        <a:gd name="connsiteY11" fmla="*/ 1096028 h 1183231"/>
                        <a:gd name="connsiteX12" fmla="*/ 3222879 w 4698005"/>
                        <a:gd name="connsiteY12" fmla="*/ 1062625 h 1183231"/>
                        <a:gd name="connsiteX13" fmla="*/ 2741357 w 4698005"/>
                        <a:gd name="connsiteY13" fmla="*/ 956451 h 1183231"/>
                        <a:gd name="connsiteX14" fmla="*/ 2333399 w 4698005"/>
                        <a:gd name="connsiteY14" fmla="*/ 775950 h 1183231"/>
                        <a:gd name="connsiteX15" fmla="*/ 1987239 w 4698005"/>
                        <a:gd name="connsiteY15" fmla="*/ 636286 h 1183231"/>
                        <a:gd name="connsiteX16" fmla="*/ 1598284 w 4698005"/>
                        <a:gd name="connsiteY16" fmla="*/ 538206 h 1183231"/>
                        <a:gd name="connsiteX17" fmla="*/ 917290 w 4698005"/>
                        <a:gd name="connsiteY17" fmla="*/ 495778 h 1183231"/>
                        <a:gd name="connsiteX18" fmla="*/ 209208 w 4698005"/>
                        <a:gd name="connsiteY18" fmla="*/ 518819 h 1183231"/>
                        <a:gd name="connsiteX19" fmla="*/ 82840 w 4698005"/>
                        <a:gd name="connsiteY19" fmla="*/ 457293 h 1183231"/>
                        <a:gd name="connsiteX20" fmla="*/ 42498 w 4698005"/>
                        <a:gd name="connsiteY20" fmla="*/ 20439 h 1183231"/>
                        <a:gd name="connsiteX0" fmla="*/ 42498 w 4698005"/>
                        <a:gd name="connsiteY0" fmla="*/ 20439 h 1183231"/>
                        <a:gd name="connsiteX1" fmla="*/ 708129 w 4698005"/>
                        <a:gd name="connsiteY1" fmla="*/ 60430 h 1183231"/>
                        <a:gd name="connsiteX2" fmla="*/ 1844887 w 4698005"/>
                        <a:gd name="connsiteY2" fmla="*/ 102141 h 1183231"/>
                        <a:gd name="connsiteX3" fmla="*/ 2437816 w 4698005"/>
                        <a:gd name="connsiteY3" fmla="*/ 269719 h 1183231"/>
                        <a:gd name="connsiteX4" fmla="*/ 2684570 w 4698005"/>
                        <a:gd name="connsiteY4" fmla="*/ 425627 h 1183231"/>
                        <a:gd name="connsiteX5" fmla="*/ 3076181 w 4698005"/>
                        <a:gd name="connsiteY5" fmla="*/ 528497 h 1183231"/>
                        <a:gd name="connsiteX6" fmla="*/ 3585799 w 4698005"/>
                        <a:gd name="connsiteY6" fmla="*/ 605211 h 1183231"/>
                        <a:gd name="connsiteX7" fmla="*/ 4379176 w 4698005"/>
                        <a:gd name="connsiteY7" fmla="*/ 665722 h 1183231"/>
                        <a:gd name="connsiteX8" fmla="*/ 4543167 w 4698005"/>
                        <a:gd name="connsiteY8" fmla="*/ 726605 h 1183231"/>
                        <a:gd name="connsiteX9" fmla="*/ 4695644 w 4698005"/>
                        <a:gd name="connsiteY9" fmla="*/ 1150940 h 1183231"/>
                        <a:gd name="connsiteX10" fmla="*/ 4598353 w 4698005"/>
                        <a:gd name="connsiteY10" fmla="*/ 1142974 h 1183231"/>
                        <a:gd name="connsiteX11" fmla="*/ 4063170 w 4698005"/>
                        <a:gd name="connsiteY11" fmla="*/ 1096028 h 1183231"/>
                        <a:gd name="connsiteX12" fmla="*/ 3222879 w 4698005"/>
                        <a:gd name="connsiteY12" fmla="*/ 1062625 h 1183231"/>
                        <a:gd name="connsiteX13" fmla="*/ 2741357 w 4698005"/>
                        <a:gd name="connsiteY13" fmla="*/ 956451 h 1183231"/>
                        <a:gd name="connsiteX14" fmla="*/ 2333399 w 4698005"/>
                        <a:gd name="connsiteY14" fmla="*/ 775950 h 1183231"/>
                        <a:gd name="connsiteX15" fmla="*/ 1987239 w 4698005"/>
                        <a:gd name="connsiteY15" fmla="*/ 636286 h 1183231"/>
                        <a:gd name="connsiteX16" fmla="*/ 1598284 w 4698005"/>
                        <a:gd name="connsiteY16" fmla="*/ 538206 h 1183231"/>
                        <a:gd name="connsiteX17" fmla="*/ 917290 w 4698005"/>
                        <a:gd name="connsiteY17" fmla="*/ 495778 h 1183231"/>
                        <a:gd name="connsiteX18" fmla="*/ 209208 w 4698005"/>
                        <a:gd name="connsiteY18" fmla="*/ 518819 h 1183231"/>
                        <a:gd name="connsiteX19" fmla="*/ 82840 w 4698005"/>
                        <a:gd name="connsiteY19" fmla="*/ 457293 h 1183231"/>
                        <a:gd name="connsiteX20" fmla="*/ 42498 w 4698005"/>
                        <a:gd name="connsiteY20" fmla="*/ 20439 h 1183231"/>
                        <a:gd name="connsiteX0" fmla="*/ 42498 w 4698005"/>
                        <a:gd name="connsiteY0" fmla="*/ 20439 h 1183231"/>
                        <a:gd name="connsiteX1" fmla="*/ 708129 w 4698005"/>
                        <a:gd name="connsiteY1" fmla="*/ 60430 h 1183231"/>
                        <a:gd name="connsiteX2" fmla="*/ 1844887 w 4698005"/>
                        <a:gd name="connsiteY2" fmla="*/ 102141 h 1183231"/>
                        <a:gd name="connsiteX3" fmla="*/ 2437816 w 4698005"/>
                        <a:gd name="connsiteY3" fmla="*/ 269719 h 1183231"/>
                        <a:gd name="connsiteX4" fmla="*/ 2684570 w 4698005"/>
                        <a:gd name="connsiteY4" fmla="*/ 425627 h 1183231"/>
                        <a:gd name="connsiteX5" fmla="*/ 3087709 w 4698005"/>
                        <a:gd name="connsiteY5" fmla="*/ 559219 h 1183231"/>
                        <a:gd name="connsiteX6" fmla="*/ 3585799 w 4698005"/>
                        <a:gd name="connsiteY6" fmla="*/ 605211 h 1183231"/>
                        <a:gd name="connsiteX7" fmla="*/ 4379176 w 4698005"/>
                        <a:gd name="connsiteY7" fmla="*/ 665722 h 1183231"/>
                        <a:gd name="connsiteX8" fmla="*/ 4543167 w 4698005"/>
                        <a:gd name="connsiteY8" fmla="*/ 726605 h 1183231"/>
                        <a:gd name="connsiteX9" fmla="*/ 4695644 w 4698005"/>
                        <a:gd name="connsiteY9" fmla="*/ 1150940 h 1183231"/>
                        <a:gd name="connsiteX10" fmla="*/ 4598353 w 4698005"/>
                        <a:gd name="connsiteY10" fmla="*/ 1142974 h 1183231"/>
                        <a:gd name="connsiteX11" fmla="*/ 4063170 w 4698005"/>
                        <a:gd name="connsiteY11" fmla="*/ 1096028 h 1183231"/>
                        <a:gd name="connsiteX12" fmla="*/ 3222879 w 4698005"/>
                        <a:gd name="connsiteY12" fmla="*/ 1062625 h 1183231"/>
                        <a:gd name="connsiteX13" fmla="*/ 2741357 w 4698005"/>
                        <a:gd name="connsiteY13" fmla="*/ 956451 h 1183231"/>
                        <a:gd name="connsiteX14" fmla="*/ 2333399 w 4698005"/>
                        <a:gd name="connsiteY14" fmla="*/ 775950 h 1183231"/>
                        <a:gd name="connsiteX15" fmla="*/ 1987239 w 4698005"/>
                        <a:gd name="connsiteY15" fmla="*/ 636286 h 1183231"/>
                        <a:gd name="connsiteX16" fmla="*/ 1598284 w 4698005"/>
                        <a:gd name="connsiteY16" fmla="*/ 538206 h 1183231"/>
                        <a:gd name="connsiteX17" fmla="*/ 917290 w 4698005"/>
                        <a:gd name="connsiteY17" fmla="*/ 495778 h 1183231"/>
                        <a:gd name="connsiteX18" fmla="*/ 209208 w 4698005"/>
                        <a:gd name="connsiteY18" fmla="*/ 518819 h 1183231"/>
                        <a:gd name="connsiteX19" fmla="*/ 82840 w 4698005"/>
                        <a:gd name="connsiteY19" fmla="*/ 457293 h 1183231"/>
                        <a:gd name="connsiteX20" fmla="*/ 42498 w 4698005"/>
                        <a:gd name="connsiteY20" fmla="*/ 20439 h 1183231"/>
                        <a:gd name="connsiteX0" fmla="*/ 42498 w 4698005"/>
                        <a:gd name="connsiteY0" fmla="*/ 20439 h 1183231"/>
                        <a:gd name="connsiteX1" fmla="*/ 708129 w 4698005"/>
                        <a:gd name="connsiteY1" fmla="*/ 60430 h 1183231"/>
                        <a:gd name="connsiteX2" fmla="*/ 1844887 w 4698005"/>
                        <a:gd name="connsiteY2" fmla="*/ 102141 h 1183231"/>
                        <a:gd name="connsiteX3" fmla="*/ 2437816 w 4698005"/>
                        <a:gd name="connsiteY3" fmla="*/ 269719 h 1183231"/>
                        <a:gd name="connsiteX4" fmla="*/ 2684570 w 4698005"/>
                        <a:gd name="connsiteY4" fmla="*/ 425627 h 1183231"/>
                        <a:gd name="connsiteX5" fmla="*/ 3087709 w 4698005"/>
                        <a:gd name="connsiteY5" fmla="*/ 559219 h 1183231"/>
                        <a:gd name="connsiteX6" fmla="*/ 3585799 w 4698005"/>
                        <a:gd name="connsiteY6" fmla="*/ 605211 h 1183231"/>
                        <a:gd name="connsiteX7" fmla="*/ 4379176 w 4698005"/>
                        <a:gd name="connsiteY7" fmla="*/ 665722 h 1183231"/>
                        <a:gd name="connsiteX8" fmla="*/ 4543167 w 4698005"/>
                        <a:gd name="connsiteY8" fmla="*/ 726605 h 1183231"/>
                        <a:gd name="connsiteX9" fmla="*/ 4695644 w 4698005"/>
                        <a:gd name="connsiteY9" fmla="*/ 1150940 h 1183231"/>
                        <a:gd name="connsiteX10" fmla="*/ 4598353 w 4698005"/>
                        <a:gd name="connsiteY10" fmla="*/ 1142974 h 1183231"/>
                        <a:gd name="connsiteX11" fmla="*/ 4063170 w 4698005"/>
                        <a:gd name="connsiteY11" fmla="*/ 1096028 h 1183231"/>
                        <a:gd name="connsiteX12" fmla="*/ 3246061 w 4698005"/>
                        <a:gd name="connsiteY12" fmla="*/ 1044548 h 1183231"/>
                        <a:gd name="connsiteX13" fmla="*/ 2741357 w 4698005"/>
                        <a:gd name="connsiteY13" fmla="*/ 956451 h 1183231"/>
                        <a:gd name="connsiteX14" fmla="*/ 2333399 w 4698005"/>
                        <a:gd name="connsiteY14" fmla="*/ 775950 h 1183231"/>
                        <a:gd name="connsiteX15" fmla="*/ 1987239 w 4698005"/>
                        <a:gd name="connsiteY15" fmla="*/ 636286 h 1183231"/>
                        <a:gd name="connsiteX16" fmla="*/ 1598284 w 4698005"/>
                        <a:gd name="connsiteY16" fmla="*/ 538206 h 1183231"/>
                        <a:gd name="connsiteX17" fmla="*/ 917290 w 4698005"/>
                        <a:gd name="connsiteY17" fmla="*/ 495778 h 1183231"/>
                        <a:gd name="connsiteX18" fmla="*/ 209208 w 4698005"/>
                        <a:gd name="connsiteY18" fmla="*/ 518819 h 1183231"/>
                        <a:gd name="connsiteX19" fmla="*/ 82840 w 4698005"/>
                        <a:gd name="connsiteY19" fmla="*/ 457293 h 1183231"/>
                        <a:gd name="connsiteX20" fmla="*/ 42498 w 4698005"/>
                        <a:gd name="connsiteY20" fmla="*/ 20439 h 1183231"/>
                        <a:gd name="connsiteX0" fmla="*/ 42498 w 4698005"/>
                        <a:gd name="connsiteY0" fmla="*/ 20439 h 1183231"/>
                        <a:gd name="connsiteX1" fmla="*/ 708129 w 4698005"/>
                        <a:gd name="connsiteY1" fmla="*/ 60430 h 1183231"/>
                        <a:gd name="connsiteX2" fmla="*/ 1844887 w 4698005"/>
                        <a:gd name="connsiteY2" fmla="*/ 102141 h 1183231"/>
                        <a:gd name="connsiteX3" fmla="*/ 2437816 w 4698005"/>
                        <a:gd name="connsiteY3" fmla="*/ 269719 h 1183231"/>
                        <a:gd name="connsiteX4" fmla="*/ 2684570 w 4698005"/>
                        <a:gd name="connsiteY4" fmla="*/ 425627 h 1183231"/>
                        <a:gd name="connsiteX5" fmla="*/ 3087709 w 4698005"/>
                        <a:gd name="connsiteY5" fmla="*/ 559219 h 1183231"/>
                        <a:gd name="connsiteX6" fmla="*/ 3585799 w 4698005"/>
                        <a:gd name="connsiteY6" fmla="*/ 605211 h 1183231"/>
                        <a:gd name="connsiteX7" fmla="*/ 4379176 w 4698005"/>
                        <a:gd name="connsiteY7" fmla="*/ 665722 h 1183231"/>
                        <a:gd name="connsiteX8" fmla="*/ 4543167 w 4698005"/>
                        <a:gd name="connsiteY8" fmla="*/ 726605 h 1183231"/>
                        <a:gd name="connsiteX9" fmla="*/ 4695644 w 4698005"/>
                        <a:gd name="connsiteY9" fmla="*/ 1150940 h 1183231"/>
                        <a:gd name="connsiteX10" fmla="*/ 4598353 w 4698005"/>
                        <a:gd name="connsiteY10" fmla="*/ 1142974 h 1183231"/>
                        <a:gd name="connsiteX11" fmla="*/ 4063170 w 4698005"/>
                        <a:gd name="connsiteY11" fmla="*/ 1096028 h 1183231"/>
                        <a:gd name="connsiteX12" fmla="*/ 3197256 w 4698005"/>
                        <a:gd name="connsiteY12" fmla="*/ 1057079 h 1183231"/>
                        <a:gd name="connsiteX13" fmla="*/ 2741357 w 4698005"/>
                        <a:gd name="connsiteY13" fmla="*/ 956451 h 1183231"/>
                        <a:gd name="connsiteX14" fmla="*/ 2333399 w 4698005"/>
                        <a:gd name="connsiteY14" fmla="*/ 775950 h 1183231"/>
                        <a:gd name="connsiteX15" fmla="*/ 1987239 w 4698005"/>
                        <a:gd name="connsiteY15" fmla="*/ 636286 h 1183231"/>
                        <a:gd name="connsiteX16" fmla="*/ 1598284 w 4698005"/>
                        <a:gd name="connsiteY16" fmla="*/ 538206 h 1183231"/>
                        <a:gd name="connsiteX17" fmla="*/ 917290 w 4698005"/>
                        <a:gd name="connsiteY17" fmla="*/ 495778 h 1183231"/>
                        <a:gd name="connsiteX18" fmla="*/ 209208 w 4698005"/>
                        <a:gd name="connsiteY18" fmla="*/ 518819 h 1183231"/>
                        <a:gd name="connsiteX19" fmla="*/ 82840 w 4698005"/>
                        <a:gd name="connsiteY19" fmla="*/ 457293 h 1183231"/>
                        <a:gd name="connsiteX20" fmla="*/ 42498 w 4698005"/>
                        <a:gd name="connsiteY20" fmla="*/ 20439 h 1183231"/>
                        <a:gd name="connsiteX0" fmla="*/ 42498 w 4698005"/>
                        <a:gd name="connsiteY0" fmla="*/ 20439 h 1183231"/>
                        <a:gd name="connsiteX1" fmla="*/ 708129 w 4698005"/>
                        <a:gd name="connsiteY1" fmla="*/ 60430 h 1183231"/>
                        <a:gd name="connsiteX2" fmla="*/ 1844887 w 4698005"/>
                        <a:gd name="connsiteY2" fmla="*/ 102141 h 1183231"/>
                        <a:gd name="connsiteX3" fmla="*/ 2437816 w 4698005"/>
                        <a:gd name="connsiteY3" fmla="*/ 269719 h 1183231"/>
                        <a:gd name="connsiteX4" fmla="*/ 2684570 w 4698005"/>
                        <a:gd name="connsiteY4" fmla="*/ 425627 h 1183231"/>
                        <a:gd name="connsiteX5" fmla="*/ 3087709 w 4698005"/>
                        <a:gd name="connsiteY5" fmla="*/ 559219 h 1183231"/>
                        <a:gd name="connsiteX6" fmla="*/ 3585799 w 4698005"/>
                        <a:gd name="connsiteY6" fmla="*/ 605211 h 1183231"/>
                        <a:gd name="connsiteX7" fmla="*/ 4379176 w 4698005"/>
                        <a:gd name="connsiteY7" fmla="*/ 665722 h 1183231"/>
                        <a:gd name="connsiteX8" fmla="*/ 4543167 w 4698005"/>
                        <a:gd name="connsiteY8" fmla="*/ 726605 h 1183231"/>
                        <a:gd name="connsiteX9" fmla="*/ 4695644 w 4698005"/>
                        <a:gd name="connsiteY9" fmla="*/ 1150940 h 1183231"/>
                        <a:gd name="connsiteX10" fmla="*/ 4598353 w 4698005"/>
                        <a:gd name="connsiteY10" fmla="*/ 1142974 h 1183231"/>
                        <a:gd name="connsiteX11" fmla="*/ 4063170 w 4698005"/>
                        <a:gd name="connsiteY11" fmla="*/ 1096028 h 1183231"/>
                        <a:gd name="connsiteX12" fmla="*/ 3197256 w 4698005"/>
                        <a:gd name="connsiteY12" fmla="*/ 1057079 h 1183231"/>
                        <a:gd name="connsiteX13" fmla="*/ 2741357 w 4698005"/>
                        <a:gd name="connsiteY13" fmla="*/ 956451 h 1183231"/>
                        <a:gd name="connsiteX14" fmla="*/ 2333399 w 4698005"/>
                        <a:gd name="connsiteY14" fmla="*/ 775950 h 1183231"/>
                        <a:gd name="connsiteX15" fmla="*/ 1987239 w 4698005"/>
                        <a:gd name="connsiteY15" fmla="*/ 636286 h 1183231"/>
                        <a:gd name="connsiteX16" fmla="*/ 1598284 w 4698005"/>
                        <a:gd name="connsiteY16" fmla="*/ 538206 h 1183231"/>
                        <a:gd name="connsiteX17" fmla="*/ 917290 w 4698005"/>
                        <a:gd name="connsiteY17" fmla="*/ 495778 h 1183231"/>
                        <a:gd name="connsiteX18" fmla="*/ 209208 w 4698005"/>
                        <a:gd name="connsiteY18" fmla="*/ 518819 h 1183231"/>
                        <a:gd name="connsiteX19" fmla="*/ 82840 w 4698005"/>
                        <a:gd name="connsiteY19" fmla="*/ 457293 h 1183231"/>
                        <a:gd name="connsiteX20" fmla="*/ 42498 w 4698005"/>
                        <a:gd name="connsiteY20" fmla="*/ 20439 h 1183231"/>
                        <a:gd name="connsiteX0" fmla="*/ 42498 w 4698005"/>
                        <a:gd name="connsiteY0" fmla="*/ 20439 h 1183231"/>
                        <a:gd name="connsiteX1" fmla="*/ 708129 w 4698005"/>
                        <a:gd name="connsiteY1" fmla="*/ 60430 h 1183231"/>
                        <a:gd name="connsiteX2" fmla="*/ 1844887 w 4698005"/>
                        <a:gd name="connsiteY2" fmla="*/ 102141 h 1183231"/>
                        <a:gd name="connsiteX3" fmla="*/ 2437816 w 4698005"/>
                        <a:gd name="connsiteY3" fmla="*/ 269719 h 1183231"/>
                        <a:gd name="connsiteX4" fmla="*/ 2684570 w 4698005"/>
                        <a:gd name="connsiteY4" fmla="*/ 425627 h 1183231"/>
                        <a:gd name="connsiteX5" fmla="*/ 3087709 w 4698005"/>
                        <a:gd name="connsiteY5" fmla="*/ 559219 h 1183231"/>
                        <a:gd name="connsiteX6" fmla="*/ 3582294 w 4698005"/>
                        <a:gd name="connsiteY6" fmla="*/ 732754 h 1183231"/>
                        <a:gd name="connsiteX7" fmla="*/ 4379176 w 4698005"/>
                        <a:gd name="connsiteY7" fmla="*/ 665722 h 1183231"/>
                        <a:gd name="connsiteX8" fmla="*/ 4543167 w 4698005"/>
                        <a:gd name="connsiteY8" fmla="*/ 726605 h 1183231"/>
                        <a:gd name="connsiteX9" fmla="*/ 4695644 w 4698005"/>
                        <a:gd name="connsiteY9" fmla="*/ 1150940 h 1183231"/>
                        <a:gd name="connsiteX10" fmla="*/ 4598353 w 4698005"/>
                        <a:gd name="connsiteY10" fmla="*/ 1142974 h 1183231"/>
                        <a:gd name="connsiteX11" fmla="*/ 4063170 w 4698005"/>
                        <a:gd name="connsiteY11" fmla="*/ 1096028 h 1183231"/>
                        <a:gd name="connsiteX12" fmla="*/ 3197256 w 4698005"/>
                        <a:gd name="connsiteY12" fmla="*/ 1057079 h 1183231"/>
                        <a:gd name="connsiteX13" fmla="*/ 2741357 w 4698005"/>
                        <a:gd name="connsiteY13" fmla="*/ 956451 h 1183231"/>
                        <a:gd name="connsiteX14" fmla="*/ 2333399 w 4698005"/>
                        <a:gd name="connsiteY14" fmla="*/ 775950 h 1183231"/>
                        <a:gd name="connsiteX15" fmla="*/ 1987239 w 4698005"/>
                        <a:gd name="connsiteY15" fmla="*/ 636286 h 1183231"/>
                        <a:gd name="connsiteX16" fmla="*/ 1598284 w 4698005"/>
                        <a:gd name="connsiteY16" fmla="*/ 538206 h 1183231"/>
                        <a:gd name="connsiteX17" fmla="*/ 917290 w 4698005"/>
                        <a:gd name="connsiteY17" fmla="*/ 495778 h 1183231"/>
                        <a:gd name="connsiteX18" fmla="*/ 209208 w 4698005"/>
                        <a:gd name="connsiteY18" fmla="*/ 518819 h 1183231"/>
                        <a:gd name="connsiteX19" fmla="*/ 82840 w 4698005"/>
                        <a:gd name="connsiteY19" fmla="*/ 457293 h 1183231"/>
                        <a:gd name="connsiteX20" fmla="*/ 42498 w 4698005"/>
                        <a:gd name="connsiteY20" fmla="*/ 20439 h 1183231"/>
                        <a:gd name="connsiteX0" fmla="*/ 42498 w 4698005"/>
                        <a:gd name="connsiteY0" fmla="*/ 20439 h 1183231"/>
                        <a:gd name="connsiteX1" fmla="*/ 708129 w 4698005"/>
                        <a:gd name="connsiteY1" fmla="*/ 60430 h 1183231"/>
                        <a:gd name="connsiteX2" fmla="*/ 1844887 w 4698005"/>
                        <a:gd name="connsiteY2" fmla="*/ 102141 h 1183231"/>
                        <a:gd name="connsiteX3" fmla="*/ 2437816 w 4698005"/>
                        <a:gd name="connsiteY3" fmla="*/ 269719 h 1183231"/>
                        <a:gd name="connsiteX4" fmla="*/ 2684570 w 4698005"/>
                        <a:gd name="connsiteY4" fmla="*/ 425627 h 1183231"/>
                        <a:gd name="connsiteX5" fmla="*/ 3087709 w 4698005"/>
                        <a:gd name="connsiteY5" fmla="*/ 559219 h 1183231"/>
                        <a:gd name="connsiteX6" fmla="*/ 3582294 w 4698005"/>
                        <a:gd name="connsiteY6" fmla="*/ 732754 h 1183231"/>
                        <a:gd name="connsiteX7" fmla="*/ 4422846 w 4698005"/>
                        <a:gd name="connsiteY7" fmla="*/ 764987 h 1183231"/>
                        <a:gd name="connsiteX8" fmla="*/ 4543167 w 4698005"/>
                        <a:gd name="connsiteY8" fmla="*/ 726605 h 1183231"/>
                        <a:gd name="connsiteX9" fmla="*/ 4695644 w 4698005"/>
                        <a:gd name="connsiteY9" fmla="*/ 1150940 h 1183231"/>
                        <a:gd name="connsiteX10" fmla="*/ 4598353 w 4698005"/>
                        <a:gd name="connsiteY10" fmla="*/ 1142974 h 1183231"/>
                        <a:gd name="connsiteX11" fmla="*/ 4063170 w 4698005"/>
                        <a:gd name="connsiteY11" fmla="*/ 1096028 h 1183231"/>
                        <a:gd name="connsiteX12" fmla="*/ 3197256 w 4698005"/>
                        <a:gd name="connsiteY12" fmla="*/ 1057079 h 1183231"/>
                        <a:gd name="connsiteX13" fmla="*/ 2741357 w 4698005"/>
                        <a:gd name="connsiteY13" fmla="*/ 956451 h 1183231"/>
                        <a:gd name="connsiteX14" fmla="*/ 2333399 w 4698005"/>
                        <a:gd name="connsiteY14" fmla="*/ 775950 h 1183231"/>
                        <a:gd name="connsiteX15" fmla="*/ 1987239 w 4698005"/>
                        <a:gd name="connsiteY15" fmla="*/ 636286 h 1183231"/>
                        <a:gd name="connsiteX16" fmla="*/ 1598284 w 4698005"/>
                        <a:gd name="connsiteY16" fmla="*/ 538206 h 1183231"/>
                        <a:gd name="connsiteX17" fmla="*/ 917290 w 4698005"/>
                        <a:gd name="connsiteY17" fmla="*/ 495778 h 1183231"/>
                        <a:gd name="connsiteX18" fmla="*/ 209208 w 4698005"/>
                        <a:gd name="connsiteY18" fmla="*/ 518819 h 1183231"/>
                        <a:gd name="connsiteX19" fmla="*/ 82840 w 4698005"/>
                        <a:gd name="connsiteY19" fmla="*/ 457293 h 1183231"/>
                        <a:gd name="connsiteX20" fmla="*/ 42498 w 4698005"/>
                        <a:gd name="connsiteY20" fmla="*/ 20439 h 1183231"/>
                        <a:gd name="connsiteX0" fmla="*/ 42498 w 4698005"/>
                        <a:gd name="connsiteY0" fmla="*/ 20439 h 1183231"/>
                        <a:gd name="connsiteX1" fmla="*/ 708129 w 4698005"/>
                        <a:gd name="connsiteY1" fmla="*/ 60430 h 1183231"/>
                        <a:gd name="connsiteX2" fmla="*/ 1844887 w 4698005"/>
                        <a:gd name="connsiteY2" fmla="*/ 102141 h 1183231"/>
                        <a:gd name="connsiteX3" fmla="*/ 2437816 w 4698005"/>
                        <a:gd name="connsiteY3" fmla="*/ 269719 h 1183231"/>
                        <a:gd name="connsiteX4" fmla="*/ 2684570 w 4698005"/>
                        <a:gd name="connsiteY4" fmla="*/ 425627 h 1183231"/>
                        <a:gd name="connsiteX5" fmla="*/ 3087709 w 4698005"/>
                        <a:gd name="connsiteY5" fmla="*/ 559219 h 1183231"/>
                        <a:gd name="connsiteX6" fmla="*/ 3582294 w 4698005"/>
                        <a:gd name="connsiteY6" fmla="*/ 732754 h 1183231"/>
                        <a:gd name="connsiteX7" fmla="*/ 4427043 w 4698005"/>
                        <a:gd name="connsiteY7" fmla="*/ 724840 h 1183231"/>
                        <a:gd name="connsiteX8" fmla="*/ 4543167 w 4698005"/>
                        <a:gd name="connsiteY8" fmla="*/ 726605 h 1183231"/>
                        <a:gd name="connsiteX9" fmla="*/ 4695644 w 4698005"/>
                        <a:gd name="connsiteY9" fmla="*/ 1150940 h 1183231"/>
                        <a:gd name="connsiteX10" fmla="*/ 4598353 w 4698005"/>
                        <a:gd name="connsiteY10" fmla="*/ 1142974 h 1183231"/>
                        <a:gd name="connsiteX11" fmla="*/ 4063170 w 4698005"/>
                        <a:gd name="connsiteY11" fmla="*/ 1096028 h 1183231"/>
                        <a:gd name="connsiteX12" fmla="*/ 3197256 w 4698005"/>
                        <a:gd name="connsiteY12" fmla="*/ 1057079 h 1183231"/>
                        <a:gd name="connsiteX13" fmla="*/ 2741357 w 4698005"/>
                        <a:gd name="connsiteY13" fmla="*/ 956451 h 1183231"/>
                        <a:gd name="connsiteX14" fmla="*/ 2333399 w 4698005"/>
                        <a:gd name="connsiteY14" fmla="*/ 775950 h 1183231"/>
                        <a:gd name="connsiteX15" fmla="*/ 1987239 w 4698005"/>
                        <a:gd name="connsiteY15" fmla="*/ 636286 h 1183231"/>
                        <a:gd name="connsiteX16" fmla="*/ 1598284 w 4698005"/>
                        <a:gd name="connsiteY16" fmla="*/ 538206 h 1183231"/>
                        <a:gd name="connsiteX17" fmla="*/ 917290 w 4698005"/>
                        <a:gd name="connsiteY17" fmla="*/ 495778 h 1183231"/>
                        <a:gd name="connsiteX18" fmla="*/ 209208 w 4698005"/>
                        <a:gd name="connsiteY18" fmla="*/ 518819 h 1183231"/>
                        <a:gd name="connsiteX19" fmla="*/ 82840 w 4698005"/>
                        <a:gd name="connsiteY19" fmla="*/ 457293 h 1183231"/>
                        <a:gd name="connsiteX20" fmla="*/ 42498 w 4698005"/>
                        <a:gd name="connsiteY20" fmla="*/ 20439 h 1183231"/>
                        <a:gd name="connsiteX0" fmla="*/ 42498 w 4698005"/>
                        <a:gd name="connsiteY0" fmla="*/ 20439 h 1183231"/>
                        <a:gd name="connsiteX1" fmla="*/ 708129 w 4698005"/>
                        <a:gd name="connsiteY1" fmla="*/ 60430 h 1183231"/>
                        <a:gd name="connsiteX2" fmla="*/ 1844887 w 4698005"/>
                        <a:gd name="connsiteY2" fmla="*/ 102141 h 1183231"/>
                        <a:gd name="connsiteX3" fmla="*/ 2437816 w 4698005"/>
                        <a:gd name="connsiteY3" fmla="*/ 269719 h 1183231"/>
                        <a:gd name="connsiteX4" fmla="*/ 2684570 w 4698005"/>
                        <a:gd name="connsiteY4" fmla="*/ 425627 h 1183231"/>
                        <a:gd name="connsiteX5" fmla="*/ 3083511 w 4698005"/>
                        <a:gd name="connsiteY5" fmla="*/ 599369 h 1183231"/>
                        <a:gd name="connsiteX6" fmla="*/ 3582294 w 4698005"/>
                        <a:gd name="connsiteY6" fmla="*/ 732754 h 1183231"/>
                        <a:gd name="connsiteX7" fmla="*/ 4427043 w 4698005"/>
                        <a:gd name="connsiteY7" fmla="*/ 724840 h 1183231"/>
                        <a:gd name="connsiteX8" fmla="*/ 4543167 w 4698005"/>
                        <a:gd name="connsiteY8" fmla="*/ 726605 h 1183231"/>
                        <a:gd name="connsiteX9" fmla="*/ 4695644 w 4698005"/>
                        <a:gd name="connsiteY9" fmla="*/ 1150940 h 1183231"/>
                        <a:gd name="connsiteX10" fmla="*/ 4598353 w 4698005"/>
                        <a:gd name="connsiteY10" fmla="*/ 1142974 h 1183231"/>
                        <a:gd name="connsiteX11" fmla="*/ 4063170 w 4698005"/>
                        <a:gd name="connsiteY11" fmla="*/ 1096028 h 1183231"/>
                        <a:gd name="connsiteX12" fmla="*/ 3197256 w 4698005"/>
                        <a:gd name="connsiteY12" fmla="*/ 1057079 h 1183231"/>
                        <a:gd name="connsiteX13" fmla="*/ 2741357 w 4698005"/>
                        <a:gd name="connsiteY13" fmla="*/ 956451 h 1183231"/>
                        <a:gd name="connsiteX14" fmla="*/ 2333399 w 4698005"/>
                        <a:gd name="connsiteY14" fmla="*/ 775950 h 1183231"/>
                        <a:gd name="connsiteX15" fmla="*/ 1987239 w 4698005"/>
                        <a:gd name="connsiteY15" fmla="*/ 636286 h 1183231"/>
                        <a:gd name="connsiteX16" fmla="*/ 1598284 w 4698005"/>
                        <a:gd name="connsiteY16" fmla="*/ 538206 h 1183231"/>
                        <a:gd name="connsiteX17" fmla="*/ 917290 w 4698005"/>
                        <a:gd name="connsiteY17" fmla="*/ 495778 h 1183231"/>
                        <a:gd name="connsiteX18" fmla="*/ 209208 w 4698005"/>
                        <a:gd name="connsiteY18" fmla="*/ 518819 h 1183231"/>
                        <a:gd name="connsiteX19" fmla="*/ 82840 w 4698005"/>
                        <a:gd name="connsiteY19" fmla="*/ 457293 h 1183231"/>
                        <a:gd name="connsiteX20" fmla="*/ 42498 w 4698005"/>
                        <a:gd name="connsiteY20" fmla="*/ 20439 h 1183231"/>
                        <a:gd name="connsiteX0" fmla="*/ 188839 w 4844346"/>
                        <a:gd name="connsiteY0" fmla="*/ 19415 h 1182207"/>
                        <a:gd name="connsiteX1" fmla="*/ 854470 w 4844346"/>
                        <a:gd name="connsiteY1" fmla="*/ 59406 h 1182207"/>
                        <a:gd name="connsiteX2" fmla="*/ 1991228 w 4844346"/>
                        <a:gd name="connsiteY2" fmla="*/ 101117 h 1182207"/>
                        <a:gd name="connsiteX3" fmla="*/ 2584157 w 4844346"/>
                        <a:gd name="connsiteY3" fmla="*/ 268695 h 1182207"/>
                        <a:gd name="connsiteX4" fmla="*/ 2830911 w 4844346"/>
                        <a:gd name="connsiteY4" fmla="*/ 424603 h 1182207"/>
                        <a:gd name="connsiteX5" fmla="*/ 3229852 w 4844346"/>
                        <a:gd name="connsiteY5" fmla="*/ 598345 h 1182207"/>
                        <a:gd name="connsiteX6" fmla="*/ 3728635 w 4844346"/>
                        <a:gd name="connsiteY6" fmla="*/ 731730 h 1182207"/>
                        <a:gd name="connsiteX7" fmla="*/ 4573384 w 4844346"/>
                        <a:gd name="connsiteY7" fmla="*/ 723816 h 1182207"/>
                        <a:gd name="connsiteX8" fmla="*/ 4689508 w 4844346"/>
                        <a:gd name="connsiteY8" fmla="*/ 725581 h 1182207"/>
                        <a:gd name="connsiteX9" fmla="*/ 4841985 w 4844346"/>
                        <a:gd name="connsiteY9" fmla="*/ 1149916 h 1182207"/>
                        <a:gd name="connsiteX10" fmla="*/ 4744694 w 4844346"/>
                        <a:gd name="connsiteY10" fmla="*/ 1141950 h 1182207"/>
                        <a:gd name="connsiteX11" fmla="*/ 4209511 w 4844346"/>
                        <a:gd name="connsiteY11" fmla="*/ 1095004 h 1182207"/>
                        <a:gd name="connsiteX12" fmla="*/ 3343597 w 4844346"/>
                        <a:gd name="connsiteY12" fmla="*/ 1056055 h 1182207"/>
                        <a:gd name="connsiteX13" fmla="*/ 2887698 w 4844346"/>
                        <a:gd name="connsiteY13" fmla="*/ 955427 h 1182207"/>
                        <a:gd name="connsiteX14" fmla="*/ 2479740 w 4844346"/>
                        <a:gd name="connsiteY14" fmla="*/ 774926 h 1182207"/>
                        <a:gd name="connsiteX15" fmla="*/ 2133580 w 4844346"/>
                        <a:gd name="connsiteY15" fmla="*/ 635262 h 1182207"/>
                        <a:gd name="connsiteX16" fmla="*/ 1744625 w 4844346"/>
                        <a:gd name="connsiteY16" fmla="*/ 537182 h 1182207"/>
                        <a:gd name="connsiteX17" fmla="*/ 1063631 w 4844346"/>
                        <a:gd name="connsiteY17" fmla="*/ 494754 h 1182207"/>
                        <a:gd name="connsiteX18" fmla="*/ 355549 w 4844346"/>
                        <a:gd name="connsiteY18" fmla="*/ 517795 h 1182207"/>
                        <a:gd name="connsiteX19" fmla="*/ 6046 w 4844346"/>
                        <a:gd name="connsiteY19" fmla="*/ 441033 h 1182207"/>
                        <a:gd name="connsiteX20" fmla="*/ 188839 w 4844346"/>
                        <a:gd name="connsiteY20" fmla="*/ 19415 h 1182207"/>
                        <a:gd name="connsiteX0" fmla="*/ 185071 w 4840578"/>
                        <a:gd name="connsiteY0" fmla="*/ 19415 h 1182207"/>
                        <a:gd name="connsiteX1" fmla="*/ 850702 w 4840578"/>
                        <a:gd name="connsiteY1" fmla="*/ 59406 h 1182207"/>
                        <a:gd name="connsiteX2" fmla="*/ 1987460 w 4840578"/>
                        <a:gd name="connsiteY2" fmla="*/ 101117 h 1182207"/>
                        <a:gd name="connsiteX3" fmla="*/ 2580389 w 4840578"/>
                        <a:gd name="connsiteY3" fmla="*/ 268695 h 1182207"/>
                        <a:gd name="connsiteX4" fmla="*/ 2827143 w 4840578"/>
                        <a:gd name="connsiteY4" fmla="*/ 424603 h 1182207"/>
                        <a:gd name="connsiteX5" fmla="*/ 3226084 w 4840578"/>
                        <a:gd name="connsiteY5" fmla="*/ 598345 h 1182207"/>
                        <a:gd name="connsiteX6" fmla="*/ 3724867 w 4840578"/>
                        <a:gd name="connsiteY6" fmla="*/ 731730 h 1182207"/>
                        <a:gd name="connsiteX7" fmla="*/ 4569616 w 4840578"/>
                        <a:gd name="connsiteY7" fmla="*/ 723816 h 1182207"/>
                        <a:gd name="connsiteX8" fmla="*/ 4685740 w 4840578"/>
                        <a:gd name="connsiteY8" fmla="*/ 725581 h 1182207"/>
                        <a:gd name="connsiteX9" fmla="*/ 4838217 w 4840578"/>
                        <a:gd name="connsiteY9" fmla="*/ 1149916 h 1182207"/>
                        <a:gd name="connsiteX10" fmla="*/ 4740926 w 4840578"/>
                        <a:gd name="connsiteY10" fmla="*/ 1141950 h 1182207"/>
                        <a:gd name="connsiteX11" fmla="*/ 4205743 w 4840578"/>
                        <a:gd name="connsiteY11" fmla="*/ 1095004 h 1182207"/>
                        <a:gd name="connsiteX12" fmla="*/ 3339829 w 4840578"/>
                        <a:gd name="connsiteY12" fmla="*/ 1056055 h 1182207"/>
                        <a:gd name="connsiteX13" fmla="*/ 2883930 w 4840578"/>
                        <a:gd name="connsiteY13" fmla="*/ 955427 h 1182207"/>
                        <a:gd name="connsiteX14" fmla="*/ 2475972 w 4840578"/>
                        <a:gd name="connsiteY14" fmla="*/ 774926 h 1182207"/>
                        <a:gd name="connsiteX15" fmla="*/ 2129812 w 4840578"/>
                        <a:gd name="connsiteY15" fmla="*/ 635262 h 1182207"/>
                        <a:gd name="connsiteX16" fmla="*/ 1740857 w 4840578"/>
                        <a:gd name="connsiteY16" fmla="*/ 537182 h 1182207"/>
                        <a:gd name="connsiteX17" fmla="*/ 1059863 w 4840578"/>
                        <a:gd name="connsiteY17" fmla="*/ 494754 h 1182207"/>
                        <a:gd name="connsiteX18" fmla="*/ 273368 w 4840578"/>
                        <a:gd name="connsiteY18" fmla="*/ 555286 h 1182207"/>
                        <a:gd name="connsiteX19" fmla="*/ 2278 w 4840578"/>
                        <a:gd name="connsiteY19" fmla="*/ 441033 h 1182207"/>
                        <a:gd name="connsiteX20" fmla="*/ 185071 w 4840578"/>
                        <a:gd name="connsiteY20" fmla="*/ 19415 h 1182207"/>
                        <a:gd name="connsiteX0" fmla="*/ 184132 w 4839639"/>
                        <a:gd name="connsiteY0" fmla="*/ 19415 h 1182207"/>
                        <a:gd name="connsiteX1" fmla="*/ 849763 w 4839639"/>
                        <a:gd name="connsiteY1" fmla="*/ 59406 h 1182207"/>
                        <a:gd name="connsiteX2" fmla="*/ 1986521 w 4839639"/>
                        <a:gd name="connsiteY2" fmla="*/ 101117 h 1182207"/>
                        <a:gd name="connsiteX3" fmla="*/ 2579450 w 4839639"/>
                        <a:gd name="connsiteY3" fmla="*/ 268695 h 1182207"/>
                        <a:gd name="connsiteX4" fmla="*/ 2826204 w 4839639"/>
                        <a:gd name="connsiteY4" fmla="*/ 424603 h 1182207"/>
                        <a:gd name="connsiteX5" fmla="*/ 3225145 w 4839639"/>
                        <a:gd name="connsiteY5" fmla="*/ 598345 h 1182207"/>
                        <a:gd name="connsiteX6" fmla="*/ 3723928 w 4839639"/>
                        <a:gd name="connsiteY6" fmla="*/ 731730 h 1182207"/>
                        <a:gd name="connsiteX7" fmla="*/ 4568677 w 4839639"/>
                        <a:gd name="connsiteY7" fmla="*/ 723816 h 1182207"/>
                        <a:gd name="connsiteX8" fmla="*/ 4684801 w 4839639"/>
                        <a:gd name="connsiteY8" fmla="*/ 725581 h 1182207"/>
                        <a:gd name="connsiteX9" fmla="*/ 4837278 w 4839639"/>
                        <a:gd name="connsiteY9" fmla="*/ 1149916 h 1182207"/>
                        <a:gd name="connsiteX10" fmla="*/ 4739987 w 4839639"/>
                        <a:gd name="connsiteY10" fmla="*/ 1141950 h 1182207"/>
                        <a:gd name="connsiteX11" fmla="*/ 4204804 w 4839639"/>
                        <a:gd name="connsiteY11" fmla="*/ 1095004 h 1182207"/>
                        <a:gd name="connsiteX12" fmla="*/ 3338890 w 4839639"/>
                        <a:gd name="connsiteY12" fmla="*/ 1056055 h 1182207"/>
                        <a:gd name="connsiteX13" fmla="*/ 2882991 w 4839639"/>
                        <a:gd name="connsiteY13" fmla="*/ 955427 h 1182207"/>
                        <a:gd name="connsiteX14" fmla="*/ 2475033 w 4839639"/>
                        <a:gd name="connsiteY14" fmla="*/ 774926 h 1182207"/>
                        <a:gd name="connsiteX15" fmla="*/ 2128873 w 4839639"/>
                        <a:gd name="connsiteY15" fmla="*/ 635262 h 1182207"/>
                        <a:gd name="connsiteX16" fmla="*/ 1739918 w 4839639"/>
                        <a:gd name="connsiteY16" fmla="*/ 537182 h 1182207"/>
                        <a:gd name="connsiteX17" fmla="*/ 1058924 w 4839639"/>
                        <a:gd name="connsiteY17" fmla="*/ 494754 h 1182207"/>
                        <a:gd name="connsiteX18" fmla="*/ 247969 w 4839639"/>
                        <a:gd name="connsiteY18" fmla="*/ 563608 h 1182207"/>
                        <a:gd name="connsiteX19" fmla="*/ 1339 w 4839639"/>
                        <a:gd name="connsiteY19" fmla="*/ 441033 h 1182207"/>
                        <a:gd name="connsiteX20" fmla="*/ 184132 w 4839639"/>
                        <a:gd name="connsiteY20" fmla="*/ 19415 h 1182207"/>
                        <a:gd name="connsiteX0" fmla="*/ 184132 w 4839639"/>
                        <a:gd name="connsiteY0" fmla="*/ 19415 h 1182207"/>
                        <a:gd name="connsiteX1" fmla="*/ 849763 w 4839639"/>
                        <a:gd name="connsiteY1" fmla="*/ 59406 h 1182207"/>
                        <a:gd name="connsiteX2" fmla="*/ 1986521 w 4839639"/>
                        <a:gd name="connsiteY2" fmla="*/ 101117 h 1182207"/>
                        <a:gd name="connsiteX3" fmla="*/ 2579450 w 4839639"/>
                        <a:gd name="connsiteY3" fmla="*/ 268695 h 1182207"/>
                        <a:gd name="connsiteX4" fmla="*/ 2826204 w 4839639"/>
                        <a:gd name="connsiteY4" fmla="*/ 424603 h 1182207"/>
                        <a:gd name="connsiteX5" fmla="*/ 3225145 w 4839639"/>
                        <a:gd name="connsiteY5" fmla="*/ 598345 h 1182207"/>
                        <a:gd name="connsiteX6" fmla="*/ 3723928 w 4839639"/>
                        <a:gd name="connsiteY6" fmla="*/ 731730 h 1182207"/>
                        <a:gd name="connsiteX7" fmla="*/ 4568677 w 4839639"/>
                        <a:gd name="connsiteY7" fmla="*/ 723816 h 1182207"/>
                        <a:gd name="connsiteX8" fmla="*/ 4684801 w 4839639"/>
                        <a:gd name="connsiteY8" fmla="*/ 725581 h 1182207"/>
                        <a:gd name="connsiteX9" fmla="*/ 4837278 w 4839639"/>
                        <a:gd name="connsiteY9" fmla="*/ 1149916 h 1182207"/>
                        <a:gd name="connsiteX10" fmla="*/ 4739987 w 4839639"/>
                        <a:gd name="connsiteY10" fmla="*/ 1141950 h 1182207"/>
                        <a:gd name="connsiteX11" fmla="*/ 4204804 w 4839639"/>
                        <a:gd name="connsiteY11" fmla="*/ 1095004 h 1182207"/>
                        <a:gd name="connsiteX12" fmla="*/ 3338890 w 4839639"/>
                        <a:gd name="connsiteY12" fmla="*/ 1056055 h 1182207"/>
                        <a:gd name="connsiteX13" fmla="*/ 2882991 w 4839639"/>
                        <a:gd name="connsiteY13" fmla="*/ 955427 h 1182207"/>
                        <a:gd name="connsiteX14" fmla="*/ 2475033 w 4839639"/>
                        <a:gd name="connsiteY14" fmla="*/ 774926 h 1182207"/>
                        <a:gd name="connsiteX15" fmla="*/ 2128873 w 4839639"/>
                        <a:gd name="connsiteY15" fmla="*/ 635262 h 1182207"/>
                        <a:gd name="connsiteX16" fmla="*/ 1739918 w 4839639"/>
                        <a:gd name="connsiteY16" fmla="*/ 537182 h 1182207"/>
                        <a:gd name="connsiteX17" fmla="*/ 1058924 w 4839639"/>
                        <a:gd name="connsiteY17" fmla="*/ 494754 h 1182207"/>
                        <a:gd name="connsiteX18" fmla="*/ 247969 w 4839639"/>
                        <a:gd name="connsiteY18" fmla="*/ 563608 h 1182207"/>
                        <a:gd name="connsiteX19" fmla="*/ 1339 w 4839639"/>
                        <a:gd name="connsiteY19" fmla="*/ 441033 h 1182207"/>
                        <a:gd name="connsiteX20" fmla="*/ 184132 w 4839639"/>
                        <a:gd name="connsiteY20" fmla="*/ 19415 h 1182207"/>
                        <a:gd name="connsiteX0" fmla="*/ 184132 w 4839639"/>
                        <a:gd name="connsiteY0" fmla="*/ 19415 h 1182207"/>
                        <a:gd name="connsiteX1" fmla="*/ 849763 w 4839639"/>
                        <a:gd name="connsiteY1" fmla="*/ 59406 h 1182207"/>
                        <a:gd name="connsiteX2" fmla="*/ 1986521 w 4839639"/>
                        <a:gd name="connsiteY2" fmla="*/ 101117 h 1182207"/>
                        <a:gd name="connsiteX3" fmla="*/ 2579450 w 4839639"/>
                        <a:gd name="connsiteY3" fmla="*/ 268695 h 1182207"/>
                        <a:gd name="connsiteX4" fmla="*/ 2826204 w 4839639"/>
                        <a:gd name="connsiteY4" fmla="*/ 424603 h 1182207"/>
                        <a:gd name="connsiteX5" fmla="*/ 3225145 w 4839639"/>
                        <a:gd name="connsiteY5" fmla="*/ 598345 h 1182207"/>
                        <a:gd name="connsiteX6" fmla="*/ 3723928 w 4839639"/>
                        <a:gd name="connsiteY6" fmla="*/ 731730 h 1182207"/>
                        <a:gd name="connsiteX7" fmla="*/ 4568677 w 4839639"/>
                        <a:gd name="connsiteY7" fmla="*/ 723816 h 1182207"/>
                        <a:gd name="connsiteX8" fmla="*/ 4684801 w 4839639"/>
                        <a:gd name="connsiteY8" fmla="*/ 725581 h 1182207"/>
                        <a:gd name="connsiteX9" fmla="*/ 4837278 w 4839639"/>
                        <a:gd name="connsiteY9" fmla="*/ 1149916 h 1182207"/>
                        <a:gd name="connsiteX10" fmla="*/ 4739987 w 4839639"/>
                        <a:gd name="connsiteY10" fmla="*/ 1141950 h 1182207"/>
                        <a:gd name="connsiteX11" fmla="*/ 4204804 w 4839639"/>
                        <a:gd name="connsiteY11" fmla="*/ 1095004 h 1182207"/>
                        <a:gd name="connsiteX12" fmla="*/ 3338890 w 4839639"/>
                        <a:gd name="connsiteY12" fmla="*/ 1056055 h 1182207"/>
                        <a:gd name="connsiteX13" fmla="*/ 2882991 w 4839639"/>
                        <a:gd name="connsiteY13" fmla="*/ 955427 h 1182207"/>
                        <a:gd name="connsiteX14" fmla="*/ 2475033 w 4839639"/>
                        <a:gd name="connsiteY14" fmla="*/ 774926 h 1182207"/>
                        <a:gd name="connsiteX15" fmla="*/ 2128873 w 4839639"/>
                        <a:gd name="connsiteY15" fmla="*/ 635262 h 1182207"/>
                        <a:gd name="connsiteX16" fmla="*/ 1739918 w 4839639"/>
                        <a:gd name="connsiteY16" fmla="*/ 537182 h 1182207"/>
                        <a:gd name="connsiteX17" fmla="*/ 1091506 w 4839639"/>
                        <a:gd name="connsiteY17" fmla="*/ 503754 h 1182207"/>
                        <a:gd name="connsiteX18" fmla="*/ 247969 w 4839639"/>
                        <a:gd name="connsiteY18" fmla="*/ 563608 h 1182207"/>
                        <a:gd name="connsiteX19" fmla="*/ 1339 w 4839639"/>
                        <a:gd name="connsiteY19" fmla="*/ 441033 h 1182207"/>
                        <a:gd name="connsiteX20" fmla="*/ 184132 w 4839639"/>
                        <a:gd name="connsiteY20" fmla="*/ 19415 h 1182207"/>
                        <a:gd name="connsiteX0" fmla="*/ 184154 w 4839661"/>
                        <a:gd name="connsiteY0" fmla="*/ 19539 h 1182331"/>
                        <a:gd name="connsiteX1" fmla="*/ 856663 w 4839661"/>
                        <a:gd name="connsiteY1" fmla="*/ 58884 h 1182331"/>
                        <a:gd name="connsiteX2" fmla="*/ 1986543 w 4839661"/>
                        <a:gd name="connsiteY2" fmla="*/ 101241 h 1182331"/>
                        <a:gd name="connsiteX3" fmla="*/ 2579472 w 4839661"/>
                        <a:gd name="connsiteY3" fmla="*/ 268819 h 1182331"/>
                        <a:gd name="connsiteX4" fmla="*/ 2826226 w 4839661"/>
                        <a:gd name="connsiteY4" fmla="*/ 424727 h 1182331"/>
                        <a:gd name="connsiteX5" fmla="*/ 3225167 w 4839661"/>
                        <a:gd name="connsiteY5" fmla="*/ 598469 h 1182331"/>
                        <a:gd name="connsiteX6" fmla="*/ 3723950 w 4839661"/>
                        <a:gd name="connsiteY6" fmla="*/ 731854 h 1182331"/>
                        <a:gd name="connsiteX7" fmla="*/ 4568699 w 4839661"/>
                        <a:gd name="connsiteY7" fmla="*/ 723940 h 1182331"/>
                        <a:gd name="connsiteX8" fmla="*/ 4684823 w 4839661"/>
                        <a:gd name="connsiteY8" fmla="*/ 725705 h 1182331"/>
                        <a:gd name="connsiteX9" fmla="*/ 4837300 w 4839661"/>
                        <a:gd name="connsiteY9" fmla="*/ 1150040 h 1182331"/>
                        <a:gd name="connsiteX10" fmla="*/ 4740009 w 4839661"/>
                        <a:gd name="connsiteY10" fmla="*/ 1142074 h 1182331"/>
                        <a:gd name="connsiteX11" fmla="*/ 4204826 w 4839661"/>
                        <a:gd name="connsiteY11" fmla="*/ 1095128 h 1182331"/>
                        <a:gd name="connsiteX12" fmla="*/ 3338912 w 4839661"/>
                        <a:gd name="connsiteY12" fmla="*/ 1056179 h 1182331"/>
                        <a:gd name="connsiteX13" fmla="*/ 2883013 w 4839661"/>
                        <a:gd name="connsiteY13" fmla="*/ 955551 h 1182331"/>
                        <a:gd name="connsiteX14" fmla="*/ 2475055 w 4839661"/>
                        <a:gd name="connsiteY14" fmla="*/ 775050 h 1182331"/>
                        <a:gd name="connsiteX15" fmla="*/ 2128895 w 4839661"/>
                        <a:gd name="connsiteY15" fmla="*/ 635386 h 1182331"/>
                        <a:gd name="connsiteX16" fmla="*/ 1739940 w 4839661"/>
                        <a:gd name="connsiteY16" fmla="*/ 537306 h 1182331"/>
                        <a:gd name="connsiteX17" fmla="*/ 1091528 w 4839661"/>
                        <a:gd name="connsiteY17" fmla="*/ 503878 h 1182331"/>
                        <a:gd name="connsiteX18" fmla="*/ 247991 w 4839661"/>
                        <a:gd name="connsiteY18" fmla="*/ 563732 h 1182331"/>
                        <a:gd name="connsiteX19" fmla="*/ 1361 w 4839661"/>
                        <a:gd name="connsiteY19" fmla="*/ 441157 h 1182331"/>
                        <a:gd name="connsiteX20" fmla="*/ 184154 w 4839661"/>
                        <a:gd name="connsiteY20" fmla="*/ 19539 h 1182331"/>
                        <a:gd name="connsiteX0" fmla="*/ 184007 w 4839514"/>
                        <a:gd name="connsiteY0" fmla="*/ 21976 h 1184768"/>
                        <a:gd name="connsiteX1" fmla="*/ 806670 w 4839514"/>
                        <a:gd name="connsiteY1" fmla="*/ 49462 h 1184768"/>
                        <a:gd name="connsiteX2" fmla="*/ 1986396 w 4839514"/>
                        <a:gd name="connsiteY2" fmla="*/ 103678 h 1184768"/>
                        <a:gd name="connsiteX3" fmla="*/ 2579325 w 4839514"/>
                        <a:gd name="connsiteY3" fmla="*/ 271256 h 1184768"/>
                        <a:gd name="connsiteX4" fmla="*/ 2826079 w 4839514"/>
                        <a:gd name="connsiteY4" fmla="*/ 427164 h 1184768"/>
                        <a:gd name="connsiteX5" fmla="*/ 3225020 w 4839514"/>
                        <a:gd name="connsiteY5" fmla="*/ 600906 h 1184768"/>
                        <a:gd name="connsiteX6" fmla="*/ 3723803 w 4839514"/>
                        <a:gd name="connsiteY6" fmla="*/ 734291 h 1184768"/>
                        <a:gd name="connsiteX7" fmla="*/ 4568552 w 4839514"/>
                        <a:gd name="connsiteY7" fmla="*/ 726377 h 1184768"/>
                        <a:gd name="connsiteX8" fmla="*/ 4684676 w 4839514"/>
                        <a:gd name="connsiteY8" fmla="*/ 728142 h 1184768"/>
                        <a:gd name="connsiteX9" fmla="*/ 4837153 w 4839514"/>
                        <a:gd name="connsiteY9" fmla="*/ 1152477 h 1184768"/>
                        <a:gd name="connsiteX10" fmla="*/ 4739862 w 4839514"/>
                        <a:gd name="connsiteY10" fmla="*/ 1144511 h 1184768"/>
                        <a:gd name="connsiteX11" fmla="*/ 4204679 w 4839514"/>
                        <a:gd name="connsiteY11" fmla="*/ 1097565 h 1184768"/>
                        <a:gd name="connsiteX12" fmla="*/ 3338765 w 4839514"/>
                        <a:gd name="connsiteY12" fmla="*/ 1058616 h 1184768"/>
                        <a:gd name="connsiteX13" fmla="*/ 2882866 w 4839514"/>
                        <a:gd name="connsiteY13" fmla="*/ 957988 h 1184768"/>
                        <a:gd name="connsiteX14" fmla="*/ 2474908 w 4839514"/>
                        <a:gd name="connsiteY14" fmla="*/ 777487 h 1184768"/>
                        <a:gd name="connsiteX15" fmla="*/ 2128748 w 4839514"/>
                        <a:gd name="connsiteY15" fmla="*/ 637823 h 1184768"/>
                        <a:gd name="connsiteX16" fmla="*/ 1739793 w 4839514"/>
                        <a:gd name="connsiteY16" fmla="*/ 539743 h 1184768"/>
                        <a:gd name="connsiteX17" fmla="*/ 1091381 w 4839514"/>
                        <a:gd name="connsiteY17" fmla="*/ 506315 h 1184768"/>
                        <a:gd name="connsiteX18" fmla="*/ 247844 w 4839514"/>
                        <a:gd name="connsiteY18" fmla="*/ 566169 h 1184768"/>
                        <a:gd name="connsiteX19" fmla="*/ 1214 w 4839514"/>
                        <a:gd name="connsiteY19" fmla="*/ 443594 h 1184768"/>
                        <a:gd name="connsiteX20" fmla="*/ 184007 w 4839514"/>
                        <a:gd name="connsiteY20" fmla="*/ 21976 h 1184768"/>
                        <a:gd name="connsiteX0" fmla="*/ 184007 w 4839514"/>
                        <a:gd name="connsiteY0" fmla="*/ 27086 h 1189878"/>
                        <a:gd name="connsiteX1" fmla="*/ 806670 w 4839514"/>
                        <a:gd name="connsiteY1" fmla="*/ 54572 h 1189878"/>
                        <a:gd name="connsiteX2" fmla="*/ 1986396 w 4839514"/>
                        <a:gd name="connsiteY2" fmla="*/ 108788 h 1189878"/>
                        <a:gd name="connsiteX3" fmla="*/ 2579325 w 4839514"/>
                        <a:gd name="connsiteY3" fmla="*/ 276366 h 1189878"/>
                        <a:gd name="connsiteX4" fmla="*/ 2826079 w 4839514"/>
                        <a:gd name="connsiteY4" fmla="*/ 432274 h 1189878"/>
                        <a:gd name="connsiteX5" fmla="*/ 3225020 w 4839514"/>
                        <a:gd name="connsiteY5" fmla="*/ 606016 h 1189878"/>
                        <a:gd name="connsiteX6" fmla="*/ 3723803 w 4839514"/>
                        <a:gd name="connsiteY6" fmla="*/ 739401 h 1189878"/>
                        <a:gd name="connsiteX7" fmla="*/ 4568552 w 4839514"/>
                        <a:gd name="connsiteY7" fmla="*/ 731487 h 1189878"/>
                        <a:gd name="connsiteX8" fmla="*/ 4684676 w 4839514"/>
                        <a:gd name="connsiteY8" fmla="*/ 733252 h 1189878"/>
                        <a:gd name="connsiteX9" fmla="*/ 4837153 w 4839514"/>
                        <a:gd name="connsiteY9" fmla="*/ 1157587 h 1189878"/>
                        <a:gd name="connsiteX10" fmla="*/ 4739862 w 4839514"/>
                        <a:gd name="connsiteY10" fmla="*/ 1149621 h 1189878"/>
                        <a:gd name="connsiteX11" fmla="*/ 4204679 w 4839514"/>
                        <a:gd name="connsiteY11" fmla="*/ 1102675 h 1189878"/>
                        <a:gd name="connsiteX12" fmla="*/ 3338765 w 4839514"/>
                        <a:gd name="connsiteY12" fmla="*/ 1063726 h 1189878"/>
                        <a:gd name="connsiteX13" fmla="*/ 2882866 w 4839514"/>
                        <a:gd name="connsiteY13" fmla="*/ 963098 h 1189878"/>
                        <a:gd name="connsiteX14" fmla="*/ 2474908 w 4839514"/>
                        <a:gd name="connsiteY14" fmla="*/ 782597 h 1189878"/>
                        <a:gd name="connsiteX15" fmla="*/ 2128748 w 4839514"/>
                        <a:gd name="connsiteY15" fmla="*/ 642933 h 1189878"/>
                        <a:gd name="connsiteX16" fmla="*/ 1739793 w 4839514"/>
                        <a:gd name="connsiteY16" fmla="*/ 544853 h 1189878"/>
                        <a:gd name="connsiteX17" fmla="*/ 1091381 w 4839514"/>
                        <a:gd name="connsiteY17" fmla="*/ 511425 h 1189878"/>
                        <a:gd name="connsiteX18" fmla="*/ 247844 w 4839514"/>
                        <a:gd name="connsiteY18" fmla="*/ 571279 h 1189878"/>
                        <a:gd name="connsiteX19" fmla="*/ 1214 w 4839514"/>
                        <a:gd name="connsiteY19" fmla="*/ 448704 h 1189878"/>
                        <a:gd name="connsiteX20" fmla="*/ 184007 w 4839514"/>
                        <a:gd name="connsiteY20" fmla="*/ 27086 h 1189878"/>
                        <a:gd name="connsiteX0" fmla="*/ 184007 w 4839514"/>
                        <a:gd name="connsiteY0" fmla="*/ 27086 h 1189878"/>
                        <a:gd name="connsiteX1" fmla="*/ 806670 w 4839514"/>
                        <a:gd name="connsiteY1" fmla="*/ 54572 h 1189878"/>
                        <a:gd name="connsiteX2" fmla="*/ 1986396 w 4839514"/>
                        <a:gd name="connsiteY2" fmla="*/ 108788 h 1189878"/>
                        <a:gd name="connsiteX3" fmla="*/ 2579325 w 4839514"/>
                        <a:gd name="connsiteY3" fmla="*/ 276366 h 1189878"/>
                        <a:gd name="connsiteX4" fmla="*/ 2826079 w 4839514"/>
                        <a:gd name="connsiteY4" fmla="*/ 432274 h 1189878"/>
                        <a:gd name="connsiteX5" fmla="*/ 3225020 w 4839514"/>
                        <a:gd name="connsiteY5" fmla="*/ 606016 h 1189878"/>
                        <a:gd name="connsiteX6" fmla="*/ 3723803 w 4839514"/>
                        <a:gd name="connsiteY6" fmla="*/ 739401 h 1189878"/>
                        <a:gd name="connsiteX7" fmla="*/ 4568552 w 4839514"/>
                        <a:gd name="connsiteY7" fmla="*/ 731487 h 1189878"/>
                        <a:gd name="connsiteX8" fmla="*/ 4684676 w 4839514"/>
                        <a:gd name="connsiteY8" fmla="*/ 733252 h 1189878"/>
                        <a:gd name="connsiteX9" fmla="*/ 4837153 w 4839514"/>
                        <a:gd name="connsiteY9" fmla="*/ 1157587 h 1189878"/>
                        <a:gd name="connsiteX10" fmla="*/ 4739862 w 4839514"/>
                        <a:gd name="connsiteY10" fmla="*/ 1149621 h 1189878"/>
                        <a:gd name="connsiteX11" fmla="*/ 4204679 w 4839514"/>
                        <a:gd name="connsiteY11" fmla="*/ 1102675 h 1189878"/>
                        <a:gd name="connsiteX12" fmla="*/ 3338765 w 4839514"/>
                        <a:gd name="connsiteY12" fmla="*/ 1063726 h 1189878"/>
                        <a:gd name="connsiteX13" fmla="*/ 2882866 w 4839514"/>
                        <a:gd name="connsiteY13" fmla="*/ 963098 h 1189878"/>
                        <a:gd name="connsiteX14" fmla="*/ 2474908 w 4839514"/>
                        <a:gd name="connsiteY14" fmla="*/ 782597 h 1189878"/>
                        <a:gd name="connsiteX15" fmla="*/ 2128748 w 4839514"/>
                        <a:gd name="connsiteY15" fmla="*/ 642933 h 1189878"/>
                        <a:gd name="connsiteX16" fmla="*/ 1739793 w 4839514"/>
                        <a:gd name="connsiteY16" fmla="*/ 544853 h 1189878"/>
                        <a:gd name="connsiteX17" fmla="*/ 863701 w 4839514"/>
                        <a:gd name="connsiteY17" fmla="*/ 526168 h 1189878"/>
                        <a:gd name="connsiteX18" fmla="*/ 247844 w 4839514"/>
                        <a:gd name="connsiteY18" fmla="*/ 571279 h 1189878"/>
                        <a:gd name="connsiteX19" fmla="*/ 1214 w 4839514"/>
                        <a:gd name="connsiteY19" fmla="*/ 448704 h 1189878"/>
                        <a:gd name="connsiteX20" fmla="*/ 184007 w 4839514"/>
                        <a:gd name="connsiteY20" fmla="*/ 27086 h 1189878"/>
                        <a:gd name="connsiteX0" fmla="*/ 184007 w 4839514"/>
                        <a:gd name="connsiteY0" fmla="*/ 26280 h 1189072"/>
                        <a:gd name="connsiteX1" fmla="*/ 806670 w 4839514"/>
                        <a:gd name="connsiteY1" fmla="*/ 53766 h 1189072"/>
                        <a:gd name="connsiteX2" fmla="*/ 1939938 w 4839514"/>
                        <a:gd name="connsiteY2" fmla="*/ 128873 h 1189072"/>
                        <a:gd name="connsiteX3" fmla="*/ 2579325 w 4839514"/>
                        <a:gd name="connsiteY3" fmla="*/ 275560 h 1189072"/>
                        <a:gd name="connsiteX4" fmla="*/ 2826079 w 4839514"/>
                        <a:gd name="connsiteY4" fmla="*/ 431468 h 1189072"/>
                        <a:gd name="connsiteX5" fmla="*/ 3225020 w 4839514"/>
                        <a:gd name="connsiteY5" fmla="*/ 605210 h 1189072"/>
                        <a:gd name="connsiteX6" fmla="*/ 3723803 w 4839514"/>
                        <a:gd name="connsiteY6" fmla="*/ 738595 h 1189072"/>
                        <a:gd name="connsiteX7" fmla="*/ 4568552 w 4839514"/>
                        <a:gd name="connsiteY7" fmla="*/ 730681 h 1189072"/>
                        <a:gd name="connsiteX8" fmla="*/ 4684676 w 4839514"/>
                        <a:gd name="connsiteY8" fmla="*/ 732446 h 1189072"/>
                        <a:gd name="connsiteX9" fmla="*/ 4837153 w 4839514"/>
                        <a:gd name="connsiteY9" fmla="*/ 1156781 h 1189072"/>
                        <a:gd name="connsiteX10" fmla="*/ 4739862 w 4839514"/>
                        <a:gd name="connsiteY10" fmla="*/ 1148815 h 1189072"/>
                        <a:gd name="connsiteX11" fmla="*/ 4204679 w 4839514"/>
                        <a:gd name="connsiteY11" fmla="*/ 1101869 h 1189072"/>
                        <a:gd name="connsiteX12" fmla="*/ 3338765 w 4839514"/>
                        <a:gd name="connsiteY12" fmla="*/ 1062920 h 1189072"/>
                        <a:gd name="connsiteX13" fmla="*/ 2882866 w 4839514"/>
                        <a:gd name="connsiteY13" fmla="*/ 962292 h 1189072"/>
                        <a:gd name="connsiteX14" fmla="*/ 2474908 w 4839514"/>
                        <a:gd name="connsiteY14" fmla="*/ 781791 h 1189072"/>
                        <a:gd name="connsiteX15" fmla="*/ 2128748 w 4839514"/>
                        <a:gd name="connsiteY15" fmla="*/ 642127 h 1189072"/>
                        <a:gd name="connsiteX16" fmla="*/ 1739793 w 4839514"/>
                        <a:gd name="connsiteY16" fmla="*/ 544047 h 1189072"/>
                        <a:gd name="connsiteX17" fmla="*/ 863701 w 4839514"/>
                        <a:gd name="connsiteY17" fmla="*/ 525362 h 1189072"/>
                        <a:gd name="connsiteX18" fmla="*/ 247844 w 4839514"/>
                        <a:gd name="connsiteY18" fmla="*/ 570473 h 1189072"/>
                        <a:gd name="connsiteX19" fmla="*/ 1214 w 4839514"/>
                        <a:gd name="connsiteY19" fmla="*/ 447898 h 1189072"/>
                        <a:gd name="connsiteX20" fmla="*/ 184007 w 4839514"/>
                        <a:gd name="connsiteY20" fmla="*/ 26280 h 1189072"/>
                        <a:gd name="connsiteX0" fmla="*/ 184007 w 4839514"/>
                        <a:gd name="connsiteY0" fmla="*/ 26280 h 1189072"/>
                        <a:gd name="connsiteX1" fmla="*/ 806670 w 4839514"/>
                        <a:gd name="connsiteY1" fmla="*/ 53766 h 1189072"/>
                        <a:gd name="connsiteX2" fmla="*/ 1939938 w 4839514"/>
                        <a:gd name="connsiteY2" fmla="*/ 128873 h 1189072"/>
                        <a:gd name="connsiteX3" fmla="*/ 2599911 w 4839514"/>
                        <a:gd name="connsiteY3" fmla="*/ 306697 h 1189072"/>
                        <a:gd name="connsiteX4" fmla="*/ 2826079 w 4839514"/>
                        <a:gd name="connsiteY4" fmla="*/ 431468 h 1189072"/>
                        <a:gd name="connsiteX5" fmla="*/ 3225020 w 4839514"/>
                        <a:gd name="connsiteY5" fmla="*/ 605210 h 1189072"/>
                        <a:gd name="connsiteX6" fmla="*/ 3723803 w 4839514"/>
                        <a:gd name="connsiteY6" fmla="*/ 738595 h 1189072"/>
                        <a:gd name="connsiteX7" fmla="*/ 4568552 w 4839514"/>
                        <a:gd name="connsiteY7" fmla="*/ 730681 h 1189072"/>
                        <a:gd name="connsiteX8" fmla="*/ 4684676 w 4839514"/>
                        <a:gd name="connsiteY8" fmla="*/ 732446 h 1189072"/>
                        <a:gd name="connsiteX9" fmla="*/ 4837153 w 4839514"/>
                        <a:gd name="connsiteY9" fmla="*/ 1156781 h 1189072"/>
                        <a:gd name="connsiteX10" fmla="*/ 4739862 w 4839514"/>
                        <a:gd name="connsiteY10" fmla="*/ 1148815 h 1189072"/>
                        <a:gd name="connsiteX11" fmla="*/ 4204679 w 4839514"/>
                        <a:gd name="connsiteY11" fmla="*/ 1101869 h 1189072"/>
                        <a:gd name="connsiteX12" fmla="*/ 3338765 w 4839514"/>
                        <a:gd name="connsiteY12" fmla="*/ 1062920 h 1189072"/>
                        <a:gd name="connsiteX13" fmla="*/ 2882866 w 4839514"/>
                        <a:gd name="connsiteY13" fmla="*/ 962292 h 1189072"/>
                        <a:gd name="connsiteX14" fmla="*/ 2474908 w 4839514"/>
                        <a:gd name="connsiteY14" fmla="*/ 781791 h 1189072"/>
                        <a:gd name="connsiteX15" fmla="*/ 2128748 w 4839514"/>
                        <a:gd name="connsiteY15" fmla="*/ 642127 h 1189072"/>
                        <a:gd name="connsiteX16" fmla="*/ 1739793 w 4839514"/>
                        <a:gd name="connsiteY16" fmla="*/ 544047 h 1189072"/>
                        <a:gd name="connsiteX17" fmla="*/ 863701 w 4839514"/>
                        <a:gd name="connsiteY17" fmla="*/ 525362 h 1189072"/>
                        <a:gd name="connsiteX18" fmla="*/ 247844 w 4839514"/>
                        <a:gd name="connsiteY18" fmla="*/ 570473 h 1189072"/>
                        <a:gd name="connsiteX19" fmla="*/ 1214 w 4839514"/>
                        <a:gd name="connsiteY19" fmla="*/ 447898 h 1189072"/>
                        <a:gd name="connsiteX20" fmla="*/ 184007 w 4839514"/>
                        <a:gd name="connsiteY20" fmla="*/ 26280 h 1189072"/>
                        <a:gd name="connsiteX0" fmla="*/ 184007 w 4839514"/>
                        <a:gd name="connsiteY0" fmla="*/ 26280 h 1189072"/>
                        <a:gd name="connsiteX1" fmla="*/ 806670 w 4839514"/>
                        <a:gd name="connsiteY1" fmla="*/ 53766 h 1189072"/>
                        <a:gd name="connsiteX2" fmla="*/ 1939938 w 4839514"/>
                        <a:gd name="connsiteY2" fmla="*/ 128873 h 1189072"/>
                        <a:gd name="connsiteX3" fmla="*/ 2599911 w 4839514"/>
                        <a:gd name="connsiteY3" fmla="*/ 306697 h 1189072"/>
                        <a:gd name="connsiteX4" fmla="*/ 2839397 w 4839514"/>
                        <a:gd name="connsiteY4" fmla="*/ 493046 h 1189072"/>
                        <a:gd name="connsiteX5" fmla="*/ 3225020 w 4839514"/>
                        <a:gd name="connsiteY5" fmla="*/ 605210 h 1189072"/>
                        <a:gd name="connsiteX6" fmla="*/ 3723803 w 4839514"/>
                        <a:gd name="connsiteY6" fmla="*/ 738595 h 1189072"/>
                        <a:gd name="connsiteX7" fmla="*/ 4568552 w 4839514"/>
                        <a:gd name="connsiteY7" fmla="*/ 730681 h 1189072"/>
                        <a:gd name="connsiteX8" fmla="*/ 4684676 w 4839514"/>
                        <a:gd name="connsiteY8" fmla="*/ 732446 h 1189072"/>
                        <a:gd name="connsiteX9" fmla="*/ 4837153 w 4839514"/>
                        <a:gd name="connsiteY9" fmla="*/ 1156781 h 1189072"/>
                        <a:gd name="connsiteX10" fmla="*/ 4739862 w 4839514"/>
                        <a:gd name="connsiteY10" fmla="*/ 1148815 h 1189072"/>
                        <a:gd name="connsiteX11" fmla="*/ 4204679 w 4839514"/>
                        <a:gd name="connsiteY11" fmla="*/ 1101869 h 1189072"/>
                        <a:gd name="connsiteX12" fmla="*/ 3338765 w 4839514"/>
                        <a:gd name="connsiteY12" fmla="*/ 1062920 h 1189072"/>
                        <a:gd name="connsiteX13" fmla="*/ 2882866 w 4839514"/>
                        <a:gd name="connsiteY13" fmla="*/ 962292 h 1189072"/>
                        <a:gd name="connsiteX14" fmla="*/ 2474908 w 4839514"/>
                        <a:gd name="connsiteY14" fmla="*/ 781791 h 1189072"/>
                        <a:gd name="connsiteX15" fmla="*/ 2128748 w 4839514"/>
                        <a:gd name="connsiteY15" fmla="*/ 642127 h 1189072"/>
                        <a:gd name="connsiteX16" fmla="*/ 1739793 w 4839514"/>
                        <a:gd name="connsiteY16" fmla="*/ 544047 h 1189072"/>
                        <a:gd name="connsiteX17" fmla="*/ 863701 w 4839514"/>
                        <a:gd name="connsiteY17" fmla="*/ 525362 h 1189072"/>
                        <a:gd name="connsiteX18" fmla="*/ 247844 w 4839514"/>
                        <a:gd name="connsiteY18" fmla="*/ 570473 h 1189072"/>
                        <a:gd name="connsiteX19" fmla="*/ 1214 w 4839514"/>
                        <a:gd name="connsiteY19" fmla="*/ 447898 h 1189072"/>
                        <a:gd name="connsiteX20" fmla="*/ 184007 w 4839514"/>
                        <a:gd name="connsiteY20" fmla="*/ 26280 h 1189072"/>
                        <a:gd name="connsiteX0" fmla="*/ 184007 w 4839514"/>
                        <a:gd name="connsiteY0" fmla="*/ 26280 h 1189072"/>
                        <a:gd name="connsiteX1" fmla="*/ 806670 w 4839514"/>
                        <a:gd name="connsiteY1" fmla="*/ 53766 h 1189072"/>
                        <a:gd name="connsiteX2" fmla="*/ 1939938 w 4839514"/>
                        <a:gd name="connsiteY2" fmla="*/ 128873 h 1189072"/>
                        <a:gd name="connsiteX3" fmla="*/ 2456912 w 4839514"/>
                        <a:gd name="connsiteY3" fmla="*/ 267203 h 1189072"/>
                        <a:gd name="connsiteX4" fmla="*/ 2839397 w 4839514"/>
                        <a:gd name="connsiteY4" fmla="*/ 493046 h 1189072"/>
                        <a:gd name="connsiteX5" fmla="*/ 3225020 w 4839514"/>
                        <a:gd name="connsiteY5" fmla="*/ 605210 h 1189072"/>
                        <a:gd name="connsiteX6" fmla="*/ 3723803 w 4839514"/>
                        <a:gd name="connsiteY6" fmla="*/ 738595 h 1189072"/>
                        <a:gd name="connsiteX7" fmla="*/ 4568552 w 4839514"/>
                        <a:gd name="connsiteY7" fmla="*/ 730681 h 1189072"/>
                        <a:gd name="connsiteX8" fmla="*/ 4684676 w 4839514"/>
                        <a:gd name="connsiteY8" fmla="*/ 732446 h 1189072"/>
                        <a:gd name="connsiteX9" fmla="*/ 4837153 w 4839514"/>
                        <a:gd name="connsiteY9" fmla="*/ 1156781 h 1189072"/>
                        <a:gd name="connsiteX10" fmla="*/ 4739862 w 4839514"/>
                        <a:gd name="connsiteY10" fmla="*/ 1148815 h 1189072"/>
                        <a:gd name="connsiteX11" fmla="*/ 4204679 w 4839514"/>
                        <a:gd name="connsiteY11" fmla="*/ 1101869 h 1189072"/>
                        <a:gd name="connsiteX12" fmla="*/ 3338765 w 4839514"/>
                        <a:gd name="connsiteY12" fmla="*/ 1062920 h 1189072"/>
                        <a:gd name="connsiteX13" fmla="*/ 2882866 w 4839514"/>
                        <a:gd name="connsiteY13" fmla="*/ 962292 h 1189072"/>
                        <a:gd name="connsiteX14" fmla="*/ 2474908 w 4839514"/>
                        <a:gd name="connsiteY14" fmla="*/ 781791 h 1189072"/>
                        <a:gd name="connsiteX15" fmla="*/ 2128748 w 4839514"/>
                        <a:gd name="connsiteY15" fmla="*/ 642127 h 1189072"/>
                        <a:gd name="connsiteX16" fmla="*/ 1739793 w 4839514"/>
                        <a:gd name="connsiteY16" fmla="*/ 544047 h 1189072"/>
                        <a:gd name="connsiteX17" fmla="*/ 863701 w 4839514"/>
                        <a:gd name="connsiteY17" fmla="*/ 525362 h 1189072"/>
                        <a:gd name="connsiteX18" fmla="*/ 247844 w 4839514"/>
                        <a:gd name="connsiteY18" fmla="*/ 570473 h 1189072"/>
                        <a:gd name="connsiteX19" fmla="*/ 1214 w 4839514"/>
                        <a:gd name="connsiteY19" fmla="*/ 447898 h 1189072"/>
                        <a:gd name="connsiteX20" fmla="*/ 184007 w 4839514"/>
                        <a:gd name="connsiteY20" fmla="*/ 26280 h 1189072"/>
                        <a:gd name="connsiteX0" fmla="*/ 184007 w 4839514"/>
                        <a:gd name="connsiteY0" fmla="*/ 26280 h 1189072"/>
                        <a:gd name="connsiteX1" fmla="*/ 806670 w 4839514"/>
                        <a:gd name="connsiteY1" fmla="*/ 53766 h 1189072"/>
                        <a:gd name="connsiteX2" fmla="*/ 1939938 w 4839514"/>
                        <a:gd name="connsiteY2" fmla="*/ 128873 h 1189072"/>
                        <a:gd name="connsiteX3" fmla="*/ 2456912 w 4839514"/>
                        <a:gd name="connsiteY3" fmla="*/ 267203 h 1189072"/>
                        <a:gd name="connsiteX4" fmla="*/ 2839397 w 4839514"/>
                        <a:gd name="connsiteY4" fmla="*/ 493046 h 1189072"/>
                        <a:gd name="connsiteX5" fmla="*/ 3225020 w 4839514"/>
                        <a:gd name="connsiteY5" fmla="*/ 605210 h 1189072"/>
                        <a:gd name="connsiteX6" fmla="*/ 3723803 w 4839514"/>
                        <a:gd name="connsiteY6" fmla="*/ 738595 h 1189072"/>
                        <a:gd name="connsiteX7" fmla="*/ 4568552 w 4839514"/>
                        <a:gd name="connsiteY7" fmla="*/ 730681 h 1189072"/>
                        <a:gd name="connsiteX8" fmla="*/ 4684676 w 4839514"/>
                        <a:gd name="connsiteY8" fmla="*/ 732446 h 1189072"/>
                        <a:gd name="connsiteX9" fmla="*/ 4837153 w 4839514"/>
                        <a:gd name="connsiteY9" fmla="*/ 1156781 h 1189072"/>
                        <a:gd name="connsiteX10" fmla="*/ 4739862 w 4839514"/>
                        <a:gd name="connsiteY10" fmla="*/ 1148815 h 1189072"/>
                        <a:gd name="connsiteX11" fmla="*/ 4204679 w 4839514"/>
                        <a:gd name="connsiteY11" fmla="*/ 1101869 h 1189072"/>
                        <a:gd name="connsiteX12" fmla="*/ 3338765 w 4839514"/>
                        <a:gd name="connsiteY12" fmla="*/ 1062920 h 1189072"/>
                        <a:gd name="connsiteX13" fmla="*/ 2882866 w 4839514"/>
                        <a:gd name="connsiteY13" fmla="*/ 962292 h 1189072"/>
                        <a:gd name="connsiteX14" fmla="*/ 2474908 w 4839514"/>
                        <a:gd name="connsiteY14" fmla="*/ 781791 h 1189072"/>
                        <a:gd name="connsiteX15" fmla="*/ 2245689 w 4839514"/>
                        <a:gd name="connsiteY15" fmla="*/ 631159 h 1189072"/>
                        <a:gd name="connsiteX16" fmla="*/ 1739793 w 4839514"/>
                        <a:gd name="connsiteY16" fmla="*/ 544047 h 1189072"/>
                        <a:gd name="connsiteX17" fmla="*/ 863701 w 4839514"/>
                        <a:gd name="connsiteY17" fmla="*/ 525362 h 1189072"/>
                        <a:gd name="connsiteX18" fmla="*/ 247844 w 4839514"/>
                        <a:gd name="connsiteY18" fmla="*/ 570473 h 1189072"/>
                        <a:gd name="connsiteX19" fmla="*/ 1214 w 4839514"/>
                        <a:gd name="connsiteY19" fmla="*/ 447898 h 1189072"/>
                        <a:gd name="connsiteX20" fmla="*/ 184007 w 4839514"/>
                        <a:gd name="connsiteY20" fmla="*/ 26280 h 1189072"/>
                        <a:gd name="connsiteX0" fmla="*/ 184007 w 4839514"/>
                        <a:gd name="connsiteY0" fmla="*/ 26280 h 1189072"/>
                        <a:gd name="connsiteX1" fmla="*/ 806670 w 4839514"/>
                        <a:gd name="connsiteY1" fmla="*/ 53766 h 1189072"/>
                        <a:gd name="connsiteX2" fmla="*/ 1939938 w 4839514"/>
                        <a:gd name="connsiteY2" fmla="*/ 128873 h 1189072"/>
                        <a:gd name="connsiteX3" fmla="*/ 2456912 w 4839514"/>
                        <a:gd name="connsiteY3" fmla="*/ 267203 h 1189072"/>
                        <a:gd name="connsiteX4" fmla="*/ 2839397 w 4839514"/>
                        <a:gd name="connsiteY4" fmla="*/ 493046 h 1189072"/>
                        <a:gd name="connsiteX5" fmla="*/ 3225020 w 4839514"/>
                        <a:gd name="connsiteY5" fmla="*/ 605210 h 1189072"/>
                        <a:gd name="connsiteX6" fmla="*/ 3723803 w 4839514"/>
                        <a:gd name="connsiteY6" fmla="*/ 738595 h 1189072"/>
                        <a:gd name="connsiteX7" fmla="*/ 4568552 w 4839514"/>
                        <a:gd name="connsiteY7" fmla="*/ 730681 h 1189072"/>
                        <a:gd name="connsiteX8" fmla="*/ 4684676 w 4839514"/>
                        <a:gd name="connsiteY8" fmla="*/ 732446 h 1189072"/>
                        <a:gd name="connsiteX9" fmla="*/ 4837153 w 4839514"/>
                        <a:gd name="connsiteY9" fmla="*/ 1156781 h 1189072"/>
                        <a:gd name="connsiteX10" fmla="*/ 4739862 w 4839514"/>
                        <a:gd name="connsiteY10" fmla="*/ 1148815 h 1189072"/>
                        <a:gd name="connsiteX11" fmla="*/ 4204679 w 4839514"/>
                        <a:gd name="connsiteY11" fmla="*/ 1101869 h 1189072"/>
                        <a:gd name="connsiteX12" fmla="*/ 3338765 w 4839514"/>
                        <a:gd name="connsiteY12" fmla="*/ 1062920 h 1189072"/>
                        <a:gd name="connsiteX13" fmla="*/ 2882866 w 4839514"/>
                        <a:gd name="connsiteY13" fmla="*/ 962292 h 1189072"/>
                        <a:gd name="connsiteX14" fmla="*/ 2631274 w 4839514"/>
                        <a:gd name="connsiteY14" fmla="*/ 849791 h 1189072"/>
                        <a:gd name="connsiteX15" fmla="*/ 2245689 w 4839514"/>
                        <a:gd name="connsiteY15" fmla="*/ 631159 h 1189072"/>
                        <a:gd name="connsiteX16" fmla="*/ 1739793 w 4839514"/>
                        <a:gd name="connsiteY16" fmla="*/ 544047 h 1189072"/>
                        <a:gd name="connsiteX17" fmla="*/ 863701 w 4839514"/>
                        <a:gd name="connsiteY17" fmla="*/ 525362 h 1189072"/>
                        <a:gd name="connsiteX18" fmla="*/ 247844 w 4839514"/>
                        <a:gd name="connsiteY18" fmla="*/ 570473 h 1189072"/>
                        <a:gd name="connsiteX19" fmla="*/ 1214 w 4839514"/>
                        <a:gd name="connsiteY19" fmla="*/ 447898 h 1189072"/>
                        <a:gd name="connsiteX20" fmla="*/ 184007 w 4839514"/>
                        <a:gd name="connsiteY20" fmla="*/ 26280 h 1189072"/>
                        <a:gd name="connsiteX0" fmla="*/ 184007 w 4839514"/>
                        <a:gd name="connsiteY0" fmla="*/ 26280 h 1189072"/>
                        <a:gd name="connsiteX1" fmla="*/ 806670 w 4839514"/>
                        <a:gd name="connsiteY1" fmla="*/ 53766 h 1189072"/>
                        <a:gd name="connsiteX2" fmla="*/ 1939938 w 4839514"/>
                        <a:gd name="connsiteY2" fmla="*/ 128873 h 1189072"/>
                        <a:gd name="connsiteX3" fmla="*/ 2456912 w 4839514"/>
                        <a:gd name="connsiteY3" fmla="*/ 267203 h 1189072"/>
                        <a:gd name="connsiteX4" fmla="*/ 2839397 w 4839514"/>
                        <a:gd name="connsiteY4" fmla="*/ 493046 h 1189072"/>
                        <a:gd name="connsiteX5" fmla="*/ 3225986 w 4839514"/>
                        <a:gd name="connsiteY5" fmla="*/ 648107 h 1189072"/>
                        <a:gd name="connsiteX6" fmla="*/ 3723803 w 4839514"/>
                        <a:gd name="connsiteY6" fmla="*/ 738595 h 1189072"/>
                        <a:gd name="connsiteX7" fmla="*/ 4568552 w 4839514"/>
                        <a:gd name="connsiteY7" fmla="*/ 730681 h 1189072"/>
                        <a:gd name="connsiteX8" fmla="*/ 4684676 w 4839514"/>
                        <a:gd name="connsiteY8" fmla="*/ 732446 h 1189072"/>
                        <a:gd name="connsiteX9" fmla="*/ 4837153 w 4839514"/>
                        <a:gd name="connsiteY9" fmla="*/ 1156781 h 1189072"/>
                        <a:gd name="connsiteX10" fmla="*/ 4739862 w 4839514"/>
                        <a:gd name="connsiteY10" fmla="*/ 1148815 h 1189072"/>
                        <a:gd name="connsiteX11" fmla="*/ 4204679 w 4839514"/>
                        <a:gd name="connsiteY11" fmla="*/ 1101869 h 1189072"/>
                        <a:gd name="connsiteX12" fmla="*/ 3338765 w 4839514"/>
                        <a:gd name="connsiteY12" fmla="*/ 1062920 h 1189072"/>
                        <a:gd name="connsiteX13" fmla="*/ 2882866 w 4839514"/>
                        <a:gd name="connsiteY13" fmla="*/ 962292 h 1189072"/>
                        <a:gd name="connsiteX14" fmla="*/ 2631274 w 4839514"/>
                        <a:gd name="connsiteY14" fmla="*/ 849791 h 1189072"/>
                        <a:gd name="connsiteX15" fmla="*/ 2245689 w 4839514"/>
                        <a:gd name="connsiteY15" fmla="*/ 631159 h 1189072"/>
                        <a:gd name="connsiteX16" fmla="*/ 1739793 w 4839514"/>
                        <a:gd name="connsiteY16" fmla="*/ 544047 h 1189072"/>
                        <a:gd name="connsiteX17" fmla="*/ 863701 w 4839514"/>
                        <a:gd name="connsiteY17" fmla="*/ 525362 h 1189072"/>
                        <a:gd name="connsiteX18" fmla="*/ 247844 w 4839514"/>
                        <a:gd name="connsiteY18" fmla="*/ 570473 h 1189072"/>
                        <a:gd name="connsiteX19" fmla="*/ 1214 w 4839514"/>
                        <a:gd name="connsiteY19" fmla="*/ 447898 h 1189072"/>
                        <a:gd name="connsiteX20" fmla="*/ 184007 w 4839514"/>
                        <a:gd name="connsiteY20" fmla="*/ 26280 h 1189072"/>
                        <a:gd name="connsiteX0" fmla="*/ 184007 w 4839514"/>
                        <a:gd name="connsiteY0" fmla="*/ 26280 h 1189072"/>
                        <a:gd name="connsiteX1" fmla="*/ 806670 w 4839514"/>
                        <a:gd name="connsiteY1" fmla="*/ 53766 h 1189072"/>
                        <a:gd name="connsiteX2" fmla="*/ 1939938 w 4839514"/>
                        <a:gd name="connsiteY2" fmla="*/ 128873 h 1189072"/>
                        <a:gd name="connsiteX3" fmla="*/ 2456912 w 4839514"/>
                        <a:gd name="connsiteY3" fmla="*/ 267203 h 1189072"/>
                        <a:gd name="connsiteX4" fmla="*/ 2839397 w 4839514"/>
                        <a:gd name="connsiteY4" fmla="*/ 493046 h 1189072"/>
                        <a:gd name="connsiteX5" fmla="*/ 3225986 w 4839514"/>
                        <a:gd name="connsiteY5" fmla="*/ 648107 h 1189072"/>
                        <a:gd name="connsiteX6" fmla="*/ 3723803 w 4839514"/>
                        <a:gd name="connsiteY6" fmla="*/ 738595 h 1189072"/>
                        <a:gd name="connsiteX7" fmla="*/ 4568552 w 4839514"/>
                        <a:gd name="connsiteY7" fmla="*/ 730681 h 1189072"/>
                        <a:gd name="connsiteX8" fmla="*/ 4684676 w 4839514"/>
                        <a:gd name="connsiteY8" fmla="*/ 732446 h 1189072"/>
                        <a:gd name="connsiteX9" fmla="*/ 4837153 w 4839514"/>
                        <a:gd name="connsiteY9" fmla="*/ 1156781 h 1189072"/>
                        <a:gd name="connsiteX10" fmla="*/ 4739862 w 4839514"/>
                        <a:gd name="connsiteY10" fmla="*/ 1148815 h 1189072"/>
                        <a:gd name="connsiteX11" fmla="*/ 4204679 w 4839514"/>
                        <a:gd name="connsiteY11" fmla="*/ 1101869 h 1189072"/>
                        <a:gd name="connsiteX12" fmla="*/ 3338765 w 4839514"/>
                        <a:gd name="connsiteY12" fmla="*/ 1062920 h 1189072"/>
                        <a:gd name="connsiteX13" fmla="*/ 3084674 w 4839514"/>
                        <a:gd name="connsiteY13" fmla="*/ 999576 h 1189072"/>
                        <a:gd name="connsiteX14" fmla="*/ 2631274 w 4839514"/>
                        <a:gd name="connsiteY14" fmla="*/ 849791 h 1189072"/>
                        <a:gd name="connsiteX15" fmla="*/ 2245689 w 4839514"/>
                        <a:gd name="connsiteY15" fmla="*/ 631159 h 1189072"/>
                        <a:gd name="connsiteX16" fmla="*/ 1739793 w 4839514"/>
                        <a:gd name="connsiteY16" fmla="*/ 544047 h 1189072"/>
                        <a:gd name="connsiteX17" fmla="*/ 863701 w 4839514"/>
                        <a:gd name="connsiteY17" fmla="*/ 525362 h 1189072"/>
                        <a:gd name="connsiteX18" fmla="*/ 247844 w 4839514"/>
                        <a:gd name="connsiteY18" fmla="*/ 570473 h 1189072"/>
                        <a:gd name="connsiteX19" fmla="*/ 1214 w 4839514"/>
                        <a:gd name="connsiteY19" fmla="*/ 447898 h 1189072"/>
                        <a:gd name="connsiteX20" fmla="*/ 184007 w 4839514"/>
                        <a:gd name="connsiteY20" fmla="*/ 26280 h 1189072"/>
                        <a:gd name="connsiteX0" fmla="*/ 184007 w 4839514"/>
                        <a:gd name="connsiteY0" fmla="*/ 26280 h 1189072"/>
                        <a:gd name="connsiteX1" fmla="*/ 806670 w 4839514"/>
                        <a:gd name="connsiteY1" fmla="*/ 53766 h 1189072"/>
                        <a:gd name="connsiteX2" fmla="*/ 1939938 w 4839514"/>
                        <a:gd name="connsiteY2" fmla="*/ 128873 h 1189072"/>
                        <a:gd name="connsiteX3" fmla="*/ 2456912 w 4839514"/>
                        <a:gd name="connsiteY3" fmla="*/ 267203 h 1189072"/>
                        <a:gd name="connsiteX4" fmla="*/ 2839397 w 4839514"/>
                        <a:gd name="connsiteY4" fmla="*/ 493046 h 1189072"/>
                        <a:gd name="connsiteX5" fmla="*/ 3225986 w 4839514"/>
                        <a:gd name="connsiteY5" fmla="*/ 648107 h 1189072"/>
                        <a:gd name="connsiteX6" fmla="*/ 3723803 w 4839514"/>
                        <a:gd name="connsiteY6" fmla="*/ 738595 h 1189072"/>
                        <a:gd name="connsiteX7" fmla="*/ 4568552 w 4839514"/>
                        <a:gd name="connsiteY7" fmla="*/ 730681 h 1189072"/>
                        <a:gd name="connsiteX8" fmla="*/ 4684676 w 4839514"/>
                        <a:gd name="connsiteY8" fmla="*/ 732446 h 1189072"/>
                        <a:gd name="connsiteX9" fmla="*/ 4837153 w 4839514"/>
                        <a:gd name="connsiteY9" fmla="*/ 1156781 h 1189072"/>
                        <a:gd name="connsiteX10" fmla="*/ 4739862 w 4839514"/>
                        <a:gd name="connsiteY10" fmla="*/ 1148815 h 1189072"/>
                        <a:gd name="connsiteX11" fmla="*/ 4204679 w 4839514"/>
                        <a:gd name="connsiteY11" fmla="*/ 1101869 h 1189072"/>
                        <a:gd name="connsiteX12" fmla="*/ 3449166 w 4839514"/>
                        <a:gd name="connsiteY12" fmla="*/ 1055872 h 1189072"/>
                        <a:gd name="connsiteX13" fmla="*/ 3084674 w 4839514"/>
                        <a:gd name="connsiteY13" fmla="*/ 999576 h 1189072"/>
                        <a:gd name="connsiteX14" fmla="*/ 2631274 w 4839514"/>
                        <a:gd name="connsiteY14" fmla="*/ 849791 h 1189072"/>
                        <a:gd name="connsiteX15" fmla="*/ 2245689 w 4839514"/>
                        <a:gd name="connsiteY15" fmla="*/ 631159 h 1189072"/>
                        <a:gd name="connsiteX16" fmla="*/ 1739793 w 4839514"/>
                        <a:gd name="connsiteY16" fmla="*/ 544047 h 1189072"/>
                        <a:gd name="connsiteX17" fmla="*/ 863701 w 4839514"/>
                        <a:gd name="connsiteY17" fmla="*/ 525362 h 1189072"/>
                        <a:gd name="connsiteX18" fmla="*/ 247844 w 4839514"/>
                        <a:gd name="connsiteY18" fmla="*/ 570473 h 1189072"/>
                        <a:gd name="connsiteX19" fmla="*/ 1214 w 4839514"/>
                        <a:gd name="connsiteY19" fmla="*/ 447898 h 1189072"/>
                        <a:gd name="connsiteX20" fmla="*/ 184007 w 4839514"/>
                        <a:gd name="connsiteY20" fmla="*/ 26280 h 1189072"/>
                        <a:gd name="connsiteX0" fmla="*/ 184007 w 4837976"/>
                        <a:gd name="connsiteY0" fmla="*/ 26280 h 1187139"/>
                        <a:gd name="connsiteX1" fmla="*/ 806670 w 4837976"/>
                        <a:gd name="connsiteY1" fmla="*/ 53766 h 1187139"/>
                        <a:gd name="connsiteX2" fmla="*/ 1939938 w 4837976"/>
                        <a:gd name="connsiteY2" fmla="*/ 128873 h 1187139"/>
                        <a:gd name="connsiteX3" fmla="*/ 2456912 w 4837976"/>
                        <a:gd name="connsiteY3" fmla="*/ 267203 h 1187139"/>
                        <a:gd name="connsiteX4" fmla="*/ 2839397 w 4837976"/>
                        <a:gd name="connsiteY4" fmla="*/ 493046 h 1187139"/>
                        <a:gd name="connsiteX5" fmla="*/ 3225986 w 4837976"/>
                        <a:gd name="connsiteY5" fmla="*/ 648107 h 1187139"/>
                        <a:gd name="connsiteX6" fmla="*/ 3723803 w 4837976"/>
                        <a:gd name="connsiteY6" fmla="*/ 738595 h 1187139"/>
                        <a:gd name="connsiteX7" fmla="*/ 4568552 w 4837976"/>
                        <a:gd name="connsiteY7" fmla="*/ 730681 h 1187139"/>
                        <a:gd name="connsiteX8" fmla="*/ 4684676 w 4837976"/>
                        <a:gd name="connsiteY8" fmla="*/ 732446 h 1187139"/>
                        <a:gd name="connsiteX9" fmla="*/ 4837153 w 4837976"/>
                        <a:gd name="connsiteY9" fmla="*/ 1156781 h 1187139"/>
                        <a:gd name="connsiteX10" fmla="*/ 4615351 w 4837976"/>
                        <a:gd name="connsiteY10" fmla="*/ 1147420 h 1187139"/>
                        <a:gd name="connsiteX11" fmla="*/ 4204679 w 4837976"/>
                        <a:gd name="connsiteY11" fmla="*/ 1101869 h 1187139"/>
                        <a:gd name="connsiteX12" fmla="*/ 3449166 w 4837976"/>
                        <a:gd name="connsiteY12" fmla="*/ 1055872 h 1187139"/>
                        <a:gd name="connsiteX13" fmla="*/ 3084674 w 4837976"/>
                        <a:gd name="connsiteY13" fmla="*/ 999576 h 1187139"/>
                        <a:gd name="connsiteX14" fmla="*/ 2631274 w 4837976"/>
                        <a:gd name="connsiteY14" fmla="*/ 849791 h 1187139"/>
                        <a:gd name="connsiteX15" fmla="*/ 2245689 w 4837976"/>
                        <a:gd name="connsiteY15" fmla="*/ 631159 h 1187139"/>
                        <a:gd name="connsiteX16" fmla="*/ 1739793 w 4837976"/>
                        <a:gd name="connsiteY16" fmla="*/ 544047 h 1187139"/>
                        <a:gd name="connsiteX17" fmla="*/ 863701 w 4837976"/>
                        <a:gd name="connsiteY17" fmla="*/ 525362 h 1187139"/>
                        <a:gd name="connsiteX18" fmla="*/ 247844 w 4837976"/>
                        <a:gd name="connsiteY18" fmla="*/ 570473 h 1187139"/>
                        <a:gd name="connsiteX19" fmla="*/ 1214 w 4837976"/>
                        <a:gd name="connsiteY19" fmla="*/ 447898 h 1187139"/>
                        <a:gd name="connsiteX20" fmla="*/ 184007 w 4837976"/>
                        <a:gd name="connsiteY20" fmla="*/ 26280 h 1187139"/>
                        <a:gd name="connsiteX0" fmla="*/ 184007 w 4837421"/>
                        <a:gd name="connsiteY0" fmla="*/ 26280 h 1186876"/>
                        <a:gd name="connsiteX1" fmla="*/ 806670 w 4837421"/>
                        <a:gd name="connsiteY1" fmla="*/ 53766 h 1186876"/>
                        <a:gd name="connsiteX2" fmla="*/ 1939938 w 4837421"/>
                        <a:gd name="connsiteY2" fmla="*/ 128873 h 1186876"/>
                        <a:gd name="connsiteX3" fmla="*/ 2456912 w 4837421"/>
                        <a:gd name="connsiteY3" fmla="*/ 267203 h 1186876"/>
                        <a:gd name="connsiteX4" fmla="*/ 2839397 w 4837421"/>
                        <a:gd name="connsiteY4" fmla="*/ 493046 h 1186876"/>
                        <a:gd name="connsiteX5" fmla="*/ 3225986 w 4837421"/>
                        <a:gd name="connsiteY5" fmla="*/ 648107 h 1186876"/>
                        <a:gd name="connsiteX6" fmla="*/ 3723803 w 4837421"/>
                        <a:gd name="connsiteY6" fmla="*/ 738595 h 1186876"/>
                        <a:gd name="connsiteX7" fmla="*/ 4568552 w 4837421"/>
                        <a:gd name="connsiteY7" fmla="*/ 730681 h 1186876"/>
                        <a:gd name="connsiteX8" fmla="*/ 4574523 w 4837421"/>
                        <a:gd name="connsiteY8" fmla="*/ 735997 h 1186876"/>
                        <a:gd name="connsiteX9" fmla="*/ 4837153 w 4837421"/>
                        <a:gd name="connsiteY9" fmla="*/ 1156781 h 1186876"/>
                        <a:gd name="connsiteX10" fmla="*/ 4615351 w 4837421"/>
                        <a:gd name="connsiteY10" fmla="*/ 1147420 h 1186876"/>
                        <a:gd name="connsiteX11" fmla="*/ 4204679 w 4837421"/>
                        <a:gd name="connsiteY11" fmla="*/ 1101869 h 1186876"/>
                        <a:gd name="connsiteX12" fmla="*/ 3449166 w 4837421"/>
                        <a:gd name="connsiteY12" fmla="*/ 1055872 h 1186876"/>
                        <a:gd name="connsiteX13" fmla="*/ 3084674 w 4837421"/>
                        <a:gd name="connsiteY13" fmla="*/ 999576 h 1186876"/>
                        <a:gd name="connsiteX14" fmla="*/ 2631274 w 4837421"/>
                        <a:gd name="connsiteY14" fmla="*/ 849791 h 1186876"/>
                        <a:gd name="connsiteX15" fmla="*/ 2245689 w 4837421"/>
                        <a:gd name="connsiteY15" fmla="*/ 631159 h 1186876"/>
                        <a:gd name="connsiteX16" fmla="*/ 1739793 w 4837421"/>
                        <a:gd name="connsiteY16" fmla="*/ 544047 h 1186876"/>
                        <a:gd name="connsiteX17" fmla="*/ 863701 w 4837421"/>
                        <a:gd name="connsiteY17" fmla="*/ 525362 h 1186876"/>
                        <a:gd name="connsiteX18" fmla="*/ 247844 w 4837421"/>
                        <a:gd name="connsiteY18" fmla="*/ 570473 h 1186876"/>
                        <a:gd name="connsiteX19" fmla="*/ 1214 w 4837421"/>
                        <a:gd name="connsiteY19" fmla="*/ 447898 h 1186876"/>
                        <a:gd name="connsiteX20" fmla="*/ 184007 w 4837421"/>
                        <a:gd name="connsiteY20" fmla="*/ 26280 h 1186876"/>
                        <a:gd name="connsiteX0" fmla="*/ 184007 w 4654223"/>
                        <a:gd name="connsiteY0" fmla="*/ 26280 h 1206809"/>
                        <a:gd name="connsiteX1" fmla="*/ 806670 w 4654223"/>
                        <a:gd name="connsiteY1" fmla="*/ 53766 h 1206809"/>
                        <a:gd name="connsiteX2" fmla="*/ 1939938 w 4654223"/>
                        <a:gd name="connsiteY2" fmla="*/ 128873 h 1206809"/>
                        <a:gd name="connsiteX3" fmla="*/ 2456912 w 4654223"/>
                        <a:gd name="connsiteY3" fmla="*/ 267203 h 1206809"/>
                        <a:gd name="connsiteX4" fmla="*/ 2839397 w 4654223"/>
                        <a:gd name="connsiteY4" fmla="*/ 493046 h 1206809"/>
                        <a:gd name="connsiteX5" fmla="*/ 3225986 w 4654223"/>
                        <a:gd name="connsiteY5" fmla="*/ 648107 h 1206809"/>
                        <a:gd name="connsiteX6" fmla="*/ 3723803 w 4654223"/>
                        <a:gd name="connsiteY6" fmla="*/ 738595 h 1206809"/>
                        <a:gd name="connsiteX7" fmla="*/ 4568552 w 4654223"/>
                        <a:gd name="connsiteY7" fmla="*/ 730681 h 1206809"/>
                        <a:gd name="connsiteX8" fmla="*/ 4574523 w 4654223"/>
                        <a:gd name="connsiteY8" fmla="*/ 735997 h 1206809"/>
                        <a:gd name="connsiteX9" fmla="*/ 4632556 w 4654223"/>
                        <a:gd name="connsiteY9" fmla="*/ 1181149 h 1206809"/>
                        <a:gd name="connsiteX10" fmla="*/ 4615351 w 4654223"/>
                        <a:gd name="connsiteY10" fmla="*/ 1147420 h 1206809"/>
                        <a:gd name="connsiteX11" fmla="*/ 4204679 w 4654223"/>
                        <a:gd name="connsiteY11" fmla="*/ 1101869 h 1206809"/>
                        <a:gd name="connsiteX12" fmla="*/ 3449166 w 4654223"/>
                        <a:gd name="connsiteY12" fmla="*/ 1055872 h 1206809"/>
                        <a:gd name="connsiteX13" fmla="*/ 3084674 w 4654223"/>
                        <a:gd name="connsiteY13" fmla="*/ 999576 h 1206809"/>
                        <a:gd name="connsiteX14" fmla="*/ 2631274 w 4654223"/>
                        <a:gd name="connsiteY14" fmla="*/ 849791 h 1206809"/>
                        <a:gd name="connsiteX15" fmla="*/ 2245689 w 4654223"/>
                        <a:gd name="connsiteY15" fmla="*/ 631159 h 1206809"/>
                        <a:gd name="connsiteX16" fmla="*/ 1739793 w 4654223"/>
                        <a:gd name="connsiteY16" fmla="*/ 544047 h 1206809"/>
                        <a:gd name="connsiteX17" fmla="*/ 863701 w 4654223"/>
                        <a:gd name="connsiteY17" fmla="*/ 525362 h 1206809"/>
                        <a:gd name="connsiteX18" fmla="*/ 247844 w 4654223"/>
                        <a:gd name="connsiteY18" fmla="*/ 570473 h 1206809"/>
                        <a:gd name="connsiteX19" fmla="*/ 1214 w 4654223"/>
                        <a:gd name="connsiteY19" fmla="*/ 447898 h 1206809"/>
                        <a:gd name="connsiteX20" fmla="*/ 184007 w 4654223"/>
                        <a:gd name="connsiteY20" fmla="*/ 26280 h 1206809"/>
                        <a:gd name="connsiteX0" fmla="*/ 184007 w 4653574"/>
                        <a:gd name="connsiteY0" fmla="*/ 26280 h 1202868"/>
                        <a:gd name="connsiteX1" fmla="*/ 806670 w 4653574"/>
                        <a:gd name="connsiteY1" fmla="*/ 53766 h 1202868"/>
                        <a:gd name="connsiteX2" fmla="*/ 1939938 w 4653574"/>
                        <a:gd name="connsiteY2" fmla="*/ 128873 h 1202868"/>
                        <a:gd name="connsiteX3" fmla="*/ 2456912 w 4653574"/>
                        <a:gd name="connsiteY3" fmla="*/ 267203 h 1202868"/>
                        <a:gd name="connsiteX4" fmla="*/ 2839397 w 4653574"/>
                        <a:gd name="connsiteY4" fmla="*/ 493046 h 1202868"/>
                        <a:gd name="connsiteX5" fmla="*/ 3225986 w 4653574"/>
                        <a:gd name="connsiteY5" fmla="*/ 648107 h 1202868"/>
                        <a:gd name="connsiteX6" fmla="*/ 3723803 w 4653574"/>
                        <a:gd name="connsiteY6" fmla="*/ 738595 h 1202868"/>
                        <a:gd name="connsiteX7" fmla="*/ 4568552 w 4653574"/>
                        <a:gd name="connsiteY7" fmla="*/ 730681 h 1202868"/>
                        <a:gd name="connsiteX8" fmla="*/ 4587432 w 4653574"/>
                        <a:gd name="connsiteY8" fmla="*/ 790837 h 1202868"/>
                        <a:gd name="connsiteX9" fmla="*/ 4632556 w 4653574"/>
                        <a:gd name="connsiteY9" fmla="*/ 1181149 h 1202868"/>
                        <a:gd name="connsiteX10" fmla="*/ 4615351 w 4653574"/>
                        <a:gd name="connsiteY10" fmla="*/ 1147420 h 1202868"/>
                        <a:gd name="connsiteX11" fmla="*/ 4204679 w 4653574"/>
                        <a:gd name="connsiteY11" fmla="*/ 1101869 h 1202868"/>
                        <a:gd name="connsiteX12" fmla="*/ 3449166 w 4653574"/>
                        <a:gd name="connsiteY12" fmla="*/ 1055872 h 1202868"/>
                        <a:gd name="connsiteX13" fmla="*/ 3084674 w 4653574"/>
                        <a:gd name="connsiteY13" fmla="*/ 999576 h 1202868"/>
                        <a:gd name="connsiteX14" fmla="*/ 2631274 w 4653574"/>
                        <a:gd name="connsiteY14" fmla="*/ 849791 h 1202868"/>
                        <a:gd name="connsiteX15" fmla="*/ 2245689 w 4653574"/>
                        <a:gd name="connsiteY15" fmla="*/ 631159 h 1202868"/>
                        <a:gd name="connsiteX16" fmla="*/ 1739793 w 4653574"/>
                        <a:gd name="connsiteY16" fmla="*/ 544047 h 1202868"/>
                        <a:gd name="connsiteX17" fmla="*/ 863701 w 4653574"/>
                        <a:gd name="connsiteY17" fmla="*/ 525362 h 1202868"/>
                        <a:gd name="connsiteX18" fmla="*/ 247844 w 4653574"/>
                        <a:gd name="connsiteY18" fmla="*/ 570473 h 1202868"/>
                        <a:gd name="connsiteX19" fmla="*/ 1214 w 4653574"/>
                        <a:gd name="connsiteY19" fmla="*/ 447898 h 1202868"/>
                        <a:gd name="connsiteX20" fmla="*/ 184007 w 4653574"/>
                        <a:gd name="connsiteY20" fmla="*/ 26280 h 1202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653574" h="1202868">
                          <a:moveTo>
                            <a:pt x="184007" y="26280"/>
                          </a:moveTo>
                          <a:cubicBezTo>
                            <a:pt x="318250" y="-39409"/>
                            <a:pt x="514015" y="36667"/>
                            <a:pt x="806670" y="53766"/>
                          </a:cubicBezTo>
                          <a:cubicBezTo>
                            <a:pt x="1099325" y="70865"/>
                            <a:pt x="1664898" y="93300"/>
                            <a:pt x="1939938" y="128873"/>
                          </a:cubicBezTo>
                          <a:cubicBezTo>
                            <a:pt x="2214978" y="164446"/>
                            <a:pt x="2307002" y="206508"/>
                            <a:pt x="2456912" y="267203"/>
                          </a:cubicBezTo>
                          <a:cubicBezTo>
                            <a:pt x="2606822" y="327898"/>
                            <a:pt x="2711218" y="429562"/>
                            <a:pt x="2839397" y="493046"/>
                          </a:cubicBezTo>
                          <a:cubicBezTo>
                            <a:pt x="2967576" y="556530"/>
                            <a:pt x="3078585" y="607182"/>
                            <a:pt x="3225986" y="648107"/>
                          </a:cubicBezTo>
                          <a:cubicBezTo>
                            <a:pt x="3373387" y="689032"/>
                            <a:pt x="3500042" y="724833"/>
                            <a:pt x="3723803" y="738595"/>
                          </a:cubicBezTo>
                          <a:cubicBezTo>
                            <a:pt x="3947564" y="752357"/>
                            <a:pt x="4424614" y="721974"/>
                            <a:pt x="4568552" y="730681"/>
                          </a:cubicBezTo>
                          <a:cubicBezTo>
                            <a:pt x="4712490" y="739388"/>
                            <a:pt x="4585442" y="789065"/>
                            <a:pt x="4587432" y="790837"/>
                          </a:cubicBezTo>
                          <a:cubicBezTo>
                            <a:pt x="4638258" y="932282"/>
                            <a:pt x="4627903" y="1121719"/>
                            <a:pt x="4632556" y="1181149"/>
                          </a:cubicBezTo>
                          <a:cubicBezTo>
                            <a:pt x="4637209" y="1240579"/>
                            <a:pt x="4686664" y="1160633"/>
                            <a:pt x="4615351" y="1147420"/>
                          </a:cubicBezTo>
                          <a:cubicBezTo>
                            <a:pt x="4544038" y="1134207"/>
                            <a:pt x="4399043" y="1117127"/>
                            <a:pt x="4204679" y="1101869"/>
                          </a:cubicBezTo>
                          <a:cubicBezTo>
                            <a:pt x="4010315" y="1086611"/>
                            <a:pt x="3635833" y="1072921"/>
                            <a:pt x="3449166" y="1055872"/>
                          </a:cubicBezTo>
                          <a:cubicBezTo>
                            <a:pt x="3262499" y="1038823"/>
                            <a:pt x="3220989" y="1033923"/>
                            <a:pt x="3084674" y="999576"/>
                          </a:cubicBezTo>
                          <a:cubicBezTo>
                            <a:pt x="2948359" y="965229"/>
                            <a:pt x="2771105" y="911194"/>
                            <a:pt x="2631274" y="849791"/>
                          </a:cubicBezTo>
                          <a:cubicBezTo>
                            <a:pt x="2491443" y="788388"/>
                            <a:pt x="2394269" y="682116"/>
                            <a:pt x="2245689" y="631159"/>
                          </a:cubicBezTo>
                          <a:cubicBezTo>
                            <a:pt x="2097109" y="580202"/>
                            <a:pt x="1970124" y="561680"/>
                            <a:pt x="1739793" y="544047"/>
                          </a:cubicBezTo>
                          <a:cubicBezTo>
                            <a:pt x="1509462" y="526414"/>
                            <a:pt x="1112359" y="520958"/>
                            <a:pt x="863701" y="525362"/>
                          </a:cubicBezTo>
                          <a:cubicBezTo>
                            <a:pt x="615043" y="529766"/>
                            <a:pt x="480784" y="532946"/>
                            <a:pt x="247844" y="570473"/>
                          </a:cubicBezTo>
                          <a:cubicBezTo>
                            <a:pt x="130182" y="567111"/>
                            <a:pt x="11854" y="538597"/>
                            <a:pt x="1214" y="447898"/>
                          </a:cubicBezTo>
                          <a:cubicBezTo>
                            <a:pt x="-9426" y="357199"/>
                            <a:pt x="49764" y="91969"/>
                            <a:pt x="184007" y="26280"/>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36" name="Freeform 35">
                      <a:extLst>
                        <a:ext uri="{FF2B5EF4-FFF2-40B4-BE49-F238E27FC236}">
                          <a16:creationId xmlns:a16="http://schemas.microsoft.com/office/drawing/2014/main" id="{BF1681DB-5883-5DA3-4EB5-20A4AE4934FE}"/>
                        </a:ext>
                      </a:extLst>
                    </p:cNvPr>
                    <p:cNvSpPr/>
                    <p:nvPr/>
                  </p:nvSpPr>
                  <p:spPr>
                    <a:xfrm rot="1351846">
                      <a:off x="5208120" y="4170243"/>
                      <a:ext cx="1965028" cy="648587"/>
                    </a:xfrm>
                    <a:custGeom>
                      <a:avLst/>
                      <a:gdLst>
                        <a:gd name="connsiteX0" fmla="*/ 133647 w 6010567"/>
                        <a:gd name="connsiteY0" fmla="*/ 18307 h 1156825"/>
                        <a:gd name="connsiteX1" fmla="*/ 1155624 w 6010567"/>
                        <a:gd name="connsiteY1" fmla="*/ 98989 h 1156825"/>
                        <a:gd name="connsiteX2" fmla="*/ 1754018 w 6010567"/>
                        <a:gd name="connsiteY2" fmla="*/ 179672 h 1156825"/>
                        <a:gd name="connsiteX3" fmla="*/ 2325518 w 6010567"/>
                        <a:gd name="connsiteY3" fmla="*/ 300695 h 1156825"/>
                        <a:gd name="connsiteX4" fmla="*/ 2654971 w 6010567"/>
                        <a:gd name="connsiteY4" fmla="*/ 448613 h 1156825"/>
                        <a:gd name="connsiteX5" fmla="*/ 2944083 w 6010567"/>
                        <a:gd name="connsiteY5" fmla="*/ 529295 h 1156825"/>
                        <a:gd name="connsiteX6" fmla="*/ 3522306 w 6010567"/>
                        <a:gd name="connsiteY6" fmla="*/ 623425 h 1156825"/>
                        <a:gd name="connsiteX7" fmla="*/ 4315683 w 6010567"/>
                        <a:gd name="connsiteY7" fmla="*/ 683936 h 1156825"/>
                        <a:gd name="connsiteX8" fmla="*/ 4900630 w 6010567"/>
                        <a:gd name="connsiteY8" fmla="*/ 697383 h 1156825"/>
                        <a:gd name="connsiteX9" fmla="*/ 5371277 w 6010567"/>
                        <a:gd name="connsiteY9" fmla="*/ 690660 h 1156825"/>
                        <a:gd name="connsiteX10" fmla="*/ 5922606 w 6010567"/>
                        <a:gd name="connsiteY10" fmla="*/ 683936 h 1156825"/>
                        <a:gd name="connsiteX11" fmla="*/ 5895712 w 6010567"/>
                        <a:gd name="connsiteY11" fmla="*/ 1114242 h 1156825"/>
                        <a:gd name="connsiteX12" fmla="*/ 4833394 w 6010567"/>
                        <a:gd name="connsiteY12" fmla="*/ 1141136 h 1156825"/>
                        <a:gd name="connsiteX13" fmla="*/ 3999677 w 6010567"/>
                        <a:gd name="connsiteY13" fmla="*/ 1114242 h 1156825"/>
                        <a:gd name="connsiteX14" fmla="*/ 3273536 w 6010567"/>
                        <a:gd name="connsiteY14" fmla="*/ 1053731 h 1156825"/>
                        <a:gd name="connsiteX15" fmla="*/ 2641524 w 6010567"/>
                        <a:gd name="connsiteY15" fmla="*/ 946154 h 1156825"/>
                        <a:gd name="connsiteX16" fmla="*/ 2312071 w 6010567"/>
                        <a:gd name="connsiteY16" fmla="*/ 798236 h 1156825"/>
                        <a:gd name="connsiteX17" fmla="*/ 1969171 w 6010567"/>
                        <a:gd name="connsiteY17" fmla="*/ 690660 h 1156825"/>
                        <a:gd name="connsiteX18" fmla="*/ 1538865 w 6010567"/>
                        <a:gd name="connsiteY18" fmla="*/ 596531 h 1156825"/>
                        <a:gd name="connsiteX19" fmla="*/ 725318 w 6010567"/>
                        <a:gd name="connsiteY19" fmla="*/ 495678 h 1156825"/>
                        <a:gd name="connsiteX20" fmla="*/ 167265 w 6010567"/>
                        <a:gd name="connsiteY20" fmla="*/ 482231 h 1156825"/>
                        <a:gd name="connsiteX21" fmla="*/ 19347 w 6010567"/>
                        <a:gd name="connsiteY21" fmla="*/ 475507 h 1156825"/>
                        <a:gd name="connsiteX22" fmla="*/ 133647 w 6010567"/>
                        <a:gd name="connsiteY22" fmla="*/ 18307 h 1156825"/>
                        <a:gd name="connsiteX0" fmla="*/ 131307 w 6008227"/>
                        <a:gd name="connsiteY0" fmla="*/ 18307 h 1156825"/>
                        <a:gd name="connsiteX1" fmla="*/ 1153284 w 6008227"/>
                        <a:gd name="connsiteY1" fmla="*/ 98989 h 1156825"/>
                        <a:gd name="connsiteX2" fmla="*/ 1751678 w 6008227"/>
                        <a:gd name="connsiteY2" fmla="*/ 179672 h 1156825"/>
                        <a:gd name="connsiteX3" fmla="*/ 2323178 w 6008227"/>
                        <a:gd name="connsiteY3" fmla="*/ 300695 h 1156825"/>
                        <a:gd name="connsiteX4" fmla="*/ 2652631 w 6008227"/>
                        <a:gd name="connsiteY4" fmla="*/ 448613 h 1156825"/>
                        <a:gd name="connsiteX5" fmla="*/ 2941743 w 6008227"/>
                        <a:gd name="connsiteY5" fmla="*/ 529295 h 1156825"/>
                        <a:gd name="connsiteX6" fmla="*/ 3519966 w 6008227"/>
                        <a:gd name="connsiteY6" fmla="*/ 623425 h 1156825"/>
                        <a:gd name="connsiteX7" fmla="*/ 4313343 w 6008227"/>
                        <a:gd name="connsiteY7" fmla="*/ 683936 h 1156825"/>
                        <a:gd name="connsiteX8" fmla="*/ 4898290 w 6008227"/>
                        <a:gd name="connsiteY8" fmla="*/ 697383 h 1156825"/>
                        <a:gd name="connsiteX9" fmla="*/ 5368937 w 6008227"/>
                        <a:gd name="connsiteY9" fmla="*/ 690660 h 1156825"/>
                        <a:gd name="connsiteX10" fmla="*/ 5920266 w 6008227"/>
                        <a:gd name="connsiteY10" fmla="*/ 683936 h 1156825"/>
                        <a:gd name="connsiteX11" fmla="*/ 5893372 w 6008227"/>
                        <a:gd name="connsiteY11" fmla="*/ 1114242 h 1156825"/>
                        <a:gd name="connsiteX12" fmla="*/ 4831054 w 6008227"/>
                        <a:gd name="connsiteY12" fmla="*/ 1141136 h 1156825"/>
                        <a:gd name="connsiteX13" fmla="*/ 3997337 w 6008227"/>
                        <a:gd name="connsiteY13" fmla="*/ 1114242 h 1156825"/>
                        <a:gd name="connsiteX14" fmla="*/ 3271196 w 6008227"/>
                        <a:gd name="connsiteY14" fmla="*/ 1053731 h 1156825"/>
                        <a:gd name="connsiteX15" fmla="*/ 2639184 w 6008227"/>
                        <a:gd name="connsiteY15" fmla="*/ 946154 h 1156825"/>
                        <a:gd name="connsiteX16" fmla="*/ 2309731 w 6008227"/>
                        <a:gd name="connsiteY16" fmla="*/ 798236 h 1156825"/>
                        <a:gd name="connsiteX17" fmla="*/ 1966831 w 6008227"/>
                        <a:gd name="connsiteY17" fmla="*/ 690660 h 1156825"/>
                        <a:gd name="connsiteX18" fmla="*/ 1536525 w 6008227"/>
                        <a:gd name="connsiteY18" fmla="*/ 596531 h 1156825"/>
                        <a:gd name="connsiteX19" fmla="*/ 722978 w 6008227"/>
                        <a:gd name="connsiteY19" fmla="*/ 495678 h 1156825"/>
                        <a:gd name="connsiteX20" fmla="*/ 164925 w 6008227"/>
                        <a:gd name="connsiteY20" fmla="*/ 502575 h 1156825"/>
                        <a:gd name="connsiteX21" fmla="*/ 17007 w 6008227"/>
                        <a:gd name="connsiteY21" fmla="*/ 475507 h 1156825"/>
                        <a:gd name="connsiteX22" fmla="*/ 131307 w 6008227"/>
                        <a:gd name="connsiteY22" fmla="*/ 18307 h 1156825"/>
                        <a:gd name="connsiteX0" fmla="*/ 117405 w 5994325"/>
                        <a:gd name="connsiteY0" fmla="*/ 22282 h 1160800"/>
                        <a:gd name="connsiteX1" fmla="*/ 796482 w 5994325"/>
                        <a:gd name="connsiteY1" fmla="*/ 82619 h 1160800"/>
                        <a:gd name="connsiteX2" fmla="*/ 1737776 w 5994325"/>
                        <a:gd name="connsiteY2" fmla="*/ 183647 h 1160800"/>
                        <a:gd name="connsiteX3" fmla="*/ 2309276 w 5994325"/>
                        <a:gd name="connsiteY3" fmla="*/ 304670 h 1160800"/>
                        <a:gd name="connsiteX4" fmla="*/ 2638729 w 5994325"/>
                        <a:gd name="connsiteY4" fmla="*/ 452588 h 1160800"/>
                        <a:gd name="connsiteX5" fmla="*/ 2927841 w 5994325"/>
                        <a:gd name="connsiteY5" fmla="*/ 533270 h 1160800"/>
                        <a:gd name="connsiteX6" fmla="*/ 3506064 w 5994325"/>
                        <a:gd name="connsiteY6" fmla="*/ 627400 h 1160800"/>
                        <a:gd name="connsiteX7" fmla="*/ 4299441 w 5994325"/>
                        <a:gd name="connsiteY7" fmla="*/ 687911 h 1160800"/>
                        <a:gd name="connsiteX8" fmla="*/ 4884388 w 5994325"/>
                        <a:gd name="connsiteY8" fmla="*/ 701358 h 1160800"/>
                        <a:gd name="connsiteX9" fmla="*/ 5355035 w 5994325"/>
                        <a:gd name="connsiteY9" fmla="*/ 694635 h 1160800"/>
                        <a:gd name="connsiteX10" fmla="*/ 5906364 w 5994325"/>
                        <a:gd name="connsiteY10" fmla="*/ 687911 h 1160800"/>
                        <a:gd name="connsiteX11" fmla="*/ 5879470 w 5994325"/>
                        <a:gd name="connsiteY11" fmla="*/ 1118217 h 1160800"/>
                        <a:gd name="connsiteX12" fmla="*/ 4817152 w 5994325"/>
                        <a:gd name="connsiteY12" fmla="*/ 1145111 h 1160800"/>
                        <a:gd name="connsiteX13" fmla="*/ 3983435 w 5994325"/>
                        <a:gd name="connsiteY13" fmla="*/ 1118217 h 1160800"/>
                        <a:gd name="connsiteX14" fmla="*/ 3257294 w 5994325"/>
                        <a:gd name="connsiteY14" fmla="*/ 1057706 h 1160800"/>
                        <a:gd name="connsiteX15" fmla="*/ 2625282 w 5994325"/>
                        <a:gd name="connsiteY15" fmla="*/ 950129 h 1160800"/>
                        <a:gd name="connsiteX16" fmla="*/ 2295829 w 5994325"/>
                        <a:gd name="connsiteY16" fmla="*/ 802211 h 1160800"/>
                        <a:gd name="connsiteX17" fmla="*/ 1952929 w 5994325"/>
                        <a:gd name="connsiteY17" fmla="*/ 694635 h 1160800"/>
                        <a:gd name="connsiteX18" fmla="*/ 1522623 w 5994325"/>
                        <a:gd name="connsiteY18" fmla="*/ 600506 h 1160800"/>
                        <a:gd name="connsiteX19" fmla="*/ 709076 w 5994325"/>
                        <a:gd name="connsiteY19" fmla="*/ 499653 h 1160800"/>
                        <a:gd name="connsiteX20" fmla="*/ 151023 w 5994325"/>
                        <a:gd name="connsiteY20" fmla="*/ 506550 h 1160800"/>
                        <a:gd name="connsiteX21" fmla="*/ 3105 w 5994325"/>
                        <a:gd name="connsiteY21" fmla="*/ 479482 h 1160800"/>
                        <a:gd name="connsiteX22" fmla="*/ 117405 w 5994325"/>
                        <a:gd name="connsiteY22" fmla="*/ 22282 h 1160800"/>
                        <a:gd name="connsiteX0" fmla="*/ 115287 w 5992207"/>
                        <a:gd name="connsiteY0" fmla="*/ 22282 h 1160800"/>
                        <a:gd name="connsiteX1" fmla="*/ 626276 w 5992207"/>
                        <a:gd name="connsiteY1" fmla="*/ 82619 h 1160800"/>
                        <a:gd name="connsiteX2" fmla="*/ 1735658 w 5992207"/>
                        <a:gd name="connsiteY2" fmla="*/ 183647 h 1160800"/>
                        <a:gd name="connsiteX3" fmla="*/ 2307158 w 5992207"/>
                        <a:gd name="connsiteY3" fmla="*/ 304670 h 1160800"/>
                        <a:gd name="connsiteX4" fmla="*/ 2636611 w 5992207"/>
                        <a:gd name="connsiteY4" fmla="*/ 452588 h 1160800"/>
                        <a:gd name="connsiteX5" fmla="*/ 2925723 w 5992207"/>
                        <a:gd name="connsiteY5" fmla="*/ 533270 h 1160800"/>
                        <a:gd name="connsiteX6" fmla="*/ 3503946 w 5992207"/>
                        <a:gd name="connsiteY6" fmla="*/ 627400 h 1160800"/>
                        <a:gd name="connsiteX7" fmla="*/ 4297323 w 5992207"/>
                        <a:gd name="connsiteY7" fmla="*/ 687911 h 1160800"/>
                        <a:gd name="connsiteX8" fmla="*/ 4882270 w 5992207"/>
                        <a:gd name="connsiteY8" fmla="*/ 701358 h 1160800"/>
                        <a:gd name="connsiteX9" fmla="*/ 5352917 w 5992207"/>
                        <a:gd name="connsiteY9" fmla="*/ 694635 h 1160800"/>
                        <a:gd name="connsiteX10" fmla="*/ 5904246 w 5992207"/>
                        <a:gd name="connsiteY10" fmla="*/ 687911 h 1160800"/>
                        <a:gd name="connsiteX11" fmla="*/ 5877352 w 5992207"/>
                        <a:gd name="connsiteY11" fmla="*/ 1118217 h 1160800"/>
                        <a:gd name="connsiteX12" fmla="*/ 4815034 w 5992207"/>
                        <a:gd name="connsiteY12" fmla="*/ 1145111 h 1160800"/>
                        <a:gd name="connsiteX13" fmla="*/ 3981317 w 5992207"/>
                        <a:gd name="connsiteY13" fmla="*/ 1118217 h 1160800"/>
                        <a:gd name="connsiteX14" fmla="*/ 3255176 w 5992207"/>
                        <a:gd name="connsiteY14" fmla="*/ 1057706 h 1160800"/>
                        <a:gd name="connsiteX15" fmla="*/ 2623164 w 5992207"/>
                        <a:gd name="connsiteY15" fmla="*/ 950129 h 1160800"/>
                        <a:gd name="connsiteX16" fmla="*/ 2293711 w 5992207"/>
                        <a:gd name="connsiteY16" fmla="*/ 802211 h 1160800"/>
                        <a:gd name="connsiteX17" fmla="*/ 1950811 w 5992207"/>
                        <a:gd name="connsiteY17" fmla="*/ 694635 h 1160800"/>
                        <a:gd name="connsiteX18" fmla="*/ 1520505 w 5992207"/>
                        <a:gd name="connsiteY18" fmla="*/ 600506 h 1160800"/>
                        <a:gd name="connsiteX19" fmla="*/ 706958 w 5992207"/>
                        <a:gd name="connsiteY19" fmla="*/ 499653 h 1160800"/>
                        <a:gd name="connsiteX20" fmla="*/ 148905 w 5992207"/>
                        <a:gd name="connsiteY20" fmla="*/ 506550 h 1160800"/>
                        <a:gd name="connsiteX21" fmla="*/ 987 w 5992207"/>
                        <a:gd name="connsiteY21" fmla="*/ 479482 h 1160800"/>
                        <a:gd name="connsiteX22" fmla="*/ 115287 w 5992207"/>
                        <a:gd name="connsiteY22" fmla="*/ 22282 h 1160800"/>
                        <a:gd name="connsiteX0" fmla="*/ 97884 w 5994975"/>
                        <a:gd name="connsiteY0" fmla="*/ 28815 h 1126643"/>
                        <a:gd name="connsiteX1" fmla="*/ 629044 w 5994975"/>
                        <a:gd name="connsiteY1" fmla="*/ 48462 h 1126643"/>
                        <a:gd name="connsiteX2" fmla="*/ 1738426 w 5994975"/>
                        <a:gd name="connsiteY2" fmla="*/ 149490 h 1126643"/>
                        <a:gd name="connsiteX3" fmla="*/ 2309926 w 5994975"/>
                        <a:gd name="connsiteY3" fmla="*/ 270513 h 1126643"/>
                        <a:gd name="connsiteX4" fmla="*/ 2639379 w 5994975"/>
                        <a:gd name="connsiteY4" fmla="*/ 418431 h 1126643"/>
                        <a:gd name="connsiteX5" fmla="*/ 2928491 w 5994975"/>
                        <a:gd name="connsiteY5" fmla="*/ 499113 h 1126643"/>
                        <a:gd name="connsiteX6" fmla="*/ 3506714 w 5994975"/>
                        <a:gd name="connsiteY6" fmla="*/ 593243 h 1126643"/>
                        <a:gd name="connsiteX7" fmla="*/ 4300091 w 5994975"/>
                        <a:gd name="connsiteY7" fmla="*/ 653754 h 1126643"/>
                        <a:gd name="connsiteX8" fmla="*/ 4885038 w 5994975"/>
                        <a:gd name="connsiteY8" fmla="*/ 667201 h 1126643"/>
                        <a:gd name="connsiteX9" fmla="*/ 5355685 w 5994975"/>
                        <a:gd name="connsiteY9" fmla="*/ 660478 h 1126643"/>
                        <a:gd name="connsiteX10" fmla="*/ 5907014 w 5994975"/>
                        <a:gd name="connsiteY10" fmla="*/ 653754 h 1126643"/>
                        <a:gd name="connsiteX11" fmla="*/ 5880120 w 5994975"/>
                        <a:gd name="connsiteY11" fmla="*/ 1084060 h 1126643"/>
                        <a:gd name="connsiteX12" fmla="*/ 4817802 w 5994975"/>
                        <a:gd name="connsiteY12" fmla="*/ 1110954 h 1126643"/>
                        <a:gd name="connsiteX13" fmla="*/ 3984085 w 5994975"/>
                        <a:gd name="connsiteY13" fmla="*/ 1084060 h 1126643"/>
                        <a:gd name="connsiteX14" fmla="*/ 3257944 w 5994975"/>
                        <a:gd name="connsiteY14" fmla="*/ 1023549 h 1126643"/>
                        <a:gd name="connsiteX15" fmla="*/ 2625932 w 5994975"/>
                        <a:gd name="connsiteY15" fmla="*/ 915972 h 1126643"/>
                        <a:gd name="connsiteX16" fmla="*/ 2296479 w 5994975"/>
                        <a:gd name="connsiteY16" fmla="*/ 768054 h 1126643"/>
                        <a:gd name="connsiteX17" fmla="*/ 1953579 w 5994975"/>
                        <a:gd name="connsiteY17" fmla="*/ 660478 h 1126643"/>
                        <a:gd name="connsiteX18" fmla="*/ 1523273 w 5994975"/>
                        <a:gd name="connsiteY18" fmla="*/ 566349 h 1126643"/>
                        <a:gd name="connsiteX19" fmla="*/ 709726 w 5994975"/>
                        <a:gd name="connsiteY19" fmla="*/ 465496 h 1126643"/>
                        <a:gd name="connsiteX20" fmla="*/ 151673 w 5994975"/>
                        <a:gd name="connsiteY20" fmla="*/ 472393 h 1126643"/>
                        <a:gd name="connsiteX21" fmla="*/ 3755 w 5994975"/>
                        <a:gd name="connsiteY21" fmla="*/ 445325 h 1126643"/>
                        <a:gd name="connsiteX22" fmla="*/ 97884 w 5994975"/>
                        <a:gd name="connsiteY22" fmla="*/ 28815 h 1126643"/>
                        <a:gd name="connsiteX0" fmla="*/ 43178 w 6074740"/>
                        <a:gd name="connsiteY0" fmla="*/ 25139 h 1143311"/>
                        <a:gd name="connsiteX1" fmla="*/ 708809 w 6074740"/>
                        <a:gd name="connsiteY1" fmla="*/ 65130 h 1143311"/>
                        <a:gd name="connsiteX2" fmla="*/ 1818191 w 6074740"/>
                        <a:gd name="connsiteY2" fmla="*/ 166158 h 1143311"/>
                        <a:gd name="connsiteX3" fmla="*/ 2389691 w 6074740"/>
                        <a:gd name="connsiteY3" fmla="*/ 287181 h 1143311"/>
                        <a:gd name="connsiteX4" fmla="*/ 2719144 w 6074740"/>
                        <a:gd name="connsiteY4" fmla="*/ 435099 h 1143311"/>
                        <a:gd name="connsiteX5" fmla="*/ 3008256 w 6074740"/>
                        <a:gd name="connsiteY5" fmla="*/ 515781 h 1143311"/>
                        <a:gd name="connsiteX6" fmla="*/ 3586479 w 6074740"/>
                        <a:gd name="connsiteY6" fmla="*/ 609911 h 1143311"/>
                        <a:gd name="connsiteX7" fmla="*/ 4379856 w 6074740"/>
                        <a:gd name="connsiteY7" fmla="*/ 670422 h 1143311"/>
                        <a:gd name="connsiteX8" fmla="*/ 4964803 w 6074740"/>
                        <a:gd name="connsiteY8" fmla="*/ 683869 h 1143311"/>
                        <a:gd name="connsiteX9" fmla="*/ 5435450 w 6074740"/>
                        <a:gd name="connsiteY9" fmla="*/ 677146 h 1143311"/>
                        <a:gd name="connsiteX10" fmla="*/ 5986779 w 6074740"/>
                        <a:gd name="connsiteY10" fmla="*/ 670422 h 1143311"/>
                        <a:gd name="connsiteX11" fmla="*/ 5959885 w 6074740"/>
                        <a:gd name="connsiteY11" fmla="*/ 1100728 h 1143311"/>
                        <a:gd name="connsiteX12" fmla="*/ 4897567 w 6074740"/>
                        <a:gd name="connsiteY12" fmla="*/ 1127622 h 1143311"/>
                        <a:gd name="connsiteX13" fmla="*/ 4063850 w 6074740"/>
                        <a:gd name="connsiteY13" fmla="*/ 1100728 h 1143311"/>
                        <a:gd name="connsiteX14" fmla="*/ 3337709 w 6074740"/>
                        <a:gd name="connsiteY14" fmla="*/ 1040217 h 1143311"/>
                        <a:gd name="connsiteX15" fmla="*/ 2705697 w 6074740"/>
                        <a:gd name="connsiteY15" fmla="*/ 932640 h 1143311"/>
                        <a:gd name="connsiteX16" fmla="*/ 2376244 w 6074740"/>
                        <a:gd name="connsiteY16" fmla="*/ 784722 h 1143311"/>
                        <a:gd name="connsiteX17" fmla="*/ 2033344 w 6074740"/>
                        <a:gd name="connsiteY17" fmla="*/ 677146 h 1143311"/>
                        <a:gd name="connsiteX18" fmla="*/ 1603038 w 6074740"/>
                        <a:gd name="connsiteY18" fmla="*/ 583017 h 1143311"/>
                        <a:gd name="connsiteX19" fmla="*/ 789491 w 6074740"/>
                        <a:gd name="connsiteY19" fmla="*/ 482164 h 1143311"/>
                        <a:gd name="connsiteX20" fmla="*/ 231438 w 6074740"/>
                        <a:gd name="connsiteY20" fmla="*/ 489061 h 1143311"/>
                        <a:gd name="connsiteX21" fmla="*/ 83520 w 6074740"/>
                        <a:gd name="connsiteY21" fmla="*/ 461993 h 1143311"/>
                        <a:gd name="connsiteX22" fmla="*/ 43178 w 6074740"/>
                        <a:gd name="connsiteY22" fmla="*/ 25139 h 1143311"/>
                        <a:gd name="connsiteX0" fmla="*/ 43178 w 6074740"/>
                        <a:gd name="connsiteY0" fmla="*/ 25139 h 1143311"/>
                        <a:gd name="connsiteX1" fmla="*/ 708809 w 6074740"/>
                        <a:gd name="connsiteY1" fmla="*/ 65130 h 1143311"/>
                        <a:gd name="connsiteX2" fmla="*/ 1818191 w 6074740"/>
                        <a:gd name="connsiteY2" fmla="*/ 166158 h 1143311"/>
                        <a:gd name="connsiteX3" fmla="*/ 2389691 w 6074740"/>
                        <a:gd name="connsiteY3" fmla="*/ 287181 h 1143311"/>
                        <a:gd name="connsiteX4" fmla="*/ 2719144 w 6074740"/>
                        <a:gd name="connsiteY4" fmla="*/ 435099 h 1143311"/>
                        <a:gd name="connsiteX5" fmla="*/ 3008256 w 6074740"/>
                        <a:gd name="connsiteY5" fmla="*/ 515781 h 1143311"/>
                        <a:gd name="connsiteX6" fmla="*/ 3586479 w 6074740"/>
                        <a:gd name="connsiteY6" fmla="*/ 609911 h 1143311"/>
                        <a:gd name="connsiteX7" fmla="*/ 4379856 w 6074740"/>
                        <a:gd name="connsiteY7" fmla="*/ 670422 h 1143311"/>
                        <a:gd name="connsiteX8" fmla="*/ 4964803 w 6074740"/>
                        <a:gd name="connsiteY8" fmla="*/ 683869 h 1143311"/>
                        <a:gd name="connsiteX9" fmla="*/ 5435450 w 6074740"/>
                        <a:gd name="connsiteY9" fmla="*/ 677146 h 1143311"/>
                        <a:gd name="connsiteX10" fmla="*/ 5986779 w 6074740"/>
                        <a:gd name="connsiteY10" fmla="*/ 670422 h 1143311"/>
                        <a:gd name="connsiteX11" fmla="*/ 5959885 w 6074740"/>
                        <a:gd name="connsiteY11" fmla="*/ 1100728 h 1143311"/>
                        <a:gd name="connsiteX12" fmla="*/ 4897567 w 6074740"/>
                        <a:gd name="connsiteY12" fmla="*/ 1127622 h 1143311"/>
                        <a:gd name="connsiteX13" fmla="*/ 4063850 w 6074740"/>
                        <a:gd name="connsiteY13" fmla="*/ 1100728 h 1143311"/>
                        <a:gd name="connsiteX14" fmla="*/ 3337709 w 6074740"/>
                        <a:gd name="connsiteY14" fmla="*/ 1040217 h 1143311"/>
                        <a:gd name="connsiteX15" fmla="*/ 2705697 w 6074740"/>
                        <a:gd name="connsiteY15" fmla="*/ 932640 h 1143311"/>
                        <a:gd name="connsiteX16" fmla="*/ 2376244 w 6074740"/>
                        <a:gd name="connsiteY16" fmla="*/ 784722 h 1143311"/>
                        <a:gd name="connsiteX17" fmla="*/ 2033344 w 6074740"/>
                        <a:gd name="connsiteY17" fmla="*/ 677146 h 1143311"/>
                        <a:gd name="connsiteX18" fmla="*/ 1603038 w 6074740"/>
                        <a:gd name="connsiteY18" fmla="*/ 583017 h 1143311"/>
                        <a:gd name="connsiteX19" fmla="*/ 910514 w 6074740"/>
                        <a:gd name="connsiteY19" fmla="*/ 509290 h 1143311"/>
                        <a:gd name="connsiteX20" fmla="*/ 231438 w 6074740"/>
                        <a:gd name="connsiteY20" fmla="*/ 489061 h 1143311"/>
                        <a:gd name="connsiteX21" fmla="*/ 83520 w 6074740"/>
                        <a:gd name="connsiteY21" fmla="*/ 461993 h 1143311"/>
                        <a:gd name="connsiteX22" fmla="*/ 43178 w 6074740"/>
                        <a:gd name="connsiteY22" fmla="*/ 25139 h 1143311"/>
                        <a:gd name="connsiteX0" fmla="*/ 43178 w 6074740"/>
                        <a:gd name="connsiteY0" fmla="*/ 23592 h 1141764"/>
                        <a:gd name="connsiteX1" fmla="*/ 708809 w 6074740"/>
                        <a:gd name="connsiteY1" fmla="*/ 63583 h 1141764"/>
                        <a:gd name="connsiteX2" fmla="*/ 1845567 w 6074740"/>
                        <a:gd name="connsiteY2" fmla="*/ 105294 h 1141764"/>
                        <a:gd name="connsiteX3" fmla="*/ 2389691 w 6074740"/>
                        <a:gd name="connsiteY3" fmla="*/ 285634 h 1141764"/>
                        <a:gd name="connsiteX4" fmla="*/ 2719144 w 6074740"/>
                        <a:gd name="connsiteY4" fmla="*/ 433552 h 1141764"/>
                        <a:gd name="connsiteX5" fmla="*/ 3008256 w 6074740"/>
                        <a:gd name="connsiteY5" fmla="*/ 514234 h 1141764"/>
                        <a:gd name="connsiteX6" fmla="*/ 3586479 w 6074740"/>
                        <a:gd name="connsiteY6" fmla="*/ 608364 h 1141764"/>
                        <a:gd name="connsiteX7" fmla="*/ 4379856 w 6074740"/>
                        <a:gd name="connsiteY7" fmla="*/ 668875 h 1141764"/>
                        <a:gd name="connsiteX8" fmla="*/ 4964803 w 6074740"/>
                        <a:gd name="connsiteY8" fmla="*/ 682322 h 1141764"/>
                        <a:gd name="connsiteX9" fmla="*/ 5435450 w 6074740"/>
                        <a:gd name="connsiteY9" fmla="*/ 675599 h 1141764"/>
                        <a:gd name="connsiteX10" fmla="*/ 5986779 w 6074740"/>
                        <a:gd name="connsiteY10" fmla="*/ 668875 h 1141764"/>
                        <a:gd name="connsiteX11" fmla="*/ 5959885 w 6074740"/>
                        <a:gd name="connsiteY11" fmla="*/ 1099181 h 1141764"/>
                        <a:gd name="connsiteX12" fmla="*/ 4897567 w 6074740"/>
                        <a:gd name="connsiteY12" fmla="*/ 1126075 h 1141764"/>
                        <a:gd name="connsiteX13" fmla="*/ 4063850 w 6074740"/>
                        <a:gd name="connsiteY13" fmla="*/ 1099181 h 1141764"/>
                        <a:gd name="connsiteX14" fmla="*/ 3337709 w 6074740"/>
                        <a:gd name="connsiteY14" fmla="*/ 1038670 h 1141764"/>
                        <a:gd name="connsiteX15" fmla="*/ 2705697 w 6074740"/>
                        <a:gd name="connsiteY15" fmla="*/ 931093 h 1141764"/>
                        <a:gd name="connsiteX16" fmla="*/ 2376244 w 6074740"/>
                        <a:gd name="connsiteY16" fmla="*/ 783175 h 1141764"/>
                        <a:gd name="connsiteX17" fmla="*/ 2033344 w 6074740"/>
                        <a:gd name="connsiteY17" fmla="*/ 675599 h 1141764"/>
                        <a:gd name="connsiteX18" fmla="*/ 1603038 w 6074740"/>
                        <a:gd name="connsiteY18" fmla="*/ 581470 h 1141764"/>
                        <a:gd name="connsiteX19" fmla="*/ 910514 w 6074740"/>
                        <a:gd name="connsiteY19" fmla="*/ 507743 h 1141764"/>
                        <a:gd name="connsiteX20" fmla="*/ 231438 w 6074740"/>
                        <a:gd name="connsiteY20" fmla="*/ 487514 h 1141764"/>
                        <a:gd name="connsiteX21" fmla="*/ 83520 w 6074740"/>
                        <a:gd name="connsiteY21" fmla="*/ 460446 h 1141764"/>
                        <a:gd name="connsiteX22" fmla="*/ 43178 w 6074740"/>
                        <a:gd name="connsiteY22" fmla="*/ 23592 h 1141764"/>
                        <a:gd name="connsiteX0" fmla="*/ 43178 w 6074740"/>
                        <a:gd name="connsiteY0" fmla="*/ 20439 h 1138611"/>
                        <a:gd name="connsiteX1" fmla="*/ 708809 w 6074740"/>
                        <a:gd name="connsiteY1" fmla="*/ 60430 h 1138611"/>
                        <a:gd name="connsiteX2" fmla="*/ 1845567 w 6074740"/>
                        <a:gd name="connsiteY2" fmla="*/ 102141 h 1138611"/>
                        <a:gd name="connsiteX3" fmla="*/ 2389691 w 6074740"/>
                        <a:gd name="connsiteY3" fmla="*/ 282481 h 1138611"/>
                        <a:gd name="connsiteX4" fmla="*/ 2719144 w 6074740"/>
                        <a:gd name="connsiteY4" fmla="*/ 430399 h 1138611"/>
                        <a:gd name="connsiteX5" fmla="*/ 3008256 w 6074740"/>
                        <a:gd name="connsiteY5" fmla="*/ 511081 h 1138611"/>
                        <a:gd name="connsiteX6" fmla="*/ 3586479 w 6074740"/>
                        <a:gd name="connsiteY6" fmla="*/ 605211 h 1138611"/>
                        <a:gd name="connsiteX7" fmla="*/ 4379856 w 6074740"/>
                        <a:gd name="connsiteY7" fmla="*/ 665722 h 1138611"/>
                        <a:gd name="connsiteX8" fmla="*/ 4964803 w 6074740"/>
                        <a:gd name="connsiteY8" fmla="*/ 679169 h 1138611"/>
                        <a:gd name="connsiteX9" fmla="*/ 5435450 w 6074740"/>
                        <a:gd name="connsiteY9" fmla="*/ 672446 h 1138611"/>
                        <a:gd name="connsiteX10" fmla="*/ 5986779 w 6074740"/>
                        <a:gd name="connsiteY10" fmla="*/ 665722 h 1138611"/>
                        <a:gd name="connsiteX11" fmla="*/ 5959885 w 6074740"/>
                        <a:gd name="connsiteY11" fmla="*/ 1096028 h 1138611"/>
                        <a:gd name="connsiteX12" fmla="*/ 4897567 w 6074740"/>
                        <a:gd name="connsiteY12" fmla="*/ 1122922 h 1138611"/>
                        <a:gd name="connsiteX13" fmla="*/ 4063850 w 6074740"/>
                        <a:gd name="connsiteY13" fmla="*/ 1096028 h 1138611"/>
                        <a:gd name="connsiteX14" fmla="*/ 3337709 w 6074740"/>
                        <a:gd name="connsiteY14" fmla="*/ 1035517 h 1138611"/>
                        <a:gd name="connsiteX15" fmla="*/ 2705697 w 6074740"/>
                        <a:gd name="connsiteY15" fmla="*/ 927940 h 1138611"/>
                        <a:gd name="connsiteX16" fmla="*/ 2376244 w 6074740"/>
                        <a:gd name="connsiteY16" fmla="*/ 780022 h 1138611"/>
                        <a:gd name="connsiteX17" fmla="*/ 2033344 w 6074740"/>
                        <a:gd name="connsiteY17" fmla="*/ 672446 h 1138611"/>
                        <a:gd name="connsiteX18" fmla="*/ 1603038 w 6074740"/>
                        <a:gd name="connsiteY18" fmla="*/ 578317 h 1138611"/>
                        <a:gd name="connsiteX19" fmla="*/ 910514 w 6074740"/>
                        <a:gd name="connsiteY19" fmla="*/ 504590 h 1138611"/>
                        <a:gd name="connsiteX20" fmla="*/ 231438 w 6074740"/>
                        <a:gd name="connsiteY20" fmla="*/ 484361 h 1138611"/>
                        <a:gd name="connsiteX21" fmla="*/ 83520 w 6074740"/>
                        <a:gd name="connsiteY21" fmla="*/ 457293 h 1138611"/>
                        <a:gd name="connsiteX22" fmla="*/ 43178 w 6074740"/>
                        <a:gd name="connsiteY22" fmla="*/ 20439 h 1138611"/>
                        <a:gd name="connsiteX0" fmla="*/ 43178 w 6074740"/>
                        <a:gd name="connsiteY0" fmla="*/ 20439 h 1138611"/>
                        <a:gd name="connsiteX1" fmla="*/ 708809 w 6074740"/>
                        <a:gd name="connsiteY1" fmla="*/ 60430 h 1138611"/>
                        <a:gd name="connsiteX2" fmla="*/ 1845567 w 6074740"/>
                        <a:gd name="connsiteY2" fmla="*/ 102141 h 1138611"/>
                        <a:gd name="connsiteX3" fmla="*/ 2438496 w 6074740"/>
                        <a:gd name="connsiteY3" fmla="*/ 269719 h 1138611"/>
                        <a:gd name="connsiteX4" fmla="*/ 2719144 w 6074740"/>
                        <a:gd name="connsiteY4" fmla="*/ 430399 h 1138611"/>
                        <a:gd name="connsiteX5" fmla="*/ 3008256 w 6074740"/>
                        <a:gd name="connsiteY5" fmla="*/ 511081 h 1138611"/>
                        <a:gd name="connsiteX6" fmla="*/ 3586479 w 6074740"/>
                        <a:gd name="connsiteY6" fmla="*/ 605211 h 1138611"/>
                        <a:gd name="connsiteX7" fmla="*/ 4379856 w 6074740"/>
                        <a:gd name="connsiteY7" fmla="*/ 665722 h 1138611"/>
                        <a:gd name="connsiteX8" fmla="*/ 4964803 w 6074740"/>
                        <a:gd name="connsiteY8" fmla="*/ 679169 h 1138611"/>
                        <a:gd name="connsiteX9" fmla="*/ 5435450 w 6074740"/>
                        <a:gd name="connsiteY9" fmla="*/ 672446 h 1138611"/>
                        <a:gd name="connsiteX10" fmla="*/ 5986779 w 6074740"/>
                        <a:gd name="connsiteY10" fmla="*/ 665722 h 1138611"/>
                        <a:gd name="connsiteX11" fmla="*/ 5959885 w 6074740"/>
                        <a:gd name="connsiteY11" fmla="*/ 1096028 h 1138611"/>
                        <a:gd name="connsiteX12" fmla="*/ 4897567 w 6074740"/>
                        <a:gd name="connsiteY12" fmla="*/ 1122922 h 1138611"/>
                        <a:gd name="connsiteX13" fmla="*/ 4063850 w 6074740"/>
                        <a:gd name="connsiteY13" fmla="*/ 1096028 h 1138611"/>
                        <a:gd name="connsiteX14" fmla="*/ 3337709 w 6074740"/>
                        <a:gd name="connsiteY14" fmla="*/ 1035517 h 1138611"/>
                        <a:gd name="connsiteX15" fmla="*/ 2705697 w 6074740"/>
                        <a:gd name="connsiteY15" fmla="*/ 927940 h 1138611"/>
                        <a:gd name="connsiteX16" fmla="*/ 2376244 w 6074740"/>
                        <a:gd name="connsiteY16" fmla="*/ 780022 h 1138611"/>
                        <a:gd name="connsiteX17" fmla="*/ 2033344 w 6074740"/>
                        <a:gd name="connsiteY17" fmla="*/ 672446 h 1138611"/>
                        <a:gd name="connsiteX18" fmla="*/ 1603038 w 6074740"/>
                        <a:gd name="connsiteY18" fmla="*/ 578317 h 1138611"/>
                        <a:gd name="connsiteX19" fmla="*/ 910514 w 6074740"/>
                        <a:gd name="connsiteY19" fmla="*/ 504590 h 1138611"/>
                        <a:gd name="connsiteX20" fmla="*/ 231438 w 6074740"/>
                        <a:gd name="connsiteY20" fmla="*/ 484361 h 1138611"/>
                        <a:gd name="connsiteX21" fmla="*/ 83520 w 6074740"/>
                        <a:gd name="connsiteY21" fmla="*/ 457293 h 1138611"/>
                        <a:gd name="connsiteX22" fmla="*/ 43178 w 6074740"/>
                        <a:gd name="connsiteY22" fmla="*/ 20439 h 1138611"/>
                        <a:gd name="connsiteX0" fmla="*/ 43178 w 6074740"/>
                        <a:gd name="connsiteY0" fmla="*/ 20439 h 1138611"/>
                        <a:gd name="connsiteX1" fmla="*/ 708809 w 6074740"/>
                        <a:gd name="connsiteY1" fmla="*/ 60430 h 1138611"/>
                        <a:gd name="connsiteX2" fmla="*/ 1845567 w 6074740"/>
                        <a:gd name="connsiteY2" fmla="*/ 102141 h 1138611"/>
                        <a:gd name="connsiteX3" fmla="*/ 2438496 w 6074740"/>
                        <a:gd name="connsiteY3" fmla="*/ 269719 h 1138611"/>
                        <a:gd name="connsiteX4" fmla="*/ 2719144 w 6074740"/>
                        <a:gd name="connsiteY4" fmla="*/ 430399 h 1138611"/>
                        <a:gd name="connsiteX5" fmla="*/ 3008256 w 6074740"/>
                        <a:gd name="connsiteY5" fmla="*/ 511081 h 1138611"/>
                        <a:gd name="connsiteX6" fmla="*/ 3586479 w 6074740"/>
                        <a:gd name="connsiteY6" fmla="*/ 605211 h 1138611"/>
                        <a:gd name="connsiteX7" fmla="*/ 4379856 w 6074740"/>
                        <a:gd name="connsiteY7" fmla="*/ 665722 h 1138611"/>
                        <a:gd name="connsiteX8" fmla="*/ 4964803 w 6074740"/>
                        <a:gd name="connsiteY8" fmla="*/ 679169 h 1138611"/>
                        <a:gd name="connsiteX9" fmla="*/ 5435450 w 6074740"/>
                        <a:gd name="connsiteY9" fmla="*/ 672446 h 1138611"/>
                        <a:gd name="connsiteX10" fmla="*/ 5986779 w 6074740"/>
                        <a:gd name="connsiteY10" fmla="*/ 665722 h 1138611"/>
                        <a:gd name="connsiteX11" fmla="*/ 5959885 w 6074740"/>
                        <a:gd name="connsiteY11" fmla="*/ 1096028 h 1138611"/>
                        <a:gd name="connsiteX12" fmla="*/ 4897567 w 6074740"/>
                        <a:gd name="connsiteY12" fmla="*/ 1122922 h 1138611"/>
                        <a:gd name="connsiteX13" fmla="*/ 4063850 w 6074740"/>
                        <a:gd name="connsiteY13" fmla="*/ 1096028 h 1138611"/>
                        <a:gd name="connsiteX14" fmla="*/ 3223559 w 6074740"/>
                        <a:gd name="connsiteY14" fmla="*/ 1062625 h 1138611"/>
                        <a:gd name="connsiteX15" fmla="*/ 2705697 w 6074740"/>
                        <a:gd name="connsiteY15" fmla="*/ 927940 h 1138611"/>
                        <a:gd name="connsiteX16" fmla="*/ 2376244 w 6074740"/>
                        <a:gd name="connsiteY16" fmla="*/ 780022 h 1138611"/>
                        <a:gd name="connsiteX17" fmla="*/ 2033344 w 6074740"/>
                        <a:gd name="connsiteY17" fmla="*/ 672446 h 1138611"/>
                        <a:gd name="connsiteX18" fmla="*/ 1603038 w 6074740"/>
                        <a:gd name="connsiteY18" fmla="*/ 578317 h 1138611"/>
                        <a:gd name="connsiteX19" fmla="*/ 910514 w 6074740"/>
                        <a:gd name="connsiteY19" fmla="*/ 504590 h 1138611"/>
                        <a:gd name="connsiteX20" fmla="*/ 231438 w 6074740"/>
                        <a:gd name="connsiteY20" fmla="*/ 484361 h 1138611"/>
                        <a:gd name="connsiteX21" fmla="*/ 83520 w 6074740"/>
                        <a:gd name="connsiteY21" fmla="*/ 457293 h 1138611"/>
                        <a:gd name="connsiteX22" fmla="*/ 43178 w 6074740"/>
                        <a:gd name="connsiteY22" fmla="*/ 20439 h 1138611"/>
                        <a:gd name="connsiteX0" fmla="*/ 43178 w 6074740"/>
                        <a:gd name="connsiteY0" fmla="*/ 20439 h 1138611"/>
                        <a:gd name="connsiteX1" fmla="*/ 708809 w 6074740"/>
                        <a:gd name="connsiteY1" fmla="*/ 60430 h 1138611"/>
                        <a:gd name="connsiteX2" fmla="*/ 1845567 w 6074740"/>
                        <a:gd name="connsiteY2" fmla="*/ 102141 h 1138611"/>
                        <a:gd name="connsiteX3" fmla="*/ 2438496 w 6074740"/>
                        <a:gd name="connsiteY3" fmla="*/ 269719 h 1138611"/>
                        <a:gd name="connsiteX4" fmla="*/ 2719144 w 6074740"/>
                        <a:gd name="connsiteY4" fmla="*/ 430399 h 1138611"/>
                        <a:gd name="connsiteX5" fmla="*/ 3008256 w 6074740"/>
                        <a:gd name="connsiteY5" fmla="*/ 511081 h 1138611"/>
                        <a:gd name="connsiteX6" fmla="*/ 3586479 w 6074740"/>
                        <a:gd name="connsiteY6" fmla="*/ 605211 h 1138611"/>
                        <a:gd name="connsiteX7" fmla="*/ 4379856 w 6074740"/>
                        <a:gd name="connsiteY7" fmla="*/ 665722 h 1138611"/>
                        <a:gd name="connsiteX8" fmla="*/ 4964803 w 6074740"/>
                        <a:gd name="connsiteY8" fmla="*/ 679169 h 1138611"/>
                        <a:gd name="connsiteX9" fmla="*/ 5435450 w 6074740"/>
                        <a:gd name="connsiteY9" fmla="*/ 672446 h 1138611"/>
                        <a:gd name="connsiteX10" fmla="*/ 5986779 w 6074740"/>
                        <a:gd name="connsiteY10" fmla="*/ 665722 h 1138611"/>
                        <a:gd name="connsiteX11" fmla="*/ 5959885 w 6074740"/>
                        <a:gd name="connsiteY11" fmla="*/ 1096028 h 1138611"/>
                        <a:gd name="connsiteX12" fmla="*/ 4897567 w 6074740"/>
                        <a:gd name="connsiteY12" fmla="*/ 1122922 h 1138611"/>
                        <a:gd name="connsiteX13" fmla="*/ 4063850 w 6074740"/>
                        <a:gd name="connsiteY13" fmla="*/ 1096028 h 1138611"/>
                        <a:gd name="connsiteX14" fmla="*/ 3223559 w 6074740"/>
                        <a:gd name="connsiteY14" fmla="*/ 1062625 h 1138611"/>
                        <a:gd name="connsiteX15" fmla="*/ 2639538 w 6074740"/>
                        <a:gd name="connsiteY15" fmla="*/ 934262 h 1138611"/>
                        <a:gd name="connsiteX16" fmla="*/ 2376244 w 6074740"/>
                        <a:gd name="connsiteY16" fmla="*/ 780022 h 1138611"/>
                        <a:gd name="connsiteX17" fmla="*/ 2033344 w 6074740"/>
                        <a:gd name="connsiteY17" fmla="*/ 672446 h 1138611"/>
                        <a:gd name="connsiteX18" fmla="*/ 1603038 w 6074740"/>
                        <a:gd name="connsiteY18" fmla="*/ 578317 h 1138611"/>
                        <a:gd name="connsiteX19" fmla="*/ 910514 w 6074740"/>
                        <a:gd name="connsiteY19" fmla="*/ 504590 h 1138611"/>
                        <a:gd name="connsiteX20" fmla="*/ 231438 w 6074740"/>
                        <a:gd name="connsiteY20" fmla="*/ 484361 h 1138611"/>
                        <a:gd name="connsiteX21" fmla="*/ 83520 w 6074740"/>
                        <a:gd name="connsiteY21" fmla="*/ 457293 h 1138611"/>
                        <a:gd name="connsiteX22" fmla="*/ 43178 w 6074740"/>
                        <a:gd name="connsiteY22" fmla="*/ 20439 h 1138611"/>
                        <a:gd name="connsiteX0" fmla="*/ 43178 w 6074740"/>
                        <a:gd name="connsiteY0" fmla="*/ 20439 h 1138611"/>
                        <a:gd name="connsiteX1" fmla="*/ 708809 w 6074740"/>
                        <a:gd name="connsiteY1" fmla="*/ 60430 h 1138611"/>
                        <a:gd name="connsiteX2" fmla="*/ 1845567 w 6074740"/>
                        <a:gd name="connsiteY2" fmla="*/ 102141 h 1138611"/>
                        <a:gd name="connsiteX3" fmla="*/ 2438496 w 6074740"/>
                        <a:gd name="connsiteY3" fmla="*/ 269719 h 1138611"/>
                        <a:gd name="connsiteX4" fmla="*/ 2719144 w 6074740"/>
                        <a:gd name="connsiteY4" fmla="*/ 430399 h 1138611"/>
                        <a:gd name="connsiteX5" fmla="*/ 3008256 w 6074740"/>
                        <a:gd name="connsiteY5" fmla="*/ 511081 h 1138611"/>
                        <a:gd name="connsiteX6" fmla="*/ 3586479 w 6074740"/>
                        <a:gd name="connsiteY6" fmla="*/ 605211 h 1138611"/>
                        <a:gd name="connsiteX7" fmla="*/ 4379856 w 6074740"/>
                        <a:gd name="connsiteY7" fmla="*/ 665722 h 1138611"/>
                        <a:gd name="connsiteX8" fmla="*/ 4964803 w 6074740"/>
                        <a:gd name="connsiteY8" fmla="*/ 679169 h 1138611"/>
                        <a:gd name="connsiteX9" fmla="*/ 5435450 w 6074740"/>
                        <a:gd name="connsiteY9" fmla="*/ 672446 h 1138611"/>
                        <a:gd name="connsiteX10" fmla="*/ 5986779 w 6074740"/>
                        <a:gd name="connsiteY10" fmla="*/ 665722 h 1138611"/>
                        <a:gd name="connsiteX11" fmla="*/ 5959885 w 6074740"/>
                        <a:gd name="connsiteY11" fmla="*/ 1096028 h 1138611"/>
                        <a:gd name="connsiteX12" fmla="*/ 4897567 w 6074740"/>
                        <a:gd name="connsiteY12" fmla="*/ 1122922 h 1138611"/>
                        <a:gd name="connsiteX13" fmla="*/ 4063850 w 6074740"/>
                        <a:gd name="connsiteY13" fmla="*/ 1096028 h 1138611"/>
                        <a:gd name="connsiteX14" fmla="*/ 3223559 w 6074740"/>
                        <a:gd name="connsiteY14" fmla="*/ 1062625 h 1138611"/>
                        <a:gd name="connsiteX15" fmla="*/ 2639538 w 6074740"/>
                        <a:gd name="connsiteY15" fmla="*/ 934262 h 1138611"/>
                        <a:gd name="connsiteX16" fmla="*/ 2334079 w 6074740"/>
                        <a:gd name="connsiteY16" fmla="*/ 775950 h 1138611"/>
                        <a:gd name="connsiteX17" fmla="*/ 2033344 w 6074740"/>
                        <a:gd name="connsiteY17" fmla="*/ 672446 h 1138611"/>
                        <a:gd name="connsiteX18" fmla="*/ 1603038 w 6074740"/>
                        <a:gd name="connsiteY18" fmla="*/ 578317 h 1138611"/>
                        <a:gd name="connsiteX19" fmla="*/ 910514 w 6074740"/>
                        <a:gd name="connsiteY19" fmla="*/ 504590 h 1138611"/>
                        <a:gd name="connsiteX20" fmla="*/ 231438 w 6074740"/>
                        <a:gd name="connsiteY20" fmla="*/ 484361 h 1138611"/>
                        <a:gd name="connsiteX21" fmla="*/ 83520 w 6074740"/>
                        <a:gd name="connsiteY21" fmla="*/ 457293 h 1138611"/>
                        <a:gd name="connsiteX22" fmla="*/ 43178 w 6074740"/>
                        <a:gd name="connsiteY22" fmla="*/ 20439 h 1138611"/>
                        <a:gd name="connsiteX0" fmla="*/ 43178 w 6074740"/>
                        <a:gd name="connsiteY0" fmla="*/ 20439 h 1138611"/>
                        <a:gd name="connsiteX1" fmla="*/ 708809 w 6074740"/>
                        <a:gd name="connsiteY1" fmla="*/ 60430 h 1138611"/>
                        <a:gd name="connsiteX2" fmla="*/ 1845567 w 6074740"/>
                        <a:gd name="connsiteY2" fmla="*/ 102141 h 1138611"/>
                        <a:gd name="connsiteX3" fmla="*/ 2438496 w 6074740"/>
                        <a:gd name="connsiteY3" fmla="*/ 269719 h 1138611"/>
                        <a:gd name="connsiteX4" fmla="*/ 2719144 w 6074740"/>
                        <a:gd name="connsiteY4" fmla="*/ 430399 h 1138611"/>
                        <a:gd name="connsiteX5" fmla="*/ 3008256 w 6074740"/>
                        <a:gd name="connsiteY5" fmla="*/ 511081 h 1138611"/>
                        <a:gd name="connsiteX6" fmla="*/ 3586479 w 6074740"/>
                        <a:gd name="connsiteY6" fmla="*/ 605211 h 1138611"/>
                        <a:gd name="connsiteX7" fmla="*/ 4379856 w 6074740"/>
                        <a:gd name="connsiteY7" fmla="*/ 665722 h 1138611"/>
                        <a:gd name="connsiteX8" fmla="*/ 4964803 w 6074740"/>
                        <a:gd name="connsiteY8" fmla="*/ 679169 h 1138611"/>
                        <a:gd name="connsiteX9" fmla="*/ 5435450 w 6074740"/>
                        <a:gd name="connsiteY9" fmla="*/ 672446 h 1138611"/>
                        <a:gd name="connsiteX10" fmla="*/ 5986779 w 6074740"/>
                        <a:gd name="connsiteY10" fmla="*/ 665722 h 1138611"/>
                        <a:gd name="connsiteX11" fmla="*/ 5959885 w 6074740"/>
                        <a:gd name="connsiteY11" fmla="*/ 1096028 h 1138611"/>
                        <a:gd name="connsiteX12" fmla="*/ 4897567 w 6074740"/>
                        <a:gd name="connsiteY12" fmla="*/ 1122922 h 1138611"/>
                        <a:gd name="connsiteX13" fmla="*/ 4063850 w 6074740"/>
                        <a:gd name="connsiteY13" fmla="*/ 1096028 h 1138611"/>
                        <a:gd name="connsiteX14" fmla="*/ 3223559 w 6074740"/>
                        <a:gd name="connsiteY14" fmla="*/ 1062625 h 1138611"/>
                        <a:gd name="connsiteX15" fmla="*/ 2639538 w 6074740"/>
                        <a:gd name="connsiteY15" fmla="*/ 934262 h 1138611"/>
                        <a:gd name="connsiteX16" fmla="*/ 2334079 w 6074740"/>
                        <a:gd name="connsiteY16" fmla="*/ 775950 h 1138611"/>
                        <a:gd name="connsiteX17" fmla="*/ 2033344 w 6074740"/>
                        <a:gd name="connsiteY17" fmla="*/ 672446 h 1138611"/>
                        <a:gd name="connsiteX18" fmla="*/ 1598964 w 6074740"/>
                        <a:gd name="connsiteY18" fmla="*/ 538206 h 1138611"/>
                        <a:gd name="connsiteX19" fmla="*/ 910514 w 6074740"/>
                        <a:gd name="connsiteY19" fmla="*/ 504590 h 1138611"/>
                        <a:gd name="connsiteX20" fmla="*/ 231438 w 6074740"/>
                        <a:gd name="connsiteY20" fmla="*/ 484361 h 1138611"/>
                        <a:gd name="connsiteX21" fmla="*/ 83520 w 6074740"/>
                        <a:gd name="connsiteY21" fmla="*/ 457293 h 1138611"/>
                        <a:gd name="connsiteX22" fmla="*/ 43178 w 6074740"/>
                        <a:gd name="connsiteY22" fmla="*/ 20439 h 1138611"/>
                        <a:gd name="connsiteX0" fmla="*/ 43178 w 6074740"/>
                        <a:gd name="connsiteY0" fmla="*/ 20439 h 1138611"/>
                        <a:gd name="connsiteX1" fmla="*/ 708809 w 6074740"/>
                        <a:gd name="connsiteY1" fmla="*/ 60430 h 1138611"/>
                        <a:gd name="connsiteX2" fmla="*/ 1845567 w 6074740"/>
                        <a:gd name="connsiteY2" fmla="*/ 102141 h 1138611"/>
                        <a:gd name="connsiteX3" fmla="*/ 2438496 w 6074740"/>
                        <a:gd name="connsiteY3" fmla="*/ 269719 h 1138611"/>
                        <a:gd name="connsiteX4" fmla="*/ 2719144 w 6074740"/>
                        <a:gd name="connsiteY4" fmla="*/ 430399 h 1138611"/>
                        <a:gd name="connsiteX5" fmla="*/ 3008256 w 6074740"/>
                        <a:gd name="connsiteY5" fmla="*/ 511081 h 1138611"/>
                        <a:gd name="connsiteX6" fmla="*/ 3586479 w 6074740"/>
                        <a:gd name="connsiteY6" fmla="*/ 605211 h 1138611"/>
                        <a:gd name="connsiteX7" fmla="*/ 4379856 w 6074740"/>
                        <a:gd name="connsiteY7" fmla="*/ 665722 h 1138611"/>
                        <a:gd name="connsiteX8" fmla="*/ 4964803 w 6074740"/>
                        <a:gd name="connsiteY8" fmla="*/ 679169 h 1138611"/>
                        <a:gd name="connsiteX9" fmla="*/ 5435450 w 6074740"/>
                        <a:gd name="connsiteY9" fmla="*/ 672446 h 1138611"/>
                        <a:gd name="connsiteX10" fmla="*/ 5986779 w 6074740"/>
                        <a:gd name="connsiteY10" fmla="*/ 665722 h 1138611"/>
                        <a:gd name="connsiteX11" fmla="*/ 5959885 w 6074740"/>
                        <a:gd name="connsiteY11" fmla="*/ 1096028 h 1138611"/>
                        <a:gd name="connsiteX12" fmla="*/ 4897567 w 6074740"/>
                        <a:gd name="connsiteY12" fmla="*/ 1122922 h 1138611"/>
                        <a:gd name="connsiteX13" fmla="*/ 4063850 w 6074740"/>
                        <a:gd name="connsiteY13" fmla="*/ 1096028 h 1138611"/>
                        <a:gd name="connsiteX14" fmla="*/ 3223559 w 6074740"/>
                        <a:gd name="connsiteY14" fmla="*/ 1062625 h 1138611"/>
                        <a:gd name="connsiteX15" fmla="*/ 2639538 w 6074740"/>
                        <a:gd name="connsiteY15" fmla="*/ 934262 h 1138611"/>
                        <a:gd name="connsiteX16" fmla="*/ 2334079 w 6074740"/>
                        <a:gd name="connsiteY16" fmla="*/ 775950 h 1138611"/>
                        <a:gd name="connsiteX17" fmla="*/ 2033344 w 6074740"/>
                        <a:gd name="connsiteY17" fmla="*/ 672446 h 1138611"/>
                        <a:gd name="connsiteX18" fmla="*/ 1598964 w 6074740"/>
                        <a:gd name="connsiteY18" fmla="*/ 538206 h 1138611"/>
                        <a:gd name="connsiteX19" fmla="*/ 915525 w 6074740"/>
                        <a:gd name="connsiteY19" fmla="*/ 471711 h 1138611"/>
                        <a:gd name="connsiteX20" fmla="*/ 231438 w 6074740"/>
                        <a:gd name="connsiteY20" fmla="*/ 484361 h 1138611"/>
                        <a:gd name="connsiteX21" fmla="*/ 83520 w 6074740"/>
                        <a:gd name="connsiteY21" fmla="*/ 457293 h 1138611"/>
                        <a:gd name="connsiteX22" fmla="*/ 43178 w 6074740"/>
                        <a:gd name="connsiteY22" fmla="*/ 20439 h 1138611"/>
                        <a:gd name="connsiteX0" fmla="*/ 43178 w 6074740"/>
                        <a:gd name="connsiteY0" fmla="*/ 20439 h 1138611"/>
                        <a:gd name="connsiteX1" fmla="*/ 708809 w 6074740"/>
                        <a:gd name="connsiteY1" fmla="*/ 60430 h 1138611"/>
                        <a:gd name="connsiteX2" fmla="*/ 1845567 w 6074740"/>
                        <a:gd name="connsiteY2" fmla="*/ 102141 h 1138611"/>
                        <a:gd name="connsiteX3" fmla="*/ 2438496 w 6074740"/>
                        <a:gd name="connsiteY3" fmla="*/ 269719 h 1138611"/>
                        <a:gd name="connsiteX4" fmla="*/ 2719144 w 6074740"/>
                        <a:gd name="connsiteY4" fmla="*/ 430399 h 1138611"/>
                        <a:gd name="connsiteX5" fmla="*/ 3008256 w 6074740"/>
                        <a:gd name="connsiteY5" fmla="*/ 511081 h 1138611"/>
                        <a:gd name="connsiteX6" fmla="*/ 3586479 w 6074740"/>
                        <a:gd name="connsiteY6" fmla="*/ 605211 h 1138611"/>
                        <a:gd name="connsiteX7" fmla="*/ 4379856 w 6074740"/>
                        <a:gd name="connsiteY7" fmla="*/ 665722 h 1138611"/>
                        <a:gd name="connsiteX8" fmla="*/ 4964803 w 6074740"/>
                        <a:gd name="connsiteY8" fmla="*/ 679169 h 1138611"/>
                        <a:gd name="connsiteX9" fmla="*/ 5435450 w 6074740"/>
                        <a:gd name="connsiteY9" fmla="*/ 672446 h 1138611"/>
                        <a:gd name="connsiteX10" fmla="*/ 5986779 w 6074740"/>
                        <a:gd name="connsiteY10" fmla="*/ 665722 h 1138611"/>
                        <a:gd name="connsiteX11" fmla="*/ 5959885 w 6074740"/>
                        <a:gd name="connsiteY11" fmla="*/ 1096028 h 1138611"/>
                        <a:gd name="connsiteX12" fmla="*/ 4897567 w 6074740"/>
                        <a:gd name="connsiteY12" fmla="*/ 1122922 h 1138611"/>
                        <a:gd name="connsiteX13" fmla="*/ 4063850 w 6074740"/>
                        <a:gd name="connsiteY13" fmla="*/ 1096028 h 1138611"/>
                        <a:gd name="connsiteX14" fmla="*/ 3223559 w 6074740"/>
                        <a:gd name="connsiteY14" fmla="*/ 1062625 h 1138611"/>
                        <a:gd name="connsiteX15" fmla="*/ 2639538 w 6074740"/>
                        <a:gd name="connsiteY15" fmla="*/ 934262 h 1138611"/>
                        <a:gd name="connsiteX16" fmla="*/ 2334079 w 6074740"/>
                        <a:gd name="connsiteY16" fmla="*/ 775950 h 1138611"/>
                        <a:gd name="connsiteX17" fmla="*/ 2033344 w 6074740"/>
                        <a:gd name="connsiteY17" fmla="*/ 672446 h 1138611"/>
                        <a:gd name="connsiteX18" fmla="*/ 1598964 w 6074740"/>
                        <a:gd name="connsiteY18" fmla="*/ 538206 h 1138611"/>
                        <a:gd name="connsiteX19" fmla="*/ 917970 w 6074740"/>
                        <a:gd name="connsiteY19" fmla="*/ 495778 h 1138611"/>
                        <a:gd name="connsiteX20" fmla="*/ 231438 w 6074740"/>
                        <a:gd name="connsiteY20" fmla="*/ 484361 h 1138611"/>
                        <a:gd name="connsiteX21" fmla="*/ 83520 w 6074740"/>
                        <a:gd name="connsiteY21" fmla="*/ 457293 h 1138611"/>
                        <a:gd name="connsiteX22" fmla="*/ 43178 w 6074740"/>
                        <a:gd name="connsiteY22" fmla="*/ 20439 h 1138611"/>
                        <a:gd name="connsiteX0" fmla="*/ 42498 w 6074060"/>
                        <a:gd name="connsiteY0" fmla="*/ 20439 h 1138611"/>
                        <a:gd name="connsiteX1" fmla="*/ 708129 w 6074060"/>
                        <a:gd name="connsiteY1" fmla="*/ 60430 h 1138611"/>
                        <a:gd name="connsiteX2" fmla="*/ 1844887 w 6074060"/>
                        <a:gd name="connsiteY2" fmla="*/ 102141 h 1138611"/>
                        <a:gd name="connsiteX3" fmla="*/ 2437816 w 6074060"/>
                        <a:gd name="connsiteY3" fmla="*/ 269719 h 1138611"/>
                        <a:gd name="connsiteX4" fmla="*/ 2718464 w 6074060"/>
                        <a:gd name="connsiteY4" fmla="*/ 430399 h 1138611"/>
                        <a:gd name="connsiteX5" fmla="*/ 3007576 w 6074060"/>
                        <a:gd name="connsiteY5" fmla="*/ 511081 h 1138611"/>
                        <a:gd name="connsiteX6" fmla="*/ 3585799 w 6074060"/>
                        <a:gd name="connsiteY6" fmla="*/ 605211 h 1138611"/>
                        <a:gd name="connsiteX7" fmla="*/ 4379176 w 6074060"/>
                        <a:gd name="connsiteY7" fmla="*/ 665722 h 1138611"/>
                        <a:gd name="connsiteX8" fmla="*/ 4964123 w 6074060"/>
                        <a:gd name="connsiteY8" fmla="*/ 679169 h 1138611"/>
                        <a:gd name="connsiteX9" fmla="*/ 5434770 w 6074060"/>
                        <a:gd name="connsiteY9" fmla="*/ 672446 h 1138611"/>
                        <a:gd name="connsiteX10" fmla="*/ 5986099 w 6074060"/>
                        <a:gd name="connsiteY10" fmla="*/ 665722 h 1138611"/>
                        <a:gd name="connsiteX11" fmla="*/ 5959205 w 6074060"/>
                        <a:gd name="connsiteY11" fmla="*/ 1096028 h 1138611"/>
                        <a:gd name="connsiteX12" fmla="*/ 4896887 w 6074060"/>
                        <a:gd name="connsiteY12" fmla="*/ 1122922 h 1138611"/>
                        <a:gd name="connsiteX13" fmla="*/ 4063170 w 6074060"/>
                        <a:gd name="connsiteY13" fmla="*/ 1096028 h 1138611"/>
                        <a:gd name="connsiteX14" fmla="*/ 3222879 w 6074060"/>
                        <a:gd name="connsiteY14" fmla="*/ 1062625 h 1138611"/>
                        <a:gd name="connsiteX15" fmla="*/ 2638858 w 6074060"/>
                        <a:gd name="connsiteY15" fmla="*/ 934262 h 1138611"/>
                        <a:gd name="connsiteX16" fmla="*/ 2333399 w 6074060"/>
                        <a:gd name="connsiteY16" fmla="*/ 775950 h 1138611"/>
                        <a:gd name="connsiteX17" fmla="*/ 2032664 w 6074060"/>
                        <a:gd name="connsiteY17" fmla="*/ 672446 h 1138611"/>
                        <a:gd name="connsiteX18" fmla="*/ 1598284 w 6074060"/>
                        <a:gd name="connsiteY18" fmla="*/ 538206 h 1138611"/>
                        <a:gd name="connsiteX19" fmla="*/ 917290 w 6074060"/>
                        <a:gd name="connsiteY19" fmla="*/ 495778 h 1138611"/>
                        <a:gd name="connsiteX20" fmla="*/ 209208 w 6074060"/>
                        <a:gd name="connsiteY20" fmla="*/ 518819 h 1138611"/>
                        <a:gd name="connsiteX21" fmla="*/ 82840 w 6074060"/>
                        <a:gd name="connsiteY21" fmla="*/ 457293 h 1138611"/>
                        <a:gd name="connsiteX22" fmla="*/ 42498 w 6074060"/>
                        <a:gd name="connsiteY22" fmla="*/ 20439 h 1138611"/>
                        <a:gd name="connsiteX0" fmla="*/ 42498 w 6074060"/>
                        <a:gd name="connsiteY0" fmla="*/ 20439 h 1138611"/>
                        <a:gd name="connsiteX1" fmla="*/ 708129 w 6074060"/>
                        <a:gd name="connsiteY1" fmla="*/ 60430 h 1138611"/>
                        <a:gd name="connsiteX2" fmla="*/ 1844887 w 6074060"/>
                        <a:gd name="connsiteY2" fmla="*/ 102141 h 1138611"/>
                        <a:gd name="connsiteX3" fmla="*/ 2437816 w 6074060"/>
                        <a:gd name="connsiteY3" fmla="*/ 269719 h 1138611"/>
                        <a:gd name="connsiteX4" fmla="*/ 2718464 w 6074060"/>
                        <a:gd name="connsiteY4" fmla="*/ 430399 h 1138611"/>
                        <a:gd name="connsiteX5" fmla="*/ 3007576 w 6074060"/>
                        <a:gd name="connsiteY5" fmla="*/ 511081 h 1138611"/>
                        <a:gd name="connsiteX6" fmla="*/ 3585799 w 6074060"/>
                        <a:gd name="connsiteY6" fmla="*/ 605211 h 1138611"/>
                        <a:gd name="connsiteX7" fmla="*/ 4379176 w 6074060"/>
                        <a:gd name="connsiteY7" fmla="*/ 665722 h 1138611"/>
                        <a:gd name="connsiteX8" fmla="*/ 4964123 w 6074060"/>
                        <a:gd name="connsiteY8" fmla="*/ 679169 h 1138611"/>
                        <a:gd name="connsiteX9" fmla="*/ 5434770 w 6074060"/>
                        <a:gd name="connsiteY9" fmla="*/ 672446 h 1138611"/>
                        <a:gd name="connsiteX10" fmla="*/ 5986099 w 6074060"/>
                        <a:gd name="connsiteY10" fmla="*/ 665722 h 1138611"/>
                        <a:gd name="connsiteX11" fmla="*/ 5959205 w 6074060"/>
                        <a:gd name="connsiteY11" fmla="*/ 1096028 h 1138611"/>
                        <a:gd name="connsiteX12" fmla="*/ 4896887 w 6074060"/>
                        <a:gd name="connsiteY12" fmla="*/ 1122922 h 1138611"/>
                        <a:gd name="connsiteX13" fmla="*/ 4063170 w 6074060"/>
                        <a:gd name="connsiteY13" fmla="*/ 1096028 h 1138611"/>
                        <a:gd name="connsiteX14" fmla="*/ 3222879 w 6074060"/>
                        <a:gd name="connsiteY14" fmla="*/ 1062625 h 1138611"/>
                        <a:gd name="connsiteX15" fmla="*/ 2638858 w 6074060"/>
                        <a:gd name="connsiteY15" fmla="*/ 934262 h 1138611"/>
                        <a:gd name="connsiteX16" fmla="*/ 2333399 w 6074060"/>
                        <a:gd name="connsiteY16" fmla="*/ 775950 h 1138611"/>
                        <a:gd name="connsiteX17" fmla="*/ 1987239 w 6074060"/>
                        <a:gd name="connsiteY17" fmla="*/ 636286 h 1138611"/>
                        <a:gd name="connsiteX18" fmla="*/ 1598284 w 6074060"/>
                        <a:gd name="connsiteY18" fmla="*/ 538206 h 1138611"/>
                        <a:gd name="connsiteX19" fmla="*/ 917290 w 6074060"/>
                        <a:gd name="connsiteY19" fmla="*/ 495778 h 1138611"/>
                        <a:gd name="connsiteX20" fmla="*/ 209208 w 6074060"/>
                        <a:gd name="connsiteY20" fmla="*/ 518819 h 1138611"/>
                        <a:gd name="connsiteX21" fmla="*/ 82840 w 6074060"/>
                        <a:gd name="connsiteY21" fmla="*/ 457293 h 1138611"/>
                        <a:gd name="connsiteX22" fmla="*/ 42498 w 6074060"/>
                        <a:gd name="connsiteY22" fmla="*/ 20439 h 1138611"/>
                        <a:gd name="connsiteX0" fmla="*/ 42498 w 5961562"/>
                        <a:gd name="connsiteY0" fmla="*/ 20439 h 1134541"/>
                        <a:gd name="connsiteX1" fmla="*/ 708129 w 5961562"/>
                        <a:gd name="connsiteY1" fmla="*/ 60430 h 1134541"/>
                        <a:gd name="connsiteX2" fmla="*/ 1844887 w 5961562"/>
                        <a:gd name="connsiteY2" fmla="*/ 102141 h 1134541"/>
                        <a:gd name="connsiteX3" fmla="*/ 2437816 w 5961562"/>
                        <a:gd name="connsiteY3" fmla="*/ 269719 h 1134541"/>
                        <a:gd name="connsiteX4" fmla="*/ 2718464 w 5961562"/>
                        <a:gd name="connsiteY4" fmla="*/ 430399 h 1134541"/>
                        <a:gd name="connsiteX5" fmla="*/ 3007576 w 5961562"/>
                        <a:gd name="connsiteY5" fmla="*/ 511081 h 1134541"/>
                        <a:gd name="connsiteX6" fmla="*/ 3585799 w 5961562"/>
                        <a:gd name="connsiteY6" fmla="*/ 605211 h 1134541"/>
                        <a:gd name="connsiteX7" fmla="*/ 4379176 w 5961562"/>
                        <a:gd name="connsiteY7" fmla="*/ 665722 h 1134541"/>
                        <a:gd name="connsiteX8" fmla="*/ 4964123 w 5961562"/>
                        <a:gd name="connsiteY8" fmla="*/ 679169 h 1134541"/>
                        <a:gd name="connsiteX9" fmla="*/ 5434770 w 5961562"/>
                        <a:gd name="connsiteY9" fmla="*/ 672446 h 1134541"/>
                        <a:gd name="connsiteX10" fmla="*/ 4589404 w 5961562"/>
                        <a:gd name="connsiteY10" fmla="*/ 725172 h 1134541"/>
                        <a:gd name="connsiteX11" fmla="*/ 5959205 w 5961562"/>
                        <a:gd name="connsiteY11" fmla="*/ 1096028 h 1134541"/>
                        <a:gd name="connsiteX12" fmla="*/ 4896887 w 5961562"/>
                        <a:gd name="connsiteY12" fmla="*/ 1122922 h 1134541"/>
                        <a:gd name="connsiteX13" fmla="*/ 4063170 w 5961562"/>
                        <a:gd name="connsiteY13" fmla="*/ 1096028 h 1134541"/>
                        <a:gd name="connsiteX14" fmla="*/ 3222879 w 5961562"/>
                        <a:gd name="connsiteY14" fmla="*/ 1062625 h 1134541"/>
                        <a:gd name="connsiteX15" fmla="*/ 2638858 w 5961562"/>
                        <a:gd name="connsiteY15" fmla="*/ 934262 h 1134541"/>
                        <a:gd name="connsiteX16" fmla="*/ 2333399 w 5961562"/>
                        <a:gd name="connsiteY16" fmla="*/ 775950 h 1134541"/>
                        <a:gd name="connsiteX17" fmla="*/ 1987239 w 5961562"/>
                        <a:gd name="connsiteY17" fmla="*/ 636286 h 1134541"/>
                        <a:gd name="connsiteX18" fmla="*/ 1598284 w 5961562"/>
                        <a:gd name="connsiteY18" fmla="*/ 538206 h 1134541"/>
                        <a:gd name="connsiteX19" fmla="*/ 917290 w 5961562"/>
                        <a:gd name="connsiteY19" fmla="*/ 495778 h 1134541"/>
                        <a:gd name="connsiteX20" fmla="*/ 209208 w 5961562"/>
                        <a:gd name="connsiteY20" fmla="*/ 518819 h 1134541"/>
                        <a:gd name="connsiteX21" fmla="*/ 82840 w 5961562"/>
                        <a:gd name="connsiteY21" fmla="*/ 457293 h 1134541"/>
                        <a:gd name="connsiteX22" fmla="*/ 42498 w 5961562"/>
                        <a:gd name="connsiteY22" fmla="*/ 20439 h 1134541"/>
                        <a:gd name="connsiteX0" fmla="*/ 42498 w 5456298"/>
                        <a:gd name="connsiteY0" fmla="*/ 20439 h 1176001"/>
                        <a:gd name="connsiteX1" fmla="*/ 708129 w 5456298"/>
                        <a:gd name="connsiteY1" fmla="*/ 60430 h 1176001"/>
                        <a:gd name="connsiteX2" fmla="*/ 1844887 w 5456298"/>
                        <a:gd name="connsiteY2" fmla="*/ 102141 h 1176001"/>
                        <a:gd name="connsiteX3" fmla="*/ 2437816 w 5456298"/>
                        <a:gd name="connsiteY3" fmla="*/ 269719 h 1176001"/>
                        <a:gd name="connsiteX4" fmla="*/ 2718464 w 5456298"/>
                        <a:gd name="connsiteY4" fmla="*/ 430399 h 1176001"/>
                        <a:gd name="connsiteX5" fmla="*/ 3007576 w 5456298"/>
                        <a:gd name="connsiteY5" fmla="*/ 511081 h 1176001"/>
                        <a:gd name="connsiteX6" fmla="*/ 3585799 w 5456298"/>
                        <a:gd name="connsiteY6" fmla="*/ 605211 h 1176001"/>
                        <a:gd name="connsiteX7" fmla="*/ 4379176 w 5456298"/>
                        <a:gd name="connsiteY7" fmla="*/ 665722 h 1176001"/>
                        <a:gd name="connsiteX8" fmla="*/ 4964123 w 5456298"/>
                        <a:gd name="connsiteY8" fmla="*/ 679169 h 1176001"/>
                        <a:gd name="connsiteX9" fmla="*/ 5434770 w 5456298"/>
                        <a:gd name="connsiteY9" fmla="*/ 672446 h 1176001"/>
                        <a:gd name="connsiteX10" fmla="*/ 4589404 w 5456298"/>
                        <a:gd name="connsiteY10" fmla="*/ 725172 h 1176001"/>
                        <a:gd name="connsiteX11" fmla="*/ 4695644 w 5456298"/>
                        <a:gd name="connsiteY11" fmla="*/ 1150940 h 1176001"/>
                        <a:gd name="connsiteX12" fmla="*/ 4896887 w 5456298"/>
                        <a:gd name="connsiteY12" fmla="*/ 1122922 h 1176001"/>
                        <a:gd name="connsiteX13" fmla="*/ 4063170 w 5456298"/>
                        <a:gd name="connsiteY13" fmla="*/ 1096028 h 1176001"/>
                        <a:gd name="connsiteX14" fmla="*/ 3222879 w 5456298"/>
                        <a:gd name="connsiteY14" fmla="*/ 1062625 h 1176001"/>
                        <a:gd name="connsiteX15" fmla="*/ 2638858 w 5456298"/>
                        <a:gd name="connsiteY15" fmla="*/ 934262 h 1176001"/>
                        <a:gd name="connsiteX16" fmla="*/ 2333399 w 5456298"/>
                        <a:gd name="connsiteY16" fmla="*/ 775950 h 1176001"/>
                        <a:gd name="connsiteX17" fmla="*/ 1987239 w 5456298"/>
                        <a:gd name="connsiteY17" fmla="*/ 636286 h 1176001"/>
                        <a:gd name="connsiteX18" fmla="*/ 1598284 w 5456298"/>
                        <a:gd name="connsiteY18" fmla="*/ 538206 h 1176001"/>
                        <a:gd name="connsiteX19" fmla="*/ 917290 w 5456298"/>
                        <a:gd name="connsiteY19" fmla="*/ 495778 h 1176001"/>
                        <a:gd name="connsiteX20" fmla="*/ 209208 w 5456298"/>
                        <a:gd name="connsiteY20" fmla="*/ 518819 h 1176001"/>
                        <a:gd name="connsiteX21" fmla="*/ 82840 w 5456298"/>
                        <a:gd name="connsiteY21" fmla="*/ 457293 h 1176001"/>
                        <a:gd name="connsiteX22" fmla="*/ 42498 w 5456298"/>
                        <a:gd name="connsiteY22" fmla="*/ 20439 h 1176001"/>
                        <a:gd name="connsiteX0" fmla="*/ 42498 w 4964123"/>
                        <a:gd name="connsiteY0" fmla="*/ 20439 h 1176001"/>
                        <a:gd name="connsiteX1" fmla="*/ 708129 w 4964123"/>
                        <a:gd name="connsiteY1" fmla="*/ 60430 h 1176001"/>
                        <a:gd name="connsiteX2" fmla="*/ 1844887 w 4964123"/>
                        <a:gd name="connsiteY2" fmla="*/ 102141 h 1176001"/>
                        <a:gd name="connsiteX3" fmla="*/ 2437816 w 4964123"/>
                        <a:gd name="connsiteY3" fmla="*/ 269719 h 1176001"/>
                        <a:gd name="connsiteX4" fmla="*/ 2718464 w 4964123"/>
                        <a:gd name="connsiteY4" fmla="*/ 430399 h 1176001"/>
                        <a:gd name="connsiteX5" fmla="*/ 3007576 w 4964123"/>
                        <a:gd name="connsiteY5" fmla="*/ 511081 h 1176001"/>
                        <a:gd name="connsiteX6" fmla="*/ 3585799 w 4964123"/>
                        <a:gd name="connsiteY6" fmla="*/ 605211 h 1176001"/>
                        <a:gd name="connsiteX7" fmla="*/ 4379176 w 4964123"/>
                        <a:gd name="connsiteY7" fmla="*/ 665722 h 1176001"/>
                        <a:gd name="connsiteX8" fmla="*/ 4964123 w 4964123"/>
                        <a:gd name="connsiteY8" fmla="*/ 679169 h 1176001"/>
                        <a:gd name="connsiteX9" fmla="*/ 4561531 w 4964123"/>
                        <a:gd name="connsiteY9" fmla="*/ 706649 h 1176001"/>
                        <a:gd name="connsiteX10" fmla="*/ 4589404 w 4964123"/>
                        <a:gd name="connsiteY10" fmla="*/ 725172 h 1176001"/>
                        <a:gd name="connsiteX11" fmla="*/ 4695644 w 4964123"/>
                        <a:gd name="connsiteY11" fmla="*/ 1150940 h 1176001"/>
                        <a:gd name="connsiteX12" fmla="*/ 4896887 w 4964123"/>
                        <a:gd name="connsiteY12" fmla="*/ 1122922 h 1176001"/>
                        <a:gd name="connsiteX13" fmla="*/ 4063170 w 4964123"/>
                        <a:gd name="connsiteY13" fmla="*/ 1096028 h 1176001"/>
                        <a:gd name="connsiteX14" fmla="*/ 3222879 w 4964123"/>
                        <a:gd name="connsiteY14" fmla="*/ 1062625 h 1176001"/>
                        <a:gd name="connsiteX15" fmla="*/ 2638858 w 4964123"/>
                        <a:gd name="connsiteY15" fmla="*/ 934262 h 1176001"/>
                        <a:gd name="connsiteX16" fmla="*/ 2333399 w 4964123"/>
                        <a:gd name="connsiteY16" fmla="*/ 775950 h 1176001"/>
                        <a:gd name="connsiteX17" fmla="*/ 1987239 w 4964123"/>
                        <a:gd name="connsiteY17" fmla="*/ 636286 h 1176001"/>
                        <a:gd name="connsiteX18" fmla="*/ 1598284 w 4964123"/>
                        <a:gd name="connsiteY18" fmla="*/ 538206 h 1176001"/>
                        <a:gd name="connsiteX19" fmla="*/ 917290 w 4964123"/>
                        <a:gd name="connsiteY19" fmla="*/ 495778 h 1176001"/>
                        <a:gd name="connsiteX20" fmla="*/ 209208 w 4964123"/>
                        <a:gd name="connsiteY20" fmla="*/ 518819 h 1176001"/>
                        <a:gd name="connsiteX21" fmla="*/ 82840 w 4964123"/>
                        <a:gd name="connsiteY21" fmla="*/ 457293 h 1176001"/>
                        <a:gd name="connsiteX22" fmla="*/ 42498 w 4964123"/>
                        <a:gd name="connsiteY22" fmla="*/ 20439 h 1176001"/>
                        <a:gd name="connsiteX0" fmla="*/ 42498 w 4922142"/>
                        <a:gd name="connsiteY0" fmla="*/ 20439 h 1176001"/>
                        <a:gd name="connsiteX1" fmla="*/ 708129 w 4922142"/>
                        <a:gd name="connsiteY1" fmla="*/ 60430 h 1176001"/>
                        <a:gd name="connsiteX2" fmla="*/ 1844887 w 4922142"/>
                        <a:gd name="connsiteY2" fmla="*/ 102141 h 1176001"/>
                        <a:gd name="connsiteX3" fmla="*/ 2437816 w 4922142"/>
                        <a:gd name="connsiteY3" fmla="*/ 269719 h 1176001"/>
                        <a:gd name="connsiteX4" fmla="*/ 2718464 w 4922142"/>
                        <a:gd name="connsiteY4" fmla="*/ 430399 h 1176001"/>
                        <a:gd name="connsiteX5" fmla="*/ 3007576 w 4922142"/>
                        <a:gd name="connsiteY5" fmla="*/ 511081 h 1176001"/>
                        <a:gd name="connsiteX6" fmla="*/ 3585799 w 4922142"/>
                        <a:gd name="connsiteY6" fmla="*/ 605211 h 1176001"/>
                        <a:gd name="connsiteX7" fmla="*/ 4379176 w 4922142"/>
                        <a:gd name="connsiteY7" fmla="*/ 665722 h 1176001"/>
                        <a:gd name="connsiteX8" fmla="*/ 4543167 w 4922142"/>
                        <a:gd name="connsiteY8" fmla="*/ 726605 h 1176001"/>
                        <a:gd name="connsiteX9" fmla="*/ 4561531 w 4922142"/>
                        <a:gd name="connsiteY9" fmla="*/ 706649 h 1176001"/>
                        <a:gd name="connsiteX10" fmla="*/ 4589404 w 4922142"/>
                        <a:gd name="connsiteY10" fmla="*/ 725172 h 1176001"/>
                        <a:gd name="connsiteX11" fmla="*/ 4695644 w 4922142"/>
                        <a:gd name="connsiteY11" fmla="*/ 1150940 h 1176001"/>
                        <a:gd name="connsiteX12" fmla="*/ 4896887 w 4922142"/>
                        <a:gd name="connsiteY12" fmla="*/ 1122922 h 1176001"/>
                        <a:gd name="connsiteX13" fmla="*/ 4063170 w 4922142"/>
                        <a:gd name="connsiteY13" fmla="*/ 1096028 h 1176001"/>
                        <a:gd name="connsiteX14" fmla="*/ 3222879 w 4922142"/>
                        <a:gd name="connsiteY14" fmla="*/ 1062625 h 1176001"/>
                        <a:gd name="connsiteX15" fmla="*/ 2638858 w 4922142"/>
                        <a:gd name="connsiteY15" fmla="*/ 934262 h 1176001"/>
                        <a:gd name="connsiteX16" fmla="*/ 2333399 w 4922142"/>
                        <a:gd name="connsiteY16" fmla="*/ 775950 h 1176001"/>
                        <a:gd name="connsiteX17" fmla="*/ 1987239 w 4922142"/>
                        <a:gd name="connsiteY17" fmla="*/ 636286 h 1176001"/>
                        <a:gd name="connsiteX18" fmla="*/ 1598284 w 4922142"/>
                        <a:gd name="connsiteY18" fmla="*/ 538206 h 1176001"/>
                        <a:gd name="connsiteX19" fmla="*/ 917290 w 4922142"/>
                        <a:gd name="connsiteY19" fmla="*/ 495778 h 1176001"/>
                        <a:gd name="connsiteX20" fmla="*/ 209208 w 4922142"/>
                        <a:gd name="connsiteY20" fmla="*/ 518819 h 1176001"/>
                        <a:gd name="connsiteX21" fmla="*/ 82840 w 4922142"/>
                        <a:gd name="connsiteY21" fmla="*/ 457293 h 1176001"/>
                        <a:gd name="connsiteX22" fmla="*/ 42498 w 4922142"/>
                        <a:gd name="connsiteY22" fmla="*/ 20439 h 1176001"/>
                        <a:gd name="connsiteX0" fmla="*/ 42498 w 4696274"/>
                        <a:gd name="connsiteY0" fmla="*/ 20439 h 1181859"/>
                        <a:gd name="connsiteX1" fmla="*/ 708129 w 4696274"/>
                        <a:gd name="connsiteY1" fmla="*/ 60430 h 1181859"/>
                        <a:gd name="connsiteX2" fmla="*/ 1844887 w 4696274"/>
                        <a:gd name="connsiteY2" fmla="*/ 102141 h 1181859"/>
                        <a:gd name="connsiteX3" fmla="*/ 2437816 w 4696274"/>
                        <a:gd name="connsiteY3" fmla="*/ 269719 h 1181859"/>
                        <a:gd name="connsiteX4" fmla="*/ 2718464 w 4696274"/>
                        <a:gd name="connsiteY4" fmla="*/ 430399 h 1181859"/>
                        <a:gd name="connsiteX5" fmla="*/ 3007576 w 4696274"/>
                        <a:gd name="connsiteY5" fmla="*/ 511081 h 1181859"/>
                        <a:gd name="connsiteX6" fmla="*/ 3585799 w 4696274"/>
                        <a:gd name="connsiteY6" fmla="*/ 605211 h 1181859"/>
                        <a:gd name="connsiteX7" fmla="*/ 4379176 w 4696274"/>
                        <a:gd name="connsiteY7" fmla="*/ 665722 h 1181859"/>
                        <a:gd name="connsiteX8" fmla="*/ 4543167 w 4696274"/>
                        <a:gd name="connsiteY8" fmla="*/ 726605 h 1181859"/>
                        <a:gd name="connsiteX9" fmla="*/ 4561531 w 4696274"/>
                        <a:gd name="connsiteY9" fmla="*/ 706649 h 1181859"/>
                        <a:gd name="connsiteX10" fmla="*/ 4589404 w 4696274"/>
                        <a:gd name="connsiteY10" fmla="*/ 725172 h 1181859"/>
                        <a:gd name="connsiteX11" fmla="*/ 4695644 w 4696274"/>
                        <a:gd name="connsiteY11" fmla="*/ 1150940 h 1181859"/>
                        <a:gd name="connsiteX12" fmla="*/ 4598353 w 4696274"/>
                        <a:gd name="connsiteY12" fmla="*/ 1142974 h 1181859"/>
                        <a:gd name="connsiteX13" fmla="*/ 4063170 w 4696274"/>
                        <a:gd name="connsiteY13" fmla="*/ 1096028 h 1181859"/>
                        <a:gd name="connsiteX14" fmla="*/ 3222879 w 4696274"/>
                        <a:gd name="connsiteY14" fmla="*/ 1062625 h 1181859"/>
                        <a:gd name="connsiteX15" fmla="*/ 2638858 w 4696274"/>
                        <a:gd name="connsiteY15" fmla="*/ 934262 h 1181859"/>
                        <a:gd name="connsiteX16" fmla="*/ 2333399 w 4696274"/>
                        <a:gd name="connsiteY16" fmla="*/ 775950 h 1181859"/>
                        <a:gd name="connsiteX17" fmla="*/ 1987239 w 4696274"/>
                        <a:gd name="connsiteY17" fmla="*/ 636286 h 1181859"/>
                        <a:gd name="connsiteX18" fmla="*/ 1598284 w 4696274"/>
                        <a:gd name="connsiteY18" fmla="*/ 538206 h 1181859"/>
                        <a:gd name="connsiteX19" fmla="*/ 917290 w 4696274"/>
                        <a:gd name="connsiteY19" fmla="*/ 495778 h 1181859"/>
                        <a:gd name="connsiteX20" fmla="*/ 209208 w 4696274"/>
                        <a:gd name="connsiteY20" fmla="*/ 518819 h 1181859"/>
                        <a:gd name="connsiteX21" fmla="*/ 82840 w 4696274"/>
                        <a:gd name="connsiteY21" fmla="*/ 457293 h 1181859"/>
                        <a:gd name="connsiteX22" fmla="*/ 42498 w 4696274"/>
                        <a:gd name="connsiteY22" fmla="*/ 20439 h 1181859"/>
                        <a:gd name="connsiteX0" fmla="*/ 42498 w 4698006"/>
                        <a:gd name="connsiteY0" fmla="*/ 20439 h 1183231"/>
                        <a:gd name="connsiteX1" fmla="*/ 708129 w 4698006"/>
                        <a:gd name="connsiteY1" fmla="*/ 60430 h 1183231"/>
                        <a:gd name="connsiteX2" fmla="*/ 1844887 w 4698006"/>
                        <a:gd name="connsiteY2" fmla="*/ 102141 h 1183231"/>
                        <a:gd name="connsiteX3" fmla="*/ 2437816 w 4698006"/>
                        <a:gd name="connsiteY3" fmla="*/ 269719 h 1183231"/>
                        <a:gd name="connsiteX4" fmla="*/ 2718464 w 4698006"/>
                        <a:gd name="connsiteY4" fmla="*/ 430399 h 1183231"/>
                        <a:gd name="connsiteX5" fmla="*/ 3007576 w 4698006"/>
                        <a:gd name="connsiteY5" fmla="*/ 511081 h 1183231"/>
                        <a:gd name="connsiteX6" fmla="*/ 3585799 w 4698006"/>
                        <a:gd name="connsiteY6" fmla="*/ 605211 h 1183231"/>
                        <a:gd name="connsiteX7" fmla="*/ 4379176 w 4698006"/>
                        <a:gd name="connsiteY7" fmla="*/ 665722 h 1183231"/>
                        <a:gd name="connsiteX8" fmla="*/ 4543167 w 4698006"/>
                        <a:gd name="connsiteY8" fmla="*/ 726605 h 1183231"/>
                        <a:gd name="connsiteX9" fmla="*/ 4561531 w 4698006"/>
                        <a:gd name="connsiteY9" fmla="*/ 706649 h 1183231"/>
                        <a:gd name="connsiteX10" fmla="*/ 4695644 w 4698006"/>
                        <a:gd name="connsiteY10" fmla="*/ 1150940 h 1183231"/>
                        <a:gd name="connsiteX11" fmla="*/ 4598353 w 4698006"/>
                        <a:gd name="connsiteY11" fmla="*/ 1142974 h 1183231"/>
                        <a:gd name="connsiteX12" fmla="*/ 4063170 w 4698006"/>
                        <a:gd name="connsiteY12" fmla="*/ 1096028 h 1183231"/>
                        <a:gd name="connsiteX13" fmla="*/ 3222879 w 4698006"/>
                        <a:gd name="connsiteY13" fmla="*/ 1062625 h 1183231"/>
                        <a:gd name="connsiteX14" fmla="*/ 2638858 w 4698006"/>
                        <a:gd name="connsiteY14" fmla="*/ 934262 h 1183231"/>
                        <a:gd name="connsiteX15" fmla="*/ 2333399 w 4698006"/>
                        <a:gd name="connsiteY15" fmla="*/ 775950 h 1183231"/>
                        <a:gd name="connsiteX16" fmla="*/ 1987239 w 4698006"/>
                        <a:gd name="connsiteY16" fmla="*/ 636286 h 1183231"/>
                        <a:gd name="connsiteX17" fmla="*/ 1598284 w 4698006"/>
                        <a:gd name="connsiteY17" fmla="*/ 538206 h 1183231"/>
                        <a:gd name="connsiteX18" fmla="*/ 917290 w 4698006"/>
                        <a:gd name="connsiteY18" fmla="*/ 495778 h 1183231"/>
                        <a:gd name="connsiteX19" fmla="*/ 209208 w 4698006"/>
                        <a:gd name="connsiteY19" fmla="*/ 518819 h 1183231"/>
                        <a:gd name="connsiteX20" fmla="*/ 82840 w 4698006"/>
                        <a:gd name="connsiteY20" fmla="*/ 457293 h 1183231"/>
                        <a:gd name="connsiteX21" fmla="*/ 42498 w 4698006"/>
                        <a:gd name="connsiteY21" fmla="*/ 20439 h 1183231"/>
                        <a:gd name="connsiteX0" fmla="*/ 42498 w 4698005"/>
                        <a:gd name="connsiteY0" fmla="*/ 20439 h 1183231"/>
                        <a:gd name="connsiteX1" fmla="*/ 708129 w 4698005"/>
                        <a:gd name="connsiteY1" fmla="*/ 60430 h 1183231"/>
                        <a:gd name="connsiteX2" fmla="*/ 1844887 w 4698005"/>
                        <a:gd name="connsiteY2" fmla="*/ 102141 h 1183231"/>
                        <a:gd name="connsiteX3" fmla="*/ 2437816 w 4698005"/>
                        <a:gd name="connsiteY3" fmla="*/ 269719 h 1183231"/>
                        <a:gd name="connsiteX4" fmla="*/ 2718464 w 4698005"/>
                        <a:gd name="connsiteY4" fmla="*/ 430399 h 1183231"/>
                        <a:gd name="connsiteX5" fmla="*/ 3007576 w 4698005"/>
                        <a:gd name="connsiteY5" fmla="*/ 511081 h 1183231"/>
                        <a:gd name="connsiteX6" fmla="*/ 3585799 w 4698005"/>
                        <a:gd name="connsiteY6" fmla="*/ 605211 h 1183231"/>
                        <a:gd name="connsiteX7" fmla="*/ 4379176 w 4698005"/>
                        <a:gd name="connsiteY7" fmla="*/ 665722 h 1183231"/>
                        <a:gd name="connsiteX8" fmla="*/ 4543167 w 4698005"/>
                        <a:gd name="connsiteY8" fmla="*/ 726605 h 1183231"/>
                        <a:gd name="connsiteX9" fmla="*/ 4695644 w 4698005"/>
                        <a:gd name="connsiteY9" fmla="*/ 1150940 h 1183231"/>
                        <a:gd name="connsiteX10" fmla="*/ 4598353 w 4698005"/>
                        <a:gd name="connsiteY10" fmla="*/ 1142974 h 1183231"/>
                        <a:gd name="connsiteX11" fmla="*/ 4063170 w 4698005"/>
                        <a:gd name="connsiteY11" fmla="*/ 1096028 h 1183231"/>
                        <a:gd name="connsiteX12" fmla="*/ 3222879 w 4698005"/>
                        <a:gd name="connsiteY12" fmla="*/ 1062625 h 1183231"/>
                        <a:gd name="connsiteX13" fmla="*/ 2638858 w 4698005"/>
                        <a:gd name="connsiteY13" fmla="*/ 934262 h 1183231"/>
                        <a:gd name="connsiteX14" fmla="*/ 2333399 w 4698005"/>
                        <a:gd name="connsiteY14" fmla="*/ 775950 h 1183231"/>
                        <a:gd name="connsiteX15" fmla="*/ 1987239 w 4698005"/>
                        <a:gd name="connsiteY15" fmla="*/ 636286 h 1183231"/>
                        <a:gd name="connsiteX16" fmla="*/ 1598284 w 4698005"/>
                        <a:gd name="connsiteY16" fmla="*/ 538206 h 1183231"/>
                        <a:gd name="connsiteX17" fmla="*/ 917290 w 4698005"/>
                        <a:gd name="connsiteY17" fmla="*/ 495778 h 1183231"/>
                        <a:gd name="connsiteX18" fmla="*/ 209208 w 4698005"/>
                        <a:gd name="connsiteY18" fmla="*/ 518819 h 1183231"/>
                        <a:gd name="connsiteX19" fmla="*/ 82840 w 4698005"/>
                        <a:gd name="connsiteY19" fmla="*/ 457293 h 1183231"/>
                        <a:gd name="connsiteX20" fmla="*/ 42498 w 4698005"/>
                        <a:gd name="connsiteY20" fmla="*/ 20439 h 1183231"/>
                        <a:gd name="connsiteX0" fmla="*/ 42498 w 4698005"/>
                        <a:gd name="connsiteY0" fmla="*/ 20439 h 1183231"/>
                        <a:gd name="connsiteX1" fmla="*/ 708129 w 4698005"/>
                        <a:gd name="connsiteY1" fmla="*/ 60430 h 1183231"/>
                        <a:gd name="connsiteX2" fmla="*/ 1844887 w 4698005"/>
                        <a:gd name="connsiteY2" fmla="*/ 102141 h 1183231"/>
                        <a:gd name="connsiteX3" fmla="*/ 2437816 w 4698005"/>
                        <a:gd name="connsiteY3" fmla="*/ 269719 h 1183231"/>
                        <a:gd name="connsiteX4" fmla="*/ 2718464 w 4698005"/>
                        <a:gd name="connsiteY4" fmla="*/ 430399 h 1183231"/>
                        <a:gd name="connsiteX5" fmla="*/ 3007576 w 4698005"/>
                        <a:gd name="connsiteY5" fmla="*/ 511081 h 1183231"/>
                        <a:gd name="connsiteX6" fmla="*/ 3585799 w 4698005"/>
                        <a:gd name="connsiteY6" fmla="*/ 605211 h 1183231"/>
                        <a:gd name="connsiteX7" fmla="*/ 4379176 w 4698005"/>
                        <a:gd name="connsiteY7" fmla="*/ 665722 h 1183231"/>
                        <a:gd name="connsiteX8" fmla="*/ 4543167 w 4698005"/>
                        <a:gd name="connsiteY8" fmla="*/ 726605 h 1183231"/>
                        <a:gd name="connsiteX9" fmla="*/ 4695644 w 4698005"/>
                        <a:gd name="connsiteY9" fmla="*/ 1150940 h 1183231"/>
                        <a:gd name="connsiteX10" fmla="*/ 4598353 w 4698005"/>
                        <a:gd name="connsiteY10" fmla="*/ 1142974 h 1183231"/>
                        <a:gd name="connsiteX11" fmla="*/ 4063170 w 4698005"/>
                        <a:gd name="connsiteY11" fmla="*/ 1096028 h 1183231"/>
                        <a:gd name="connsiteX12" fmla="*/ 3222879 w 4698005"/>
                        <a:gd name="connsiteY12" fmla="*/ 1062625 h 1183231"/>
                        <a:gd name="connsiteX13" fmla="*/ 2741357 w 4698005"/>
                        <a:gd name="connsiteY13" fmla="*/ 956451 h 1183231"/>
                        <a:gd name="connsiteX14" fmla="*/ 2333399 w 4698005"/>
                        <a:gd name="connsiteY14" fmla="*/ 775950 h 1183231"/>
                        <a:gd name="connsiteX15" fmla="*/ 1987239 w 4698005"/>
                        <a:gd name="connsiteY15" fmla="*/ 636286 h 1183231"/>
                        <a:gd name="connsiteX16" fmla="*/ 1598284 w 4698005"/>
                        <a:gd name="connsiteY16" fmla="*/ 538206 h 1183231"/>
                        <a:gd name="connsiteX17" fmla="*/ 917290 w 4698005"/>
                        <a:gd name="connsiteY17" fmla="*/ 495778 h 1183231"/>
                        <a:gd name="connsiteX18" fmla="*/ 209208 w 4698005"/>
                        <a:gd name="connsiteY18" fmla="*/ 518819 h 1183231"/>
                        <a:gd name="connsiteX19" fmla="*/ 82840 w 4698005"/>
                        <a:gd name="connsiteY19" fmla="*/ 457293 h 1183231"/>
                        <a:gd name="connsiteX20" fmla="*/ 42498 w 4698005"/>
                        <a:gd name="connsiteY20" fmla="*/ 20439 h 1183231"/>
                        <a:gd name="connsiteX0" fmla="*/ 42498 w 4698005"/>
                        <a:gd name="connsiteY0" fmla="*/ 20439 h 1183231"/>
                        <a:gd name="connsiteX1" fmla="*/ 708129 w 4698005"/>
                        <a:gd name="connsiteY1" fmla="*/ 60430 h 1183231"/>
                        <a:gd name="connsiteX2" fmla="*/ 1844887 w 4698005"/>
                        <a:gd name="connsiteY2" fmla="*/ 102141 h 1183231"/>
                        <a:gd name="connsiteX3" fmla="*/ 2437816 w 4698005"/>
                        <a:gd name="connsiteY3" fmla="*/ 269719 h 1183231"/>
                        <a:gd name="connsiteX4" fmla="*/ 2684570 w 4698005"/>
                        <a:gd name="connsiteY4" fmla="*/ 425627 h 1183231"/>
                        <a:gd name="connsiteX5" fmla="*/ 3007576 w 4698005"/>
                        <a:gd name="connsiteY5" fmla="*/ 511081 h 1183231"/>
                        <a:gd name="connsiteX6" fmla="*/ 3585799 w 4698005"/>
                        <a:gd name="connsiteY6" fmla="*/ 605211 h 1183231"/>
                        <a:gd name="connsiteX7" fmla="*/ 4379176 w 4698005"/>
                        <a:gd name="connsiteY7" fmla="*/ 665722 h 1183231"/>
                        <a:gd name="connsiteX8" fmla="*/ 4543167 w 4698005"/>
                        <a:gd name="connsiteY8" fmla="*/ 726605 h 1183231"/>
                        <a:gd name="connsiteX9" fmla="*/ 4695644 w 4698005"/>
                        <a:gd name="connsiteY9" fmla="*/ 1150940 h 1183231"/>
                        <a:gd name="connsiteX10" fmla="*/ 4598353 w 4698005"/>
                        <a:gd name="connsiteY10" fmla="*/ 1142974 h 1183231"/>
                        <a:gd name="connsiteX11" fmla="*/ 4063170 w 4698005"/>
                        <a:gd name="connsiteY11" fmla="*/ 1096028 h 1183231"/>
                        <a:gd name="connsiteX12" fmla="*/ 3222879 w 4698005"/>
                        <a:gd name="connsiteY12" fmla="*/ 1062625 h 1183231"/>
                        <a:gd name="connsiteX13" fmla="*/ 2741357 w 4698005"/>
                        <a:gd name="connsiteY13" fmla="*/ 956451 h 1183231"/>
                        <a:gd name="connsiteX14" fmla="*/ 2333399 w 4698005"/>
                        <a:gd name="connsiteY14" fmla="*/ 775950 h 1183231"/>
                        <a:gd name="connsiteX15" fmla="*/ 1987239 w 4698005"/>
                        <a:gd name="connsiteY15" fmla="*/ 636286 h 1183231"/>
                        <a:gd name="connsiteX16" fmla="*/ 1598284 w 4698005"/>
                        <a:gd name="connsiteY16" fmla="*/ 538206 h 1183231"/>
                        <a:gd name="connsiteX17" fmla="*/ 917290 w 4698005"/>
                        <a:gd name="connsiteY17" fmla="*/ 495778 h 1183231"/>
                        <a:gd name="connsiteX18" fmla="*/ 209208 w 4698005"/>
                        <a:gd name="connsiteY18" fmla="*/ 518819 h 1183231"/>
                        <a:gd name="connsiteX19" fmla="*/ 82840 w 4698005"/>
                        <a:gd name="connsiteY19" fmla="*/ 457293 h 1183231"/>
                        <a:gd name="connsiteX20" fmla="*/ 42498 w 4698005"/>
                        <a:gd name="connsiteY20" fmla="*/ 20439 h 1183231"/>
                        <a:gd name="connsiteX0" fmla="*/ 42498 w 4698005"/>
                        <a:gd name="connsiteY0" fmla="*/ 20439 h 1183231"/>
                        <a:gd name="connsiteX1" fmla="*/ 708129 w 4698005"/>
                        <a:gd name="connsiteY1" fmla="*/ 60430 h 1183231"/>
                        <a:gd name="connsiteX2" fmla="*/ 1844887 w 4698005"/>
                        <a:gd name="connsiteY2" fmla="*/ 102141 h 1183231"/>
                        <a:gd name="connsiteX3" fmla="*/ 2437816 w 4698005"/>
                        <a:gd name="connsiteY3" fmla="*/ 269719 h 1183231"/>
                        <a:gd name="connsiteX4" fmla="*/ 2684570 w 4698005"/>
                        <a:gd name="connsiteY4" fmla="*/ 425627 h 1183231"/>
                        <a:gd name="connsiteX5" fmla="*/ 3076181 w 4698005"/>
                        <a:gd name="connsiteY5" fmla="*/ 528497 h 1183231"/>
                        <a:gd name="connsiteX6" fmla="*/ 3585799 w 4698005"/>
                        <a:gd name="connsiteY6" fmla="*/ 605211 h 1183231"/>
                        <a:gd name="connsiteX7" fmla="*/ 4379176 w 4698005"/>
                        <a:gd name="connsiteY7" fmla="*/ 665722 h 1183231"/>
                        <a:gd name="connsiteX8" fmla="*/ 4543167 w 4698005"/>
                        <a:gd name="connsiteY8" fmla="*/ 726605 h 1183231"/>
                        <a:gd name="connsiteX9" fmla="*/ 4695644 w 4698005"/>
                        <a:gd name="connsiteY9" fmla="*/ 1150940 h 1183231"/>
                        <a:gd name="connsiteX10" fmla="*/ 4598353 w 4698005"/>
                        <a:gd name="connsiteY10" fmla="*/ 1142974 h 1183231"/>
                        <a:gd name="connsiteX11" fmla="*/ 4063170 w 4698005"/>
                        <a:gd name="connsiteY11" fmla="*/ 1096028 h 1183231"/>
                        <a:gd name="connsiteX12" fmla="*/ 3222879 w 4698005"/>
                        <a:gd name="connsiteY12" fmla="*/ 1062625 h 1183231"/>
                        <a:gd name="connsiteX13" fmla="*/ 2741357 w 4698005"/>
                        <a:gd name="connsiteY13" fmla="*/ 956451 h 1183231"/>
                        <a:gd name="connsiteX14" fmla="*/ 2333399 w 4698005"/>
                        <a:gd name="connsiteY14" fmla="*/ 775950 h 1183231"/>
                        <a:gd name="connsiteX15" fmla="*/ 1987239 w 4698005"/>
                        <a:gd name="connsiteY15" fmla="*/ 636286 h 1183231"/>
                        <a:gd name="connsiteX16" fmla="*/ 1598284 w 4698005"/>
                        <a:gd name="connsiteY16" fmla="*/ 538206 h 1183231"/>
                        <a:gd name="connsiteX17" fmla="*/ 917290 w 4698005"/>
                        <a:gd name="connsiteY17" fmla="*/ 495778 h 1183231"/>
                        <a:gd name="connsiteX18" fmla="*/ 209208 w 4698005"/>
                        <a:gd name="connsiteY18" fmla="*/ 518819 h 1183231"/>
                        <a:gd name="connsiteX19" fmla="*/ 82840 w 4698005"/>
                        <a:gd name="connsiteY19" fmla="*/ 457293 h 1183231"/>
                        <a:gd name="connsiteX20" fmla="*/ 42498 w 4698005"/>
                        <a:gd name="connsiteY20" fmla="*/ 20439 h 1183231"/>
                        <a:gd name="connsiteX0" fmla="*/ 42498 w 4698005"/>
                        <a:gd name="connsiteY0" fmla="*/ 20439 h 1183231"/>
                        <a:gd name="connsiteX1" fmla="*/ 708129 w 4698005"/>
                        <a:gd name="connsiteY1" fmla="*/ 60430 h 1183231"/>
                        <a:gd name="connsiteX2" fmla="*/ 1844887 w 4698005"/>
                        <a:gd name="connsiteY2" fmla="*/ 102141 h 1183231"/>
                        <a:gd name="connsiteX3" fmla="*/ 2437816 w 4698005"/>
                        <a:gd name="connsiteY3" fmla="*/ 269719 h 1183231"/>
                        <a:gd name="connsiteX4" fmla="*/ 2684570 w 4698005"/>
                        <a:gd name="connsiteY4" fmla="*/ 425627 h 1183231"/>
                        <a:gd name="connsiteX5" fmla="*/ 3087709 w 4698005"/>
                        <a:gd name="connsiteY5" fmla="*/ 559219 h 1183231"/>
                        <a:gd name="connsiteX6" fmla="*/ 3585799 w 4698005"/>
                        <a:gd name="connsiteY6" fmla="*/ 605211 h 1183231"/>
                        <a:gd name="connsiteX7" fmla="*/ 4379176 w 4698005"/>
                        <a:gd name="connsiteY7" fmla="*/ 665722 h 1183231"/>
                        <a:gd name="connsiteX8" fmla="*/ 4543167 w 4698005"/>
                        <a:gd name="connsiteY8" fmla="*/ 726605 h 1183231"/>
                        <a:gd name="connsiteX9" fmla="*/ 4695644 w 4698005"/>
                        <a:gd name="connsiteY9" fmla="*/ 1150940 h 1183231"/>
                        <a:gd name="connsiteX10" fmla="*/ 4598353 w 4698005"/>
                        <a:gd name="connsiteY10" fmla="*/ 1142974 h 1183231"/>
                        <a:gd name="connsiteX11" fmla="*/ 4063170 w 4698005"/>
                        <a:gd name="connsiteY11" fmla="*/ 1096028 h 1183231"/>
                        <a:gd name="connsiteX12" fmla="*/ 3222879 w 4698005"/>
                        <a:gd name="connsiteY12" fmla="*/ 1062625 h 1183231"/>
                        <a:gd name="connsiteX13" fmla="*/ 2741357 w 4698005"/>
                        <a:gd name="connsiteY13" fmla="*/ 956451 h 1183231"/>
                        <a:gd name="connsiteX14" fmla="*/ 2333399 w 4698005"/>
                        <a:gd name="connsiteY14" fmla="*/ 775950 h 1183231"/>
                        <a:gd name="connsiteX15" fmla="*/ 1987239 w 4698005"/>
                        <a:gd name="connsiteY15" fmla="*/ 636286 h 1183231"/>
                        <a:gd name="connsiteX16" fmla="*/ 1598284 w 4698005"/>
                        <a:gd name="connsiteY16" fmla="*/ 538206 h 1183231"/>
                        <a:gd name="connsiteX17" fmla="*/ 917290 w 4698005"/>
                        <a:gd name="connsiteY17" fmla="*/ 495778 h 1183231"/>
                        <a:gd name="connsiteX18" fmla="*/ 209208 w 4698005"/>
                        <a:gd name="connsiteY18" fmla="*/ 518819 h 1183231"/>
                        <a:gd name="connsiteX19" fmla="*/ 82840 w 4698005"/>
                        <a:gd name="connsiteY19" fmla="*/ 457293 h 1183231"/>
                        <a:gd name="connsiteX20" fmla="*/ 42498 w 4698005"/>
                        <a:gd name="connsiteY20" fmla="*/ 20439 h 1183231"/>
                        <a:gd name="connsiteX0" fmla="*/ 42498 w 4698005"/>
                        <a:gd name="connsiteY0" fmla="*/ 20439 h 1183231"/>
                        <a:gd name="connsiteX1" fmla="*/ 708129 w 4698005"/>
                        <a:gd name="connsiteY1" fmla="*/ 60430 h 1183231"/>
                        <a:gd name="connsiteX2" fmla="*/ 1844887 w 4698005"/>
                        <a:gd name="connsiteY2" fmla="*/ 102141 h 1183231"/>
                        <a:gd name="connsiteX3" fmla="*/ 2437816 w 4698005"/>
                        <a:gd name="connsiteY3" fmla="*/ 269719 h 1183231"/>
                        <a:gd name="connsiteX4" fmla="*/ 2684570 w 4698005"/>
                        <a:gd name="connsiteY4" fmla="*/ 425627 h 1183231"/>
                        <a:gd name="connsiteX5" fmla="*/ 3087709 w 4698005"/>
                        <a:gd name="connsiteY5" fmla="*/ 559219 h 1183231"/>
                        <a:gd name="connsiteX6" fmla="*/ 3585799 w 4698005"/>
                        <a:gd name="connsiteY6" fmla="*/ 605211 h 1183231"/>
                        <a:gd name="connsiteX7" fmla="*/ 4379176 w 4698005"/>
                        <a:gd name="connsiteY7" fmla="*/ 665722 h 1183231"/>
                        <a:gd name="connsiteX8" fmla="*/ 4543167 w 4698005"/>
                        <a:gd name="connsiteY8" fmla="*/ 726605 h 1183231"/>
                        <a:gd name="connsiteX9" fmla="*/ 4695644 w 4698005"/>
                        <a:gd name="connsiteY9" fmla="*/ 1150940 h 1183231"/>
                        <a:gd name="connsiteX10" fmla="*/ 4598353 w 4698005"/>
                        <a:gd name="connsiteY10" fmla="*/ 1142974 h 1183231"/>
                        <a:gd name="connsiteX11" fmla="*/ 4063170 w 4698005"/>
                        <a:gd name="connsiteY11" fmla="*/ 1096028 h 1183231"/>
                        <a:gd name="connsiteX12" fmla="*/ 3246061 w 4698005"/>
                        <a:gd name="connsiteY12" fmla="*/ 1044548 h 1183231"/>
                        <a:gd name="connsiteX13" fmla="*/ 2741357 w 4698005"/>
                        <a:gd name="connsiteY13" fmla="*/ 956451 h 1183231"/>
                        <a:gd name="connsiteX14" fmla="*/ 2333399 w 4698005"/>
                        <a:gd name="connsiteY14" fmla="*/ 775950 h 1183231"/>
                        <a:gd name="connsiteX15" fmla="*/ 1987239 w 4698005"/>
                        <a:gd name="connsiteY15" fmla="*/ 636286 h 1183231"/>
                        <a:gd name="connsiteX16" fmla="*/ 1598284 w 4698005"/>
                        <a:gd name="connsiteY16" fmla="*/ 538206 h 1183231"/>
                        <a:gd name="connsiteX17" fmla="*/ 917290 w 4698005"/>
                        <a:gd name="connsiteY17" fmla="*/ 495778 h 1183231"/>
                        <a:gd name="connsiteX18" fmla="*/ 209208 w 4698005"/>
                        <a:gd name="connsiteY18" fmla="*/ 518819 h 1183231"/>
                        <a:gd name="connsiteX19" fmla="*/ 82840 w 4698005"/>
                        <a:gd name="connsiteY19" fmla="*/ 457293 h 1183231"/>
                        <a:gd name="connsiteX20" fmla="*/ 42498 w 4698005"/>
                        <a:gd name="connsiteY20" fmla="*/ 20439 h 1183231"/>
                        <a:gd name="connsiteX0" fmla="*/ 42498 w 4698005"/>
                        <a:gd name="connsiteY0" fmla="*/ 20439 h 1183231"/>
                        <a:gd name="connsiteX1" fmla="*/ 708129 w 4698005"/>
                        <a:gd name="connsiteY1" fmla="*/ 60430 h 1183231"/>
                        <a:gd name="connsiteX2" fmla="*/ 1844887 w 4698005"/>
                        <a:gd name="connsiteY2" fmla="*/ 102141 h 1183231"/>
                        <a:gd name="connsiteX3" fmla="*/ 2437816 w 4698005"/>
                        <a:gd name="connsiteY3" fmla="*/ 269719 h 1183231"/>
                        <a:gd name="connsiteX4" fmla="*/ 2684570 w 4698005"/>
                        <a:gd name="connsiteY4" fmla="*/ 425627 h 1183231"/>
                        <a:gd name="connsiteX5" fmla="*/ 3087709 w 4698005"/>
                        <a:gd name="connsiteY5" fmla="*/ 559219 h 1183231"/>
                        <a:gd name="connsiteX6" fmla="*/ 3585799 w 4698005"/>
                        <a:gd name="connsiteY6" fmla="*/ 605211 h 1183231"/>
                        <a:gd name="connsiteX7" fmla="*/ 4379176 w 4698005"/>
                        <a:gd name="connsiteY7" fmla="*/ 665722 h 1183231"/>
                        <a:gd name="connsiteX8" fmla="*/ 4543167 w 4698005"/>
                        <a:gd name="connsiteY8" fmla="*/ 726605 h 1183231"/>
                        <a:gd name="connsiteX9" fmla="*/ 4695644 w 4698005"/>
                        <a:gd name="connsiteY9" fmla="*/ 1150940 h 1183231"/>
                        <a:gd name="connsiteX10" fmla="*/ 4598353 w 4698005"/>
                        <a:gd name="connsiteY10" fmla="*/ 1142974 h 1183231"/>
                        <a:gd name="connsiteX11" fmla="*/ 4063170 w 4698005"/>
                        <a:gd name="connsiteY11" fmla="*/ 1096028 h 1183231"/>
                        <a:gd name="connsiteX12" fmla="*/ 3197256 w 4698005"/>
                        <a:gd name="connsiteY12" fmla="*/ 1057079 h 1183231"/>
                        <a:gd name="connsiteX13" fmla="*/ 2741357 w 4698005"/>
                        <a:gd name="connsiteY13" fmla="*/ 956451 h 1183231"/>
                        <a:gd name="connsiteX14" fmla="*/ 2333399 w 4698005"/>
                        <a:gd name="connsiteY14" fmla="*/ 775950 h 1183231"/>
                        <a:gd name="connsiteX15" fmla="*/ 1987239 w 4698005"/>
                        <a:gd name="connsiteY15" fmla="*/ 636286 h 1183231"/>
                        <a:gd name="connsiteX16" fmla="*/ 1598284 w 4698005"/>
                        <a:gd name="connsiteY16" fmla="*/ 538206 h 1183231"/>
                        <a:gd name="connsiteX17" fmla="*/ 917290 w 4698005"/>
                        <a:gd name="connsiteY17" fmla="*/ 495778 h 1183231"/>
                        <a:gd name="connsiteX18" fmla="*/ 209208 w 4698005"/>
                        <a:gd name="connsiteY18" fmla="*/ 518819 h 1183231"/>
                        <a:gd name="connsiteX19" fmla="*/ 82840 w 4698005"/>
                        <a:gd name="connsiteY19" fmla="*/ 457293 h 1183231"/>
                        <a:gd name="connsiteX20" fmla="*/ 42498 w 4698005"/>
                        <a:gd name="connsiteY20" fmla="*/ 20439 h 1183231"/>
                        <a:gd name="connsiteX0" fmla="*/ 42498 w 4698005"/>
                        <a:gd name="connsiteY0" fmla="*/ 20439 h 1183231"/>
                        <a:gd name="connsiteX1" fmla="*/ 708129 w 4698005"/>
                        <a:gd name="connsiteY1" fmla="*/ 60430 h 1183231"/>
                        <a:gd name="connsiteX2" fmla="*/ 1844887 w 4698005"/>
                        <a:gd name="connsiteY2" fmla="*/ 102141 h 1183231"/>
                        <a:gd name="connsiteX3" fmla="*/ 2437816 w 4698005"/>
                        <a:gd name="connsiteY3" fmla="*/ 269719 h 1183231"/>
                        <a:gd name="connsiteX4" fmla="*/ 2684570 w 4698005"/>
                        <a:gd name="connsiteY4" fmla="*/ 425627 h 1183231"/>
                        <a:gd name="connsiteX5" fmla="*/ 3087709 w 4698005"/>
                        <a:gd name="connsiteY5" fmla="*/ 559219 h 1183231"/>
                        <a:gd name="connsiteX6" fmla="*/ 3585799 w 4698005"/>
                        <a:gd name="connsiteY6" fmla="*/ 605211 h 1183231"/>
                        <a:gd name="connsiteX7" fmla="*/ 4379176 w 4698005"/>
                        <a:gd name="connsiteY7" fmla="*/ 665722 h 1183231"/>
                        <a:gd name="connsiteX8" fmla="*/ 4543167 w 4698005"/>
                        <a:gd name="connsiteY8" fmla="*/ 726605 h 1183231"/>
                        <a:gd name="connsiteX9" fmla="*/ 4695644 w 4698005"/>
                        <a:gd name="connsiteY9" fmla="*/ 1150940 h 1183231"/>
                        <a:gd name="connsiteX10" fmla="*/ 4598353 w 4698005"/>
                        <a:gd name="connsiteY10" fmla="*/ 1142974 h 1183231"/>
                        <a:gd name="connsiteX11" fmla="*/ 4063170 w 4698005"/>
                        <a:gd name="connsiteY11" fmla="*/ 1096028 h 1183231"/>
                        <a:gd name="connsiteX12" fmla="*/ 3197256 w 4698005"/>
                        <a:gd name="connsiteY12" fmla="*/ 1057079 h 1183231"/>
                        <a:gd name="connsiteX13" fmla="*/ 2741357 w 4698005"/>
                        <a:gd name="connsiteY13" fmla="*/ 956451 h 1183231"/>
                        <a:gd name="connsiteX14" fmla="*/ 2333399 w 4698005"/>
                        <a:gd name="connsiteY14" fmla="*/ 775950 h 1183231"/>
                        <a:gd name="connsiteX15" fmla="*/ 1987239 w 4698005"/>
                        <a:gd name="connsiteY15" fmla="*/ 636286 h 1183231"/>
                        <a:gd name="connsiteX16" fmla="*/ 1598284 w 4698005"/>
                        <a:gd name="connsiteY16" fmla="*/ 538206 h 1183231"/>
                        <a:gd name="connsiteX17" fmla="*/ 917290 w 4698005"/>
                        <a:gd name="connsiteY17" fmla="*/ 495778 h 1183231"/>
                        <a:gd name="connsiteX18" fmla="*/ 209208 w 4698005"/>
                        <a:gd name="connsiteY18" fmla="*/ 518819 h 1183231"/>
                        <a:gd name="connsiteX19" fmla="*/ 82840 w 4698005"/>
                        <a:gd name="connsiteY19" fmla="*/ 457293 h 1183231"/>
                        <a:gd name="connsiteX20" fmla="*/ 42498 w 4698005"/>
                        <a:gd name="connsiteY20" fmla="*/ 20439 h 1183231"/>
                        <a:gd name="connsiteX0" fmla="*/ 42498 w 4698005"/>
                        <a:gd name="connsiteY0" fmla="*/ 20439 h 1183231"/>
                        <a:gd name="connsiteX1" fmla="*/ 708129 w 4698005"/>
                        <a:gd name="connsiteY1" fmla="*/ 60430 h 1183231"/>
                        <a:gd name="connsiteX2" fmla="*/ 1844887 w 4698005"/>
                        <a:gd name="connsiteY2" fmla="*/ 102141 h 1183231"/>
                        <a:gd name="connsiteX3" fmla="*/ 2437816 w 4698005"/>
                        <a:gd name="connsiteY3" fmla="*/ 269719 h 1183231"/>
                        <a:gd name="connsiteX4" fmla="*/ 2684570 w 4698005"/>
                        <a:gd name="connsiteY4" fmla="*/ 425627 h 1183231"/>
                        <a:gd name="connsiteX5" fmla="*/ 3087709 w 4698005"/>
                        <a:gd name="connsiteY5" fmla="*/ 559219 h 1183231"/>
                        <a:gd name="connsiteX6" fmla="*/ 3585799 w 4698005"/>
                        <a:gd name="connsiteY6" fmla="*/ 605211 h 1183231"/>
                        <a:gd name="connsiteX7" fmla="*/ 4379176 w 4698005"/>
                        <a:gd name="connsiteY7" fmla="*/ 665722 h 1183231"/>
                        <a:gd name="connsiteX8" fmla="*/ 4543167 w 4698005"/>
                        <a:gd name="connsiteY8" fmla="*/ 726605 h 1183231"/>
                        <a:gd name="connsiteX9" fmla="*/ 4695644 w 4698005"/>
                        <a:gd name="connsiteY9" fmla="*/ 1150940 h 1183231"/>
                        <a:gd name="connsiteX10" fmla="*/ 4598353 w 4698005"/>
                        <a:gd name="connsiteY10" fmla="*/ 1142974 h 1183231"/>
                        <a:gd name="connsiteX11" fmla="*/ 4063170 w 4698005"/>
                        <a:gd name="connsiteY11" fmla="*/ 1096028 h 1183231"/>
                        <a:gd name="connsiteX12" fmla="*/ 3197256 w 4698005"/>
                        <a:gd name="connsiteY12" fmla="*/ 1057079 h 1183231"/>
                        <a:gd name="connsiteX13" fmla="*/ 2741357 w 4698005"/>
                        <a:gd name="connsiteY13" fmla="*/ 956451 h 1183231"/>
                        <a:gd name="connsiteX14" fmla="*/ 2333399 w 4698005"/>
                        <a:gd name="connsiteY14" fmla="*/ 775950 h 1183231"/>
                        <a:gd name="connsiteX15" fmla="*/ 1867282 w 4698005"/>
                        <a:gd name="connsiteY15" fmla="*/ 750132 h 1183231"/>
                        <a:gd name="connsiteX16" fmla="*/ 1598284 w 4698005"/>
                        <a:gd name="connsiteY16" fmla="*/ 538206 h 1183231"/>
                        <a:gd name="connsiteX17" fmla="*/ 917290 w 4698005"/>
                        <a:gd name="connsiteY17" fmla="*/ 495778 h 1183231"/>
                        <a:gd name="connsiteX18" fmla="*/ 209208 w 4698005"/>
                        <a:gd name="connsiteY18" fmla="*/ 518819 h 1183231"/>
                        <a:gd name="connsiteX19" fmla="*/ 82840 w 4698005"/>
                        <a:gd name="connsiteY19" fmla="*/ 457293 h 1183231"/>
                        <a:gd name="connsiteX20" fmla="*/ 42498 w 4698005"/>
                        <a:gd name="connsiteY20" fmla="*/ 20439 h 1183231"/>
                        <a:gd name="connsiteX0" fmla="*/ 42498 w 4698005"/>
                        <a:gd name="connsiteY0" fmla="*/ 20439 h 1183231"/>
                        <a:gd name="connsiteX1" fmla="*/ 708129 w 4698005"/>
                        <a:gd name="connsiteY1" fmla="*/ 60430 h 1183231"/>
                        <a:gd name="connsiteX2" fmla="*/ 1844887 w 4698005"/>
                        <a:gd name="connsiteY2" fmla="*/ 102141 h 1183231"/>
                        <a:gd name="connsiteX3" fmla="*/ 2437816 w 4698005"/>
                        <a:gd name="connsiteY3" fmla="*/ 269719 h 1183231"/>
                        <a:gd name="connsiteX4" fmla="*/ 2684570 w 4698005"/>
                        <a:gd name="connsiteY4" fmla="*/ 425627 h 1183231"/>
                        <a:gd name="connsiteX5" fmla="*/ 3087709 w 4698005"/>
                        <a:gd name="connsiteY5" fmla="*/ 559219 h 1183231"/>
                        <a:gd name="connsiteX6" fmla="*/ 3585799 w 4698005"/>
                        <a:gd name="connsiteY6" fmla="*/ 605211 h 1183231"/>
                        <a:gd name="connsiteX7" fmla="*/ 4379176 w 4698005"/>
                        <a:gd name="connsiteY7" fmla="*/ 665722 h 1183231"/>
                        <a:gd name="connsiteX8" fmla="*/ 4543167 w 4698005"/>
                        <a:gd name="connsiteY8" fmla="*/ 726605 h 1183231"/>
                        <a:gd name="connsiteX9" fmla="*/ 4695644 w 4698005"/>
                        <a:gd name="connsiteY9" fmla="*/ 1150940 h 1183231"/>
                        <a:gd name="connsiteX10" fmla="*/ 4598353 w 4698005"/>
                        <a:gd name="connsiteY10" fmla="*/ 1142974 h 1183231"/>
                        <a:gd name="connsiteX11" fmla="*/ 4063170 w 4698005"/>
                        <a:gd name="connsiteY11" fmla="*/ 1096028 h 1183231"/>
                        <a:gd name="connsiteX12" fmla="*/ 3197256 w 4698005"/>
                        <a:gd name="connsiteY12" fmla="*/ 1057079 h 1183231"/>
                        <a:gd name="connsiteX13" fmla="*/ 2741357 w 4698005"/>
                        <a:gd name="connsiteY13" fmla="*/ 956451 h 1183231"/>
                        <a:gd name="connsiteX14" fmla="*/ 2341746 w 4698005"/>
                        <a:gd name="connsiteY14" fmla="*/ 900588 h 1183231"/>
                        <a:gd name="connsiteX15" fmla="*/ 1867282 w 4698005"/>
                        <a:gd name="connsiteY15" fmla="*/ 750132 h 1183231"/>
                        <a:gd name="connsiteX16" fmla="*/ 1598284 w 4698005"/>
                        <a:gd name="connsiteY16" fmla="*/ 538206 h 1183231"/>
                        <a:gd name="connsiteX17" fmla="*/ 917290 w 4698005"/>
                        <a:gd name="connsiteY17" fmla="*/ 495778 h 1183231"/>
                        <a:gd name="connsiteX18" fmla="*/ 209208 w 4698005"/>
                        <a:gd name="connsiteY18" fmla="*/ 518819 h 1183231"/>
                        <a:gd name="connsiteX19" fmla="*/ 82840 w 4698005"/>
                        <a:gd name="connsiteY19" fmla="*/ 457293 h 1183231"/>
                        <a:gd name="connsiteX20" fmla="*/ 42498 w 4698005"/>
                        <a:gd name="connsiteY20" fmla="*/ 20439 h 1183231"/>
                        <a:gd name="connsiteX0" fmla="*/ 42498 w 4698005"/>
                        <a:gd name="connsiteY0" fmla="*/ 20439 h 1183231"/>
                        <a:gd name="connsiteX1" fmla="*/ 708129 w 4698005"/>
                        <a:gd name="connsiteY1" fmla="*/ 60430 h 1183231"/>
                        <a:gd name="connsiteX2" fmla="*/ 1844887 w 4698005"/>
                        <a:gd name="connsiteY2" fmla="*/ 102141 h 1183231"/>
                        <a:gd name="connsiteX3" fmla="*/ 2437816 w 4698005"/>
                        <a:gd name="connsiteY3" fmla="*/ 269719 h 1183231"/>
                        <a:gd name="connsiteX4" fmla="*/ 2684570 w 4698005"/>
                        <a:gd name="connsiteY4" fmla="*/ 425627 h 1183231"/>
                        <a:gd name="connsiteX5" fmla="*/ 3087709 w 4698005"/>
                        <a:gd name="connsiteY5" fmla="*/ 559219 h 1183231"/>
                        <a:gd name="connsiteX6" fmla="*/ 3585799 w 4698005"/>
                        <a:gd name="connsiteY6" fmla="*/ 605211 h 1183231"/>
                        <a:gd name="connsiteX7" fmla="*/ 4379176 w 4698005"/>
                        <a:gd name="connsiteY7" fmla="*/ 665722 h 1183231"/>
                        <a:gd name="connsiteX8" fmla="*/ 4543167 w 4698005"/>
                        <a:gd name="connsiteY8" fmla="*/ 726605 h 1183231"/>
                        <a:gd name="connsiteX9" fmla="*/ 4695644 w 4698005"/>
                        <a:gd name="connsiteY9" fmla="*/ 1150940 h 1183231"/>
                        <a:gd name="connsiteX10" fmla="*/ 4598353 w 4698005"/>
                        <a:gd name="connsiteY10" fmla="*/ 1142974 h 1183231"/>
                        <a:gd name="connsiteX11" fmla="*/ 4063170 w 4698005"/>
                        <a:gd name="connsiteY11" fmla="*/ 1096028 h 1183231"/>
                        <a:gd name="connsiteX12" fmla="*/ 3197256 w 4698005"/>
                        <a:gd name="connsiteY12" fmla="*/ 1057079 h 1183231"/>
                        <a:gd name="connsiteX13" fmla="*/ 2741357 w 4698005"/>
                        <a:gd name="connsiteY13" fmla="*/ 956451 h 1183231"/>
                        <a:gd name="connsiteX14" fmla="*/ 2341746 w 4698005"/>
                        <a:gd name="connsiteY14" fmla="*/ 900588 h 1183231"/>
                        <a:gd name="connsiteX15" fmla="*/ 1867282 w 4698005"/>
                        <a:gd name="connsiteY15" fmla="*/ 750132 h 1183231"/>
                        <a:gd name="connsiteX16" fmla="*/ 1504338 w 4698005"/>
                        <a:gd name="connsiteY16" fmla="*/ 610261 h 1183231"/>
                        <a:gd name="connsiteX17" fmla="*/ 917290 w 4698005"/>
                        <a:gd name="connsiteY17" fmla="*/ 495778 h 1183231"/>
                        <a:gd name="connsiteX18" fmla="*/ 209208 w 4698005"/>
                        <a:gd name="connsiteY18" fmla="*/ 518819 h 1183231"/>
                        <a:gd name="connsiteX19" fmla="*/ 82840 w 4698005"/>
                        <a:gd name="connsiteY19" fmla="*/ 457293 h 1183231"/>
                        <a:gd name="connsiteX20" fmla="*/ 42498 w 4698005"/>
                        <a:gd name="connsiteY20" fmla="*/ 20439 h 1183231"/>
                        <a:gd name="connsiteX0" fmla="*/ 42498 w 4698005"/>
                        <a:gd name="connsiteY0" fmla="*/ 20439 h 1183231"/>
                        <a:gd name="connsiteX1" fmla="*/ 708129 w 4698005"/>
                        <a:gd name="connsiteY1" fmla="*/ 60430 h 1183231"/>
                        <a:gd name="connsiteX2" fmla="*/ 1844887 w 4698005"/>
                        <a:gd name="connsiteY2" fmla="*/ 102141 h 1183231"/>
                        <a:gd name="connsiteX3" fmla="*/ 2189557 w 4698005"/>
                        <a:gd name="connsiteY3" fmla="*/ 372773 h 1183231"/>
                        <a:gd name="connsiteX4" fmla="*/ 2684570 w 4698005"/>
                        <a:gd name="connsiteY4" fmla="*/ 425627 h 1183231"/>
                        <a:gd name="connsiteX5" fmla="*/ 3087709 w 4698005"/>
                        <a:gd name="connsiteY5" fmla="*/ 559219 h 1183231"/>
                        <a:gd name="connsiteX6" fmla="*/ 3585799 w 4698005"/>
                        <a:gd name="connsiteY6" fmla="*/ 605211 h 1183231"/>
                        <a:gd name="connsiteX7" fmla="*/ 4379176 w 4698005"/>
                        <a:gd name="connsiteY7" fmla="*/ 665722 h 1183231"/>
                        <a:gd name="connsiteX8" fmla="*/ 4543167 w 4698005"/>
                        <a:gd name="connsiteY8" fmla="*/ 726605 h 1183231"/>
                        <a:gd name="connsiteX9" fmla="*/ 4695644 w 4698005"/>
                        <a:gd name="connsiteY9" fmla="*/ 1150940 h 1183231"/>
                        <a:gd name="connsiteX10" fmla="*/ 4598353 w 4698005"/>
                        <a:gd name="connsiteY10" fmla="*/ 1142974 h 1183231"/>
                        <a:gd name="connsiteX11" fmla="*/ 4063170 w 4698005"/>
                        <a:gd name="connsiteY11" fmla="*/ 1096028 h 1183231"/>
                        <a:gd name="connsiteX12" fmla="*/ 3197256 w 4698005"/>
                        <a:gd name="connsiteY12" fmla="*/ 1057079 h 1183231"/>
                        <a:gd name="connsiteX13" fmla="*/ 2741357 w 4698005"/>
                        <a:gd name="connsiteY13" fmla="*/ 956451 h 1183231"/>
                        <a:gd name="connsiteX14" fmla="*/ 2341746 w 4698005"/>
                        <a:gd name="connsiteY14" fmla="*/ 900588 h 1183231"/>
                        <a:gd name="connsiteX15" fmla="*/ 1867282 w 4698005"/>
                        <a:gd name="connsiteY15" fmla="*/ 750132 h 1183231"/>
                        <a:gd name="connsiteX16" fmla="*/ 1504338 w 4698005"/>
                        <a:gd name="connsiteY16" fmla="*/ 610261 h 1183231"/>
                        <a:gd name="connsiteX17" fmla="*/ 917290 w 4698005"/>
                        <a:gd name="connsiteY17" fmla="*/ 495778 h 1183231"/>
                        <a:gd name="connsiteX18" fmla="*/ 209208 w 4698005"/>
                        <a:gd name="connsiteY18" fmla="*/ 518819 h 1183231"/>
                        <a:gd name="connsiteX19" fmla="*/ 82840 w 4698005"/>
                        <a:gd name="connsiteY19" fmla="*/ 457293 h 1183231"/>
                        <a:gd name="connsiteX20" fmla="*/ 42498 w 4698005"/>
                        <a:gd name="connsiteY20" fmla="*/ 20439 h 1183231"/>
                        <a:gd name="connsiteX0" fmla="*/ 42498 w 4698005"/>
                        <a:gd name="connsiteY0" fmla="*/ 27560 h 1190352"/>
                        <a:gd name="connsiteX1" fmla="*/ 708129 w 4698005"/>
                        <a:gd name="connsiteY1" fmla="*/ 67551 h 1190352"/>
                        <a:gd name="connsiteX2" fmla="*/ 1499059 w 4698005"/>
                        <a:gd name="connsiteY2" fmla="*/ 250749 h 1190352"/>
                        <a:gd name="connsiteX3" fmla="*/ 2189557 w 4698005"/>
                        <a:gd name="connsiteY3" fmla="*/ 379894 h 1190352"/>
                        <a:gd name="connsiteX4" fmla="*/ 2684570 w 4698005"/>
                        <a:gd name="connsiteY4" fmla="*/ 432748 h 1190352"/>
                        <a:gd name="connsiteX5" fmla="*/ 3087709 w 4698005"/>
                        <a:gd name="connsiteY5" fmla="*/ 566340 h 1190352"/>
                        <a:gd name="connsiteX6" fmla="*/ 3585799 w 4698005"/>
                        <a:gd name="connsiteY6" fmla="*/ 612332 h 1190352"/>
                        <a:gd name="connsiteX7" fmla="*/ 4379176 w 4698005"/>
                        <a:gd name="connsiteY7" fmla="*/ 672843 h 1190352"/>
                        <a:gd name="connsiteX8" fmla="*/ 4543167 w 4698005"/>
                        <a:gd name="connsiteY8" fmla="*/ 733726 h 1190352"/>
                        <a:gd name="connsiteX9" fmla="*/ 4695644 w 4698005"/>
                        <a:gd name="connsiteY9" fmla="*/ 1158061 h 1190352"/>
                        <a:gd name="connsiteX10" fmla="*/ 4598353 w 4698005"/>
                        <a:gd name="connsiteY10" fmla="*/ 1150095 h 1190352"/>
                        <a:gd name="connsiteX11" fmla="*/ 4063170 w 4698005"/>
                        <a:gd name="connsiteY11" fmla="*/ 1103149 h 1190352"/>
                        <a:gd name="connsiteX12" fmla="*/ 3197256 w 4698005"/>
                        <a:gd name="connsiteY12" fmla="*/ 1064200 h 1190352"/>
                        <a:gd name="connsiteX13" fmla="*/ 2741357 w 4698005"/>
                        <a:gd name="connsiteY13" fmla="*/ 963572 h 1190352"/>
                        <a:gd name="connsiteX14" fmla="*/ 2341746 w 4698005"/>
                        <a:gd name="connsiteY14" fmla="*/ 907709 h 1190352"/>
                        <a:gd name="connsiteX15" fmla="*/ 1867282 w 4698005"/>
                        <a:gd name="connsiteY15" fmla="*/ 757253 h 1190352"/>
                        <a:gd name="connsiteX16" fmla="*/ 1504338 w 4698005"/>
                        <a:gd name="connsiteY16" fmla="*/ 617382 h 1190352"/>
                        <a:gd name="connsiteX17" fmla="*/ 917290 w 4698005"/>
                        <a:gd name="connsiteY17" fmla="*/ 502899 h 1190352"/>
                        <a:gd name="connsiteX18" fmla="*/ 209208 w 4698005"/>
                        <a:gd name="connsiteY18" fmla="*/ 525940 h 1190352"/>
                        <a:gd name="connsiteX19" fmla="*/ 82840 w 4698005"/>
                        <a:gd name="connsiteY19" fmla="*/ 464414 h 1190352"/>
                        <a:gd name="connsiteX20" fmla="*/ 42498 w 4698005"/>
                        <a:gd name="connsiteY20" fmla="*/ 27560 h 1190352"/>
                        <a:gd name="connsiteX0" fmla="*/ 42498 w 4698005"/>
                        <a:gd name="connsiteY0" fmla="*/ 25372 h 1188164"/>
                        <a:gd name="connsiteX1" fmla="*/ 708129 w 4698005"/>
                        <a:gd name="connsiteY1" fmla="*/ 65363 h 1188164"/>
                        <a:gd name="connsiteX2" fmla="*/ 1557224 w 4698005"/>
                        <a:gd name="connsiteY2" fmla="*/ 174830 h 1188164"/>
                        <a:gd name="connsiteX3" fmla="*/ 2189557 w 4698005"/>
                        <a:gd name="connsiteY3" fmla="*/ 377706 h 1188164"/>
                        <a:gd name="connsiteX4" fmla="*/ 2684570 w 4698005"/>
                        <a:gd name="connsiteY4" fmla="*/ 430560 h 1188164"/>
                        <a:gd name="connsiteX5" fmla="*/ 3087709 w 4698005"/>
                        <a:gd name="connsiteY5" fmla="*/ 564152 h 1188164"/>
                        <a:gd name="connsiteX6" fmla="*/ 3585799 w 4698005"/>
                        <a:gd name="connsiteY6" fmla="*/ 610144 h 1188164"/>
                        <a:gd name="connsiteX7" fmla="*/ 4379176 w 4698005"/>
                        <a:gd name="connsiteY7" fmla="*/ 670655 h 1188164"/>
                        <a:gd name="connsiteX8" fmla="*/ 4543167 w 4698005"/>
                        <a:gd name="connsiteY8" fmla="*/ 731538 h 1188164"/>
                        <a:gd name="connsiteX9" fmla="*/ 4695644 w 4698005"/>
                        <a:gd name="connsiteY9" fmla="*/ 1155873 h 1188164"/>
                        <a:gd name="connsiteX10" fmla="*/ 4598353 w 4698005"/>
                        <a:gd name="connsiteY10" fmla="*/ 1147907 h 1188164"/>
                        <a:gd name="connsiteX11" fmla="*/ 4063170 w 4698005"/>
                        <a:gd name="connsiteY11" fmla="*/ 1100961 h 1188164"/>
                        <a:gd name="connsiteX12" fmla="*/ 3197256 w 4698005"/>
                        <a:gd name="connsiteY12" fmla="*/ 1062012 h 1188164"/>
                        <a:gd name="connsiteX13" fmla="*/ 2741357 w 4698005"/>
                        <a:gd name="connsiteY13" fmla="*/ 961384 h 1188164"/>
                        <a:gd name="connsiteX14" fmla="*/ 2341746 w 4698005"/>
                        <a:gd name="connsiteY14" fmla="*/ 905521 h 1188164"/>
                        <a:gd name="connsiteX15" fmla="*/ 1867282 w 4698005"/>
                        <a:gd name="connsiteY15" fmla="*/ 755065 h 1188164"/>
                        <a:gd name="connsiteX16" fmla="*/ 1504338 w 4698005"/>
                        <a:gd name="connsiteY16" fmla="*/ 615194 h 1188164"/>
                        <a:gd name="connsiteX17" fmla="*/ 917290 w 4698005"/>
                        <a:gd name="connsiteY17" fmla="*/ 500711 h 1188164"/>
                        <a:gd name="connsiteX18" fmla="*/ 209208 w 4698005"/>
                        <a:gd name="connsiteY18" fmla="*/ 523752 h 1188164"/>
                        <a:gd name="connsiteX19" fmla="*/ 82840 w 4698005"/>
                        <a:gd name="connsiteY19" fmla="*/ 462226 h 1188164"/>
                        <a:gd name="connsiteX20" fmla="*/ 42498 w 4698005"/>
                        <a:gd name="connsiteY20" fmla="*/ 25372 h 1188164"/>
                        <a:gd name="connsiteX0" fmla="*/ 29825 w 4685332"/>
                        <a:gd name="connsiteY0" fmla="*/ 6041 h 1168833"/>
                        <a:gd name="connsiteX1" fmla="*/ 522379 w 4685332"/>
                        <a:gd name="connsiteY1" fmla="*/ 186059 h 1168833"/>
                        <a:gd name="connsiteX2" fmla="*/ 1544551 w 4685332"/>
                        <a:gd name="connsiteY2" fmla="*/ 155499 h 1168833"/>
                        <a:gd name="connsiteX3" fmla="*/ 2176884 w 4685332"/>
                        <a:gd name="connsiteY3" fmla="*/ 358375 h 1168833"/>
                        <a:gd name="connsiteX4" fmla="*/ 2671897 w 4685332"/>
                        <a:gd name="connsiteY4" fmla="*/ 411229 h 1168833"/>
                        <a:gd name="connsiteX5" fmla="*/ 3075036 w 4685332"/>
                        <a:gd name="connsiteY5" fmla="*/ 544821 h 1168833"/>
                        <a:gd name="connsiteX6" fmla="*/ 3573126 w 4685332"/>
                        <a:gd name="connsiteY6" fmla="*/ 590813 h 1168833"/>
                        <a:gd name="connsiteX7" fmla="*/ 4366503 w 4685332"/>
                        <a:gd name="connsiteY7" fmla="*/ 651324 h 1168833"/>
                        <a:gd name="connsiteX8" fmla="*/ 4530494 w 4685332"/>
                        <a:gd name="connsiteY8" fmla="*/ 712207 h 1168833"/>
                        <a:gd name="connsiteX9" fmla="*/ 4682971 w 4685332"/>
                        <a:gd name="connsiteY9" fmla="*/ 1136542 h 1168833"/>
                        <a:gd name="connsiteX10" fmla="*/ 4585680 w 4685332"/>
                        <a:gd name="connsiteY10" fmla="*/ 1128576 h 1168833"/>
                        <a:gd name="connsiteX11" fmla="*/ 4050497 w 4685332"/>
                        <a:gd name="connsiteY11" fmla="*/ 1081630 h 1168833"/>
                        <a:gd name="connsiteX12" fmla="*/ 3184583 w 4685332"/>
                        <a:gd name="connsiteY12" fmla="*/ 1042681 h 1168833"/>
                        <a:gd name="connsiteX13" fmla="*/ 2728684 w 4685332"/>
                        <a:gd name="connsiteY13" fmla="*/ 942053 h 1168833"/>
                        <a:gd name="connsiteX14" fmla="*/ 2329073 w 4685332"/>
                        <a:gd name="connsiteY14" fmla="*/ 886190 h 1168833"/>
                        <a:gd name="connsiteX15" fmla="*/ 1854609 w 4685332"/>
                        <a:gd name="connsiteY15" fmla="*/ 735734 h 1168833"/>
                        <a:gd name="connsiteX16" fmla="*/ 1491665 w 4685332"/>
                        <a:gd name="connsiteY16" fmla="*/ 595863 h 1168833"/>
                        <a:gd name="connsiteX17" fmla="*/ 904617 w 4685332"/>
                        <a:gd name="connsiteY17" fmla="*/ 481380 h 1168833"/>
                        <a:gd name="connsiteX18" fmla="*/ 196535 w 4685332"/>
                        <a:gd name="connsiteY18" fmla="*/ 504421 h 1168833"/>
                        <a:gd name="connsiteX19" fmla="*/ 70167 w 4685332"/>
                        <a:gd name="connsiteY19" fmla="*/ 442895 h 1168833"/>
                        <a:gd name="connsiteX20" fmla="*/ 29825 w 4685332"/>
                        <a:gd name="connsiteY20" fmla="*/ 6041 h 1168833"/>
                        <a:gd name="connsiteX0" fmla="*/ 20457 w 4755417"/>
                        <a:gd name="connsiteY0" fmla="*/ 65901 h 1022156"/>
                        <a:gd name="connsiteX1" fmla="*/ 592464 w 4755417"/>
                        <a:gd name="connsiteY1" fmla="*/ 39382 h 1022156"/>
                        <a:gd name="connsiteX2" fmla="*/ 1614636 w 4755417"/>
                        <a:gd name="connsiteY2" fmla="*/ 8822 h 1022156"/>
                        <a:gd name="connsiteX3" fmla="*/ 2246969 w 4755417"/>
                        <a:gd name="connsiteY3" fmla="*/ 211698 h 1022156"/>
                        <a:gd name="connsiteX4" fmla="*/ 2741982 w 4755417"/>
                        <a:gd name="connsiteY4" fmla="*/ 264552 h 1022156"/>
                        <a:gd name="connsiteX5" fmla="*/ 3145121 w 4755417"/>
                        <a:gd name="connsiteY5" fmla="*/ 398144 h 1022156"/>
                        <a:gd name="connsiteX6" fmla="*/ 3643211 w 4755417"/>
                        <a:gd name="connsiteY6" fmla="*/ 444136 h 1022156"/>
                        <a:gd name="connsiteX7" fmla="*/ 4436588 w 4755417"/>
                        <a:gd name="connsiteY7" fmla="*/ 504647 h 1022156"/>
                        <a:gd name="connsiteX8" fmla="*/ 4600579 w 4755417"/>
                        <a:gd name="connsiteY8" fmla="*/ 565530 h 1022156"/>
                        <a:gd name="connsiteX9" fmla="*/ 4753056 w 4755417"/>
                        <a:gd name="connsiteY9" fmla="*/ 989865 h 1022156"/>
                        <a:gd name="connsiteX10" fmla="*/ 4655765 w 4755417"/>
                        <a:gd name="connsiteY10" fmla="*/ 981899 h 1022156"/>
                        <a:gd name="connsiteX11" fmla="*/ 4120582 w 4755417"/>
                        <a:gd name="connsiteY11" fmla="*/ 934953 h 1022156"/>
                        <a:gd name="connsiteX12" fmla="*/ 3254668 w 4755417"/>
                        <a:gd name="connsiteY12" fmla="*/ 896004 h 1022156"/>
                        <a:gd name="connsiteX13" fmla="*/ 2798769 w 4755417"/>
                        <a:gd name="connsiteY13" fmla="*/ 795376 h 1022156"/>
                        <a:gd name="connsiteX14" fmla="*/ 2399158 w 4755417"/>
                        <a:gd name="connsiteY14" fmla="*/ 739513 h 1022156"/>
                        <a:gd name="connsiteX15" fmla="*/ 1924694 w 4755417"/>
                        <a:gd name="connsiteY15" fmla="*/ 589057 h 1022156"/>
                        <a:gd name="connsiteX16" fmla="*/ 1561750 w 4755417"/>
                        <a:gd name="connsiteY16" fmla="*/ 449186 h 1022156"/>
                        <a:gd name="connsiteX17" fmla="*/ 974702 w 4755417"/>
                        <a:gd name="connsiteY17" fmla="*/ 334703 h 1022156"/>
                        <a:gd name="connsiteX18" fmla="*/ 266620 w 4755417"/>
                        <a:gd name="connsiteY18" fmla="*/ 357744 h 1022156"/>
                        <a:gd name="connsiteX19" fmla="*/ 140252 w 4755417"/>
                        <a:gd name="connsiteY19" fmla="*/ 296218 h 1022156"/>
                        <a:gd name="connsiteX20" fmla="*/ 20457 w 4755417"/>
                        <a:gd name="connsiteY20" fmla="*/ 65901 h 1022156"/>
                        <a:gd name="connsiteX0" fmla="*/ 22024 w 4756984"/>
                        <a:gd name="connsiteY0" fmla="*/ 127349 h 1083604"/>
                        <a:gd name="connsiteX1" fmla="*/ 618941 w 4756984"/>
                        <a:gd name="connsiteY1" fmla="*/ 1645 h 1083604"/>
                        <a:gd name="connsiteX2" fmla="*/ 1616203 w 4756984"/>
                        <a:gd name="connsiteY2" fmla="*/ 70270 h 1083604"/>
                        <a:gd name="connsiteX3" fmla="*/ 2248536 w 4756984"/>
                        <a:gd name="connsiteY3" fmla="*/ 273146 h 1083604"/>
                        <a:gd name="connsiteX4" fmla="*/ 2743549 w 4756984"/>
                        <a:gd name="connsiteY4" fmla="*/ 326000 h 1083604"/>
                        <a:gd name="connsiteX5" fmla="*/ 3146688 w 4756984"/>
                        <a:gd name="connsiteY5" fmla="*/ 459592 h 1083604"/>
                        <a:gd name="connsiteX6" fmla="*/ 3644778 w 4756984"/>
                        <a:gd name="connsiteY6" fmla="*/ 505584 h 1083604"/>
                        <a:gd name="connsiteX7" fmla="*/ 4438155 w 4756984"/>
                        <a:gd name="connsiteY7" fmla="*/ 566095 h 1083604"/>
                        <a:gd name="connsiteX8" fmla="*/ 4602146 w 4756984"/>
                        <a:gd name="connsiteY8" fmla="*/ 626978 h 1083604"/>
                        <a:gd name="connsiteX9" fmla="*/ 4754623 w 4756984"/>
                        <a:gd name="connsiteY9" fmla="*/ 1051313 h 1083604"/>
                        <a:gd name="connsiteX10" fmla="*/ 4657332 w 4756984"/>
                        <a:gd name="connsiteY10" fmla="*/ 1043347 h 1083604"/>
                        <a:gd name="connsiteX11" fmla="*/ 4122149 w 4756984"/>
                        <a:gd name="connsiteY11" fmla="*/ 996401 h 1083604"/>
                        <a:gd name="connsiteX12" fmla="*/ 3256235 w 4756984"/>
                        <a:gd name="connsiteY12" fmla="*/ 957452 h 1083604"/>
                        <a:gd name="connsiteX13" fmla="*/ 2800336 w 4756984"/>
                        <a:gd name="connsiteY13" fmla="*/ 856824 h 1083604"/>
                        <a:gd name="connsiteX14" fmla="*/ 2400725 w 4756984"/>
                        <a:gd name="connsiteY14" fmla="*/ 800961 h 1083604"/>
                        <a:gd name="connsiteX15" fmla="*/ 1926261 w 4756984"/>
                        <a:gd name="connsiteY15" fmla="*/ 650505 h 1083604"/>
                        <a:gd name="connsiteX16" fmla="*/ 1563317 w 4756984"/>
                        <a:gd name="connsiteY16" fmla="*/ 510634 h 1083604"/>
                        <a:gd name="connsiteX17" fmla="*/ 976269 w 4756984"/>
                        <a:gd name="connsiteY17" fmla="*/ 396151 h 1083604"/>
                        <a:gd name="connsiteX18" fmla="*/ 268187 w 4756984"/>
                        <a:gd name="connsiteY18" fmla="*/ 419192 h 1083604"/>
                        <a:gd name="connsiteX19" fmla="*/ 141819 w 4756984"/>
                        <a:gd name="connsiteY19" fmla="*/ 357666 h 1083604"/>
                        <a:gd name="connsiteX20" fmla="*/ 22024 w 4756984"/>
                        <a:gd name="connsiteY20" fmla="*/ 127349 h 1083604"/>
                        <a:gd name="connsiteX0" fmla="*/ 22024 w 4756984"/>
                        <a:gd name="connsiteY0" fmla="*/ 127176 h 1083431"/>
                        <a:gd name="connsiteX1" fmla="*/ 618941 w 4756984"/>
                        <a:gd name="connsiteY1" fmla="*/ 1472 h 1083431"/>
                        <a:gd name="connsiteX2" fmla="*/ 1616203 w 4756984"/>
                        <a:gd name="connsiteY2" fmla="*/ 70097 h 1083431"/>
                        <a:gd name="connsiteX3" fmla="*/ 2280693 w 4756984"/>
                        <a:gd name="connsiteY3" fmla="*/ 241031 h 1083431"/>
                        <a:gd name="connsiteX4" fmla="*/ 2743549 w 4756984"/>
                        <a:gd name="connsiteY4" fmla="*/ 325827 h 1083431"/>
                        <a:gd name="connsiteX5" fmla="*/ 3146688 w 4756984"/>
                        <a:gd name="connsiteY5" fmla="*/ 459419 h 1083431"/>
                        <a:gd name="connsiteX6" fmla="*/ 3644778 w 4756984"/>
                        <a:gd name="connsiteY6" fmla="*/ 505411 h 1083431"/>
                        <a:gd name="connsiteX7" fmla="*/ 4438155 w 4756984"/>
                        <a:gd name="connsiteY7" fmla="*/ 565922 h 1083431"/>
                        <a:gd name="connsiteX8" fmla="*/ 4602146 w 4756984"/>
                        <a:gd name="connsiteY8" fmla="*/ 626805 h 1083431"/>
                        <a:gd name="connsiteX9" fmla="*/ 4754623 w 4756984"/>
                        <a:gd name="connsiteY9" fmla="*/ 1051140 h 1083431"/>
                        <a:gd name="connsiteX10" fmla="*/ 4657332 w 4756984"/>
                        <a:gd name="connsiteY10" fmla="*/ 1043174 h 1083431"/>
                        <a:gd name="connsiteX11" fmla="*/ 4122149 w 4756984"/>
                        <a:gd name="connsiteY11" fmla="*/ 996228 h 1083431"/>
                        <a:gd name="connsiteX12" fmla="*/ 3256235 w 4756984"/>
                        <a:gd name="connsiteY12" fmla="*/ 957279 h 1083431"/>
                        <a:gd name="connsiteX13" fmla="*/ 2800336 w 4756984"/>
                        <a:gd name="connsiteY13" fmla="*/ 856651 h 1083431"/>
                        <a:gd name="connsiteX14" fmla="*/ 2400725 w 4756984"/>
                        <a:gd name="connsiteY14" fmla="*/ 800788 h 1083431"/>
                        <a:gd name="connsiteX15" fmla="*/ 1926261 w 4756984"/>
                        <a:gd name="connsiteY15" fmla="*/ 650332 h 1083431"/>
                        <a:gd name="connsiteX16" fmla="*/ 1563317 w 4756984"/>
                        <a:gd name="connsiteY16" fmla="*/ 510461 h 1083431"/>
                        <a:gd name="connsiteX17" fmla="*/ 976269 w 4756984"/>
                        <a:gd name="connsiteY17" fmla="*/ 395978 h 1083431"/>
                        <a:gd name="connsiteX18" fmla="*/ 268187 w 4756984"/>
                        <a:gd name="connsiteY18" fmla="*/ 419019 h 1083431"/>
                        <a:gd name="connsiteX19" fmla="*/ 141819 w 4756984"/>
                        <a:gd name="connsiteY19" fmla="*/ 357493 h 1083431"/>
                        <a:gd name="connsiteX20" fmla="*/ 22024 w 4756984"/>
                        <a:gd name="connsiteY20" fmla="*/ 127176 h 1083431"/>
                        <a:gd name="connsiteX0" fmla="*/ 22024 w 4756984"/>
                        <a:gd name="connsiteY0" fmla="*/ 127176 h 1083431"/>
                        <a:gd name="connsiteX1" fmla="*/ 618941 w 4756984"/>
                        <a:gd name="connsiteY1" fmla="*/ 1472 h 1083431"/>
                        <a:gd name="connsiteX2" fmla="*/ 1616203 w 4756984"/>
                        <a:gd name="connsiteY2" fmla="*/ 70097 h 1083431"/>
                        <a:gd name="connsiteX3" fmla="*/ 2280693 w 4756984"/>
                        <a:gd name="connsiteY3" fmla="*/ 241031 h 1083431"/>
                        <a:gd name="connsiteX4" fmla="*/ 2703823 w 4756984"/>
                        <a:gd name="connsiteY4" fmla="*/ 429095 h 1083431"/>
                        <a:gd name="connsiteX5" fmla="*/ 3146688 w 4756984"/>
                        <a:gd name="connsiteY5" fmla="*/ 459419 h 1083431"/>
                        <a:gd name="connsiteX6" fmla="*/ 3644778 w 4756984"/>
                        <a:gd name="connsiteY6" fmla="*/ 505411 h 1083431"/>
                        <a:gd name="connsiteX7" fmla="*/ 4438155 w 4756984"/>
                        <a:gd name="connsiteY7" fmla="*/ 565922 h 1083431"/>
                        <a:gd name="connsiteX8" fmla="*/ 4602146 w 4756984"/>
                        <a:gd name="connsiteY8" fmla="*/ 626805 h 1083431"/>
                        <a:gd name="connsiteX9" fmla="*/ 4754623 w 4756984"/>
                        <a:gd name="connsiteY9" fmla="*/ 1051140 h 1083431"/>
                        <a:gd name="connsiteX10" fmla="*/ 4657332 w 4756984"/>
                        <a:gd name="connsiteY10" fmla="*/ 1043174 h 1083431"/>
                        <a:gd name="connsiteX11" fmla="*/ 4122149 w 4756984"/>
                        <a:gd name="connsiteY11" fmla="*/ 996228 h 1083431"/>
                        <a:gd name="connsiteX12" fmla="*/ 3256235 w 4756984"/>
                        <a:gd name="connsiteY12" fmla="*/ 957279 h 1083431"/>
                        <a:gd name="connsiteX13" fmla="*/ 2800336 w 4756984"/>
                        <a:gd name="connsiteY13" fmla="*/ 856651 h 1083431"/>
                        <a:gd name="connsiteX14" fmla="*/ 2400725 w 4756984"/>
                        <a:gd name="connsiteY14" fmla="*/ 800788 h 1083431"/>
                        <a:gd name="connsiteX15" fmla="*/ 1926261 w 4756984"/>
                        <a:gd name="connsiteY15" fmla="*/ 650332 h 1083431"/>
                        <a:gd name="connsiteX16" fmla="*/ 1563317 w 4756984"/>
                        <a:gd name="connsiteY16" fmla="*/ 510461 h 1083431"/>
                        <a:gd name="connsiteX17" fmla="*/ 976269 w 4756984"/>
                        <a:gd name="connsiteY17" fmla="*/ 395978 h 1083431"/>
                        <a:gd name="connsiteX18" fmla="*/ 268187 w 4756984"/>
                        <a:gd name="connsiteY18" fmla="*/ 419019 h 1083431"/>
                        <a:gd name="connsiteX19" fmla="*/ 141819 w 4756984"/>
                        <a:gd name="connsiteY19" fmla="*/ 357493 h 1083431"/>
                        <a:gd name="connsiteX20" fmla="*/ 22024 w 4756984"/>
                        <a:gd name="connsiteY20" fmla="*/ 127176 h 1083431"/>
                        <a:gd name="connsiteX0" fmla="*/ 22024 w 4756984"/>
                        <a:gd name="connsiteY0" fmla="*/ 127176 h 1083431"/>
                        <a:gd name="connsiteX1" fmla="*/ 618941 w 4756984"/>
                        <a:gd name="connsiteY1" fmla="*/ 1472 h 1083431"/>
                        <a:gd name="connsiteX2" fmla="*/ 1616203 w 4756984"/>
                        <a:gd name="connsiteY2" fmla="*/ 70097 h 1083431"/>
                        <a:gd name="connsiteX3" fmla="*/ 2280693 w 4756984"/>
                        <a:gd name="connsiteY3" fmla="*/ 241031 h 1083431"/>
                        <a:gd name="connsiteX4" fmla="*/ 2440425 w 4756984"/>
                        <a:gd name="connsiteY4" fmla="*/ 674801 h 1083431"/>
                        <a:gd name="connsiteX5" fmla="*/ 3146688 w 4756984"/>
                        <a:gd name="connsiteY5" fmla="*/ 459419 h 1083431"/>
                        <a:gd name="connsiteX6" fmla="*/ 3644778 w 4756984"/>
                        <a:gd name="connsiteY6" fmla="*/ 505411 h 1083431"/>
                        <a:gd name="connsiteX7" fmla="*/ 4438155 w 4756984"/>
                        <a:gd name="connsiteY7" fmla="*/ 565922 h 1083431"/>
                        <a:gd name="connsiteX8" fmla="*/ 4602146 w 4756984"/>
                        <a:gd name="connsiteY8" fmla="*/ 626805 h 1083431"/>
                        <a:gd name="connsiteX9" fmla="*/ 4754623 w 4756984"/>
                        <a:gd name="connsiteY9" fmla="*/ 1051140 h 1083431"/>
                        <a:gd name="connsiteX10" fmla="*/ 4657332 w 4756984"/>
                        <a:gd name="connsiteY10" fmla="*/ 1043174 h 1083431"/>
                        <a:gd name="connsiteX11" fmla="*/ 4122149 w 4756984"/>
                        <a:gd name="connsiteY11" fmla="*/ 996228 h 1083431"/>
                        <a:gd name="connsiteX12" fmla="*/ 3256235 w 4756984"/>
                        <a:gd name="connsiteY12" fmla="*/ 957279 h 1083431"/>
                        <a:gd name="connsiteX13" fmla="*/ 2800336 w 4756984"/>
                        <a:gd name="connsiteY13" fmla="*/ 856651 h 1083431"/>
                        <a:gd name="connsiteX14" fmla="*/ 2400725 w 4756984"/>
                        <a:gd name="connsiteY14" fmla="*/ 800788 h 1083431"/>
                        <a:gd name="connsiteX15" fmla="*/ 1926261 w 4756984"/>
                        <a:gd name="connsiteY15" fmla="*/ 650332 h 1083431"/>
                        <a:gd name="connsiteX16" fmla="*/ 1563317 w 4756984"/>
                        <a:gd name="connsiteY16" fmla="*/ 510461 h 1083431"/>
                        <a:gd name="connsiteX17" fmla="*/ 976269 w 4756984"/>
                        <a:gd name="connsiteY17" fmla="*/ 395978 h 1083431"/>
                        <a:gd name="connsiteX18" fmla="*/ 268187 w 4756984"/>
                        <a:gd name="connsiteY18" fmla="*/ 419019 h 1083431"/>
                        <a:gd name="connsiteX19" fmla="*/ 141819 w 4756984"/>
                        <a:gd name="connsiteY19" fmla="*/ 357493 h 1083431"/>
                        <a:gd name="connsiteX20" fmla="*/ 22024 w 4756984"/>
                        <a:gd name="connsiteY20" fmla="*/ 127176 h 1083431"/>
                        <a:gd name="connsiteX0" fmla="*/ 22024 w 4756984"/>
                        <a:gd name="connsiteY0" fmla="*/ 127176 h 1083431"/>
                        <a:gd name="connsiteX1" fmla="*/ 618941 w 4756984"/>
                        <a:gd name="connsiteY1" fmla="*/ 1472 h 1083431"/>
                        <a:gd name="connsiteX2" fmla="*/ 1616203 w 4756984"/>
                        <a:gd name="connsiteY2" fmla="*/ 70097 h 1083431"/>
                        <a:gd name="connsiteX3" fmla="*/ 2280693 w 4756984"/>
                        <a:gd name="connsiteY3" fmla="*/ 241031 h 1083431"/>
                        <a:gd name="connsiteX4" fmla="*/ 2808641 w 4756984"/>
                        <a:gd name="connsiteY4" fmla="*/ 457903 h 1083431"/>
                        <a:gd name="connsiteX5" fmla="*/ 3146688 w 4756984"/>
                        <a:gd name="connsiteY5" fmla="*/ 459419 h 1083431"/>
                        <a:gd name="connsiteX6" fmla="*/ 3644778 w 4756984"/>
                        <a:gd name="connsiteY6" fmla="*/ 505411 h 1083431"/>
                        <a:gd name="connsiteX7" fmla="*/ 4438155 w 4756984"/>
                        <a:gd name="connsiteY7" fmla="*/ 565922 h 1083431"/>
                        <a:gd name="connsiteX8" fmla="*/ 4602146 w 4756984"/>
                        <a:gd name="connsiteY8" fmla="*/ 626805 h 1083431"/>
                        <a:gd name="connsiteX9" fmla="*/ 4754623 w 4756984"/>
                        <a:gd name="connsiteY9" fmla="*/ 1051140 h 1083431"/>
                        <a:gd name="connsiteX10" fmla="*/ 4657332 w 4756984"/>
                        <a:gd name="connsiteY10" fmla="*/ 1043174 h 1083431"/>
                        <a:gd name="connsiteX11" fmla="*/ 4122149 w 4756984"/>
                        <a:gd name="connsiteY11" fmla="*/ 996228 h 1083431"/>
                        <a:gd name="connsiteX12" fmla="*/ 3256235 w 4756984"/>
                        <a:gd name="connsiteY12" fmla="*/ 957279 h 1083431"/>
                        <a:gd name="connsiteX13" fmla="*/ 2800336 w 4756984"/>
                        <a:gd name="connsiteY13" fmla="*/ 856651 h 1083431"/>
                        <a:gd name="connsiteX14" fmla="*/ 2400725 w 4756984"/>
                        <a:gd name="connsiteY14" fmla="*/ 800788 h 1083431"/>
                        <a:gd name="connsiteX15" fmla="*/ 1926261 w 4756984"/>
                        <a:gd name="connsiteY15" fmla="*/ 650332 h 1083431"/>
                        <a:gd name="connsiteX16" fmla="*/ 1563317 w 4756984"/>
                        <a:gd name="connsiteY16" fmla="*/ 510461 h 1083431"/>
                        <a:gd name="connsiteX17" fmla="*/ 976269 w 4756984"/>
                        <a:gd name="connsiteY17" fmla="*/ 395978 h 1083431"/>
                        <a:gd name="connsiteX18" fmla="*/ 268187 w 4756984"/>
                        <a:gd name="connsiteY18" fmla="*/ 419019 h 1083431"/>
                        <a:gd name="connsiteX19" fmla="*/ 141819 w 4756984"/>
                        <a:gd name="connsiteY19" fmla="*/ 357493 h 1083431"/>
                        <a:gd name="connsiteX20" fmla="*/ 22024 w 4756984"/>
                        <a:gd name="connsiteY20" fmla="*/ 127176 h 1083431"/>
                        <a:gd name="connsiteX0" fmla="*/ 22024 w 4756984"/>
                        <a:gd name="connsiteY0" fmla="*/ 127176 h 1083431"/>
                        <a:gd name="connsiteX1" fmla="*/ 618941 w 4756984"/>
                        <a:gd name="connsiteY1" fmla="*/ 1472 h 1083431"/>
                        <a:gd name="connsiteX2" fmla="*/ 1616203 w 4756984"/>
                        <a:gd name="connsiteY2" fmla="*/ 70097 h 1083431"/>
                        <a:gd name="connsiteX3" fmla="*/ 2280693 w 4756984"/>
                        <a:gd name="connsiteY3" fmla="*/ 241031 h 1083431"/>
                        <a:gd name="connsiteX4" fmla="*/ 2808641 w 4756984"/>
                        <a:gd name="connsiteY4" fmla="*/ 457903 h 1083431"/>
                        <a:gd name="connsiteX5" fmla="*/ 3146688 w 4756984"/>
                        <a:gd name="connsiteY5" fmla="*/ 459419 h 1083431"/>
                        <a:gd name="connsiteX6" fmla="*/ 3644778 w 4756984"/>
                        <a:gd name="connsiteY6" fmla="*/ 505411 h 1083431"/>
                        <a:gd name="connsiteX7" fmla="*/ 4438155 w 4756984"/>
                        <a:gd name="connsiteY7" fmla="*/ 565922 h 1083431"/>
                        <a:gd name="connsiteX8" fmla="*/ 4602146 w 4756984"/>
                        <a:gd name="connsiteY8" fmla="*/ 626805 h 1083431"/>
                        <a:gd name="connsiteX9" fmla="*/ 4754623 w 4756984"/>
                        <a:gd name="connsiteY9" fmla="*/ 1051140 h 1083431"/>
                        <a:gd name="connsiteX10" fmla="*/ 4657332 w 4756984"/>
                        <a:gd name="connsiteY10" fmla="*/ 1043174 h 1083431"/>
                        <a:gd name="connsiteX11" fmla="*/ 4122149 w 4756984"/>
                        <a:gd name="connsiteY11" fmla="*/ 996228 h 1083431"/>
                        <a:gd name="connsiteX12" fmla="*/ 3256235 w 4756984"/>
                        <a:gd name="connsiteY12" fmla="*/ 957279 h 1083431"/>
                        <a:gd name="connsiteX13" fmla="*/ 2800336 w 4756984"/>
                        <a:gd name="connsiteY13" fmla="*/ 856651 h 1083431"/>
                        <a:gd name="connsiteX14" fmla="*/ 2574900 w 4756984"/>
                        <a:gd name="connsiteY14" fmla="*/ 718159 h 1083431"/>
                        <a:gd name="connsiteX15" fmla="*/ 1926261 w 4756984"/>
                        <a:gd name="connsiteY15" fmla="*/ 650332 h 1083431"/>
                        <a:gd name="connsiteX16" fmla="*/ 1563317 w 4756984"/>
                        <a:gd name="connsiteY16" fmla="*/ 510461 h 1083431"/>
                        <a:gd name="connsiteX17" fmla="*/ 976269 w 4756984"/>
                        <a:gd name="connsiteY17" fmla="*/ 395978 h 1083431"/>
                        <a:gd name="connsiteX18" fmla="*/ 268187 w 4756984"/>
                        <a:gd name="connsiteY18" fmla="*/ 419019 h 1083431"/>
                        <a:gd name="connsiteX19" fmla="*/ 141819 w 4756984"/>
                        <a:gd name="connsiteY19" fmla="*/ 357493 h 1083431"/>
                        <a:gd name="connsiteX20" fmla="*/ 22024 w 4756984"/>
                        <a:gd name="connsiteY20" fmla="*/ 127176 h 1083431"/>
                        <a:gd name="connsiteX0" fmla="*/ 22024 w 4756984"/>
                        <a:gd name="connsiteY0" fmla="*/ 127176 h 1083431"/>
                        <a:gd name="connsiteX1" fmla="*/ 618941 w 4756984"/>
                        <a:gd name="connsiteY1" fmla="*/ 1472 h 1083431"/>
                        <a:gd name="connsiteX2" fmla="*/ 1616203 w 4756984"/>
                        <a:gd name="connsiteY2" fmla="*/ 70097 h 1083431"/>
                        <a:gd name="connsiteX3" fmla="*/ 2280693 w 4756984"/>
                        <a:gd name="connsiteY3" fmla="*/ 241031 h 1083431"/>
                        <a:gd name="connsiteX4" fmla="*/ 2808641 w 4756984"/>
                        <a:gd name="connsiteY4" fmla="*/ 457903 h 1083431"/>
                        <a:gd name="connsiteX5" fmla="*/ 3146688 w 4756984"/>
                        <a:gd name="connsiteY5" fmla="*/ 459419 h 1083431"/>
                        <a:gd name="connsiteX6" fmla="*/ 3644778 w 4756984"/>
                        <a:gd name="connsiteY6" fmla="*/ 505411 h 1083431"/>
                        <a:gd name="connsiteX7" fmla="*/ 4438155 w 4756984"/>
                        <a:gd name="connsiteY7" fmla="*/ 565922 h 1083431"/>
                        <a:gd name="connsiteX8" fmla="*/ 4602146 w 4756984"/>
                        <a:gd name="connsiteY8" fmla="*/ 626805 h 1083431"/>
                        <a:gd name="connsiteX9" fmla="*/ 4754623 w 4756984"/>
                        <a:gd name="connsiteY9" fmla="*/ 1051140 h 1083431"/>
                        <a:gd name="connsiteX10" fmla="*/ 4657332 w 4756984"/>
                        <a:gd name="connsiteY10" fmla="*/ 1043174 h 1083431"/>
                        <a:gd name="connsiteX11" fmla="*/ 4122149 w 4756984"/>
                        <a:gd name="connsiteY11" fmla="*/ 996228 h 1083431"/>
                        <a:gd name="connsiteX12" fmla="*/ 3256235 w 4756984"/>
                        <a:gd name="connsiteY12" fmla="*/ 957279 h 1083431"/>
                        <a:gd name="connsiteX13" fmla="*/ 2800336 w 4756984"/>
                        <a:gd name="connsiteY13" fmla="*/ 856651 h 1083431"/>
                        <a:gd name="connsiteX14" fmla="*/ 2478432 w 4756984"/>
                        <a:gd name="connsiteY14" fmla="*/ 813989 h 1083431"/>
                        <a:gd name="connsiteX15" fmla="*/ 1926261 w 4756984"/>
                        <a:gd name="connsiteY15" fmla="*/ 650332 h 1083431"/>
                        <a:gd name="connsiteX16" fmla="*/ 1563317 w 4756984"/>
                        <a:gd name="connsiteY16" fmla="*/ 510461 h 1083431"/>
                        <a:gd name="connsiteX17" fmla="*/ 976269 w 4756984"/>
                        <a:gd name="connsiteY17" fmla="*/ 395978 h 1083431"/>
                        <a:gd name="connsiteX18" fmla="*/ 268187 w 4756984"/>
                        <a:gd name="connsiteY18" fmla="*/ 419019 h 1083431"/>
                        <a:gd name="connsiteX19" fmla="*/ 141819 w 4756984"/>
                        <a:gd name="connsiteY19" fmla="*/ 357493 h 1083431"/>
                        <a:gd name="connsiteX20" fmla="*/ 22024 w 4756984"/>
                        <a:gd name="connsiteY20" fmla="*/ 127176 h 1083431"/>
                        <a:gd name="connsiteX0" fmla="*/ 22024 w 4756984"/>
                        <a:gd name="connsiteY0" fmla="*/ 127176 h 1083431"/>
                        <a:gd name="connsiteX1" fmla="*/ 618941 w 4756984"/>
                        <a:gd name="connsiteY1" fmla="*/ 1472 h 1083431"/>
                        <a:gd name="connsiteX2" fmla="*/ 1616203 w 4756984"/>
                        <a:gd name="connsiteY2" fmla="*/ 70097 h 1083431"/>
                        <a:gd name="connsiteX3" fmla="*/ 2280693 w 4756984"/>
                        <a:gd name="connsiteY3" fmla="*/ 241031 h 1083431"/>
                        <a:gd name="connsiteX4" fmla="*/ 2808641 w 4756984"/>
                        <a:gd name="connsiteY4" fmla="*/ 457903 h 1083431"/>
                        <a:gd name="connsiteX5" fmla="*/ 3146688 w 4756984"/>
                        <a:gd name="connsiteY5" fmla="*/ 459419 h 1083431"/>
                        <a:gd name="connsiteX6" fmla="*/ 3644778 w 4756984"/>
                        <a:gd name="connsiteY6" fmla="*/ 505411 h 1083431"/>
                        <a:gd name="connsiteX7" fmla="*/ 4438155 w 4756984"/>
                        <a:gd name="connsiteY7" fmla="*/ 565922 h 1083431"/>
                        <a:gd name="connsiteX8" fmla="*/ 4602146 w 4756984"/>
                        <a:gd name="connsiteY8" fmla="*/ 626805 h 1083431"/>
                        <a:gd name="connsiteX9" fmla="*/ 4754623 w 4756984"/>
                        <a:gd name="connsiteY9" fmla="*/ 1051140 h 1083431"/>
                        <a:gd name="connsiteX10" fmla="*/ 4657332 w 4756984"/>
                        <a:gd name="connsiteY10" fmla="*/ 1043174 h 1083431"/>
                        <a:gd name="connsiteX11" fmla="*/ 4122149 w 4756984"/>
                        <a:gd name="connsiteY11" fmla="*/ 996228 h 1083431"/>
                        <a:gd name="connsiteX12" fmla="*/ 3256235 w 4756984"/>
                        <a:gd name="connsiteY12" fmla="*/ 957279 h 1083431"/>
                        <a:gd name="connsiteX13" fmla="*/ 2800336 w 4756984"/>
                        <a:gd name="connsiteY13" fmla="*/ 856651 h 1083431"/>
                        <a:gd name="connsiteX14" fmla="*/ 2478432 w 4756984"/>
                        <a:gd name="connsiteY14" fmla="*/ 813989 h 1083431"/>
                        <a:gd name="connsiteX15" fmla="*/ 1926261 w 4756984"/>
                        <a:gd name="connsiteY15" fmla="*/ 650332 h 1083431"/>
                        <a:gd name="connsiteX16" fmla="*/ 1541256 w 4756984"/>
                        <a:gd name="connsiteY16" fmla="*/ 447304 h 1083431"/>
                        <a:gd name="connsiteX17" fmla="*/ 976269 w 4756984"/>
                        <a:gd name="connsiteY17" fmla="*/ 395978 h 1083431"/>
                        <a:gd name="connsiteX18" fmla="*/ 268187 w 4756984"/>
                        <a:gd name="connsiteY18" fmla="*/ 419019 h 1083431"/>
                        <a:gd name="connsiteX19" fmla="*/ 141819 w 4756984"/>
                        <a:gd name="connsiteY19" fmla="*/ 357493 h 1083431"/>
                        <a:gd name="connsiteX20" fmla="*/ 22024 w 4756984"/>
                        <a:gd name="connsiteY20" fmla="*/ 127176 h 1083431"/>
                        <a:gd name="connsiteX0" fmla="*/ 22024 w 4756984"/>
                        <a:gd name="connsiteY0" fmla="*/ 127176 h 1083431"/>
                        <a:gd name="connsiteX1" fmla="*/ 618941 w 4756984"/>
                        <a:gd name="connsiteY1" fmla="*/ 1472 h 1083431"/>
                        <a:gd name="connsiteX2" fmla="*/ 1616203 w 4756984"/>
                        <a:gd name="connsiteY2" fmla="*/ 70097 h 1083431"/>
                        <a:gd name="connsiteX3" fmla="*/ 2280693 w 4756984"/>
                        <a:gd name="connsiteY3" fmla="*/ 241031 h 1083431"/>
                        <a:gd name="connsiteX4" fmla="*/ 2808641 w 4756984"/>
                        <a:gd name="connsiteY4" fmla="*/ 457903 h 1083431"/>
                        <a:gd name="connsiteX5" fmla="*/ 3146688 w 4756984"/>
                        <a:gd name="connsiteY5" fmla="*/ 459419 h 1083431"/>
                        <a:gd name="connsiteX6" fmla="*/ 3644778 w 4756984"/>
                        <a:gd name="connsiteY6" fmla="*/ 505411 h 1083431"/>
                        <a:gd name="connsiteX7" fmla="*/ 4438155 w 4756984"/>
                        <a:gd name="connsiteY7" fmla="*/ 565922 h 1083431"/>
                        <a:gd name="connsiteX8" fmla="*/ 4602146 w 4756984"/>
                        <a:gd name="connsiteY8" fmla="*/ 626805 h 1083431"/>
                        <a:gd name="connsiteX9" fmla="*/ 4754623 w 4756984"/>
                        <a:gd name="connsiteY9" fmla="*/ 1051140 h 1083431"/>
                        <a:gd name="connsiteX10" fmla="*/ 4657332 w 4756984"/>
                        <a:gd name="connsiteY10" fmla="*/ 1043174 h 1083431"/>
                        <a:gd name="connsiteX11" fmla="*/ 4122149 w 4756984"/>
                        <a:gd name="connsiteY11" fmla="*/ 996228 h 1083431"/>
                        <a:gd name="connsiteX12" fmla="*/ 3256235 w 4756984"/>
                        <a:gd name="connsiteY12" fmla="*/ 957279 h 1083431"/>
                        <a:gd name="connsiteX13" fmla="*/ 2800336 w 4756984"/>
                        <a:gd name="connsiteY13" fmla="*/ 856651 h 1083431"/>
                        <a:gd name="connsiteX14" fmla="*/ 2478432 w 4756984"/>
                        <a:gd name="connsiteY14" fmla="*/ 813989 h 1083431"/>
                        <a:gd name="connsiteX15" fmla="*/ 1926261 w 4756984"/>
                        <a:gd name="connsiteY15" fmla="*/ 650332 h 1083431"/>
                        <a:gd name="connsiteX16" fmla="*/ 1449833 w 4756984"/>
                        <a:gd name="connsiteY16" fmla="*/ 495585 h 1083431"/>
                        <a:gd name="connsiteX17" fmla="*/ 976269 w 4756984"/>
                        <a:gd name="connsiteY17" fmla="*/ 395978 h 1083431"/>
                        <a:gd name="connsiteX18" fmla="*/ 268187 w 4756984"/>
                        <a:gd name="connsiteY18" fmla="*/ 419019 h 1083431"/>
                        <a:gd name="connsiteX19" fmla="*/ 141819 w 4756984"/>
                        <a:gd name="connsiteY19" fmla="*/ 357493 h 1083431"/>
                        <a:gd name="connsiteX20" fmla="*/ 22024 w 4756984"/>
                        <a:gd name="connsiteY20" fmla="*/ 127176 h 1083431"/>
                        <a:gd name="connsiteX0" fmla="*/ 22024 w 4756984"/>
                        <a:gd name="connsiteY0" fmla="*/ 127176 h 1083431"/>
                        <a:gd name="connsiteX1" fmla="*/ 618941 w 4756984"/>
                        <a:gd name="connsiteY1" fmla="*/ 1472 h 1083431"/>
                        <a:gd name="connsiteX2" fmla="*/ 1616203 w 4756984"/>
                        <a:gd name="connsiteY2" fmla="*/ 70097 h 1083431"/>
                        <a:gd name="connsiteX3" fmla="*/ 2280693 w 4756984"/>
                        <a:gd name="connsiteY3" fmla="*/ 241031 h 1083431"/>
                        <a:gd name="connsiteX4" fmla="*/ 2808641 w 4756984"/>
                        <a:gd name="connsiteY4" fmla="*/ 457903 h 1083431"/>
                        <a:gd name="connsiteX5" fmla="*/ 3146688 w 4756984"/>
                        <a:gd name="connsiteY5" fmla="*/ 459419 h 1083431"/>
                        <a:gd name="connsiteX6" fmla="*/ 3644778 w 4756984"/>
                        <a:gd name="connsiteY6" fmla="*/ 505411 h 1083431"/>
                        <a:gd name="connsiteX7" fmla="*/ 4438155 w 4756984"/>
                        <a:gd name="connsiteY7" fmla="*/ 565922 h 1083431"/>
                        <a:gd name="connsiteX8" fmla="*/ 4602146 w 4756984"/>
                        <a:gd name="connsiteY8" fmla="*/ 626805 h 1083431"/>
                        <a:gd name="connsiteX9" fmla="*/ 4754623 w 4756984"/>
                        <a:gd name="connsiteY9" fmla="*/ 1051140 h 1083431"/>
                        <a:gd name="connsiteX10" fmla="*/ 4657332 w 4756984"/>
                        <a:gd name="connsiteY10" fmla="*/ 1043174 h 1083431"/>
                        <a:gd name="connsiteX11" fmla="*/ 4122149 w 4756984"/>
                        <a:gd name="connsiteY11" fmla="*/ 996228 h 1083431"/>
                        <a:gd name="connsiteX12" fmla="*/ 3256235 w 4756984"/>
                        <a:gd name="connsiteY12" fmla="*/ 957279 h 1083431"/>
                        <a:gd name="connsiteX13" fmla="*/ 3005243 w 4756984"/>
                        <a:gd name="connsiteY13" fmla="*/ 823248 h 1083431"/>
                        <a:gd name="connsiteX14" fmla="*/ 2478432 w 4756984"/>
                        <a:gd name="connsiteY14" fmla="*/ 813989 h 1083431"/>
                        <a:gd name="connsiteX15" fmla="*/ 1926261 w 4756984"/>
                        <a:gd name="connsiteY15" fmla="*/ 650332 h 1083431"/>
                        <a:gd name="connsiteX16" fmla="*/ 1449833 w 4756984"/>
                        <a:gd name="connsiteY16" fmla="*/ 495585 h 1083431"/>
                        <a:gd name="connsiteX17" fmla="*/ 976269 w 4756984"/>
                        <a:gd name="connsiteY17" fmla="*/ 395978 h 1083431"/>
                        <a:gd name="connsiteX18" fmla="*/ 268187 w 4756984"/>
                        <a:gd name="connsiteY18" fmla="*/ 419019 h 1083431"/>
                        <a:gd name="connsiteX19" fmla="*/ 141819 w 4756984"/>
                        <a:gd name="connsiteY19" fmla="*/ 357493 h 1083431"/>
                        <a:gd name="connsiteX20" fmla="*/ 22024 w 4756984"/>
                        <a:gd name="connsiteY20" fmla="*/ 127176 h 1083431"/>
                        <a:gd name="connsiteX0" fmla="*/ 22024 w 4756984"/>
                        <a:gd name="connsiteY0" fmla="*/ 127176 h 1083431"/>
                        <a:gd name="connsiteX1" fmla="*/ 618941 w 4756984"/>
                        <a:gd name="connsiteY1" fmla="*/ 1472 h 1083431"/>
                        <a:gd name="connsiteX2" fmla="*/ 1616203 w 4756984"/>
                        <a:gd name="connsiteY2" fmla="*/ 70097 h 1083431"/>
                        <a:gd name="connsiteX3" fmla="*/ 2280693 w 4756984"/>
                        <a:gd name="connsiteY3" fmla="*/ 241031 h 1083431"/>
                        <a:gd name="connsiteX4" fmla="*/ 2808641 w 4756984"/>
                        <a:gd name="connsiteY4" fmla="*/ 457903 h 1083431"/>
                        <a:gd name="connsiteX5" fmla="*/ 3146688 w 4756984"/>
                        <a:gd name="connsiteY5" fmla="*/ 459419 h 1083431"/>
                        <a:gd name="connsiteX6" fmla="*/ 3644778 w 4756984"/>
                        <a:gd name="connsiteY6" fmla="*/ 505411 h 1083431"/>
                        <a:gd name="connsiteX7" fmla="*/ 4438155 w 4756984"/>
                        <a:gd name="connsiteY7" fmla="*/ 565922 h 1083431"/>
                        <a:gd name="connsiteX8" fmla="*/ 4602146 w 4756984"/>
                        <a:gd name="connsiteY8" fmla="*/ 626805 h 1083431"/>
                        <a:gd name="connsiteX9" fmla="*/ 4754623 w 4756984"/>
                        <a:gd name="connsiteY9" fmla="*/ 1051140 h 1083431"/>
                        <a:gd name="connsiteX10" fmla="*/ 4657332 w 4756984"/>
                        <a:gd name="connsiteY10" fmla="*/ 1043174 h 1083431"/>
                        <a:gd name="connsiteX11" fmla="*/ 4122149 w 4756984"/>
                        <a:gd name="connsiteY11" fmla="*/ 996228 h 1083431"/>
                        <a:gd name="connsiteX12" fmla="*/ 3646516 w 4756984"/>
                        <a:gd name="connsiteY12" fmla="*/ 803537 h 1083431"/>
                        <a:gd name="connsiteX13" fmla="*/ 3005243 w 4756984"/>
                        <a:gd name="connsiteY13" fmla="*/ 823248 h 1083431"/>
                        <a:gd name="connsiteX14" fmla="*/ 2478432 w 4756984"/>
                        <a:gd name="connsiteY14" fmla="*/ 813989 h 1083431"/>
                        <a:gd name="connsiteX15" fmla="*/ 1926261 w 4756984"/>
                        <a:gd name="connsiteY15" fmla="*/ 650332 h 1083431"/>
                        <a:gd name="connsiteX16" fmla="*/ 1449833 w 4756984"/>
                        <a:gd name="connsiteY16" fmla="*/ 495585 h 1083431"/>
                        <a:gd name="connsiteX17" fmla="*/ 976269 w 4756984"/>
                        <a:gd name="connsiteY17" fmla="*/ 395978 h 1083431"/>
                        <a:gd name="connsiteX18" fmla="*/ 268187 w 4756984"/>
                        <a:gd name="connsiteY18" fmla="*/ 419019 h 1083431"/>
                        <a:gd name="connsiteX19" fmla="*/ 141819 w 4756984"/>
                        <a:gd name="connsiteY19" fmla="*/ 357493 h 1083431"/>
                        <a:gd name="connsiteX20" fmla="*/ 22024 w 4756984"/>
                        <a:gd name="connsiteY20" fmla="*/ 127176 h 1083431"/>
                        <a:gd name="connsiteX0" fmla="*/ 22024 w 4756984"/>
                        <a:gd name="connsiteY0" fmla="*/ 127176 h 1083431"/>
                        <a:gd name="connsiteX1" fmla="*/ 618941 w 4756984"/>
                        <a:gd name="connsiteY1" fmla="*/ 1472 h 1083431"/>
                        <a:gd name="connsiteX2" fmla="*/ 1616203 w 4756984"/>
                        <a:gd name="connsiteY2" fmla="*/ 70097 h 1083431"/>
                        <a:gd name="connsiteX3" fmla="*/ 2280693 w 4756984"/>
                        <a:gd name="connsiteY3" fmla="*/ 241031 h 1083431"/>
                        <a:gd name="connsiteX4" fmla="*/ 2808641 w 4756984"/>
                        <a:gd name="connsiteY4" fmla="*/ 457903 h 1083431"/>
                        <a:gd name="connsiteX5" fmla="*/ 3146688 w 4756984"/>
                        <a:gd name="connsiteY5" fmla="*/ 459419 h 1083431"/>
                        <a:gd name="connsiteX6" fmla="*/ 3644778 w 4756984"/>
                        <a:gd name="connsiteY6" fmla="*/ 505411 h 1083431"/>
                        <a:gd name="connsiteX7" fmla="*/ 4438155 w 4756984"/>
                        <a:gd name="connsiteY7" fmla="*/ 565922 h 1083431"/>
                        <a:gd name="connsiteX8" fmla="*/ 4602146 w 4756984"/>
                        <a:gd name="connsiteY8" fmla="*/ 626805 h 1083431"/>
                        <a:gd name="connsiteX9" fmla="*/ 4754623 w 4756984"/>
                        <a:gd name="connsiteY9" fmla="*/ 1051140 h 1083431"/>
                        <a:gd name="connsiteX10" fmla="*/ 4657332 w 4756984"/>
                        <a:gd name="connsiteY10" fmla="*/ 1043174 h 1083431"/>
                        <a:gd name="connsiteX11" fmla="*/ 4122149 w 4756984"/>
                        <a:gd name="connsiteY11" fmla="*/ 996228 h 1083431"/>
                        <a:gd name="connsiteX12" fmla="*/ 4329940 w 4756984"/>
                        <a:gd name="connsiteY12" fmla="*/ 875376 h 1083431"/>
                        <a:gd name="connsiteX13" fmla="*/ 3646516 w 4756984"/>
                        <a:gd name="connsiteY13" fmla="*/ 803537 h 1083431"/>
                        <a:gd name="connsiteX14" fmla="*/ 3005243 w 4756984"/>
                        <a:gd name="connsiteY14" fmla="*/ 823248 h 1083431"/>
                        <a:gd name="connsiteX15" fmla="*/ 2478432 w 4756984"/>
                        <a:gd name="connsiteY15" fmla="*/ 813989 h 1083431"/>
                        <a:gd name="connsiteX16" fmla="*/ 1926261 w 4756984"/>
                        <a:gd name="connsiteY16" fmla="*/ 650332 h 1083431"/>
                        <a:gd name="connsiteX17" fmla="*/ 1449833 w 4756984"/>
                        <a:gd name="connsiteY17" fmla="*/ 495585 h 1083431"/>
                        <a:gd name="connsiteX18" fmla="*/ 976269 w 4756984"/>
                        <a:gd name="connsiteY18" fmla="*/ 395978 h 1083431"/>
                        <a:gd name="connsiteX19" fmla="*/ 268187 w 4756984"/>
                        <a:gd name="connsiteY19" fmla="*/ 419019 h 1083431"/>
                        <a:gd name="connsiteX20" fmla="*/ 141819 w 4756984"/>
                        <a:gd name="connsiteY20" fmla="*/ 357493 h 1083431"/>
                        <a:gd name="connsiteX21" fmla="*/ 22024 w 4756984"/>
                        <a:gd name="connsiteY21" fmla="*/ 127176 h 1083431"/>
                        <a:gd name="connsiteX0" fmla="*/ 22024 w 4756984"/>
                        <a:gd name="connsiteY0" fmla="*/ 127176 h 1083431"/>
                        <a:gd name="connsiteX1" fmla="*/ 618941 w 4756984"/>
                        <a:gd name="connsiteY1" fmla="*/ 1472 h 1083431"/>
                        <a:gd name="connsiteX2" fmla="*/ 1616203 w 4756984"/>
                        <a:gd name="connsiteY2" fmla="*/ 70097 h 1083431"/>
                        <a:gd name="connsiteX3" fmla="*/ 2280693 w 4756984"/>
                        <a:gd name="connsiteY3" fmla="*/ 241031 h 1083431"/>
                        <a:gd name="connsiteX4" fmla="*/ 2808641 w 4756984"/>
                        <a:gd name="connsiteY4" fmla="*/ 457903 h 1083431"/>
                        <a:gd name="connsiteX5" fmla="*/ 3146688 w 4756984"/>
                        <a:gd name="connsiteY5" fmla="*/ 459419 h 1083431"/>
                        <a:gd name="connsiteX6" fmla="*/ 3644778 w 4756984"/>
                        <a:gd name="connsiteY6" fmla="*/ 505411 h 1083431"/>
                        <a:gd name="connsiteX7" fmla="*/ 4438155 w 4756984"/>
                        <a:gd name="connsiteY7" fmla="*/ 565922 h 1083431"/>
                        <a:gd name="connsiteX8" fmla="*/ 4602146 w 4756984"/>
                        <a:gd name="connsiteY8" fmla="*/ 626805 h 1083431"/>
                        <a:gd name="connsiteX9" fmla="*/ 4754623 w 4756984"/>
                        <a:gd name="connsiteY9" fmla="*/ 1051140 h 1083431"/>
                        <a:gd name="connsiteX10" fmla="*/ 4657332 w 4756984"/>
                        <a:gd name="connsiteY10" fmla="*/ 1043174 h 1083431"/>
                        <a:gd name="connsiteX11" fmla="*/ 4122149 w 4756984"/>
                        <a:gd name="connsiteY11" fmla="*/ 996228 h 1083431"/>
                        <a:gd name="connsiteX12" fmla="*/ 4329940 w 4756984"/>
                        <a:gd name="connsiteY12" fmla="*/ 875376 h 1083431"/>
                        <a:gd name="connsiteX13" fmla="*/ 3646516 w 4756984"/>
                        <a:gd name="connsiteY13" fmla="*/ 803537 h 1083431"/>
                        <a:gd name="connsiteX14" fmla="*/ 3063083 w 4756984"/>
                        <a:gd name="connsiteY14" fmla="*/ 888081 h 1083431"/>
                        <a:gd name="connsiteX15" fmla="*/ 2478432 w 4756984"/>
                        <a:gd name="connsiteY15" fmla="*/ 813989 h 1083431"/>
                        <a:gd name="connsiteX16" fmla="*/ 1926261 w 4756984"/>
                        <a:gd name="connsiteY16" fmla="*/ 650332 h 1083431"/>
                        <a:gd name="connsiteX17" fmla="*/ 1449833 w 4756984"/>
                        <a:gd name="connsiteY17" fmla="*/ 495585 h 1083431"/>
                        <a:gd name="connsiteX18" fmla="*/ 976269 w 4756984"/>
                        <a:gd name="connsiteY18" fmla="*/ 395978 h 1083431"/>
                        <a:gd name="connsiteX19" fmla="*/ 268187 w 4756984"/>
                        <a:gd name="connsiteY19" fmla="*/ 419019 h 1083431"/>
                        <a:gd name="connsiteX20" fmla="*/ 141819 w 4756984"/>
                        <a:gd name="connsiteY20" fmla="*/ 357493 h 1083431"/>
                        <a:gd name="connsiteX21" fmla="*/ 22024 w 4756984"/>
                        <a:gd name="connsiteY21" fmla="*/ 127176 h 1083431"/>
                        <a:gd name="connsiteX0" fmla="*/ 22024 w 4755023"/>
                        <a:gd name="connsiteY0" fmla="*/ 127176 h 1087412"/>
                        <a:gd name="connsiteX1" fmla="*/ 618941 w 4755023"/>
                        <a:gd name="connsiteY1" fmla="*/ 1472 h 1087412"/>
                        <a:gd name="connsiteX2" fmla="*/ 1616203 w 4755023"/>
                        <a:gd name="connsiteY2" fmla="*/ 70097 h 1087412"/>
                        <a:gd name="connsiteX3" fmla="*/ 2280693 w 4755023"/>
                        <a:gd name="connsiteY3" fmla="*/ 241031 h 1087412"/>
                        <a:gd name="connsiteX4" fmla="*/ 2808641 w 4755023"/>
                        <a:gd name="connsiteY4" fmla="*/ 457903 h 1087412"/>
                        <a:gd name="connsiteX5" fmla="*/ 3146688 w 4755023"/>
                        <a:gd name="connsiteY5" fmla="*/ 459419 h 1087412"/>
                        <a:gd name="connsiteX6" fmla="*/ 3644778 w 4755023"/>
                        <a:gd name="connsiteY6" fmla="*/ 505411 h 1087412"/>
                        <a:gd name="connsiteX7" fmla="*/ 4438155 w 4755023"/>
                        <a:gd name="connsiteY7" fmla="*/ 565922 h 1087412"/>
                        <a:gd name="connsiteX8" fmla="*/ 4602146 w 4755023"/>
                        <a:gd name="connsiteY8" fmla="*/ 626805 h 1087412"/>
                        <a:gd name="connsiteX9" fmla="*/ 4754623 w 4755023"/>
                        <a:gd name="connsiteY9" fmla="*/ 1051140 h 1087412"/>
                        <a:gd name="connsiteX10" fmla="*/ 4657332 w 4755023"/>
                        <a:gd name="connsiteY10" fmla="*/ 1043174 h 1087412"/>
                        <a:gd name="connsiteX11" fmla="*/ 4528344 w 4755023"/>
                        <a:gd name="connsiteY11" fmla="*/ 895796 h 1087412"/>
                        <a:gd name="connsiteX12" fmla="*/ 4329940 w 4755023"/>
                        <a:gd name="connsiteY12" fmla="*/ 875376 h 1087412"/>
                        <a:gd name="connsiteX13" fmla="*/ 3646516 w 4755023"/>
                        <a:gd name="connsiteY13" fmla="*/ 803537 h 1087412"/>
                        <a:gd name="connsiteX14" fmla="*/ 3063083 w 4755023"/>
                        <a:gd name="connsiteY14" fmla="*/ 888081 h 1087412"/>
                        <a:gd name="connsiteX15" fmla="*/ 2478432 w 4755023"/>
                        <a:gd name="connsiteY15" fmla="*/ 813989 h 1087412"/>
                        <a:gd name="connsiteX16" fmla="*/ 1926261 w 4755023"/>
                        <a:gd name="connsiteY16" fmla="*/ 650332 h 1087412"/>
                        <a:gd name="connsiteX17" fmla="*/ 1449833 w 4755023"/>
                        <a:gd name="connsiteY17" fmla="*/ 495585 h 1087412"/>
                        <a:gd name="connsiteX18" fmla="*/ 976269 w 4755023"/>
                        <a:gd name="connsiteY18" fmla="*/ 395978 h 1087412"/>
                        <a:gd name="connsiteX19" fmla="*/ 268187 w 4755023"/>
                        <a:gd name="connsiteY19" fmla="*/ 419019 h 1087412"/>
                        <a:gd name="connsiteX20" fmla="*/ 141819 w 4755023"/>
                        <a:gd name="connsiteY20" fmla="*/ 357493 h 1087412"/>
                        <a:gd name="connsiteX21" fmla="*/ 22024 w 4755023"/>
                        <a:gd name="connsiteY21" fmla="*/ 127176 h 1087412"/>
                        <a:gd name="connsiteX0" fmla="*/ 22024 w 4755350"/>
                        <a:gd name="connsiteY0" fmla="*/ 127176 h 1088301"/>
                        <a:gd name="connsiteX1" fmla="*/ 618941 w 4755350"/>
                        <a:gd name="connsiteY1" fmla="*/ 1472 h 1088301"/>
                        <a:gd name="connsiteX2" fmla="*/ 1616203 w 4755350"/>
                        <a:gd name="connsiteY2" fmla="*/ 70097 h 1088301"/>
                        <a:gd name="connsiteX3" fmla="*/ 2280693 w 4755350"/>
                        <a:gd name="connsiteY3" fmla="*/ 241031 h 1088301"/>
                        <a:gd name="connsiteX4" fmla="*/ 2808641 w 4755350"/>
                        <a:gd name="connsiteY4" fmla="*/ 457903 h 1088301"/>
                        <a:gd name="connsiteX5" fmla="*/ 3146688 w 4755350"/>
                        <a:gd name="connsiteY5" fmla="*/ 459419 h 1088301"/>
                        <a:gd name="connsiteX6" fmla="*/ 3644778 w 4755350"/>
                        <a:gd name="connsiteY6" fmla="*/ 505411 h 1088301"/>
                        <a:gd name="connsiteX7" fmla="*/ 4438155 w 4755350"/>
                        <a:gd name="connsiteY7" fmla="*/ 565922 h 1088301"/>
                        <a:gd name="connsiteX8" fmla="*/ 4602146 w 4755350"/>
                        <a:gd name="connsiteY8" fmla="*/ 626805 h 1088301"/>
                        <a:gd name="connsiteX9" fmla="*/ 4754623 w 4755350"/>
                        <a:gd name="connsiteY9" fmla="*/ 1051140 h 1088301"/>
                        <a:gd name="connsiteX10" fmla="*/ 4657332 w 4755350"/>
                        <a:gd name="connsiteY10" fmla="*/ 1043174 h 1088301"/>
                        <a:gd name="connsiteX11" fmla="*/ 4329940 w 4755350"/>
                        <a:gd name="connsiteY11" fmla="*/ 875376 h 1088301"/>
                        <a:gd name="connsiteX12" fmla="*/ 3646516 w 4755350"/>
                        <a:gd name="connsiteY12" fmla="*/ 803537 h 1088301"/>
                        <a:gd name="connsiteX13" fmla="*/ 3063083 w 4755350"/>
                        <a:gd name="connsiteY13" fmla="*/ 888081 h 1088301"/>
                        <a:gd name="connsiteX14" fmla="*/ 2478432 w 4755350"/>
                        <a:gd name="connsiteY14" fmla="*/ 813989 h 1088301"/>
                        <a:gd name="connsiteX15" fmla="*/ 1926261 w 4755350"/>
                        <a:gd name="connsiteY15" fmla="*/ 650332 h 1088301"/>
                        <a:gd name="connsiteX16" fmla="*/ 1449833 w 4755350"/>
                        <a:gd name="connsiteY16" fmla="*/ 495585 h 1088301"/>
                        <a:gd name="connsiteX17" fmla="*/ 976269 w 4755350"/>
                        <a:gd name="connsiteY17" fmla="*/ 395978 h 1088301"/>
                        <a:gd name="connsiteX18" fmla="*/ 268187 w 4755350"/>
                        <a:gd name="connsiteY18" fmla="*/ 419019 h 1088301"/>
                        <a:gd name="connsiteX19" fmla="*/ 141819 w 4755350"/>
                        <a:gd name="connsiteY19" fmla="*/ 357493 h 1088301"/>
                        <a:gd name="connsiteX20" fmla="*/ 22024 w 4755350"/>
                        <a:gd name="connsiteY20" fmla="*/ 127176 h 1088301"/>
                        <a:gd name="connsiteX0" fmla="*/ 22024 w 4754622"/>
                        <a:gd name="connsiteY0" fmla="*/ 127176 h 1057410"/>
                        <a:gd name="connsiteX1" fmla="*/ 618941 w 4754622"/>
                        <a:gd name="connsiteY1" fmla="*/ 1472 h 1057410"/>
                        <a:gd name="connsiteX2" fmla="*/ 1616203 w 4754622"/>
                        <a:gd name="connsiteY2" fmla="*/ 70097 h 1057410"/>
                        <a:gd name="connsiteX3" fmla="*/ 2280693 w 4754622"/>
                        <a:gd name="connsiteY3" fmla="*/ 241031 h 1057410"/>
                        <a:gd name="connsiteX4" fmla="*/ 2808641 w 4754622"/>
                        <a:gd name="connsiteY4" fmla="*/ 457903 h 1057410"/>
                        <a:gd name="connsiteX5" fmla="*/ 3146688 w 4754622"/>
                        <a:gd name="connsiteY5" fmla="*/ 459419 h 1057410"/>
                        <a:gd name="connsiteX6" fmla="*/ 3644778 w 4754622"/>
                        <a:gd name="connsiteY6" fmla="*/ 505411 h 1057410"/>
                        <a:gd name="connsiteX7" fmla="*/ 4438155 w 4754622"/>
                        <a:gd name="connsiteY7" fmla="*/ 565922 h 1057410"/>
                        <a:gd name="connsiteX8" fmla="*/ 4602146 w 4754622"/>
                        <a:gd name="connsiteY8" fmla="*/ 626805 h 1057410"/>
                        <a:gd name="connsiteX9" fmla="*/ 4754623 w 4754622"/>
                        <a:gd name="connsiteY9" fmla="*/ 1051140 h 1057410"/>
                        <a:gd name="connsiteX10" fmla="*/ 4329940 w 4754622"/>
                        <a:gd name="connsiteY10" fmla="*/ 875376 h 1057410"/>
                        <a:gd name="connsiteX11" fmla="*/ 3646516 w 4754622"/>
                        <a:gd name="connsiteY11" fmla="*/ 803537 h 1057410"/>
                        <a:gd name="connsiteX12" fmla="*/ 3063083 w 4754622"/>
                        <a:gd name="connsiteY12" fmla="*/ 888081 h 1057410"/>
                        <a:gd name="connsiteX13" fmla="*/ 2478432 w 4754622"/>
                        <a:gd name="connsiteY13" fmla="*/ 813989 h 1057410"/>
                        <a:gd name="connsiteX14" fmla="*/ 1926261 w 4754622"/>
                        <a:gd name="connsiteY14" fmla="*/ 650332 h 1057410"/>
                        <a:gd name="connsiteX15" fmla="*/ 1449833 w 4754622"/>
                        <a:gd name="connsiteY15" fmla="*/ 495585 h 1057410"/>
                        <a:gd name="connsiteX16" fmla="*/ 976269 w 4754622"/>
                        <a:gd name="connsiteY16" fmla="*/ 395978 h 1057410"/>
                        <a:gd name="connsiteX17" fmla="*/ 268187 w 4754622"/>
                        <a:gd name="connsiteY17" fmla="*/ 419019 h 1057410"/>
                        <a:gd name="connsiteX18" fmla="*/ 141819 w 4754622"/>
                        <a:gd name="connsiteY18" fmla="*/ 357493 h 1057410"/>
                        <a:gd name="connsiteX19" fmla="*/ 22024 w 4754622"/>
                        <a:gd name="connsiteY19" fmla="*/ 127176 h 1057410"/>
                        <a:gd name="connsiteX0" fmla="*/ 22024 w 4602147"/>
                        <a:gd name="connsiteY0" fmla="*/ 127176 h 888141"/>
                        <a:gd name="connsiteX1" fmla="*/ 618941 w 4602147"/>
                        <a:gd name="connsiteY1" fmla="*/ 1472 h 888141"/>
                        <a:gd name="connsiteX2" fmla="*/ 1616203 w 4602147"/>
                        <a:gd name="connsiteY2" fmla="*/ 70097 h 888141"/>
                        <a:gd name="connsiteX3" fmla="*/ 2280693 w 4602147"/>
                        <a:gd name="connsiteY3" fmla="*/ 241031 h 888141"/>
                        <a:gd name="connsiteX4" fmla="*/ 2808641 w 4602147"/>
                        <a:gd name="connsiteY4" fmla="*/ 457903 h 888141"/>
                        <a:gd name="connsiteX5" fmla="*/ 3146688 w 4602147"/>
                        <a:gd name="connsiteY5" fmla="*/ 459419 h 888141"/>
                        <a:gd name="connsiteX6" fmla="*/ 3644778 w 4602147"/>
                        <a:gd name="connsiteY6" fmla="*/ 505411 h 888141"/>
                        <a:gd name="connsiteX7" fmla="*/ 4438155 w 4602147"/>
                        <a:gd name="connsiteY7" fmla="*/ 565922 h 888141"/>
                        <a:gd name="connsiteX8" fmla="*/ 4602146 w 4602147"/>
                        <a:gd name="connsiteY8" fmla="*/ 626805 h 888141"/>
                        <a:gd name="connsiteX9" fmla="*/ 4329940 w 4602147"/>
                        <a:gd name="connsiteY9" fmla="*/ 875376 h 888141"/>
                        <a:gd name="connsiteX10" fmla="*/ 3646516 w 4602147"/>
                        <a:gd name="connsiteY10" fmla="*/ 803537 h 888141"/>
                        <a:gd name="connsiteX11" fmla="*/ 3063083 w 4602147"/>
                        <a:gd name="connsiteY11" fmla="*/ 888081 h 888141"/>
                        <a:gd name="connsiteX12" fmla="*/ 2478432 w 4602147"/>
                        <a:gd name="connsiteY12" fmla="*/ 813989 h 888141"/>
                        <a:gd name="connsiteX13" fmla="*/ 1926261 w 4602147"/>
                        <a:gd name="connsiteY13" fmla="*/ 650332 h 888141"/>
                        <a:gd name="connsiteX14" fmla="*/ 1449833 w 4602147"/>
                        <a:gd name="connsiteY14" fmla="*/ 495585 h 888141"/>
                        <a:gd name="connsiteX15" fmla="*/ 976269 w 4602147"/>
                        <a:gd name="connsiteY15" fmla="*/ 395978 h 888141"/>
                        <a:gd name="connsiteX16" fmla="*/ 268187 w 4602147"/>
                        <a:gd name="connsiteY16" fmla="*/ 419019 h 888141"/>
                        <a:gd name="connsiteX17" fmla="*/ 141819 w 4602147"/>
                        <a:gd name="connsiteY17" fmla="*/ 357493 h 888141"/>
                        <a:gd name="connsiteX18" fmla="*/ 22024 w 4602147"/>
                        <a:gd name="connsiteY18" fmla="*/ 127176 h 888141"/>
                        <a:gd name="connsiteX0" fmla="*/ 22024 w 4602147"/>
                        <a:gd name="connsiteY0" fmla="*/ 127176 h 888141"/>
                        <a:gd name="connsiteX1" fmla="*/ 618941 w 4602147"/>
                        <a:gd name="connsiteY1" fmla="*/ 1472 h 888141"/>
                        <a:gd name="connsiteX2" fmla="*/ 1616203 w 4602147"/>
                        <a:gd name="connsiteY2" fmla="*/ 70097 h 888141"/>
                        <a:gd name="connsiteX3" fmla="*/ 2280693 w 4602147"/>
                        <a:gd name="connsiteY3" fmla="*/ 241031 h 888141"/>
                        <a:gd name="connsiteX4" fmla="*/ 2808641 w 4602147"/>
                        <a:gd name="connsiteY4" fmla="*/ 457903 h 888141"/>
                        <a:gd name="connsiteX5" fmla="*/ 3257650 w 4602147"/>
                        <a:gd name="connsiteY5" fmla="*/ 498072 h 888141"/>
                        <a:gd name="connsiteX6" fmla="*/ 3644778 w 4602147"/>
                        <a:gd name="connsiteY6" fmla="*/ 505411 h 888141"/>
                        <a:gd name="connsiteX7" fmla="*/ 4438155 w 4602147"/>
                        <a:gd name="connsiteY7" fmla="*/ 565922 h 888141"/>
                        <a:gd name="connsiteX8" fmla="*/ 4602146 w 4602147"/>
                        <a:gd name="connsiteY8" fmla="*/ 626805 h 888141"/>
                        <a:gd name="connsiteX9" fmla="*/ 4329940 w 4602147"/>
                        <a:gd name="connsiteY9" fmla="*/ 875376 h 888141"/>
                        <a:gd name="connsiteX10" fmla="*/ 3646516 w 4602147"/>
                        <a:gd name="connsiteY10" fmla="*/ 803537 h 888141"/>
                        <a:gd name="connsiteX11" fmla="*/ 3063083 w 4602147"/>
                        <a:gd name="connsiteY11" fmla="*/ 888081 h 888141"/>
                        <a:gd name="connsiteX12" fmla="*/ 2478432 w 4602147"/>
                        <a:gd name="connsiteY12" fmla="*/ 813989 h 888141"/>
                        <a:gd name="connsiteX13" fmla="*/ 1926261 w 4602147"/>
                        <a:gd name="connsiteY13" fmla="*/ 650332 h 888141"/>
                        <a:gd name="connsiteX14" fmla="*/ 1449833 w 4602147"/>
                        <a:gd name="connsiteY14" fmla="*/ 495585 h 888141"/>
                        <a:gd name="connsiteX15" fmla="*/ 976269 w 4602147"/>
                        <a:gd name="connsiteY15" fmla="*/ 395978 h 888141"/>
                        <a:gd name="connsiteX16" fmla="*/ 268187 w 4602147"/>
                        <a:gd name="connsiteY16" fmla="*/ 419019 h 888141"/>
                        <a:gd name="connsiteX17" fmla="*/ 141819 w 4602147"/>
                        <a:gd name="connsiteY17" fmla="*/ 357493 h 888141"/>
                        <a:gd name="connsiteX18" fmla="*/ 22024 w 4602147"/>
                        <a:gd name="connsiteY18" fmla="*/ 127176 h 888141"/>
                        <a:gd name="connsiteX0" fmla="*/ 22024 w 4602147"/>
                        <a:gd name="connsiteY0" fmla="*/ 127176 h 888141"/>
                        <a:gd name="connsiteX1" fmla="*/ 618941 w 4602147"/>
                        <a:gd name="connsiteY1" fmla="*/ 1472 h 888141"/>
                        <a:gd name="connsiteX2" fmla="*/ 1616203 w 4602147"/>
                        <a:gd name="connsiteY2" fmla="*/ 70097 h 888141"/>
                        <a:gd name="connsiteX3" fmla="*/ 2280693 w 4602147"/>
                        <a:gd name="connsiteY3" fmla="*/ 241031 h 888141"/>
                        <a:gd name="connsiteX4" fmla="*/ 2808641 w 4602147"/>
                        <a:gd name="connsiteY4" fmla="*/ 457903 h 888141"/>
                        <a:gd name="connsiteX5" fmla="*/ 3257650 w 4602147"/>
                        <a:gd name="connsiteY5" fmla="*/ 498072 h 888141"/>
                        <a:gd name="connsiteX6" fmla="*/ 4040875 w 4602147"/>
                        <a:gd name="connsiteY6" fmla="*/ 500081 h 888141"/>
                        <a:gd name="connsiteX7" fmla="*/ 4438155 w 4602147"/>
                        <a:gd name="connsiteY7" fmla="*/ 565922 h 888141"/>
                        <a:gd name="connsiteX8" fmla="*/ 4602146 w 4602147"/>
                        <a:gd name="connsiteY8" fmla="*/ 626805 h 888141"/>
                        <a:gd name="connsiteX9" fmla="*/ 4329940 w 4602147"/>
                        <a:gd name="connsiteY9" fmla="*/ 875376 h 888141"/>
                        <a:gd name="connsiteX10" fmla="*/ 3646516 w 4602147"/>
                        <a:gd name="connsiteY10" fmla="*/ 803537 h 888141"/>
                        <a:gd name="connsiteX11" fmla="*/ 3063083 w 4602147"/>
                        <a:gd name="connsiteY11" fmla="*/ 888081 h 888141"/>
                        <a:gd name="connsiteX12" fmla="*/ 2478432 w 4602147"/>
                        <a:gd name="connsiteY12" fmla="*/ 813989 h 888141"/>
                        <a:gd name="connsiteX13" fmla="*/ 1926261 w 4602147"/>
                        <a:gd name="connsiteY13" fmla="*/ 650332 h 888141"/>
                        <a:gd name="connsiteX14" fmla="*/ 1449833 w 4602147"/>
                        <a:gd name="connsiteY14" fmla="*/ 495585 h 888141"/>
                        <a:gd name="connsiteX15" fmla="*/ 976269 w 4602147"/>
                        <a:gd name="connsiteY15" fmla="*/ 395978 h 888141"/>
                        <a:gd name="connsiteX16" fmla="*/ 268187 w 4602147"/>
                        <a:gd name="connsiteY16" fmla="*/ 419019 h 888141"/>
                        <a:gd name="connsiteX17" fmla="*/ 141819 w 4602147"/>
                        <a:gd name="connsiteY17" fmla="*/ 357493 h 888141"/>
                        <a:gd name="connsiteX18" fmla="*/ 22024 w 4602147"/>
                        <a:gd name="connsiteY18" fmla="*/ 127176 h 888141"/>
                        <a:gd name="connsiteX0" fmla="*/ 22024 w 4602147"/>
                        <a:gd name="connsiteY0" fmla="*/ 127176 h 888791"/>
                        <a:gd name="connsiteX1" fmla="*/ 618941 w 4602147"/>
                        <a:gd name="connsiteY1" fmla="*/ 1472 h 888791"/>
                        <a:gd name="connsiteX2" fmla="*/ 1616203 w 4602147"/>
                        <a:gd name="connsiteY2" fmla="*/ 70097 h 888791"/>
                        <a:gd name="connsiteX3" fmla="*/ 2280693 w 4602147"/>
                        <a:gd name="connsiteY3" fmla="*/ 241031 h 888791"/>
                        <a:gd name="connsiteX4" fmla="*/ 2808641 w 4602147"/>
                        <a:gd name="connsiteY4" fmla="*/ 457903 h 888791"/>
                        <a:gd name="connsiteX5" fmla="*/ 3257650 w 4602147"/>
                        <a:gd name="connsiteY5" fmla="*/ 498072 h 888791"/>
                        <a:gd name="connsiteX6" fmla="*/ 4040875 w 4602147"/>
                        <a:gd name="connsiteY6" fmla="*/ 500081 h 888791"/>
                        <a:gd name="connsiteX7" fmla="*/ 4438155 w 4602147"/>
                        <a:gd name="connsiteY7" fmla="*/ 565922 h 888791"/>
                        <a:gd name="connsiteX8" fmla="*/ 4602146 w 4602147"/>
                        <a:gd name="connsiteY8" fmla="*/ 626805 h 888791"/>
                        <a:gd name="connsiteX9" fmla="*/ 4329940 w 4602147"/>
                        <a:gd name="connsiteY9" fmla="*/ 875376 h 888791"/>
                        <a:gd name="connsiteX10" fmla="*/ 3677248 w 4602147"/>
                        <a:gd name="connsiteY10" fmla="*/ 852763 h 888791"/>
                        <a:gd name="connsiteX11" fmla="*/ 3063083 w 4602147"/>
                        <a:gd name="connsiteY11" fmla="*/ 888081 h 888791"/>
                        <a:gd name="connsiteX12" fmla="*/ 2478432 w 4602147"/>
                        <a:gd name="connsiteY12" fmla="*/ 813989 h 888791"/>
                        <a:gd name="connsiteX13" fmla="*/ 1926261 w 4602147"/>
                        <a:gd name="connsiteY13" fmla="*/ 650332 h 888791"/>
                        <a:gd name="connsiteX14" fmla="*/ 1449833 w 4602147"/>
                        <a:gd name="connsiteY14" fmla="*/ 495585 h 888791"/>
                        <a:gd name="connsiteX15" fmla="*/ 976269 w 4602147"/>
                        <a:gd name="connsiteY15" fmla="*/ 395978 h 888791"/>
                        <a:gd name="connsiteX16" fmla="*/ 268187 w 4602147"/>
                        <a:gd name="connsiteY16" fmla="*/ 419019 h 888791"/>
                        <a:gd name="connsiteX17" fmla="*/ 141819 w 4602147"/>
                        <a:gd name="connsiteY17" fmla="*/ 357493 h 888791"/>
                        <a:gd name="connsiteX18" fmla="*/ 22024 w 4602147"/>
                        <a:gd name="connsiteY18" fmla="*/ 127176 h 888791"/>
                        <a:gd name="connsiteX0" fmla="*/ 22024 w 4602147"/>
                        <a:gd name="connsiteY0" fmla="*/ 127176 h 889206"/>
                        <a:gd name="connsiteX1" fmla="*/ 618941 w 4602147"/>
                        <a:gd name="connsiteY1" fmla="*/ 1472 h 889206"/>
                        <a:gd name="connsiteX2" fmla="*/ 1616203 w 4602147"/>
                        <a:gd name="connsiteY2" fmla="*/ 70097 h 889206"/>
                        <a:gd name="connsiteX3" fmla="*/ 2280693 w 4602147"/>
                        <a:gd name="connsiteY3" fmla="*/ 241031 h 889206"/>
                        <a:gd name="connsiteX4" fmla="*/ 2808641 w 4602147"/>
                        <a:gd name="connsiteY4" fmla="*/ 457903 h 889206"/>
                        <a:gd name="connsiteX5" fmla="*/ 3257650 w 4602147"/>
                        <a:gd name="connsiteY5" fmla="*/ 498072 h 889206"/>
                        <a:gd name="connsiteX6" fmla="*/ 4040875 w 4602147"/>
                        <a:gd name="connsiteY6" fmla="*/ 500081 h 889206"/>
                        <a:gd name="connsiteX7" fmla="*/ 4438155 w 4602147"/>
                        <a:gd name="connsiteY7" fmla="*/ 565922 h 889206"/>
                        <a:gd name="connsiteX8" fmla="*/ 4602146 w 4602147"/>
                        <a:gd name="connsiteY8" fmla="*/ 626805 h 889206"/>
                        <a:gd name="connsiteX9" fmla="*/ 4491825 w 4602147"/>
                        <a:gd name="connsiteY9" fmla="*/ 773055 h 889206"/>
                        <a:gd name="connsiteX10" fmla="*/ 3677248 w 4602147"/>
                        <a:gd name="connsiteY10" fmla="*/ 852763 h 889206"/>
                        <a:gd name="connsiteX11" fmla="*/ 3063083 w 4602147"/>
                        <a:gd name="connsiteY11" fmla="*/ 888081 h 889206"/>
                        <a:gd name="connsiteX12" fmla="*/ 2478432 w 4602147"/>
                        <a:gd name="connsiteY12" fmla="*/ 813989 h 889206"/>
                        <a:gd name="connsiteX13" fmla="*/ 1926261 w 4602147"/>
                        <a:gd name="connsiteY13" fmla="*/ 650332 h 889206"/>
                        <a:gd name="connsiteX14" fmla="*/ 1449833 w 4602147"/>
                        <a:gd name="connsiteY14" fmla="*/ 495585 h 889206"/>
                        <a:gd name="connsiteX15" fmla="*/ 976269 w 4602147"/>
                        <a:gd name="connsiteY15" fmla="*/ 395978 h 889206"/>
                        <a:gd name="connsiteX16" fmla="*/ 268187 w 4602147"/>
                        <a:gd name="connsiteY16" fmla="*/ 419019 h 889206"/>
                        <a:gd name="connsiteX17" fmla="*/ 141819 w 4602147"/>
                        <a:gd name="connsiteY17" fmla="*/ 357493 h 889206"/>
                        <a:gd name="connsiteX18" fmla="*/ 22024 w 4602147"/>
                        <a:gd name="connsiteY18" fmla="*/ 127176 h 889206"/>
                        <a:gd name="connsiteX0" fmla="*/ 22024 w 4682701"/>
                        <a:gd name="connsiteY0" fmla="*/ 127176 h 889208"/>
                        <a:gd name="connsiteX1" fmla="*/ 618941 w 4682701"/>
                        <a:gd name="connsiteY1" fmla="*/ 1472 h 889208"/>
                        <a:gd name="connsiteX2" fmla="*/ 1616203 w 4682701"/>
                        <a:gd name="connsiteY2" fmla="*/ 70097 h 889208"/>
                        <a:gd name="connsiteX3" fmla="*/ 2280693 w 4682701"/>
                        <a:gd name="connsiteY3" fmla="*/ 241031 h 889208"/>
                        <a:gd name="connsiteX4" fmla="*/ 2808641 w 4682701"/>
                        <a:gd name="connsiteY4" fmla="*/ 457903 h 889208"/>
                        <a:gd name="connsiteX5" fmla="*/ 3257650 w 4682701"/>
                        <a:gd name="connsiteY5" fmla="*/ 498072 h 889208"/>
                        <a:gd name="connsiteX6" fmla="*/ 4040875 w 4682701"/>
                        <a:gd name="connsiteY6" fmla="*/ 500081 h 889208"/>
                        <a:gd name="connsiteX7" fmla="*/ 4438155 w 4682701"/>
                        <a:gd name="connsiteY7" fmla="*/ 565922 h 889208"/>
                        <a:gd name="connsiteX8" fmla="*/ 4682700 w 4682701"/>
                        <a:gd name="connsiteY8" fmla="*/ 477662 h 889208"/>
                        <a:gd name="connsiteX9" fmla="*/ 4491825 w 4682701"/>
                        <a:gd name="connsiteY9" fmla="*/ 773055 h 889208"/>
                        <a:gd name="connsiteX10" fmla="*/ 3677248 w 4682701"/>
                        <a:gd name="connsiteY10" fmla="*/ 852763 h 889208"/>
                        <a:gd name="connsiteX11" fmla="*/ 3063083 w 4682701"/>
                        <a:gd name="connsiteY11" fmla="*/ 888081 h 889208"/>
                        <a:gd name="connsiteX12" fmla="*/ 2478432 w 4682701"/>
                        <a:gd name="connsiteY12" fmla="*/ 813989 h 889208"/>
                        <a:gd name="connsiteX13" fmla="*/ 1926261 w 4682701"/>
                        <a:gd name="connsiteY13" fmla="*/ 650332 h 889208"/>
                        <a:gd name="connsiteX14" fmla="*/ 1449833 w 4682701"/>
                        <a:gd name="connsiteY14" fmla="*/ 495585 h 889208"/>
                        <a:gd name="connsiteX15" fmla="*/ 976269 w 4682701"/>
                        <a:gd name="connsiteY15" fmla="*/ 395978 h 889208"/>
                        <a:gd name="connsiteX16" fmla="*/ 268187 w 4682701"/>
                        <a:gd name="connsiteY16" fmla="*/ 419019 h 889208"/>
                        <a:gd name="connsiteX17" fmla="*/ 141819 w 4682701"/>
                        <a:gd name="connsiteY17" fmla="*/ 357493 h 889208"/>
                        <a:gd name="connsiteX18" fmla="*/ 22024 w 4682701"/>
                        <a:gd name="connsiteY18" fmla="*/ 127176 h 889208"/>
                        <a:gd name="connsiteX0" fmla="*/ 22024 w 4682701"/>
                        <a:gd name="connsiteY0" fmla="*/ 127176 h 889206"/>
                        <a:gd name="connsiteX1" fmla="*/ 618941 w 4682701"/>
                        <a:gd name="connsiteY1" fmla="*/ 1472 h 889206"/>
                        <a:gd name="connsiteX2" fmla="*/ 1616203 w 4682701"/>
                        <a:gd name="connsiteY2" fmla="*/ 70097 h 889206"/>
                        <a:gd name="connsiteX3" fmla="*/ 2280693 w 4682701"/>
                        <a:gd name="connsiteY3" fmla="*/ 241031 h 889206"/>
                        <a:gd name="connsiteX4" fmla="*/ 2808641 w 4682701"/>
                        <a:gd name="connsiteY4" fmla="*/ 457903 h 889206"/>
                        <a:gd name="connsiteX5" fmla="*/ 3257650 w 4682701"/>
                        <a:gd name="connsiteY5" fmla="*/ 498072 h 889206"/>
                        <a:gd name="connsiteX6" fmla="*/ 4040875 w 4682701"/>
                        <a:gd name="connsiteY6" fmla="*/ 500081 h 889206"/>
                        <a:gd name="connsiteX7" fmla="*/ 4496645 w 4682701"/>
                        <a:gd name="connsiteY7" fmla="*/ 353623 h 889206"/>
                        <a:gd name="connsiteX8" fmla="*/ 4682700 w 4682701"/>
                        <a:gd name="connsiteY8" fmla="*/ 477662 h 889206"/>
                        <a:gd name="connsiteX9" fmla="*/ 4491825 w 4682701"/>
                        <a:gd name="connsiteY9" fmla="*/ 773055 h 889206"/>
                        <a:gd name="connsiteX10" fmla="*/ 3677248 w 4682701"/>
                        <a:gd name="connsiteY10" fmla="*/ 852763 h 889206"/>
                        <a:gd name="connsiteX11" fmla="*/ 3063083 w 4682701"/>
                        <a:gd name="connsiteY11" fmla="*/ 888081 h 889206"/>
                        <a:gd name="connsiteX12" fmla="*/ 2478432 w 4682701"/>
                        <a:gd name="connsiteY12" fmla="*/ 813989 h 889206"/>
                        <a:gd name="connsiteX13" fmla="*/ 1926261 w 4682701"/>
                        <a:gd name="connsiteY13" fmla="*/ 650332 h 889206"/>
                        <a:gd name="connsiteX14" fmla="*/ 1449833 w 4682701"/>
                        <a:gd name="connsiteY14" fmla="*/ 495585 h 889206"/>
                        <a:gd name="connsiteX15" fmla="*/ 976269 w 4682701"/>
                        <a:gd name="connsiteY15" fmla="*/ 395978 h 889206"/>
                        <a:gd name="connsiteX16" fmla="*/ 268187 w 4682701"/>
                        <a:gd name="connsiteY16" fmla="*/ 419019 h 889206"/>
                        <a:gd name="connsiteX17" fmla="*/ 141819 w 4682701"/>
                        <a:gd name="connsiteY17" fmla="*/ 357493 h 889206"/>
                        <a:gd name="connsiteX18" fmla="*/ 22024 w 4682701"/>
                        <a:gd name="connsiteY18" fmla="*/ 127176 h 889206"/>
                        <a:gd name="connsiteX0" fmla="*/ 22024 w 4682701"/>
                        <a:gd name="connsiteY0" fmla="*/ 127176 h 889208"/>
                        <a:gd name="connsiteX1" fmla="*/ 618941 w 4682701"/>
                        <a:gd name="connsiteY1" fmla="*/ 1472 h 889208"/>
                        <a:gd name="connsiteX2" fmla="*/ 1616203 w 4682701"/>
                        <a:gd name="connsiteY2" fmla="*/ 70097 h 889208"/>
                        <a:gd name="connsiteX3" fmla="*/ 2280693 w 4682701"/>
                        <a:gd name="connsiteY3" fmla="*/ 241031 h 889208"/>
                        <a:gd name="connsiteX4" fmla="*/ 2808641 w 4682701"/>
                        <a:gd name="connsiteY4" fmla="*/ 457903 h 889208"/>
                        <a:gd name="connsiteX5" fmla="*/ 3427879 w 4682701"/>
                        <a:gd name="connsiteY5" fmla="*/ 520387 h 889208"/>
                        <a:gd name="connsiteX6" fmla="*/ 4040875 w 4682701"/>
                        <a:gd name="connsiteY6" fmla="*/ 500081 h 889208"/>
                        <a:gd name="connsiteX7" fmla="*/ 4496645 w 4682701"/>
                        <a:gd name="connsiteY7" fmla="*/ 353623 h 889208"/>
                        <a:gd name="connsiteX8" fmla="*/ 4682700 w 4682701"/>
                        <a:gd name="connsiteY8" fmla="*/ 477662 h 889208"/>
                        <a:gd name="connsiteX9" fmla="*/ 4491825 w 4682701"/>
                        <a:gd name="connsiteY9" fmla="*/ 773055 h 889208"/>
                        <a:gd name="connsiteX10" fmla="*/ 3677248 w 4682701"/>
                        <a:gd name="connsiteY10" fmla="*/ 852763 h 889208"/>
                        <a:gd name="connsiteX11" fmla="*/ 3063083 w 4682701"/>
                        <a:gd name="connsiteY11" fmla="*/ 888081 h 889208"/>
                        <a:gd name="connsiteX12" fmla="*/ 2478432 w 4682701"/>
                        <a:gd name="connsiteY12" fmla="*/ 813989 h 889208"/>
                        <a:gd name="connsiteX13" fmla="*/ 1926261 w 4682701"/>
                        <a:gd name="connsiteY13" fmla="*/ 650332 h 889208"/>
                        <a:gd name="connsiteX14" fmla="*/ 1449833 w 4682701"/>
                        <a:gd name="connsiteY14" fmla="*/ 495585 h 889208"/>
                        <a:gd name="connsiteX15" fmla="*/ 976269 w 4682701"/>
                        <a:gd name="connsiteY15" fmla="*/ 395978 h 889208"/>
                        <a:gd name="connsiteX16" fmla="*/ 268187 w 4682701"/>
                        <a:gd name="connsiteY16" fmla="*/ 419019 h 889208"/>
                        <a:gd name="connsiteX17" fmla="*/ 141819 w 4682701"/>
                        <a:gd name="connsiteY17" fmla="*/ 357493 h 889208"/>
                        <a:gd name="connsiteX18" fmla="*/ 22024 w 4682701"/>
                        <a:gd name="connsiteY18" fmla="*/ 127176 h 889208"/>
                        <a:gd name="connsiteX0" fmla="*/ 22024 w 4682701"/>
                        <a:gd name="connsiteY0" fmla="*/ 127176 h 889207"/>
                        <a:gd name="connsiteX1" fmla="*/ 618941 w 4682701"/>
                        <a:gd name="connsiteY1" fmla="*/ 1472 h 889207"/>
                        <a:gd name="connsiteX2" fmla="*/ 1616203 w 4682701"/>
                        <a:gd name="connsiteY2" fmla="*/ 70097 h 889207"/>
                        <a:gd name="connsiteX3" fmla="*/ 2280693 w 4682701"/>
                        <a:gd name="connsiteY3" fmla="*/ 241031 h 889207"/>
                        <a:gd name="connsiteX4" fmla="*/ 2808641 w 4682701"/>
                        <a:gd name="connsiteY4" fmla="*/ 457903 h 889207"/>
                        <a:gd name="connsiteX5" fmla="*/ 3427879 w 4682701"/>
                        <a:gd name="connsiteY5" fmla="*/ 520387 h 889207"/>
                        <a:gd name="connsiteX6" fmla="*/ 4040875 w 4682701"/>
                        <a:gd name="connsiteY6" fmla="*/ 500081 h 889207"/>
                        <a:gd name="connsiteX7" fmla="*/ 4496645 w 4682701"/>
                        <a:gd name="connsiteY7" fmla="*/ 353623 h 889207"/>
                        <a:gd name="connsiteX8" fmla="*/ 4682700 w 4682701"/>
                        <a:gd name="connsiteY8" fmla="*/ 477662 h 889207"/>
                        <a:gd name="connsiteX9" fmla="*/ 4491825 w 4682701"/>
                        <a:gd name="connsiteY9" fmla="*/ 773055 h 889207"/>
                        <a:gd name="connsiteX10" fmla="*/ 3677248 w 4682701"/>
                        <a:gd name="connsiteY10" fmla="*/ 852763 h 889207"/>
                        <a:gd name="connsiteX11" fmla="*/ 3063083 w 4682701"/>
                        <a:gd name="connsiteY11" fmla="*/ 888081 h 889207"/>
                        <a:gd name="connsiteX12" fmla="*/ 2478432 w 4682701"/>
                        <a:gd name="connsiteY12" fmla="*/ 813989 h 889207"/>
                        <a:gd name="connsiteX13" fmla="*/ 1926261 w 4682701"/>
                        <a:gd name="connsiteY13" fmla="*/ 650332 h 889207"/>
                        <a:gd name="connsiteX14" fmla="*/ 1449833 w 4682701"/>
                        <a:gd name="connsiteY14" fmla="*/ 495585 h 889207"/>
                        <a:gd name="connsiteX15" fmla="*/ 924770 w 4682701"/>
                        <a:gd name="connsiteY15" fmla="*/ 418923 h 889207"/>
                        <a:gd name="connsiteX16" fmla="*/ 268187 w 4682701"/>
                        <a:gd name="connsiteY16" fmla="*/ 419019 h 889207"/>
                        <a:gd name="connsiteX17" fmla="*/ 141819 w 4682701"/>
                        <a:gd name="connsiteY17" fmla="*/ 357493 h 889207"/>
                        <a:gd name="connsiteX18" fmla="*/ 22024 w 4682701"/>
                        <a:gd name="connsiteY18" fmla="*/ 127176 h 889207"/>
                        <a:gd name="connsiteX0" fmla="*/ 22024 w 4682701"/>
                        <a:gd name="connsiteY0" fmla="*/ 127176 h 889207"/>
                        <a:gd name="connsiteX1" fmla="*/ 618941 w 4682701"/>
                        <a:gd name="connsiteY1" fmla="*/ 1472 h 889207"/>
                        <a:gd name="connsiteX2" fmla="*/ 1616203 w 4682701"/>
                        <a:gd name="connsiteY2" fmla="*/ 70097 h 889207"/>
                        <a:gd name="connsiteX3" fmla="*/ 2280693 w 4682701"/>
                        <a:gd name="connsiteY3" fmla="*/ 241031 h 889207"/>
                        <a:gd name="connsiteX4" fmla="*/ 2808641 w 4682701"/>
                        <a:gd name="connsiteY4" fmla="*/ 457903 h 889207"/>
                        <a:gd name="connsiteX5" fmla="*/ 3427879 w 4682701"/>
                        <a:gd name="connsiteY5" fmla="*/ 520387 h 889207"/>
                        <a:gd name="connsiteX6" fmla="*/ 4040875 w 4682701"/>
                        <a:gd name="connsiteY6" fmla="*/ 500081 h 889207"/>
                        <a:gd name="connsiteX7" fmla="*/ 4496645 w 4682701"/>
                        <a:gd name="connsiteY7" fmla="*/ 353623 h 889207"/>
                        <a:gd name="connsiteX8" fmla="*/ 4682700 w 4682701"/>
                        <a:gd name="connsiteY8" fmla="*/ 477662 h 889207"/>
                        <a:gd name="connsiteX9" fmla="*/ 4491825 w 4682701"/>
                        <a:gd name="connsiteY9" fmla="*/ 773055 h 889207"/>
                        <a:gd name="connsiteX10" fmla="*/ 3677248 w 4682701"/>
                        <a:gd name="connsiteY10" fmla="*/ 852763 h 889207"/>
                        <a:gd name="connsiteX11" fmla="*/ 3063083 w 4682701"/>
                        <a:gd name="connsiteY11" fmla="*/ 888081 h 889207"/>
                        <a:gd name="connsiteX12" fmla="*/ 2478432 w 4682701"/>
                        <a:gd name="connsiteY12" fmla="*/ 813989 h 889207"/>
                        <a:gd name="connsiteX13" fmla="*/ 1926261 w 4682701"/>
                        <a:gd name="connsiteY13" fmla="*/ 650332 h 889207"/>
                        <a:gd name="connsiteX14" fmla="*/ 1449833 w 4682701"/>
                        <a:gd name="connsiteY14" fmla="*/ 495585 h 889207"/>
                        <a:gd name="connsiteX15" fmla="*/ 922024 w 4682701"/>
                        <a:gd name="connsiteY15" fmla="*/ 393438 h 889207"/>
                        <a:gd name="connsiteX16" fmla="*/ 268187 w 4682701"/>
                        <a:gd name="connsiteY16" fmla="*/ 419019 h 889207"/>
                        <a:gd name="connsiteX17" fmla="*/ 141819 w 4682701"/>
                        <a:gd name="connsiteY17" fmla="*/ 357493 h 889207"/>
                        <a:gd name="connsiteX18" fmla="*/ 22024 w 4682701"/>
                        <a:gd name="connsiteY18" fmla="*/ 127176 h 889207"/>
                        <a:gd name="connsiteX0" fmla="*/ 22024 w 4682701"/>
                        <a:gd name="connsiteY0" fmla="*/ 127176 h 889207"/>
                        <a:gd name="connsiteX1" fmla="*/ 618941 w 4682701"/>
                        <a:gd name="connsiteY1" fmla="*/ 1472 h 889207"/>
                        <a:gd name="connsiteX2" fmla="*/ 1616203 w 4682701"/>
                        <a:gd name="connsiteY2" fmla="*/ 70097 h 889207"/>
                        <a:gd name="connsiteX3" fmla="*/ 2280693 w 4682701"/>
                        <a:gd name="connsiteY3" fmla="*/ 241031 h 889207"/>
                        <a:gd name="connsiteX4" fmla="*/ 2808641 w 4682701"/>
                        <a:gd name="connsiteY4" fmla="*/ 457903 h 889207"/>
                        <a:gd name="connsiteX5" fmla="*/ 3427879 w 4682701"/>
                        <a:gd name="connsiteY5" fmla="*/ 520387 h 889207"/>
                        <a:gd name="connsiteX6" fmla="*/ 4040875 w 4682701"/>
                        <a:gd name="connsiteY6" fmla="*/ 500081 h 889207"/>
                        <a:gd name="connsiteX7" fmla="*/ 4496645 w 4682701"/>
                        <a:gd name="connsiteY7" fmla="*/ 353623 h 889207"/>
                        <a:gd name="connsiteX8" fmla="*/ 4682700 w 4682701"/>
                        <a:gd name="connsiteY8" fmla="*/ 477662 h 889207"/>
                        <a:gd name="connsiteX9" fmla="*/ 4491825 w 4682701"/>
                        <a:gd name="connsiteY9" fmla="*/ 773055 h 889207"/>
                        <a:gd name="connsiteX10" fmla="*/ 3677248 w 4682701"/>
                        <a:gd name="connsiteY10" fmla="*/ 852763 h 889207"/>
                        <a:gd name="connsiteX11" fmla="*/ 3063083 w 4682701"/>
                        <a:gd name="connsiteY11" fmla="*/ 888081 h 889207"/>
                        <a:gd name="connsiteX12" fmla="*/ 2478432 w 4682701"/>
                        <a:gd name="connsiteY12" fmla="*/ 813989 h 889207"/>
                        <a:gd name="connsiteX13" fmla="*/ 1926261 w 4682701"/>
                        <a:gd name="connsiteY13" fmla="*/ 650332 h 889207"/>
                        <a:gd name="connsiteX14" fmla="*/ 1449833 w 4682701"/>
                        <a:gd name="connsiteY14" fmla="*/ 495585 h 889207"/>
                        <a:gd name="connsiteX15" fmla="*/ 922024 w 4682701"/>
                        <a:gd name="connsiteY15" fmla="*/ 393438 h 889207"/>
                        <a:gd name="connsiteX16" fmla="*/ 268187 w 4682701"/>
                        <a:gd name="connsiteY16" fmla="*/ 419019 h 889207"/>
                        <a:gd name="connsiteX17" fmla="*/ 141819 w 4682701"/>
                        <a:gd name="connsiteY17" fmla="*/ 357493 h 889207"/>
                        <a:gd name="connsiteX18" fmla="*/ 22024 w 4682701"/>
                        <a:gd name="connsiteY18" fmla="*/ 127176 h 889207"/>
                        <a:gd name="connsiteX0" fmla="*/ 19805 w 4680482"/>
                        <a:gd name="connsiteY0" fmla="*/ 127176 h 889207"/>
                        <a:gd name="connsiteX1" fmla="*/ 616722 w 4680482"/>
                        <a:gd name="connsiteY1" fmla="*/ 1472 h 889207"/>
                        <a:gd name="connsiteX2" fmla="*/ 1613984 w 4680482"/>
                        <a:gd name="connsiteY2" fmla="*/ 70097 h 889207"/>
                        <a:gd name="connsiteX3" fmla="*/ 2278474 w 4680482"/>
                        <a:gd name="connsiteY3" fmla="*/ 241031 h 889207"/>
                        <a:gd name="connsiteX4" fmla="*/ 2806422 w 4680482"/>
                        <a:gd name="connsiteY4" fmla="*/ 457903 h 889207"/>
                        <a:gd name="connsiteX5" fmla="*/ 3425660 w 4680482"/>
                        <a:gd name="connsiteY5" fmla="*/ 520387 h 889207"/>
                        <a:gd name="connsiteX6" fmla="*/ 4038656 w 4680482"/>
                        <a:gd name="connsiteY6" fmla="*/ 500081 h 889207"/>
                        <a:gd name="connsiteX7" fmla="*/ 4494426 w 4680482"/>
                        <a:gd name="connsiteY7" fmla="*/ 353623 h 889207"/>
                        <a:gd name="connsiteX8" fmla="*/ 4680481 w 4680482"/>
                        <a:gd name="connsiteY8" fmla="*/ 477662 h 889207"/>
                        <a:gd name="connsiteX9" fmla="*/ 4489606 w 4680482"/>
                        <a:gd name="connsiteY9" fmla="*/ 773055 h 889207"/>
                        <a:gd name="connsiteX10" fmla="*/ 3675029 w 4680482"/>
                        <a:gd name="connsiteY10" fmla="*/ 852763 h 889207"/>
                        <a:gd name="connsiteX11" fmla="*/ 3060864 w 4680482"/>
                        <a:gd name="connsiteY11" fmla="*/ 888081 h 889207"/>
                        <a:gd name="connsiteX12" fmla="*/ 2476213 w 4680482"/>
                        <a:gd name="connsiteY12" fmla="*/ 813989 h 889207"/>
                        <a:gd name="connsiteX13" fmla="*/ 1924042 w 4680482"/>
                        <a:gd name="connsiteY13" fmla="*/ 650332 h 889207"/>
                        <a:gd name="connsiteX14" fmla="*/ 1447614 w 4680482"/>
                        <a:gd name="connsiteY14" fmla="*/ 495585 h 889207"/>
                        <a:gd name="connsiteX15" fmla="*/ 919805 w 4680482"/>
                        <a:gd name="connsiteY15" fmla="*/ 393438 h 889207"/>
                        <a:gd name="connsiteX16" fmla="*/ 107883 w 4680482"/>
                        <a:gd name="connsiteY16" fmla="*/ 418854 h 889207"/>
                        <a:gd name="connsiteX17" fmla="*/ 139600 w 4680482"/>
                        <a:gd name="connsiteY17" fmla="*/ 357493 h 889207"/>
                        <a:gd name="connsiteX18" fmla="*/ 19805 w 4680482"/>
                        <a:gd name="connsiteY18" fmla="*/ 127176 h 889207"/>
                        <a:gd name="connsiteX0" fmla="*/ 104588 w 4765265"/>
                        <a:gd name="connsiteY0" fmla="*/ 127176 h 889207"/>
                        <a:gd name="connsiteX1" fmla="*/ 701505 w 4765265"/>
                        <a:gd name="connsiteY1" fmla="*/ 1472 h 889207"/>
                        <a:gd name="connsiteX2" fmla="*/ 1698767 w 4765265"/>
                        <a:gd name="connsiteY2" fmla="*/ 70097 h 889207"/>
                        <a:gd name="connsiteX3" fmla="*/ 2363257 w 4765265"/>
                        <a:gd name="connsiteY3" fmla="*/ 241031 h 889207"/>
                        <a:gd name="connsiteX4" fmla="*/ 2891205 w 4765265"/>
                        <a:gd name="connsiteY4" fmla="*/ 457903 h 889207"/>
                        <a:gd name="connsiteX5" fmla="*/ 3510443 w 4765265"/>
                        <a:gd name="connsiteY5" fmla="*/ 520387 h 889207"/>
                        <a:gd name="connsiteX6" fmla="*/ 4123439 w 4765265"/>
                        <a:gd name="connsiteY6" fmla="*/ 500081 h 889207"/>
                        <a:gd name="connsiteX7" fmla="*/ 4579209 w 4765265"/>
                        <a:gd name="connsiteY7" fmla="*/ 353623 h 889207"/>
                        <a:gd name="connsiteX8" fmla="*/ 4765264 w 4765265"/>
                        <a:gd name="connsiteY8" fmla="*/ 477662 h 889207"/>
                        <a:gd name="connsiteX9" fmla="*/ 4574389 w 4765265"/>
                        <a:gd name="connsiteY9" fmla="*/ 773055 h 889207"/>
                        <a:gd name="connsiteX10" fmla="*/ 3759812 w 4765265"/>
                        <a:gd name="connsiteY10" fmla="*/ 852763 h 889207"/>
                        <a:gd name="connsiteX11" fmla="*/ 3145647 w 4765265"/>
                        <a:gd name="connsiteY11" fmla="*/ 888081 h 889207"/>
                        <a:gd name="connsiteX12" fmla="*/ 2560996 w 4765265"/>
                        <a:gd name="connsiteY12" fmla="*/ 813989 h 889207"/>
                        <a:gd name="connsiteX13" fmla="*/ 2008825 w 4765265"/>
                        <a:gd name="connsiteY13" fmla="*/ 650332 h 889207"/>
                        <a:gd name="connsiteX14" fmla="*/ 1532397 w 4765265"/>
                        <a:gd name="connsiteY14" fmla="*/ 495585 h 889207"/>
                        <a:gd name="connsiteX15" fmla="*/ 1004588 w 4765265"/>
                        <a:gd name="connsiteY15" fmla="*/ 393438 h 889207"/>
                        <a:gd name="connsiteX16" fmla="*/ 192666 w 4765265"/>
                        <a:gd name="connsiteY16" fmla="*/ 418854 h 889207"/>
                        <a:gd name="connsiteX17" fmla="*/ 7389 w 4765265"/>
                        <a:gd name="connsiteY17" fmla="*/ 347324 h 889207"/>
                        <a:gd name="connsiteX18" fmla="*/ 104588 w 4765265"/>
                        <a:gd name="connsiteY18" fmla="*/ 127176 h 889207"/>
                        <a:gd name="connsiteX0" fmla="*/ 213632 w 4874309"/>
                        <a:gd name="connsiteY0" fmla="*/ 127176 h 889207"/>
                        <a:gd name="connsiteX1" fmla="*/ 810549 w 4874309"/>
                        <a:gd name="connsiteY1" fmla="*/ 1472 h 889207"/>
                        <a:gd name="connsiteX2" fmla="*/ 1807811 w 4874309"/>
                        <a:gd name="connsiteY2" fmla="*/ 70097 h 889207"/>
                        <a:gd name="connsiteX3" fmla="*/ 2472301 w 4874309"/>
                        <a:gd name="connsiteY3" fmla="*/ 241031 h 889207"/>
                        <a:gd name="connsiteX4" fmla="*/ 3000249 w 4874309"/>
                        <a:gd name="connsiteY4" fmla="*/ 457903 h 889207"/>
                        <a:gd name="connsiteX5" fmla="*/ 3619487 w 4874309"/>
                        <a:gd name="connsiteY5" fmla="*/ 520387 h 889207"/>
                        <a:gd name="connsiteX6" fmla="*/ 4232483 w 4874309"/>
                        <a:gd name="connsiteY6" fmla="*/ 500081 h 889207"/>
                        <a:gd name="connsiteX7" fmla="*/ 4688253 w 4874309"/>
                        <a:gd name="connsiteY7" fmla="*/ 353623 h 889207"/>
                        <a:gd name="connsiteX8" fmla="*/ 4874308 w 4874309"/>
                        <a:gd name="connsiteY8" fmla="*/ 477662 h 889207"/>
                        <a:gd name="connsiteX9" fmla="*/ 4683433 w 4874309"/>
                        <a:gd name="connsiteY9" fmla="*/ 773055 h 889207"/>
                        <a:gd name="connsiteX10" fmla="*/ 3868856 w 4874309"/>
                        <a:gd name="connsiteY10" fmla="*/ 852763 h 889207"/>
                        <a:gd name="connsiteX11" fmla="*/ 3254691 w 4874309"/>
                        <a:gd name="connsiteY11" fmla="*/ 888081 h 889207"/>
                        <a:gd name="connsiteX12" fmla="*/ 2670040 w 4874309"/>
                        <a:gd name="connsiteY12" fmla="*/ 813989 h 889207"/>
                        <a:gd name="connsiteX13" fmla="*/ 2117869 w 4874309"/>
                        <a:gd name="connsiteY13" fmla="*/ 650332 h 889207"/>
                        <a:gd name="connsiteX14" fmla="*/ 1641441 w 4874309"/>
                        <a:gd name="connsiteY14" fmla="*/ 495585 h 889207"/>
                        <a:gd name="connsiteX15" fmla="*/ 1113632 w 4874309"/>
                        <a:gd name="connsiteY15" fmla="*/ 393438 h 889207"/>
                        <a:gd name="connsiteX16" fmla="*/ 301710 w 4874309"/>
                        <a:gd name="connsiteY16" fmla="*/ 418854 h 889207"/>
                        <a:gd name="connsiteX17" fmla="*/ 116433 w 4874309"/>
                        <a:gd name="connsiteY17" fmla="*/ 347324 h 889207"/>
                        <a:gd name="connsiteX18" fmla="*/ 213632 w 4874309"/>
                        <a:gd name="connsiteY18" fmla="*/ 127176 h 889207"/>
                        <a:gd name="connsiteX0" fmla="*/ 213632 w 4874309"/>
                        <a:gd name="connsiteY0" fmla="*/ 127176 h 889207"/>
                        <a:gd name="connsiteX1" fmla="*/ 810549 w 4874309"/>
                        <a:gd name="connsiteY1" fmla="*/ 1472 h 889207"/>
                        <a:gd name="connsiteX2" fmla="*/ 1807811 w 4874309"/>
                        <a:gd name="connsiteY2" fmla="*/ 70097 h 889207"/>
                        <a:gd name="connsiteX3" fmla="*/ 2472301 w 4874309"/>
                        <a:gd name="connsiteY3" fmla="*/ 241031 h 889207"/>
                        <a:gd name="connsiteX4" fmla="*/ 3000249 w 4874309"/>
                        <a:gd name="connsiteY4" fmla="*/ 457903 h 889207"/>
                        <a:gd name="connsiteX5" fmla="*/ 3619487 w 4874309"/>
                        <a:gd name="connsiteY5" fmla="*/ 520387 h 889207"/>
                        <a:gd name="connsiteX6" fmla="*/ 4232483 w 4874309"/>
                        <a:gd name="connsiteY6" fmla="*/ 500081 h 889207"/>
                        <a:gd name="connsiteX7" fmla="*/ 4688253 w 4874309"/>
                        <a:gd name="connsiteY7" fmla="*/ 353623 h 889207"/>
                        <a:gd name="connsiteX8" fmla="*/ 4874308 w 4874309"/>
                        <a:gd name="connsiteY8" fmla="*/ 477662 h 889207"/>
                        <a:gd name="connsiteX9" fmla="*/ 4683433 w 4874309"/>
                        <a:gd name="connsiteY9" fmla="*/ 773055 h 889207"/>
                        <a:gd name="connsiteX10" fmla="*/ 3868856 w 4874309"/>
                        <a:gd name="connsiteY10" fmla="*/ 852763 h 889207"/>
                        <a:gd name="connsiteX11" fmla="*/ 3254691 w 4874309"/>
                        <a:gd name="connsiteY11" fmla="*/ 888081 h 889207"/>
                        <a:gd name="connsiteX12" fmla="*/ 2670040 w 4874309"/>
                        <a:gd name="connsiteY12" fmla="*/ 813989 h 889207"/>
                        <a:gd name="connsiteX13" fmla="*/ 2117869 w 4874309"/>
                        <a:gd name="connsiteY13" fmla="*/ 650332 h 889207"/>
                        <a:gd name="connsiteX14" fmla="*/ 1641441 w 4874309"/>
                        <a:gd name="connsiteY14" fmla="*/ 495585 h 889207"/>
                        <a:gd name="connsiteX15" fmla="*/ 1113632 w 4874309"/>
                        <a:gd name="connsiteY15" fmla="*/ 393438 h 889207"/>
                        <a:gd name="connsiteX16" fmla="*/ 301710 w 4874309"/>
                        <a:gd name="connsiteY16" fmla="*/ 418854 h 889207"/>
                        <a:gd name="connsiteX17" fmla="*/ 116433 w 4874309"/>
                        <a:gd name="connsiteY17" fmla="*/ 347324 h 889207"/>
                        <a:gd name="connsiteX18" fmla="*/ 213632 w 4874309"/>
                        <a:gd name="connsiteY18" fmla="*/ 127176 h 889207"/>
                        <a:gd name="connsiteX0" fmla="*/ 213632 w 4874309"/>
                        <a:gd name="connsiteY0" fmla="*/ 127176 h 889207"/>
                        <a:gd name="connsiteX1" fmla="*/ 810549 w 4874309"/>
                        <a:gd name="connsiteY1" fmla="*/ 1472 h 889207"/>
                        <a:gd name="connsiteX2" fmla="*/ 1807811 w 4874309"/>
                        <a:gd name="connsiteY2" fmla="*/ 70097 h 889207"/>
                        <a:gd name="connsiteX3" fmla="*/ 2472301 w 4874309"/>
                        <a:gd name="connsiteY3" fmla="*/ 241031 h 889207"/>
                        <a:gd name="connsiteX4" fmla="*/ 3000249 w 4874309"/>
                        <a:gd name="connsiteY4" fmla="*/ 457903 h 889207"/>
                        <a:gd name="connsiteX5" fmla="*/ 3619487 w 4874309"/>
                        <a:gd name="connsiteY5" fmla="*/ 520387 h 889207"/>
                        <a:gd name="connsiteX6" fmla="*/ 4232483 w 4874309"/>
                        <a:gd name="connsiteY6" fmla="*/ 500081 h 889207"/>
                        <a:gd name="connsiteX7" fmla="*/ 4688253 w 4874309"/>
                        <a:gd name="connsiteY7" fmla="*/ 353623 h 889207"/>
                        <a:gd name="connsiteX8" fmla="*/ 4874308 w 4874309"/>
                        <a:gd name="connsiteY8" fmla="*/ 477662 h 889207"/>
                        <a:gd name="connsiteX9" fmla="*/ 4683433 w 4874309"/>
                        <a:gd name="connsiteY9" fmla="*/ 773055 h 889207"/>
                        <a:gd name="connsiteX10" fmla="*/ 3868856 w 4874309"/>
                        <a:gd name="connsiteY10" fmla="*/ 852763 h 889207"/>
                        <a:gd name="connsiteX11" fmla="*/ 3254691 w 4874309"/>
                        <a:gd name="connsiteY11" fmla="*/ 888081 h 889207"/>
                        <a:gd name="connsiteX12" fmla="*/ 2670040 w 4874309"/>
                        <a:gd name="connsiteY12" fmla="*/ 813989 h 889207"/>
                        <a:gd name="connsiteX13" fmla="*/ 2117869 w 4874309"/>
                        <a:gd name="connsiteY13" fmla="*/ 650332 h 889207"/>
                        <a:gd name="connsiteX14" fmla="*/ 1641441 w 4874309"/>
                        <a:gd name="connsiteY14" fmla="*/ 495585 h 889207"/>
                        <a:gd name="connsiteX15" fmla="*/ 1113632 w 4874309"/>
                        <a:gd name="connsiteY15" fmla="*/ 393438 h 889207"/>
                        <a:gd name="connsiteX16" fmla="*/ 301710 w 4874309"/>
                        <a:gd name="connsiteY16" fmla="*/ 418854 h 889207"/>
                        <a:gd name="connsiteX17" fmla="*/ 116433 w 4874309"/>
                        <a:gd name="connsiteY17" fmla="*/ 347324 h 889207"/>
                        <a:gd name="connsiteX18" fmla="*/ 213632 w 4874309"/>
                        <a:gd name="connsiteY18" fmla="*/ 127176 h 889207"/>
                        <a:gd name="connsiteX0" fmla="*/ 213632 w 4874309"/>
                        <a:gd name="connsiteY0" fmla="*/ 127176 h 889207"/>
                        <a:gd name="connsiteX1" fmla="*/ 810549 w 4874309"/>
                        <a:gd name="connsiteY1" fmla="*/ 1472 h 889207"/>
                        <a:gd name="connsiteX2" fmla="*/ 1807811 w 4874309"/>
                        <a:gd name="connsiteY2" fmla="*/ 70097 h 889207"/>
                        <a:gd name="connsiteX3" fmla="*/ 2472301 w 4874309"/>
                        <a:gd name="connsiteY3" fmla="*/ 241031 h 889207"/>
                        <a:gd name="connsiteX4" fmla="*/ 3000249 w 4874309"/>
                        <a:gd name="connsiteY4" fmla="*/ 457903 h 889207"/>
                        <a:gd name="connsiteX5" fmla="*/ 3619487 w 4874309"/>
                        <a:gd name="connsiteY5" fmla="*/ 520387 h 889207"/>
                        <a:gd name="connsiteX6" fmla="*/ 4232483 w 4874309"/>
                        <a:gd name="connsiteY6" fmla="*/ 500081 h 889207"/>
                        <a:gd name="connsiteX7" fmla="*/ 4688253 w 4874309"/>
                        <a:gd name="connsiteY7" fmla="*/ 353623 h 889207"/>
                        <a:gd name="connsiteX8" fmla="*/ 4874308 w 4874309"/>
                        <a:gd name="connsiteY8" fmla="*/ 477662 h 889207"/>
                        <a:gd name="connsiteX9" fmla="*/ 4683433 w 4874309"/>
                        <a:gd name="connsiteY9" fmla="*/ 773055 h 889207"/>
                        <a:gd name="connsiteX10" fmla="*/ 3868856 w 4874309"/>
                        <a:gd name="connsiteY10" fmla="*/ 852763 h 889207"/>
                        <a:gd name="connsiteX11" fmla="*/ 3254691 w 4874309"/>
                        <a:gd name="connsiteY11" fmla="*/ 888081 h 889207"/>
                        <a:gd name="connsiteX12" fmla="*/ 2670040 w 4874309"/>
                        <a:gd name="connsiteY12" fmla="*/ 813989 h 889207"/>
                        <a:gd name="connsiteX13" fmla="*/ 2168215 w 4874309"/>
                        <a:gd name="connsiteY13" fmla="*/ 626854 h 889207"/>
                        <a:gd name="connsiteX14" fmla="*/ 1641441 w 4874309"/>
                        <a:gd name="connsiteY14" fmla="*/ 495585 h 889207"/>
                        <a:gd name="connsiteX15" fmla="*/ 1113632 w 4874309"/>
                        <a:gd name="connsiteY15" fmla="*/ 393438 h 889207"/>
                        <a:gd name="connsiteX16" fmla="*/ 301710 w 4874309"/>
                        <a:gd name="connsiteY16" fmla="*/ 418854 h 889207"/>
                        <a:gd name="connsiteX17" fmla="*/ 116433 w 4874309"/>
                        <a:gd name="connsiteY17" fmla="*/ 347324 h 889207"/>
                        <a:gd name="connsiteX18" fmla="*/ 213632 w 4874309"/>
                        <a:gd name="connsiteY18" fmla="*/ 127176 h 889207"/>
                        <a:gd name="connsiteX0" fmla="*/ 213632 w 4874309"/>
                        <a:gd name="connsiteY0" fmla="*/ 127176 h 889497"/>
                        <a:gd name="connsiteX1" fmla="*/ 810549 w 4874309"/>
                        <a:gd name="connsiteY1" fmla="*/ 1472 h 889497"/>
                        <a:gd name="connsiteX2" fmla="*/ 1807811 w 4874309"/>
                        <a:gd name="connsiteY2" fmla="*/ 70097 h 889497"/>
                        <a:gd name="connsiteX3" fmla="*/ 2472301 w 4874309"/>
                        <a:gd name="connsiteY3" fmla="*/ 241031 h 889497"/>
                        <a:gd name="connsiteX4" fmla="*/ 3000249 w 4874309"/>
                        <a:gd name="connsiteY4" fmla="*/ 457903 h 889497"/>
                        <a:gd name="connsiteX5" fmla="*/ 3619487 w 4874309"/>
                        <a:gd name="connsiteY5" fmla="*/ 520387 h 889497"/>
                        <a:gd name="connsiteX6" fmla="*/ 4232483 w 4874309"/>
                        <a:gd name="connsiteY6" fmla="*/ 500081 h 889497"/>
                        <a:gd name="connsiteX7" fmla="*/ 4688253 w 4874309"/>
                        <a:gd name="connsiteY7" fmla="*/ 353623 h 889497"/>
                        <a:gd name="connsiteX8" fmla="*/ 4874308 w 4874309"/>
                        <a:gd name="connsiteY8" fmla="*/ 477662 h 889497"/>
                        <a:gd name="connsiteX9" fmla="*/ 4683433 w 4874309"/>
                        <a:gd name="connsiteY9" fmla="*/ 773055 h 889497"/>
                        <a:gd name="connsiteX10" fmla="*/ 3868856 w 4874309"/>
                        <a:gd name="connsiteY10" fmla="*/ 852763 h 889497"/>
                        <a:gd name="connsiteX11" fmla="*/ 3254691 w 4874309"/>
                        <a:gd name="connsiteY11" fmla="*/ 888081 h 889497"/>
                        <a:gd name="connsiteX12" fmla="*/ 2709569 w 4874309"/>
                        <a:gd name="connsiteY12" fmla="*/ 807892 h 889497"/>
                        <a:gd name="connsiteX13" fmla="*/ 2168215 w 4874309"/>
                        <a:gd name="connsiteY13" fmla="*/ 626854 h 889497"/>
                        <a:gd name="connsiteX14" fmla="*/ 1641441 w 4874309"/>
                        <a:gd name="connsiteY14" fmla="*/ 495585 h 889497"/>
                        <a:gd name="connsiteX15" fmla="*/ 1113632 w 4874309"/>
                        <a:gd name="connsiteY15" fmla="*/ 393438 h 889497"/>
                        <a:gd name="connsiteX16" fmla="*/ 301710 w 4874309"/>
                        <a:gd name="connsiteY16" fmla="*/ 418854 h 889497"/>
                        <a:gd name="connsiteX17" fmla="*/ 116433 w 4874309"/>
                        <a:gd name="connsiteY17" fmla="*/ 347324 h 889497"/>
                        <a:gd name="connsiteX18" fmla="*/ 213632 w 4874309"/>
                        <a:gd name="connsiteY18" fmla="*/ 127176 h 889497"/>
                        <a:gd name="connsiteX0" fmla="*/ 213632 w 4874309"/>
                        <a:gd name="connsiteY0" fmla="*/ 127176 h 889498"/>
                        <a:gd name="connsiteX1" fmla="*/ 810549 w 4874309"/>
                        <a:gd name="connsiteY1" fmla="*/ 1472 h 889498"/>
                        <a:gd name="connsiteX2" fmla="*/ 1807811 w 4874309"/>
                        <a:gd name="connsiteY2" fmla="*/ 70097 h 889498"/>
                        <a:gd name="connsiteX3" fmla="*/ 2472301 w 4874309"/>
                        <a:gd name="connsiteY3" fmla="*/ 241031 h 889498"/>
                        <a:gd name="connsiteX4" fmla="*/ 3000249 w 4874309"/>
                        <a:gd name="connsiteY4" fmla="*/ 457903 h 889498"/>
                        <a:gd name="connsiteX5" fmla="*/ 3619487 w 4874309"/>
                        <a:gd name="connsiteY5" fmla="*/ 520387 h 889498"/>
                        <a:gd name="connsiteX6" fmla="*/ 4232483 w 4874309"/>
                        <a:gd name="connsiteY6" fmla="*/ 500081 h 889498"/>
                        <a:gd name="connsiteX7" fmla="*/ 4688253 w 4874309"/>
                        <a:gd name="connsiteY7" fmla="*/ 353623 h 889498"/>
                        <a:gd name="connsiteX8" fmla="*/ 4874308 w 4874309"/>
                        <a:gd name="connsiteY8" fmla="*/ 477662 h 889498"/>
                        <a:gd name="connsiteX9" fmla="*/ 4683433 w 4874309"/>
                        <a:gd name="connsiteY9" fmla="*/ 773055 h 889498"/>
                        <a:gd name="connsiteX10" fmla="*/ 3868856 w 4874309"/>
                        <a:gd name="connsiteY10" fmla="*/ 852763 h 889498"/>
                        <a:gd name="connsiteX11" fmla="*/ 3254691 w 4874309"/>
                        <a:gd name="connsiteY11" fmla="*/ 888081 h 889498"/>
                        <a:gd name="connsiteX12" fmla="*/ 2709569 w 4874309"/>
                        <a:gd name="connsiteY12" fmla="*/ 807892 h 889498"/>
                        <a:gd name="connsiteX13" fmla="*/ 2196470 w 4874309"/>
                        <a:gd name="connsiteY13" fmla="*/ 614266 h 889498"/>
                        <a:gd name="connsiteX14" fmla="*/ 1641441 w 4874309"/>
                        <a:gd name="connsiteY14" fmla="*/ 495585 h 889498"/>
                        <a:gd name="connsiteX15" fmla="*/ 1113632 w 4874309"/>
                        <a:gd name="connsiteY15" fmla="*/ 393438 h 889498"/>
                        <a:gd name="connsiteX16" fmla="*/ 301710 w 4874309"/>
                        <a:gd name="connsiteY16" fmla="*/ 418854 h 889498"/>
                        <a:gd name="connsiteX17" fmla="*/ 116433 w 4874309"/>
                        <a:gd name="connsiteY17" fmla="*/ 347324 h 889498"/>
                        <a:gd name="connsiteX18" fmla="*/ 213632 w 4874309"/>
                        <a:gd name="connsiteY18" fmla="*/ 127176 h 889498"/>
                        <a:gd name="connsiteX0" fmla="*/ 213632 w 4874309"/>
                        <a:gd name="connsiteY0" fmla="*/ 127630 h 889952"/>
                        <a:gd name="connsiteX1" fmla="*/ 810549 w 4874309"/>
                        <a:gd name="connsiteY1" fmla="*/ 1926 h 889952"/>
                        <a:gd name="connsiteX2" fmla="*/ 1688767 w 4874309"/>
                        <a:gd name="connsiteY2" fmla="*/ 64971 h 889952"/>
                        <a:gd name="connsiteX3" fmla="*/ 2472301 w 4874309"/>
                        <a:gd name="connsiteY3" fmla="*/ 241485 h 889952"/>
                        <a:gd name="connsiteX4" fmla="*/ 3000249 w 4874309"/>
                        <a:gd name="connsiteY4" fmla="*/ 458357 h 889952"/>
                        <a:gd name="connsiteX5" fmla="*/ 3619487 w 4874309"/>
                        <a:gd name="connsiteY5" fmla="*/ 520841 h 889952"/>
                        <a:gd name="connsiteX6" fmla="*/ 4232483 w 4874309"/>
                        <a:gd name="connsiteY6" fmla="*/ 500535 h 889952"/>
                        <a:gd name="connsiteX7" fmla="*/ 4688253 w 4874309"/>
                        <a:gd name="connsiteY7" fmla="*/ 354077 h 889952"/>
                        <a:gd name="connsiteX8" fmla="*/ 4874308 w 4874309"/>
                        <a:gd name="connsiteY8" fmla="*/ 478116 h 889952"/>
                        <a:gd name="connsiteX9" fmla="*/ 4683433 w 4874309"/>
                        <a:gd name="connsiteY9" fmla="*/ 773509 h 889952"/>
                        <a:gd name="connsiteX10" fmla="*/ 3868856 w 4874309"/>
                        <a:gd name="connsiteY10" fmla="*/ 853217 h 889952"/>
                        <a:gd name="connsiteX11" fmla="*/ 3254691 w 4874309"/>
                        <a:gd name="connsiteY11" fmla="*/ 888535 h 889952"/>
                        <a:gd name="connsiteX12" fmla="*/ 2709569 w 4874309"/>
                        <a:gd name="connsiteY12" fmla="*/ 808346 h 889952"/>
                        <a:gd name="connsiteX13" fmla="*/ 2196470 w 4874309"/>
                        <a:gd name="connsiteY13" fmla="*/ 614720 h 889952"/>
                        <a:gd name="connsiteX14" fmla="*/ 1641441 w 4874309"/>
                        <a:gd name="connsiteY14" fmla="*/ 496039 h 889952"/>
                        <a:gd name="connsiteX15" fmla="*/ 1113632 w 4874309"/>
                        <a:gd name="connsiteY15" fmla="*/ 393892 h 889952"/>
                        <a:gd name="connsiteX16" fmla="*/ 301710 w 4874309"/>
                        <a:gd name="connsiteY16" fmla="*/ 419308 h 889952"/>
                        <a:gd name="connsiteX17" fmla="*/ 116433 w 4874309"/>
                        <a:gd name="connsiteY17" fmla="*/ 347778 h 889952"/>
                        <a:gd name="connsiteX18" fmla="*/ 213632 w 4874309"/>
                        <a:gd name="connsiteY18" fmla="*/ 127630 h 889952"/>
                        <a:gd name="connsiteX0" fmla="*/ 213632 w 4874309"/>
                        <a:gd name="connsiteY0" fmla="*/ 127823 h 890145"/>
                        <a:gd name="connsiteX1" fmla="*/ 810549 w 4874309"/>
                        <a:gd name="connsiteY1" fmla="*/ 2119 h 890145"/>
                        <a:gd name="connsiteX2" fmla="*/ 1688767 w 4874309"/>
                        <a:gd name="connsiteY2" fmla="*/ 65164 h 890145"/>
                        <a:gd name="connsiteX3" fmla="*/ 2466595 w 4874309"/>
                        <a:gd name="connsiteY3" fmla="*/ 267246 h 890145"/>
                        <a:gd name="connsiteX4" fmla="*/ 3000249 w 4874309"/>
                        <a:gd name="connsiteY4" fmla="*/ 458550 h 890145"/>
                        <a:gd name="connsiteX5" fmla="*/ 3619487 w 4874309"/>
                        <a:gd name="connsiteY5" fmla="*/ 521034 h 890145"/>
                        <a:gd name="connsiteX6" fmla="*/ 4232483 w 4874309"/>
                        <a:gd name="connsiteY6" fmla="*/ 500728 h 890145"/>
                        <a:gd name="connsiteX7" fmla="*/ 4688253 w 4874309"/>
                        <a:gd name="connsiteY7" fmla="*/ 354270 h 890145"/>
                        <a:gd name="connsiteX8" fmla="*/ 4874308 w 4874309"/>
                        <a:gd name="connsiteY8" fmla="*/ 478309 h 890145"/>
                        <a:gd name="connsiteX9" fmla="*/ 4683433 w 4874309"/>
                        <a:gd name="connsiteY9" fmla="*/ 773702 h 890145"/>
                        <a:gd name="connsiteX10" fmla="*/ 3868856 w 4874309"/>
                        <a:gd name="connsiteY10" fmla="*/ 853410 h 890145"/>
                        <a:gd name="connsiteX11" fmla="*/ 3254691 w 4874309"/>
                        <a:gd name="connsiteY11" fmla="*/ 888728 h 890145"/>
                        <a:gd name="connsiteX12" fmla="*/ 2709569 w 4874309"/>
                        <a:gd name="connsiteY12" fmla="*/ 808539 h 890145"/>
                        <a:gd name="connsiteX13" fmla="*/ 2196470 w 4874309"/>
                        <a:gd name="connsiteY13" fmla="*/ 614913 h 890145"/>
                        <a:gd name="connsiteX14" fmla="*/ 1641441 w 4874309"/>
                        <a:gd name="connsiteY14" fmla="*/ 496232 h 890145"/>
                        <a:gd name="connsiteX15" fmla="*/ 1113632 w 4874309"/>
                        <a:gd name="connsiteY15" fmla="*/ 394085 h 890145"/>
                        <a:gd name="connsiteX16" fmla="*/ 301710 w 4874309"/>
                        <a:gd name="connsiteY16" fmla="*/ 419501 h 890145"/>
                        <a:gd name="connsiteX17" fmla="*/ 116433 w 4874309"/>
                        <a:gd name="connsiteY17" fmla="*/ 347971 h 890145"/>
                        <a:gd name="connsiteX18" fmla="*/ 213632 w 4874309"/>
                        <a:gd name="connsiteY18" fmla="*/ 127823 h 890145"/>
                        <a:gd name="connsiteX0" fmla="*/ 213632 w 4874309"/>
                        <a:gd name="connsiteY0" fmla="*/ 127823 h 890025"/>
                        <a:gd name="connsiteX1" fmla="*/ 810549 w 4874309"/>
                        <a:gd name="connsiteY1" fmla="*/ 2119 h 890025"/>
                        <a:gd name="connsiteX2" fmla="*/ 1688767 w 4874309"/>
                        <a:gd name="connsiteY2" fmla="*/ 65164 h 890025"/>
                        <a:gd name="connsiteX3" fmla="*/ 2466595 w 4874309"/>
                        <a:gd name="connsiteY3" fmla="*/ 267246 h 890025"/>
                        <a:gd name="connsiteX4" fmla="*/ 3000249 w 4874309"/>
                        <a:gd name="connsiteY4" fmla="*/ 458550 h 890025"/>
                        <a:gd name="connsiteX5" fmla="*/ 3619487 w 4874309"/>
                        <a:gd name="connsiteY5" fmla="*/ 521034 h 890025"/>
                        <a:gd name="connsiteX6" fmla="*/ 4232483 w 4874309"/>
                        <a:gd name="connsiteY6" fmla="*/ 500728 h 890025"/>
                        <a:gd name="connsiteX7" fmla="*/ 4688253 w 4874309"/>
                        <a:gd name="connsiteY7" fmla="*/ 354270 h 890025"/>
                        <a:gd name="connsiteX8" fmla="*/ 4874308 w 4874309"/>
                        <a:gd name="connsiteY8" fmla="*/ 478309 h 890025"/>
                        <a:gd name="connsiteX9" fmla="*/ 4723418 w 4874309"/>
                        <a:gd name="connsiteY9" fmla="*/ 791477 h 890025"/>
                        <a:gd name="connsiteX10" fmla="*/ 3868856 w 4874309"/>
                        <a:gd name="connsiteY10" fmla="*/ 853410 h 890025"/>
                        <a:gd name="connsiteX11" fmla="*/ 3254691 w 4874309"/>
                        <a:gd name="connsiteY11" fmla="*/ 888728 h 890025"/>
                        <a:gd name="connsiteX12" fmla="*/ 2709569 w 4874309"/>
                        <a:gd name="connsiteY12" fmla="*/ 808539 h 890025"/>
                        <a:gd name="connsiteX13" fmla="*/ 2196470 w 4874309"/>
                        <a:gd name="connsiteY13" fmla="*/ 614913 h 890025"/>
                        <a:gd name="connsiteX14" fmla="*/ 1641441 w 4874309"/>
                        <a:gd name="connsiteY14" fmla="*/ 496232 h 890025"/>
                        <a:gd name="connsiteX15" fmla="*/ 1113632 w 4874309"/>
                        <a:gd name="connsiteY15" fmla="*/ 394085 h 890025"/>
                        <a:gd name="connsiteX16" fmla="*/ 301710 w 4874309"/>
                        <a:gd name="connsiteY16" fmla="*/ 419501 h 890025"/>
                        <a:gd name="connsiteX17" fmla="*/ 116433 w 4874309"/>
                        <a:gd name="connsiteY17" fmla="*/ 347971 h 890025"/>
                        <a:gd name="connsiteX18" fmla="*/ 213632 w 4874309"/>
                        <a:gd name="connsiteY18" fmla="*/ 127823 h 890025"/>
                        <a:gd name="connsiteX0" fmla="*/ 213632 w 4874309"/>
                        <a:gd name="connsiteY0" fmla="*/ 127823 h 890025"/>
                        <a:gd name="connsiteX1" fmla="*/ 810549 w 4874309"/>
                        <a:gd name="connsiteY1" fmla="*/ 2119 h 890025"/>
                        <a:gd name="connsiteX2" fmla="*/ 1688767 w 4874309"/>
                        <a:gd name="connsiteY2" fmla="*/ 65164 h 890025"/>
                        <a:gd name="connsiteX3" fmla="*/ 2466595 w 4874309"/>
                        <a:gd name="connsiteY3" fmla="*/ 267246 h 890025"/>
                        <a:gd name="connsiteX4" fmla="*/ 3000249 w 4874309"/>
                        <a:gd name="connsiteY4" fmla="*/ 458550 h 890025"/>
                        <a:gd name="connsiteX5" fmla="*/ 3619487 w 4874309"/>
                        <a:gd name="connsiteY5" fmla="*/ 521034 h 890025"/>
                        <a:gd name="connsiteX6" fmla="*/ 4232483 w 4874309"/>
                        <a:gd name="connsiteY6" fmla="*/ 500728 h 890025"/>
                        <a:gd name="connsiteX7" fmla="*/ 4688253 w 4874309"/>
                        <a:gd name="connsiteY7" fmla="*/ 354270 h 890025"/>
                        <a:gd name="connsiteX8" fmla="*/ 4874308 w 4874309"/>
                        <a:gd name="connsiteY8" fmla="*/ 478309 h 890025"/>
                        <a:gd name="connsiteX9" fmla="*/ 4723418 w 4874309"/>
                        <a:gd name="connsiteY9" fmla="*/ 791477 h 890025"/>
                        <a:gd name="connsiteX10" fmla="*/ 3868856 w 4874309"/>
                        <a:gd name="connsiteY10" fmla="*/ 853410 h 890025"/>
                        <a:gd name="connsiteX11" fmla="*/ 3254691 w 4874309"/>
                        <a:gd name="connsiteY11" fmla="*/ 888728 h 890025"/>
                        <a:gd name="connsiteX12" fmla="*/ 2709569 w 4874309"/>
                        <a:gd name="connsiteY12" fmla="*/ 808539 h 890025"/>
                        <a:gd name="connsiteX13" fmla="*/ 2196470 w 4874309"/>
                        <a:gd name="connsiteY13" fmla="*/ 614913 h 890025"/>
                        <a:gd name="connsiteX14" fmla="*/ 1669694 w 4874309"/>
                        <a:gd name="connsiteY14" fmla="*/ 483646 h 890025"/>
                        <a:gd name="connsiteX15" fmla="*/ 1113632 w 4874309"/>
                        <a:gd name="connsiteY15" fmla="*/ 394085 h 890025"/>
                        <a:gd name="connsiteX16" fmla="*/ 301710 w 4874309"/>
                        <a:gd name="connsiteY16" fmla="*/ 419501 h 890025"/>
                        <a:gd name="connsiteX17" fmla="*/ 116433 w 4874309"/>
                        <a:gd name="connsiteY17" fmla="*/ 347971 h 890025"/>
                        <a:gd name="connsiteX18" fmla="*/ 213632 w 4874309"/>
                        <a:gd name="connsiteY18" fmla="*/ 127823 h 890025"/>
                        <a:gd name="connsiteX0" fmla="*/ 213632 w 4874309"/>
                        <a:gd name="connsiteY0" fmla="*/ 127823 h 890025"/>
                        <a:gd name="connsiteX1" fmla="*/ 810549 w 4874309"/>
                        <a:gd name="connsiteY1" fmla="*/ 2119 h 890025"/>
                        <a:gd name="connsiteX2" fmla="*/ 1688767 w 4874309"/>
                        <a:gd name="connsiteY2" fmla="*/ 65164 h 890025"/>
                        <a:gd name="connsiteX3" fmla="*/ 2466595 w 4874309"/>
                        <a:gd name="connsiteY3" fmla="*/ 267246 h 890025"/>
                        <a:gd name="connsiteX4" fmla="*/ 3000249 w 4874309"/>
                        <a:gd name="connsiteY4" fmla="*/ 458550 h 890025"/>
                        <a:gd name="connsiteX5" fmla="*/ 3619487 w 4874309"/>
                        <a:gd name="connsiteY5" fmla="*/ 521034 h 890025"/>
                        <a:gd name="connsiteX6" fmla="*/ 4232483 w 4874309"/>
                        <a:gd name="connsiteY6" fmla="*/ 500728 h 890025"/>
                        <a:gd name="connsiteX7" fmla="*/ 4688253 w 4874309"/>
                        <a:gd name="connsiteY7" fmla="*/ 354270 h 890025"/>
                        <a:gd name="connsiteX8" fmla="*/ 4874308 w 4874309"/>
                        <a:gd name="connsiteY8" fmla="*/ 478309 h 890025"/>
                        <a:gd name="connsiteX9" fmla="*/ 4723418 w 4874309"/>
                        <a:gd name="connsiteY9" fmla="*/ 791477 h 890025"/>
                        <a:gd name="connsiteX10" fmla="*/ 3868856 w 4874309"/>
                        <a:gd name="connsiteY10" fmla="*/ 853410 h 890025"/>
                        <a:gd name="connsiteX11" fmla="*/ 3254691 w 4874309"/>
                        <a:gd name="connsiteY11" fmla="*/ 888728 h 890025"/>
                        <a:gd name="connsiteX12" fmla="*/ 2709569 w 4874309"/>
                        <a:gd name="connsiteY12" fmla="*/ 808539 h 890025"/>
                        <a:gd name="connsiteX13" fmla="*/ 2196470 w 4874309"/>
                        <a:gd name="connsiteY13" fmla="*/ 614913 h 890025"/>
                        <a:gd name="connsiteX14" fmla="*/ 1697950 w 4874309"/>
                        <a:gd name="connsiteY14" fmla="*/ 471058 h 890025"/>
                        <a:gd name="connsiteX15" fmla="*/ 1113632 w 4874309"/>
                        <a:gd name="connsiteY15" fmla="*/ 394085 h 890025"/>
                        <a:gd name="connsiteX16" fmla="*/ 301710 w 4874309"/>
                        <a:gd name="connsiteY16" fmla="*/ 419501 h 890025"/>
                        <a:gd name="connsiteX17" fmla="*/ 116433 w 4874309"/>
                        <a:gd name="connsiteY17" fmla="*/ 347971 h 890025"/>
                        <a:gd name="connsiteX18" fmla="*/ 213632 w 4874309"/>
                        <a:gd name="connsiteY18" fmla="*/ 127823 h 890025"/>
                        <a:gd name="connsiteX0" fmla="*/ 213632 w 4874309"/>
                        <a:gd name="connsiteY0" fmla="*/ 127823 h 890025"/>
                        <a:gd name="connsiteX1" fmla="*/ 810549 w 4874309"/>
                        <a:gd name="connsiteY1" fmla="*/ 2119 h 890025"/>
                        <a:gd name="connsiteX2" fmla="*/ 1688767 w 4874309"/>
                        <a:gd name="connsiteY2" fmla="*/ 65164 h 890025"/>
                        <a:gd name="connsiteX3" fmla="*/ 2466595 w 4874309"/>
                        <a:gd name="connsiteY3" fmla="*/ 267246 h 890025"/>
                        <a:gd name="connsiteX4" fmla="*/ 3000249 w 4874309"/>
                        <a:gd name="connsiteY4" fmla="*/ 458550 h 890025"/>
                        <a:gd name="connsiteX5" fmla="*/ 3619487 w 4874309"/>
                        <a:gd name="connsiteY5" fmla="*/ 521034 h 890025"/>
                        <a:gd name="connsiteX6" fmla="*/ 4232483 w 4874309"/>
                        <a:gd name="connsiteY6" fmla="*/ 500728 h 890025"/>
                        <a:gd name="connsiteX7" fmla="*/ 4688253 w 4874309"/>
                        <a:gd name="connsiteY7" fmla="*/ 354270 h 890025"/>
                        <a:gd name="connsiteX8" fmla="*/ 4874308 w 4874309"/>
                        <a:gd name="connsiteY8" fmla="*/ 478309 h 890025"/>
                        <a:gd name="connsiteX9" fmla="*/ 4723418 w 4874309"/>
                        <a:gd name="connsiteY9" fmla="*/ 791477 h 890025"/>
                        <a:gd name="connsiteX10" fmla="*/ 3868856 w 4874309"/>
                        <a:gd name="connsiteY10" fmla="*/ 853410 h 890025"/>
                        <a:gd name="connsiteX11" fmla="*/ 3254691 w 4874309"/>
                        <a:gd name="connsiteY11" fmla="*/ 888728 h 890025"/>
                        <a:gd name="connsiteX12" fmla="*/ 2709569 w 4874309"/>
                        <a:gd name="connsiteY12" fmla="*/ 808539 h 890025"/>
                        <a:gd name="connsiteX13" fmla="*/ 2229837 w 4874309"/>
                        <a:gd name="connsiteY13" fmla="*/ 610514 h 890025"/>
                        <a:gd name="connsiteX14" fmla="*/ 1697950 w 4874309"/>
                        <a:gd name="connsiteY14" fmla="*/ 471058 h 890025"/>
                        <a:gd name="connsiteX15" fmla="*/ 1113632 w 4874309"/>
                        <a:gd name="connsiteY15" fmla="*/ 394085 h 890025"/>
                        <a:gd name="connsiteX16" fmla="*/ 301710 w 4874309"/>
                        <a:gd name="connsiteY16" fmla="*/ 419501 h 890025"/>
                        <a:gd name="connsiteX17" fmla="*/ 116433 w 4874309"/>
                        <a:gd name="connsiteY17" fmla="*/ 347971 h 890025"/>
                        <a:gd name="connsiteX18" fmla="*/ 213632 w 4874309"/>
                        <a:gd name="connsiteY18" fmla="*/ 127823 h 890025"/>
                        <a:gd name="connsiteX0" fmla="*/ 213632 w 4874309"/>
                        <a:gd name="connsiteY0" fmla="*/ 127823 h 890200"/>
                        <a:gd name="connsiteX1" fmla="*/ 810549 w 4874309"/>
                        <a:gd name="connsiteY1" fmla="*/ 2119 h 890200"/>
                        <a:gd name="connsiteX2" fmla="*/ 1688767 w 4874309"/>
                        <a:gd name="connsiteY2" fmla="*/ 65164 h 890200"/>
                        <a:gd name="connsiteX3" fmla="*/ 2466595 w 4874309"/>
                        <a:gd name="connsiteY3" fmla="*/ 267246 h 890200"/>
                        <a:gd name="connsiteX4" fmla="*/ 3000249 w 4874309"/>
                        <a:gd name="connsiteY4" fmla="*/ 458550 h 890200"/>
                        <a:gd name="connsiteX5" fmla="*/ 3619487 w 4874309"/>
                        <a:gd name="connsiteY5" fmla="*/ 521034 h 890200"/>
                        <a:gd name="connsiteX6" fmla="*/ 4232483 w 4874309"/>
                        <a:gd name="connsiteY6" fmla="*/ 500728 h 890200"/>
                        <a:gd name="connsiteX7" fmla="*/ 4688253 w 4874309"/>
                        <a:gd name="connsiteY7" fmla="*/ 354270 h 890200"/>
                        <a:gd name="connsiteX8" fmla="*/ 4874308 w 4874309"/>
                        <a:gd name="connsiteY8" fmla="*/ 478309 h 890200"/>
                        <a:gd name="connsiteX9" fmla="*/ 4723418 w 4874309"/>
                        <a:gd name="connsiteY9" fmla="*/ 791477 h 890200"/>
                        <a:gd name="connsiteX10" fmla="*/ 3868856 w 4874309"/>
                        <a:gd name="connsiteY10" fmla="*/ 853410 h 890200"/>
                        <a:gd name="connsiteX11" fmla="*/ 3254691 w 4874309"/>
                        <a:gd name="connsiteY11" fmla="*/ 888728 h 890200"/>
                        <a:gd name="connsiteX12" fmla="*/ 2757815 w 4874309"/>
                        <a:gd name="connsiteY12" fmla="*/ 804838 h 890200"/>
                        <a:gd name="connsiteX13" fmla="*/ 2229837 w 4874309"/>
                        <a:gd name="connsiteY13" fmla="*/ 610514 h 890200"/>
                        <a:gd name="connsiteX14" fmla="*/ 1697950 w 4874309"/>
                        <a:gd name="connsiteY14" fmla="*/ 471058 h 890200"/>
                        <a:gd name="connsiteX15" fmla="*/ 1113632 w 4874309"/>
                        <a:gd name="connsiteY15" fmla="*/ 394085 h 890200"/>
                        <a:gd name="connsiteX16" fmla="*/ 301710 w 4874309"/>
                        <a:gd name="connsiteY16" fmla="*/ 419501 h 890200"/>
                        <a:gd name="connsiteX17" fmla="*/ 116433 w 4874309"/>
                        <a:gd name="connsiteY17" fmla="*/ 347971 h 890200"/>
                        <a:gd name="connsiteX18" fmla="*/ 213632 w 4874309"/>
                        <a:gd name="connsiteY18" fmla="*/ 127823 h 890200"/>
                        <a:gd name="connsiteX0" fmla="*/ 213632 w 4874309"/>
                        <a:gd name="connsiteY0" fmla="*/ 127823 h 878625"/>
                        <a:gd name="connsiteX1" fmla="*/ 810549 w 4874309"/>
                        <a:gd name="connsiteY1" fmla="*/ 2119 h 878625"/>
                        <a:gd name="connsiteX2" fmla="*/ 1688767 w 4874309"/>
                        <a:gd name="connsiteY2" fmla="*/ 65164 h 878625"/>
                        <a:gd name="connsiteX3" fmla="*/ 2466595 w 4874309"/>
                        <a:gd name="connsiteY3" fmla="*/ 267246 h 878625"/>
                        <a:gd name="connsiteX4" fmla="*/ 3000249 w 4874309"/>
                        <a:gd name="connsiteY4" fmla="*/ 458550 h 878625"/>
                        <a:gd name="connsiteX5" fmla="*/ 3619487 w 4874309"/>
                        <a:gd name="connsiteY5" fmla="*/ 521034 h 878625"/>
                        <a:gd name="connsiteX6" fmla="*/ 4232483 w 4874309"/>
                        <a:gd name="connsiteY6" fmla="*/ 500728 h 878625"/>
                        <a:gd name="connsiteX7" fmla="*/ 4688253 w 4874309"/>
                        <a:gd name="connsiteY7" fmla="*/ 354270 h 878625"/>
                        <a:gd name="connsiteX8" fmla="*/ 4874308 w 4874309"/>
                        <a:gd name="connsiteY8" fmla="*/ 478309 h 878625"/>
                        <a:gd name="connsiteX9" fmla="*/ 4723418 w 4874309"/>
                        <a:gd name="connsiteY9" fmla="*/ 791477 h 878625"/>
                        <a:gd name="connsiteX10" fmla="*/ 3868856 w 4874309"/>
                        <a:gd name="connsiteY10" fmla="*/ 853410 h 878625"/>
                        <a:gd name="connsiteX11" fmla="*/ 3333749 w 4874309"/>
                        <a:gd name="connsiteY11" fmla="*/ 876535 h 878625"/>
                        <a:gd name="connsiteX12" fmla="*/ 2757815 w 4874309"/>
                        <a:gd name="connsiteY12" fmla="*/ 804838 h 878625"/>
                        <a:gd name="connsiteX13" fmla="*/ 2229837 w 4874309"/>
                        <a:gd name="connsiteY13" fmla="*/ 610514 h 878625"/>
                        <a:gd name="connsiteX14" fmla="*/ 1697950 w 4874309"/>
                        <a:gd name="connsiteY14" fmla="*/ 471058 h 878625"/>
                        <a:gd name="connsiteX15" fmla="*/ 1113632 w 4874309"/>
                        <a:gd name="connsiteY15" fmla="*/ 394085 h 878625"/>
                        <a:gd name="connsiteX16" fmla="*/ 301710 w 4874309"/>
                        <a:gd name="connsiteY16" fmla="*/ 419501 h 878625"/>
                        <a:gd name="connsiteX17" fmla="*/ 116433 w 4874309"/>
                        <a:gd name="connsiteY17" fmla="*/ 347971 h 878625"/>
                        <a:gd name="connsiteX18" fmla="*/ 213632 w 4874309"/>
                        <a:gd name="connsiteY18" fmla="*/ 127823 h 878625"/>
                        <a:gd name="connsiteX0" fmla="*/ 213632 w 4874309"/>
                        <a:gd name="connsiteY0" fmla="*/ 127823 h 878626"/>
                        <a:gd name="connsiteX1" fmla="*/ 810549 w 4874309"/>
                        <a:gd name="connsiteY1" fmla="*/ 2119 h 878626"/>
                        <a:gd name="connsiteX2" fmla="*/ 1688767 w 4874309"/>
                        <a:gd name="connsiteY2" fmla="*/ 65164 h 878626"/>
                        <a:gd name="connsiteX3" fmla="*/ 2466595 w 4874309"/>
                        <a:gd name="connsiteY3" fmla="*/ 267246 h 878626"/>
                        <a:gd name="connsiteX4" fmla="*/ 3000249 w 4874309"/>
                        <a:gd name="connsiteY4" fmla="*/ 458550 h 878626"/>
                        <a:gd name="connsiteX5" fmla="*/ 3619487 w 4874309"/>
                        <a:gd name="connsiteY5" fmla="*/ 521034 h 878626"/>
                        <a:gd name="connsiteX6" fmla="*/ 4232483 w 4874309"/>
                        <a:gd name="connsiteY6" fmla="*/ 500728 h 878626"/>
                        <a:gd name="connsiteX7" fmla="*/ 4688253 w 4874309"/>
                        <a:gd name="connsiteY7" fmla="*/ 354270 h 878626"/>
                        <a:gd name="connsiteX8" fmla="*/ 4874308 w 4874309"/>
                        <a:gd name="connsiteY8" fmla="*/ 478309 h 878626"/>
                        <a:gd name="connsiteX9" fmla="*/ 4723418 w 4874309"/>
                        <a:gd name="connsiteY9" fmla="*/ 791477 h 878626"/>
                        <a:gd name="connsiteX10" fmla="*/ 3868856 w 4874309"/>
                        <a:gd name="connsiteY10" fmla="*/ 853410 h 878626"/>
                        <a:gd name="connsiteX11" fmla="*/ 3333749 w 4874309"/>
                        <a:gd name="connsiteY11" fmla="*/ 876535 h 878626"/>
                        <a:gd name="connsiteX12" fmla="*/ 2757815 w 4874309"/>
                        <a:gd name="connsiteY12" fmla="*/ 804838 h 878626"/>
                        <a:gd name="connsiteX13" fmla="*/ 2229837 w 4874309"/>
                        <a:gd name="connsiteY13" fmla="*/ 610514 h 878626"/>
                        <a:gd name="connsiteX14" fmla="*/ 1697950 w 4874309"/>
                        <a:gd name="connsiteY14" fmla="*/ 471058 h 878626"/>
                        <a:gd name="connsiteX15" fmla="*/ 1085379 w 4874309"/>
                        <a:gd name="connsiteY15" fmla="*/ 406671 h 878626"/>
                        <a:gd name="connsiteX16" fmla="*/ 301710 w 4874309"/>
                        <a:gd name="connsiteY16" fmla="*/ 419501 h 878626"/>
                        <a:gd name="connsiteX17" fmla="*/ 116433 w 4874309"/>
                        <a:gd name="connsiteY17" fmla="*/ 347971 h 878626"/>
                        <a:gd name="connsiteX18" fmla="*/ 213632 w 4874309"/>
                        <a:gd name="connsiteY18" fmla="*/ 127823 h 878626"/>
                        <a:gd name="connsiteX0" fmla="*/ 102544 w 4763221"/>
                        <a:gd name="connsiteY0" fmla="*/ 127823 h 878626"/>
                        <a:gd name="connsiteX1" fmla="*/ 699461 w 4763221"/>
                        <a:gd name="connsiteY1" fmla="*/ 2119 h 878626"/>
                        <a:gd name="connsiteX2" fmla="*/ 1577679 w 4763221"/>
                        <a:gd name="connsiteY2" fmla="*/ 65164 h 878626"/>
                        <a:gd name="connsiteX3" fmla="*/ 2355507 w 4763221"/>
                        <a:gd name="connsiteY3" fmla="*/ 267246 h 878626"/>
                        <a:gd name="connsiteX4" fmla="*/ 2889161 w 4763221"/>
                        <a:gd name="connsiteY4" fmla="*/ 458550 h 878626"/>
                        <a:gd name="connsiteX5" fmla="*/ 3508399 w 4763221"/>
                        <a:gd name="connsiteY5" fmla="*/ 521034 h 878626"/>
                        <a:gd name="connsiteX6" fmla="*/ 4121395 w 4763221"/>
                        <a:gd name="connsiteY6" fmla="*/ 500728 h 878626"/>
                        <a:gd name="connsiteX7" fmla="*/ 4577165 w 4763221"/>
                        <a:gd name="connsiteY7" fmla="*/ 354270 h 878626"/>
                        <a:gd name="connsiteX8" fmla="*/ 4763220 w 4763221"/>
                        <a:gd name="connsiteY8" fmla="*/ 478309 h 878626"/>
                        <a:gd name="connsiteX9" fmla="*/ 4612330 w 4763221"/>
                        <a:gd name="connsiteY9" fmla="*/ 791477 h 878626"/>
                        <a:gd name="connsiteX10" fmla="*/ 3757768 w 4763221"/>
                        <a:gd name="connsiteY10" fmla="*/ 853410 h 878626"/>
                        <a:gd name="connsiteX11" fmla="*/ 3222661 w 4763221"/>
                        <a:gd name="connsiteY11" fmla="*/ 876535 h 878626"/>
                        <a:gd name="connsiteX12" fmla="*/ 2646727 w 4763221"/>
                        <a:gd name="connsiteY12" fmla="*/ 804838 h 878626"/>
                        <a:gd name="connsiteX13" fmla="*/ 2118749 w 4763221"/>
                        <a:gd name="connsiteY13" fmla="*/ 610514 h 878626"/>
                        <a:gd name="connsiteX14" fmla="*/ 1586862 w 4763221"/>
                        <a:gd name="connsiteY14" fmla="*/ 471058 h 878626"/>
                        <a:gd name="connsiteX15" fmla="*/ 974291 w 4763221"/>
                        <a:gd name="connsiteY15" fmla="*/ 406671 h 878626"/>
                        <a:gd name="connsiteX16" fmla="*/ 162369 w 4763221"/>
                        <a:gd name="connsiteY16" fmla="*/ 432088 h 878626"/>
                        <a:gd name="connsiteX17" fmla="*/ 5345 w 4763221"/>
                        <a:gd name="connsiteY17" fmla="*/ 347971 h 878626"/>
                        <a:gd name="connsiteX18" fmla="*/ 102544 w 4763221"/>
                        <a:gd name="connsiteY18" fmla="*/ 127823 h 878626"/>
                        <a:gd name="connsiteX0" fmla="*/ 122396 w 4783073"/>
                        <a:gd name="connsiteY0" fmla="*/ 127823 h 878626"/>
                        <a:gd name="connsiteX1" fmla="*/ 719313 w 4783073"/>
                        <a:gd name="connsiteY1" fmla="*/ 2119 h 878626"/>
                        <a:gd name="connsiteX2" fmla="*/ 1597531 w 4783073"/>
                        <a:gd name="connsiteY2" fmla="*/ 65164 h 878626"/>
                        <a:gd name="connsiteX3" fmla="*/ 2375359 w 4783073"/>
                        <a:gd name="connsiteY3" fmla="*/ 267246 h 878626"/>
                        <a:gd name="connsiteX4" fmla="*/ 2909013 w 4783073"/>
                        <a:gd name="connsiteY4" fmla="*/ 458550 h 878626"/>
                        <a:gd name="connsiteX5" fmla="*/ 3528251 w 4783073"/>
                        <a:gd name="connsiteY5" fmla="*/ 521034 h 878626"/>
                        <a:gd name="connsiteX6" fmla="*/ 4141247 w 4783073"/>
                        <a:gd name="connsiteY6" fmla="*/ 500728 h 878626"/>
                        <a:gd name="connsiteX7" fmla="*/ 4597017 w 4783073"/>
                        <a:gd name="connsiteY7" fmla="*/ 354270 h 878626"/>
                        <a:gd name="connsiteX8" fmla="*/ 4783072 w 4783073"/>
                        <a:gd name="connsiteY8" fmla="*/ 478309 h 878626"/>
                        <a:gd name="connsiteX9" fmla="*/ 4632182 w 4783073"/>
                        <a:gd name="connsiteY9" fmla="*/ 791477 h 878626"/>
                        <a:gd name="connsiteX10" fmla="*/ 3777620 w 4783073"/>
                        <a:gd name="connsiteY10" fmla="*/ 853410 h 878626"/>
                        <a:gd name="connsiteX11" fmla="*/ 3242513 w 4783073"/>
                        <a:gd name="connsiteY11" fmla="*/ 876535 h 878626"/>
                        <a:gd name="connsiteX12" fmla="*/ 2666579 w 4783073"/>
                        <a:gd name="connsiteY12" fmla="*/ 804838 h 878626"/>
                        <a:gd name="connsiteX13" fmla="*/ 2138601 w 4783073"/>
                        <a:gd name="connsiteY13" fmla="*/ 610514 h 878626"/>
                        <a:gd name="connsiteX14" fmla="*/ 1606714 w 4783073"/>
                        <a:gd name="connsiteY14" fmla="*/ 471058 h 878626"/>
                        <a:gd name="connsiteX15" fmla="*/ 994143 w 4783073"/>
                        <a:gd name="connsiteY15" fmla="*/ 406671 h 878626"/>
                        <a:gd name="connsiteX16" fmla="*/ 453219 w 4783073"/>
                        <a:gd name="connsiteY16" fmla="*/ 414977 h 878626"/>
                        <a:gd name="connsiteX17" fmla="*/ 25197 w 4783073"/>
                        <a:gd name="connsiteY17" fmla="*/ 347971 h 878626"/>
                        <a:gd name="connsiteX18" fmla="*/ 122396 w 4783073"/>
                        <a:gd name="connsiteY18" fmla="*/ 127823 h 878626"/>
                        <a:gd name="connsiteX0" fmla="*/ 122396 w 4783073"/>
                        <a:gd name="connsiteY0" fmla="*/ 127823 h 878626"/>
                        <a:gd name="connsiteX1" fmla="*/ 719313 w 4783073"/>
                        <a:gd name="connsiteY1" fmla="*/ 2119 h 878626"/>
                        <a:gd name="connsiteX2" fmla="*/ 1597531 w 4783073"/>
                        <a:gd name="connsiteY2" fmla="*/ 65164 h 878626"/>
                        <a:gd name="connsiteX3" fmla="*/ 2375359 w 4783073"/>
                        <a:gd name="connsiteY3" fmla="*/ 267246 h 878626"/>
                        <a:gd name="connsiteX4" fmla="*/ 2909013 w 4783073"/>
                        <a:gd name="connsiteY4" fmla="*/ 458550 h 878626"/>
                        <a:gd name="connsiteX5" fmla="*/ 3528251 w 4783073"/>
                        <a:gd name="connsiteY5" fmla="*/ 521034 h 878626"/>
                        <a:gd name="connsiteX6" fmla="*/ 4141247 w 4783073"/>
                        <a:gd name="connsiteY6" fmla="*/ 500728 h 878626"/>
                        <a:gd name="connsiteX7" fmla="*/ 4597017 w 4783073"/>
                        <a:gd name="connsiteY7" fmla="*/ 354270 h 878626"/>
                        <a:gd name="connsiteX8" fmla="*/ 4783072 w 4783073"/>
                        <a:gd name="connsiteY8" fmla="*/ 478309 h 878626"/>
                        <a:gd name="connsiteX9" fmla="*/ 4632182 w 4783073"/>
                        <a:gd name="connsiteY9" fmla="*/ 791477 h 878626"/>
                        <a:gd name="connsiteX10" fmla="*/ 3777620 w 4783073"/>
                        <a:gd name="connsiteY10" fmla="*/ 853410 h 878626"/>
                        <a:gd name="connsiteX11" fmla="*/ 3242513 w 4783073"/>
                        <a:gd name="connsiteY11" fmla="*/ 876535 h 878626"/>
                        <a:gd name="connsiteX12" fmla="*/ 2666579 w 4783073"/>
                        <a:gd name="connsiteY12" fmla="*/ 804838 h 878626"/>
                        <a:gd name="connsiteX13" fmla="*/ 2138601 w 4783073"/>
                        <a:gd name="connsiteY13" fmla="*/ 610514 h 878626"/>
                        <a:gd name="connsiteX14" fmla="*/ 1606714 w 4783073"/>
                        <a:gd name="connsiteY14" fmla="*/ 471058 h 878626"/>
                        <a:gd name="connsiteX15" fmla="*/ 994143 w 4783073"/>
                        <a:gd name="connsiteY15" fmla="*/ 406671 h 878626"/>
                        <a:gd name="connsiteX16" fmla="*/ 453219 w 4783073"/>
                        <a:gd name="connsiteY16" fmla="*/ 414977 h 878626"/>
                        <a:gd name="connsiteX17" fmla="*/ 25197 w 4783073"/>
                        <a:gd name="connsiteY17" fmla="*/ 347971 h 878626"/>
                        <a:gd name="connsiteX18" fmla="*/ 122396 w 4783073"/>
                        <a:gd name="connsiteY18" fmla="*/ 127823 h 878626"/>
                        <a:gd name="connsiteX0" fmla="*/ 122364 w 4783041"/>
                        <a:gd name="connsiteY0" fmla="*/ 127823 h 878626"/>
                        <a:gd name="connsiteX1" fmla="*/ 719281 w 4783041"/>
                        <a:gd name="connsiteY1" fmla="*/ 2119 h 878626"/>
                        <a:gd name="connsiteX2" fmla="*/ 1597499 w 4783041"/>
                        <a:gd name="connsiteY2" fmla="*/ 65164 h 878626"/>
                        <a:gd name="connsiteX3" fmla="*/ 2375327 w 4783041"/>
                        <a:gd name="connsiteY3" fmla="*/ 267246 h 878626"/>
                        <a:gd name="connsiteX4" fmla="*/ 2908981 w 4783041"/>
                        <a:gd name="connsiteY4" fmla="*/ 458550 h 878626"/>
                        <a:gd name="connsiteX5" fmla="*/ 3528219 w 4783041"/>
                        <a:gd name="connsiteY5" fmla="*/ 521034 h 878626"/>
                        <a:gd name="connsiteX6" fmla="*/ 4141215 w 4783041"/>
                        <a:gd name="connsiteY6" fmla="*/ 500728 h 878626"/>
                        <a:gd name="connsiteX7" fmla="*/ 4596985 w 4783041"/>
                        <a:gd name="connsiteY7" fmla="*/ 354270 h 878626"/>
                        <a:gd name="connsiteX8" fmla="*/ 4783040 w 4783041"/>
                        <a:gd name="connsiteY8" fmla="*/ 478309 h 878626"/>
                        <a:gd name="connsiteX9" fmla="*/ 4632150 w 4783041"/>
                        <a:gd name="connsiteY9" fmla="*/ 791477 h 878626"/>
                        <a:gd name="connsiteX10" fmla="*/ 3777588 w 4783041"/>
                        <a:gd name="connsiteY10" fmla="*/ 853410 h 878626"/>
                        <a:gd name="connsiteX11" fmla="*/ 3242481 w 4783041"/>
                        <a:gd name="connsiteY11" fmla="*/ 876535 h 878626"/>
                        <a:gd name="connsiteX12" fmla="*/ 2666547 w 4783041"/>
                        <a:gd name="connsiteY12" fmla="*/ 804838 h 878626"/>
                        <a:gd name="connsiteX13" fmla="*/ 2138569 w 4783041"/>
                        <a:gd name="connsiteY13" fmla="*/ 610514 h 878626"/>
                        <a:gd name="connsiteX14" fmla="*/ 1606682 w 4783041"/>
                        <a:gd name="connsiteY14" fmla="*/ 471058 h 878626"/>
                        <a:gd name="connsiteX15" fmla="*/ 994111 w 4783041"/>
                        <a:gd name="connsiteY15" fmla="*/ 406671 h 878626"/>
                        <a:gd name="connsiteX16" fmla="*/ 452730 w 4783041"/>
                        <a:gd name="connsiteY16" fmla="*/ 391105 h 878626"/>
                        <a:gd name="connsiteX17" fmla="*/ 25165 w 4783041"/>
                        <a:gd name="connsiteY17" fmla="*/ 347971 h 878626"/>
                        <a:gd name="connsiteX18" fmla="*/ 122364 w 4783041"/>
                        <a:gd name="connsiteY18" fmla="*/ 127823 h 878626"/>
                        <a:gd name="connsiteX0" fmla="*/ 122364 w 4783041"/>
                        <a:gd name="connsiteY0" fmla="*/ 127823 h 878626"/>
                        <a:gd name="connsiteX1" fmla="*/ 719281 w 4783041"/>
                        <a:gd name="connsiteY1" fmla="*/ 2119 h 878626"/>
                        <a:gd name="connsiteX2" fmla="*/ 1597499 w 4783041"/>
                        <a:gd name="connsiteY2" fmla="*/ 65164 h 878626"/>
                        <a:gd name="connsiteX3" fmla="*/ 2375327 w 4783041"/>
                        <a:gd name="connsiteY3" fmla="*/ 267246 h 878626"/>
                        <a:gd name="connsiteX4" fmla="*/ 2908981 w 4783041"/>
                        <a:gd name="connsiteY4" fmla="*/ 458550 h 878626"/>
                        <a:gd name="connsiteX5" fmla="*/ 3528219 w 4783041"/>
                        <a:gd name="connsiteY5" fmla="*/ 521034 h 878626"/>
                        <a:gd name="connsiteX6" fmla="*/ 4141215 w 4783041"/>
                        <a:gd name="connsiteY6" fmla="*/ 500728 h 878626"/>
                        <a:gd name="connsiteX7" fmla="*/ 4596985 w 4783041"/>
                        <a:gd name="connsiteY7" fmla="*/ 354270 h 878626"/>
                        <a:gd name="connsiteX8" fmla="*/ 4783040 w 4783041"/>
                        <a:gd name="connsiteY8" fmla="*/ 478309 h 878626"/>
                        <a:gd name="connsiteX9" fmla="*/ 4632150 w 4783041"/>
                        <a:gd name="connsiteY9" fmla="*/ 791477 h 878626"/>
                        <a:gd name="connsiteX10" fmla="*/ 3777588 w 4783041"/>
                        <a:gd name="connsiteY10" fmla="*/ 853410 h 878626"/>
                        <a:gd name="connsiteX11" fmla="*/ 3242481 w 4783041"/>
                        <a:gd name="connsiteY11" fmla="*/ 876535 h 878626"/>
                        <a:gd name="connsiteX12" fmla="*/ 2666547 w 4783041"/>
                        <a:gd name="connsiteY12" fmla="*/ 804838 h 878626"/>
                        <a:gd name="connsiteX13" fmla="*/ 2138569 w 4783041"/>
                        <a:gd name="connsiteY13" fmla="*/ 610514 h 878626"/>
                        <a:gd name="connsiteX14" fmla="*/ 1606682 w 4783041"/>
                        <a:gd name="connsiteY14" fmla="*/ 471058 h 878626"/>
                        <a:gd name="connsiteX15" fmla="*/ 994111 w 4783041"/>
                        <a:gd name="connsiteY15" fmla="*/ 406671 h 878626"/>
                        <a:gd name="connsiteX16" fmla="*/ 452730 w 4783041"/>
                        <a:gd name="connsiteY16" fmla="*/ 391105 h 878626"/>
                        <a:gd name="connsiteX17" fmla="*/ 25165 w 4783041"/>
                        <a:gd name="connsiteY17" fmla="*/ 347971 h 878626"/>
                        <a:gd name="connsiteX18" fmla="*/ 122364 w 4783041"/>
                        <a:gd name="connsiteY18" fmla="*/ 127823 h 878626"/>
                        <a:gd name="connsiteX0" fmla="*/ 118466 w 4779143"/>
                        <a:gd name="connsiteY0" fmla="*/ 127823 h 878626"/>
                        <a:gd name="connsiteX1" fmla="*/ 715383 w 4779143"/>
                        <a:gd name="connsiteY1" fmla="*/ 2119 h 878626"/>
                        <a:gd name="connsiteX2" fmla="*/ 1593601 w 4779143"/>
                        <a:gd name="connsiteY2" fmla="*/ 65164 h 878626"/>
                        <a:gd name="connsiteX3" fmla="*/ 2371429 w 4779143"/>
                        <a:gd name="connsiteY3" fmla="*/ 267246 h 878626"/>
                        <a:gd name="connsiteX4" fmla="*/ 2905083 w 4779143"/>
                        <a:gd name="connsiteY4" fmla="*/ 458550 h 878626"/>
                        <a:gd name="connsiteX5" fmla="*/ 3524321 w 4779143"/>
                        <a:gd name="connsiteY5" fmla="*/ 521034 h 878626"/>
                        <a:gd name="connsiteX6" fmla="*/ 4137317 w 4779143"/>
                        <a:gd name="connsiteY6" fmla="*/ 500728 h 878626"/>
                        <a:gd name="connsiteX7" fmla="*/ 4593087 w 4779143"/>
                        <a:gd name="connsiteY7" fmla="*/ 354270 h 878626"/>
                        <a:gd name="connsiteX8" fmla="*/ 4779142 w 4779143"/>
                        <a:gd name="connsiteY8" fmla="*/ 478309 h 878626"/>
                        <a:gd name="connsiteX9" fmla="*/ 4628252 w 4779143"/>
                        <a:gd name="connsiteY9" fmla="*/ 791477 h 878626"/>
                        <a:gd name="connsiteX10" fmla="*/ 3773690 w 4779143"/>
                        <a:gd name="connsiteY10" fmla="*/ 853410 h 878626"/>
                        <a:gd name="connsiteX11" fmla="*/ 3238583 w 4779143"/>
                        <a:gd name="connsiteY11" fmla="*/ 876535 h 878626"/>
                        <a:gd name="connsiteX12" fmla="*/ 2662649 w 4779143"/>
                        <a:gd name="connsiteY12" fmla="*/ 804838 h 878626"/>
                        <a:gd name="connsiteX13" fmla="*/ 2134671 w 4779143"/>
                        <a:gd name="connsiteY13" fmla="*/ 610514 h 878626"/>
                        <a:gd name="connsiteX14" fmla="*/ 1602784 w 4779143"/>
                        <a:gd name="connsiteY14" fmla="*/ 471058 h 878626"/>
                        <a:gd name="connsiteX15" fmla="*/ 990213 w 4779143"/>
                        <a:gd name="connsiteY15" fmla="*/ 406671 h 878626"/>
                        <a:gd name="connsiteX16" fmla="*/ 395929 w 4779143"/>
                        <a:gd name="connsiteY16" fmla="*/ 410488 h 878626"/>
                        <a:gd name="connsiteX17" fmla="*/ 21267 w 4779143"/>
                        <a:gd name="connsiteY17" fmla="*/ 347971 h 878626"/>
                        <a:gd name="connsiteX18" fmla="*/ 118466 w 4779143"/>
                        <a:gd name="connsiteY18" fmla="*/ 127823 h 878626"/>
                        <a:gd name="connsiteX0" fmla="*/ 118466 w 4779143"/>
                        <a:gd name="connsiteY0" fmla="*/ 127823 h 878626"/>
                        <a:gd name="connsiteX1" fmla="*/ 715383 w 4779143"/>
                        <a:gd name="connsiteY1" fmla="*/ 2119 h 878626"/>
                        <a:gd name="connsiteX2" fmla="*/ 1593601 w 4779143"/>
                        <a:gd name="connsiteY2" fmla="*/ 65164 h 878626"/>
                        <a:gd name="connsiteX3" fmla="*/ 2371429 w 4779143"/>
                        <a:gd name="connsiteY3" fmla="*/ 267246 h 878626"/>
                        <a:gd name="connsiteX4" fmla="*/ 2905083 w 4779143"/>
                        <a:gd name="connsiteY4" fmla="*/ 458550 h 878626"/>
                        <a:gd name="connsiteX5" fmla="*/ 3524321 w 4779143"/>
                        <a:gd name="connsiteY5" fmla="*/ 521034 h 878626"/>
                        <a:gd name="connsiteX6" fmla="*/ 4137317 w 4779143"/>
                        <a:gd name="connsiteY6" fmla="*/ 500728 h 878626"/>
                        <a:gd name="connsiteX7" fmla="*/ 4593087 w 4779143"/>
                        <a:gd name="connsiteY7" fmla="*/ 354270 h 878626"/>
                        <a:gd name="connsiteX8" fmla="*/ 4779142 w 4779143"/>
                        <a:gd name="connsiteY8" fmla="*/ 478309 h 878626"/>
                        <a:gd name="connsiteX9" fmla="*/ 4628252 w 4779143"/>
                        <a:gd name="connsiteY9" fmla="*/ 791477 h 878626"/>
                        <a:gd name="connsiteX10" fmla="*/ 3773690 w 4779143"/>
                        <a:gd name="connsiteY10" fmla="*/ 853410 h 878626"/>
                        <a:gd name="connsiteX11" fmla="*/ 3238583 w 4779143"/>
                        <a:gd name="connsiteY11" fmla="*/ 876535 h 878626"/>
                        <a:gd name="connsiteX12" fmla="*/ 2662649 w 4779143"/>
                        <a:gd name="connsiteY12" fmla="*/ 804838 h 878626"/>
                        <a:gd name="connsiteX13" fmla="*/ 2134671 w 4779143"/>
                        <a:gd name="connsiteY13" fmla="*/ 610514 h 878626"/>
                        <a:gd name="connsiteX14" fmla="*/ 1602784 w 4779143"/>
                        <a:gd name="connsiteY14" fmla="*/ 471058 h 878626"/>
                        <a:gd name="connsiteX15" fmla="*/ 990213 w 4779143"/>
                        <a:gd name="connsiteY15" fmla="*/ 406671 h 878626"/>
                        <a:gd name="connsiteX16" fmla="*/ 395929 w 4779143"/>
                        <a:gd name="connsiteY16" fmla="*/ 410488 h 878626"/>
                        <a:gd name="connsiteX17" fmla="*/ 21267 w 4779143"/>
                        <a:gd name="connsiteY17" fmla="*/ 347971 h 878626"/>
                        <a:gd name="connsiteX18" fmla="*/ 118466 w 4779143"/>
                        <a:gd name="connsiteY18" fmla="*/ 127823 h 878626"/>
                        <a:gd name="connsiteX0" fmla="*/ 115426 w 4776103"/>
                        <a:gd name="connsiteY0" fmla="*/ 79531 h 830334"/>
                        <a:gd name="connsiteX1" fmla="*/ 608092 w 4776103"/>
                        <a:gd name="connsiteY1" fmla="*/ 18623 h 830334"/>
                        <a:gd name="connsiteX2" fmla="*/ 1590561 w 4776103"/>
                        <a:gd name="connsiteY2" fmla="*/ 16872 h 830334"/>
                        <a:gd name="connsiteX3" fmla="*/ 2368389 w 4776103"/>
                        <a:gd name="connsiteY3" fmla="*/ 218954 h 830334"/>
                        <a:gd name="connsiteX4" fmla="*/ 2902043 w 4776103"/>
                        <a:gd name="connsiteY4" fmla="*/ 410258 h 830334"/>
                        <a:gd name="connsiteX5" fmla="*/ 3521281 w 4776103"/>
                        <a:gd name="connsiteY5" fmla="*/ 472742 h 830334"/>
                        <a:gd name="connsiteX6" fmla="*/ 4134277 w 4776103"/>
                        <a:gd name="connsiteY6" fmla="*/ 452436 h 830334"/>
                        <a:gd name="connsiteX7" fmla="*/ 4590047 w 4776103"/>
                        <a:gd name="connsiteY7" fmla="*/ 305978 h 830334"/>
                        <a:gd name="connsiteX8" fmla="*/ 4776102 w 4776103"/>
                        <a:gd name="connsiteY8" fmla="*/ 430017 h 830334"/>
                        <a:gd name="connsiteX9" fmla="*/ 4625212 w 4776103"/>
                        <a:gd name="connsiteY9" fmla="*/ 743185 h 830334"/>
                        <a:gd name="connsiteX10" fmla="*/ 3770650 w 4776103"/>
                        <a:gd name="connsiteY10" fmla="*/ 805118 h 830334"/>
                        <a:gd name="connsiteX11" fmla="*/ 3235543 w 4776103"/>
                        <a:gd name="connsiteY11" fmla="*/ 828243 h 830334"/>
                        <a:gd name="connsiteX12" fmla="*/ 2659609 w 4776103"/>
                        <a:gd name="connsiteY12" fmla="*/ 756546 h 830334"/>
                        <a:gd name="connsiteX13" fmla="*/ 2131631 w 4776103"/>
                        <a:gd name="connsiteY13" fmla="*/ 562222 h 830334"/>
                        <a:gd name="connsiteX14" fmla="*/ 1599744 w 4776103"/>
                        <a:gd name="connsiteY14" fmla="*/ 422766 h 830334"/>
                        <a:gd name="connsiteX15" fmla="*/ 987173 w 4776103"/>
                        <a:gd name="connsiteY15" fmla="*/ 358379 h 830334"/>
                        <a:gd name="connsiteX16" fmla="*/ 392889 w 4776103"/>
                        <a:gd name="connsiteY16" fmla="*/ 362196 h 830334"/>
                        <a:gd name="connsiteX17" fmla="*/ 18227 w 4776103"/>
                        <a:gd name="connsiteY17" fmla="*/ 299679 h 830334"/>
                        <a:gd name="connsiteX18" fmla="*/ 115426 w 4776103"/>
                        <a:gd name="connsiteY18" fmla="*/ 79531 h 830334"/>
                        <a:gd name="connsiteX0" fmla="*/ 64193 w 4813687"/>
                        <a:gd name="connsiteY0" fmla="*/ 142991 h 833255"/>
                        <a:gd name="connsiteX1" fmla="*/ 645676 w 4813687"/>
                        <a:gd name="connsiteY1" fmla="*/ 21544 h 833255"/>
                        <a:gd name="connsiteX2" fmla="*/ 1628145 w 4813687"/>
                        <a:gd name="connsiteY2" fmla="*/ 19793 h 833255"/>
                        <a:gd name="connsiteX3" fmla="*/ 2405973 w 4813687"/>
                        <a:gd name="connsiteY3" fmla="*/ 221875 h 833255"/>
                        <a:gd name="connsiteX4" fmla="*/ 2939627 w 4813687"/>
                        <a:gd name="connsiteY4" fmla="*/ 413179 h 833255"/>
                        <a:gd name="connsiteX5" fmla="*/ 3558865 w 4813687"/>
                        <a:gd name="connsiteY5" fmla="*/ 475663 h 833255"/>
                        <a:gd name="connsiteX6" fmla="*/ 4171861 w 4813687"/>
                        <a:gd name="connsiteY6" fmla="*/ 455357 h 833255"/>
                        <a:gd name="connsiteX7" fmla="*/ 4627631 w 4813687"/>
                        <a:gd name="connsiteY7" fmla="*/ 308899 h 833255"/>
                        <a:gd name="connsiteX8" fmla="*/ 4813686 w 4813687"/>
                        <a:gd name="connsiteY8" fmla="*/ 432938 h 833255"/>
                        <a:gd name="connsiteX9" fmla="*/ 4662796 w 4813687"/>
                        <a:gd name="connsiteY9" fmla="*/ 746106 h 833255"/>
                        <a:gd name="connsiteX10" fmla="*/ 3808234 w 4813687"/>
                        <a:gd name="connsiteY10" fmla="*/ 808039 h 833255"/>
                        <a:gd name="connsiteX11" fmla="*/ 3273127 w 4813687"/>
                        <a:gd name="connsiteY11" fmla="*/ 831164 h 833255"/>
                        <a:gd name="connsiteX12" fmla="*/ 2697193 w 4813687"/>
                        <a:gd name="connsiteY12" fmla="*/ 759467 h 833255"/>
                        <a:gd name="connsiteX13" fmla="*/ 2169215 w 4813687"/>
                        <a:gd name="connsiteY13" fmla="*/ 565143 h 833255"/>
                        <a:gd name="connsiteX14" fmla="*/ 1637328 w 4813687"/>
                        <a:gd name="connsiteY14" fmla="*/ 425687 h 833255"/>
                        <a:gd name="connsiteX15" fmla="*/ 1024757 w 4813687"/>
                        <a:gd name="connsiteY15" fmla="*/ 361300 h 833255"/>
                        <a:gd name="connsiteX16" fmla="*/ 430473 w 4813687"/>
                        <a:gd name="connsiteY16" fmla="*/ 365117 h 833255"/>
                        <a:gd name="connsiteX17" fmla="*/ 55811 w 4813687"/>
                        <a:gd name="connsiteY17" fmla="*/ 302600 h 833255"/>
                        <a:gd name="connsiteX18" fmla="*/ 64193 w 4813687"/>
                        <a:gd name="connsiteY18" fmla="*/ 142991 h 833255"/>
                        <a:gd name="connsiteX0" fmla="*/ 64193 w 4813687"/>
                        <a:gd name="connsiteY0" fmla="*/ 125864 h 816128"/>
                        <a:gd name="connsiteX1" fmla="*/ 645676 w 4813687"/>
                        <a:gd name="connsiteY1" fmla="*/ 4417 h 816128"/>
                        <a:gd name="connsiteX2" fmla="*/ 1653752 w 4813687"/>
                        <a:gd name="connsiteY2" fmla="*/ 43683 h 816128"/>
                        <a:gd name="connsiteX3" fmla="*/ 2405973 w 4813687"/>
                        <a:gd name="connsiteY3" fmla="*/ 204748 h 816128"/>
                        <a:gd name="connsiteX4" fmla="*/ 2939627 w 4813687"/>
                        <a:gd name="connsiteY4" fmla="*/ 396052 h 816128"/>
                        <a:gd name="connsiteX5" fmla="*/ 3558865 w 4813687"/>
                        <a:gd name="connsiteY5" fmla="*/ 458536 h 816128"/>
                        <a:gd name="connsiteX6" fmla="*/ 4171861 w 4813687"/>
                        <a:gd name="connsiteY6" fmla="*/ 438230 h 816128"/>
                        <a:gd name="connsiteX7" fmla="*/ 4627631 w 4813687"/>
                        <a:gd name="connsiteY7" fmla="*/ 291772 h 816128"/>
                        <a:gd name="connsiteX8" fmla="*/ 4813686 w 4813687"/>
                        <a:gd name="connsiteY8" fmla="*/ 415811 h 816128"/>
                        <a:gd name="connsiteX9" fmla="*/ 4662796 w 4813687"/>
                        <a:gd name="connsiteY9" fmla="*/ 728979 h 816128"/>
                        <a:gd name="connsiteX10" fmla="*/ 3808234 w 4813687"/>
                        <a:gd name="connsiteY10" fmla="*/ 790912 h 816128"/>
                        <a:gd name="connsiteX11" fmla="*/ 3273127 w 4813687"/>
                        <a:gd name="connsiteY11" fmla="*/ 814037 h 816128"/>
                        <a:gd name="connsiteX12" fmla="*/ 2697193 w 4813687"/>
                        <a:gd name="connsiteY12" fmla="*/ 742340 h 816128"/>
                        <a:gd name="connsiteX13" fmla="*/ 2169215 w 4813687"/>
                        <a:gd name="connsiteY13" fmla="*/ 548016 h 816128"/>
                        <a:gd name="connsiteX14" fmla="*/ 1637328 w 4813687"/>
                        <a:gd name="connsiteY14" fmla="*/ 408560 h 816128"/>
                        <a:gd name="connsiteX15" fmla="*/ 1024757 w 4813687"/>
                        <a:gd name="connsiteY15" fmla="*/ 344173 h 816128"/>
                        <a:gd name="connsiteX16" fmla="*/ 430473 w 4813687"/>
                        <a:gd name="connsiteY16" fmla="*/ 347990 h 816128"/>
                        <a:gd name="connsiteX17" fmla="*/ 55811 w 4813687"/>
                        <a:gd name="connsiteY17" fmla="*/ 285473 h 816128"/>
                        <a:gd name="connsiteX18" fmla="*/ 64193 w 4813687"/>
                        <a:gd name="connsiteY18" fmla="*/ 125864 h 816128"/>
                        <a:gd name="connsiteX0" fmla="*/ 64193 w 4813687"/>
                        <a:gd name="connsiteY0" fmla="*/ 152096 h 842360"/>
                        <a:gd name="connsiteX1" fmla="*/ 645676 w 4813687"/>
                        <a:gd name="connsiteY1" fmla="*/ 30649 h 842360"/>
                        <a:gd name="connsiteX2" fmla="*/ 1674441 w 4813687"/>
                        <a:gd name="connsiteY2" fmla="*/ 16136 h 842360"/>
                        <a:gd name="connsiteX3" fmla="*/ 2405973 w 4813687"/>
                        <a:gd name="connsiteY3" fmla="*/ 230980 h 842360"/>
                        <a:gd name="connsiteX4" fmla="*/ 2939627 w 4813687"/>
                        <a:gd name="connsiteY4" fmla="*/ 422284 h 842360"/>
                        <a:gd name="connsiteX5" fmla="*/ 3558865 w 4813687"/>
                        <a:gd name="connsiteY5" fmla="*/ 484768 h 842360"/>
                        <a:gd name="connsiteX6" fmla="*/ 4171861 w 4813687"/>
                        <a:gd name="connsiteY6" fmla="*/ 464462 h 842360"/>
                        <a:gd name="connsiteX7" fmla="*/ 4627631 w 4813687"/>
                        <a:gd name="connsiteY7" fmla="*/ 318004 h 842360"/>
                        <a:gd name="connsiteX8" fmla="*/ 4813686 w 4813687"/>
                        <a:gd name="connsiteY8" fmla="*/ 442043 h 842360"/>
                        <a:gd name="connsiteX9" fmla="*/ 4662796 w 4813687"/>
                        <a:gd name="connsiteY9" fmla="*/ 755211 h 842360"/>
                        <a:gd name="connsiteX10" fmla="*/ 3808234 w 4813687"/>
                        <a:gd name="connsiteY10" fmla="*/ 817144 h 842360"/>
                        <a:gd name="connsiteX11" fmla="*/ 3273127 w 4813687"/>
                        <a:gd name="connsiteY11" fmla="*/ 840269 h 842360"/>
                        <a:gd name="connsiteX12" fmla="*/ 2697193 w 4813687"/>
                        <a:gd name="connsiteY12" fmla="*/ 768572 h 842360"/>
                        <a:gd name="connsiteX13" fmla="*/ 2169215 w 4813687"/>
                        <a:gd name="connsiteY13" fmla="*/ 574248 h 842360"/>
                        <a:gd name="connsiteX14" fmla="*/ 1637328 w 4813687"/>
                        <a:gd name="connsiteY14" fmla="*/ 434792 h 842360"/>
                        <a:gd name="connsiteX15" fmla="*/ 1024757 w 4813687"/>
                        <a:gd name="connsiteY15" fmla="*/ 370405 h 842360"/>
                        <a:gd name="connsiteX16" fmla="*/ 430473 w 4813687"/>
                        <a:gd name="connsiteY16" fmla="*/ 374222 h 842360"/>
                        <a:gd name="connsiteX17" fmla="*/ 55811 w 4813687"/>
                        <a:gd name="connsiteY17" fmla="*/ 311705 h 842360"/>
                        <a:gd name="connsiteX18" fmla="*/ 64193 w 4813687"/>
                        <a:gd name="connsiteY18" fmla="*/ 152096 h 842360"/>
                        <a:gd name="connsiteX0" fmla="*/ 64193 w 4813687"/>
                        <a:gd name="connsiteY0" fmla="*/ 152096 h 842360"/>
                        <a:gd name="connsiteX1" fmla="*/ 645676 w 4813687"/>
                        <a:gd name="connsiteY1" fmla="*/ 30649 h 842360"/>
                        <a:gd name="connsiteX2" fmla="*/ 1674441 w 4813687"/>
                        <a:gd name="connsiteY2" fmla="*/ 16136 h 842360"/>
                        <a:gd name="connsiteX3" fmla="*/ 2405973 w 4813687"/>
                        <a:gd name="connsiteY3" fmla="*/ 230980 h 842360"/>
                        <a:gd name="connsiteX4" fmla="*/ 2939627 w 4813687"/>
                        <a:gd name="connsiteY4" fmla="*/ 422284 h 842360"/>
                        <a:gd name="connsiteX5" fmla="*/ 3558865 w 4813687"/>
                        <a:gd name="connsiteY5" fmla="*/ 484768 h 842360"/>
                        <a:gd name="connsiteX6" fmla="*/ 4171861 w 4813687"/>
                        <a:gd name="connsiteY6" fmla="*/ 464462 h 842360"/>
                        <a:gd name="connsiteX7" fmla="*/ 4627631 w 4813687"/>
                        <a:gd name="connsiteY7" fmla="*/ 318004 h 842360"/>
                        <a:gd name="connsiteX8" fmla="*/ 4813686 w 4813687"/>
                        <a:gd name="connsiteY8" fmla="*/ 442043 h 842360"/>
                        <a:gd name="connsiteX9" fmla="*/ 4662796 w 4813687"/>
                        <a:gd name="connsiteY9" fmla="*/ 755211 h 842360"/>
                        <a:gd name="connsiteX10" fmla="*/ 3808234 w 4813687"/>
                        <a:gd name="connsiteY10" fmla="*/ 817144 h 842360"/>
                        <a:gd name="connsiteX11" fmla="*/ 3273127 w 4813687"/>
                        <a:gd name="connsiteY11" fmla="*/ 840269 h 842360"/>
                        <a:gd name="connsiteX12" fmla="*/ 2697193 w 4813687"/>
                        <a:gd name="connsiteY12" fmla="*/ 768572 h 842360"/>
                        <a:gd name="connsiteX13" fmla="*/ 2169215 w 4813687"/>
                        <a:gd name="connsiteY13" fmla="*/ 574248 h 842360"/>
                        <a:gd name="connsiteX14" fmla="*/ 1637328 w 4813687"/>
                        <a:gd name="connsiteY14" fmla="*/ 434792 h 842360"/>
                        <a:gd name="connsiteX15" fmla="*/ 1126379 w 4813687"/>
                        <a:gd name="connsiteY15" fmla="*/ 330373 h 842360"/>
                        <a:gd name="connsiteX16" fmla="*/ 430473 w 4813687"/>
                        <a:gd name="connsiteY16" fmla="*/ 374222 h 842360"/>
                        <a:gd name="connsiteX17" fmla="*/ 55811 w 4813687"/>
                        <a:gd name="connsiteY17" fmla="*/ 311705 h 842360"/>
                        <a:gd name="connsiteX18" fmla="*/ 64193 w 4813687"/>
                        <a:gd name="connsiteY18" fmla="*/ 152096 h 842360"/>
                        <a:gd name="connsiteX0" fmla="*/ 64193 w 4813687"/>
                        <a:gd name="connsiteY0" fmla="*/ 152096 h 842360"/>
                        <a:gd name="connsiteX1" fmla="*/ 645676 w 4813687"/>
                        <a:gd name="connsiteY1" fmla="*/ 30649 h 842360"/>
                        <a:gd name="connsiteX2" fmla="*/ 1674441 w 4813687"/>
                        <a:gd name="connsiteY2" fmla="*/ 16136 h 842360"/>
                        <a:gd name="connsiteX3" fmla="*/ 2405973 w 4813687"/>
                        <a:gd name="connsiteY3" fmla="*/ 230980 h 842360"/>
                        <a:gd name="connsiteX4" fmla="*/ 2939627 w 4813687"/>
                        <a:gd name="connsiteY4" fmla="*/ 422284 h 842360"/>
                        <a:gd name="connsiteX5" fmla="*/ 3558865 w 4813687"/>
                        <a:gd name="connsiteY5" fmla="*/ 484768 h 842360"/>
                        <a:gd name="connsiteX6" fmla="*/ 4171861 w 4813687"/>
                        <a:gd name="connsiteY6" fmla="*/ 464462 h 842360"/>
                        <a:gd name="connsiteX7" fmla="*/ 4627631 w 4813687"/>
                        <a:gd name="connsiteY7" fmla="*/ 318004 h 842360"/>
                        <a:gd name="connsiteX8" fmla="*/ 4813686 w 4813687"/>
                        <a:gd name="connsiteY8" fmla="*/ 442043 h 842360"/>
                        <a:gd name="connsiteX9" fmla="*/ 4662796 w 4813687"/>
                        <a:gd name="connsiteY9" fmla="*/ 755211 h 842360"/>
                        <a:gd name="connsiteX10" fmla="*/ 3808234 w 4813687"/>
                        <a:gd name="connsiteY10" fmla="*/ 817144 h 842360"/>
                        <a:gd name="connsiteX11" fmla="*/ 3273127 w 4813687"/>
                        <a:gd name="connsiteY11" fmla="*/ 840269 h 842360"/>
                        <a:gd name="connsiteX12" fmla="*/ 2697193 w 4813687"/>
                        <a:gd name="connsiteY12" fmla="*/ 768572 h 842360"/>
                        <a:gd name="connsiteX13" fmla="*/ 2169215 w 4813687"/>
                        <a:gd name="connsiteY13" fmla="*/ 574248 h 842360"/>
                        <a:gd name="connsiteX14" fmla="*/ 1714489 w 4813687"/>
                        <a:gd name="connsiteY14" fmla="*/ 413524 h 842360"/>
                        <a:gd name="connsiteX15" fmla="*/ 1126379 w 4813687"/>
                        <a:gd name="connsiteY15" fmla="*/ 330373 h 842360"/>
                        <a:gd name="connsiteX16" fmla="*/ 430473 w 4813687"/>
                        <a:gd name="connsiteY16" fmla="*/ 374222 h 842360"/>
                        <a:gd name="connsiteX17" fmla="*/ 55811 w 4813687"/>
                        <a:gd name="connsiteY17" fmla="*/ 311705 h 842360"/>
                        <a:gd name="connsiteX18" fmla="*/ 64193 w 4813687"/>
                        <a:gd name="connsiteY18" fmla="*/ 152096 h 842360"/>
                        <a:gd name="connsiteX0" fmla="*/ 64193 w 4813687"/>
                        <a:gd name="connsiteY0" fmla="*/ 152096 h 843968"/>
                        <a:gd name="connsiteX1" fmla="*/ 645676 w 4813687"/>
                        <a:gd name="connsiteY1" fmla="*/ 30649 h 843968"/>
                        <a:gd name="connsiteX2" fmla="*/ 1674441 w 4813687"/>
                        <a:gd name="connsiteY2" fmla="*/ 16136 h 843968"/>
                        <a:gd name="connsiteX3" fmla="*/ 2405973 w 4813687"/>
                        <a:gd name="connsiteY3" fmla="*/ 230980 h 843968"/>
                        <a:gd name="connsiteX4" fmla="*/ 2939627 w 4813687"/>
                        <a:gd name="connsiteY4" fmla="*/ 422284 h 843968"/>
                        <a:gd name="connsiteX5" fmla="*/ 3558865 w 4813687"/>
                        <a:gd name="connsiteY5" fmla="*/ 484768 h 843968"/>
                        <a:gd name="connsiteX6" fmla="*/ 4171861 w 4813687"/>
                        <a:gd name="connsiteY6" fmla="*/ 464462 h 843968"/>
                        <a:gd name="connsiteX7" fmla="*/ 4627631 w 4813687"/>
                        <a:gd name="connsiteY7" fmla="*/ 318004 h 843968"/>
                        <a:gd name="connsiteX8" fmla="*/ 4813686 w 4813687"/>
                        <a:gd name="connsiteY8" fmla="*/ 442043 h 843968"/>
                        <a:gd name="connsiteX9" fmla="*/ 4662796 w 4813687"/>
                        <a:gd name="connsiteY9" fmla="*/ 755211 h 843968"/>
                        <a:gd name="connsiteX10" fmla="*/ 3808234 w 4813687"/>
                        <a:gd name="connsiteY10" fmla="*/ 817144 h 843968"/>
                        <a:gd name="connsiteX11" fmla="*/ 3273127 w 4813687"/>
                        <a:gd name="connsiteY11" fmla="*/ 840269 h 843968"/>
                        <a:gd name="connsiteX12" fmla="*/ 2900883 w 4813687"/>
                        <a:gd name="connsiteY12" fmla="*/ 743140 h 843968"/>
                        <a:gd name="connsiteX13" fmla="*/ 2169215 w 4813687"/>
                        <a:gd name="connsiteY13" fmla="*/ 574248 h 843968"/>
                        <a:gd name="connsiteX14" fmla="*/ 1714489 w 4813687"/>
                        <a:gd name="connsiteY14" fmla="*/ 413524 h 843968"/>
                        <a:gd name="connsiteX15" fmla="*/ 1126379 w 4813687"/>
                        <a:gd name="connsiteY15" fmla="*/ 330373 h 843968"/>
                        <a:gd name="connsiteX16" fmla="*/ 430473 w 4813687"/>
                        <a:gd name="connsiteY16" fmla="*/ 374222 h 843968"/>
                        <a:gd name="connsiteX17" fmla="*/ 55811 w 4813687"/>
                        <a:gd name="connsiteY17" fmla="*/ 311705 h 843968"/>
                        <a:gd name="connsiteX18" fmla="*/ 64193 w 4813687"/>
                        <a:gd name="connsiteY18" fmla="*/ 152096 h 843968"/>
                        <a:gd name="connsiteX0" fmla="*/ 64193 w 4813687"/>
                        <a:gd name="connsiteY0" fmla="*/ 152096 h 817922"/>
                        <a:gd name="connsiteX1" fmla="*/ 645676 w 4813687"/>
                        <a:gd name="connsiteY1" fmla="*/ 30649 h 817922"/>
                        <a:gd name="connsiteX2" fmla="*/ 1674441 w 4813687"/>
                        <a:gd name="connsiteY2" fmla="*/ 16136 h 817922"/>
                        <a:gd name="connsiteX3" fmla="*/ 2405973 w 4813687"/>
                        <a:gd name="connsiteY3" fmla="*/ 230980 h 817922"/>
                        <a:gd name="connsiteX4" fmla="*/ 2939627 w 4813687"/>
                        <a:gd name="connsiteY4" fmla="*/ 422284 h 817922"/>
                        <a:gd name="connsiteX5" fmla="*/ 3558865 w 4813687"/>
                        <a:gd name="connsiteY5" fmla="*/ 484768 h 817922"/>
                        <a:gd name="connsiteX6" fmla="*/ 4171861 w 4813687"/>
                        <a:gd name="connsiteY6" fmla="*/ 464462 h 817922"/>
                        <a:gd name="connsiteX7" fmla="*/ 4627631 w 4813687"/>
                        <a:gd name="connsiteY7" fmla="*/ 318004 h 817922"/>
                        <a:gd name="connsiteX8" fmla="*/ 4813686 w 4813687"/>
                        <a:gd name="connsiteY8" fmla="*/ 442043 h 817922"/>
                        <a:gd name="connsiteX9" fmla="*/ 4662796 w 4813687"/>
                        <a:gd name="connsiteY9" fmla="*/ 755211 h 817922"/>
                        <a:gd name="connsiteX10" fmla="*/ 3808234 w 4813687"/>
                        <a:gd name="connsiteY10" fmla="*/ 817144 h 817922"/>
                        <a:gd name="connsiteX11" fmla="*/ 3494121 w 4813687"/>
                        <a:gd name="connsiteY11" fmla="*/ 787029 h 817922"/>
                        <a:gd name="connsiteX12" fmla="*/ 2900883 w 4813687"/>
                        <a:gd name="connsiteY12" fmla="*/ 743140 h 817922"/>
                        <a:gd name="connsiteX13" fmla="*/ 2169215 w 4813687"/>
                        <a:gd name="connsiteY13" fmla="*/ 574248 h 817922"/>
                        <a:gd name="connsiteX14" fmla="*/ 1714489 w 4813687"/>
                        <a:gd name="connsiteY14" fmla="*/ 413524 h 817922"/>
                        <a:gd name="connsiteX15" fmla="*/ 1126379 w 4813687"/>
                        <a:gd name="connsiteY15" fmla="*/ 330373 h 817922"/>
                        <a:gd name="connsiteX16" fmla="*/ 430473 w 4813687"/>
                        <a:gd name="connsiteY16" fmla="*/ 374222 h 817922"/>
                        <a:gd name="connsiteX17" fmla="*/ 55811 w 4813687"/>
                        <a:gd name="connsiteY17" fmla="*/ 311705 h 817922"/>
                        <a:gd name="connsiteX18" fmla="*/ 64193 w 4813687"/>
                        <a:gd name="connsiteY18" fmla="*/ 152096 h 817922"/>
                        <a:gd name="connsiteX0" fmla="*/ 64193 w 4813687"/>
                        <a:gd name="connsiteY0" fmla="*/ 152096 h 817922"/>
                        <a:gd name="connsiteX1" fmla="*/ 645676 w 4813687"/>
                        <a:gd name="connsiteY1" fmla="*/ 30649 h 817922"/>
                        <a:gd name="connsiteX2" fmla="*/ 1674441 w 4813687"/>
                        <a:gd name="connsiteY2" fmla="*/ 16136 h 817922"/>
                        <a:gd name="connsiteX3" fmla="*/ 2405973 w 4813687"/>
                        <a:gd name="connsiteY3" fmla="*/ 230980 h 817922"/>
                        <a:gd name="connsiteX4" fmla="*/ 2939627 w 4813687"/>
                        <a:gd name="connsiteY4" fmla="*/ 422284 h 817922"/>
                        <a:gd name="connsiteX5" fmla="*/ 3558865 w 4813687"/>
                        <a:gd name="connsiteY5" fmla="*/ 484768 h 817922"/>
                        <a:gd name="connsiteX6" fmla="*/ 4171861 w 4813687"/>
                        <a:gd name="connsiteY6" fmla="*/ 464462 h 817922"/>
                        <a:gd name="connsiteX7" fmla="*/ 4627631 w 4813687"/>
                        <a:gd name="connsiteY7" fmla="*/ 318004 h 817922"/>
                        <a:gd name="connsiteX8" fmla="*/ 4813686 w 4813687"/>
                        <a:gd name="connsiteY8" fmla="*/ 442043 h 817922"/>
                        <a:gd name="connsiteX9" fmla="*/ 4662796 w 4813687"/>
                        <a:gd name="connsiteY9" fmla="*/ 755211 h 817922"/>
                        <a:gd name="connsiteX10" fmla="*/ 3808234 w 4813687"/>
                        <a:gd name="connsiteY10" fmla="*/ 817144 h 817922"/>
                        <a:gd name="connsiteX11" fmla="*/ 3494121 w 4813687"/>
                        <a:gd name="connsiteY11" fmla="*/ 787029 h 817922"/>
                        <a:gd name="connsiteX12" fmla="*/ 2900883 w 4813687"/>
                        <a:gd name="connsiteY12" fmla="*/ 743140 h 817922"/>
                        <a:gd name="connsiteX13" fmla="*/ 2248090 w 4813687"/>
                        <a:gd name="connsiteY13" fmla="*/ 552504 h 817922"/>
                        <a:gd name="connsiteX14" fmla="*/ 1714489 w 4813687"/>
                        <a:gd name="connsiteY14" fmla="*/ 413524 h 817922"/>
                        <a:gd name="connsiteX15" fmla="*/ 1126379 w 4813687"/>
                        <a:gd name="connsiteY15" fmla="*/ 330373 h 817922"/>
                        <a:gd name="connsiteX16" fmla="*/ 430473 w 4813687"/>
                        <a:gd name="connsiteY16" fmla="*/ 374222 h 817922"/>
                        <a:gd name="connsiteX17" fmla="*/ 55811 w 4813687"/>
                        <a:gd name="connsiteY17" fmla="*/ 311705 h 817922"/>
                        <a:gd name="connsiteX18" fmla="*/ 64193 w 4813687"/>
                        <a:gd name="connsiteY18" fmla="*/ 152096 h 817922"/>
                        <a:gd name="connsiteX0" fmla="*/ 64193 w 4813687"/>
                        <a:gd name="connsiteY0" fmla="*/ 152096 h 817922"/>
                        <a:gd name="connsiteX1" fmla="*/ 645676 w 4813687"/>
                        <a:gd name="connsiteY1" fmla="*/ 30649 h 817922"/>
                        <a:gd name="connsiteX2" fmla="*/ 1674441 w 4813687"/>
                        <a:gd name="connsiteY2" fmla="*/ 16136 h 817922"/>
                        <a:gd name="connsiteX3" fmla="*/ 2405973 w 4813687"/>
                        <a:gd name="connsiteY3" fmla="*/ 230980 h 817922"/>
                        <a:gd name="connsiteX4" fmla="*/ 2939627 w 4813687"/>
                        <a:gd name="connsiteY4" fmla="*/ 422284 h 817922"/>
                        <a:gd name="connsiteX5" fmla="*/ 3558865 w 4813687"/>
                        <a:gd name="connsiteY5" fmla="*/ 484768 h 817922"/>
                        <a:gd name="connsiteX6" fmla="*/ 4171861 w 4813687"/>
                        <a:gd name="connsiteY6" fmla="*/ 464462 h 817922"/>
                        <a:gd name="connsiteX7" fmla="*/ 4627631 w 4813687"/>
                        <a:gd name="connsiteY7" fmla="*/ 318004 h 817922"/>
                        <a:gd name="connsiteX8" fmla="*/ 4813686 w 4813687"/>
                        <a:gd name="connsiteY8" fmla="*/ 442043 h 817922"/>
                        <a:gd name="connsiteX9" fmla="*/ 4662796 w 4813687"/>
                        <a:gd name="connsiteY9" fmla="*/ 755211 h 817922"/>
                        <a:gd name="connsiteX10" fmla="*/ 3808234 w 4813687"/>
                        <a:gd name="connsiteY10" fmla="*/ 817144 h 817922"/>
                        <a:gd name="connsiteX11" fmla="*/ 3494121 w 4813687"/>
                        <a:gd name="connsiteY11" fmla="*/ 787029 h 817922"/>
                        <a:gd name="connsiteX12" fmla="*/ 2900883 w 4813687"/>
                        <a:gd name="connsiteY12" fmla="*/ 743140 h 817922"/>
                        <a:gd name="connsiteX13" fmla="*/ 2248090 w 4813687"/>
                        <a:gd name="connsiteY13" fmla="*/ 552504 h 817922"/>
                        <a:gd name="connsiteX14" fmla="*/ 1689218 w 4813687"/>
                        <a:gd name="connsiteY14" fmla="*/ 336024 h 817922"/>
                        <a:gd name="connsiteX15" fmla="*/ 1126379 w 4813687"/>
                        <a:gd name="connsiteY15" fmla="*/ 330373 h 817922"/>
                        <a:gd name="connsiteX16" fmla="*/ 430473 w 4813687"/>
                        <a:gd name="connsiteY16" fmla="*/ 374222 h 817922"/>
                        <a:gd name="connsiteX17" fmla="*/ 55811 w 4813687"/>
                        <a:gd name="connsiteY17" fmla="*/ 311705 h 817922"/>
                        <a:gd name="connsiteX18" fmla="*/ 64193 w 4813687"/>
                        <a:gd name="connsiteY18" fmla="*/ 152096 h 817922"/>
                        <a:gd name="connsiteX0" fmla="*/ 64193 w 4813687"/>
                        <a:gd name="connsiteY0" fmla="*/ 152096 h 817922"/>
                        <a:gd name="connsiteX1" fmla="*/ 645676 w 4813687"/>
                        <a:gd name="connsiteY1" fmla="*/ 30649 h 817922"/>
                        <a:gd name="connsiteX2" fmla="*/ 1674441 w 4813687"/>
                        <a:gd name="connsiteY2" fmla="*/ 16136 h 817922"/>
                        <a:gd name="connsiteX3" fmla="*/ 2405973 w 4813687"/>
                        <a:gd name="connsiteY3" fmla="*/ 230980 h 817922"/>
                        <a:gd name="connsiteX4" fmla="*/ 2939627 w 4813687"/>
                        <a:gd name="connsiteY4" fmla="*/ 422284 h 817922"/>
                        <a:gd name="connsiteX5" fmla="*/ 3558865 w 4813687"/>
                        <a:gd name="connsiteY5" fmla="*/ 484768 h 817922"/>
                        <a:gd name="connsiteX6" fmla="*/ 4171861 w 4813687"/>
                        <a:gd name="connsiteY6" fmla="*/ 464462 h 817922"/>
                        <a:gd name="connsiteX7" fmla="*/ 4627631 w 4813687"/>
                        <a:gd name="connsiteY7" fmla="*/ 318004 h 817922"/>
                        <a:gd name="connsiteX8" fmla="*/ 4813686 w 4813687"/>
                        <a:gd name="connsiteY8" fmla="*/ 442043 h 817922"/>
                        <a:gd name="connsiteX9" fmla="*/ 4662796 w 4813687"/>
                        <a:gd name="connsiteY9" fmla="*/ 755211 h 817922"/>
                        <a:gd name="connsiteX10" fmla="*/ 3808234 w 4813687"/>
                        <a:gd name="connsiteY10" fmla="*/ 817144 h 817922"/>
                        <a:gd name="connsiteX11" fmla="*/ 3494121 w 4813687"/>
                        <a:gd name="connsiteY11" fmla="*/ 787029 h 817922"/>
                        <a:gd name="connsiteX12" fmla="*/ 2900883 w 4813687"/>
                        <a:gd name="connsiteY12" fmla="*/ 743140 h 817922"/>
                        <a:gd name="connsiteX13" fmla="*/ 2248090 w 4813687"/>
                        <a:gd name="connsiteY13" fmla="*/ 552504 h 817922"/>
                        <a:gd name="connsiteX14" fmla="*/ 1676732 w 4813687"/>
                        <a:gd name="connsiteY14" fmla="*/ 408575 h 817922"/>
                        <a:gd name="connsiteX15" fmla="*/ 1126379 w 4813687"/>
                        <a:gd name="connsiteY15" fmla="*/ 330373 h 817922"/>
                        <a:gd name="connsiteX16" fmla="*/ 430473 w 4813687"/>
                        <a:gd name="connsiteY16" fmla="*/ 374222 h 817922"/>
                        <a:gd name="connsiteX17" fmla="*/ 55811 w 4813687"/>
                        <a:gd name="connsiteY17" fmla="*/ 311705 h 817922"/>
                        <a:gd name="connsiteX18" fmla="*/ 64193 w 4813687"/>
                        <a:gd name="connsiteY18" fmla="*/ 152096 h 817922"/>
                        <a:gd name="connsiteX0" fmla="*/ 64193 w 4813687"/>
                        <a:gd name="connsiteY0" fmla="*/ 152096 h 817922"/>
                        <a:gd name="connsiteX1" fmla="*/ 645676 w 4813687"/>
                        <a:gd name="connsiteY1" fmla="*/ 30649 h 817922"/>
                        <a:gd name="connsiteX2" fmla="*/ 1674441 w 4813687"/>
                        <a:gd name="connsiteY2" fmla="*/ 16136 h 817922"/>
                        <a:gd name="connsiteX3" fmla="*/ 2405973 w 4813687"/>
                        <a:gd name="connsiteY3" fmla="*/ 230980 h 817922"/>
                        <a:gd name="connsiteX4" fmla="*/ 2939627 w 4813687"/>
                        <a:gd name="connsiteY4" fmla="*/ 422284 h 817922"/>
                        <a:gd name="connsiteX5" fmla="*/ 3558865 w 4813687"/>
                        <a:gd name="connsiteY5" fmla="*/ 484768 h 817922"/>
                        <a:gd name="connsiteX6" fmla="*/ 4171861 w 4813687"/>
                        <a:gd name="connsiteY6" fmla="*/ 464462 h 817922"/>
                        <a:gd name="connsiteX7" fmla="*/ 4627631 w 4813687"/>
                        <a:gd name="connsiteY7" fmla="*/ 318004 h 817922"/>
                        <a:gd name="connsiteX8" fmla="*/ 4813686 w 4813687"/>
                        <a:gd name="connsiteY8" fmla="*/ 442043 h 817922"/>
                        <a:gd name="connsiteX9" fmla="*/ 4662796 w 4813687"/>
                        <a:gd name="connsiteY9" fmla="*/ 755211 h 817922"/>
                        <a:gd name="connsiteX10" fmla="*/ 3808234 w 4813687"/>
                        <a:gd name="connsiteY10" fmla="*/ 817144 h 817922"/>
                        <a:gd name="connsiteX11" fmla="*/ 3494121 w 4813687"/>
                        <a:gd name="connsiteY11" fmla="*/ 787029 h 817922"/>
                        <a:gd name="connsiteX12" fmla="*/ 2900883 w 4813687"/>
                        <a:gd name="connsiteY12" fmla="*/ 743140 h 817922"/>
                        <a:gd name="connsiteX13" fmla="*/ 2231514 w 4813687"/>
                        <a:gd name="connsiteY13" fmla="*/ 618504 h 817922"/>
                        <a:gd name="connsiteX14" fmla="*/ 1676732 w 4813687"/>
                        <a:gd name="connsiteY14" fmla="*/ 408575 h 817922"/>
                        <a:gd name="connsiteX15" fmla="*/ 1126379 w 4813687"/>
                        <a:gd name="connsiteY15" fmla="*/ 330373 h 817922"/>
                        <a:gd name="connsiteX16" fmla="*/ 430473 w 4813687"/>
                        <a:gd name="connsiteY16" fmla="*/ 374222 h 817922"/>
                        <a:gd name="connsiteX17" fmla="*/ 55811 w 4813687"/>
                        <a:gd name="connsiteY17" fmla="*/ 311705 h 817922"/>
                        <a:gd name="connsiteX18" fmla="*/ 64193 w 4813687"/>
                        <a:gd name="connsiteY18" fmla="*/ 152096 h 817922"/>
                        <a:gd name="connsiteX0" fmla="*/ 64193 w 4813687"/>
                        <a:gd name="connsiteY0" fmla="*/ 152096 h 817724"/>
                        <a:gd name="connsiteX1" fmla="*/ 645676 w 4813687"/>
                        <a:gd name="connsiteY1" fmla="*/ 30649 h 817724"/>
                        <a:gd name="connsiteX2" fmla="*/ 1674441 w 4813687"/>
                        <a:gd name="connsiteY2" fmla="*/ 16136 h 817724"/>
                        <a:gd name="connsiteX3" fmla="*/ 2405973 w 4813687"/>
                        <a:gd name="connsiteY3" fmla="*/ 230980 h 817724"/>
                        <a:gd name="connsiteX4" fmla="*/ 2939627 w 4813687"/>
                        <a:gd name="connsiteY4" fmla="*/ 422284 h 817724"/>
                        <a:gd name="connsiteX5" fmla="*/ 3558865 w 4813687"/>
                        <a:gd name="connsiteY5" fmla="*/ 484768 h 817724"/>
                        <a:gd name="connsiteX6" fmla="*/ 4171861 w 4813687"/>
                        <a:gd name="connsiteY6" fmla="*/ 464462 h 817724"/>
                        <a:gd name="connsiteX7" fmla="*/ 4627631 w 4813687"/>
                        <a:gd name="connsiteY7" fmla="*/ 318004 h 817724"/>
                        <a:gd name="connsiteX8" fmla="*/ 4813686 w 4813687"/>
                        <a:gd name="connsiteY8" fmla="*/ 442043 h 817724"/>
                        <a:gd name="connsiteX9" fmla="*/ 4662796 w 4813687"/>
                        <a:gd name="connsiteY9" fmla="*/ 755211 h 817724"/>
                        <a:gd name="connsiteX10" fmla="*/ 3808234 w 4813687"/>
                        <a:gd name="connsiteY10" fmla="*/ 817144 h 817724"/>
                        <a:gd name="connsiteX11" fmla="*/ 3494121 w 4813687"/>
                        <a:gd name="connsiteY11" fmla="*/ 787029 h 817724"/>
                        <a:gd name="connsiteX12" fmla="*/ 2913886 w 4813687"/>
                        <a:gd name="connsiteY12" fmla="*/ 800987 h 817724"/>
                        <a:gd name="connsiteX13" fmla="*/ 2231514 w 4813687"/>
                        <a:gd name="connsiteY13" fmla="*/ 618504 h 817724"/>
                        <a:gd name="connsiteX14" fmla="*/ 1676732 w 4813687"/>
                        <a:gd name="connsiteY14" fmla="*/ 408575 h 817724"/>
                        <a:gd name="connsiteX15" fmla="*/ 1126379 w 4813687"/>
                        <a:gd name="connsiteY15" fmla="*/ 330373 h 817724"/>
                        <a:gd name="connsiteX16" fmla="*/ 430473 w 4813687"/>
                        <a:gd name="connsiteY16" fmla="*/ 374222 h 817724"/>
                        <a:gd name="connsiteX17" fmla="*/ 55811 w 4813687"/>
                        <a:gd name="connsiteY17" fmla="*/ 311705 h 817724"/>
                        <a:gd name="connsiteX18" fmla="*/ 64193 w 4813687"/>
                        <a:gd name="connsiteY18" fmla="*/ 152096 h 817724"/>
                        <a:gd name="connsiteX0" fmla="*/ 64193 w 4813687"/>
                        <a:gd name="connsiteY0" fmla="*/ 152096 h 842509"/>
                        <a:gd name="connsiteX1" fmla="*/ 645676 w 4813687"/>
                        <a:gd name="connsiteY1" fmla="*/ 30649 h 842509"/>
                        <a:gd name="connsiteX2" fmla="*/ 1674441 w 4813687"/>
                        <a:gd name="connsiteY2" fmla="*/ 16136 h 842509"/>
                        <a:gd name="connsiteX3" fmla="*/ 2405973 w 4813687"/>
                        <a:gd name="connsiteY3" fmla="*/ 230980 h 842509"/>
                        <a:gd name="connsiteX4" fmla="*/ 2939627 w 4813687"/>
                        <a:gd name="connsiteY4" fmla="*/ 422284 h 842509"/>
                        <a:gd name="connsiteX5" fmla="*/ 3558865 w 4813687"/>
                        <a:gd name="connsiteY5" fmla="*/ 484768 h 842509"/>
                        <a:gd name="connsiteX6" fmla="*/ 4171861 w 4813687"/>
                        <a:gd name="connsiteY6" fmla="*/ 464462 h 842509"/>
                        <a:gd name="connsiteX7" fmla="*/ 4627631 w 4813687"/>
                        <a:gd name="connsiteY7" fmla="*/ 318004 h 842509"/>
                        <a:gd name="connsiteX8" fmla="*/ 4813686 w 4813687"/>
                        <a:gd name="connsiteY8" fmla="*/ 442043 h 842509"/>
                        <a:gd name="connsiteX9" fmla="*/ 4662796 w 4813687"/>
                        <a:gd name="connsiteY9" fmla="*/ 755211 h 842509"/>
                        <a:gd name="connsiteX10" fmla="*/ 3808234 w 4813687"/>
                        <a:gd name="connsiteY10" fmla="*/ 817144 h 842509"/>
                        <a:gd name="connsiteX11" fmla="*/ 3516985 w 4813687"/>
                        <a:gd name="connsiteY11" fmla="*/ 842158 h 842509"/>
                        <a:gd name="connsiteX12" fmla="*/ 2913886 w 4813687"/>
                        <a:gd name="connsiteY12" fmla="*/ 800987 h 842509"/>
                        <a:gd name="connsiteX13" fmla="*/ 2231514 w 4813687"/>
                        <a:gd name="connsiteY13" fmla="*/ 618504 h 842509"/>
                        <a:gd name="connsiteX14" fmla="*/ 1676732 w 4813687"/>
                        <a:gd name="connsiteY14" fmla="*/ 408575 h 842509"/>
                        <a:gd name="connsiteX15" fmla="*/ 1126379 w 4813687"/>
                        <a:gd name="connsiteY15" fmla="*/ 330373 h 842509"/>
                        <a:gd name="connsiteX16" fmla="*/ 430473 w 4813687"/>
                        <a:gd name="connsiteY16" fmla="*/ 374222 h 842509"/>
                        <a:gd name="connsiteX17" fmla="*/ 55811 w 4813687"/>
                        <a:gd name="connsiteY17" fmla="*/ 311705 h 842509"/>
                        <a:gd name="connsiteX18" fmla="*/ 64193 w 4813687"/>
                        <a:gd name="connsiteY18" fmla="*/ 152096 h 842509"/>
                        <a:gd name="connsiteX0" fmla="*/ 64193 w 4813687"/>
                        <a:gd name="connsiteY0" fmla="*/ 152096 h 850984"/>
                        <a:gd name="connsiteX1" fmla="*/ 645676 w 4813687"/>
                        <a:gd name="connsiteY1" fmla="*/ 30649 h 850984"/>
                        <a:gd name="connsiteX2" fmla="*/ 1674441 w 4813687"/>
                        <a:gd name="connsiteY2" fmla="*/ 16136 h 850984"/>
                        <a:gd name="connsiteX3" fmla="*/ 2405973 w 4813687"/>
                        <a:gd name="connsiteY3" fmla="*/ 230980 h 850984"/>
                        <a:gd name="connsiteX4" fmla="*/ 2939627 w 4813687"/>
                        <a:gd name="connsiteY4" fmla="*/ 422284 h 850984"/>
                        <a:gd name="connsiteX5" fmla="*/ 3558865 w 4813687"/>
                        <a:gd name="connsiteY5" fmla="*/ 484768 h 850984"/>
                        <a:gd name="connsiteX6" fmla="*/ 4171861 w 4813687"/>
                        <a:gd name="connsiteY6" fmla="*/ 464462 h 850984"/>
                        <a:gd name="connsiteX7" fmla="*/ 4627631 w 4813687"/>
                        <a:gd name="connsiteY7" fmla="*/ 318004 h 850984"/>
                        <a:gd name="connsiteX8" fmla="*/ 4813686 w 4813687"/>
                        <a:gd name="connsiteY8" fmla="*/ 442043 h 850984"/>
                        <a:gd name="connsiteX9" fmla="*/ 4662796 w 4813687"/>
                        <a:gd name="connsiteY9" fmla="*/ 755211 h 850984"/>
                        <a:gd name="connsiteX10" fmla="*/ 4020834 w 4813687"/>
                        <a:gd name="connsiteY10" fmla="*/ 843006 h 850984"/>
                        <a:gd name="connsiteX11" fmla="*/ 3516985 w 4813687"/>
                        <a:gd name="connsiteY11" fmla="*/ 842158 h 850984"/>
                        <a:gd name="connsiteX12" fmla="*/ 2913886 w 4813687"/>
                        <a:gd name="connsiteY12" fmla="*/ 800987 h 850984"/>
                        <a:gd name="connsiteX13" fmla="*/ 2231514 w 4813687"/>
                        <a:gd name="connsiteY13" fmla="*/ 618504 h 850984"/>
                        <a:gd name="connsiteX14" fmla="*/ 1676732 w 4813687"/>
                        <a:gd name="connsiteY14" fmla="*/ 408575 h 850984"/>
                        <a:gd name="connsiteX15" fmla="*/ 1126379 w 4813687"/>
                        <a:gd name="connsiteY15" fmla="*/ 330373 h 850984"/>
                        <a:gd name="connsiteX16" fmla="*/ 430473 w 4813687"/>
                        <a:gd name="connsiteY16" fmla="*/ 374222 h 850984"/>
                        <a:gd name="connsiteX17" fmla="*/ 55811 w 4813687"/>
                        <a:gd name="connsiteY17" fmla="*/ 311705 h 850984"/>
                        <a:gd name="connsiteX18" fmla="*/ 64193 w 4813687"/>
                        <a:gd name="connsiteY18" fmla="*/ 152096 h 850984"/>
                        <a:gd name="connsiteX0" fmla="*/ 64193 w 4813687"/>
                        <a:gd name="connsiteY0" fmla="*/ 152096 h 848555"/>
                        <a:gd name="connsiteX1" fmla="*/ 645676 w 4813687"/>
                        <a:gd name="connsiteY1" fmla="*/ 30649 h 848555"/>
                        <a:gd name="connsiteX2" fmla="*/ 1674441 w 4813687"/>
                        <a:gd name="connsiteY2" fmla="*/ 16136 h 848555"/>
                        <a:gd name="connsiteX3" fmla="*/ 2405973 w 4813687"/>
                        <a:gd name="connsiteY3" fmla="*/ 230980 h 848555"/>
                        <a:gd name="connsiteX4" fmla="*/ 2939627 w 4813687"/>
                        <a:gd name="connsiteY4" fmla="*/ 422284 h 848555"/>
                        <a:gd name="connsiteX5" fmla="*/ 3558865 w 4813687"/>
                        <a:gd name="connsiteY5" fmla="*/ 484768 h 848555"/>
                        <a:gd name="connsiteX6" fmla="*/ 4171861 w 4813687"/>
                        <a:gd name="connsiteY6" fmla="*/ 464462 h 848555"/>
                        <a:gd name="connsiteX7" fmla="*/ 4627631 w 4813687"/>
                        <a:gd name="connsiteY7" fmla="*/ 318004 h 848555"/>
                        <a:gd name="connsiteX8" fmla="*/ 4813686 w 4813687"/>
                        <a:gd name="connsiteY8" fmla="*/ 442043 h 848555"/>
                        <a:gd name="connsiteX9" fmla="*/ 4788341 w 4813687"/>
                        <a:gd name="connsiteY9" fmla="*/ 789714 h 848555"/>
                        <a:gd name="connsiteX10" fmla="*/ 4020834 w 4813687"/>
                        <a:gd name="connsiteY10" fmla="*/ 843006 h 848555"/>
                        <a:gd name="connsiteX11" fmla="*/ 3516985 w 4813687"/>
                        <a:gd name="connsiteY11" fmla="*/ 842158 h 848555"/>
                        <a:gd name="connsiteX12" fmla="*/ 2913886 w 4813687"/>
                        <a:gd name="connsiteY12" fmla="*/ 800987 h 848555"/>
                        <a:gd name="connsiteX13" fmla="*/ 2231514 w 4813687"/>
                        <a:gd name="connsiteY13" fmla="*/ 618504 h 848555"/>
                        <a:gd name="connsiteX14" fmla="*/ 1676732 w 4813687"/>
                        <a:gd name="connsiteY14" fmla="*/ 408575 h 848555"/>
                        <a:gd name="connsiteX15" fmla="*/ 1126379 w 4813687"/>
                        <a:gd name="connsiteY15" fmla="*/ 330373 h 848555"/>
                        <a:gd name="connsiteX16" fmla="*/ 430473 w 4813687"/>
                        <a:gd name="connsiteY16" fmla="*/ 374222 h 848555"/>
                        <a:gd name="connsiteX17" fmla="*/ 55811 w 4813687"/>
                        <a:gd name="connsiteY17" fmla="*/ 311705 h 848555"/>
                        <a:gd name="connsiteX18" fmla="*/ 64193 w 4813687"/>
                        <a:gd name="connsiteY18" fmla="*/ 152096 h 848555"/>
                        <a:gd name="connsiteX0" fmla="*/ 61737 w 4811231"/>
                        <a:gd name="connsiteY0" fmla="*/ 152096 h 848555"/>
                        <a:gd name="connsiteX1" fmla="*/ 643220 w 4811231"/>
                        <a:gd name="connsiteY1" fmla="*/ 30649 h 848555"/>
                        <a:gd name="connsiteX2" fmla="*/ 1671985 w 4811231"/>
                        <a:gd name="connsiteY2" fmla="*/ 16136 h 848555"/>
                        <a:gd name="connsiteX3" fmla="*/ 2403517 w 4811231"/>
                        <a:gd name="connsiteY3" fmla="*/ 230980 h 848555"/>
                        <a:gd name="connsiteX4" fmla="*/ 2937171 w 4811231"/>
                        <a:gd name="connsiteY4" fmla="*/ 422284 h 848555"/>
                        <a:gd name="connsiteX5" fmla="*/ 3556409 w 4811231"/>
                        <a:gd name="connsiteY5" fmla="*/ 484768 h 848555"/>
                        <a:gd name="connsiteX6" fmla="*/ 4169405 w 4811231"/>
                        <a:gd name="connsiteY6" fmla="*/ 464462 h 848555"/>
                        <a:gd name="connsiteX7" fmla="*/ 4625175 w 4811231"/>
                        <a:gd name="connsiteY7" fmla="*/ 318004 h 848555"/>
                        <a:gd name="connsiteX8" fmla="*/ 4811230 w 4811231"/>
                        <a:gd name="connsiteY8" fmla="*/ 442043 h 848555"/>
                        <a:gd name="connsiteX9" fmla="*/ 4785885 w 4811231"/>
                        <a:gd name="connsiteY9" fmla="*/ 789714 h 848555"/>
                        <a:gd name="connsiteX10" fmla="*/ 4018378 w 4811231"/>
                        <a:gd name="connsiteY10" fmla="*/ 843006 h 848555"/>
                        <a:gd name="connsiteX11" fmla="*/ 3514529 w 4811231"/>
                        <a:gd name="connsiteY11" fmla="*/ 842158 h 848555"/>
                        <a:gd name="connsiteX12" fmla="*/ 2911430 w 4811231"/>
                        <a:gd name="connsiteY12" fmla="*/ 800987 h 848555"/>
                        <a:gd name="connsiteX13" fmla="*/ 2229058 w 4811231"/>
                        <a:gd name="connsiteY13" fmla="*/ 618504 h 848555"/>
                        <a:gd name="connsiteX14" fmla="*/ 1674276 w 4811231"/>
                        <a:gd name="connsiteY14" fmla="*/ 408575 h 848555"/>
                        <a:gd name="connsiteX15" fmla="*/ 1123923 w 4811231"/>
                        <a:gd name="connsiteY15" fmla="*/ 330373 h 848555"/>
                        <a:gd name="connsiteX16" fmla="*/ 385223 w 4811231"/>
                        <a:gd name="connsiteY16" fmla="*/ 416733 h 848555"/>
                        <a:gd name="connsiteX17" fmla="*/ 53355 w 4811231"/>
                        <a:gd name="connsiteY17" fmla="*/ 311705 h 848555"/>
                        <a:gd name="connsiteX18" fmla="*/ 61737 w 4811231"/>
                        <a:gd name="connsiteY18" fmla="*/ 152096 h 848555"/>
                        <a:gd name="connsiteX0" fmla="*/ 61737 w 4854284"/>
                        <a:gd name="connsiteY0" fmla="*/ 152096 h 848555"/>
                        <a:gd name="connsiteX1" fmla="*/ 643220 w 4854284"/>
                        <a:gd name="connsiteY1" fmla="*/ 30649 h 848555"/>
                        <a:gd name="connsiteX2" fmla="*/ 1671985 w 4854284"/>
                        <a:gd name="connsiteY2" fmla="*/ 16136 h 848555"/>
                        <a:gd name="connsiteX3" fmla="*/ 2403517 w 4854284"/>
                        <a:gd name="connsiteY3" fmla="*/ 230980 h 848555"/>
                        <a:gd name="connsiteX4" fmla="*/ 2937171 w 4854284"/>
                        <a:gd name="connsiteY4" fmla="*/ 422284 h 848555"/>
                        <a:gd name="connsiteX5" fmla="*/ 3556409 w 4854284"/>
                        <a:gd name="connsiteY5" fmla="*/ 484768 h 848555"/>
                        <a:gd name="connsiteX6" fmla="*/ 4169405 w 4854284"/>
                        <a:gd name="connsiteY6" fmla="*/ 464462 h 848555"/>
                        <a:gd name="connsiteX7" fmla="*/ 4805100 w 4854284"/>
                        <a:gd name="connsiteY7" fmla="*/ 337091 h 848555"/>
                        <a:gd name="connsiteX8" fmla="*/ 4811230 w 4854284"/>
                        <a:gd name="connsiteY8" fmla="*/ 442043 h 848555"/>
                        <a:gd name="connsiteX9" fmla="*/ 4785885 w 4854284"/>
                        <a:gd name="connsiteY9" fmla="*/ 789714 h 848555"/>
                        <a:gd name="connsiteX10" fmla="*/ 4018378 w 4854284"/>
                        <a:gd name="connsiteY10" fmla="*/ 843006 h 848555"/>
                        <a:gd name="connsiteX11" fmla="*/ 3514529 w 4854284"/>
                        <a:gd name="connsiteY11" fmla="*/ 842158 h 848555"/>
                        <a:gd name="connsiteX12" fmla="*/ 2911430 w 4854284"/>
                        <a:gd name="connsiteY12" fmla="*/ 800987 h 848555"/>
                        <a:gd name="connsiteX13" fmla="*/ 2229058 w 4854284"/>
                        <a:gd name="connsiteY13" fmla="*/ 618504 h 848555"/>
                        <a:gd name="connsiteX14" fmla="*/ 1674276 w 4854284"/>
                        <a:gd name="connsiteY14" fmla="*/ 408575 h 848555"/>
                        <a:gd name="connsiteX15" fmla="*/ 1123923 w 4854284"/>
                        <a:gd name="connsiteY15" fmla="*/ 330373 h 848555"/>
                        <a:gd name="connsiteX16" fmla="*/ 385223 w 4854284"/>
                        <a:gd name="connsiteY16" fmla="*/ 416733 h 848555"/>
                        <a:gd name="connsiteX17" fmla="*/ 53355 w 4854284"/>
                        <a:gd name="connsiteY17" fmla="*/ 311705 h 848555"/>
                        <a:gd name="connsiteX18" fmla="*/ 61737 w 4854284"/>
                        <a:gd name="connsiteY18" fmla="*/ 152096 h 848555"/>
                        <a:gd name="connsiteX0" fmla="*/ 61737 w 4994432"/>
                        <a:gd name="connsiteY0" fmla="*/ 152096 h 853463"/>
                        <a:gd name="connsiteX1" fmla="*/ 643220 w 4994432"/>
                        <a:gd name="connsiteY1" fmla="*/ 30649 h 853463"/>
                        <a:gd name="connsiteX2" fmla="*/ 1671985 w 4994432"/>
                        <a:gd name="connsiteY2" fmla="*/ 16136 h 853463"/>
                        <a:gd name="connsiteX3" fmla="*/ 2403517 w 4994432"/>
                        <a:gd name="connsiteY3" fmla="*/ 230980 h 853463"/>
                        <a:gd name="connsiteX4" fmla="*/ 2937171 w 4994432"/>
                        <a:gd name="connsiteY4" fmla="*/ 422284 h 853463"/>
                        <a:gd name="connsiteX5" fmla="*/ 3556409 w 4994432"/>
                        <a:gd name="connsiteY5" fmla="*/ 484768 h 853463"/>
                        <a:gd name="connsiteX6" fmla="*/ 4169405 w 4994432"/>
                        <a:gd name="connsiteY6" fmla="*/ 464462 h 853463"/>
                        <a:gd name="connsiteX7" fmla="*/ 4805100 w 4994432"/>
                        <a:gd name="connsiteY7" fmla="*/ 337091 h 853463"/>
                        <a:gd name="connsiteX8" fmla="*/ 4811230 w 4994432"/>
                        <a:gd name="connsiteY8" fmla="*/ 442043 h 853463"/>
                        <a:gd name="connsiteX9" fmla="*/ 4994433 w 4994432"/>
                        <a:gd name="connsiteY9" fmla="*/ 720984 h 853463"/>
                        <a:gd name="connsiteX10" fmla="*/ 4018378 w 4994432"/>
                        <a:gd name="connsiteY10" fmla="*/ 843006 h 853463"/>
                        <a:gd name="connsiteX11" fmla="*/ 3514529 w 4994432"/>
                        <a:gd name="connsiteY11" fmla="*/ 842158 h 853463"/>
                        <a:gd name="connsiteX12" fmla="*/ 2911430 w 4994432"/>
                        <a:gd name="connsiteY12" fmla="*/ 800987 h 853463"/>
                        <a:gd name="connsiteX13" fmla="*/ 2229058 w 4994432"/>
                        <a:gd name="connsiteY13" fmla="*/ 618504 h 853463"/>
                        <a:gd name="connsiteX14" fmla="*/ 1674276 w 4994432"/>
                        <a:gd name="connsiteY14" fmla="*/ 408575 h 853463"/>
                        <a:gd name="connsiteX15" fmla="*/ 1123923 w 4994432"/>
                        <a:gd name="connsiteY15" fmla="*/ 330373 h 853463"/>
                        <a:gd name="connsiteX16" fmla="*/ 385223 w 4994432"/>
                        <a:gd name="connsiteY16" fmla="*/ 416733 h 853463"/>
                        <a:gd name="connsiteX17" fmla="*/ 53355 w 4994432"/>
                        <a:gd name="connsiteY17" fmla="*/ 311705 h 853463"/>
                        <a:gd name="connsiteX18" fmla="*/ 61737 w 4994432"/>
                        <a:gd name="connsiteY18" fmla="*/ 152096 h 853463"/>
                        <a:gd name="connsiteX0" fmla="*/ 61737 w 4994432"/>
                        <a:gd name="connsiteY0" fmla="*/ 152096 h 853463"/>
                        <a:gd name="connsiteX1" fmla="*/ 643220 w 4994432"/>
                        <a:gd name="connsiteY1" fmla="*/ 30649 h 853463"/>
                        <a:gd name="connsiteX2" fmla="*/ 1671985 w 4994432"/>
                        <a:gd name="connsiteY2" fmla="*/ 16136 h 853463"/>
                        <a:gd name="connsiteX3" fmla="*/ 2403517 w 4994432"/>
                        <a:gd name="connsiteY3" fmla="*/ 230980 h 853463"/>
                        <a:gd name="connsiteX4" fmla="*/ 2937171 w 4994432"/>
                        <a:gd name="connsiteY4" fmla="*/ 422284 h 853463"/>
                        <a:gd name="connsiteX5" fmla="*/ 3556409 w 4994432"/>
                        <a:gd name="connsiteY5" fmla="*/ 484768 h 853463"/>
                        <a:gd name="connsiteX6" fmla="*/ 4169405 w 4994432"/>
                        <a:gd name="connsiteY6" fmla="*/ 464462 h 853463"/>
                        <a:gd name="connsiteX7" fmla="*/ 4805100 w 4994432"/>
                        <a:gd name="connsiteY7" fmla="*/ 337091 h 853463"/>
                        <a:gd name="connsiteX8" fmla="*/ 4962793 w 4994432"/>
                        <a:gd name="connsiteY8" fmla="*/ 460053 h 853463"/>
                        <a:gd name="connsiteX9" fmla="*/ 4994433 w 4994432"/>
                        <a:gd name="connsiteY9" fmla="*/ 720984 h 853463"/>
                        <a:gd name="connsiteX10" fmla="*/ 4018378 w 4994432"/>
                        <a:gd name="connsiteY10" fmla="*/ 843006 h 853463"/>
                        <a:gd name="connsiteX11" fmla="*/ 3514529 w 4994432"/>
                        <a:gd name="connsiteY11" fmla="*/ 842158 h 853463"/>
                        <a:gd name="connsiteX12" fmla="*/ 2911430 w 4994432"/>
                        <a:gd name="connsiteY12" fmla="*/ 800987 h 853463"/>
                        <a:gd name="connsiteX13" fmla="*/ 2229058 w 4994432"/>
                        <a:gd name="connsiteY13" fmla="*/ 618504 h 853463"/>
                        <a:gd name="connsiteX14" fmla="*/ 1674276 w 4994432"/>
                        <a:gd name="connsiteY14" fmla="*/ 408575 h 853463"/>
                        <a:gd name="connsiteX15" fmla="*/ 1123923 w 4994432"/>
                        <a:gd name="connsiteY15" fmla="*/ 330373 h 853463"/>
                        <a:gd name="connsiteX16" fmla="*/ 385223 w 4994432"/>
                        <a:gd name="connsiteY16" fmla="*/ 416733 h 853463"/>
                        <a:gd name="connsiteX17" fmla="*/ 53355 w 4994432"/>
                        <a:gd name="connsiteY17" fmla="*/ 311705 h 853463"/>
                        <a:gd name="connsiteX18" fmla="*/ 61737 w 4994432"/>
                        <a:gd name="connsiteY18" fmla="*/ 152096 h 853463"/>
                        <a:gd name="connsiteX0" fmla="*/ 61737 w 4994432"/>
                        <a:gd name="connsiteY0" fmla="*/ 152096 h 853463"/>
                        <a:gd name="connsiteX1" fmla="*/ 643220 w 4994432"/>
                        <a:gd name="connsiteY1" fmla="*/ 30649 h 853463"/>
                        <a:gd name="connsiteX2" fmla="*/ 1671985 w 4994432"/>
                        <a:gd name="connsiteY2" fmla="*/ 16136 h 853463"/>
                        <a:gd name="connsiteX3" fmla="*/ 2403517 w 4994432"/>
                        <a:gd name="connsiteY3" fmla="*/ 230980 h 853463"/>
                        <a:gd name="connsiteX4" fmla="*/ 2937171 w 4994432"/>
                        <a:gd name="connsiteY4" fmla="*/ 422284 h 853463"/>
                        <a:gd name="connsiteX5" fmla="*/ 3556409 w 4994432"/>
                        <a:gd name="connsiteY5" fmla="*/ 484768 h 853463"/>
                        <a:gd name="connsiteX6" fmla="*/ 4169405 w 4994432"/>
                        <a:gd name="connsiteY6" fmla="*/ 464462 h 853463"/>
                        <a:gd name="connsiteX7" fmla="*/ 4867571 w 4994432"/>
                        <a:gd name="connsiteY7" fmla="*/ 382377 h 853463"/>
                        <a:gd name="connsiteX8" fmla="*/ 4962793 w 4994432"/>
                        <a:gd name="connsiteY8" fmla="*/ 460053 h 853463"/>
                        <a:gd name="connsiteX9" fmla="*/ 4994433 w 4994432"/>
                        <a:gd name="connsiteY9" fmla="*/ 720984 h 853463"/>
                        <a:gd name="connsiteX10" fmla="*/ 4018378 w 4994432"/>
                        <a:gd name="connsiteY10" fmla="*/ 843006 h 853463"/>
                        <a:gd name="connsiteX11" fmla="*/ 3514529 w 4994432"/>
                        <a:gd name="connsiteY11" fmla="*/ 842158 h 853463"/>
                        <a:gd name="connsiteX12" fmla="*/ 2911430 w 4994432"/>
                        <a:gd name="connsiteY12" fmla="*/ 800987 h 853463"/>
                        <a:gd name="connsiteX13" fmla="*/ 2229058 w 4994432"/>
                        <a:gd name="connsiteY13" fmla="*/ 618504 h 853463"/>
                        <a:gd name="connsiteX14" fmla="*/ 1674276 w 4994432"/>
                        <a:gd name="connsiteY14" fmla="*/ 408575 h 853463"/>
                        <a:gd name="connsiteX15" fmla="*/ 1123923 w 4994432"/>
                        <a:gd name="connsiteY15" fmla="*/ 330373 h 853463"/>
                        <a:gd name="connsiteX16" fmla="*/ 385223 w 4994432"/>
                        <a:gd name="connsiteY16" fmla="*/ 416733 h 853463"/>
                        <a:gd name="connsiteX17" fmla="*/ 53355 w 4994432"/>
                        <a:gd name="connsiteY17" fmla="*/ 311705 h 853463"/>
                        <a:gd name="connsiteX18" fmla="*/ 61737 w 4994432"/>
                        <a:gd name="connsiteY18" fmla="*/ 152096 h 853463"/>
                        <a:gd name="connsiteX0" fmla="*/ 61737 w 4994432"/>
                        <a:gd name="connsiteY0" fmla="*/ 152096 h 853463"/>
                        <a:gd name="connsiteX1" fmla="*/ 643220 w 4994432"/>
                        <a:gd name="connsiteY1" fmla="*/ 30649 h 853463"/>
                        <a:gd name="connsiteX2" fmla="*/ 1671985 w 4994432"/>
                        <a:gd name="connsiteY2" fmla="*/ 16136 h 853463"/>
                        <a:gd name="connsiteX3" fmla="*/ 2403517 w 4994432"/>
                        <a:gd name="connsiteY3" fmla="*/ 230980 h 853463"/>
                        <a:gd name="connsiteX4" fmla="*/ 2937171 w 4994432"/>
                        <a:gd name="connsiteY4" fmla="*/ 422284 h 853463"/>
                        <a:gd name="connsiteX5" fmla="*/ 3556409 w 4994432"/>
                        <a:gd name="connsiteY5" fmla="*/ 484768 h 853463"/>
                        <a:gd name="connsiteX6" fmla="*/ 4169405 w 4994432"/>
                        <a:gd name="connsiteY6" fmla="*/ 464462 h 853463"/>
                        <a:gd name="connsiteX7" fmla="*/ 4852950 w 4994432"/>
                        <a:gd name="connsiteY7" fmla="*/ 363428 h 853463"/>
                        <a:gd name="connsiteX8" fmla="*/ 4962793 w 4994432"/>
                        <a:gd name="connsiteY8" fmla="*/ 460053 h 853463"/>
                        <a:gd name="connsiteX9" fmla="*/ 4994433 w 4994432"/>
                        <a:gd name="connsiteY9" fmla="*/ 720984 h 853463"/>
                        <a:gd name="connsiteX10" fmla="*/ 4018378 w 4994432"/>
                        <a:gd name="connsiteY10" fmla="*/ 843006 h 853463"/>
                        <a:gd name="connsiteX11" fmla="*/ 3514529 w 4994432"/>
                        <a:gd name="connsiteY11" fmla="*/ 842158 h 853463"/>
                        <a:gd name="connsiteX12" fmla="*/ 2911430 w 4994432"/>
                        <a:gd name="connsiteY12" fmla="*/ 800987 h 853463"/>
                        <a:gd name="connsiteX13" fmla="*/ 2229058 w 4994432"/>
                        <a:gd name="connsiteY13" fmla="*/ 618504 h 853463"/>
                        <a:gd name="connsiteX14" fmla="*/ 1674276 w 4994432"/>
                        <a:gd name="connsiteY14" fmla="*/ 408575 h 853463"/>
                        <a:gd name="connsiteX15" fmla="*/ 1123923 w 4994432"/>
                        <a:gd name="connsiteY15" fmla="*/ 330373 h 853463"/>
                        <a:gd name="connsiteX16" fmla="*/ 385223 w 4994432"/>
                        <a:gd name="connsiteY16" fmla="*/ 416733 h 853463"/>
                        <a:gd name="connsiteX17" fmla="*/ 53355 w 4994432"/>
                        <a:gd name="connsiteY17" fmla="*/ 311705 h 853463"/>
                        <a:gd name="connsiteX18" fmla="*/ 61737 w 4994432"/>
                        <a:gd name="connsiteY18" fmla="*/ 152096 h 853463"/>
                        <a:gd name="connsiteX0" fmla="*/ 61737 w 4994432"/>
                        <a:gd name="connsiteY0" fmla="*/ 152096 h 853463"/>
                        <a:gd name="connsiteX1" fmla="*/ 643220 w 4994432"/>
                        <a:gd name="connsiteY1" fmla="*/ 30649 h 853463"/>
                        <a:gd name="connsiteX2" fmla="*/ 1671985 w 4994432"/>
                        <a:gd name="connsiteY2" fmla="*/ 16136 h 853463"/>
                        <a:gd name="connsiteX3" fmla="*/ 2403517 w 4994432"/>
                        <a:gd name="connsiteY3" fmla="*/ 230980 h 853463"/>
                        <a:gd name="connsiteX4" fmla="*/ 2937171 w 4994432"/>
                        <a:gd name="connsiteY4" fmla="*/ 422284 h 853463"/>
                        <a:gd name="connsiteX5" fmla="*/ 3604264 w 4994432"/>
                        <a:gd name="connsiteY5" fmla="*/ 511107 h 853463"/>
                        <a:gd name="connsiteX6" fmla="*/ 4169405 w 4994432"/>
                        <a:gd name="connsiteY6" fmla="*/ 464462 h 853463"/>
                        <a:gd name="connsiteX7" fmla="*/ 4852950 w 4994432"/>
                        <a:gd name="connsiteY7" fmla="*/ 363428 h 853463"/>
                        <a:gd name="connsiteX8" fmla="*/ 4962793 w 4994432"/>
                        <a:gd name="connsiteY8" fmla="*/ 460053 h 853463"/>
                        <a:gd name="connsiteX9" fmla="*/ 4994433 w 4994432"/>
                        <a:gd name="connsiteY9" fmla="*/ 720984 h 853463"/>
                        <a:gd name="connsiteX10" fmla="*/ 4018378 w 4994432"/>
                        <a:gd name="connsiteY10" fmla="*/ 843006 h 853463"/>
                        <a:gd name="connsiteX11" fmla="*/ 3514529 w 4994432"/>
                        <a:gd name="connsiteY11" fmla="*/ 842158 h 853463"/>
                        <a:gd name="connsiteX12" fmla="*/ 2911430 w 4994432"/>
                        <a:gd name="connsiteY12" fmla="*/ 800987 h 853463"/>
                        <a:gd name="connsiteX13" fmla="*/ 2229058 w 4994432"/>
                        <a:gd name="connsiteY13" fmla="*/ 618504 h 853463"/>
                        <a:gd name="connsiteX14" fmla="*/ 1674276 w 4994432"/>
                        <a:gd name="connsiteY14" fmla="*/ 408575 h 853463"/>
                        <a:gd name="connsiteX15" fmla="*/ 1123923 w 4994432"/>
                        <a:gd name="connsiteY15" fmla="*/ 330373 h 853463"/>
                        <a:gd name="connsiteX16" fmla="*/ 385223 w 4994432"/>
                        <a:gd name="connsiteY16" fmla="*/ 416733 h 853463"/>
                        <a:gd name="connsiteX17" fmla="*/ 53355 w 4994432"/>
                        <a:gd name="connsiteY17" fmla="*/ 311705 h 853463"/>
                        <a:gd name="connsiteX18" fmla="*/ 61737 w 4994432"/>
                        <a:gd name="connsiteY18" fmla="*/ 152096 h 853463"/>
                        <a:gd name="connsiteX0" fmla="*/ 61737 w 4994432"/>
                        <a:gd name="connsiteY0" fmla="*/ 152096 h 842373"/>
                        <a:gd name="connsiteX1" fmla="*/ 643220 w 4994432"/>
                        <a:gd name="connsiteY1" fmla="*/ 30649 h 842373"/>
                        <a:gd name="connsiteX2" fmla="*/ 1671985 w 4994432"/>
                        <a:gd name="connsiteY2" fmla="*/ 16136 h 842373"/>
                        <a:gd name="connsiteX3" fmla="*/ 2403517 w 4994432"/>
                        <a:gd name="connsiteY3" fmla="*/ 230980 h 842373"/>
                        <a:gd name="connsiteX4" fmla="*/ 2937171 w 4994432"/>
                        <a:gd name="connsiteY4" fmla="*/ 422284 h 842373"/>
                        <a:gd name="connsiteX5" fmla="*/ 3604264 w 4994432"/>
                        <a:gd name="connsiteY5" fmla="*/ 511107 h 842373"/>
                        <a:gd name="connsiteX6" fmla="*/ 4169405 w 4994432"/>
                        <a:gd name="connsiteY6" fmla="*/ 464462 h 842373"/>
                        <a:gd name="connsiteX7" fmla="*/ 4852950 w 4994432"/>
                        <a:gd name="connsiteY7" fmla="*/ 363428 h 842373"/>
                        <a:gd name="connsiteX8" fmla="*/ 4962793 w 4994432"/>
                        <a:gd name="connsiteY8" fmla="*/ 460053 h 842373"/>
                        <a:gd name="connsiteX9" fmla="*/ 4994433 w 4994432"/>
                        <a:gd name="connsiteY9" fmla="*/ 720984 h 842373"/>
                        <a:gd name="connsiteX10" fmla="*/ 4187687 w 4994432"/>
                        <a:gd name="connsiteY10" fmla="*/ 812639 h 842373"/>
                        <a:gd name="connsiteX11" fmla="*/ 3514529 w 4994432"/>
                        <a:gd name="connsiteY11" fmla="*/ 842158 h 842373"/>
                        <a:gd name="connsiteX12" fmla="*/ 2911430 w 4994432"/>
                        <a:gd name="connsiteY12" fmla="*/ 800987 h 842373"/>
                        <a:gd name="connsiteX13" fmla="*/ 2229058 w 4994432"/>
                        <a:gd name="connsiteY13" fmla="*/ 618504 h 842373"/>
                        <a:gd name="connsiteX14" fmla="*/ 1674276 w 4994432"/>
                        <a:gd name="connsiteY14" fmla="*/ 408575 h 842373"/>
                        <a:gd name="connsiteX15" fmla="*/ 1123923 w 4994432"/>
                        <a:gd name="connsiteY15" fmla="*/ 330373 h 842373"/>
                        <a:gd name="connsiteX16" fmla="*/ 385223 w 4994432"/>
                        <a:gd name="connsiteY16" fmla="*/ 416733 h 842373"/>
                        <a:gd name="connsiteX17" fmla="*/ 53355 w 4994432"/>
                        <a:gd name="connsiteY17" fmla="*/ 311705 h 842373"/>
                        <a:gd name="connsiteX18" fmla="*/ 61737 w 4994432"/>
                        <a:gd name="connsiteY18" fmla="*/ 152096 h 842373"/>
                        <a:gd name="connsiteX0" fmla="*/ 61737 w 4994432"/>
                        <a:gd name="connsiteY0" fmla="*/ 152096 h 842373"/>
                        <a:gd name="connsiteX1" fmla="*/ 643220 w 4994432"/>
                        <a:gd name="connsiteY1" fmla="*/ 30649 h 842373"/>
                        <a:gd name="connsiteX2" fmla="*/ 1671985 w 4994432"/>
                        <a:gd name="connsiteY2" fmla="*/ 16136 h 842373"/>
                        <a:gd name="connsiteX3" fmla="*/ 2403517 w 4994432"/>
                        <a:gd name="connsiteY3" fmla="*/ 230980 h 842373"/>
                        <a:gd name="connsiteX4" fmla="*/ 2937171 w 4994432"/>
                        <a:gd name="connsiteY4" fmla="*/ 422284 h 842373"/>
                        <a:gd name="connsiteX5" fmla="*/ 3604264 w 4994432"/>
                        <a:gd name="connsiteY5" fmla="*/ 511107 h 842373"/>
                        <a:gd name="connsiteX6" fmla="*/ 4169405 w 4994432"/>
                        <a:gd name="connsiteY6" fmla="*/ 464462 h 842373"/>
                        <a:gd name="connsiteX7" fmla="*/ 4852950 w 4994432"/>
                        <a:gd name="connsiteY7" fmla="*/ 363428 h 842373"/>
                        <a:gd name="connsiteX8" fmla="*/ 4962793 w 4994432"/>
                        <a:gd name="connsiteY8" fmla="*/ 460053 h 842373"/>
                        <a:gd name="connsiteX9" fmla="*/ 4994433 w 4994432"/>
                        <a:gd name="connsiteY9" fmla="*/ 720984 h 842373"/>
                        <a:gd name="connsiteX10" fmla="*/ 4187687 w 4994432"/>
                        <a:gd name="connsiteY10" fmla="*/ 812639 h 842373"/>
                        <a:gd name="connsiteX11" fmla="*/ 3514529 w 4994432"/>
                        <a:gd name="connsiteY11" fmla="*/ 842158 h 842373"/>
                        <a:gd name="connsiteX12" fmla="*/ 2911430 w 4994432"/>
                        <a:gd name="connsiteY12" fmla="*/ 800987 h 842373"/>
                        <a:gd name="connsiteX13" fmla="*/ 2229058 w 4994432"/>
                        <a:gd name="connsiteY13" fmla="*/ 618504 h 842373"/>
                        <a:gd name="connsiteX14" fmla="*/ 1674276 w 4994432"/>
                        <a:gd name="connsiteY14" fmla="*/ 408575 h 842373"/>
                        <a:gd name="connsiteX15" fmla="*/ 1048555 w 4994432"/>
                        <a:gd name="connsiteY15" fmla="*/ 347185 h 842373"/>
                        <a:gd name="connsiteX16" fmla="*/ 385223 w 4994432"/>
                        <a:gd name="connsiteY16" fmla="*/ 416733 h 842373"/>
                        <a:gd name="connsiteX17" fmla="*/ 53355 w 4994432"/>
                        <a:gd name="connsiteY17" fmla="*/ 311705 h 842373"/>
                        <a:gd name="connsiteX18" fmla="*/ 61737 w 4994432"/>
                        <a:gd name="connsiteY18" fmla="*/ 152096 h 842373"/>
                        <a:gd name="connsiteX0" fmla="*/ 61737 w 4994432"/>
                        <a:gd name="connsiteY0" fmla="*/ 152096 h 842373"/>
                        <a:gd name="connsiteX1" fmla="*/ 643220 w 4994432"/>
                        <a:gd name="connsiteY1" fmla="*/ 30649 h 842373"/>
                        <a:gd name="connsiteX2" fmla="*/ 1671985 w 4994432"/>
                        <a:gd name="connsiteY2" fmla="*/ 16136 h 842373"/>
                        <a:gd name="connsiteX3" fmla="*/ 2403517 w 4994432"/>
                        <a:gd name="connsiteY3" fmla="*/ 230980 h 842373"/>
                        <a:gd name="connsiteX4" fmla="*/ 2937171 w 4994432"/>
                        <a:gd name="connsiteY4" fmla="*/ 422284 h 842373"/>
                        <a:gd name="connsiteX5" fmla="*/ 3604264 w 4994432"/>
                        <a:gd name="connsiteY5" fmla="*/ 511107 h 842373"/>
                        <a:gd name="connsiteX6" fmla="*/ 4169405 w 4994432"/>
                        <a:gd name="connsiteY6" fmla="*/ 464462 h 842373"/>
                        <a:gd name="connsiteX7" fmla="*/ 4852950 w 4994432"/>
                        <a:gd name="connsiteY7" fmla="*/ 363428 h 842373"/>
                        <a:gd name="connsiteX8" fmla="*/ 4962793 w 4994432"/>
                        <a:gd name="connsiteY8" fmla="*/ 460053 h 842373"/>
                        <a:gd name="connsiteX9" fmla="*/ 4994433 w 4994432"/>
                        <a:gd name="connsiteY9" fmla="*/ 720984 h 842373"/>
                        <a:gd name="connsiteX10" fmla="*/ 4187687 w 4994432"/>
                        <a:gd name="connsiteY10" fmla="*/ 812639 h 842373"/>
                        <a:gd name="connsiteX11" fmla="*/ 3514529 w 4994432"/>
                        <a:gd name="connsiteY11" fmla="*/ 842158 h 842373"/>
                        <a:gd name="connsiteX12" fmla="*/ 2911430 w 4994432"/>
                        <a:gd name="connsiteY12" fmla="*/ 800987 h 842373"/>
                        <a:gd name="connsiteX13" fmla="*/ 2229058 w 4994432"/>
                        <a:gd name="connsiteY13" fmla="*/ 618504 h 842373"/>
                        <a:gd name="connsiteX14" fmla="*/ 1674276 w 4994432"/>
                        <a:gd name="connsiteY14" fmla="*/ 408575 h 842373"/>
                        <a:gd name="connsiteX15" fmla="*/ 1048555 w 4994432"/>
                        <a:gd name="connsiteY15" fmla="*/ 347185 h 842373"/>
                        <a:gd name="connsiteX16" fmla="*/ 385223 w 4994432"/>
                        <a:gd name="connsiteY16" fmla="*/ 416733 h 842373"/>
                        <a:gd name="connsiteX17" fmla="*/ 53355 w 4994432"/>
                        <a:gd name="connsiteY17" fmla="*/ 311705 h 842373"/>
                        <a:gd name="connsiteX18" fmla="*/ 61737 w 4994432"/>
                        <a:gd name="connsiteY18" fmla="*/ 152096 h 842373"/>
                        <a:gd name="connsiteX0" fmla="*/ 61528 w 4994223"/>
                        <a:gd name="connsiteY0" fmla="*/ 152096 h 842373"/>
                        <a:gd name="connsiteX1" fmla="*/ 643011 w 4994223"/>
                        <a:gd name="connsiteY1" fmla="*/ 30649 h 842373"/>
                        <a:gd name="connsiteX2" fmla="*/ 1671776 w 4994223"/>
                        <a:gd name="connsiteY2" fmla="*/ 16136 h 842373"/>
                        <a:gd name="connsiteX3" fmla="*/ 2403308 w 4994223"/>
                        <a:gd name="connsiteY3" fmla="*/ 230980 h 842373"/>
                        <a:gd name="connsiteX4" fmla="*/ 2936962 w 4994223"/>
                        <a:gd name="connsiteY4" fmla="*/ 422284 h 842373"/>
                        <a:gd name="connsiteX5" fmla="*/ 3604055 w 4994223"/>
                        <a:gd name="connsiteY5" fmla="*/ 511107 h 842373"/>
                        <a:gd name="connsiteX6" fmla="*/ 4169196 w 4994223"/>
                        <a:gd name="connsiteY6" fmla="*/ 464462 h 842373"/>
                        <a:gd name="connsiteX7" fmla="*/ 4852741 w 4994223"/>
                        <a:gd name="connsiteY7" fmla="*/ 363428 h 842373"/>
                        <a:gd name="connsiteX8" fmla="*/ 4962584 w 4994223"/>
                        <a:gd name="connsiteY8" fmla="*/ 460053 h 842373"/>
                        <a:gd name="connsiteX9" fmla="*/ 4994224 w 4994223"/>
                        <a:gd name="connsiteY9" fmla="*/ 720984 h 842373"/>
                        <a:gd name="connsiteX10" fmla="*/ 4187478 w 4994223"/>
                        <a:gd name="connsiteY10" fmla="*/ 812639 h 842373"/>
                        <a:gd name="connsiteX11" fmla="*/ 3514320 w 4994223"/>
                        <a:gd name="connsiteY11" fmla="*/ 842158 h 842373"/>
                        <a:gd name="connsiteX12" fmla="*/ 2911221 w 4994223"/>
                        <a:gd name="connsiteY12" fmla="*/ 800987 h 842373"/>
                        <a:gd name="connsiteX13" fmla="*/ 2228849 w 4994223"/>
                        <a:gd name="connsiteY13" fmla="*/ 618504 h 842373"/>
                        <a:gd name="connsiteX14" fmla="*/ 1674067 w 4994223"/>
                        <a:gd name="connsiteY14" fmla="*/ 408575 h 842373"/>
                        <a:gd name="connsiteX15" fmla="*/ 1048346 w 4994223"/>
                        <a:gd name="connsiteY15" fmla="*/ 347185 h 842373"/>
                        <a:gd name="connsiteX16" fmla="*/ 381347 w 4994223"/>
                        <a:gd name="connsiteY16" fmla="*/ 444696 h 842373"/>
                        <a:gd name="connsiteX17" fmla="*/ 53146 w 4994223"/>
                        <a:gd name="connsiteY17" fmla="*/ 311705 h 842373"/>
                        <a:gd name="connsiteX18" fmla="*/ 61528 w 4994223"/>
                        <a:gd name="connsiteY18" fmla="*/ 152096 h 842373"/>
                        <a:gd name="connsiteX0" fmla="*/ 9558 w 4942253"/>
                        <a:gd name="connsiteY0" fmla="*/ 152096 h 842373"/>
                        <a:gd name="connsiteX1" fmla="*/ 591041 w 4942253"/>
                        <a:gd name="connsiteY1" fmla="*/ 30649 h 842373"/>
                        <a:gd name="connsiteX2" fmla="*/ 1619806 w 4942253"/>
                        <a:gd name="connsiteY2" fmla="*/ 16136 h 842373"/>
                        <a:gd name="connsiteX3" fmla="*/ 2351338 w 4942253"/>
                        <a:gd name="connsiteY3" fmla="*/ 230980 h 842373"/>
                        <a:gd name="connsiteX4" fmla="*/ 2884992 w 4942253"/>
                        <a:gd name="connsiteY4" fmla="*/ 422284 h 842373"/>
                        <a:gd name="connsiteX5" fmla="*/ 3552085 w 4942253"/>
                        <a:gd name="connsiteY5" fmla="*/ 511107 h 842373"/>
                        <a:gd name="connsiteX6" fmla="*/ 4117226 w 4942253"/>
                        <a:gd name="connsiteY6" fmla="*/ 464462 h 842373"/>
                        <a:gd name="connsiteX7" fmla="*/ 4800771 w 4942253"/>
                        <a:gd name="connsiteY7" fmla="*/ 363428 h 842373"/>
                        <a:gd name="connsiteX8" fmla="*/ 4910614 w 4942253"/>
                        <a:gd name="connsiteY8" fmla="*/ 460053 h 842373"/>
                        <a:gd name="connsiteX9" fmla="*/ 4942254 w 4942253"/>
                        <a:gd name="connsiteY9" fmla="*/ 720984 h 842373"/>
                        <a:gd name="connsiteX10" fmla="*/ 4135508 w 4942253"/>
                        <a:gd name="connsiteY10" fmla="*/ 812639 h 842373"/>
                        <a:gd name="connsiteX11" fmla="*/ 3462350 w 4942253"/>
                        <a:gd name="connsiteY11" fmla="*/ 842158 h 842373"/>
                        <a:gd name="connsiteX12" fmla="*/ 2859251 w 4942253"/>
                        <a:gd name="connsiteY12" fmla="*/ 800987 h 842373"/>
                        <a:gd name="connsiteX13" fmla="*/ 2176879 w 4942253"/>
                        <a:gd name="connsiteY13" fmla="*/ 618504 h 842373"/>
                        <a:gd name="connsiteX14" fmla="*/ 1622097 w 4942253"/>
                        <a:gd name="connsiteY14" fmla="*/ 408575 h 842373"/>
                        <a:gd name="connsiteX15" fmla="*/ 996376 w 4942253"/>
                        <a:gd name="connsiteY15" fmla="*/ 347185 h 842373"/>
                        <a:gd name="connsiteX16" fmla="*/ 329377 w 4942253"/>
                        <a:gd name="connsiteY16" fmla="*/ 444696 h 842373"/>
                        <a:gd name="connsiteX17" fmla="*/ 236212 w 4942253"/>
                        <a:gd name="connsiteY17" fmla="*/ 272848 h 842373"/>
                        <a:gd name="connsiteX18" fmla="*/ 9558 w 4942253"/>
                        <a:gd name="connsiteY18" fmla="*/ 152096 h 842373"/>
                        <a:gd name="connsiteX0" fmla="*/ 90766 w 4756129"/>
                        <a:gd name="connsiteY0" fmla="*/ 104344 h 840685"/>
                        <a:gd name="connsiteX1" fmla="*/ 404917 w 4756129"/>
                        <a:gd name="connsiteY1" fmla="*/ 28961 h 840685"/>
                        <a:gd name="connsiteX2" fmla="*/ 1433682 w 4756129"/>
                        <a:gd name="connsiteY2" fmla="*/ 14448 h 840685"/>
                        <a:gd name="connsiteX3" fmla="*/ 2165214 w 4756129"/>
                        <a:gd name="connsiteY3" fmla="*/ 229292 h 840685"/>
                        <a:gd name="connsiteX4" fmla="*/ 2698868 w 4756129"/>
                        <a:gd name="connsiteY4" fmla="*/ 420596 h 840685"/>
                        <a:gd name="connsiteX5" fmla="*/ 3365961 w 4756129"/>
                        <a:gd name="connsiteY5" fmla="*/ 509419 h 840685"/>
                        <a:gd name="connsiteX6" fmla="*/ 3931102 w 4756129"/>
                        <a:gd name="connsiteY6" fmla="*/ 462774 h 840685"/>
                        <a:gd name="connsiteX7" fmla="*/ 4614647 w 4756129"/>
                        <a:gd name="connsiteY7" fmla="*/ 361740 h 840685"/>
                        <a:gd name="connsiteX8" fmla="*/ 4724490 w 4756129"/>
                        <a:gd name="connsiteY8" fmla="*/ 458365 h 840685"/>
                        <a:gd name="connsiteX9" fmla="*/ 4756130 w 4756129"/>
                        <a:gd name="connsiteY9" fmla="*/ 719296 h 840685"/>
                        <a:gd name="connsiteX10" fmla="*/ 3949384 w 4756129"/>
                        <a:gd name="connsiteY10" fmla="*/ 810951 h 840685"/>
                        <a:gd name="connsiteX11" fmla="*/ 3276226 w 4756129"/>
                        <a:gd name="connsiteY11" fmla="*/ 840470 h 840685"/>
                        <a:gd name="connsiteX12" fmla="*/ 2673127 w 4756129"/>
                        <a:gd name="connsiteY12" fmla="*/ 799299 h 840685"/>
                        <a:gd name="connsiteX13" fmla="*/ 1990755 w 4756129"/>
                        <a:gd name="connsiteY13" fmla="*/ 616816 h 840685"/>
                        <a:gd name="connsiteX14" fmla="*/ 1435973 w 4756129"/>
                        <a:gd name="connsiteY14" fmla="*/ 406887 h 840685"/>
                        <a:gd name="connsiteX15" fmla="*/ 810252 w 4756129"/>
                        <a:gd name="connsiteY15" fmla="*/ 345497 h 840685"/>
                        <a:gd name="connsiteX16" fmla="*/ 143253 w 4756129"/>
                        <a:gd name="connsiteY16" fmla="*/ 443008 h 840685"/>
                        <a:gd name="connsiteX17" fmla="*/ 50088 w 4756129"/>
                        <a:gd name="connsiteY17" fmla="*/ 271160 h 840685"/>
                        <a:gd name="connsiteX18" fmla="*/ 90766 w 4756129"/>
                        <a:gd name="connsiteY18" fmla="*/ 104344 h 840685"/>
                        <a:gd name="connsiteX0" fmla="*/ 68919 w 4734282"/>
                        <a:gd name="connsiteY0" fmla="*/ 104344 h 840685"/>
                        <a:gd name="connsiteX1" fmla="*/ 383070 w 4734282"/>
                        <a:gd name="connsiteY1" fmla="*/ 28961 h 840685"/>
                        <a:gd name="connsiteX2" fmla="*/ 1411835 w 4734282"/>
                        <a:gd name="connsiteY2" fmla="*/ 14448 h 840685"/>
                        <a:gd name="connsiteX3" fmla="*/ 2143367 w 4734282"/>
                        <a:gd name="connsiteY3" fmla="*/ 229292 h 840685"/>
                        <a:gd name="connsiteX4" fmla="*/ 2677021 w 4734282"/>
                        <a:gd name="connsiteY4" fmla="*/ 420596 h 840685"/>
                        <a:gd name="connsiteX5" fmla="*/ 3344114 w 4734282"/>
                        <a:gd name="connsiteY5" fmla="*/ 509419 h 840685"/>
                        <a:gd name="connsiteX6" fmla="*/ 3909255 w 4734282"/>
                        <a:gd name="connsiteY6" fmla="*/ 462774 h 840685"/>
                        <a:gd name="connsiteX7" fmla="*/ 4592800 w 4734282"/>
                        <a:gd name="connsiteY7" fmla="*/ 361740 h 840685"/>
                        <a:gd name="connsiteX8" fmla="*/ 4702643 w 4734282"/>
                        <a:gd name="connsiteY8" fmla="*/ 458365 h 840685"/>
                        <a:gd name="connsiteX9" fmla="*/ 4734283 w 4734282"/>
                        <a:gd name="connsiteY9" fmla="*/ 719296 h 840685"/>
                        <a:gd name="connsiteX10" fmla="*/ 3927537 w 4734282"/>
                        <a:gd name="connsiteY10" fmla="*/ 810951 h 840685"/>
                        <a:gd name="connsiteX11" fmla="*/ 3254379 w 4734282"/>
                        <a:gd name="connsiteY11" fmla="*/ 840470 h 840685"/>
                        <a:gd name="connsiteX12" fmla="*/ 2651280 w 4734282"/>
                        <a:gd name="connsiteY12" fmla="*/ 799299 h 840685"/>
                        <a:gd name="connsiteX13" fmla="*/ 1968908 w 4734282"/>
                        <a:gd name="connsiteY13" fmla="*/ 616816 h 840685"/>
                        <a:gd name="connsiteX14" fmla="*/ 1414126 w 4734282"/>
                        <a:gd name="connsiteY14" fmla="*/ 406887 h 840685"/>
                        <a:gd name="connsiteX15" fmla="*/ 788405 w 4734282"/>
                        <a:gd name="connsiteY15" fmla="*/ 345497 h 840685"/>
                        <a:gd name="connsiteX16" fmla="*/ 414742 w 4734282"/>
                        <a:gd name="connsiteY16" fmla="*/ 397931 h 840685"/>
                        <a:gd name="connsiteX17" fmla="*/ 28241 w 4734282"/>
                        <a:gd name="connsiteY17" fmla="*/ 271160 h 840685"/>
                        <a:gd name="connsiteX18" fmla="*/ 68919 w 4734282"/>
                        <a:gd name="connsiteY18" fmla="*/ 104344 h 840685"/>
                        <a:gd name="connsiteX0" fmla="*/ 3244 w 4668607"/>
                        <a:gd name="connsiteY0" fmla="*/ 104344 h 840685"/>
                        <a:gd name="connsiteX1" fmla="*/ 317395 w 4668607"/>
                        <a:gd name="connsiteY1" fmla="*/ 28961 h 840685"/>
                        <a:gd name="connsiteX2" fmla="*/ 1346160 w 4668607"/>
                        <a:gd name="connsiteY2" fmla="*/ 14448 h 840685"/>
                        <a:gd name="connsiteX3" fmla="*/ 2077692 w 4668607"/>
                        <a:gd name="connsiteY3" fmla="*/ 229292 h 840685"/>
                        <a:gd name="connsiteX4" fmla="*/ 2611346 w 4668607"/>
                        <a:gd name="connsiteY4" fmla="*/ 420596 h 840685"/>
                        <a:gd name="connsiteX5" fmla="*/ 3278439 w 4668607"/>
                        <a:gd name="connsiteY5" fmla="*/ 509419 h 840685"/>
                        <a:gd name="connsiteX6" fmla="*/ 3843580 w 4668607"/>
                        <a:gd name="connsiteY6" fmla="*/ 462774 h 840685"/>
                        <a:gd name="connsiteX7" fmla="*/ 4527125 w 4668607"/>
                        <a:gd name="connsiteY7" fmla="*/ 361740 h 840685"/>
                        <a:gd name="connsiteX8" fmla="*/ 4636968 w 4668607"/>
                        <a:gd name="connsiteY8" fmla="*/ 458365 h 840685"/>
                        <a:gd name="connsiteX9" fmla="*/ 4668608 w 4668607"/>
                        <a:gd name="connsiteY9" fmla="*/ 719296 h 840685"/>
                        <a:gd name="connsiteX10" fmla="*/ 3861862 w 4668607"/>
                        <a:gd name="connsiteY10" fmla="*/ 810951 h 840685"/>
                        <a:gd name="connsiteX11" fmla="*/ 3188704 w 4668607"/>
                        <a:gd name="connsiteY11" fmla="*/ 840470 h 840685"/>
                        <a:gd name="connsiteX12" fmla="*/ 2585605 w 4668607"/>
                        <a:gd name="connsiteY12" fmla="*/ 799299 h 840685"/>
                        <a:gd name="connsiteX13" fmla="*/ 1903233 w 4668607"/>
                        <a:gd name="connsiteY13" fmla="*/ 616816 h 840685"/>
                        <a:gd name="connsiteX14" fmla="*/ 1348451 w 4668607"/>
                        <a:gd name="connsiteY14" fmla="*/ 406887 h 840685"/>
                        <a:gd name="connsiteX15" fmla="*/ 722730 w 4668607"/>
                        <a:gd name="connsiteY15" fmla="*/ 345497 h 840685"/>
                        <a:gd name="connsiteX16" fmla="*/ 349067 w 4668607"/>
                        <a:gd name="connsiteY16" fmla="*/ 397931 h 840685"/>
                        <a:gd name="connsiteX17" fmla="*/ 165302 w 4668607"/>
                        <a:gd name="connsiteY17" fmla="*/ 239507 h 840685"/>
                        <a:gd name="connsiteX18" fmla="*/ 3244 w 4668607"/>
                        <a:gd name="connsiteY18" fmla="*/ 104344 h 840685"/>
                        <a:gd name="connsiteX0" fmla="*/ 44510 w 4511605"/>
                        <a:gd name="connsiteY0" fmla="*/ 65711 h 839493"/>
                        <a:gd name="connsiteX1" fmla="*/ 160393 w 4511605"/>
                        <a:gd name="connsiteY1" fmla="*/ 27769 h 839493"/>
                        <a:gd name="connsiteX2" fmla="*/ 1189158 w 4511605"/>
                        <a:gd name="connsiteY2" fmla="*/ 13256 h 839493"/>
                        <a:gd name="connsiteX3" fmla="*/ 1920690 w 4511605"/>
                        <a:gd name="connsiteY3" fmla="*/ 228100 h 839493"/>
                        <a:gd name="connsiteX4" fmla="*/ 2454344 w 4511605"/>
                        <a:gd name="connsiteY4" fmla="*/ 419404 h 839493"/>
                        <a:gd name="connsiteX5" fmla="*/ 3121437 w 4511605"/>
                        <a:gd name="connsiteY5" fmla="*/ 508227 h 839493"/>
                        <a:gd name="connsiteX6" fmla="*/ 3686578 w 4511605"/>
                        <a:gd name="connsiteY6" fmla="*/ 461582 h 839493"/>
                        <a:gd name="connsiteX7" fmla="*/ 4370123 w 4511605"/>
                        <a:gd name="connsiteY7" fmla="*/ 360548 h 839493"/>
                        <a:gd name="connsiteX8" fmla="*/ 4479966 w 4511605"/>
                        <a:gd name="connsiteY8" fmla="*/ 457173 h 839493"/>
                        <a:gd name="connsiteX9" fmla="*/ 4511606 w 4511605"/>
                        <a:gd name="connsiteY9" fmla="*/ 718104 h 839493"/>
                        <a:gd name="connsiteX10" fmla="*/ 3704860 w 4511605"/>
                        <a:gd name="connsiteY10" fmla="*/ 809759 h 839493"/>
                        <a:gd name="connsiteX11" fmla="*/ 3031702 w 4511605"/>
                        <a:gd name="connsiteY11" fmla="*/ 839278 h 839493"/>
                        <a:gd name="connsiteX12" fmla="*/ 2428603 w 4511605"/>
                        <a:gd name="connsiteY12" fmla="*/ 798107 h 839493"/>
                        <a:gd name="connsiteX13" fmla="*/ 1746231 w 4511605"/>
                        <a:gd name="connsiteY13" fmla="*/ 615624 h 839493"/>
                        <a:gd name="connsiteX14" fmla="*/ 1191449 w 4511605"/>
                        <a:gd name="connsiteY14" fmla="*/ 405695 h 839493"/>
                        <a:gd name="connsiteX15" fmla="*/ 565728 w 4511605"/>
                        <a:gd name="connsiteY15" fmla="*/ 344305 h 839493"/>
                        <a:gd name="connsiteX16" fmla="*/ 192065 w 4511605"/>
                        <a:gd name="connsiteY16" fmla="*/ 396739 h 839493"/>
                        <a:gd name="connsiteX17" fmla="*/ 8300 w 4511605"/>
                        <a:gd name="connsiteY17" fmla="*/ 238315 h 839493"/>
                        <a:gd name="connsiteX18" fmla="*/ 44510 w 4511605"/>
                        <a:gd name="connsiteY18" fmla="*/ 65711 h 839493"/>
                        <a:gd name="connsiteX0" fmla="*/ 53220 w 4520315"/>
                        <a:gd name="connsiteY0" fmla="*/ 65711 h 839493"/>
                        <a:gd name="connsiteX1" fmla="*/ 169103 w 4520315"/>
                        <a:gd name="connsiteY1" fmla="*/ 27769 h 839493"/>
                        <a:gd name="connsiteX2" fmla="*/ 1197868 w 4520315"/>
                        <a:gd name="connsiteY2" fmla="*/ 13256 h 839493"/>
                        <a:gd name="connsiteX3" fmla="*/ 1929400 w 4520315"/>
                        <a:gd name="connsiteY3" fmla="*/ 228100 h 839493"/>
                        <a:gd name="connsiteX4" fmla="*/ 2463054 w 4520315"/>
                        <a:gd name="connsiteY4" fmla="*/ 419404 h 839493"/>
                        <a:gd name="connsiteX5" fmla="*/ 3130147 w 4520315"/>
                        <a:gd name="connsiteY5" fmla="*/ 508227 h 839493"/>
                        <a:gd name="connsiteX6" fmla="*/ 3695288 w 4520315"/>
                        <a:gd name="connsiteY6" fmla="*/ 461582 h 839493"/>
                        <a:gd name="connsiteX7" fmla="*/ 4378833 w 4520315"/>
                        <a:gd name="connsiteY7" fmla="*/ 360548 h 839493"/>
                        <a:gd name="connsiteX8" fmla="*/ 4488676 w 4520315"/>
                        <a:gd name="connsiteY8" fmla="*/ 457173 h 839493"/>
                        <a:gd name="connsiteX9" fmla="*/ 4520316 w 4520315"/>
                        <a:gd name="connsiteY9" fmla="*/ 718104 h 839493"/>
                        <a:gd name="connsiteX10" fmla="*/ 3713570 w 4520315"/>
                        <a:gd name="connsiteY10" fmla="*/ 809759 h 839493"/>
                        <a:gd name="connsiteX11" fmla="*/ 3040412 w 4520315"/>
                        <a:gd name="connsiteY11" fmla="*/ 839278 h 839493"/>
                        <a:gd name="connsiteX12" fmla="*/ 2437313 w 4520315"/>
                        <a:gd name="connsiteY12" fmla="*/ 798107 h 839493"/>
                        <a:gd name="connsiteX13" fmla="*/ 1754941 w 4520315"/>
                        <a:gd name="connsiteY13" fmla="*/ 615624 h 839493"/>
                        <a:gd name="connsiteX14" fmla="*/ 1200159 w 4520315"/>
                        <a:gd name="connsiteY14" fmla="*/ 405695 h 839493"/>
                        <a:gd name="connsiteX15" fmla="*/ 574438 w 4520315"/>
                        <a:gd name="connsiteY15" fmla="*/ 344305 h 839493"/>
                        <a:gd name="connsiteX16" fmla="*/ 323676 w 4520315"/>
                        <a:gd name="connsiteY16" fmla="*/ 376109 h 839493"/>
                        <a:gd name="connsiteX17" fmla="*/ 17010 w 4520315"/>
                        <a:gd name="connsiteY17" fmla="*/ 238315 h 839493"/>
                        <a:gd name="connsiteX18" fmla="*/ 53220 w 4520315"/>
                        <a:gd name="connsiteY18" fmla="*/ 65711 h 839493"/>
                        <a:gd name="connsiteX0" fmla="*/ 9855 w 4476950"/>
                        <a:gd name="connsiteY0" fmla="*/ 65711 h 839493"/>
                        <a:gd name="connsiteX1" fmla="*/ 125738 w 4476950"/>
                        <a:gd name="connsiteY1" fmla="*/ 27769 h 839493"/>
                        <a:gd name="connsiteX2" fmla="*/ 1154503 w 4476950"/>
                        <a:gd name="connsiteY2" fmla="*/ 13256 h 839493"/>
                        <a:gd name="connsiteX3" fmla="*/ 1886035 w 4476950"/>
                        <a:gd name="connsiteY3" fmla="*/ 228100 h 839493"/>
                        <a:gd name="connsiteX4" fmla="*/ 2419689 w 4476950"/>
                        <a:gd name="connsiteY4" fmla="*/ 419404 h 839493"/>
                        <a:gd name="connsiteX5" fmla="*/ 3086782 w 4476950"/>
                        <a:gd name="connsiteY5" fmla="*/ 508227 h 839493"/>
                        <a:gd name="connsiteX6" fmla="*/ 3651923 w 4476950"/>
                        <a:gd name="connsiteY6" fmla="*/ 461582 h 839493"/>
                        <a:gd name="connsiteX7" fmla="*/ 4335468 w 4476950"/>
                        <a:gd name="connsiteY7" fmla="*/ 360548 h 839493"/>
                        <a:gd name="connsiteX8" fmla="*/ 4445311 w 4476950"/>
                        <a:gd name="connsiteY8" fmla="*/ 457173 h 839493"/>
                        <a:gd name="connsiteX9" fmla="*/ 4476951 w 4476950"/>
                        <a:gd name="connsiteY9" fmla="*/ 718104 h 839493"/>
                        <a:gd name="connsiteX10" fmla="*/ 3670205 w 4476950"/>
                        <a:gd name="connsiteY10" fmla="*/ 809759 h 839493"/>
                        <a:gd name="connsiteX11" fmla="*/ 2997047 w 4476950"/>
                        <a:gd name="connsiteY11" fmla="*/ 839278 h 839493"/>
                        <a:gd name="connsiteX12" fmla="*/ 2393948 w 4476950"/>
                        <a:gd name="connsiteY12" fmla="*/ 798107 h 839493"/>
                        <a:gd name="connsiteX13" fmla="*/ 1711576 w 4476950"/>
                        <a:gd name="connsiteY13" fmla="*/ 615624 h 839493"/>
                        <a:gd name="connsiteX14" fmla="*/ 1156794 w 4476950"/>
                        <a:gd name="connsiteY14" fmla="*/ 405695 h 839493"/>
                        <a:gd name="connsiteX15" fmla="*/ 531073 w 4476950"/>
                        <a:gd name="connsiteY15" fmla="*/ 344305 h 839493"/>
                        <a:gd name="connsiteX16" fmla="*/ 280311 w 4476950"/>
                        <a:gd name="connsiteY16" fmla="*/ 376109 h 839493"/>
                        <a:gd name="connsiteX17" fmla="*/ 57945 w 4476950"/>
                        <a:gd name="connsiteY17" fmla="*/ 233083 h 839493"/>
                        <a:gd name="connsiteX18" fmla="*/ 9855 w 4476950"/>
                        <a:gd name="connsiteY18" fmla="*/ 65711 h 839493"/>
                        <a:gd name="connsiteX0" fmla="*/ 24744 w 4491839"/>
                        <a:gd name="connsiteY0" fmla="*/ 69297 h 843079"/>
                        <a:gd name="connsiteX1" fmla="*/ 434762 w 4491839"/>
                        <a:gd name="connsiteY1" fmla="*/ 20030 h 843079"/>
                        <a:gd name="connsiteX2" fmla="*/ 1169392 w 4491839"/>
                        <a:gd name="connsiteY2" fmla="*/ 16842 h 843079"/>
                        <a:gd name="connsiteX3" fmla="*/ 1900924 w 4491839"/>
                        <a:gd name="connsiteY3" fmla="*/ 231686 h 843079"/>
                        <a:gd name="connsiteX4" fmla="*/ 2434578 w 4491839"/>
                        <a:gd name="connsiteY4" fmla="*/ 422990 h 843079"/>
                        <a:gd name="connsiteX5" fmla="*/ 3101671 w 4491839"/>
                        <a:gd name="connsiteY5" fmla="*/ 511813 h 843079"/>
                        <a:gd name="connsiteX6" fmla="*/ 3666812 w 4491839"/>
                        <a:gd name="connsiteY6" fmla="*/ 465168 h 843079"/>
                        <a:gd name="connsiteX7" fmla="*/ 4350357 w 4491839"/>
                        <a:gd name="connsiteY7" fmla="*/ 364134 h 843079"/>
                        <a:gd name="connsiteX8" fmla="*/ 4460200 w 4491839"/>
                        <a:gd name="connsiteY8" fmla="*/ 460759 h 843079"/>
                        <a:gd name="connsiteX9" fmla="*/ 4491840 w 4491839"/>
                        <a:gd name="connsiteY9" fmla="*/ 721690 h 843079"/>
                        <a:gd name="connsiteX10" fmla="*/ 3685094 w 4491839"/>
                        <a:gd name="connsiteY10" fmla="*/ 813345 h 843079"/>
                        <a:gd name="connsiteX11" fmla="*/ 3011936 w 4491839"/>
                        <a:gd name="connsiteY11" fmla="*/ 842864 h 843079"/>
                        <a:gd name="connsiteX12" fmla="*/ 2408837 w 4491839"/>
                        <a:gd name="connsiteY12" fmla="*/ 801693 h 843079"/>
                        <a:gd name="connsiteX13" fmla="*/ 1726465 w 4491839"/>
                        <a:gd name="connsiteY13" fmla="*/ 619210 h 843079"/>
                        <a:gd name="connsiteX14" fmla="*/ 1171683 w 4491839"/>
                        <a:gd name="connsiteY14" fmla="*/ 409281 h 843079"/>
                        <a:gd name="connsiteX15" fmla="*/ 545962 w 4491839"/>
                        <a:gd name="connsiteY15" fmla="*/ 347891 h 843079"/>
                        <a:gd name="connsiteX16" fmla="*/ 295200 w 4491839"/>
                        <a:gd name="connsiteY16" fmla="*/ 379695 h 843079"/>
                        <a:gd name="connsiteX17" fmla="*/ 72834 w 4491839"/>
                        <a:gd name="connsiteY17" fmla="*/ 236669 h 843079"/>
                        <a:gd name="connsiteX18" fmla="*/ 24744 w 4491839"/>
                        <a:gd name="connsiteY18" fmla="*/ 69297 h 843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491839" h="843079">
                          <a:moveTo>
                            <a:pt x="24744" y="69297"/>
                          </a:moveTo>
                          <a:cubicBezTo>
                            <a:pt x="85065" y="33191"/>
                            <a:pt x="243987" y="28772"/>
                            <a:pt x="434762" y="20030"/>
                          </a:cubicBezTo>
                          <a:cubicBezTo>
                            <a:pt x="625537" y="11288"/>
                            <a:pt x="925032" y="-18434"/>
                            <a:pt x="1169392" y="16842"/>
                          </a:cubicBezTo>
                          <a:cubicBezTo>
                            <a:pt x="1413752" y="52118"/>
                            <a:pt x="1690060" y="163995"/>
                            <a:pt x="1900924" y="231686"/>
                          </a:cubicBezTo>
                          <a:cubicBezTo>
                            <a:pt x="2111788" y="299377"/>
                            <a:pt x="2234453" y="376302"/>
                            <a:pt x="2434578" y="422990"/>
                          </a:cubicBezTo>
                          <a:cubicBezTo>
                            <a:pt x="2634703" y="469678"/>
                            <a:pt x="2896299" y="504783"/>
                            <a:pt x="3101671" y="511813"/>
                          </a:cubicBezTo>
                          <a:cubicBezTo>
                            <a:pt x="3307043" y="518843"/>
                            <a:pt x="3458698" y="489781"/>
                            <a:pt x="3666812" y="465168"/>
                          </a:cubicBezTo>
                          <a:cubicBezTo>
                            <a:pt x="3874926" y="440555"/>
                            <a:pt x="4218126" y="364869"/>
                            <a:pt x="4350357" y="364134"/>
                          </a:cubicBezTo>
                          <a:cubicBezTo>
                            <a:pt x="4482588" y="363399"/>
                            <a:pt x="4460200" y="460759"/>
                            <a:pt x="4460200" y="460759"/>
                          </a:cubicBezTo>
                          <a:lnTo>
                            <a:pt x="4491840" y="721690"/>
                          </a:lnTo>
                          <a:cubicBezTo>
                            <a:pt x="4307156" y="680423"/>
                            <a:pt x="3931745" y="793149"/>
                            <a:pt x="3685094" y="813345"/>
                          </a:cubicBezTo>
                          <a:cubicBezTo>
                            <a:pt x="3438443" y="833541"/>
                            <a:pt x="3224645" y="844806"/>
                            <a:pt x="3011936" y="842864"/>
                          </a:cubicBezTo>
                          <a:cubicBezTo>
                            <a:pt x="2799227" y="840922"/>
                            <a:pt x="2623082" y="838969"/>
                            <a:pt x="2408837" y="801693"/>
                          </a:cubicBezTo>
                          <a:cubicBezTo>
                            <a:pt x="2194592" y="764417"/>
                            <a:pt x="1932657" y="684612"/>
                            <a:pt x="1726465" y="619210"/>
                          </a:cubicBezTo>
                          <a:cubicBezTo>
                            <a:pt x="1520273" y="553808"/>
                            <a:pt x="1368433" y="454501"/>
                            <a:pt x="1171683" y="409281"/>
                          </a:cubicBezTo>
                          <a:cubicBezTo>
                            <a:pt x="974933" y="364061"/>
                            <a:pt x="692042" y="352822"/>
                            <a:pt x="545962" y="347891"/>
                          </a:cubicBezTo>
                          <a:cubicBezTo>
                            <a:pt x="399882" y="342960"/>
                            <a:pt x="581311" y="338162"/>
                            <a:pt x="295200" y="379695"/>
                          </a:cubicBezTo>
                          <a:cubicBezTo>
                            <a:pt x="34763" y="425289"/>
                            <a:pt x="117910" y="288402"/>
                            <a:pt x="72834" y="236669"/>
                          </a:cubicBezTo>
                          <a:cubicBezTo>
                            <a:pt x="27758" y="184936"/>
                            <a:pt x="-35577" y="105404"/>
                            <a:pt x="24744" y="69297"/>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37" name="Rectangle 36">
                      <a:extLst>
                        <a:ext uri="{FF2B5EF4-FFF2-40B4-BE49-F238E27FC236}">
                          <a16:creationId xmlns:a16="http://schemas.microsoft.com/office/drawing/2014/main" id="{2BEFC622-FB4F-9674-5A13-CDFA696006EF}"/>
                        </a:ext>
                      </a:extLst>
                    </p:cNvPr>
                    <p:cNvSpPr/>
                    <p:nvPr/>
                  </p:nvSpPr>
                  <p:spPr>
                    <a:xfrm>
                      <a:off x="6956966" y="4633597"/>
                      <a:ext cx="1110328" cy="119457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5FE0D3"/>
                        </a:solidFill>
                        <a:effectLst/>
                        <a:uLnTx/>
                        <a:uFillTx/>
                        <a:latin typeface="Arial" panose="020B0604020202020204"/>
                        <a:ea typeface="+mn-ea"/>
                        <a:cs typeface="+mn-cs"/>
                      </a:endParaRPr>
                    </a:p>
                  </p:txBody>
                </p:sp>
              </p:grpSp>
              <p:cxnSp>
                <p:nvCxnSpPr>
                  <p:cNvPr id="20" name="Straight Connector 19">
                    <a:extLst>
                      <a:ext uri="{FF2B5EF4-FFF2-40B4-BE49-F238E27FC236}">
                        <a16:creationId xmlns:a16="http://schemas.microsoft.com/office/drawing/2014/main" id="{FFD840B2-4656-0455-F9A7-3056F03B74F3}"/>
                      </a:ext>
                    </a:extLst>
                  </p:cNvPr>
                  <p:cNvCxnSpPr>
                    <a:cxnSpLocks/>
                  </p:cNvCxnSpPr>
                  <p:nvPr/>
                </p:nvCxnSpPr>
                <p:spPr>
                  <a:xfrm>
                    <a:off x="1665565" y="2492525"/>
                    <a:ext cx="0" cy="3514575"/>
                  </a:xfrm>
                  <a:prstGeom prst="line">
                    <a:avLst/>
                  </a:prstGeom>
                  <a:ln w="571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A33DD05-74AC-99DE-4C6A-28B306487E4E}"/>
                      </a:ext>
                    </a:extLst>
                  </p:cNvPr>
                  <p:cNvCxnSpPr>
                    <a:cxnSpLocks/>
                  </p:cNvCxnSpPr>
                  <p:nvPr/>
                </p:nvCxnSpPr>
                <p:spPr>
                  <a:xfrm flipH="1">
                    <a:off x="740180" y="1530437"/>
                    <a:ext cx="23102" cy="3299560"/>
                  </a:xfrm>
                  <a:prstGeom prst="line">
                    <a:avLst/>
                  </a:prstGeom>
                  <a:ln w="571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B630D13-0E5B-34E4-AE3C-92C907E48610}"/>
                      </a:ext>
                    </a:extLst>
                  </p:cNvPr>
                  <p:cNvCxnSpPr>
                    <a:cxnSpLocks/>
                  </p:cNvCxnSpPr>
                  <p:nvPr/>
                </p:nvCxnSpPr>
                <p:spPr>
                  <a:xfrm>
                    <a:off x="4869079" y="1909802"/>
                    <a:ext cx="0" cy="2341205"/>
                  </a:xfrm>
                  <a:prstGeom prst="line">
                    <a:avLst/>
                  </a:prstGeom>
                  <a:ln w="571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B60AB79-D1CC-3297-71B6-358B62E5F46D}"/>
                      </a:ext>
                    </a:extLst>
                  </p:cNvPr>
                  <p:cNvCxnSpPr>
                    <a:cxnSpLocks/>
                  </p:cNvCxnSpPr>
                  <p:nvPr/>
                </p:nvCxnSpPr>
                <p:spPr>
                  <a:xfrm>
                    <a:off x="6520837" y="2095500"/>
                    <a:ext cx="0" cy="1699308"/>
                  </a:xfrm>
                  <a:prstGeom prst="line">
                    <a:avLst/>
                  </a:prstGeom>
                  <a:ln w="571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B53E78E-3875-29C4-880D-8E89648CD1EB}"/>
                      </a:ext>
                    </a:extLst>
                  </p:cNvPr>
                  <p:cNvCxnSpPr>
                    <a:cxnSpLocks/>
                  </p:cNvCxnSpPr>
                  <p:nvPr/>
                </p:nvCxnSpPr>
                <p:spPr>
                  <a:xfrm>
                    <a:off x="8503073" y="2005765"/>
                    <a:ext cx="13336" cy="1561218"/>
                  </a:xfrm>
                  <a:prstGeom prst="line">
                    <a:avLst/>
                  </a:prstGeom>
                  <a:ln w="571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5" name="Rounded Rectangle 24">
                    <a:extLst>
                      <a:ext uri="{FF2B5EF4-FFF2-40B4-BE49-F238E27FC236}">
                        <a16:creationId xmlns:a16="http://schemas.microsoft.com/office/drawing/2014/main" id="{9E70818E-FB71-25E9-EC8C-8FF480606F1A}"/>
                      </a:ext>
                    </a:extLst>
                  </p:cNvPr>
                  <p:cNvSpPr/>
                  <p:nvPr/>
                </p:nvSpPr>
                <p:spPr>
                  <a:xfrm>
                    <a:off x="7900653" y="1482220"/>
                    <a:ext cx="2050548" cy="643056"/>
                  </a:xfrm>
                  <a:prstGeom prst="roundRect">
                    <a:avLst/>
                  </a:prstGeom>
                  <a:ln w="2857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1956"/>
                        </a:solidFill>
                        <a:effectLst/>
                        <a:uLnTx/>
                        <a:uFillTx/>
                        <a:latin typeface="Arial" panose="020B0604020202020204"/>
                        <a:ea typeface="+mn-ea"/>
                        <a:cs typeface="+mn-cs"/>
                      </a:rPr>
                      <a:t>Implementation Review </a:t>
                    </a:r>
                  </a:p>
                </p:txBody>
              </p:sp>
              <p:sp>
                <p:nvSpPr>
                  <p:cNvPr id="26" name="Rounded Rectangle 25">
                    <a:extLst>
                      <a:ext uri="{FF2B5EF4-FFF2-40B4-BE49-F238E27FC236}">
                        <a16:creationId xmlns:a16="http://schemas.microsoft.com/office/drawing/2014/main" id="{FE4FB06E-90CD-707A-0A8F-52BD7F663159}"/>
                      </a:ext>
                    </a:extLst>
                  </p:cNvPr>
                  <p:cNvSpPr/>
                  <p:nvPr/>
                </p:nvSpPr>
                <p:spPr>
                  <a:xfrm>
                    <a:off x="5612172" y="1490226"/>
                    <a:ext cx="1988906" cy="627045"/>
                  </a:xfrm>
                  <a:prstGeom prst="roundRect">
                    <a:avLst/>
                  </a:prstGeom>
                  <a:ln w="2857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1956"/>
                        </a:solidFill>
                        <a:effectLst/>
                        <a:uLnTx/>
                        <a:uFillTx/>
                        <a:latin typeface="Arial" panose="020B0604020202020204"/>
                        <a:ea typeface="+mn-ea"/>
                        <a:cs typeface="+mn-cs"/>
                      </a:rPr>
                      <a:t>Multi-Ancestry Review</a:t>
                    </a:r>
                  </a:p>
                </p:txBody>
              </p:sp>
              <p:sp>
                <p:nvSpPr>
                  <p:cNvPr id="27" name="Rounded Rectangle 26">
                    <a:extLst>
                      <a:ext uri="{FF2B5EF4-FFF2-40B4-BE49-F238E27FC236}">
                        <a16:creationId xmlns:a16="http://schemas.microsoft.com/office/drawing/2014/main" id="{4C548CE6-1255-5474-E6F0-06358A60C745}"/>
                      </a:ext>
                    </a:extLst>
                  </p:cNvPr>
                  <p:cNvSpPr/>
                  <p:nvPr/>
                </p:nvSpPr>
                <p:spPr>
                  <a:xfrm>
                    <a:off x="2579810" y="1584289"/>
                    <a:ext cx="2434789" cy="379365"/>
                  </a:xfrm>
                  <a:prstGeom prst="roundRect">
                    <a:avLst/>
                  </a:prstGeom>
                  <a:ln w="2857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1956"/>
                        </a:solidFill>
                        <a:effectLst/>
                        <a:uLnTx/>
                        <a:uFillTx/>
                        <a:latin typeface="Arial" panose="020B0604020202020204"/>
                        <a:ea typeface="+mn-ea"/>
                        <a:cs typeface="+mn-cs"/>
                      </a:rPr>
                      <a:t>Feasibility Review</a:t>
                    </a:r>
                  </a:p>
                </p:txBody>
              </p:sp>
              <p:sp>
                <p:nvSpPr>
                  <p:cNvPr id="28" name="Rounded Rectangle 27">
                    <a:extLst>
                      <a:ext uri="{FF2B5EF4-FFF2-40B4-BE49-F238E27FC236}">
                        <a16:creationId xmlns:a16="http://schemas.microsoft.com/office/drawing/2014/main" id="{3219A8C3-6C3A-B6D6-E346-CD23D7E540A8}"/>
                      </a:ext>
                    </a:extLst>
                  </p:cNvPr>
                  <p:cNvSpPr/>
                  <p:nvPr/>
                </p:nvSpPr>
                <p:spPr>
                  <a:xfrm>
                    <a:off x="331859" y="1507381"/>
                    <a:ext cx="1333706" cy="657753"/>
                  </a:xfrm>
                  <a:prstGeom prst="roundRect">
                    <a:avLst/>
                  </a:prstGeom>
                  <a:ln w="2857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1956"/>
                        </a:solidFill>
                        <a:effectLst/>
                        <a:uLnTx/>
                        <a:uFillTx/>
                        <a:latin typeface="Arial" panose="020B0604020202020204"/>
                        <a:ea typeface="+mn-ea"/>
                        <a:cs typeface="+mn-cs"/>
                      </a:rPr>
                      <a:t>Initial Selection</a:t>
                    </a:r>
                  </a:p>
                </p:txBody>
              </p:sp>
              <p:sp>
                <p:nvSpPr>
                  <p:cNvPr id="29" name="Rounded Rectangle 28">
                    <a:extLst>
                      <a:ext uri="{FF2B5EF4-FFF2-40B4-BE49-F238E27FC236}">
                        <a16:creationId xmlns:a16="http://schemas.microsoft.com/office/drawing/2014/main" id="{3BE7B44A-EFB2-3422-189C-A4D29EA57D80}"/>
                      </a:ext>
                    </a:extLst>
                  </p:cNvPr>
                  <p:cNvSpPr/>
                  <p:nvPr/>
                </p:nvSpPr>
                <p:spPr>
                  <a:xfrm>
                    <a:off x="829855" y="5500725"/>
                    <a:ext cx="1710344" cy="592237"/>
                  </a:xfrm>
                  <a:prstGeom prst="roundRect">
                    <a:avLst/>
                  </a:prstGeom>
                  <a:ln w="2857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1956"/>
                        </a:solidFill>
                        <a:effectLst/>
                        <a:uLnTx/>
                        <a:uFillTx/>
                        <a:latin typeface="Arial" panose="020B0604020202020204"/>
                        <a:ea typeface="+mn-ea"/>
                        <a:cs typeface="+mn-cs"/>
                      </a:rPr>
                      <a:t>Actionability Review</a:t>
                    </a:r>
                  </a:p>
                </p:txBody>
              </p:sp>
            </p:grpSp>
            <p:sp>
              <p:nvSpPr>
                <p:cNvPr id="10" name="Rounded Rectangle 9">
                  <a:extLst>
                    <a:ext uri="{FF2B5EF4-FFF2-40B4-BE49-F238E27FC236}">
                      <a16:creationId xmlns:a16="http://schemas.microsoft.com/office/drawing/2014/main" id="{B1028D08-4A26-D6E8-B6E4-20B16AD63E2F}"/>
                    </a:ext>
                  </a:extLst>
                </p:cNvPr>
                <p:cNvSpPr/>
                <p:nvPr/>
              </p:nvSpPr>
              <p:spPr>
                <a:xfrm>
                  <a:off x="9950538" y="2960858"/>
                  <a:ext cx="2358270" cy="827925"/>
                </a:xfrm>
                <a:prstGeom prst="round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mn-cs"/>
                    </a:rPr>
                    <a:t>Prospective Cohort Launch</a:t>
                  </a:r>
                </a:p>
              </p:txBody>
            </p:sp>
            <p:sp>
              <p:nvSpPr>
                <p:cNvPr id="11" name="TextBox 10">
                  <a:extLst>
                    <a:ext uri="{FF2B5EF4-FFF2-40B4-BE49-F238E27FC236}">
                      <a16:creationId xmlns:a16="http://schemas.microsoft.com/office/drawing/2014/main" id="{922D17F7-7D2B-A60A-07E2-AA9CD397BE8B}"/>
                    </a:ext>
                  </a:extLst>
                </p:cNvPr>
                <p:cNvSpPr txBox="1"/>
                <p:nvPr/>
              </p:nvSpPr>
              <p:spPr>
                <a:xfrm>
                  <a:off x="719460" y="3621329"/>
                  <a:ext cx="66809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001956"/>
                      </a:solidFill>
                      <a:effectLst/>
                      <a:uLnTx/>
                      <a:uFillTx/>
                      <a:latin typeface="Arial" panose="020B0604020202020204"/>
                      <a:ea typeface="Helvetica Neue" charset="0"/>
                      <a:cs typeface="Helvetica Neue" charset="0"/>
                    </a:rPr>
                    <a:t>23</a:t>
                  </a:r>
                </a:p>
              </p:txBody>
            </p:sp>
            <p:sp>
              <p:nvSpPr>
                <p:cNvPr id="12" name="TextBox 11">
                  <a:extLst>
                    <a:ext uri="{FF2B5EF4-FFF2-40B4-BE49-F238E27FC236}">
                      <a16:creationId xmlns:a16="http://schemas.microsoft.com/office/drawing/2014/main" id="{16398537-7247-181E-F670-078E32B03CB6}"/>
                    </a:ext>
                  </a:extLst>
                </p:cNvPr>
                <p:cNvSpPr txBox="1"/>
                <p:nvPr/>
              </p:nvSpPr>
              <p:spPr>
                <a:xfrm>
                  <a:off x="1525868" y="3258353"/>
                  <a:ext cx="668098" cy="52322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Arial" panose="020B0604020202020204"/>
                      <a:ea typeface="Helvetica Neue" charset="0"/>
                      <a:cs typeface="Helvetica Neue" charset="0"/>
                    </a:rPr>
                    <a:t>17</a:t>
                  </a:r>
                </a:p>
              </p:txBody>
            </p:sp>
            <p:sp>
              <p:nvSpPr>
                <p:cNvPr id="13" name="TextBox 12">
                  <a:extLst>
                    <a:ext uri="{FF2B5EF4-FFF2-40B4-BE49-F238E27FC236}">
                      <a16:creationId xmlns:a16="http://schemas.microsoft.com/office/drawing/2014/main" id="{3AEE448D-239D-7E3E-0FFE-827222DA5903}"/>
                    </a:ext>
                  </a:extLst>
                </p:cNvPr>
                <p:cNvSpPr txBox="1"/>
                <p:nvPr/>
              </p:nvSpPr>
              <p:spPr>
                <a:xfrm>
                  <a:off x="1525867" y="4545618"/>
                  <a:ext cx="668098" cy="52322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1956"/>
                      </a:solidFill>
                      <a:effectLst/>
                      <a:uLnTx/>
                      <a:uFillTx/>
                      <a:latin typeface="Arial" panose="020B0604020202020204"/>
                      <a:ea typeface="Helvetica Neue" charset="0"/>
                      <a:cs typeface="Helvetica Neue" charset="0"/>
                    </a:rPr>
                    <a:t>6</a:t>
                  </a:r>
                </a:p>
              </p:txBody>
            </p:sp>
            <p:sp>
              <p:nvSpPr>
                <p:cNvPr id="14" name="TextBox 13">
                  <a:extLst>
                    <a:ext uri="{FF2B5EF4-FFF2-40B4-BE49-F238E27FC236}">
                      <a16:creationId xmlns:a16="http://schemas.microsoft.com/office/drawing/2014/main" id="{497850B9-43CC-84C7-57BC-FF8111975B34}"/>
                    </a:ext>
                  </a:extLst>
                </p:cNvPr>
                <p:cNvSpPr txBox="1"/>
                <p:nvPr/>
              </p:nvSpPr>
              <p:spPr>
                <a:xfrm>
                  <a:off x="4244350" y="4090326"/>
                  <a:ext cx="584173" cy="46166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1956"/>
                      </a:solidFill>
                      <a:effectLst/>
                      <a:uLnTx/>
                      <a:uFillTx/>
                      <a:latin typeface="Arial" panose="020B0604020202020204"/>
                      <a:ea typeface="Helvetica Neue" charset="0"/>
                      <a:cs typeface="Helvetica Neue" charset="0"/>
                    </a:rPr>
                    <a:t>5</a:t>
                  </a:r>
                </a:p>
              </p:txBody>
            </p:sp>
            <p:sp>
              <p:nvSpPr>
                <p:cNvPr id="15" name="TextBox 14">
                  <a:extLst>
                    <a:ext uri="{FF2B5EF4-FFF2-40B4-BE49-F238E27FC236}">
                      <a16:creationId xmlns:a16="http://schemas.microsoft.com/office/drawing/2014/main" id="{34989271-6929-8A80-0274-04C512D731D6}"/>
                    </a:ext>
                  </a:extLst>
                </p:cNvPr>
                <p:cNvSpPr txBox="1"/>
                <p:nvPr/>
              </p:nvSpPr>
              <p:spPr>
                <a:xfrm>
                  <a:off x="7447405" y="3120701"/>
                  <a:ext cx="2612945" cy="46166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panose="020B0604020202020204"/>
                      <a:ea typeface="Helvetica Neue" charset="0"/>
                      <a:cs typeface="Helvetica Neue" charset="0"/>
                    </a:rPr>
                    <a:t>10 conditions</a:t>
                  </a:r>
                </a:p>
              </p:txBody>
            </p:sp>
            <p:sp>
              <p:nvSpPr>
                <p:cNvPr id="16" name="TextBox 15">
                  <a:extLst>
                    <a:ext uri="{FF2B5EF4-FFF2-40B4-BE49-F238E27FC236}">
                      <a16:creationId xmlns:a16="http://schemas.microsoft.com/office/drawing/2014/main" id="{87B8C7F1-6147-5D7C-0E9B-7D899686CC04}"/>
                    </a:ext>
                  </a:extLst>
                </p:cNvPr>
                <p:cNvSpPr txBox="1"/>
                <p:nvPr/>
              </p:nvSpPr>
              <p:spPr>
                <a:xfrm>
                  <a:off x="5673983" y="3110529"/>
                  <a:ext cx="668098" cy="52322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Arial" panose="020B0604020202020204"/>
                      <a:ea typeface="Helvetica Neue" charset="0"/>
                      <a:cs typeface="Helvetica Neue" charset="0"/>
                    </a:rPr>
                    <a:t>10</a:t>
                  </a:r>
                  <a:endParaRPr kumimoji="0" lang="en-US" sz="3200" b="1" i="0" u="none" strike="noStrike" kern="1200" cap="none" spc="0" normalizeH="0" baseline="0" noProof="0">
                    <a:ln>
                      <a:noFill/>
                    </a:ln>
                    <a:solidFill>
                      <a:srgbClr val="FFFFFF"/>
                    </a:solidFill>
                    <a:effectLst/>
                    <a:uLnTx/>
                    <a:uFillTx/>
                    <a:latin typeface="Arial" panose="020B0604020202020204"/>
                    <a:ea typeface="Helvetica Neue" charset="0"/>
                    <a:cs typeface="Helvetica Neue" charset="0"/>
                  </a:endParaRPr>
                </a:p>
              </p:txBody>
            </p:sp>
            <p:sp>
              <p:nvSpPr>
                <p:cNvPr id="17" name="TextBox 16">
                  <a:extLst>
                    <a:ext uri="{FF2B5EF4-FFF2-40B4-BE49-F238E27FC236}">
                      <a16:creationId xmlns:a16="http://schemas.microsoft.com/office/drawing/2014/main" id="{57FF4F01-DA9A-08CB-4FC0-0F230ECACA0F}"/>
                    </a:ext>
                  </a:extLst>
                </p:cNvPr>
                <p:cNvSpPr txBox="1"/>
                <p:nvPr/>
              </p:nvSpPr>
              <p:spPr>
                <a:xfrm>
                  <a:off x="4269877" y="3160125"/>
                  <a:ext cx="668098" cy="52322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Arial" panose="020B0604020202020204"/>
                      <a:ea typeface="Helvetica Neue" charset="0"/>
                      <a:cs typeface="Helvetica Neue" charset="0"/>
                    </a:rPr>
                    <a:t>12</a:t>
                  </a:r>
                </a:p>
              </p:txBody>
            </p:sp>
            <p:sp>
              <p:nvSpPr>
                <p:cNvPr id="18" name="TextBox 17">
                  <a:extLst>
                    <a:ext uri="{FF2B5EF4-FFF2-40B4-BE49-F238E27FC236}">
                      <a16:creationId xmlns:a16="http://schemas.microsoft.com/office/drawing/2014/main" id="{6841DF01-1FF3-8DA7-8BC9-5196D0F200BC}"/>
                    </a:ext>
                  </a:extLst>
                </p:cNvPr>
                <p:cNvSpPr txBox="1"/>
                <p:nvPr/>
              </p:nvSpPr>
              <p:spPr>
                <a:xfrm>
                  <a:off x="5761951" y="3819307"/>
                  <a:ext cx="668098" cy="46166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1956"/>
                      </a:solidFill>
                      <a:effectLst/>
                      <a:uLnTx/>
                      <a:uFillTx/>
                      <a:latin typeface="Arial" panose="020B0604020202020204"/>
                      <a:ea typeface="Helvetica Neue" charset="0"/>
                      <a:cs typeface="Helvetica Neue" charset="0"/>
                    </a:rPr>
                    <a:t>2</a:t>
                  </a:r>
                </a:p>
              </p:txBody>
            </p:sp>
          </p:grpSp>
        </p:grpSp>
        <p:sp>
          <p:nvSpPr>
            <p:cNvPr id="6" name="TextBox 5">
              <a:extLst>
                <a:ext uri="{FF2B5EF4-FFF2-40B4-BE49-F238E27FC236}">
                  <a16:creationId xmlns:a16="http://schemas.microsoft.com/office/drawing/2014/main" id="{143B1763-A5E4-D009-8BF4-388448FAA748}"/>
                </a:ext>
              </a:extLst>
            </p:cNvPr>
            <p:cNvSpPr txBox="1"/>
            <p:nvPr/>
          </p:nvSpPr>
          <p:spPr>
            <a:xfrm>
              <a:off x="3507215" y="1001249"/>
              <a:ext cx="6367887"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Condition Selection Process</a:t>
              </a:r>
            </a:p>
          </p:txBody>
        </p:sp>
      </p:grpSp>
      <p:sp>
        <p:nvSpPr>
          <p:cNvPr id="38" name="TextBox 37">
            <a:extLst>
              <a:ext uri="{FF2B5EF4-FFF2-40B4-BE49-F238E27FC236}">
                <a16:creationId xmlns:a16="http://schemas.microsoft.com/office/drawing/2014/main" id="{EE663578-5CFA-6A67-8C40-6C8A8CE8D182}"/>
              </a:ext>
            </a:extLst>
          </p:cNvPr>
          <p:cNvSpPr txBox="1"/>
          <p:nvPr/>
        </p:nvSpPr>
        <p:spPr>
          <a:xfrm rot="197190">
            <a:off x="4013025" y="5471508"/>
            <a:ext cx="3636823"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rial" panose="020B0604020202020204"/>
                <a:ea typeface="Helvetica Neue" charset="0"/>
                <a:cs typeface="Helvetica Neue" charset="0"/>
              </a:rPr>
              <a:t>Development pathway</a:t>
            </a:r>
          </a:p>
        </p:txBody>
      </p:sp>
      <p:sp>
        <p:nvSpPr>
          <p:cNvPr id="39" name="TextBox 38">
            <a:extLst>
              <a:ext uri="{FF2B5EF4-FFF2-40B4-BE49-F238E27FC236}">
                <a16:creationId xmlns:a16="http://schemas.microsoft.com/office/drawing/2014/main" id="{CFBD6467-6EA7-81E8-0E18-E4526F9283C5}"/>
              </a:ext>
            </a:extLst>
          </p:cNvPr>
          <p:cNvSpPr txBox="1"/>
          <p:nvPr/>
        </p:nvSpPr>
        <p:spPr>
          <a:xfrm>
            <a:off x="7346329" y="5219996"/>
            <a:ext cx="584173" cy="46166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1956"/>
                </a:solidFill>
                <a:effectLst/>
                <a:uLnTx/>
                <a:uFillTx/>
                <a:latin typeface="Arial" panose="020B0604020202020204"/>
                <a:ea typeface="Helvetica Neue" charset="0"/>
                <a:cs typeface="Helvetica Neue" charset="0"/>
              </a:rPr>
              <a:t>13</a:t>
            </a:r>
          </a:p>
        </p:txBody>
      </p:sp>
      <p:pic>
        <p:nvPicPr>
          <p:cNvPr id="40" name="Picture 6" descr="Inicio Español – EMERGE">
            <a:extLst>
              <a:ext uri="{FF2B5EF4-FFF2-40B4-BE49-F238E27FC236}">
                <a16:creationId xmlns:a16="http://schemas.microsoft.com/office/drawing/2014/main" id="{3D2D20DF-06E3-C9C6-D29D-D4428EAC4E5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1855" t="-10178" r="-71005"/>
          <a:stretch/>
        </p:blipFill>
        <p:spPr bwMode="auto">
          <a:xfrm>
            <a:off x="0" y="-3660"/>
            <a:ext cx="12191999" cy="1005389"/>
          </a:xfrm>
          <a:prstGeom prst="rect">
            <a:avLst/>
          </a:prstGeom>
          <a:solidFill>
            <a:schemeClr val="tx1"/>
          </a:solidFill>
        </p:spPr>
      </p:pic>
      <p:sp>
        <p:nvSpPr>
          <p:cNvPr id="42" name="TextBox 41">
            <a:extLst>
              <a:ext uri="{FF2B5EF4-FFF2-40B4-BE49-F238E27FC236}">
                <a16:creationId xmlns:a16="http://schemas.microsoft.com/office/drawing/2014/main" id="{7952DA2F-ADAE-FF61-FD0D-A1AB41711DAB}"/>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30</a:t>
            </a:r>
          </a:p>
        </p:txBody>
      </p:sp>
    </p:spTree>
    <p:extLst>
      <p:ext uri="{BB962C8B-B14F-4D97-AF65-F5344CB8AC3E}">
        <p14:creationId xmlns:p14="http://schemas.microsoft.com/office/powerpoint/2010/main" val="1035255894"/>
      </p:ext>
    </p:extLst>
  </p:cSld>
  <p:clrMapOvr>
    <a:masterClrMapping/>
  </p:clrMapOvr>
  <p:transition spd="slow">
    <p:wipe dir="d"/>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1830820" y="101363"/>
            <a:ext cx="9538587" cy="963834"/>
          </a:xfrm>
        </p:spPr>
        <p:txBody>
          <a:bodyPr>
            <a:noAutofit/>
          </a:bodyPr>
          <a:lstStyle/>
          <a:p>
            <a:pPr algn="ctr">
              <a:defRPr/>
            </a:pPr>
            <a:r>
              <a:rPr lang="en-US" sz="3600" dirty="0">
                <a:solidFill>
                  <a:srgbClr val="5FE0D4"/>
                </a:solidFill>
                <a:latin typeface="Arial" charset="0"/>
                <a:cs typeface="Arial" charset="0"/>
              </a:rPr>
              <a:t>Multi-Omics for Health and Disease (MOHD) Consortium </a:t>
            </a:r>
            <a:endParaRPr lang="en-US" sz="3600" dirty="0">
              <a:solidFill>
                <a:srgbClr val="5FE0D4"/>
              </a:solidFill>
              <a:highlight>
                <a:srgbClr val="FFFF00"/>
              </a:highlight>
              <a:latin typeface="Arial" pitchFamily="34" charset="0"/>
              <a:cs typeface="Arial" pitchFamily="34" charset="0"/>
            </a:endParaRPr>
          </a:p>
        </p:txBody>
      </p:sp>
      <p:sp>
        <p:nvSpPr>
          <p:cNvPr id="8" name="TextBox 7">
            <a:extLst>
              <a:ext uri="{FF2B5EF4-FFF2-40B4-BE49-F238E27FC236}">
                <a16:creationId xmlns:a16="http://schemas.microsoft.com/office/drawing/2014/main" id="{ACF5D3DB-E9EF-0378-4A84-957BB14DFEA8}"/>
              </a:ext>
            </a:extLst>
          </p:cNvPr>
          <p:cNvSpPr txBox="1"/>
          <p:nvPr/>
        </p:nvSpPr>
        <p:spPr>
          <a:xfrm>
            <a:off x="6326373" y="5388495"/>
            <a:ext cx="5738541"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First in-person </a:t>
            </a:r>
            <a:r>
              <a:rPr lang="en-US" b="1" dirty="0">
                <a:solidFill>
                  <a:srgbClr val="FFFFFF"/>
                </a:solidFill>
                <a:latin typeface="Arial" panose="020B0604020202020204"/>
                <a:ea typeface="Helvetica Neue" charset="0"/>
                <a:cs typeface="Helvetica Neue" charset="0"/>
              </a:rPr>
              <a:t>m</a:t>
            </a:r>
            <a:r>
              <a:rPr kumimoji="0" lang="en-US" b="1" i="0" u="none" strike="noStrike" kern="1200" cap="none" spc="0" normalizeH="0" baseline="0" noProof="0" dirty="0" err="1">
                <a:ln>
                  <a:noFill/>
                </a:ln>
                <a:solidFill>
                  <a:srgbClr val="FFFFFF"/>
                </a:solidFill>
                <a:effectLst/>
                <a:uLnTx/>
                <a:uFillTx/>
                <a:latin typeface="Arial" panose="020B0604020202020204"/>
                <a:ea typeface="Helvetica Neue" charset="0"/>
                <a:cs typeface="Helvetica Neue" charset="0"/>
              </a:rPr>
              <a:t>eeting</a:t>
            </a:r>
            <a:r>
              <a:rPr lang="en-US" b="1" dirty="0">
                <a:solidFill>
                  <a:srgbClr val="FFFFFF"/>
                </a:solidFill>
                <a:latin typeface="Arial" panose="020B0604020202020204"/>
                <a:ea typeface="Helvetica Neue" charset="0"/>
                <a:cs typeface="Helvetica Neue" charset="0"/>
              </a:rPr>
              <a:t>:</a:t>
            </a:r>
            <a:r>
              <a:rPr kumimoji="0" lang="en-US"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 January 2024</a:t>
            </a:r>
          </a:p>
        </p:txBody>
      </p:sp>
      <p:graphicFrame>
        <p:nvGraphicFramePr>
          <p:cNvPr id="9" name="Diagram 8">
            <a:extLst>
              <a:ext uri="{FF2B5EF4-FFF2-40B4-BE49-F238E27FC236}">
                <a16:creationId xmlns:a16="http://schemas.microsoft.com/office/drawing/2014/main" id="{23D116A1-D8EF-644F-530F-92E8B520B157}"/>
              </a:ext>
            </a:extLst>
          </p:cNvPr>
          <p:cNvGraphicFramePr/>
          <p:nvPr>
            <p:extLst>
              <p:ext uri="{D42A27DB-BD31-4B8C-83A1-F6EECF244321}">
                <p14:modId xmlns:p14="http://schemas.microsoft.com/office/powerpoint/2010/main" val="1902136967"/>
              </p:ext>
            </p:extLst>
          </p:nvPr>
        </p:nvGraphicFramePr>
        <p:xfrm>
          <a:off x="-893968" y="1432496"/>
          <a:ext cx="7787951" cy="50887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B62729DE-6665-70D1-5C3F-43E1FD039929}"/>
              </a:ext>
            </a:extLst>
          </p:cNvPr>
          <p:cNvSpPr txBox="1"/>
          <p:nvPr/>
        </p:nvSpPr>
        <p:spPr>
          <a:xfrm>
            <a:off x="2256718" y="3032196"/>
            <a:ext cx="1663558" cy="1631216"/>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F" sz="28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 </a:t>
            </a:r>
            <a:r>
              <a:rPr kumimoji="0" lang="en-AF"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Disease  Study Sites</a:t>
            </a:r>
          </a:p>
        </p:txBody>
      </p:sp>
      <p:pic>
        <p:nvPicPr>
          <p:cNvPr id="12" name="Picture 11" descr="A dna logo in a circle with colorful circles&#10;&#10;Description automatically generated">
            <a:extLst>
              <a:ext uri="{FF2B5EF4-FFF2-40B4-BE49-F238E27FC236}">
                <a16:creationId xmlns:a16="http://schemas.microsoft.com/office/drawing/2014/main" id="{B7C9C871-3E31-1DD2-9C3A-95CB5905628F}"/>
              </a:ext>
            </a:extLst>
          </p:cNvPr>
          <p:cNvPicPr>
            <a:picLocks noChangeAspect="1"/>
          </p:cNvPicPr>
          <p:nvPr/>
        </p:nvPicPr>
        <p:blipFill>
          <a:blip r:embed="rId8"/>
          <a:stretch>
            <a:fillRect/>
          </a:stretch>
        </p:blipFill>
        <p:spPr>
          <a:xfrm>
            <a:off x="0" y="0"/>
            <a:ext cx="1298297" cy="1318366"/>
          </a:xfrm>
          <a:prstGeom prst="rect">
            <a:avLst/>
          </a:prstGeom>
        </p:spPr>
      </p:pic>
      <p:pic>
        <p:nvPicPr>
          <p:cNvPr id="19" name="Picture 18" descr="A group of people posing for a photo&#10;&#10;Description automatically generated">
            <a:extLst>
              <a:ext uri="{FF2B5EF4-FFF2-40B4-BE49-F238E27FC236}">
                <a16:creationId xmlns:a16="http://schemas.microsoft.com/office/drawing/2014/main" id="{52E95370-7C97-65C5-B18F-D0262D4239B1}"/>
              </a:ext>
            </a:extLst>
          </p:cNvPr>
          <p:cNvPicPr>
            <a:picLocks noChangeAspect="1"/>
          </p:cNvPicPr>
          <p:nvPr/>
        </p:nvPicPr>
        <p:blipFill rotWithShape="1">
          <a:blip r:embed="rId9"/>
          <a:srcRect l="9427" t="24574" r="10988" b="11893"/>
          <a:stretch/>
        </p:blipFill>
        <p:spPr>
          <a:xfrm>
            <a:off x="6400801" y="1950609"/>
            <a:ext cx="5588930" cy="3346293"/>
          </a:xfrm>
          <a:prstGeom prst="rect">
            <a:avLst/>
          </a:prstGeom>
          <a:ln w="38100">
            <a:solidFill>
              <a:schemeClr val="bg2"/>
            </a:solidFill>
          </a:ln>
          <a:effectLst/>
        </p:spPr>
      </p:pic>
      <p:sp>
        <p:nvSpPr>
          <p:cNvPr id="5" name="TextBox 4">
            <a:extLst>
              <a:ext uri="{FF2B5EF4-FFF2-40B4-BE49-F238E27FC236}">
                <a16:creationId xmlns:a16="http://schemas.microsoft.com/office/drawing/2014/main" id="{6028430D-5588-8B23-1ED4-9E846F1D183F}"/>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31</a:t>
            </a:r>
          </a:p>
        </p:txBody>
      </p:sp>
      <p:grpSp>
        <p:nvGrpSpPr>
          <p:cNvPr id="20" name="Group 19">
            <a:extLst>
              <a:ext uri="{FF2B5EF4-FFF2-40B4-BE49-F238E27FC236}">
                <a16:creationId xmlns:a16="http://schemas.microsoft.com/office/drawing/2014/main" id="{5905EF61-1BAE-1AF9-CDAC-3A5B0D772157}"/>
              </a:ext>
            </a:extLst>
          </p:cNvPr>
          <p:cNvGrpSpPr/>
          <p:nvPr/>
        </p:nvGrpSpPr>
        <p:grpSpPr>
          <a:xfrm>
            <a:off x="1653567" y="2255688"/>
            <a:ext cx="3111673" cy="3383932"/>
            <a:chOff x="1653567" y="2255688"/>
            <a:chExt cx="3111673" cy="3383932"/>
          </a:xfrm>
        </p:grpSpPr>
        <p:pic>
          <p:nvPicPr>
            <p:cNvPr id="3" name="Picture 2">
              <a:extLst>
                <a:ext uri="{FF2B5EF4-FFF2-40B4-BE49-F238E27FC236}">
                  <a16:creationId xmlns:a16="http://schemas.microsoft.com/office/drawing/2014/main" id="{6D6E4E00-B778-9FC5-A232-03245F7D8203}"/>
                </a:ext>
              </a:extLst>
            </p:cNvPr>
            <p:cNvPicPr>
              <a:picLocks noChangeAspect="1"/>
            </p:cNvPicPr>
            <p:nvPr/>
          </p:nvPicPr>
          <p:blipFill>
            <a:blip r:embed="rId10"/>
            <a:stretch>
              <a:fillRect/>
            </a:stretch>
          </p:blipFill>
          <p:spPr>
            <a:xfrm>
              <a:off x="2423994" y="4791319"/>
              <a:ext cx="1329005" cy="848301"/>
            </a:xfrm>
            <a:prstGeom prst="rect">
              <a:avLst/>
            </a:prstGeom>
          </p:spPr>
        </p:pic>
        <p:pic>
          <p:nvPicPr>
            <p:cNvPr id="6" name="Picture 5">
              <a:extLst>
                <a:ext uri="{FF2B5EF4-FFF2-40B4-BE49-F238E27FC236}">
                  <a16:creationId xmlns:a16="http://schemas.microsoft.com/office/drawing/2014/main" id="{B87A1443-35B8-9141-62D0-02FFF20E5DA2}"/>
                </a:ext>
              </a:extLst>
            </p:cNvPr>
            <p:cNvPicPr>
              <a:picLocks noChangeAspect="1"/>
            </p:cNvPicPr>
            <p:nvPr/>
          </p:nvPicPr>
          <p:blipFill>
            <a:blip r:embed="rId11"/>
            <a:stretch>
              <a:fillRect/>
            </a:stretch>
          </p:blipFill>
          <p:spPr>
            <a:xfrm>
              <a:off x="3615267" y="3571827"/>
              <a:ext cx="1149973" cy="1053472"/>
            </a:xfrm>
            <a:prstGeom prst="rect">
              <a:avLst/>
            </a:prstGeom>
          </p:spPr>
        </p:pic>
        <p:pic>
          <p:nvPicPr>
            <p:cNvPr id="11" name="Picture 10">
              <a:extLst>
                <a:ext uri="{FF2B5EF4-FFF2-40B4-BE49-F238E27FC236}">
                  <a16:creationId xmlns:a16="http://schemas.microsoft.com/office/drawing/2014/main" id="{129B8C76-C81C-2B0B-ED58-C153FFDA9DC9}"/>
                </a:ext>
              </a:extLst>
            </p:cNvPr>
            <p:cNvPicPr>
              <a:picLocks noChangeAspect="1"/>
            </p:cNvPicPr>
            <p:nvPr/>
          </p:nvPicPr>
          <p:blipFill>
            <a:blip r:embed="rId12"/>
            <a:stretch>
              <a:fillRect/>
            </a:stretch>
          </p:blipFill>
          <p:spPr>
            <a:xfrm>
              <a:off x="2525926" y="2255688"/>
              <a:ext cx="1066801" cy="1244601"/>
            </a:xfrm>
            <a:prstGeom prst="rect">
              <a:avLst/>
            </a:prstGeom>
          </p:spPr>
        </p:pic>
        <p:pic>
          <p:nvPicPr>
            <p:cNvPr id="14" name="Picture 13">
              <a:extLst>
                <a:ext uri="{FF2B5EF4-FFF2-40B4-BE49-F238E27FC236}">
                  <a16:creationId xmlns:a16="http://schemas.microsoft.com/office/drawing/2014/main" id="{9A902834-C291-3FDB-AA4F-D0639020230F}"/>
                </a:ext>
              </a:extLst>
            </p:cNvPr>
            <p:cNvPicPr>
              <a:picLocks noChangeAspect="1"/>
            </p:cNvPicPr>
            <p:nvPr/>
          </p:nvPicPr>
          <p:blipFill>
            <a:blip r:embed="rId13"/>
            <a:stretch>
              <a:fillRect/>
            </a:stretch>
          </p:blipFill>
          <p:spPr>
            <a:xfrm>
              <a:off x="1653567" y="3032196"/>
              <a:ext cx="670889" cy="1360767"/>
            </a:xfrm>
            <a:prstGeom prst="rect">
              <a:avLst/>
            </a:prstGeom>
          </p:spPr>
        </p:pic>
      </p:grpSp>
    </p:spTree>
    <p:extLst>
      <p:ext uri="{BB962C8B-B14F-4D97-AF65-F5344CB8AC3E}">
        <p14:creationId xmlns:p14="http://schemas.microsoft.com/office/powerpoint/2010/main" val="823329864"/>
      </p:ext>
    </p:extLst>
  </p:cSld>
  <p:clrMapOvr>
    <a:masterClrMapping/>
  </p:clrMapOvr>
  <p:transition spd="slow">
    <p:wipe dir="d"/>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5F7E06F-1C14-3D1A-1DDE-3C26932385CF}"/>
              </a:ext>
            </a:extLst>
          </p:cNvPr>
          <p:cNvSpPr/>
          <p:nvPr/>
        </p:nvSpPr>
        <p:spPr>
          <a:xfrm>
            <a:off x="0" y="-10865"/>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Clinical Genome Resource (</a:t>
            </a:r>
            <a:r>
              <a:rPr kumimoji="0" lang="en-US" sz="3600" b="1" i="0" u="none" strike="noStrike" kern="1200" cap="none" spc="0" normalizeH="0" baseline="0" noProof="0" dirty="0" err="1">
                <a:ln>
                  <a:noFill/>
                </a:ln>
                <a:solidFill>
                  <a:srgbClr val="5FE0D4"/>
                </a:solidFill>
                <a:effectLst/>
                <a:uLnTx/>
                <a:uFillTx/>
                <a:latin typeface="Arial" charset="0"/>
                <a:ea typeface="+mn-ea"/>
                <a:cs typeface="Arial" charset="0"/>
              </a:rPr>
              <a:t>ClinGen</a:t>
            </a: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11" name="Rectangle 10">
            <a:extLst>
              <a:ext uri="{FF2B5EF4-FFF2-40B4-BE49-F238E27FC236}">
                <a16:creationId xmlns:a16="http://schemas.microsoft.com/office/drawing/2014/main" id="{7220A5AC-3807-B08B-C29B-334ABB7FB4BD}"/>
              </a:ext>
            </a:extLst>
          </p:cNvPr>
          <p:cNvSpPr/>
          <p:nvPr/>
        </p:nvSpPr>
        <p:spPr>
          <a:xfrm>
            <a:off x="2057886" y="724065"/>
            <a:ext cx="8076227" cy="584775"/>
          </a:xfrm>
          <a:prstGeom prst="rect">
            <a:avLst/>
          </a:prstGeom>
        </p:spPr>
        <p:txBody>
          <a:bodyPr wrap="square" lIns="91440" tIns="45720" rIns="91440" bIns="45720" anchor="t">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Arial"/>
              </a:rPr>
              <a:t>10</a:t>
            </a:r>
            <a:r>
              <a:rPr kumimoji="0" lang="en-US" sz="3200" b="1" i="0" u="none" strike="noStrike" kern="1200" cap="none" spc="0" normalizeH="0" baseline="30000" noProof="0" dirty="0">
                <a:ln>
                  <a:noFill/>
                </a:ln>
                <a:solidFill>
                  <a:srgbClr val="FFFFFF"/>
                </a:solidFill>
                <a:effectLst/>
                <a:uLnTx/>
                <a:uFillTx/>
                <a:latin typeface="Arial" panose="020B0604020202020204"/>
                <a:ea typeface="+mn-ea"/>
                <a:cs typeface="Arial"/>
              </a:rPr>
              <a:t>th</a:t>
            </a: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Arial"/>
              </a:rPr>
              <a:t> Anniversary Event</a:t>
            </a:r>
          </a:p>
        </p:txBody>
      </p:sp>
      <p:pic>
        <p:nvPicPr>
          <p:cNvPr id="3" name="Picture 2" descr="A group of people sitting at a table&#10;&#10;Description automatically generated with medium confidence">
            <a:extLst>
              <a:ext uri="{FF2B5EF4-FFF2-40B4-BE49-F238E27FC236}">
                <a16:creationId xmlns:a16="http://schemas.microsoft.com/office/drawing/2014/main" id="{3EE748A3-72B2-DE70-3EAE-9D173DC00091}"/>
              </a:ext>
            </a:extLst>
          </p:cNvPr>
          <p:cNvPicPr>
            <a:picLocks noChangeAspect="1"/>
          </p:cNvPicPr>
          <p:nvPr/>
        </p:nvPicPr>
        <p:blipFill rotWithShape="1">
          <a:blip r:embed="rId3"/>
          <a:srcRect l="17240" t="53440" r="25615" b="18956"/>
          <a:stretch/>
        </p:blipFill>
        <p:spPr>
          <a:xfrm>
            <a:off x="7134377" y="1883015"/>
            <a:ext cx="4486882" cy="1625718"/>
          </a:xfrm>
          <a:prstGeom prst="rect">
            <a:avLst/>
          </a:prstGeom>
          <a:ln w="38100">
            <a:solidFill>
              <a:schemeClr val="bg2"/>
            </a:solidFill>
          </a:ln>
          <a:effectLst/>
        </p:spPr>
      </p:pic>
      <p:pic>
        <p:nvPicPr>
          <p:cNvPr id="4" name="Picture 3" descr="A group of people posing for a photo&#10;&#10;Description automatically generated">
            <a:extLst>
              <a:ext uri="{FF2B5EF4-FFF2-40B4-BE49-F238E27FC236}">
                <a16:creationId xmlns:a16="http://schemas.microsoft.com/office/drawing/2014/main" id="{E4F84E2A-CD1F-A4B4-E3BC-12711592C5A4}"/>
              </a:ext>
            </a:extLst>
          </p:cNvPr>
          <p:cNvPicPr>
            <a:picLocks noChangeAspect="1"/>
          </p:cNvPicPr>
          <p:nvPr/>
        </p:nvPicPr>
        <p:blipFill rotWithShape="1">
          <a:blip r:embed="rId4"/>
          <a:srcRect l="6127" t="32530" r="17491" b="7747"/>
          <a:stretch/>
        </p:blipFill>
        <p:spPr>
          <a:xfrm>
            <a:off x="7134377" y="3725827"/>
            <a:ext cx="4486881" cy="2631404"/>
          </a:xfrm>
          <a:prstGeom prst="rect">
            <a:avLst/>
          </a:prstGeom>
          <a:ln w="38100">
            <a:solidFill>
              <a:schemeClr val="bg2"/>
            </a:solidFill>
          </a:ln>
          <a:effectLst/>
        </p:spPr>
      </p:pic>
      <p:pic>
        <p:nvPicPr>
          <p:cNvPr id="6" name="Picture 5">
            <a:extLst>
              <a:ext uri="{FF2B5EF4-FFF2-40B4-BE49-F238E27FC236}">
                <a16:creationId xmlns:a16="http://schemas.microsoft.com/office/drawing/2014/main" id="{3571E820-5FF3-78F4-AE7B-80B914BFF3CB}"/>
              </a:ext>
            </a:extLst>
          </p:cNvPr>
          <p:cNvPicPr>
            <a:picLocks noChangeAspect="1"/>
          </p:cNvPicPr>
          <p:nvPr/>
        </p:nvPicPr>
        <p:blipFill rotWithShape="1">
          <a:blip r:embed="rId5"/>
          <a:srcRect b="9007"/>
          <a:stretch/>
        </p:blipFill>
        <p:spPr>
          <a:xfrm>
            <a:off x="532450" y="1884685"/>
            <a:ext cx="6191486" cy="4490689"/>
          </a:xfrm>
          <a:prstGeom prst="rect">
            <a:avLst/>
          </a:prstGeom>
          <a:ln w="38100">
            <a:solidFill>
              <a:schemeClr val="bg2"/>
            </a:solidFill>
          </a:ln>
          <a:effectLst/>
        </p:spPr>
      </p:pic>
      <p:pic>
        <p:nvPicPr>
          <p:cNvPr id="7" name="Picture 4" descr="Partners - ASHG">
            <a:extLst>
              <a:ext uri="{FF2B5EF4-FFF2-40B4-BE49-F238E27FC236}">
                <a16:creationId xmlns:a16="http://schemas.microsoft.com/office/drawing/2014/main" id="{9E5E4C81-B9BF-EAD2-683C-8A484A2EF80C}"/>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7706" b="19635"/>
          <a:stretch/>
        </p:blipFill>
        <p:spPr bwMode="auto">
          <a:xfrm>
            <a:off x="10397349" y="500769"/>
            <a:ext cx="1449736" cy="521878"/>
          </a:xfrm>
          <a:prstGeom prst="rect">
            <a:avLst/>
          </a:prstGeom>
          <a:noFill/>
          <a:ln w="28575">
            <a:solidFill>
              <a:schemeClr val="bg2"/>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0C649F4-B09B-6D4F-B793-E71B5F79EA09}"/>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32</a:t>
            </a:r>
          </a:p>
        </p:txBody>
      </p:sp>
      <p:pic>
        <p:nvPicPr>
          <p:cNvPr id="2" name="Picture 1" descr="A logo for a clinical genome resource&#10;&#10;Description automatically generated">
            <a:extLst>
              <a:ext uri="{FF2B5EF4-FFF2-40B4-BE49-F238E27FC236}">
                <a16:creationId xmlns:a16="http://schemas.microsoft.com/office/drawing/2014/main" id="{97288F25-95FB-5823-12AE-64907253BEC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2668" y="141735"/>
            <a:ext cx="1446659" cy="1456148"/>
          </a:xfrm>
          <a:prstGeom prst="rect">
            <a:avLst/>
          </a:prstGeom>
          <a:ln w="28575">
            <a:solidFill>
              <a:schemeClr val="bg2"/>
            </a:solidFill>
          </a:ln>
        </p:spPr>
      </p:pic>
    </p:spTree>
    <p:extLst>
      <p:ext uri="{BB962C8B-B14F-4D97-AF65-F5344CB8AC3E}">
        <p14:creationId xmlns:p14="http://schemas.microsoft.com/office/powerpoint/2010/main" val="3271490416"/>
      </p:ext>
    </p:extLst>
  </p:cSld>
  <p:clrMapOvr>
    <a:masterClrMapping/>
  </p:clrMapOvr>
  <p:transition spd="slow">
    <p:wipe dir="d"/>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5F7E06F-1C14-3D1A-1DDE-3C26932385CF}"/>
              </a:ext>
            </a:extLst>
          </p:cNvPr>
          <p:cNvSpPr/>
          <p:nvPr/>
        </p:nvSpPr>
        <p:spPr>
          <a:xfrm>
            <a:off x="0" y="-7400"/>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Clinical Genome Resource (</a:t>
            </a:r>
            <a:r>
              <a:rPr kumimoji="0" lang="en-US" sz="3600" b="1" i="0" u="none" strike="noStrike" kern="1200" cap="none" spc="0" normalizeH="0" baseline="0" noProof="0" dirty="0" err="1">
                <a:ln>
                  <a:noFill/>
                </a:ln>
                <a:solidFill>
                  <a:srgbClr val="5FE0D4"/>
                </a:solidFill>
                <a:effectLst/>
                <a:uLnTx/>
                <a:uFillTx/>
                <a:latin typeface="Arial" charset="0"/>
                <a:ea typeface="+mn-ea"/>
                <a:cs typeface="Arial" charset="0"/>
              </a:rPr>
              <a:t>ClinGen</a:t>
            </a: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pic>
        <p:nvPicPr>
          <p:cNvPr id="16" name="Picture 15">
            <a:extLst>
              <a:ext uri="{FF2B5EF4-FFF2-40B4-BE49-F238E27FC236}">
                <a16:creationId xmlns:a16="http://schemas.microsoft.com/office/drawing/2014/main" id="{F4C0C635-F6C5-9802-C1D7-F06550A4E5EA}"/>
              </a:ext>
            </a:extLst>
          </p:cNvPr>
          <p:cNvPicPr>
            <a:picLocks noChangeAspect="1"/>
          </p:cNvPicPr>
          <p:nvPr/>
        </p:nvPicPr>
        <p:blipFill>
          <a:blip r:embed="rId3"/>
          <a:stretch>
            <a:fillRect/>
          </a:stretch>
        </p:blipFill>
        <p:spPr>
          <a:xfrm>
            <a:off x="6573212" y="1738134"/>
            <a:ext cx="4496968" cy="2082553"/>
          </a:xfrm>
          <a:prstGeom prst="rect">
            <a:avLst/>
          </a:prstGeom>
          <a:ln w="38100">
            <a:solidFill>
              <a:schemeClr val="bg2"/>
            </a:solidFill>
          </a:ln>
          <a:effectLst/>
        </p:spPr>
      </p:pic>
      <p:sp>
        <p:nvSpPr>
          <p:cNvPr id="19" name="Rectangle 18">
            <a:extLst>
              <a:ext uri="{FF2B5EF4-FFF2-40B4-BE49-F238E27FC236}">
                <a16:creationId xmlns:a16="http://schemas.microsoft.com/office/drawing/2014/main" id="{B060A538-5E5C-60CF-1C97-236CAB4AFF0B}"/>
              </a:ext>
            </a:extLst>
          </p:cNvPr>
          <p:cNvSpPr/>
          <p:nvPr/>
        </p:nvSpPr>
        <p:spPr>
          <a:xfrm>
            <a:off x="1943343" y="732036"/>
            <a:ext cx="8305313" cy="584775"/>
          </a:xfrm>
          <a:prstGeom prst="rect">
            <a:avLst/>
          </a:prstGeom>
        </p:spPr>
        <p:txBody>
          <a:bodyPr wrap="square" lIns="91440" tIns="45720" rIns="91440" bIns="45720" anchor="t">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Arial"/>
              </a:rPr>
              <a:t>Progress</a:t>
            </a:r>
            <a:r>
              <a:rPr kumimoji="0" lang="en-US" sz="3200" b="1" i="0" u="none" strike="noStrike" kern="1200" cap="none" spc="0" normalizeH="0" noProof="0" dirty="0">
                <a:ln>
                  <a:noFill/>
                </a:ln>
                <a:solidFill>
                  <a:srgbClr val="FFFFFF"/>
                </a:solidFill>
                <a:effectLst/>
                <a:uLnTx/>
                <a:uFillTx/>
                <a:latin typeface="Arial" panose="020B0604020202020204"/>
                <a:ea typeface="+mn-ea"/>
                <a:cs typeface="Arial"/>
              </a:rPr>
              <a:t> with Genomic </a:t>
            </a: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Arial"/>
              </a:rPr>
              <a:t>Variant Curation</a:t>
            </a:r>
          </a:p>
        </p:txBody>
      </p:sp>
      <p:pic>
        <p:nvPicPr>
          <p:cNvPr id="27" name="Picture 26" descr="A logo for a clinical genome resource&#10;&#10;Description automatically generated">
            <a:extLst>
              <a:ext uri="{FF2B5EF4-FFF2-40B4-BE49-F238E27FC236}">
                <a16:creationId xmlns:a16="http://schemas.microsoft.com/office/drawing/2014/main" id="{DFB78B9D-AB3D-8109-E8F1-AD1B8C73C7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2668" y="141735"/>
            <a:ext cx="1446659" cy="1456148"/>
          </a:xfrm>
          <a:prstGeom prst="rect">
            <a:avLst/>
          </a:prstGeom>
          <a:ln w="28575">
            <a:solidFill>
              <a:schemeClr val="bg2"/>
            </a:solidFill>
          </a:ln>
        </p:spPr>
      </p:pic>
      <p:pic>
        <p:nvPicPr>
          <p:cNvPr id="29" name="Picture 28">
            <a:extLst>
              <a:ext uri="{FF2B5EF4-FFF2-40B4-BE49-F238E27FC236}">
                <a16:creationId xmlns:a16="http://schemas.microsoft.com/office/drawing/2014/main" id="{DB3FA7A8-FE53-14EC-47A6-4AB192B1ECD9}"/>
              </a:ext>
            </a:extLst>
          </p:cNvPr>
          <p:cNvPicPr>
            <a:picLocks noChangeAspect="1"/>
          </p:cNvPicPr>
          <p:nvPr/>
        </p:nvPicPr>
        <p:blipFill>
          <a:blip r:embed="rId5"/>
          <a:stretch>
            <a:fillRect/>
          </a:stretch>
        </p:blipFill>
        <p:spPr>
          <a:xfrm>
            <a:off x="10691238" y="143131"/>
            <a:ext cx="1258093" cy="1252807"/>
          </a:xfrm>
          <a:prstGeom prst="rect">
            <a:avLst/>
          </a:prstGeom>
          <a:ln w="28575">
            <a:solidFill>
              <a:schemeClr val="bg2"/>
            </a:solidFill>
          </a:ln>
        </p:spPr>
      </p:pic>
      <p:pic>
        <p:nvPicPr>
          <p:cNvPr id="31" name="Picture 30">
            <a:extLst>
              <a:ext uri="{FF2B5EF4-FFF2-40B4-BE49-F238E27FC236}">
                <a16:creationId xmlns:a16="http://schemas.microsoft.com/office/drawing/2014/main" id="{71A9E682-0CF2-750E-3E77-DDCD75216B83}"/>
              </a:ext>
            </a:extLst>
          </p:cNvPr>
          <p:cNvPicPr>
            <a:picLocks noChangeAspect="1"/>
          </p:cNvPicPr>
          <p:nvPr/>
        </p:nvPicPr>
        <p:blipFill rotWithShape="1">
          <a:blip r:embed="rId6"/>
          <a:srcRect b="2847"/>
          <a:stretch/>
        </p:blipFill>
        <p:spPr>
          <a:xfrm>
            <a:off x="241890" y="2422163"/>
            <a:ext cx="5854109" cy="3266256"/>
          </a:xfrm>
          <a:prstGeom prst="rect">
            <a:avLst/>
          </a:prstGeom>
          <a:ln w="38100">
            <a:solidFill>
              <a:schemeClr val="bg2"/>
            </a:solidFill>
          </a:ln>
          <a:effectLst/>
        </p:spPr>
      </p:pic>
      <p:grpSp>
        <p:nvGrpSpPr>
          <p:cNvPr id="4" name="Group 3">
            <a:extLst>
              <a:ext uri="{FF2B5EF4-FFF2-40B4-BE49-F238E27FC236}">
                <a16:creationId xmlns:a16="http://schemas.microsoft.com/office/drawing/2014/main" id="{6C9F506B-DC2A-43F7-F493-EE9B8EB74369}"/>
              </a:ext>
            </a:extLst>
          </p:cNvPr>
          <p:cNvGrpSpPr/>
          <p:nvPr/>
        </p:nvGrpSpPr>
        <p:grpSpPr>
          <a:xfrm>
            <a:off x="6573212" y="4122412"/>
            <a:ext cx="4496969" cy="2148500"/>
            <a:chOff x="6573212" y="4122412"/>
            <a:chExt cx="4496969" cy="2148500"/>
          </a:xfrm>
        </p:grpSpPr>
        <p:pic>
          <p:nvPicPr>
            <p:cNvPr id="1025" name="Picture 1024">
              <a:extLst>
                <a:ext uri="{FF2B5EF4-FFF2-40B4-BE49-F238E27FC236}">
                  <a16:creationId xmlns:a16="http://schemas.microsoft.com/office/drawing/2014/main" id="{1C8A6147-4CDA-6F10-6280-557EA7423181}"/>
                </a:ext>
              </a:extLst>
            </p:cNvPr>
            <p:cNvPicPr>
              <a:picLocks noChangeAspect="1"/>
            </p:cNvPicPr>
            <p:nvPr/>
          </p:nvPicPr>
          <p:blipFill>
            <a:blip r:embed="rId7"/>
            <a:stretch>
              <a:fillRect/>
            </a:stretch>
          </p:blipFill>
          <p:spPr>
            <a:xfrm>
              <a:off x="6573212" y="4122412"/>
              <a:ext cx="4496969" cy="2148500"/>
            </a:xfrm>
            <a:prstGeom prst="rect">
              <a:avLst/>
            </a:prstGeom>
            <a:ln w="38100">
              <a:solidFill>
                <a:schemeClr val="bg2"/>
              </a:solidFill>
            </a:ln>
            <a:effectLst/>
          </p:spPr>
        </p:pic>
        <p:pic>
          <p:nvPicPr>
            <p:cNvPr id="3" name="Picture 2">
              <a:extLst>
                <a:ext uri="{FF2B5EF4-FFF2-40B4-BE49-F238E27FC236}">
                  <a16:creationId xmlns:a16="http://schemas.microsoft.com/office/drawing/2014/main" id="{F3F7CED2-BD70-CAB3-0D2C-100D4BFD37BF}"/>
                </a:ext>
              </a:extLst>
            </p:cNvPr>
            <p:cNvPicPr>
              <a:picLocks noChangeAspect="1"/>
            </p:cNvPicPr>
            <p:nvPr/>
          </p:nvPicPr>
          <p:blipFill>
            <a:blip r:embed="rId8"/>
            <a:stretch>
              <a:fillRect/>
            </a:stretch>
          </p:blipFill>
          <p:spPr>
            <a:xfrm>
              <a:off x="10125922" y="4574765"/>
              <a:ext cx="684039" cy="376349"/>
            </a:xfrm>
            <a:prstGeom prst="rect">
              <a:avLst/>
            </a:prstGeom>
            <a:ln w="38100">
              <a:solidFill>
                <a:schemeClr val="bg2"/>
              </a:solidFill>
            </a:ln>
            <a:effectLst/>
          </p:spPr>
        </p:pic>
      </p:grpSp>
      <p:sp>
        <p:nvSpPr>
          <p:cNvPr id="5" name="TextBox 4">
            <a:extLst>
              <a:ext uri="{FF2B5EF4-FFF2-40B4-BE49-F238E27FC236}">
                <a16:creationId xmlns:a16="http://schemas.microsoft.com/office/drawing/2014/main" id="{18EA11EC-19C1-CB0C-B29D-26CA03D1E86F}"/>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32</a:t>
            </a:r>
          </a:p>
        </p:txBody>
      </p:sp>
    </p:spTree>
    <p:extLst>
      <p:ext uri="{BB962C8B-B14F-4D97-AF65-F5344CB8AC3E}">
        <p14:creationId xmlns:p14="http://schemas.microsoft.com/office/powerpoint/2010/main" val="257558088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up)">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27713"/>
            <a:ext cx="12192000" cy="613847"/>
          </a:xfrm>
        </p:spPr>
        <p:txBody>
          <a:bodyPr>
            <a:normAutofit/>
          </a:bodyPr>
          <a:lstStyle/>
          <a:p>
            <a:pPr algn="ctr">
              <a:defRPr/>
            </a:pPr>
            <a:r>
              <a:rPr lang="en-US" sz="3600" b="1" dirty="0">
                <a:solidFill>
                  <a:srgbClr val="5FE0D4"/>
                </a:solidFill>
                <a:latin typeface="Arial" charset="0"/>
                <a:cs typeface="Arial" charset="0"/>
              </a:rPr>
              <a:t>Phenotypes and Exposures (</a:t>
            </a:r>
            <a:r>
              <a:rPr lang="en-US" sz="3600" b="1" dirty="0" err="1">
                <a:solidFill>
                  <a:srgbClr val="5FE0D4"/>
                </a:solidFill>
                <a:latin typeface="Arial" charset="0"/>
                <a:cs typeface="Arial" charset="0"/>
              </a:rPr>
              <a:t>PhenX</a:t>
            </a:r>
            <a:r>
              <a:rPr lang="en-US" sz="3600" b="1" dirty="0">
                <a:solidFill>
                  <a:srgbClr val="5FE0D4"/>
                </a:solidFill>
                <a:latin typeface="Arial" charset="0"/>
                <a:cs typeface="Arial" charset="0"/>
              </a:rPr>
              <a:t>) Toolkit</a:t>
            </a:r>
            <a:endParaRPr lang="en-US" sz="3600" b="1" dirty="0">
              <a:solidFill>
                <a:srgbClr val="5FE0D4"/>
              </a:solidFill>
              <a:latin typeface="Arial" pitchFamily="34" charset="0"/>
              <a:cs typeface="Arial" pitchFamily="34" charset="0"/>
            </a:endParaRPr>
          </a:p>
        </p:txBody>
      </p:sp>
      <p:sp>
        <p:nvSpPr>
          <p:cNvPr id="5" name="TextBox 4">
            <a:extLst>
              <a:ext uri="{FF2B5EF4-FFF2-40B4-BE49-F238E27FC236}">
                <a16:creationId xmlns:a16="http://schemas.microsoft.com/office/drawing/2014/main" id="{8AB25713-55DC-7F2C-98AA-D593707055C7}"/>
              </a:ext>
            </a:extLst>
          </p:cNvPr>
          <p:cNvSpPr txBox="1"/>
          <p:nvPr/>
        </p:nvSpPr>
        <p:spPr>
          <a:xfrm>
            <a:off x="5583385" y="1645324"/>
            <a:ext cx="6449630" cy="2492990"/>
          </a:xfrm>
          <a:prstGeom prst="rect">
            <a:avLst/>
          </a:prstGeom>
          <a:noFill/>
        </p:spPr>
        <p:txBody>
          <a:bodyPr wrap="square" rtlCol="0">
            <a:spAutoFit/>
          </a:bodyPr>
          <a:lstStyle/>
          <a:p>
            <a:pPr marR="0" lvl="0" algn="l" defTabSz="1219170" rtl="0" eaLnBrk="1" fontAlgn="auto" latinLnBrk="0" hangingPunct="1">
              <a:lnSpc>
                <a:spcPct val="100000"/>
              </a:lnSpc>
              <a:spcBef>
                <a:spcPts val="0"/>
              </a:spcBef>
              <a:spcAft>
                <a:spcPts val="0"/>
              </a:spcAft>
              <a:buClrTx/>
              <a:buSzTx/>
              <a:tabLst/>
              <a:defRPr/>
            </a:pPr>
            <a:r>
              <a:rPr kumimoji="0" lang="en-US" sz="2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Steering Committee Recommendation: </a:t>
            </a:r>
          </a:p>
          <a:p>
            <a:pPr marR="0" lvl="0" algn="l" defTabSz="1219170" rtl="0" eaLnBrk="1" fontAlgn="auto" latinLnBrk="0" hangingPunct="1">
              <a:lnSpc>
                <a:spcPct val="100000"/>
              </a:lnSpc>
              <a:spcBef>
                <a:spcPts val="0"/>
              </a:spcBef>
              <a:spcAft>
                <a:spcPts val="0"/>
              </a:spcAft>
              <a:buClrTx/>
              <a:buSzTx/>
              <a:tabLst/>
              <a:defRPr/>
            </a:pPr>
            <a:endParaRPr lang="en-US" sz="2600" b="1" dirty="0">
              <a:solidFill>
                <a:srgbClr val="FFFFFF"/>
              </a:solidFill>
              <a:latin typeface="Arial" panose="020B0604020202020204" pitchFamily="34" charset="0"/>
              <a:cs typeface="Arial" panose="020B0604020202020204" pitchFamily="34" charset="0"/>
            </a:endParaRPr>
          </a:p>
          <a:p>
            <a:pPr marL="114300" marR="0" lvl="0" indent="-114300" algn="l" defTabSz="1219170" rtl="0" eaLnBrk="1" fontAlgn="auto" latinLnBrk="0" hangingPunct="1">
              <a:lnSpc>
                <a:spcPct val="100000"/>
              </a:lnSpc>
              <a:spcBef>
                <a:spcPts val="0"/>
              </a:spcBef>
              <a:spcAft>
                <a:spcPts val="0"/>
              </a:spcAft>
              <a:buClrTx/>
              <a:buSzTx/>
              <a:tabLst/>
              <a:defRPr/>
            </a:pPr>
            <a:r>
              <a:rPr kumimoji="0" lang="en-US" sz="2600" b="1" i="1"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All </a:t>
            </a:r>
            <a:r>
              <a:rPr kumimoji="0" lang="en-US" sz="2600" b="1" i="1"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PhenX</a:t>
            </a:r>
            <a:r>
              <a:rPr kumimoji="0" lang="en-US" sz="2600" b="1" i="1"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Toolkit users should consider adding Social Determinants of Health (SDOH) Core measures to their studies</a:t>
            </a:r>
            <a:endParaRPr kumimoji="0" lang="en-US" sz="2600" b="0" i="1"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9" name="Picture 8" descr="A screenshot of a web page&#10;&#10;Description automatically generated">
            <a:extLst>
              <a:ext uri="{FF2B5EF4-FFF2-40B4-BE49-F238E27FC236}">
                <a16:creationId xmlns:a16="http://schemas.microsoft.com/office/drawing/2014/main" id="{66AB248B-A6E1-71FF-AF3F-FFC3A46BE6A6}"/>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306549" y="1269161"/>
            <a:ext cx="5082222" cy="4319678"/>
          </a:xfrm>
          <a:prstGeom prst="rect">
            <a:avLst/>
          </a:prstGeom>
          <a:ln w="38100">
            <a:solidFill>
              <a:srgbClr val="7AE0DE"/>
            </a:solidFill>
          </a:ln>
          <a:effectLst/>
        </p:spPr>
      </p:pic>
      <p:sp>
        <p:nvSpPr>
          <p:cNvPr id="2" name="TextBox 1">
            <a:extLst>
              <a:ext uri="{FF2B5EF4-FFF2-40B4-BE49-F238E27FC236}">
                <a16:creationId xmlns:a16="http://schemas.microsoft.com/office/drawing/2014/main" id="{283E9C02-B5D6-F6DE-9995-C439B267FDBC}"/>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33</a:t>
            </a:r>
          </a:p>
        </p:txBody>
      </p:sp>
      <p:pic>
        <p:nvPicPr>
          <p:cNvPr id="10" name="Picture 9" descr="A black background with white text&#10;&#10;Description automatically generated">
            <a:extLst>
              <a:ext uri="{FF2B5EF4-FFF2-40B4-BE49-F238E27FC236}">
                <a16:creationId xmlns:a16="http://schemas.microsoft.com/office/drawing/2014/main" id="{08424EA8-1C3C-6B45-C99A-83090EAE0B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17272" y="4572839"/>
            <a:ext cx="4292600" cy="1016000"/>
          </a:xfrm>
          <a:prstGeom prst="rect">
            <a:avLst/>
          </a:prstGeom>
        </p:spPr>
      </p:pic>
    </p:spTree>
    <p:extLst>
      <p:ext uri="{BB962C8B-B14F-4D97-AF65-F5344CB8AC3E}">
        <p14:creationId xmlns:p14="http://schemas.microsoft.com/office/powerpoint/2010/main" val="315760594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8E6EF4CF-B401-8F46-A655-259867F07DF7}"/>
              </a:ext>
            </a:extLst>
          </p:cNvPr>
          <p:cNvSpPr txBox="1">
            <a:spLocks/>
          </p:cNvSpPr>
          <p:nvPr/>
        </p:nvSpPr>
        <p:spPr>
          <a:xfrm>
            <a:off x="-3" y="8811"/>
            <a:ext cx="12192000" cy="65314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5FE0D4"/>
                </a:solidFill>
                <a:effectLst/>
                <a:uLnTx/>
                <a:uFillTx/>
                <a:latin typeface="Arial" charset="0"/>
                <a:ea typeface="+mj-ea"/>
                <a:cs typeface="Arial" charset="0"/>
              </a:rPr>
              <a:t>Implementing Genomics in Practice (IGNITE)</a:t>
            </a:r>
          </a:p>
        </p:txBody>
      </p:sp>
      <p:pic>
        <p:nvPicPr>
          <p:cNvPr id="2" name="Picture 1" descr="Logo&#10;&#10;Description automatically generated">
            <a:extLst>
              <a:ext uri="{FF2B5EF4-FFF2-40B4-BE49-F238E27FC236}">
                <a16:creationId xmlns:a16="http://schemas.microsoft.com/office/drawing/2014/main" id="{23FBBF61-DE9E-B567-43ED-F27584A940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67283" y="1740265"/>
            <a:ext cx="1605193" cy="1106714"/>
          </a:xfrm>
          <a:prstGeom prst="rect">
            <a:avLst/>
          </a:prstGeom>
          <a:solidFill>
            <a:schemeClr val="accent1"/>
          </a:solidFill>
          <a:ln w="38100">
            <a:solidFill>
              <a:schemeClr val="bg2"/>
            </a:solidFill>
          </a:ln>
          <a:effectLst>
            <a:outerShdw blurRad="50800" dist="38100" dir="2700000" algn="tl" rotWithShape="0">
              <a:schemeClr val="tx1">
                <a:alpha val="40000"/>
              </a:schemeClr>
            </a:outerShdw>
          </a:effectLst>
        </p:spPr>
      </p:pic>
      <p:pic>
        <p:nvPicPr>
          <p:cNvPr id="3" name="Picture 2" descr="A picture containing text&#10;&#10;Description automatically generated">
            <a:extLst>
              <a:ext uri="{FF2B5EF4-FFF2-40B4-BE49-F238E27FC236}">
                <a16:creationId xmlns:a16="http://schemas.microsoft.com/office/drawing/2014/main" id="{D34AC461-2873-8A3A-808A-E4D37B0A32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4639" y="1836422"/>
            <a:ext cx="3390033" cy="914400"/>
          </a:xfrm>
          <a:prstGeom prst="rect">
            <a:avLst/>
          </a:prstGeom>
          <a:ln w="38100">
            <a:solidFill>
              <a:srgbClr val="5FE0D4"/>
            </a:solidFill>
          </a:ln>
        </p:spPr>
      </p:pic>
      <p:sp>
        <p:nvSpPr>
          <p:cNvPr id="4" name="Content Placeholder 1">
            <a:extLst>
              <a:ext uri="{FF2B5EF4-FFF2-40B4-BE49-F238E27FC236}">
                <a16:creationId xmlns:a16="http://schemas.microsoft.com/office/drawing/2014/main" id="{C1EE7F77-F5DA-616F-B79D-251A22F1B9B2}"/>
              </a:ext>
            </a:extLst>
          </p:cNvPr>
          <p:cNvSpPr txBox="1">
            <a:spLocks/>
          </p:cNvSpPr>
          <p:nvPr/>
        </p:nvSpPr>
        <p:spPr>
          <a:xfrm>
            <a:off x="822613" y="2850572"/>
            <a:ext cx="3552227" cy="649986"/>
          </a:xfrm>
          <a:prstGeom prst="rect">
            <a:avLst/>
          </a:prstGeom>
        </p:spPr>
        <p:txBody>
          <a:bodyPr lIns="91440" tIns="45720" rIns="91440" bIns="45720" anchor="t"/>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158750" marR="0" lvl="2" indent="0" algn="ctr" defTabSz="627063" rtl="0" eaLnBrk="0" fontAlgn="auto" latinLnBrk="0" hangingPunct="0">
              <a:lnSpc>
                <a:spcPct val="90000"/>
              </a:lnSpc>
              <a:spcBef>
                <a:spcPts val="1800"/>
              </a:spcBef>
              <a:spcAft>
                <a:spcPts val="0"/>
              </a:spcAft>
              <a:buClr>
                <a:srgbClr val="FFFFFF"/>
              </a:buClr>
              <a:buSzPct val="95000"/>
              <a:buFont typeface="Arial"/>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Arial"/>
              </a:rPr>
              <a:t>Impact of knowledge of </a:t>
            </a:r>
            <a:r>
              <a:rPr kumimoji="0" lang="en-US" sz="1400" b="1" i="1" u="none" strike="noStrike" kern="1200" cap="none" spc="0" normalizeH="0" baseline="0" noProof="0" dirty="0">
                <a:ln>
                  <a:noFill/>
                </a:ln>
                <a:solidFill>
                  <a:srgbClr val="FFFFFF"/>
                </a:solidFill>
                <a:effectLst/>
                <a:uLnTx/>
                <a:uFillTx/>
                <a:latin typeface="Arial"/>
                <a:ea typeface="+mn-ea"/>
                <a:cs typeface="Arial"/>
              </a:rPr>
              <a:t>APOL1</a:t>
            </a:r>
            <a:r>
              <a:rPr kumimoji="0" lang="en-US" sz="1400" b="1" i="0" u="none" strike="noStrike" kern="1200" cap="none" spc="0" normalizeH="0" baseline="0" noProof="0" dirty="0">
                <a:ln>
                  <a:noFill/>
                </a:ln>
                <a:solidFill>
                  <a:srgbClr val="FFFFFF"/>
                </a:solidFill>
                <a:effectLst/>
                <a:uLnTx/>
                <a:uFillTx/>
                <a:latin typeface="Arial"/>
                <a:ea typeface="+mn-ea"/>
                <a:cs typeface="Arial"/>
              </a:rPr>
              <a:t> variants on blood pressure management</a:t>
            </a:r>
          </a:p>
        </p:txBody>
      </p:sp>
      <p:sp>
        <p:nvSpPr>
          <p:cNvPr id="5" name="Content Placeholder 2">
            <a:extLst>
              <a:ext uri="{FF2B5EF4-FFF2-40B4-BE49-F238E27FC236}">
                <a16:creationId xmlns:a16="http://schemas.microsoft.com/office/drawing/2014/main" id="{630165FE-7C2E-30F2-ACDC-C9ABF400EEE3}"/>
              </a:ext>
            </a:extLst>
          </p:cNvPr>
          <p:cNvSpPr txBox="1">
            <a:spLocks/>
          </p:cNvSpPr>
          <p:nvPr/>
        </p:nvSpPr>
        <p:spPr>
          <a:xfrm>
            <a:off x="8375284" y="2922672"/>
            <a:ext cx="2589189" cy="649514"/>
          </a:xfrm>
          <a:prstGeom prst="rect">
            <a:avLst/>
          </a:prstGeom>
        </p:spPr>
        <p:txBody>
          <a:bodyPr lIns="91440" tIns="45720" rIns="91440" bIns="45720" anchor="t"/>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158750" marR="0" lvl="2" indent="0" algn="ctr" defTabSz="627063" rtl="0" eaLnBrk="0" fontAlgn="auto" latinLnBrk="0" hangingPunct="0">
              <a:lnSpc>
                <a:spcPct val="90000"/>
              </a:lnSpc>
              <a:spcBef>
                <a:spcPts val="1800"/>
              </a:spcBef>
              <a:spcAft>
                <a:spcPts val="0"/>
              </a:spcAft>
              <a:buClr>
                <a:srgbClr val="FFFFFF"/>
              </a:buClr>
              <a:buSzPct val="95000"/>
              <a:buFont typeface="Arial"/>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Arial"/>
              </a:rPr>
              <a:t>Genotype-guided therapy on acute pain, chronic pain, and depression</a:t>
            </a:r>
          </a:p>
        </p:txBody>
      </p:sp>
      <p:sp>
        <p:nvSpPr>
          <p:cNvPr id="9" name="Rectangle 8">
            <a:extLst>
              <a:ext uri="{FF2B5EF4-FFF2-40B4-BE49-F238E27FC236}">
                <a16:creationId xmlns:a16="http://schemas.microsoft.com/office/drawing/2014/main" id="{D343CFA4-5690-228A-B9D1-32DF7B61CC6B}"/>
              </a:ext>
            </a:extLst>
          </p:cNvPr>
          <p:cNvSpPr/>
          <p:nvPr/>
        </p:nvSpPr>
        <p:spPr>
          <a:xfrm>
            <a:off x="5097094" y="5211135"/>
            <a:ext cx="1997807" cy="1371958"/>
          </a:xfrm>
          <a:prstGeom prst="rect">
            <a:avLst/>
          </a:prstGeom>
          <a:ln w="38100">
            <a:solidFill>
              <a:srgbClr val="5FE0D4"/>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dirty="0">
                <a:solidFill>
                  <a:srgbClr val="001956"/>
                </a:solidFill>
                <a:latin typeface="Arial"/>
                <a:cs typeface="Arial"/>
              </a:rPr>
              <a:t>10,860</a:t>
            </a:r>
          </a:p>
          <a:p>
            <a:pPr algn="ctr"/>
            <a:r>
              <a:rPr lang="en-US" b="1" dirty="0">
                <a:solidFill>
                  <a:srgbClr val="001956"/>
                </a:solidFill>
                <a:latin typeface="Arial"/>
                <a:cs typeface="Arial"/>
              </a:rPr>
              <a:t>IGNITE participants</a:t>
            </a:r>
          </a:p>
        </p:txBody>
      </p:sp>
      <p:sp>
        <p:nvSpPr>
          <p:cNvPr id="12" name="Rectangle 11">
            <a:extLst>
              <a:ext uri="{FF2B5EF4-FFF2-40B4-BE49-F238E27FC236}">
                <a16:creationId xmlns:a16="http://schemas.microsoft.com/office/drawing/2014/main" id="{814C9755-7A85-54D9-B00C-0D6B6DED4025}"/>
              </a:ext>
            </a:extLst>
          </p:cNvPr>
          <p:cNvSpPr/>
          <p:nvPr/>
        </p:nvSpPr>
        <p:spPr>
          <a:xfrm>
            <a:off x="1405287" y="4411961"/>
            <a:ext cx="2377440" cy="1019947"/>
          </a:xfrm>
          <a:prstGeom prst="rect">
            <a:avLst/>
          </a:prstGeom>
          <a:ln w="38100">
            <a:solidFill>
              <a:srgbClr val="5FE0D4"/>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1956"/>
                </a:solidFill>
                <a:effectLst/>
                <a:uLnTx/>
                <a:uFillTx/>
                <a:latin typeface="Arial"/>
                <a:ea typeface="+mn-ea"/>
                <a:cs typeface="Arial"/>
              </a:rPr>
              <a:t>6,750 GUARDD</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1956"/>
                </a:solidFill>
                <a:effectLst/>
                <a:uLnTx/>
                <a:uFillTx/>
                <a:latin typeface="Arial"/>
                <a:ea typeface="+mn-ea"/>
                <a:cs typeface="Arial"/>
              </a:rPr>
              <a:t>participants </a:t>
            </a:r>
          </a:p>
        </p:txBody>
      </p:sp>
      <p:cxnSp>
        <p:nvCxnSpPr>
          <p:cNvPr id="19" name="Connector: Elbow 18">
            <a:extLst>
              <a:ext uri="{FF2B5EF4-FFF2-40B4-BE49-F238E27FC236}">
                <a16:creationId xmlns:a16="http://schemas.microsoft.com/office/drawing/2014/main" id="{8E56DDAA-73E7-3CE1-16B6-AECDE35F5DBA}"/>
              </a:ext>
            </a:extLst>
          </p:cNvPr>
          <p:cNvCxnSpPr>
            <a:cxnSpLocks/>
            <a:stCxn id="11" idx="1"/>
            <a:endCxn id="3" idx="0"/>
          </p:cNvCxnSpPr>
          <p:nvPr/>
        </p:nvCxnSpPr>
        <p:spPr>
          <a:xfrm rot="10800000" flipV="1">
            <a:off x="2589657" y="1521990"/>
            <a:ext cx="2475891" cy="314431"/>
          </a:xfrm>
          <a:prstGeom prst="bentConnector2">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4" name="Connector: Elbow 23">
            <a:extLst>
              <a:ext uri="{FF2B5EF4-FFF2-40B4-BE49-F238E27FC236}">
                <a16:creationId xmlns:a16="http://schemas.microsoft.com/office/drawing/2014/main" id="{DBB858B1-F612-D44F-9981-F08C88D2AB2A}"/>
              </a:ext>
            </a:extLst>
          </p:cNvPr>
          <p:cNvCxnSpPr>
            <a:cxnSpLocks/>
            <a:stCxn id="11" idx="3"/>
            <a:endCxn id="2" idx="0"/>
          </p:cNvCxnSpPr>
          <p:nvPr/>
        </p:nvCxnSpPr>
        <p:spPr>
          <a:xfrm>
            <a:off x="7126454" y="1521991"/>
            <a:ext cx="2543426" cy="218274"/>
          </a:xfrm>
          <a:prstGeom prst="bentConnector2">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9263FD33-8207-92ED-9E99-51103127BE80}"/>
              </a:ext>
            </a:extLst>
          </p:cNvPr>
          <p:cNvCxnSpPr>
            <a:cxnSpLocks/>
            <a:stCxn id="4" idx="2"/>
            <a:endCxn id="12" idx="0"/>
          </p:cNvCxnSpPr>
          <p:nvPr/>
        </p:nvCxnSpPr>
        <p:spPr>
          <a:xfrm flipH="1">
            <a:off x="2594007" y="3500558"/>
            <a:ext cx="4720" cy="91140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D8E7353E-0A63-9230-0AA2-3D94930B8462}"/>
              </a:ext>
            </a:extLst>
          </p:cNvPr>
          <p:cNvCxnSpPr>
            <a:cxnSpLocks/>
            <a:stCxn id="12" idx="3"/>
            <a:endCxn id="9" idx="1"/>
          </p:cNvCxnSpPr>
          <p:nvPr/>
        </p:nvCxnSpPr>
        <p:spPr>
          <a:xfrm>
            <a:off x="3782727" y="4921935"/>
            <a:ext cx="1314367" cy="97517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E1546DDF-D910-BEC3-AA81-1FC16815B4C0}"/>
              </a:ext>
            </a:extLst>
          </p:cNvPr>
          <p:cNvCxnSpPr>
            <a:cxnSpLocks/>
            <a:stCxn id="8" idx="1"/>
            <a:endCxn id="9" idx="3"/>
          </p:cNvCxnSpPr>
          <p:nvPr/>
        </p:nvCxnSpPr>
        <p:spPr>
          <a:xfrm flipH="1">
            <a:off x="7094901" y="4917042"/>
            <a:ext cx="1153169" cy="98007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B24A8D38-6FA8-9E05-EB57-D4B69173C9E5}"/>
              </a:ext>
            </a:extLst>
          </p:cNvPr>
          <p:cNvSpPr/>
          <p:nvPr/>
        </p:nvSpPr>
        <p:spPr>
          <a:xfrm>
            <a:off x="8248070" y="4407068"/>
            <a:ext cx="2861756" cy="1019947"/>
          </a:xfrm>
          <a:prstGeom prst="rect">
            <a:avLst/>
          </a:prstGeom>
          <a:ln w="38100">
            <a:solidFill>
              <a:srgbClr val="5FE0D4"/>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dirty="0">
                <a:solidFill>
                  <a:srgbClr val="001956"/>
                </a:solidFill>
                <a:latin typeface="Arial"/>
                <a:cs typeface="Arial"/>
              </a:rPr>
              <a:t>4,110 ADOPT-PGx</a:t>
            </a:r>
          </a:p>
          <a:p>
            <a:pPr algn="ctr"/>
            <a:r>
              <a:rPr lang="en-US" b="1" dirty="0">
                <a:solidFill>
                  <a:srgbClr val="001956"/>
                </a:solidFill>
                <a:latin typeface="Arial"/>
                <a:cs typeface="Arial"/>
              </a:rPr>
              <a:t>participants </a:t>
            </a:r>
          </a:p>
        </p:txBody>
      </p:sp>
      <p:cxnSp>
        <p:nvCxnSpPr>
          <p:cNvPr id="23" name="Straight Arrow Connector 22">
            <a:extLst>
              <a:ext uri="{FF2B5EF4-FFF2-40B4-BE49-F238E27FC236}">
                <a16:creationId xmlns:a16="http://schemas.microsoft.com/office/drawing/2014/main" id="{AE325DD8-B9A4-EF52-F369-3C256E647093}"/>
              </a:ext>
            </a:extLst>
          </p:cNvPr>
          <p:cNvCxnSpPr>
            <a:cxnSpLocks/>
            <a:stCxn id="5" idx="2"/>
          </p:cNvCxnSpPr>
          <p:nvPr/>
        </p:nvCxnSpPr>
        <p:spPr>
          <a:xfrm flipH="1">
            <a:off x="9669878" y="3572186"/>
            <a:ext cx="1" cy="84277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8435047-8363-E37F-9C7F-9ACBB0BF8D65}"/>
              </a:ext>
            </a:extLst>
          </p:cNvPr>
          <p:cNvSpPr txBox="1"/>
          <p:nvPr/>
        </p:nvSpPr>
        <p:spPr>
          <a:xfrm>
            <a:off x="3522438" y="2950755"/>
            <a:ext cx="5147124"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B050"/>
                </a:solidFill>
                <a:effectLst/>
                <a:uLnTx/>
                <a:uFillTx/>
                <a:latin typeface="+mj-lt"/>
                <a:ea typeface="12 pt. Helvetica* 76 Bold Itali" charset="0"/>
                <a:cs typeface="12 pt. Helvetica* 76 Bold Itali" charset="0"/>
              </a:rPr>
              <a:t>Enrollment </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B050"/>
                </a:solidFill>
                <a:effectLst/>
                <a:uLnTx/>
                <a:uFillTx/>
                <a:latin typeface="+mj-lt"/>
                <a:ea typeface="12 pt. Helvetica* 76 Bold Itali" charset="0"/>
                <a:cs typeface="12 pt. Helvetica* 76 Bold Itali" charset="0"/>
              </a:rPr>
              <a:t>Complete</a:t>
            </a:r>
            <a:endParaRPr kumimoji="0" lang="en-US" sz="2400" b="0" i="0" u="none" strike="noStrike" kern="1200" cap="none" spc="0" normalizeH="0" baseline="0" noProof="0" dirty="0">
              <a:ln>
                <a:noFill/>
              </a:ln>
              <a:solidFill>
                <a:srgbClr val="00B050"/>
              </a:solidFill>
              <a:effectLst/>
              <a:uLnTx/>
              <a:uFillTx/>
              <a:latin typeface="+mj-lt"/>
            </a:endParaRPr>
          </a:p>
        </p:txBody>
      </p:sp>
      <p:pic>
        <p:nvPicPr>
          <p:cNvPr id="11" name="Picture 2" descr="IGNITE Pragmatic Trials Network Welcome - Ignite II">
            <a:extLst>
              <a:ext uri="{FF2B5EF4-FFF2-40B4-BE49-F238E27FC236}">
                <a16:creationId xmlns:a16="http://schemas.microsoft.com/office/drawing/2014/main" id="{6C142AA7-058E-A604-43C9-E95E3DA71A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65547" y="986947"/>
            <a:ext cx="2060907" cy="1070087"/>
          </a:xfrm>
          <a:prstGeom prst="rect">
            <a:avLst/>
          </a:prstGeom>
          <a:ln w="38100">
            <a:solidFill>
              <a:srgbClr val="5FE0D4"/>
            </a:solidFill>
          </a:ln>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4023D139-BD4F-B85B-358B-02F906FC022A}"/>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34</a:t>
            </a:r>
          </a:p>
        </p:txBody>
      </p:sp>
    </p:spTree>
    <p:extLst>
      <p:ext uri="{BB962C8B-B14F-4D97-AF65-F5344CB8AC3E}">
        <p14:creationId xmlns:p14="http://schemas.microsoft.com/office/powerpoint/2010/main" val="378794917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26" presetClass="emph" presetSubtype="0" fill="hold" grpId="1" nodeType="withEffect">
                                  <p:stCondLst>
                                    <p:cond delay="0"/>
                                  </p:stCondLst>
                                  <p:childTnLst>
                                    <p:animEffect transition="out" filter="fade">
                                      <p:cBhvr>
                                        <p:cTn id="38" dur="500" tmFilter="0, 0; .2, .5; .8, .5; 1, 0"/>
                                        <p:tgtEl>
                                          <p:spTgt spid="10"/>
                                        </p:tgtEl>
                                      </p:cBhvr>
                                    </p:animEffect>
                                    <p:animScale>
                                      <p:cBhvr>
                                        <p:cTn id="39"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animBg="1"/>
      <p:bldP spid="12" grpId="0" animBg="1"/>
      <p:bldP spid="8" grpId="0" animBg="1"/>
      <p:bldP spid="10" grpId="0"/>
      <p:bldP spid="10" grpId="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E25BBA-D6F0-A9F9-FD31-70AA1B8D341D}"/>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35</a:t>
            </a:r>
          </a:p>
        </p:txBody>
      </p:sp>
      <p:sp>
        <p:nvSpPr>
          <p:cNvPr id="2" name="Title 3">
            <a:extLst>
              <a:ext uri="{FF2B5EF4-FFF2-40B4-BE49-F238E27FC236}">
                <a16:creationId xmlns:a16="http://schemas.microsoft.com/office/drawing/2014/main" id="{2D8422BE-4C8F-0B30-AC75-DCAB7CCFEDFB}"/>
              </a:ext>
            </a:extLst>
          </p:cNvPr>
          <p:cNvSpPr txBox="1">
            <a:spLocks/>
          </p:cNvSpPr>
          <p:nvPr/>
        </p:nvSpPr>
        <p:spPr>
          <a:xfrm>
            <a:off x="0" y="-10392"/>
            <a:ext cx="12192000" cy="6936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Regional Genomic Medicine eConsult Services</a:t>
            </a:r>
          </a:p>
        </p:txBody>
      </p:sp>
      <p:sp>
        <p:nvSpPr>
          <p:cNvPr id="6" name="TextBox 5">
            <a:extLst>
              <a:ext uri="{FF2B5EF4-FFF2-40B4-BE49-F238E27FC236}">
                <a16:creationId xmlns:a16="http://schemas.microsoft.com/office/drawing/2014/main" id="{50FFF2BC-BA8A-4EF5-6514-595C836D9585}"/>
              </a:ext>
            </a:extLst>
          </p:cNvPr>
          <p:cNvSpPr txBox="1"/>
          <p:nvPr/>
        </p:nvSpPr>
        <p:spPr>
          <a:xfrm>
            <a:off x="268130" y="5507614"/>
            <a:ext cx="7893480" cy="523220"/>
          </a:xfrm>
          <a:prstGeom prst="rect">
            <a:avLst/>
          </a:prstGeom>
          <a:noFill/>
        </p:spPr>
        <p:txBody>
          <a:bodyPr wrap="square">
            <a:spAutoFit/>
          </a:bodyPr>
          <a:lstStyle/>
          <a:p>
            <a:pPr marL="0" marR="0" lvl="0" indent="-1060419"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a:ea typeface="+mn-ea"/>
                <a:cs typeface="Arial"/>
              </a:rPr>
              <a:t>Applications due on May 30, 2024</a:t>
            </a:r>
            <a:endParaRPr kumimoji="0" lang="en-US" sz="3200" b="0" i="0" u="none" strike="noStrike" kern="1200" cap="none" spc="0" normalizeH="0" baseline="0" noProof="0" dirty="0">
              <a:ln>
                <a:noFill/>
              </a:ln>
              <a:solidFill>
                <a:schemeClr val="bg2">
                  <a:lumMod val="40000"/>
                  <a:lumOff val="60000"/>
                </a:schemeClr>
              </a:solidFill>
              <a:effectLst/>
              <a:uLnTx/>
              <a:uFillTx/>
              <a:latin typeface="Arial" panose="020B0604020202020204"/>
              <a:ea typeface="+mn-ea"/>
            </a:endParaRPr>
          </a:p>
        </p:txBody>
      </p:sp>
      <p:pic>
        <p:nvPicPr>
          <p:cNvPr id="8" name="Picture 7">
            <a:extLst>
              <a:ext uri="{FF2B5EF4-FFF2-40B4-BE49-F238E27FC236}">
                <a16:creationId xmlns:a16="http://schemas.microsoft.com/office/drawing/2014/main" id="{190A461E-C6F5-505D-795A-8570B6C3C289}"/>
              </a:ext>
            </a:extLst>
          </p:cNvPr>
          <p:cNvPicPr>
            <a:picLocks noChangeAspect="1"/>
          </p:cNvPicPr>
          <p:nvPr/>
        </p:nvPicPr>
        <p:blipFill>
          <a:blip r:embed="rId3"/>
          <a:stretch>
            <a:fillRect/>
          </a:stretch>
        </p:blipFill>
        <p:spPr>
          <a:xfrm>
            <a:off x="316832" y="1295946"/>
            <a:ext cx="6400800" cy="2441412"/>
          </a:xfrm>
          <a:prstGeom prst="rect">
            <a:avLst/>
          </a:prstGeom>
          <a:ln w="38100">
            <a:solidFill>
              <a:srgbClr val="5FE0D4"/>
            </a:solidFill>
          </a:ln>
        </p:spPr>
      </p:pic>
      <p:pic>
        <p:nvPicPr>
          <p:cNvPr id="11" name="Picture 10">
            <a:extLst>
              <a:ext uri="{FF2B5EF4-FFF2-40B4-BE49-F238E27FC236}">
                <a16:creationId xmlns:a16="http://schemas.microsoft.com/office/drawing/2014/main" id="{FDB3514D-A2EE-6FAD-BE45-3DB758985BC6}"/>
              </a:ext>
            </a:extLst>
          </p:cNvPr>
          <p:cNvPicPr>
            <a:picLocks noChangeAspect="1"/>
          </p:cNvPicPr>
          <p:nvPr/>
        </p:nvPicPr>
        <p:blipFill>
          <a:blip r:embed="rId4"/>
          <a:stretch>
            <a:fillRect/>
          </a:stretch>
        </p:blipFill>
        <p:spPr>
          <a:xfrm>
            <a:off x="1089051" y="2181748"/>
            <a:ext cx="6400800" cy="2248760"/>
          </a:xfrm>
          <a:prstGeom prst="rect">
            <a:avLst/>
          </a:prstGeom>
          <a:ln w="38100">
            <a:solidFill>
              <a:srgbClr val="5FE0D4"/>
            </a:solidFill>
          </a:ln>
        </p:spPr>
      </p:pic>
      <p:pic>
        <p:nvPicPr>
          <p:cNvPr id="15" name="Picture 14">
            <a:extLst>
              <a:ext uri="{FF2B5EF4-FFF2-40B4-BE49-F238E27FC236}">
                <a16:creationId xmlns:a16="http://schemas.microsoft.com/office/drawing/2014/main" id="{511DBB62-2825-7400-0DDB-D92B7672783C}"/>
              </a:ext>
            </a:extLst>
          </p:cNvPr>
          <p:cNvPicPr>
            <a:picLocks noChangeAspect="1"/>
          </p:cNvPicPr>
          <p:nvPr/>
        </p:nvPicPr>
        <p:blipFill>
          <a:blip r:embed="rId5"/>
          <a:stretch>
            <a:fillRect/>
          </a:stretch>
        </p:blipFill>
        <p:spPr>
          <a:xfrm>
            <a:off x="1760810" y="3078842"/>
            <a:ext cx="6400800" cy="2217353"/>
          </a:xfrm>
          <a:prstGeom prst="rect">
            <a:avLst/>
          </a:prstGeom>
          <a:ln w="38100">
            <a:solidFill>
              <a:srgbClr val="5FE0D4"/>
            </a:solidFill>
          </a:ln>
        </p:spPr>
      </p:pic>
      <p:pic>
        <p:nvPicPr>
          <p:cNvPr id="7" name="Picture 6">
            <a:extLst>
              <a:ext uri="{FF2B5EF4-FFF2-40B4-BE49-F238E27FC236}">
                <a16:creationId xmlns:a16="http://schemas.microsoft.com/office/drawing/2014/main" id="{B400DE47-021F-314C-F647-D9F870BCAFA1}"/>
              </a:ext>
            </a:extLst>
          </p:cNvPr>
          <p:cNvPicPr>
            <a:picLocks noChangeAspect="1"/>
          </p:cNvPicPr>
          <p:nvPr/>
        </p:nvPicPr>
        <p:blipFill>
          <a:blip r:embed="rId6"/>
          <a:stretch>
            <a:fillRect/>
          </a:stretch>
        </p:blipFill>
        <p:spPr>
          <a:xfrm>
            <a:off x="8684901" y="1294293"/>
            <a:ext cx="3252613" cy="4396946"/>
          </a:xfrm>
          <a:prstGeom prst="rect">
            <a:avLst/>
          </a:prstGeom>
          <a:ln w="38100">
            <a:solidFill>
              <a:srgbClr val="5FE0D4"/>
            </a:solidFill>
          </a:ln>
          <a:effectLst>
            <a:softEdge rad="63500"/>
          </a:effectLst>
        </p:spPr>
      </p:pic>
    </p:spTree>
    <p:extLst>
      <p:ext uri="{BB962C8B-B14F-4D97-AF65-F5344CB8AC3E}">
        <p14:creationId xmlns:p14="http://schemas.microsoft.com/office/powerpoint/2010/main" val="314791907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group of people in the shape of a dna&#10;&#10;Description automatically generated">
            <a:extLst>
              <a:ext uri="{FF2B5EF4-FFF2-40B4-BE49-F238E27FC236}">
                <a16:creationId xmlns:a16="http://schemas.microsoft.com/office/drawing/2014/main" id="{51F89C29-19D8-D7BA-3FC3-3DD135DA421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1470" t="22905" r="8910"/>
          <a:stretch/>
        </p:blipFill>
        <p:spPr>
          <a:xfrm>
            <a:off x="8660920" y="1811486"/>
            <a:ext cx="3200607" cy="4075747"/>
          </a:xfrm>
          <a:prstGeom prst="rect">
            <a:avLst/>
          </a:prstGeom>
        </p:spPr>
      </p:pic>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5" name="AutoShape 4" descr="Image result for National Academy of Science"/>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064DDBED-579F-9E4A-E8C7-0BBCEA16D43C}"/>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36</a:t>
            </a:r>
          </a:p>
        </p:txBody>
      </p:sp>
      <p:sp>
        <p:nvSpPr>
          <p:cNvPr id="8" name="Title 1">
            <a:extLst>
              <a:ext uri="{FF2B5EF4-FFF2-40B4-BE49-F238E27FC236}">
                <a16:creationId xmlns:a16="http://schemas.microsoft.com/office/drawing/2014/main" id="{273FE00A-E685-E572-50BA-6C6B1B659011}"/>
              </a:ext>
            </a:extLst>
          </p:cNvPr>
          <p:cNvSpPr txBox="1">
            <a:spLocks/>
          </p:cNvSpPr>
          <p:nvPr/>
        </p:nvSpPr>
        <p:spPr>
          <a:xfrm>
            <a:off x="1320801" y="5437355"/>
            <a:ext cx="4281713"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sp>
        <p:nvSpPr>
          <p:cNvPr id="9" name="Title 3">
            <a:extLst>
              <a:ext uri="{FF2B5EF4-FFF2-40B4-BE49-F238E27FC236}">
                <a16:creationId xmlns:a16="http://schemas.microsoft.com/office/drawing/2014/main" id="{00AF9698-9DC3-EB5F-40A2-79FAD871C66C}"/>
              </a:ext>
            </a:extLst>
          </p:cNvPr>
          <p:cNvSpPr txBox="1">
            <a:spLocks/>
          </p:cNvSpPr>
          <p:nvPr/>
        </p:nvSpPr>
        <p:spPr>
          <a:xfrm>
            <a:off x="0" y="-7682"/>
            <a:ext cx="12192000" cy="1165601"/>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base" latinLnBrk="0" hangingPunct="1">
              <a:lnSpc>
                <a:spcPct val="100000"/>
              </a:lnSpc>
              <a:spcBef>
                <a:spcPts val="0"/>
              </a:spcBef>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panose="020B0604020202020204"/>
                <a:ea typeface="+mj-ea"/>
                <a:cs typeface="+mj-cs"/>
              </a:rPr>
              <a:t>Genomic Medicine XV: </a:t>
            </a:r>
          </a:p>
          <a:p>
            <a:pPr marL="0" marR="0" lvl="0" indent="0" algn="ctr" defTabSz="1219170" rtl="0" eaLnBrk="1" fontAlgn="base" latinLnBrk="0" hangingPunct="1">
              <a:spcBef>
                <a:spcPts val="0"/>
              </a:spcBef>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panose="020B0604020202020204"/>
                <a:ea typeface="+mj-ea"/>
                <a:cs typeface="+mj-cs"/>
              </a:rPr>
              <a:t>Genomics and Population Screening</a:t>
            </a:r>
          </a:p>
          <a:p>
            <a:pPr marL="0" marR="0" lvl="0" indent="0" algn="ctr" defTabSz="1219170" rtl="0" eaLnBrk="1" fontAlgn="base" latinLnBrk="0" hangingPunct="1">
              <a:lnSpc>
                <a:spcPct val="100000"/>
              </a:lnSpc>
              <a:spcBef>
                <a:spcPts val="0"/>
              </a:spcBef>
              <a:spcAft>
                <a:spcPts val="600"/>
              </a:spcAft>
              <a:buClrTx/>
              <a:buSzTx/>
              <a:buFontTx/>
              <a:buNone/>
              <a:tabLst/>
              <a:defRPr/>
            </a:pPr>
            <a:endParaRPr kumimoji="0" lang="en-US" sz="2000" b="1" i="0" u="none" strike="noStrike" kern="1200" cap="none" spc="0" normalizeH="0" baseline="0" noProof="0" dirty="0">
              <a:ln>
                <a:noFill/>
              </a:ln>
              <a:solidFill>
                <a:srgbClr val="5FE0D4"/>
              </a:solidFill>
              <a:effectLst/>
              <a:uLnTx/>
              <a:uFillTx/>
              <a:latin typeface="Arial" charset="0"/>
              <a:ea typeface="+mj-ea"/>
              <a:cs typeface="Arial" charset="0"/>
            </a:endParaRPr>
          </a:p>
        </p:txBody>
      </p:sp>
      <p:sp>
        <p:nvSpPr>
          <p:cNvPr id="2" name="Content Placeholder 1">
            <a:extLst>
              <a:ext uri="{FF2B5EF4-FFF2-40B4-BE49-F238E27FC236}">
                <a16:creationId xmlns:a16="http://schemas.microsoft.com/office/drawing/2014/main" id="{58DFFFCE-99F4-002C-74E1-5A64F38C5788}"/>
              </a:ext>
            </a:extLst>
          </p:cNvPr>
          <p:cNvSpPr txBox="1">
            <a:spLocks/>
          </p:cNvSpPr>
          <p:nvPr/>
        </p:nvSpPr>
        <p:spPr>
          <a:xfrm>
            <a:off x="158985" y="1659867"/>
            <a:ext cx="8053362" cy="4986157"/>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marR="0" lvl="2" indent="-228600" algn="l" defTabSz="627063" rtl="0" eaLnBrk="0" fontAlgn="auto" latinLnBrk="0" hangingPunct="0">
              <a:lnSpc>
                <a:spcPct val="90000"/>
              </a:lnSpc>
              <a:spcBef>
                <a:spcPts val="0"/>
              </a:spcBef>
              <a:spcAft>
                <a:spcPts val="120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Develop probabilistic models for conditions 	to be screened</a:t>
            </a:r>
          </a:p>
          <a:p>
            <a:pPr marL="387350" marR="0" lvl="2" indent="-228600" algn="l" defTabSz="627063" rtl="0" eaLnBrk="0" fontAlgn="auto" latinLnBrk="0" hangingPunct="0">
              <a:lnSpc>
                <a:spcPct val="90000"/>
              </a:lnSpc>
              <a:spcBef>
                <a:spcPts val="0"/>
              </a:spcBef>
              <a:spcAft>
                <a:spcPts val="120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Establish pathways for clinical hand-off and 	follow-up of positive tests to clinical 	providers</a:t>
            </a:r>
          </a:p>
          <a:p>
            <a:pPr marL="387350" marR="0" lvl="2" indent="-228600" algn="l" defTabSz="627063" rtl="0" eaLnBrk="0" fontAlgn="auto" latinLnBrk="0" hangingPunct="0">
              <a:lnSpc>
                <a:spcPct val="90000"/>
              </a:lnSpc>
              <a:spcBef>
                <a:spcPts val="0"/>
              </a:spcBef>
              <a:spcAft>
                <a:spcPts val="120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Ensure active community engagement and 	co-creation of screening and follow-up 	programs</a:t>
            </a:r>
          </a:p>
          <a:p>
            <a:pPr marL="387350" marR="0" lvl="2" indent="-228600" algn="l" defTabSz="627063" rtl="0" eaLnBrk="0" fontAlgn="auto" latinLnBrk="0" hangingPunct="0">
              <a:lnSpc>
                <a:spcPct val="90000"/>
              </a:lnSpc>
              <a:spcBef>
                <a:spcPts val="0"/>
              </a:spcBef>
              <a:spcAft>
                <a:spcPts val="120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Pilot population screening for conditions 	that are ready for implementation in 	clinical settings</a:t>
            </a:r>
          </a:p>
          <a:p>
            <a:pPr marL="387350" marR="0" lvl="2" indent="-228600" algn="l" defTabSz="627063" rtl="0" eaLnBrk="0" fontAlgn="auto" latinLnBrk="0" hangingPunct="0">
              <a:lnSpc>
                <a:spcPct val="90000"/>
              </a:lnSpc>
              <a:spcBef>
                <a:spcPts val="0"/>
              </a:spcBef>
              <a:spcAft>
                <a:spcPts val="1200"/>
              </a:spcAft>
              <a:buClr>
                <a:srgbClr val="FFFFFF"/>
              </a:buClr>
              <a:buSzPct val="95000"/>
              <a:buFont typeface="Wingdings" pitchFamily="2" charset="2"/>
              <a:buChar char=""/>
              <a:tabLst/>
              <a:defRPr/>
            </a:pPr>
            <a:endParaRPr kumimoji="0" lang="en-US" sz="2800" b="1" i="0" u="none" strike="noStrike" kern="1200" cap="none" spc="0" normalizeH="0" baseline="0" noProof="0" dirty="0">
              <a:ln>
                <a:noFill/>
              </a:ln>
              <a:solidFill>
                <a:prstClr val="white"/>
              </a:solidFill>
              <a:effectLst/>
              <a:uLnTx/>
              <a:uFillTx/>
              <a:latin typeface="Arial" charset="0"/>
              <a:ea typeface="+mn-ea"/>
              <a:cs typeface="+mn-cs"/>
            </a:endParaRPr>
          </a:p>
          <a:p>
            <a:pPr marL="304792" marR="0" lvl="0" indent="-304792" algn="l" defTabSz="1219170" rtl="0" eaLnBrk="1" fontAlgn="auto" latinLnBrk="0" hangingPunct="1">
              <a:lnSpc>
                <a:spcPct val="90000"/>
              </a:lnSpc>
              <a:spcBef>
                <a:spcPts val="0"/>
              </a:spcBef>
              <a:spcAft>
                <a:spcPts val="120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914377" marR="0" lvl="1" indent="-304792" algn="l" defTabSz="1219170" rtl="0" eaLnBrk="1" fontAlgn="auto" latinLnBrk="0" hangingPunct="1">
              <a:lnSpc>
                <a:spcPct val="90000"/>
              </a:lnSpc>
              <a:spcBef>
                <a:spcPts val="0"/>
              </a:spcBef>
              <a:spcAft>
                <a:spcPts val="120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0"/>
              </a:spcBef>
              <a:spcAft>
                <a:spcPts val="120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0"/>
              </a:spcBef>
              <a:spcAft>
                <a:spcPts val="120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90000"/>
              </a:lnSpc>
              <a:spcBef>
                <a:spcPts val="0"/>
              </a:spcBef>
              <a:spcAft>
                <a:spcPts val="120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49401586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074" name="Title 3"/>
          <p:cNvSpPr>
            <a:spLocks noGrp="1"/>
          </p:cNvSpPr>
          <p:nvPr>
            <p:ph type="title"/>
          </p:nvPr>
        </p:nvSpPr>
        <p:spPr>
          <a:xfrm>
            <a:off x="0" y="14610"/>
            <a:ext cx="12192000" cy="639763"/>
          </a:xfrm>
        </p:spPr>
        <p:txBody>
          <a:bodyPr/>
          <a:lstStyle/>
          <a:p>
            <a:pPr algn="ctr">
              <a:defRPr/>
            </a:pPr>
            <a:r>
              <a:rPr lang="en-US" sz="3600" b="1" dirty="0">
                <a:solidFill>
                  <a:srgbClr val="5FE0D4"/>
                </a:solidFill>
                <a:latin typeface="Arial" charset="0"/>
                <a:cs typeface="Arial" charset="0"/>
              </a:rPr>
              <a:t>Genome Technolog</a:t>
            </a:r>
            <a:r>
              <a:rPr lang="en-US" sz="3600" dirty="0">
                <a:solidFill>
                  <a:srgbClr val="5FE0D4"/>
                </a:solidFill>
                <a:latin typeface="Arial" charset="0"/>
                <a:cs typeface="Arial" charset="0"/>
              </a:rPr>
              <a:t>y Program</a:t>
            </a:r>
            <a:endParaRPr lang="en-US" sz="3600" b="1" dirty="0">
              <a:solidFill>
                <a:srgbClr val="5FE0D4"/>
              </a:solidFill>
              <a:latin typeface="Arial" pitchFamily="34" charset="0"/>
              <a:cs typeface="Arial" pitchFamily="34" charset="0"/>
            </a:endParaRPr>
          </a:p>
        </p:txBody>
      </p:sp>
      <p:sp>
        <p:nvSpPr>
          <p:cNvPr id="42" name="Rectangle 41"/>
          <p:cNvSpPr/>
          <p:nvPr/>
        </p:nvSpPr>
        <p:spPr>
          <a:xfrm>
            <a:off x="3076843" y="1455600"/>
            <a:ext cx="8497429" cy="4632037"/>
          </a:xfrm>
          <a:prstGeom prst="rect">
            <a:avLst/>
          </a:prstGeom>
        </p:spPr>
        <p:txBody>
          <a:bodyPr wrap="square" lIns="91440" tIns="45720" rIns="91440" bIns="45720" anchor="t">
            <a:spAutoFit/>
          </a:bodyPr>
          <a:lstStyle/>
          <a:p>
            <a:pPr marL="387350" marR="0" lvl="2" indent="-228600" algn="l" defTabSz="627063" rtl="0" eaLnBrk="0" fontAlgn="auto" latinLnBrk="0" hangingPunct="0">
              <a:buClr>
                <a:srgbClr val="FFFFFF"/>
              </a:buClr>
              <a:buSzPct val="95000"/>
              <a:buFont typeface="Wingdings" pitchFamily="2" charset="2"/>
              <a:buChar char=""/>
              <a:tabLst/>
              <a:defRPr/>
            </a:pPr>
            <a:r>
              <a:rPr kumimoji="0" lang="en-US" sz="2800" b="1" i="0" u="none" strike="noStrike" kern="1200" cap="none" spc="0" normalizeH="0" baseline="0" noProof="0" dirty="0">
                <a:ln>
                  <a:noFill/>
                </a:ln>
                <a:effectLst/>
                <a:uLnTx/>
                <a:uFillTx/>
                <a:latin typeface="Arial" panose="020B0604020202020204"/>
                <a:ea typeface="+mn-ea"/>
                <a:cs typeface="Arial"/>
              </a:rPr>
              <a:t>Notice of Special Interest (NOSI): Advancing </a:t>
            </a:r>
          </a:p>
          <a:p>
            <a:pPr marL="768334" lvl="3" defTabSz="627063" eaLnBrk="0" hangingPunct="0">
              <a:buClr>
                <a:srgbClr val="FFFFFF"/>
              </a:buClr>
              <a:buSzPct val="95000"/>
              <a:defRPr/>
            </a:pPr>
            <a:r>
              <a:rPr kumimoji="0" lang="en-US" sz="2800" b="1" i="0" u="none" strike="noStrike" kern="1200" cap="none" spc="0" normalizeH="0" baseline="0" noProof="0" dirty="0">
                <a:ln>
                  <a:noFill/>
                </a:ln>
                <a:effectLst/>
                <a:uLnTx/>
                <a:uFillTx/>
                <a:latin typeface="Arial" panose="020B0604020202020204"/>
                <a:ea typeface="+mn-ea"/>
                <a:cs typeface="Arial"/>
              </a:rPr>
              <a:t>Genomic Technology Development for Research and Clinical Application</a:t>
            </a:r>
          </a:p>
          <a:p>
            <a:pPr marL="615950" marR="0" lvl="3" algn="l" defTabSz="627063" rtl="0" eaLnBrk="0" fontAlgn="auto" latinLnBrk="0" hangingPunct="0">
              <a:lnSpc>
                <a:spcPct val="100000"/>
              </a:lnSpc>
              <a:spcBef>
                <a:spcPts val="600"/>
              </a:spcBef>
              <a:spcAft>
                <a:spcPts val="0"/>
              </a:spcAft>
              <a:buClr>
                <a:srgbClr val="FFFFFF"/>
              </a:buClr>
              <a:buSzPct val="95000"/>
              <a:tabLst/>
              <a:defRPr/>
            </a:pPr>
            <a:r>
              <a:rPr kumimoji="0" lang="en-US" sz="2400" b="1" i="0" u="none" strike="noStrike" kern="1200" cap="none" spc="0" normalizeH="0" baseline="0" noProof="0" dirty="0">
                <a:ln>
                  <a:noFill/>
                </a:ln>
                <a:solidFill>
                  <a:srgbClr val="5FE0D4"/>
                </a:solidFill>
                <a:effectLst/>
                <a:uLnTx/>
                <a:uFillTx/>
                <a:latin typeface="Arial" charset="0"/>
                <a:ea typeface="+mn-ea"/>
              </a:rPr>
              <a:t>		</a:t>
            </a:r>
            <a:r>
              <a:rPr kumimoji="0" lang="en-US" sz="2400" b="1" i="0" u="none" strike="noStrike" kern="1200" cap="none" spc="0" normalizeH="0" baseline="0" noProof="0" dirty="0">
                <a:ln>
                  <a:noFill/>
                </a:ln>
                <a:solidFill>
                  <a:schemeClr val="bg2">
                    <a:lumMod val="40000"/>
                    <a:lumOff val="60000"/>
                  </a:schemeClr>
                </a:solidFill>
                <a:effectLst/>
                <a:uLnTx/>
                <a:uFillTx/>
                <a:latin typeface="Arial" charset="0"/>
                <a:ea typeface="+mn-ea"/>
              </a:rPr>
              <a:t>NOT-HG-24-012 (R01, R21, R41, R42, R43, R44)</a:t>
            </a:r>
          </a:p>
          <a:p>
            <a:pPr marL="615950" marR="0" lvl="3" algn="l" defTabSz="627063" rtl="0" eaLnBrk="0" fontAlgn="auto" latinLnBrk="0" hangingPunct="0">
              <a:lnSpc>
                <a:spcPct val="100000"/>
              </a:lnSpc>
              <a:spcBef>
                <a:spcPts val="600"/>
              </a:spcBef>
              <a:spcAft>
                <a:spcPts val="0"/>
              </a:spcAft>
              <a:buClr>
                <a:srgbClr val="FFFFFF"/>
              </a:buClr>
              <a:buSzPct val="95000"/>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charset="0"/>
                <a:ea typeface="+mn-ea"/>
              </a:rPr>
              <a:t>		Standard receipt dates</a:t>
            </a:r>
          </a:p>
          <a:p>
            <a:pPr marL="615950" marR="0" lvl="3" indent="0" algn="l" defTabSz="627063" rtl="0" eaLnBrk="0" fontAlgn="auto" latinLnBrk="0" hangingPunct="0">
              <a:lnSpc>
                <a:spcPct val="100000"/>
              </a:lnSpc>
              <a:spcBef>
                <a:spcPts val="600"/>
              </a:spcBef>
              <a:spcAft>
                <a:spcPts val="0"/>
              </a:spcAft>
              <a:buClr>
                <a:srgbClr val="FFFFFF"/>
              </a:buClr>
              <a:buSzPct val="95000"/>
              <a:buFontTx/>
              <a:buNone/>
              <a:tabLst/>
              <a:defRPr/>
            </a:pPr>
            <a:endParaRPr kumimoji="0" lang="en-US" sz="2400" b="1" i="0" u="none" strike="noStrike" kern="1200" cap="none" spc="0" normalizeH="0" baseline="0" noProof="0" dirty="0">
              <a:ln>
                <a:noFill/>
              </a:ln>
              <a:solidFill>
                <a:srgbClr val="FFFFFF"/>
              </a:solidFill>
              <a:effectLst/>
              <a:uLnTx/>
              <a:uFillTx/>
              <a:latin typeface="Arial" charset="0"/>
              <a:ea typeface="+mn-ea"/>
            </a:endParaRPr>
          </a:p>
          <a:p>
            <a:pPr marL="387350" marR="0" lvl="2" indent="-228600" algn="l" defTabSz="627063" rtl="0" eaLnBrk="0" fontAlgn="auto" latinLnBrk="0" hangingPunct="0">
              <a:lnSpc>
                <a:spcPct val="100000"/>
              </a:lnSpc>
              <a:spcBef>
                <a:spcPts val="6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effectLst/>
                <a:uLnTx/>
                <a:uFillTx/>
                <a:latin typeface="Arial" panose="020B0604020202020204"/>
                <a:ea typeface="+mn-ea"/>
                <a:cs typeface="Arial"/>
              </a:rPr>
              <a:t>NHGRI Technology Development Coordinating 	Center (U24, Clinical Trial Not Allowed)</a:t>
            </a:r>
          </a:p>
          <a:p>
            <a:pPr marL="615950" marR="0" lvl="3" algn="l" defTabSz="627063" rtl="0" eaLnBrk="0" fontAlgn="auto" latinLnBrk="0" hangingPunct="0">
              <a:lnSpc>
                <a:spcPct val="100000"/>
              </a:lnSpc>
              <a:spcBef>
                <a:spcPts val="600"/>
              </a:spcBef>
              <a:spcAft>
                <a:spcPts val="0"/>
              </a:spcAft>
              <a:buClr>
                <a:srgbClr val="FFFFFF"/>
              </a:buClr>
              <a:buSzPct val="95000"/>
              <a:tabLst/>
              <a:defRPr/>
            </a:pPr>
            <a:r>
              <a:rPr kumimoji="0" lang="en-US" sz="2400" b="1" i="0" u="none" strike="noStrike" kern="1200" cap="none" spc="0" normalizeH="0" baseline="0" noProof="0" dirty="0">
                <a:ln>
                  <a:noFill/>
                </a:ln>
                <a:solidFill>
                  <a:srgbClr val="5FE0D4"/>
                </a:solidFill>
                <a:effectLst/>
                <a:uLnTx/>
                <a:uFillTx/>
                <a:latin typeface="Arial" panose="020B0604020202020204"/>
                <a:ea typeface="+mn-ea"/>
                <a:cs typeface="Arial"/>
              </a:rPr>
              <a:t>		</a:t>
            </a:r>
            <a:r>
              <a:rPr kumimoji="0" lang="en-US" sz="24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Arial"/>
              </a:rPr>
              <a:t>RFA-HG-24-013</a:t>
            </a:r>
          </a:p>
          <a:p>
            <a:pPr marL="615950" marR="0" lvl="3" algn="l" defTabSz="627063" rtl="0" eaLnBrk="0" fontAlgn="auto" latinLnBrk="0" hangingPunct="0">
              <a:lnSpc>
                <a:spcPct val="100000"/>
              </a:lnSpc>
              <a:spcBef>
                <a:spcPts val="600"/>
              </a:spcBef>
              <a:spcAft>
                <a:spcPts val="0"/>
              </a:spcAft>
              <a:buClr>
                <a:srgbClr val="FFFFFF"/>
              </a:buClr>
              <a:buSzPct val="95000"/>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Arial"/>
              </a:rPr>
              <a:t>		Applications due on April 2, 2024</a:t>
            </a:r>
          </a:p>
        </p:txBody>
      </p:sp>
      <p:sp>
        <p:nvSpPr>
          <p:cNvPr id="9" name="TextBox 8">
            <a:extLst>
              <a:ext uri="{FF2B5EF4-FFF2-40B4-BE49-F238E27FC236}">
                <a16:creationId xmlns:a16="http://schemas.microsoft.com/office/drawing/2014/main" id="{49F842A2-1D91-49B2-9CD2-199EC5E13C9B}"/>
              </a:ext>
            </a:extLst>
          </p:cNvPr>
          <p:cNvSpPr txBox="1"/>
          <p:nvPr/>
        </p:nvSpPr>
        <p:spPr>
          <a:xfrm>
            <a:off x="10379998" y="6457890"/>
            <a:ext cx="1795684" cy="40011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3"/>
                </a:solidFill>
                <a:effectLst/>
                <a:uLnTx/>
                <a:uFillTx/>
                <a:latin typeface="Arial" charset="0"/>
                <a:ea typeface="+mn-ea"/>
                <a:cs typeface="+mn-cs"/>
              </a:rPr>
              <a:t>Document 37</a:t>
            </a:r>
          </a:p>
        </p:txBody>
      </p:sp>
      <p:pic>
        <p:nvPicPr>
          <p:cNvPr id="17" name="Picture 16">
            <a:extLst>
              <a:ext uri="{FF2B5EF4-FFF2-40B4-BE49-F238E27FC236}">
                <a16:creationId xmlns:a16="http://schemas.microsoft.com/office/drawing/2014/main" id="{511BBA78-E573-4760-9303-FD658FECE92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9994" r="21071"/>
          <a:stretch/>
        </p:blipFill>
        <p:spPr>
          <a:xfrm>
            <a:off x="665322" y="1231491"/>
            <a:ext cx="2191717" cy="5003312"/>
          </a:xfrm>
          <a:prstGeom prst="roundRect">
            <a:avLst>
              <a:gd name="adj" fmla="val 8594"/>
            </a:avLst>
          </a:prstGeom>
          <a:solidFill>
            <a:srgbClr val="FFFFFF">
              <a:shade val="85000"/>
            </a:srgbClr>
          </a:solidFill>
          <a:ln>
            <a:noFill/>
          </a:ln>
          <a:effectLst>
            <a:glow rad="101600">
              <a:schemeClr val="accent1">
                <a:satMod val="175000"/>
                <a:alpha val="40000"/>
              </a:schemeClr>
            </a:glow>
          </a:effectLst>
        </p:spPr>
      </p:pic>
    </p:spTree>
    <p:extLst>
      <p:ext uri="{BB962C8B-B14F-4D97-AF65-F5344CB8AC3E}">
        <p14:creationId xmlns:p14="http://schemas.microsoft.com/office/powerpoint/2010/main" val="3733794112"/>
      </p:ext>
    </p:extLst>
  </p:cSld>
  <p:clrMapOvr>
    <a:overrideClrMapping bg1="lt1" tx1="dk1" bg2="lt2" tx2="dk2" accent1="accent1" accent2="accent2" accent3="accent3" accent4="accent4" accent5="accent5" accent6="accent6" hlink="hlink" folHlink="folHlink"/>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2">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2">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13DFFF2-7C7B-AB94-D736-8B3D153618EF}"/>
              </a:ext>
            </a:extLst>
          </p:cNvPr>
          <p:cNvPicPr>
            <a:picLocks noChangeAspect="1"/>
          </p:cNvPicPr>
          <p:nvPr/>
        </p:nvPicPr>
        <p:blipFill>
          <a:blip r:embed="rId4"/>
          <a:stretch>
            <a:fillRect/>
          </a:stretch>
        </p:blipFill>
        <p:spPr>
          <a:xfrm>
            <a:off x="6404772" y="3901586"/>
            <a:ext cx="4422683" cy="2484927"/>
          </a:xfrm>
          <a:prstGeom prst="rect">
            <a:avLst/>
          </a:prstGeom>
          <a:ln w="38100">
            <a:solidFill>
              <a:srgbClr val="5FE0D4"/>
            </a:solidFill>
          </a:ln>
        </p:spPr>
      </p:pic>
      <p:pic>
        <p:nvPicPr>
          <p:cNvPr id="8" name="Picture 7">
            <a:extLst>
              <a:ext uri="{FF2B5EF4-FFF2-40B4-BE49-F238E27FC236}">
                <a16:creationId xmlns:a16="http://schemas.microsoft.com/office/drawing/2014/main" id="{552FEBF9-254B-375B-BC8F-78A25AC78CDA}"/>
              </a:ext>
            </a:extLst>
          </p:cNvPr>
          <p:cNvPicPr>
            <a:picLocks noChangeAspect="1"/>
          </p:cNvPicPr>
          <p:nvPr/>
        </p:nvPicPr>
        <p:blipFill>
          <a:blip r:embed="rId5"/>
          <a:stretch>
            <a:fillRect/>
          </a:stretch>
        </p:blipFill>
        <p:spPr>
          <a:xfrm>
            <a:off x="1349585" y="971549"/>
            <a:ext cx="4422683" cy="2484927"/>
          </a:xfrm>
          <a:prstGeom prst="rect">
            <a:avLst/>
          </a:prstGeom>
          <a:ln w="38100">
            <a:solidFill>
              <a:srgbClr val="5FE0D4"/>
            </a:solidFill>
          </a:ln>
        </p:spPr>
      </p:pic>
      <p:pic>
        <p:nvPicPr>
          <p:cNvPr id="9" name="Picture 8">
            <a:extLst>
              <a:ext uri="{FF2B5EF4-FFF2-40B4-BE49-F238E27FC236}">
                <a16:creationId xmlns:a16="http://schemas.microsoft.com/office/drawing/2014/main" id="{26F6F00C-6F06-FAB5-FD82-88BC3D3AF62F}"/>
              </a:ext>
            </a:extLst>
          </p:cNvPr>
          <p:cNvPicPr>
            <a:picLocks noChangeAspect="1"/>
          </p:cNvPicPr>
          <p:nvPr/>
        </p:nvPicPr>
        <p:blipFill>
          <a:blip r:embed="rId6"/>
          <a:stretch>
            <a:fillRect/>
          </a:stretch>
        </p:blipFill>
        <p:spPr>
          <a:xfrm>
            <a:off x="6404772" y="971549"/>
            <a:ext cx="4422683" cy="2484927"/>
          </a:xfrm>
          <a:prstGeom prst="rect">
            <a:avLst/>
          </a:prstGeom>
          <a:ln w="38100">
            <a:solidFill>
              <a:srgbClr val="5FE0D4"/>
            </a:solidFill>
          </a:ln>
        </p:spPr>
      </p:pic>
      <p:pic>
        <p:nvPicPr>
          <p:cNvPr id="11" name="Picture 10">
            <a:extLst>
              <a:ext uri="{FF2B5EF4-FFF2-40B4-BE49-F238E27FC236}">
                <a16:creationId xmlns:a16="http://schemas.microsoft.com/office/drawing/2014/main" id="{6568D54E-6F3C-C040-35C0-7CE44877DFDF}"/>
              </a:ext>
            </a:extLst>
          </p:cNvPr>
          <p:cNvPicPr>
            <a:picLocks noChangeAspect="1"/>
          </p:cNvPicPr>
          <p:nvPr/>
        </p:nvPicPr>
        <p:blipFill>
          <a:blip r:embed="rId7"/>
          <a:stretch>
            <a:fillRect/>
          </a:stretch>
        </p:blipFill>
        <p:spPr>
          <a:xfrm>
            <a:off x="1349585" y="3897960"/>
            <a:ext cx="4422683" cy="2484927"/>
          </a:xfrm>
          <a:prstGeom prst="rect">
            <a:avLst/>
          </a:prstGeom>
          <a:ln w="38100">
            <a:solidFill>
              <a:srgbClr val="5FE0D4"/>
            </a:solidFill>
          </a:ln>
        </p:spPr>
      </p:pic>
      <p:sp>
        <p:nvSpPr>
          <p:cNvPr id="2" name="TextBox 1">
            <a:extLst>
              <a:ext uri="{FF2B5EF4-FFF2-40B4-BE49-F238E27FC236}">
                <a16:creationId xmlns:a16="http://schemas.microsoft.com/office/drawing/2014/main" id="{B8BBEE64-1FD4-BE62-EE9D-CFC961FAE653}"/>
              </a:ext>
            </a:extLst>
          </p:cNvPr>
          <p:cNvSpPr txBox="1"/>
          <p:nvPr/>
        </p:nvSpPr>
        <p:spPr>
          <a:xfrm>
            <a:off x="10379998" y="6457890"/>
            <a:ext cx="1795684" cy="40011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3"/>
                </a:solidFill>
                <a:effectLst/>
                <a:uLnTx/>
                <a:uFillTx/>
                <a:latin typeface="Arial" charset="0"/>
                <a:ea typeface="+mn-ea"/>
                <a:cs typeface="+mn-cs"/>
              </a:rPr>
              <a:t>Document 37</a:t>
            </a:r>
          </a:p>
        </p:txBody>
      </p:sp>
      <p:sp>
        <p:nvSpPr>
          <p:cNvPr id="3" name="Title 3">
            <a:extLst>
              <a:ext uri="{FF2B5EF4-FFF2-40B4-BE49-F238E27FC236}">
                <a16:creationId xmlns:a16="http://schemas.microsoft.com/office/drawing/2014/main" id="{D95F3F28-56C1-4721-2254-B64325790878}"/>
              </a:ext>
            </a:extLst>
          </p:cNvPr>
          <p:cNvSpPr txBox="1">
            <a:spLocks/>
          </p:cNvSpPr>
          <p:nvPr/>
        </p:nvSpPr>
        <p:spPr>
          <a:xfrm>
            <a:off x="0" y="42322"/>
            <a:ext cx="12192000" cy="639763"/>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Genome Technology Program</a:t>
            </a:r>
            <a:endParaRPr lang="en-US" sz="3600" dirty="0">
              <a:solidFill>
                <a:srgbClr val="5FE0D4"/>
              </a:solidFill>
              <a:latin typeface="Arial" pitchFamily="34" charset="0"/>
              <a:cs typeface="Arial" pitchFamily="34" charset="0"/>
            </a:endParaRPr>
          </a:p>
        </p:txBody>
      </p:sp>
    </p:spTree>
    <p:extLst>
      <p:ext uri="{BB962C8B-B14F-4D97-AF65-F5344CB8AC3E}">
        <p14:creationId xmlns:p14="http://schemas.microsoft.com/office/powerpoint/2010/main" val="2849411811"/>
      </p:ext>
    </p:extLst>
  </p:cSld>
  <p:clrMapOvr>
    <a:overrideClrMapping bg1="lt1" tx1="dk1" bg2="lt2" tx2="dk2" accent1="accent1" accent2="accent2" accent3="accent3" accent4="accent4" accent5="accent5" accent6="accent6" hlink="hlink" folHlink="folHlink"/>
  </p:clrMapOvr>
  <p:transition spd="slow">
    <p:wipe dir="d"/>
  </p:transition>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66419BD-9FBE-2C20-43AC-9F1E36D71B78}"/>
              </a:ext>
            </a:extLst>
          </p:cNvPr>
          <p:cNvPicPr>
            <a:picLocks noChangeAspect="1"/>
          </p:cNvPicPr>
          <p:nvPr/>
        </p:nvPicPr>
        <p:blipFill>
          <a:blip r:embed="rId4"/>
          <a:stretch>
            <a:fillRect/>
          </a:stretch>
        </p:blipFill>
        <p:spPr>
          <a:xfrm>
            <a:off x="726564" y="4007906"/>
            <a:ext cx="2389982" cy="1995263"/>
          </a:xfrm>
          <a:prstGeom prst="rect">
            <a:avLst/>
          </a:prstGeom>
        </p:spPr>
      </p:pic>
      <p:sp>
        <p:nvSpPr>
          <p:cNvPr id="7" name="Rectangle 6">
            <a:extLst>
              <a:ext uri="{FF2B5EF4-FFF2-40B4-BE49-F238E27FC236}">
                <a16:creationId xmlns:a16="http://schemas.microsoft.com/office/drawing/2014/main" id="{52F18AF3-C0B4-4D27-9F65-4AC4AC65F607}"/>
              </a:ext>
            </a:extLst>
          </p:cNvPr>
          <p:cNvSpPr/>
          <p:nvPr/>
        </p:nvSpPr>
        <p:spPr>
          <a:xfrm>
            <a:off x="280905" y="1408067"/>
            <a:ext cx="11911095" cy="1723549"/>
          </a:xfrm>
          <a:prstGeom prst="rect">
            <a:avLst/>
          </a:prstGeom>
        </p:spPr>
        <p:txBody>
          <a:bodyPr wrap="square" lIns="91440" tIns="45720" rIns="91440" bIns="45720" anchor="t">
            <a:spAutoFit/>
          </a:bodyPr>
          <a:lstStyle/>
          <a:p>
            <a:pPr marL="387350" marR="0" lvl="2" indent="-228600" algn="l" defTabSz="627063" rtl="0" eaLnBrk="0" fontAlgn="auto" latinLnBrk="0" hangingPunct="0">
              <a:lnSpc>
                <a:spcPct val="100000"/>
              </a:lnSpc>
              <a:spcBef>
                <a:spcPts val="600"/>
              </a:spcBef>
              <a:spcAft>
                <a:spcPts val="0"/>
              </a:spcAft>
              <a:buClr>
                <a:srgbClr val="FFFFFF"/>
              </a:buClr>
              <a:buSzPct val="95000"/>
              <a:buFont typeface="Wingdings" pitchFamily="2" charset="2"/>
              <a:buChar char=""/>
              <a:tabLst/>
              <a:defRPr/>
            </a:pPr>
            <a:r>
              <a:rPr kumimoji="0" lang="en-US" sz="3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~$17.9 million in Fiscal Year 2023</a:t>
            </a:r>
          </a:p>
          <a:p>
            <a:pPr marL="387350" marR="0" lvl="2" indent="-228600" algn="l" defTabSz="627063" rtl="0" eaLnBrk="0" fontAlgn="auto" latinLnBrk="0" hangingPunct="0">
              <a:lnSpc>
                <a:spcPct val="100000"/>
              </a:lnSpc>
              <a:spcBef>
                <a:spcPts val="600"/>
              </a:spcBef>
              <a:spcAft>
                <a:spcPts val="0"/>
              </a:spcAft>
              <a:buClr>
                <a:srgbClr val="FFFFFF"/>
              </a:buClr>
              <a:buSzPct val="95000"/>
              <a:buFont typeface="Wingdings" pitchFamily="2" charset="2"/>
              <a:buChar char=""/>
              <a:tabLst/>
              <a:defRPr/>
            </a:pPr>
            <a:r>
              <a:rPr kumimoji="0" lang="en-US" sz="3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17 Phase I Proof-of-principle awards</a:t>
            </a:r>
          </a:p>
          <a:p>
            <a:pPr marL="387350" marR="0" lvl="2" indent="-228600" algn="l" defTabSz="627063" rtl="0" eaLnBrk="0" fontAlgn="auto" latinLnBrk="0" hangingPunct="0">
              <a:lnSpc>
                <a:spcPct val="100000"/>
              </a:lnSpc>
              <a:spcBef>
                <a:spcPts val="600"/>
              </a:spcBef>
              <a:spcAft>
                <a:spcPts val="0"/>
              </a:spcAft>
              <a:buClr>
                <a:srgbClr val="FFFFFF"/>
              </a:buClr>
              <a:buSzPct val="95000"/>
              <a:buFont typeface="Wingdings" pitchFamily="2" charset="2"/>
              <a:buChar char=""/>
              <a:tabLst/>
              <a:defRPr/>
            </a:pPr>
            <a:r>
              <a:rPr kumimoji="0" lang="en-US" sz="3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13 Phase II Pre-commercialization awards</a:t>
            </a:r>
          </a:p>
        </p:txBody>
      </p:sp>
      <p:sp>
        <p:nvSpPr>
          <p:cNvPr id="12" name="Title 3">
            <a:extLst>
              <a:ext uri="{FF2B5EF4-FFF2-40B4-BE49-F238E27FC236}">
                <a16:creationId xmlns:a16="http://schemas.microsoft.com/office/drawing/2014/main" id="{CCFCAB50-B8C2-4BC9-93CF-8F97592A4DB2}"/>
              </a:ext>
            </a:extLst>
          </p:cNvPr>
          <p:cNvSpPr txBox="1">
            <a:spLocks/>
          </p:cNvSpPr>
          <p:nvPr/>
        </p:nvSpPr>
        <p:spPr>
          <a:xfrm>
            <a:off x="-9952" y="20078"/>
            <a:ext cx="12192000"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Small Business Program </a:t>
            </a:r>
            <a:endParaRPr kumimoji="0" lang="en-US" sz="3600" b="1" i="0" u="none" strike="noStrike" kern="1200" cap="none" spc="0" normalizeH="0" baseline="0" noProof="0" dirty="0">
              <a:ln>
                <a:noFill/>
              </a:ln>
              <a:solidFill>
                <a:srgbClr val="5FE0D4"/>
              </a:solidFill>
              <a:effectLst/>
              <a:uLnTx/>
              <a:uFillTx/>
              <a:latin typeface="Arial" pitchFamily="34" charset="0"/>
              <a:ea typeface="+mj-ea"/>
              <a:cs typeface="Arial" pitchFamily="34" charset="0"/>
            </a:endParaRPr>
          </a:p>
        </p:txBody>
      </p:sp>
      <p:pic>
        <p:nvPicPr>
          <p:cNvPr id="1028" name="Picture 4" descr="Frameshift Labs - Org Chart, Teams, Culture &amp; Jobs | The Org">
            <a:extLst>
              <a:ext uri="{FF2B5EF4-FFF2-40B4-BE49-F238E27FC236}">
                <a16:creationId xmlns:a16="http://schemas.microsoft.com/office/drawing/2014/main" id="{D87E91BB-9325-41A8-898A-116DCB179E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94559" y="3904865"/>
            <a:ext cx="2170877" cy="217087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050DEE9-F2F6-B31D-4718-3BB6E69F0205}"/>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38</a:t>
            </a:r>
          </a:p>
        </p:txBody>
      </p:sp>
      <p:grpSp>
        <p:nvGrpSpPr>
          <p:cNvPr id="2" name="Group 1">
            <a:extLst>
              <a:ext uri="{FF2B5EF4-FFF2-40B4-BE49-F238E27FC236}">
                <a16:creationId xmlns:a16="http://schemas.microsoft.com/office/drawing/2014/main" id="{CDB1AC8C-9ECD-5EED-080F-8F077A7C4FD8}"/>
              </a:ext>
            </a:extLst>
          </p:cNvPr>
          <p:cNvGrpSpPr/>
          <p:nvPr/>
        </p:nvGrpSpPr>
        <p:grpSpPr>
          <a:xfrm>
            <a:off x="4224296" y="4236240"/>
            <a:ext cx="4024312" cy="1508125"/>
            <a:chOff x="3913187" y="3722687"/>
            <a:chExt cx="4024312" cy="1508125"/>
          </a:xfrm>
        </p:grpSpPr>
        <p:sp>
          <p:nvSpPr>
            <p:cNvPr id="8" name="Rectangle 7">
              <a:extLst>
                <a:ext uri="{FF2B5EF4-FFF2-40B4-BE49-F238E27FC236}">
                  <a16:creationId xmlns:a16="http://schemas.microsoft.com/office/drawing/2014/main" id="{C682FE2A-0AEB-8316-2E55-0A07E78C36C5}"/>
                </a:ext>
              </a:extLst>
            </p:cNvPr>
            <p:cNvSpPr/>
            <p:nvPr/>
          </p:nvSpPr>
          <p:spPr>
            <a:xfrm>
              <a:off x="3913187" y="3722687"/>
              <a:ext cx="4024312" cy="150812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85D68C45-CC26-8174-7985-C80331C241C5}"/>
                </a:ext>
              </a:extLst>
            </p:cNvPr>
            <p:cNvPicPr>
              <a:picLocks noChangeAspect="1"/>
            </p:cNvPicPr>
            <p:nvPr/>
          </p:nvPicPr>
          <p:blipFill>
            <a:blip r:embed="rId6"/>
            <a:stretch>
              <a:fillRect/>
            </a:stretch>
          </p:blipFill>
          <p:spPr>
            <a:xfrm>
              <a:off x="4220370" y="3981388"/>
              <a:ext cx="3624261" cy="1070101"/>
            </a:xfrm>
            <a:prstGeom prst="rect">
              <a:avLst/>
            </a:prstGeom>
          </p:spPr>
        </p:pic>
      </p:grpSp>
    </p:spTree>
    <p:extLst>
      <p:ext uri="{BB962C8B-B14F-4D97-AF65-F5344CB8AC3E}">
        <p14:creationId xmlns:p14="http://schemas.microsoft.com/office/powerpoint/2010/main" val="2674506365"/>
      </p:ext>
    </p:extLst>
  </p:cSld>
  <p:clrMapOvr>
    <a:overrideClrMapping bg1="lt1" tx1="dk1" bg2="lt2" tx2="dk2" accent1="accent1" accent2="accent2" accent3="accent3" accent4="accent4" accent5="accent5" accent6="accent6" hlink="hlink" folHlink="folHlink"/>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28"/>
                                        </p:tgtEl>
                                        <p:attrNameLst>
                                          <p:attrName>style.visibility</p:attrName>
                                        </p:attrNameLst>
                                      </p:cBhvr>
                                      <p:to>
                                        <p:strVal val="visible"/>
                                      </p:to>
                                    </p:set>
                                    <p:anim calcmode="lin" valueType="num">
                                      <p:cBhvr additive="base">
                                        <p:cTn id="19" dur="500" fill="hold"/>
                                        <p:tgtEl>
                                          <p:spTgt spid="1028"/>
                                        </p:tgtEl>
                                        <p:attrNameLst>
                                          <p:attrName>ppt_x</p:attrName>
                                        </p:attrNameLst>
                                      </p:cBhvr>
                                      <p:tavLst>
                                        <p:tav tm="0">
                                          <p:val>
                                            <p:strVal val="#ppt_x"/>
                                          </p:val>
                                        </p:tav>
                                        <p:tav tm="100000">
                                          <p:val>
                                            <p:strVal val="#ppt_x"/>
                                          </p:val>
                                        </p:tav>
                                      </p:tavLst>
                                    </p:anim>
                                    <p:anim calcmode="lin" valueType="num">
                                      <p:cBhvr additive="base">
                                        <p:cTn id="20"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E25BBA-D6F0-A9F9-FD31-70AA1B8D341D}"/>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39</a:t>
            </a:r>
          </a:p>
        </p:txBody>
      </p:sp>
      <p:graphicFrame>
        <p:nvGraphicFramePr>
          <p:cNvPr id="8" name="Table 5">
            <a:extLst>
              <a:ext uri="{FF2B5EF4-FFF2-40B4-BE49-F238E27FC236}">
                <a16:creationId xmlns:a16="http://schemas.microsoft.com/office/drawing/2014/main" id="{2A153C93-2E0A-50D8-3793-63A5E33A43B6}"/>
              </a:ext>
            </a:extLst>
          </p:cNvPr>
          <p:cNvGraphicFramePr>
            <a:graphicFrameLocks noGrp="1"/>
          </p:cNvGraphicFramePr>
          <p:nvPr>
            <p:ph sz="half" idx="1"/>
            <p:extLst>
              <p:ext uri="{D42A27DB-BD31-4B8C-83A1-F6EECF244321}">
                <p14:modId xmlns:p14="http://schemas.microsoft.com/office/powerpoint/2010/main" val="265155181"/>
              </p:ext>
            </p:extLst>
          </p:nvPr>
        </p:nvGraphicFramePr>
        <p:xfrm>
          <a:off x="659780" y="2215685"/>
          <a:ext cx="8585513" cy="3794760"/>
        </p:xfrm>
        <a:graphic>
          <a:graphicData uri="http://schemas.openxmlformats.org/drawingml/2006/table">
            <a:tbl>
              <a:tblPr firstRow="1" bandRow="1">
                <a:tableStyleId>{F5AB1C69-6EDB-4FF4-983F-18BD219EF322}</a:tableStyleId>
              </a:tblPr>
              <a:tblGrid>
                <a:gridCol w="3327713">
                  <a:extLst>
                    <a:ext uri="{9D8B030D-6E8A-4147-A177-3AD203B41FA5}">
                      <a16:colId xmlns:a16="http://schemas.microsoft.com/office/drawing/2014/main" val="4280842091"/>
                    </a:ext>
                  </a:extLst>
                </a:gridCol>
                <a:gridCol w="5257800">
                  <a:extLst>
                    <a:ext uri="{9D8B030D-6E8A-4147-A177-3AD203B41FA5}">
                      <a16:colId xmlns:a16="http://schemas.microsoft.com/office/drawing/2014/main" val="686685413"/>
                    </a:ext>
                  </a:extLst>
                </a:gridCol>
              </a:tblGrid>
              <a:tr h="0">
                <a:tc>
                  <a:txBody>
                    <a:bodyPr/>
                    <a:lstStyle/>
                    <a:p>
                      <a:pPr>
                        <a:spcAft>
                          <a:spcPts val="1800"/>
                        </a:spcAft>
                      </a:pPr>
                      <a:r>
                        <a:rPr lang="en-US" sz="2800"/>
                        <a:t>NOFO</a:t>
                      </a:r>
                      <a:endParaRPr lang="en-US" sz="2800" b="1"/>
                    </a:p>
                  </a:txBody>
                  <a:tcPr marL="137160" marT="91440" marB="91440" anchor="ctr"/>
                </a:tc>
                <a:tc>
                  <a:txBody>
                    <a:bodyPr/>
                    <a:lstStyle/>
                    <a:p>
                      <a:pPr>
                        <a:spcAft>
                          <a:spcPts val="1800"/>
                        </a:spcAft>
                      </a:pPr>
                      <a:r>
                        <a:rPr lang="en-US" sz="2800"/>
                        <a:t>Features</a:t>
                      </a:r>
                    </a:p>
                  </a:txBody>
                  <a:tcPr marL="137160" marT="91440" marB="91440" anchor="ctr"/>
                </a:tc>
                <a:extLst>
                  <a:ext uri="{0D108BD9-81ED-4DB2-BD59-A6C34878D82A}">
                    <a16:rowId xmlns:a16="http://schemas.microsoft.com/office/drawing/2014/main" val="498818364"/>
                  </a:ext>
                </a:extLst>
              </a:tr>
              <a:tr h="0">
                <a:tc>
                  <a:txBody>
                    <a:bodyPr/>
                    <a:lstStyle/>
                    <a:p>
                      <a:pPr>
                        <a:spcAft>
                          <a:spcPts val="1800"/>
                        </a:spcAft>
                      </a:pPr>
                      <a:r>
                        <a:rPr lang="en-US" sz="2800">
                          <a:solidFill>
                            <a:schemeClr val="bg1"/>
                          </a:solidFill>
                        </a:rPr>
                        <a:t>R01 </a:t>
                      </a:r>
                      <a:r>
                        <a:rPr lang="en-US" sz="2800">
                          <a:solidFill>
                            <a:schemeClr val="bg1"/>
                          </a:solidFill>
                          <a:hlinkClick r:id="rId4"/>
                        </a:rPr>
                        <a:t>PAR-23-293</a:t>
                      </a:r>
                      <a:endParaRPr lang="en-US" sz="2800">
                        <a:solidFill>
                          <a:schemeClr val="bg1"/>
                        </a:solidFill>
                      </a:endParaRPr>
                    </a:p>
                  </a:txBody>
                  <a:tcPr marL="137160" marT="137160" marB="137160" anchor="ctr"/>
                </a:tc>
                <a:tc>
                  <a:txBody>
                    <a:bodyPr/>
                    <a:lstStyle/>
                    <a:p>
                      <a:pPr>
                        <a:spcAft>
                          <a:spcPts val="1800"/>
                        </a:spcAft>
                      </a:pPr>
                      <a:r>
                        <a:rPr lang="en-US" sz="2800">
                          <a:solidFill>
                            <a:schemeClr val="bg1"/>
                          </a:solidFill>
                        </a:rPr>
                        <a:t>$500K per year; up to 5 years</a:t>
                      </a:r>
                    </a:p>
                    <a:p>
                      <a:pPr>
                        <a:spcAft>
                          <a:spcPts val="1800"/>
                        </a:spcAft>
                      </a:pPr>
                      <a:r>
                        <a:rPr lang="en-US" sz="2800">
                          <a:solidFill>
                            <a:schemeClr val="bg1"/>
                          </a:solidFill>
                        </a:rPr>
                        <a:t>Requires Plan for Enhancing Diverse Perspectives (</a:t>
                      </a:r>
                      <a:r>
                        <a:rPr lang="en-US" sz="2800">
                          <a:solidFill>
                            <a:schemeClr val="bg1"/>
                          </a:solidFill>
                          <a:hlinkClick r:id="rId5"/>
                        </a:rPr>
                        <a:t>PEDP</a:t>
                      </a:r>
                      <a:r>
                        <a:rPr lang="en-US" sz="2800">
                          <a:solidFill>
                            <a:schemeClr val="bg1"/>
                          </a:solidFill>
                        </a:rPr>
                        <a:t>)</a:t>
                      </a:r>
                    </a:p>
                  </a:txBody>
                  <a:tcPr marL="137160" marT="137160" marB="137160" anchor="ctr"/>
                </a:tc>
                <a:extLst>
                  <a:ext uri="{0D108BD9-81ED-4DB2-BD59-A6C34878D82A}">
                    <a16:rowId xmlns:a16="http://schemas.microsoft.com/office/drawing/2014/main" val="3865799905"/>
                  </a:ext>
                </a:extLst>
              </a:tr>
              <a:tr h="0">
                <a:tc>
                  <a:txBody>
                    <a:bodyPr/>
                    <a:lstStyle/>
                    <a:p>
                      <a:pPr>
                        <a:spcAft>
                          <a:spcPts val="1800"/>
                        </a:spcAft>
                      </a:pPr>
                      <a:r>
                        <a:rPr lang="en-US" sz="2800">
                          <a:solidFill>
                            <a:schemeClr val="bg1"/>
                          </a:solidFill>
                        </a:rPr>
                        <a:t>R21 </a:t>
                      </a:r>
                      <a:r>
                        <a:rPr lang="en-US" sz="2800">
                          <a:solidFill>
                            <a:schemeClr val="bg1"/>
                          </a:solidFill>
                          <a:hlinkClick r:id="rId6"/>
                        </a:rPr>
                        <a:t>PAR-23-294</a:t>
                      </a:r>
                      <a:endParaRPr lang="en-US" sz="2800">
                        <a:solidFill>
                          <a:schemeClr val="bg1"/>
                        </a:solidFill>
                      </a:endParaRPr>
                    </a:p>
                  </a:txBody>
                  <a:tcPr marL="137160" marT="137160" marB="137160" anchor="ctr"/>
                </a:tc>
                <a:tc>
                  <a:txBody>
                    <a:bodyPr/>
                    <a:lstStyle/>
                    <a:p>
                      <a:pPr>
                        <a:spcAft>
                          <a:spcPts val="1800"/>
                        </a:spcAft>
                      </a:pPr>
                      <a:r>
                        <a:rPr lang="en-US" sz="2800" b="0">
                          <a:solidFill>
                            <a:schemeClr val="bg1"/>
                          </a:solidFill>
                        </a:rPr>
                        <a:t>$275K </a:t>
                      </a:r>
                      <a:r>
                        <a:rPr lang="en-US" sz="2800" b="0" u="none">
                          <a:solidFill>
                            <a:schemeClr val="bg1"/>
                          </a:solidFill>
                        </a:rPr>
                        <a:t>total; </a:t>
                      </a:r>
                      <a:r>
                        <a:rPr lang="en-US" sz="2800" b="0">
                          <a:solidFill>
                            <a:schemeClr val="bg1"/>
                          </a:solidFill>
                        </a:rPr>
                        <a:t>Up to 3 years</a:t>
                      </a:r>
                      <a:endParaRPr lang="en-US" sz="2800">
                        <a:solidFill>
                          <a:schemeClr val="bg1"/>
                        </a:solidFill>
                      </a:endParaRPr>
                    </a:p>
                  </a:txBody>
                  <a:tcPr marL="137160" marT="137160" marB="137160" anchor="ctr"/>
                </a:tc>
                <a:extLst>
                  <a:ext uri="{0D108BD9-81ED-4DB2-BD59-A6C34878D82A}">
                    <a16:rowId xmlns:a16="http://schemas.microsoft.com/office/drawing/2014/main" val="4096995858"/>
                  </a:ext>
                </a:extLst>
              </a:tr>
              <a:tr h="0">
                <a:tc>
                  <a:txBody>
                    <a:bodyPr/>
                    <a:lstStyle/>
                    <a:p>
                      <a:pPr>
                        <a:spcAft>
                          <a:spcPts val="1800"/>
                        </a:spcAft>
                      </a:pPr>
                      <a:r>
                        <a:rPr lang="en-US" sz="2800">
                          <a:solidFill>
                            <a:schemeClr val="bg1"/>
                          </a:solidFill>
                        </a:rPr>
                        <a:t>R03 </a:t>
                      </a:r>
                      <a:r>
                        <a:rPr lang="en-US" sz="2800">
                          <a:solidFill>
                            <a:schemeClr val="bg1"/>
                          </a:solidFill>
                          <a:hlinkClick r:id="rId7"/>
                        </a:rPr>
                        <a:t>PAR-23-295</a:t>
                      </a:r>
                      <a:endParaRPr lang="en-US" sz="2800">
                        <a:solidFill>
                          <a:schemeClr val="bg1"/>
                        </a:solidFill>
                      </a:endParaRPr>
                    </a:p>
                  </a:txBody>
                  <a:tcPr marL="137160" marT="137160" marB="137160" anchor="ctr"/>
                </a:tc>
                <a:tc>
                  <a:txBody>
                    <a:bodyPr/>
                    <a:lstStyle/>
                    <a:p>
                      <a:pPr>
                        <a:spcAft>
                          <a:spcPts val="1800"/>
                        </a:spcAft>
                      </a:pPr>
                      <a:r>
                        <a:rPr lang="en-US" sz="2800" b="0" kern="1200">
                          <a:solidFill>
                            <a:schemeClr val="bg1"/>
                          </a:solidFill>
                          <a:effectLst/>
                        </a:rPr>
                        <a:t>$50K per year; Up to 2 years</a:t>
                      </a:r>
                      <a:endParaRPr lang="en-US" sz="2800">
                        <a:solidFill>
                          <a:schemeClr val="bg1"/>
                        </a:solidFill>
                      </a:endParaRPr>
                    </a:p>
                  </a:txBody>
                  <a:tcPr marL="137160" marT="137160" marB="137160" anchor="ctr"/>
                </a:tc>
                <a:extLst>
                  <a:ext uri="{0D108BD9-81ED-4DB2-BD59-A6C34878D82A}">
                    <a16:rowId xmlns:a16="http://schemas.microsoft.com/office/drawing/2014/main" val="705221794"/>
                  </a:ext>
                </a:extLst>
              </a:tr>
            </a:tbl>
          </a:graphicData>
        </a:graphic>
      </p:graphicFrame>
      <p:sp>
        <p:nvSpPr>
          <p:cNvPr id="5" name="Title 4">
            <a:extLst>
              <a:ext uri="{FF2B5EF4-FFF2-40B4-BE49-F238E27FC236}">
                <a16:creationId xmlns:a16="http://schemas.microsoft.com/office/drawing/2014/main" id="{51641FE7-570E-B1BC-CDC4-766E34A85A4B}"/>
              </a:ext>
            </a:extLst>
          </p:cNvPr>
          <p:cNvSpPr>
            <a:spLocks noGrp="1"/>
          </p:cNvSpPr>
          <p:nvPr>
            <p:ph type="title"/>
          </p:nvPr>
        </p:nvSpPr>
        <p:spPr>
          <a:xfrm>
            <a:off x="-16318" y="735745"/>
            <a:ext cx="12192000" cy="235678"/>
          </a:xfrm>
        </p:spPr>
        <p:txBody>
          <a:bodyPr>
            <a:normAutofit fontScale="90000"/>
          </a:bodyPr>
          <a:lstStyle/>
          <a:p>
            <a:pPr lvl="2" algn="ctr" defTabSz="627063" rtl="0" eaLnBrk="0" hangingPunct="0">
              <a:lnSpc>
                <a:spcPct val="90000"/>
              </a:lnSpc>
              <a:tabLst>
                <a:tab pos="2571750" algn="l"/>
              </a:tabLst>
              <a:defRPr/>
            </a:pPr>
            <a:r>
              <a:rPr lang="en-US" sz="4000" b="1" kern="1200" dirty="0">
                <a:solidFill>
                  <a:srgbClr val="5FE0D4"/>
                </a:solidFill>
                <a:latin typeface="Arial"/>
                <a:ea typeface="+mn-ea"/>
                <a:cs typeface="Arial"/>
              </a:rPr>
              <a:t>Ethical, Legal, and Social Implications (ELSI)</a:t>
            </a:r>
            <a:br>
              <a:rPr lang="en-US" sz="4000" b="1" kern="1200" dirty="0">
                <a:solidFill>
                  <a:srgbClr val="5FE0D4"/>
                </a:solidFill>
                <a:latin typeface="Arial"/>
                <a:ea typeface="+mn-ea"/>
                <a:cs typeface="Arial"/>
              </a:rPr>
            </a:br>
            <a:r>
              <a:rPr kumimoji="0" lang="en-US" sz="4000" b="1" i="0" u="none" strike="noStrike" kern="1200" cap="none" spc="0" normalizeH="0" baseline="0" noProof="0" dirty="0">
                <a:ln>
                  <a:noFill/>
                </a:ln>
                <a:solidFill>
                  <a:srgbClr val="5FE0D4"/>
                </a:solidFill>
                <a:effectLst/>
                <a:uLnTx/>
                <a:uFillTx/>
                <a:latin typeface="Arial"/>
                <a:ea typeface="+mn-ea"/>
                <a:cs typeface="Arial"/>
              </a:rPr>
              <a:t> Research Program</a:t>
            </a:r>
            <a:br>
              <a:rPr kumimoji="0" lang="en-US" sz="4000" b="1" i="0" u="none" strike="noStrike" kern="1200" cap="none" spc="0" normalizeH="0" baseline="0" noProof="0" dirty="0">
                <a:ln>
                  <a:noFill/>
                </a:ln>
                <a:solidFill>
                  <a:srgbClr val="5FE0D4"/>
                </a:solidFill>
                <a:effectLst/>
                <a:uLnTx/>
                <a:uFillTx/>
                <a:latin typeface="Arial"/>
                <a:ea typeface="+mn-ea"/>
                <a:cs typeface="Arial"/>
              </a:rPr>
            </a:br>
            <a:br>
              <a:rPr kumimoji="0" lang="en-US" sz="800" b="1" i="0" u="none" strike="noStrike" kern="1200" cap="none" spc="0" normalizeH="0" baseline="0" noProof="0" dirty="0">
                <a:ln>
                  <a:noFill/>
                </a:ln>
                <a:solidFill>
                  <a:srgbClr val="5FE0D4"/>
                </a:solidFill>
                <a:effectLst/>
                <a:uLnTx/>
                <a:uFillTx/>
                <a:latin typeface="Arial"/>
                <a:ea typeface="+mn-ea"/>
                <a:cs typeface="Arial"/>
              </a:rPr>
            </a:br>
            <a:r>
              <a:rPr kumimoji="0" lang="en-US" sz="3600" b="1" i="0" u="none" strike="noStrike" kern="1200" cap="none" spc="0" normalizeH="0" baseline="0" noProof="0" dirty="0">
                <a:ln>
                  <a:noFill/>
                </a:ln>
                <a:solidFill>
                  <a:schemeClr val="tx1"/>
                </a:solidFill>
                <a:effectLst/>
                <a:uLnTx/>
                <a:uFillTx/>
                <a:latin typeface="Arial"/>
                <a:ea typeface="+mn-ea"/>
                <a:cs typeface="Arial"/>
              </a:rPr>
              <a:t>Renewed Notices of Funding Opportunity</a:t>
            </a:r>
            <a:endParaRPr lang="en-US" sz="3100" b="1" dirty="0"/>
          </a:p>
        </p:txBody>
      </p:sp>
      <p:sp>
        <p:nvSpPr>
          <p:cNvPr id="10" name="Right Brace 9">
            <a:extLst>
              <a:ext uri="{FF2B5EF4-FFF2-40B4-BE49-F238E27FC236}">
                <a16:creationId xmlns:a16="http://schemas.microsoft.com/office/drawing/2014/main" id="{AE484702-3A6E-6E28-A1F1-46FFC4DC4E34}"/>
              </a:ext>
            </a:extLst>
          </p:cNvPr>
          <p:cNvSpPr/>
          <p:nvPr/>
        </p:nvSpPr>
        <p:spPr>
          <a:xfrm>
            <a:off x="9302268" y="2918342"/>
            <a:ext cx="424593" cy="2317898"/>
          </a:xfrm>
          <a:prstGeom prst="rightBrace">
            <a:avLst>
              <a:gd name="adj1" fmla="val 36049"/>
              <a:gd name="adj2" fmla="val 50000"/>
            </a:avLst>
          </a:prstGeom>
          <a:noFill/>
          <a:ln w="76200">
            <a:solidFill>
              <a:srgbClr val="5EDFD3"/>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568575D0-BDDB-7BA6-630F-3D1B55F64BD9}"/>
              </a:ext>
            </a:extLst>
          </p:cNvPr>
          <p:cNvSpPr txBox="1"/>
          <p:nvPr/>
        </p:nvSpPr>
        <p:spPr>
          <a:xfrm>
            <a:off x="9856610" y="3290905"/>
            <a:ext cx="2344507" cy="1692771"/>
          </a:xfrm>
          <a:prstGeom prst="rect">
            <a:avLst/>
          </a:prstGeom>
          <a:noFill/>
        </p:spPr>
        <p:txBody>
          <a:bodyPr wrap="square" lIns="91440" tIns="45720" rIns="91440" bIns="45720" rtlCol="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Provide rationale for population descriptors</a:t>
            </a:r>
          </a:p>
        </p:txBody>
      </p:sp>
    </p:spTree>
    <p:extLst>
      <p:ext uri="{BB962C8B-B14F-4D97-AF65-F5344CB8AC3E}">
        <p14:creationId xmlns:p14="http://schemas.microsoft.com/office/powerpoint/2010/main" val="3102751358"/>
      </p:ext>
    </p:extLst>
  </p:cSld>
  <p:clrMapOvr>
    <a:overrideClrMapping bg1="lt1" tx1="dk1" bg2="lt2" tx2="dk2" accent1="accent1" accent2="accent2" accent3="accent3" accent4="accent4" accent5="accent5" accent6="accent6" hlink="hlink" folHlink="folHlink"/>
  </p:clrMapOvr>
  <p:transition spd="slow">
    <p:wipe dir="d"/>
  </p:transition>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17" name="Content Placeholder 16" descr="A profile of a person's face&#10;&#10;Description automatically generated">
            <a:extLst>
              <a:ext uri="{FF2B5EF4-FFF2-40B4-BE49-F238E27FC236}">
                <a16:creationId xmlns:a16="http://schemas.microsoft.com/office/drawing/2014/main" id="{B936EDB7-1E9F-8F64-ECBA-DF879B27715E}"/>
              </a:ext>
            </a:extLst>
          </p:cNvPr>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577146" y="1760477"/>
            <a:ext cx="4736444" cy="4517321"/>
          </a:xfrm>
          <a:ln w="38100">
            <a:solidFill>
              <a:srgbClr val="5FE0D4"/>
            </a:solidFill>
          </a:ln>
        </p:spPr>
      </p:pic>
      <p:sp>
        <p:nvSpPr>
          <p:cNvPr id="2" name="Title 1"/>
          <p:cNvSpPr>
            <a:spLocks noGrp="1"/>
          </p:cNvSpPr>
          <p:nvPr>
            <p:ph type="title"/>
          </p:nvPr>
        </p:nvSpPr>
        <p:spPr>
          <a:xfrm>
            <a:off x="-1" y="35591"/>
            <a:ext cx="12192001" cy="1050700"/>
          </a:xfrm>
        </p:spPr>
        <p:txBody>
          <a:bodyPr>
            <a:noAutofit/>
          </a:bodyPr>
          <a:lstStyle/>
          <a:p>
            <a:pPr algn="ctr">
              <a:lnSpc>
                <a:spcPts val="4800"/>
              </a:lnSpc>
            </a:pPr>
            <a:r>
              <a:rPr lang="en-US" sz="3600" spc="-30" dirty="0"/>
              <a:t>Training, Diversity, and Health Equity (</a:t>
            </a:r>
            <a:r>
              <a:rPr lang="en-US" sz="3600" spc="-30" dirty="0" err="1"/>
              <a:t>TiDHE</a:t>
            </a:r>
            <a:r>
              <a:rPr lang="en-US" sz="3600" spc="-30" dirty="0"/>
              <a:t>) Office</a:t>
            </a:r>
            <a:br>
              <a:rPr lang="en-US" sz="3600" b="1" spc="-30" dirty="0"/>
            </a:br>
            <a:r>
              <a:rPr lang="en-US" sz="3200" b="1" spc="-30" dirty="0">
                <a:solidFill>
                  <a:schemeClr val="tx1"/>
                </a:solidFill>
              </a:rPr>
              <a:t>Identifying and Evaluating Trainee Outcomes</a:t>
            </a:r>
            <a:endParaRPr lang="en-US" sz="2800" b="1" spc="-30" dirty="0">
              <a:solidFill>
                <a:schemeClr val="tx1"/>
              </a:solidFill>
            </a:endParaRPr>
          </a:p>
        </p:txBody>
      </p:sp>
      <p:sp>
        <p:nvSpPr>
          <p:cNvPr id="19" name="TextBox 18">
            <a:extLst>
              <a:ext uri="{FF2B5EF4-FFF2-40B4-BE49-F238E27FC236}">
                <a16:creationId xmlns:a16="http://schemas.microsoft.com/office/drawing/2014/main" id="{35EB9158-7C0F-53A6-6C13-1293F84F0CE9}"/>
              </a:ext>
            </a:extLst>
          </p:cNvPr>
          <p:cNvSpPr txBox="1"/>
          <p:nvPr/>
        </p:nvSpPr>
        <p:spPr>
          <a:xfrm>
            <a:off x="4924646" y="1645761"/>
            <a:ext cx="7095904" cy="4632037"/>
          </a:xfrm>
          <a:prstGeom prst="rect">
            <a:avLst/>
          </a:prstGeom>
          <a:noFill/>
        </p:spPr>
        <p:txBody>
          <a:bodyPr wrap="square">
            <a:spAutoFit/>
          </a:bodyPr>
          <a:lstStyle/>
          <a:p>
            <a:pPr marL="951865" marR="0" lvl="1" indent="-342900" algn="l" defTabSz="1219170" rtl="0" eaLnBrk="1" fontAlgn="auto" latinLnBrk="0" hangingPunct="1">
              <a:lnSpc>
                <a:spcPct val="100000"/>
              </a:lnSpc>
              <a:spcBef>
                <a:spcPts val="600"/>
              </a:spcBef>
              <a:spcAft>
                <a:spcPts val="0"/>
              </a:spcAft>
              <a:buClrTx/>
              <a:buSzTx/>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New evidence-based, online 	toolkit for genomics training 	programs</a:t>
            </a:r>
          </a:p>
          <a:p>
            <a:pPr marL="951865" marR="0" lvl="1" indent="-342900" algn="l" defTabSz="1219170" rtl="0" eaLnBrk="1" fontAlgn="auto" latinLnBrk="0" hangingPunct="1">
              <a:lnSpc>
                <a:spcPct val="100000"/>
              </a:lnSpc>
              <a:spcBef>
                <a:spcPts val="600"/>
              </a:spcBef>
              <a:spcAft>
                <a:spcPts val="0"/>
              </a:spcAft>
              <a:buClrTx/>
              <a:buSzTx/>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Aids programs to implement 	streamlined, data-driven 	approaches to evaluate 	trainee outcomes and success</a:t>
            </a:r>
          </a:p>
          <a:p>
            <a:pPr marL="951865" marR="0" lvl="1" indent="-342900" algn="l" defTabSz="1219170" rtl="0" eaLnBrk="1" fontAlgn="auto" latinLnBrk="0" hangingPunct="1">
              <a:lnSpc>
                <a:spcPct val="100000"/>
              </a:lnSpc>
              <a:spcBef>
                <a:spcPts val="1200"/>
              </a:spcBef>
              <a:spcAft>
                <a:spcPts val="0"/>
              </a:spcAft>
              <a:buClrTx/>
              <a:buSzTx/>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Support trainee career goals and 	contribute to enhancing</a:t>
            </a:r>
            <a:r>
              <a:rPr kumimoji="0" lang="en-US" sz="2800" b="1" i="0" u="none" strike="noStrike" kern="1200" cap="none" spc="0" normalizeH="0" noProof="0" dirty="0">
                <a:ln>
                  <a:noFill/>
                </a:ln>
                <a:solidFill>
                  <a:srgbClr val="FFFFFF"/>
                </a:solidFill>
                <a:effectLst/>
                <a:uLnTx/>
                <a:uFillTx/>
                <a:latin typeface="Arial" panose="020B0604020202020204" pitchFamily="34" charset="0"/>
                <a:ea typeface="+mn-ea"/>
                <a:cs typeface="Arial" panose="020B0604020202020204" pitchFamily="34" charset="0"/>
              </a:rPr>
              <a:t> 	</a:t>
            </a: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genomics workforce diversity</a:t>
            </a:r>
          </a:p>
        </p:txBody>
      </p:sp>
      <p:sp>
        <p:nvSpPr>
          <p:cNvPr id="5" name="TextBox 4">
            <a:extLst>
              <a:ext uri="{FF2B5EF4-FFF2-40B4-BE49-F238E27FC236}">
                <a16:creationId xmlns:a16="http://schemas.microsoft.com/office/drawing/2014/main" id="{AB5A8052-5026-5A3B-7C04-07D4CF14B8D6}"/>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40</a:t>
            </a:r>
          </a:p>
        </p:txBody>
      </p:sp>
    </p:spTree>
    <p:custDataLst>
      <p:tags r:id="rId2"/>
    </p:custDataLst>
    <p:extLst>
      <p:ext uri="{BB962C8B-B14F-4D97-AF65-F5344CB8AC3E}">
        <p14:creationId xmlns:p14="http://schemas.microsoft.com/office/powerpoint/2010/main" val="435859152"/>
      </p:ext>
    </p:extLst>
  </p:cSld>
  <p:clrMapOvr>
    <a:overrideClrMapping bg1="lt1" tx1="dk1" bg2="lt2" tx2="dk2" accent1="accent1" accent2="accent2" accent3="accent3" accent4="accent4" accent5="accent5" accent6="accent6" hlink="hlink" folHlink="folHlink"/>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5" name="Content Placeholder 1">
            <a:extLst>
              <a:ext uri="{FF2B5EF4-FFF2-40B4-BE49-F238E27FC236}">
                <a16:creationId xmlns:a16="http://schemas.microsoft.com/office/drawing/2014/main" id="{DE19649A-7CB3-4F88-EEA4-755BB00E0767}"/>
              </a:ext>
            </a:extLst>
          </p:cNvPr>
          <p:cNvSpPr txBox="1">
            <a:spLocks/>
          </p:cNvSpPr>
          <p:nvPr/>
        </p:nvSpPr>
        <p:spPr>
          <a:xfrm>
            <a:off x="2702449" y="5239246"/>
            <a:ext cx="7403315" cy="1402217"/>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158750" marR="0" lvl="2" indent="0" algn="ctr" defTabSz="627063" rtl="0" eaLnBrk="0" fontAlgn="auto" latinLnBrk="0" hangingPunct="0">
              <a:lnSpc>
                <a:spcPct val="150000"/>
              </a:lnSpc>
              <a:spcBef>
                <a:spcPts val="0"/>
              </a:spcBef>
              <a:spcAft>
                <a:spcPts val="600"/>
              </a:spcAft>
              <a:buClr>
                <a:srgbClr val="FFFFFF"/>
              </a:buClr>
              <a:buSzPct val="95000"/>
              <a:buNone/>
              <a:tabLst/>
              <a:defRPr/>
            </a:pPr>
            <a:r>
              <a:rPr kumimoji="0" lang="en-US" sz="2500" b="1" i="0" u="none" strike="noStrike" kern="1200" cap="none" spc="0" normalizeH="0" baseline="0" noProof="0" dirty="0">
                <a:ln>
                  <a:noFill/>
                </a:ln>
                <a:solidFill>
                  <a:prstClr val="white"/>
                </a:solidFill>
                <a:effectLst/>
                <a:uLnTx/>
                <a:uFillTx/>
                <a:latin typeface="Arial" charset="0"/>
                <a:ea typeface="+mn-ea"/>
                <a:cs typeface="+mn-cs"/>
              </a:rPr>
              <a:t>SACNAS Conference: October 2023</a:t>
            </a:r>
          </a:p>
          <a:p>
            <a:pPr marL="158750" marR="0" lvl="2" indent="0" algn="ctr" defTabSz="627063" rtl="0" eaLnBrk="0" fontAlgn="auto" latinLnBrk="0" hangingPunct="0">
              <a:lnSpc>
                <a:spcPct val="150000"/>
              </a:lnSpc>
              <a:spcBef>
                <a:spcPts val="0"/>
              </a:spcBef>
              <a:spcAft>
                <a:spcPts val="600"/>
              </a:spcAft>
              <a:buClr>
                <a:srgbClr val="FFFFFF"/>
              </a:buClr>
              <a:buSzPct val="95000"/>
              <a:buNone/>
              <a:tabLst/>
              <a:defRPr/>
            </a:pPr>
            <a:r>
              <a:rPr kumimoji="0" lang="en-US" sz="2500" b="1" i="0" u="none" strike="noStrike" kern="1200" cap="none" spc="0" normalizeH="0" baseline="0" noProof="0" dirty="0">
                <a:ln>
                  <a:noFill/>
                </a:ln>
                <a:solidFill>
                  <a:prstClr val="white"/>
                </a:solidFill>
                <a:effectLst/>
                <a:uLnTx/>
                <a:uFillTx/>
                <a:latin typeface="Arial" charset="0"/>
                <a:ea typeface="+mn-ea"/>
                <a:cs typeface="+mn-cs"/>
              </a:rPr>
              <a:t>ABRCMS Conference: November 2023</a:t>
            </a:r>
          </a:p>
          <a:p>
            <a:pPr marL="387350" marR="0" lvl="2" indent="-228600" algn="ctr" defTabSz="627063" rtl="0" eaLnBrk="0" fontAlgn="auto" latinLnBrk="0" hangingPunct="0">
              <a:lnSpc>
                <a:spcPct val="90000"/>
              </a:lnSpc>
              <a:spcBef>
                <a:spcPts val="0"/>
              </a:spcBef>
              <a:spcAft>
                <a:spcPts val="600"/>
              </a:spcAft>
              <a:buClr>
                <a:srgbClr val="FFFFFF"/>
              </a:buClr>
              <a:buSzPct val="95000"/>
              <a:buFont typeface="Wingdings" pitchFamily="2" charset="2"/>
              <a:buChar char=""/>
              <a:tabLst/>
              <a:defRPr/>
            </a:pPr>
            <a:endParaRPr kumimoji="0" lang="en-US" sz="2500" b="1" i="0" u="none" strike="noStrike" kern="1200" cap="none" spc="0" normalizeH="0" baseline="0" noProof="0" dirty="0">
              <a:ln>
                <a:noFill/>
              </a:ln>
              <a:solidFill>
                <a:prstClr val="white"/>
              </a:solidFill>
              <a:effectLst/>
              <a:uLnTx/>
              <a:uFillTx/>
              <a:latin typeface="Arial" charset="0"/>
              <a:ea typeface="+mn-ea"/>
              <a:cs typeface="+mn-cs"/>
            </a:endParaRPr>
          </a:p>
        </p:txBody>
      </p:sp>
      <p:pic>
        <p:nvPicPr>
          <p:cNvPr id="6" name="Picture 5" descr="A picture containing text, person&#10;&#10;Description automatically generated">
            <a:extLst>
              <a:ext uri="{FF2B5EF4-FFF2-40B4-BE49-F238E27FC236}">
                <a16:creationId xmlns:a16="http://schemas.microsoft.com/office/drawing/2014/main" id="{6E52BB77-6310-B6B0-4A6F-989A473C04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07244" y="1618754"/>
            <a:ext cx="4388755" cy="3290900"/>
          </a:xfrm>
          <a:prstGeom prst="rect">
            <a:avLst/>
          </a:prstGeom>
          <a:ln w="38100">
            <a:solidFill>
              <a:srgbClr val="5FE0D4"/>
            </a:solidFill>
          </a:ln>
          <a:effectLst/>
        </p:spPr>
      </p:pic>
      <p:pic>
        <p:nvPicPr>
          <p:cNvPr id="9" name="Picture 8" descr="Graphical user interface, application, Teams&#10;&#10;Description automatically generated">
            <a:extLst>
              <a:ext uri="{FF2B5EF4-FFF2-40B4-BE49-F238E27FC236}">
                <a16:creationId xmlns:a16="http://schemas.microsoft.com/office/drawing/2014/main" id="{DF01A5D3-0FE4-F60A-80DA-5A198092DFB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63575" y="1618754"/>
            <a:ext cx="3021181" cy="3290899"/>
          </a:xfrm>
          <a:prstGeom prst="rect">
            <a:avLst/>
          </a:prstGeom>
          <a:ln w="38100">
            <a:solidFill>
              <a:srgbClr val="5FE0D4"/>
            </a:solidFill>
          </a:ln>
          <a:effectLst/>
        </p:spPr>
      </p:pic>
      <p:sp>
        <p:nvSpPr>
          <p:cNvPr id="8" name="Title 1">
            <a:extLst>
              <a:ext uri="{FF2B5EF4-FFF2-40B4-BE49-F238E27FC236}">
                <a16:creationId xmlns:a16="http://schemas.microsoft.com/office/drawing/2014/main" id="{3686AC0D-4DC5-AC64-A839-80D9BD8D7A97}"/>
              </a:ext>
            </a:extLst>
          </p:cNvPr>
          <p:cNvSpPr txBox="1">
            <a:spLocks/>
          </p:cNvSpPr>
          <p:nvPr/>
        </p:nvSpPr>
        <p:spPr>
          <a:xfrm>
            <a:off x="-1" y="35591"/>
            <a:ext cx="12192001" cy="1050700"/>
          </a:xfrm>
          <a:prstGeom prst="rect">
            <a:avLst/>
          </a:prstGeom>
        </p:spPr>
        <p:txBody>
          <a:bodyPr vert="horz" lIns="0" tIns="45720" rIns="91440" bIns="45720" rtlCol="0" anchor="ctr" anchorCtr="0">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lnSpc>
                <a:spcPts val="4800"/>
              </a:lnSpc>
            </a:pPr>
            <a:r>
              <a:rPr lang="en-US" sz="3600" spc="-30" dirty="0"/>
              <a:t>Training, Diversity, and Health Equity (</a:t>
            </a:r>
            <a:r>
              <a:rPr lang="en-US" sz="3600" spc="-30" dirty="0" err="1"/>
              <a:t>TiDHE</a:t>
            </a:r>
            <a:r>
              <a:rPr lang="en-US" sz="3600" spc="-30" dirty="0"/>
              <a:t>) Office</a:t>
            </a:r>
            <a:br>
              <a:rPr lang="en-US" sz="3600" spc="-30" dirty="0"/>
            </a:br>
            <a:r>
              <a:rPr lang="en-US" sz="3200" spc="-30" dirty="0">
                <a:solidFill>
                  <a:schemeClr val="tx1"/>
                </a:solidFill>
              </a:rPr>
              <a:t>Outreach Activities</a:t>
            </a:r>
            <a:endParaRPr lang="en-US" sz="2800" spc="-30" dirty="0">
              <a:solidFill>
                <a:schemeClr val="tx1"/>
              </a:solidFill>
            </a:endParaRPr>
          </a:p>
        </p:txBody>
      </p:sp>
      <p:sp>
        <p:nvSpPr>
          <p:cNvPr id="3" name="TextBox 2">
            <a:extLst>
              <a:ext uri="{FF2B5EF4-FFF2-40B4-BE49-F238E27FC236}">
                <a16:creationId xmlns:a16="http://schemas.microsoft.com/office/drawing/2014/main" id="{0F4790A3-71C5-914B-4A6D-8B2E51A9B496}"/>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40</a:t>
            </a:r>
          </a:p>
        </p:txBody>
      </p:sp>
    </p:spTree>
    <p:extLst>
      <p:ext uri="{BB962C8B-B14F-4D97-AF65-F5344CB8AC3E}">
        <p14:creationId xmlns:p14="http://schemas.microsoft.com/office/powerpoint/2010/main" val="1225433104"/>
      </p:ext>
    </p:extLst>
  </p:cSld>
  <p:clrMapOvr>
    <a:overrideClrMapping bg1="lt1" tx1="dk1" bg2="lt2" tx2="dk2" accent1="accent1" accent2="accent2" accent3="accent3" accent4="accent4" accent5="accent5" accent6="accent6" hlink="hlink" folHlink="folHlink"/>
  </p:clrMapOvr>
  <p:transition spd="slow">
    <p:wipe dir="d"/>
  </p:transition>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graphicFrame>
        <p:nvGraphicFramePr>
          <p:cNvPr id="9" name="Table 9">
            <a:extLst>
              <a:ext uri="{FF2B5EF4-FFF2-40B4-BE49-F238E27FC236}">
                <a16:creationId xmlns:a16="http://schemas.microsoft.com/office/drawing/2014/main" id="{DDC419CB-D562-FD3D-942E-D5DFAF4EEFC2}"/>
              </a:ext>
            </a:extLst>
          </p:cNvPr>
          <p:cNvGraphicFramePr>
            <a:graphicFrameLocks noGrp="1"/>
          </p:cNvGraphicFramePr>
          <p:nvPr>
            <p:extLst>
              <p:ext uri="{D42A27DB-BD31-4B8C-83A1-F6EECF244321}">
                <p14:modId xmlns:p14="http://schemas.microsoft.com/office/powerpoint/2010/main" val="904227170"/>
              </p:ext>
            </p:extLst>
          </p:nvPr>
        </p:nvGraphicFramePr>
        <p:xfrm>
          <a:off x="643054" y="1425483"/>
          <a:ext cx="10905891" cy="4937760"/>
        </p:xfrm>
        <a:graphic>
          <a:graphicData uri="http://schemas.openxmlformats.org/drawingml/2006/table">
            <a:tbl>
              <a:tblPr firstRow="1" bandRow="1">
                <a:tableStyleId>{5C22544A-7EE6-4342-B048-85BDC9FD1C3A}</a:tableStyleId>
              </a:tblPr>
              <a:tblGrid>
                <a:gridCol w="3635297">
                  <a:extLst>
                    <a:ext uri="{9D8B030D-6E8A-4147-A177-3AD203B41FA5}">
                      <a16:colId xmlns:a16="http://schemas.microsoft.com/office/drawing/2014/main" val="126862959"/>
                    </a:ext>
                  </a:extLst>
                </a:gridCol>
                <a:gridCol w="3635297">
                  <a:extLst>
                    <a:ext uri="{9D8B030D-6E8A-4147-A177-3AD203B41FA5}">
                      <a16:colId xmlns:a16="http://schemas.microsoft.com/office/drawing/2014/main" val="3953269547"/>
                    </a:ext>
                  </a:extLst>
                </a:gridCol>
                <a:gridCol w="3635297">
                  <a:extLst>
                    <a:ext uri="{9D8B030D-6E8A-4147-A177-3AD203B41FA5}">
                      <a16:colId xmlns:a16="http://schemas.microsoft.com/office/drawing/2014/main" val="2480229213"/>
                    </a:ext>
                  </a:extLst>
                </a:gridCol>
              </a:tblGrid>
              <a:tr h="0">
                <a:tc>
                  <a:txBody>
                    <a:bodyPr/>
                    <a:lstStyle/>
                    <a:p>
                      <a:r>
                        <a:rPr lang="en-US" dirty="0">
                          <a:solidFill>
                            <a:schemeClr val="bg2"/>
                          </a:solidFill>
                        </a:rPr>
                        <a:t>Program</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solidFill>
                            <a:schemeClr val="bg2"/>
                          </a:solidFill>
                        </a:rPr>
                        <a:t>Principal Investigator</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r>
                        <a:rPr lang="en-US" dirty="0">
                          <a:solidFill>
                            <a:schemeClr val="bg2"/>
                          </a:solidFill>
                        </a:rPr>
                        <a:t>Institution</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3503976873"/>
                  </a:ext>
                </a:extLst>
              </a:tr>
              <a:tr h="370840">
                <a:tc rowSpan="2">
                  <a:txBody>
                    <a:bodyPr/>
                    <a:lstStyle/>
                    <a:p>
                      <a:pPr algn="l"/>
                      <a:endParaRPr lang="en-US" b="1" dirty="0">
                        <a:solidFill>
                          <a:schemeClr val="accent1"/>
                        </a:solidFill>
                      </a:endParaRPr>
                    </a:p>
                    <a:p>
                      <a:pPr algn="l"/>
                      <a:endParaRPr lang="en-US" b="1" dirty="0">
                        <a:solidFill>
                          <a:schemeClr val="accent1"/>
                        </a:solidFill>
                      </a:endParaRPr>
                    </a:p>
                    <a:p>
                      <a:pPr algn="l"/>
                      <a:r>
                        <a:rPr lang="en-US" b="1" dirty="0">
                          <a:solidFill>
                            <a:schemeClr val="accent1"/>
                          </a:solidFill>
                        </a:rPr>
                        <a:t>GREAT</a:t>
                      </a:r>
                    </a:p>
                    <a:p>
                      <a:pPr algn="l"/>
                      <a:endParaRPr lang="en-US" b="1" dirty="0">
                        <a:solidFill>
                          <a:schemeClr val="accent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b="1" dirty="0">
                          <a:solidFill>
                            <a:schemeClr val="accent1"/>
                          </a:solidFill>
                        </a:rPr>
                        <a:t>Harriette Block</a:t>
                      </a:r>
                    </a:p>
                  </a:txBody>
                  <a:tcPr>
                    <a:lnL w="12700" cap="flat" cmpd="sng" algn="ctr">
                      <a:solidFill>
                        <a:schemeClr val="tx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r>
                        <a:rPr lang="en-US" b="1" dirty="0">
                          <a:solidFill>
                            <a:schemeClr val="accent1"/>
                          </a:solidFill>
                        </a:rPr>
                        <a:t>Prairie View A&amp;M University and Texas A&amp;M University</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2028790035"/>
                  </a:ext>
                </a:extLst>
              </a:tr>
              <a:tr h="370840">
                <a:tc vMerge="1">
                  <a:txBody>
                    <a:bodyPr/>
                    <a:lstStyle/>
                    <a:p>
                      <a:r>
                        <a:rPr lang="en-US" dirty="0">
                          <a:solidFill>
                            <a:schemeClr val="accent1"/>
                          </a:solidFill>
                        </a:rPr>
                        <a:t>GREAT</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r>
                        <a:rPr lang="en-US" b="1" dirty="0">
                          <a:solidFill>
                            <a:schemeClr val="accent1"/>
                          </a:solidFill>
                        </a:rPr>
                        <a:t>Kristy Duran</a:t>
                      </a:r>
                    </a:p>
                  </a:txBody>
                  <a:tcPr>
                    <a:lnL w="12700" cap="flat" cmpd="sng" algn="ctr">
                      <a:solidFill>
                        <a:schemeClr val="tx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b="1" dirty="0">
                          <a:solidFill>
                            <a:schemeClr val="accent1"/>
                          </a:solidFill>
                        </a:rPr>
                        <a:t>Metropolitan State University of Denver</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381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306396014"/>
                  </a:ext>
                </a:extLst>
              </a:tr>
              <a:tr h="370840">
                <a:tc>
                  <a:txBody>
                    <a:bodyPr/>
                    <a:lstStyle/>
                    <a:p>
                      <a:pPr algn="l"/>
                      <a:r>
                        <a:rPr lang="en-US" b="1" dirty="0">
                          <a:solidFill>
                            <a:schemeClr val="accent1"/>
                          </a:solidFill>
                        </a:rPr>
                        <a:t>R25 Genetic Counselors</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noFill/>
                  </a:tcPr>
                </a:tc>
                <a:tc>
                  <a:txBody>
                    <a:bodyPr/>
                    <a:lstStyle/>
                    <a:p>
                      <a:r>
                        <a:rPr lang="en-US" b="1" dirty="0">
                          <a:solidFill>
                            <a:schemeClr val="accent1"/>
                          </a:solidFill>
                        </a:rPr>
                        <a:t>Nancy Cox</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noFill/>
                  </a:tcPr>
                </a:tc>
                <a:tc>
                  <a:txBody>
                    <a:bodyPr/>
                    <a:lstStyle/>
                    <a:p>
                      <a:r>
                        <a:rPr lang="en-US" b="1" dirty="0">
                          <a:solidFill>
                            <a:schemeClr val="accent1"/>
                          </a:solidFill>
                        </a:rPr>
                        <a:t>Vanderbilt University Medical Center</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516626221"/>
                  </a:ext>
                </a:extLst>
              </a:tr>
              <a:tr h="370840">
                <a:tc rowSpan="2">
                  <a:txBody>
                    <a:bodyPr/>
                    <a:lstStyle/>
                    <a:p>
                      <a:pPr algn="l"/>
                      <a:endParaRPr lang="en-US" b="1" dirty="0">
                        <a:solidFill>
                          <a:schemeClr val="accent1"/>
                        </a:solidFill>
                      </a:endParaRPr>
                    </a:p>
                    <a:p>
                      <a:pPr algn="l"/>
                      <a:r>
                        <a:rPr lang="en-US" b="1" dirty="0">
                          <a:solidFill>
                            <a:schemeClr val="accent1"/>
                          </a:solidFill>
                        </a:rPr>
                        <a:t>R25 Data Scientist</a:t>
                      </a:r>
                    </a:p>
                    <a:p>
                      <a:pPr algn="l"/>
                      <a:endParaRPr lang="en-US" b="1" dirty="0">
                        <a:solidFill>
                          <a:schemeClr val="accent1"/>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38100" cap="flat" cmpd="sng" algn="ctr">
                      <a:solidFill>
                        <a:schemeClr val="bg2"/>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r>
                        <a:rPr lang="en-US" b="1" dirty="0">
                          <a:solidFill>
                            <a:schemeClr val="accent1"/>
                          </a:solidFill>
                        </a:rPr>
                        <a:t>Audrey Hendricks</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38100" cap="flat" cmpd="sng" algn="ctr">
                      <a:solidFill>
                        <a:schemeClr val="bg2"/>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r>
                        <a:rPr lang="en-US" b="1" dirty="0">
                          <a:solidFill>
                            <a:schemeClr val="accent1"/>
                          </a:solidFill>
                        </a:rPr>
                        <a:t>University of Colorado Denver</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38100" cap="flat" cmpd="sng" algn="ctr">
                      <a:solidFill>
                        <a:schemeClr val="bg2"/>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2479535277"/>
                  </a:ext>
                </a:extLst>
              </a:tr>
              <a:tr h="370840">
                <a:tc vMerge="1">
                  <a:txBody>
                    <a:bodyPr/>
                    <a:lstStyle/>
                    <a:p>
                      <a:r>
                        <a:rPr lang="en-US" dirty="0">
                          <a:solidFill>
                            <a:schemeClr val="accent1"/>
                          </a:solidFill>
                        </a:rPr>
                        <a:t>R25 Data Scientist</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r>
                        <a:rPr lang="en-US" b="1" dirty="0">
                          <a:solidFill>
                            <a:schemeClr val="accent1"/>
                          </a:solidFill>
                        </a:rPr>
                        <a:t>Amanda Marie Larracuente</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r>
                        <a:rPr lang="en-US" b="1" dirty="0">
                          <a:solidFill>
                            <a:schemeClr val="accent1"/>
                          </a:solidFill>
                        </a:rPr>
                        <a:t>University of Rochester</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215015448"/>
                  </a:ext>
                </a:extLst>
              </a:tr>
            </a:tbl>
          </a:graphicData>
        </a:graphic>
      </p:graphicFrame>
      <p:sp>
        <p:nvSpPr>
          <p:cNvPr id="5" name="TextBox 4">
            <a:extLst>
              <a:ext uri="{FF2B5EF4-FFF2-40B4-BE49-F238E27FC236}">
                <a16:creationId xmlns:a16="http://schemas.microsoft.com/office/drawing/2014/main" id="{E05D0470-EDE6-5F93-149F-697207C94E8B}"/>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40</a:t>
            </a:r>
          </a:p>
        </p:txBody>
      </p:sp>
      <p:sp>
        <p:nvSpPr>
          <p:cNvPr id="7" name="Title 1">
            <a:extLst>
              <a:ext uri="{FF2B5EF4-FFF2-40B4-BE49-F238E27FC236}">
                <a16:creationId xmlns:a16="http://schemas.microsoft.com/office/drawing/2014/main" id="{1BCD234E-B3A3-C790-21A3-1B7475F5C90B}"/>
              </a:ext>
            </a:extLst>
          </p:cNvPr>
          <p:cNvSpPr txBox="1">
            <a:spLocks/>
          </p:cNvSpPr>
          <p:nvPr/>
        </p:nvSpPr>
        <p:spPr>
          <a:xfrm>
            <a:off x="-1" y="35591"/>
            <a:ext cx="12192001" cy="1050700"/>
          </a:xfrm>
          <a:prstGeom prst="rect">
            <a:avLst/>
          </a:prstGeom>
        </p:spPr>
        <p:txBody>
          <a:bodyPr vert="horz" lIns="0" tIns="45720" rIns="91440" bIns="45720" rtlCol="0" anchor="ctr" anchorCtr="0">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lnSpc>
                <a:spcPts val="4800"/>
              </a:lnSpc>
            </a:pPr>
            <a:r>
              <a:rPr lang="en-US" sz="3600" spc="-30" dirty="0"/>
              <a:t>Training, Diversity, and Health Equity (</a:t>
            </a:r>
            <a:r>
              <a:rPr lang="en-US" sz="3600" spc="-30" dirty="0" err="1"/>
              <a:t>TiDHE</a:t>
            </a:r>
            <a:r>
              <a:rPr lang="en-US" sz="3600" spc="-30" dirty="0"/>
              <a:t>) Office</a:t>
            </a:r>
            <a:br>
              <a:rPr lang="en-US" sz="3600" spc="-30" dirty="0"/>
            </a:br>
            <a:r>
              <a:rPr lang="en-US" sz="3200" spc="-30" dirty="0">
                <a:solidFill>
                  <a:schemeClr val="tx1"/>
                </a:solidFill>
              </a:rPr>
              <a:t>New R25 Program Awardees</a:t>
            </a:r>
            <a:endParaRPr lang="en-US" sz="2800" spc="-30" dirty="0">
              <a:solidFill>
                <a:schemeClr val="tx1"/>
              </a:solidFill>
            </a:endParaRPr>
          </a:p>
        </p:txBody>
      </p:sp>
    </p:spTree>
    <p:extLst>
      <p:ext uri="{BB962C8B-B14F-4D97-AF65-F5344CB8AC3E}">
        <p14:creationId xmlns:p14="http://schemas.microsoft.com/office/powerpoint/2010/main" val="161829712"/>
      </p:ext>
    </p:extLst>
  </p:cSld>
  <p:clrMapOvr>
    <a:overrideClrMapping bg1="lt1" tx1="dk1" bg2="lt2" tx2="dk2" accent1="accent1" accent2="accent2" accent3="accent3" accent4="accent4" accent5="accent5" accent6="accent6" hlink="hlink" folHlink="folHlink"/>
  </p:clrMapOvr>
  <p:transition spd="slow">
    <p:wipe dir="d"/>
  </p:transition>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A0E7B5-EE84-A7D6-0D49-D2B682F2D21D}"/>
              </a:ext>
            </a:extLst>
          </p:cNvPr>
          <p:cNvSpPr txBox="1"/>
          <p:nvPr/>
        </p:nvSpPr>
        <p:spPr>
          <a:xfrm>
            <a:off x="138221" y="1980700"/>
            <a:ext cx="7378997" cy="38472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39725" marR="0" lvl="0" indent="-339725" algn="l" defTabSz="571500" rtl="0" eaLnBrk="1" fontAlgn="auto" latinLnBrk="0" hangingPunct="1">
              <a:lnSpc>
                <a:spcPct val="100000"/>
              </a:lnSpc>
              <a:spcBef>
                <a:spcPts val="0"/>
              </a:spcBef>
              <a:spcAft>
                <a:spcPts val="1200"/>
              </a:spcAft>
              <a:buClrTx/>
              <a:buSzTx/>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Support innovative genomics research, 	form interdisciplinary teams, build 	genomics research infrastructure</a:t>
            </a:r>
          </a:p>
          <a:p>
            <a:pPr marL="339725" marR="0" lvl="0" indent="-339725" algn="l" defTabSz="571500" rtl="0" eaLnBrk="1" fontAlgn="auto" latinLnBrk="0" hangingPunct="1">
              <a:lnSpc>
                <a:spcPct val="100000"/>
              </a:lnSpc>
              <a:spcBef>
                <a:spcPts val="0"/>
              </a:spcBef>
              <a:spcAft>
                <a:spcPts val="1200"/>
              </a:spcAft>
              <a:buClrTx/>
              <a:buSzTx/>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Support research capabilities and 	enhance a diverse genomics 	workforce</a:t>
            </a:r>
          </a:p>
          <a:p>
            <a:pPr marL="339725" marR="0" lvl="0" indent="-339725" algn="l" defTabSz="571500" rtl="0" eaLnBrk="1" fontAlgn="auto" latinLnBrk="0" hangingPunct="1">
              <a:lnSpc>
                <a:spcPct val="100000"/>
              </a:lnSpc>
              <a:spcBef>
                <a:spcPts val="0"/>
              </a:spcBef>
              <a:spcAft>
                <a:spcPts val="1200"/>
              </a:spcAft>
              <a:buClrTx/>
              <a:buSzTx/>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Increase diverse participation in 	genomics research</a:t>
            </a:r>
            <a:endParaRPr kumimoji="0" lang="en-US" sz="2800" b="0" i="0" u="none" strike="noStrike" kern="1200" cap="none" spc="0" normalizeH="0" baseline="0" noProof="0" dirty="0">
              <a:ln>
                <a:noFill/>
              </a:ln>
              <a:solidFill>
                <a:srgbClr val="001956"/>
              </a:solidFill>
              <a:effectLst/>
              <a:uLnTx/>
              <a:uFillTx/>
              <a:latin typeface="Arial" panose="020B0604020202020204" pitchFamily="34" charset="0"/>
              <a:ea typeface="Helvetica Neue" charset="0"/>
              <a:cs typeface="Arial" panose="020B0604020202020204" pitchFamily="34" charset="0"/>
            </a:endParaRPr>
          </a:p>
        </p:txBody>
      </p:sp>
      <p:pic>
        <p:nvPicPr>
          <p:cNvPr id="5" name="Picture 4" descr="A logo with colorful people holding hands&#10;&#10;Description automatically generated">
            <a:extLst>
              <a:ext uri="{FF2B5EF4-FFF2-40B4-BE49-F238E27FC236}">
                <a16:creationId xmlns:a16="http://schemas.microsoft.com/office/drawing/2014/main" id="{F68AF20B-D734-CB01-F9A7-AA6994DE3F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75633" y="1541654"/>
            <a:ext cx="4578146" cy="4725301"/>
          </a:xfrm>
          <a:prstGeom prst="rect">
            <a:avLst/>
          </a:prstGeom>
        </p:spPr>
      </p:pic>
      <p:sp>
        <p:nvSpPr>
          <p:cNvPr id="6" name="TextBox 5">
            <a:extLst>
              <a:ext uri="{FF2B5EF4-FFF2-40B4-BE49-F238E27FC236}">
                <a16:creationId xmlns:a16="http://schemas.microsoft.com/office/drawing/2014/main" id="{3EA0896C-4762-8FAC-4677-F374DB851CB5}"/>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40</a:t>
            </a:r>
          </a:p>
        </p:txBody>
      </p:sp>
      <p:sp>
        <p:nvSpPr>
          <p:cNvPr id="7" name="Title 1">
            <a:extLst>
              <a:ext uri="{FF2B5EF4-FFF2-40B4-BE49-F238E27FC236}">
                <a16:creationId xmlns:a16="http://schemas.microsoft.com/office/drawing/2014/main" id="{B61EA602-0E7F-1581-3AAD-20A9729DB478}"/>
              </a:ext>
            </a:extLst>
          </p:cNvPr>
          <p:cNvSpPr>
            <a:spLocks noGrp="1"/>
          </p:cNvSpPr>
          <p:nvPr>
            <p:ph type="title"/>
          </p:nvPr>
        </p:nvSpPr>
        <p:spPr>
          <a:xfrm>
            <a:off x="-1" y="45062"/>
            <a:ext cx="12192001" cy="1050700"/>
          </a:xfrm>
        </p:spPr>
        <p:txBody>
          <a:bodyPr>
            <a:noAutofit/>
          </a:bodyPr>
          <a:lstStyle/>
          <a:p>
            <a:pPr algn="ctr">
              <a:lnSpc>
                <a:spcPts val="4800"/>
              </a:lnSpc>
            </a:pPr>
            <a:r>
              <a:rPr lang="en-US" sz="3600" spc="-30" dirty="0"/>
              <a:t>Training, Diversity, and Health Equity (</a:t>
            </a:r>
            <a:r>
              <a:rPr lang="en-US" sz="3600" spc="-30" dirty="0" err="1"/>
              <a:t>TiDHE</a:t>
            </a:r>
            <a:r>
              <a:rPr lang="en-US" sz="3600" spc="-30" dirty="0"/>
              <a:t>) Office</a:t>
            </a:r>
            <a:br>
              <a:rPr lang="en-US" sz="3600" b="1" spc="-30" dirty="0"/>
            </a:br>
            <a:r>
              <a:rPr lang="en-US" sz="3200" b="1" spc="-30" dirty="0">
                <a:solidFill>
                  <a:schemeClr val="tx1"/>
                </a:solidFill>
              </a:rPr>
              <a:t>Diversity Centers for Genome Research</a:t>
            </a:r>
            <a:endParaRPr lang="en-US" sz="2800" b="1" spc="-30" dirty="0">
              <a:solidFill>
                <a:schemeClr val="tx1"/>
              </a:solidFill>
            </a:endParaRPr>
          </a:p>
        </p:txBody>
      </p:sp>
    </p:spTree>
    <p:extLst>
      <p:ext uri="{BB962C8B-B14F-4D97-AF65-F5344CB8AC3E}">
        <p14:creationId xmlns:p14="http://schemas.microsoft.com/office/powerpoint/2010/main" val="492409222"/>
      </p:ext>
    </p:extLst>
  </p:cSld>
  <p:clrMapOvr>
    <a:overrideClrMapping bg1="lt1" tx1="dk1" bg2="lt2" tx2="dk2" accent1="accent1" accent2="accent2" accent3="accent3" accent4="accent4" accent5="accent5" accent6="accent6" hlink="hlink" folHlink="folHlink"/>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5CB7CEF0-F802-C758-8B70-7D51D5AB5187}"/>
              </a:ext>
            </a:extLst>
          </p:cNvPr>
          <p:cNvSpPr txBox="1"/>
          <p:nvPr/>
        </p:nvSpPr>
        <p:spPr>
          <a:xfrm>
            <a:off x="1111886" y="2647182"/>
            <a:ext cx="266393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panose="020B0604020202020204"/>
                <a:ea typeface="+mn-ea"/>
                <a:cs typeface="+mn-cs"/>
              </a:rPr>
              <a:t>Anil Shanker, Ph.D. </a:t>
            </a:r>
            <a:endParaRPr kumimoji="0" lang="en-US" sz="1600" b="1" i="0" u="none" strike="noStrike" kern="1200" cap="none" spc="0" normalizeH="0" baseline="0" noProof="0" dirty="0">
              <a:ln>
                <a:noFill/>
              </a:ln>
              <a:solidFill>
                <a:srgbClr val="FFFFFF"/>
              </a:solidFill>
              <a:effectLst/>
              <a:uLnTx/>
              <a:uFillTx/>
              <a:latin typeface="Arial" panose="020B0604020202020204"/>
              <a:ea typeface="+mn-ea"/>
              <a:cs typeface="Arial"/>
            </a:endParaRPr>
          </a:p>
        </p:txBody>
      </p:sp>
      <p:sp>
        <p:nvSpPr>
          <p:cNvPr id="26" name="TextBox 25">
            <a:extLst>
              <a:ext uri="{FF2B5EF4-FFF2-40B4-BE49-F238E27FC236}">
                <a16:creationId xmlns:a16="http://schemas.microsoft.com/office/drawing/2014/main" id="{07EB7614-1FB6-4ACD-3B50-857EBA97B35B}"/>
              </a:ext>
            </a:extLst>
          </p:cNvPr>
          <p:cNvSpPr txBox="1"/>
          <p:nvPr/>
        </p:nvSpPr>
        <p:spPr>
          <a:xfrm>
            <a:off x="612892" y="6084472"/>
            <a:ext cx="3463406"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panose="020B0604020202020204"/>
                <a:ea typeface="+mn-ea"/>
                <a:cs typeface="+mn-cs"/>
              </a:rPr>
              <a:t>Sarah Williams-</a:t>
            </a:r>
            <a:r>
              <a:rPr kumimoji="0" lang="en-US" sz="1600" b="1" i="0" u="none" strike="noStrike" kern="1200" cap="none" spc="0" normalizeH="0" baseline="0" noProof="0" dirty="0" err="1">
                <a:ln>
                  <a:noFill/>
                </a:ln>
                <a:solidFill>
                  <a:srgbClr val="FFFFFF"/>
                </a:solidFill>
                <a:effectLst/>
                <a:uLnTx/>
                <a:uFillTx/>
                <a:latin typeface="Arial" panose="020B0604020202020204"/>
                <a:ea typeface="+mn-ea"/>
                <a:cs typeface="+mn-cs"/>
              </a:rPr>
              <a:t>Blangero</a:t>
            </a:r>
            <a:r>
              <a:rPr kumimoji="0" lang="en-US" sz="1600" b="1" i="0" u="none" strike="noStrike" kern="1200" cap="none" spc="0" normalizeH="0" baseline="0" noProof="0" dirty="0">
                <a:ln>
                  <a:noFill/>
                </a:ln>
                <a:solidFill>
                  <a:srgbClr val="FFFFFF"/>
                </a:solidFill>
                <a:effectLst/>
                <a:uLnTx/>
                <a:uFillTx/>
                <a:latin typeface="Arial" panose="020B0604020202020204"/>
                <a:ea typeface="+mn-ea"/>
                <a:cs typeface="+mn-cs"/>
              </a:rPr>
              <a:t>, Ph.D. </a:t>
            </a:r>
            <a:endParaRPr kumimoji="0" lang="en-US" sz="1600" b="1" i="0" u="none" strike="noStrike" kern="1200" cap="none" spc="0" normalizeH="0" baseline="0" noProof="0" dirty="0">
              <a:ln>
                <a:noFill/>
              </a:ln>
              <a:solidFill>
                <a:srgbClr val="FFFFFF"/>
              </a:solidFill>
              <a:effectLst/>
              <a:uLnTx/>
              <a:uFillTx/>
              <a:latin typeface="Arial" panose="020B0604020202020204"/>
              <a:ea typeface="+mn-ea"/>
              <a:cs typeface="Arial"/>
            </a:endParaRPr>
          </a:p>
        </p:txBody>
      </p:sp>
      <p:pic>
        <p:nvPicPr>
          <p:cNvPr id="1030" name="Picture 6" descr="UTRGV Logo">
            <a:extLst>
              <a:ext uri="{FF2B5EF4-FFF2-40B4-BE49-F238E27FC236}">
                <a16:creationId xmlns:a16="http://schemas.microsoft.com/office/drawing/2014/main" id="{EE7CB7B1-C541-2699-1CCE-9B97484D771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5648" y="5233903"/>
            <a:ext cx="2307959" cy="72168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02ABF4E-B754-AF95-4339-5D57E6FFDC36}"/>
              </a:ext>
            </a:extLst>
          </p:cNvPr>
          <p:cNvPicPr>
            <a:picLocks noChangeAspect="1"/>
          </p:cNvPicPr>
          <p:nvPr/>
        </p:nvPicPr>
        <p:blipFill>
          <a:blip r:embed="rId5"/>
          <a:stretch>
            <a:fillRect/>
          </a:stretch>
        </p:blipFill>
        <p:spPr>
          <a:xfrm>
            <a:off x="1094974" y="3213881"/>
            <a:ext cx="2105609" cy="1128361"/>
          </a:xfrm>
          <a:prstGeom prst="rect">
            <a:avLst/>
          </a:prstGeom>
        </p:spPr>
      </p:pic>
      <p:grpSp>
        <p:nvGrpSpPr>
          <p:cNvPr id="23" name="Group 22">
            <a:extLst>
              <a:ext uri="{FF2B5EF4-FFF2-40B4-BE49-F238E27FC236}">
                <a16:creationId xmlns:a16="http://schemas.microsoft.com/office/drawing/2014/main" id="{6821E902-593F-3291-5D7D-37AC41AEB9EF}"/>
              </a:ext>
            </a:extLst>
          </p:cNvPr>
          <p:cNvGrpSpPr/>
          <p:nvPr/>
        </p:nvGrpSpPr>
        <p:grpSpPr>
          <a:xfrm>
            <a:off x="616002" y="1429858"/>
            <a:ext cx="3164632" cy="5085182"/>
            <a:chOff x="7044612" y="948612"/>
            <a:chExt cx="2698102" cy="5085182"/>
          </a:xfrm>
        </p:grpSpPr>
        <p:sp>
          <p:nvSpPr>
            <p:cNvPr id="9" name="Rectangle 8">
              <a:extLst>
                <a:ext uri="{FF2B5EF4-FFF2-40B4-BE49-F238E27FC236}">
                  <a16:creationId xmlns:a16="http://schemas.microsoft.com/office/drawing/2014/main" id="{0DF59108-D80A-83B1-12BF-C91B2A5CA0BA}"/>
                </a:ext>
              </a:extLst>
            </p:cNvPr>
            <p:cNvSpPr/>
            <p:nvPr/>
          </p:nvSpPr>
          <p:spPr>
            <a:xfrm>
              <a:off x="7044613" y="948612"/>
              <a:ext cx="2698101" cy="1695060"/>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grpSp>
          <p:nvGrpSpPr>
            <p:cNvPr id="22" name="Group 21">
              <a:extLst>
                <a:ext uri="{FF2B5EF4-FFF2-40B4-BE49-F238E27FC236}">
                  <a16:creationId xmlns:a16="http://schemas.microsoft.com/office/drawing/2014/main" id="{41DB841A-A386-9C5F-3404-6F8EF4729E3D}"/>
                </a:ext>
              </a:extLst>
            </p:cNvPr>
            <p:cNvGrpSpPr/>
            <p:nvPr/>
          </p:nvGrpSpPr>
          <p:grpSpPr>
            <a:xfrm>
              <a:off x="7044612" y="2643673"/>
              <a:ext cx="2698101" cy="3390121"/>
              <a:chOff x="7044612" y="2643673"/>
              <a:chExt cx="2698101" cy="3390121"/>
            </a:xfrm>
          </p:grpSpPr>
          <p:sp>
            <p:nvSpPr>
              <p:cNvPr id="14" name="Rectangle 13">
                <a:extLst>
                  <a:ext uri="{FF2B5EF4-FFF2-40B4-BE49-F238E27FC236}">
                    <a16:creationId xmlns:a16="http://schemas.microsoft.com/office/drawing/2014/main" id="{FE6EA170-8803-4A64-0546-966D1DF2F9EF}"/>
                  </a:ext>
                </a:extLst>
              </p:cNvPr>
              <p:cNvSpPr/>
              <p:nvPr/>
            </p:nvSpPr>
            <p:spPr>
              <a:xfrm>
                <a:off x="7044612" y="2643673"/>
                <a:ext cx="2698101" cy="1695060"/>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15" name="Rectangle 14">
                <a:extLst>
                  <a:ext uri="{FF2B5EF4-FFF2-40B4-BE49-F238E27FC236}">
                    <a16:creationId xmlns:a16="http://schemas.microsoft.com/office/drawing/2014/main" id="{AA531BBA-F76E-5D4C-5D4C-CCF198E8EDCA}"/>
                  </a:ext>
                </a:extLst>
              </p:cNvPr>
              <p:cNvSpPr/>
              <p:nvPr/>
            </p:nvSpPr>
            <p:spPr>
              <a:xfrm>
                <a:off x="7044612" y="4338734"/>
                <a:ext cx="2698101" cy="1695060"/>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grpSp>
      </p:grpSp>
      <p:sp>
        <p:nvSpPr>
          <p:cNvPr id="25" name="TextBox 24">
            <a:extLst>
              <a:ext uri="{FF2B5EF4-FFF2-40B4-BE49-F238E27FC236}">
                <a16:creationId xmlns:a16="http://schemas.microsoft.com/office/drawing/2014/main" id="{D0AFF321-45E7-3A32-F587-03029F9EE6AE}"/>
              </a:ext>
            </a:extLst>
          </p:cNvPr>
          <p:cNvSpPr txBox="1"/>
          <p:nvPr/>
        </p:nvSpPr>
        <p:spPr>
          <a:xfrm>
            <a:off x="1336906" y="4393369"/>
            <a:ext cx="2105609"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panose="020B0604020202020204"/>
                <a:ea typeface="+mn-ea"/>
                <a:cs typeface="+mn-cs"/>
              </a:rPr>
              <a:t>Lang Wu, Ph.D.</a:t>
            </a:r>
            <a:endParaRPr kumimoji="0" lang="en-US" sz="1600" b="1" i="0" u="none" strike="noStrike" kern="1200" cap="none" spc="0" normalizeH="0" baseline="0" noProof="0" dirty="0">
              <a:ln>
                <a:noFill/>
              </a:ln>
              <a:solidFill>
                <a:srgbClr val="FFFFFF"/>
              </a:solidFill>
              <a:effectLst/>
              <a:uLnTx/>
              <a:uFillTx/>
              <a:latin typeface="Arial" panose="020B0604020202020204"/>
              <a:ea typeface="+mn-ea"/>
              <a:cs typeface="Arial"/>
            </a:endParaRPr>
          </a:p>
        </p:txBody>
      </p:sp>
      <p:pic>
        <p:nvPicPr>
          <p:cNvPr id="28" name="Picture 27">
            <a:extLst>
              <a:ext uri="{FF2B5EF4-FFF2-40B4-BE49-F238E27FC236}">
                <a16:creationId xmlns:a16="http://schemas.microsoft.com/office/drawing/2014/main" id="{53B505D2-DEBD-AE29-AF34-4988EE709E58}"/>
              </a:ext>
            </a:extLst>
          </p:cNvPr>
          <p:cNvPicPr>
            <a:picLocks noChangeAspect="1"/>
          </p:cNvPicPr>
          <p:nvPr/>
        </p:nvPicPr>
        <p:blipFill>
          <a:blip r:embed="rId6"/>
          <a:stretch>
            <a:fillRect/>
          </a:stretch>
        </p:blipFill>
        <p:spPr>
          <a:xfrm>
            <a:off x="772884" y="1769009"/>
            <a:ext cx="2743200" cy="862445"/>
          </a:xfrm>
          <a:prstGeom prst="rect">
            <a:avLst/>
          </a:prstGeom>
        </p:spPr>
      </p:pic>
      <p:pic>
        <p:nvPicPr>
          <p:cNvPr id="3" name="Picture 2" descr="A black text on a white background&#10;&#10;Description automatically generated">
            <a:extLst>
              <a:ext uri="{FF2B5EF4-FFF2-40B4-BE49-F238E27FC236}">
                <a16:creationId xmlns:a16="http://schemas.microsoft.com/office/drawing/2014/main" id="{F91C9F2C-62F2-3524-151E-C1D644549D0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06388" y="1614447"/>
            <a:ext cx="7498943" cy="1384300"/>
          </a:xfrm>
          <a:prstGeom prst="rect">
            <a:avLst/>
          </a:prstGeom>
          <a:ln w="38100">
            <a:solidFill>
              <a:srgbClr val="5FE0D4"/>
            </a:solidFill>
          </a:ln>
          <a:effectLst/>
        </p:spPr>
      </p:pic>
      <p:pic>
        <p:nvPicPr>
          <p:cNvPr id="5" name="Picture 4">
            <a:extLst>
              <a:ext uri="{FF2B5EF4-FFF2-40B4-BE49-F238E27FC236}">
                <a16:creationId xmlns:a16="http://schemas.microsoft.com/office/drawing/2014/main" id="{410B0108-C8A9-38FD-8CC9-F6BD089BE01F}"/>
              </a:ext>
            </a:extLst>
          </p:cNvPr>
          <p:cNvPicPr>
            <a:picLocks noChangeAspect="1"/>
          </p:cNvPicPr>
          <p:nvPr/>
        </p:nvPicPr>
        <p:blipFill rotWithShape="1">
          <a:blip r:embed="rId8">
            <a:extLst>
              <a:ext uri="{28A0092B-C50C-407E-A947-70E740481C1C}">
                <a14:useLocalDpi xmlns:a14="http://schemas.microsoft.com/office/drawing/2010/main" val="0"/>
              </a:ext>
            </a:extLst>
          </a:blip>
          <a:srcRect l="3518" b="6772"/>
          <a:stretch/>
        </p:blipFill>
        <p:spPr>
          <a:xfrm>
            <a:off x="4106389" y="3630148"/>
            <a:ext cx="7498944" cy="763221"/>
          </a:xfrm>
          <a:prstGeom prst="rect">
            <a:avLst/>
          </a:prstGeom>
          <a:ln w="38100">
            <a:solidFill>
              <a:srgbClr val="5FE0D4"/>
            </a:solidFill>
          </a:ln>
          <a:effectLst/>
        </p:spPr>
      </p:pic>
      <p:pic>
        <p:nvPicPr>
          <p:cNvPr id="7" name="Picture 6" descr="A close-up of a logo&#10;&#10;Description automatically generated">
            <a:extLst>
              <a:ext uri="{FF2B5EF4-FFF2-40B4-BE49-F238E27FC236}">
                <a16:creationId xmlns:a16="http://schemas.microsoft.com/office/drawing/2014/main" id="{F14D78A4-3A88-1947-EF2C-4F2FC1444485}"/>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814" r="2762"/>
          <a:stretch/>
        </p:blipFill>
        <p:spPr>
          <a:xfrm>
            <a:off x="4106389" y="5040707"/>
            <a:ext cx="7498942" cy="1225955"/>
          </a:xfrm>
          <a:prstGeom prst="rect">
            <a:avLst/>
          </a:prstGeom>
          <a:ln w="38100">
            <a:solidFill>
              <a:srgbClr val="5FE0D4"/>
            </a:solidFill>
          </a:ln>
          <a:effectLst/>
        </p:spPr>
      </p:pic>
      <p:sp>
        <p:nvSpPr>
          <p:cNvPr id="8" name="TextBox 7">
            <a:extLst>
              <a:ext uri="{FF2B5EF4-FFF2-40B4-BE49-F238E27FC236}">
                <a16:creationId xmlns:a16="http://schemas.microsoft.com/office/drawing/2014/main" id="{CF45B525-DED8-A3A8-ED77-7A138BD35C31}"/>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40</a:t>
            </a:r>
          </a:p>
        </p:txBody>
      </p:sp>
      <p:sp>
        <p:nvSpPr>
          <p:cNvPr id="11" name="Title 1">
            <a:extLst>
              <a:ext uri="{FF2B5EF4-FFF2-40B4-BE49-F238E27FC236}">
                <a16:creationId xmlns:a16="http://schemas.microsoft.com/office/drawing/2014/main" id="{AAAFE415-A5E6-18F4-B9F2-BF551E36B9C1}"/>
              </a:ext>
            </a:extLst>
          </p:cNvPr>
          <p:cNvSpPr>
            <a:spLocks noGrp="1"/>
          </p:cNvSpPr>
          <p:nvPr>
            <p:ph type="title"/>
          </p:nvPr>
        </p:nvSpPr>
        <p:spPr>
          <a:xfrm>
            <a:off x="-1" y="45062"/>
            <a:ext cx="12192001" cy="1050700"/>
          </a:xfrm>
        </p:spPr>
        <p:txBody>
          <a:bodyPr>
            <a:noAutofit/>
          </a:bodyPr>
          <a:lstStyle/>
          <a:p>
            <a:pPr algn="ctr">
              <a:lnSpc>
                <a:spcPts val="4800"/>
              </a:lnSpc>
            </a:pPr>
            <a:r>
              <a:rPr lang="en-US" sz="3600" spc="-30" dirty="0"/>
              <a:t>Training, Diversity, and Health Equity (</a:t>
            </a:r>
            <a:r>
              <a:rPr lang="en-US" sz="3600" spc="-30" dirty="0" err="1"/>
              <a:t>TiDHE</a:t>
            </a:r>
            <a:r>
              <a:rPr lang="en-US" sz="3600" spc="-30" dirty="0"/>
              <a:t>) Office</a:t>
            </a:r>
            <a:br>
              <a:rPr lang="en-US" sz="3600" b="1" spc="-30" dirty="0"/>
            </a:br>
            <a:r>
              <a:rPr lang="en-US" sz="3200" b="1" spc="-30" dirty="0">
                <a:solidFill>
                  <a:schemeClr val="tx1"/>
                </a:solidFill>
              </a:rPr>
              <a:t>Diversity Centers for Genome Research</a:t>
            </a:r>
            <a:endParaRPr lang="en-US" sz="2800" b="1" spc="-30" dirty="0">
              <a:solidFill>
                <a:schemeClr val="tx1"/>
              </a:solidFill>
            </a:endParaRPr>
          </a:p>
        </p:txBody>
      </p:sp>
    </p:spTree>
    <p:extLst>
      <p:ext uri="{BB962C8B-B14F-4D97-AF65-F5344CB8AC3E}">
        <p14:creationId xmlns:p14="http://schemas.microsoft.com/office/powerpoint/2010/main" val="1829514783"/>
      </p:ext>
    </p:extLst>
  </p:cSld>
  <p:clrMapOvr>
    <a:overrideClrMapping bg1="lt1" tx1="dk1" bg2="lt2" tx2="dk2" accent1="accent1" accent2="accent2" accent3="accent3" accent4="accent4" accent5="accent5" accent6="accent6" hlink="hlink" folHlink="folHlink"/>
  </p:clrMapOvr>
  <p:transition spd="slow">
    <p:wipe dir="d"/>
  </p:transition>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9526"/>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Extramural</a:t>
            </a:r>
            <a:r>
              <a:rPr kumimoji="0" lang="en-US" sz="36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Investigator-Initiated</a:t>
            </a:r>
            <a:r>
              <a:rPr kumimoji="0" lang="en-US" sz="36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Highlights</a:t>
            </a:r>
          </a:p>
        </p:txBody>
      </p:sp>
      <p:pic>
        <p:nvPicPr>
          <p:cNvPr id="8" name="Picture 7">
            <a:extLst>
              <a:ext uri="{FF2B5EF4-FFF2-40B4-BE49-F238E27FC236}">
                <a16:creationId xmlns:a16="http://schemas.microsoft.com/office/drawing/2014/main" id="{0849AE3B-83C4-D720-E49D-A0DD11917C3B}"/>
              </a:ext>
            </a:extLst>
          </p:cNvPr>
          <p:cNvPicPr>
            <a:picLocks noChangeAspect="1"/>
          </p:cNvPicPr>
          <p:nvPr/>
        </p:nvPicPr>
        <p:blipFill rotWithShape="1">
          <a:blip r:embed="rId4"/>
          <a:srcRect t="11767" b="24840"/>
          <a:stretch/>
        </p:blipFill>
        <p:spPr>
          <a:xfrm>
            <a:off x="503938" y="842780"/>
            <a:ext cx="8712356" cy="1635145"/>
          </a:xfrm>
          <a:prstGeom prst="rect">
            <a:avLst/>
          </a:prstGeom>
          <a:ln w="38100">
            <a:solidFill>
              <a:schemeClr val="bg2"/>
            </a:solidFill>
          </a:ln>
          <a:effectLst/>
        </p:spPr>
      </p:pic>
      <p:pic>
        <p:nvPicPr>
          <p:cNvPr id="4" name="Picture 3">
            <a:extLst>
              <a:ext uri="{FF2B5EF4-FFF2-40B4-BE49-F238E27FC236}">
                <a16:creationId xmlns:a16="http://schemas.microsoft.com/office/drawing/2014/main" id="{F71A83EB-5EDA-D444-465D-07646160E885}"/>
              </a:ext>
            </a:extLst>
          </p:cNvPr>
          <p:cNvPicPr>
            <a:picLocks noChangeAspect="1"/>
          </p:cNvPicPr>
          <p:nvPr/>
        </p:nvPicPr>
        <p:blipFill rotWithShape="1">
          <a:blip r:embed="rId5"/>
          <a:srcRect l="2300" t="34729"/>
          <a:stretch/>
        </p:blipFill>
        <p:spPr>
          <a:xfrm>
            <a:off x="1326311" y="1900511"/>
            <a:ext cx="9053687" cy="2083875"/>
          </a:xfrm>
          <a:prstGeom prst="rect">
            <a:avLst/>
          </a:prstGeom>
          <a:ln w="38100">
            <a:solidFill>
              <a:schemeClr val="bg2"/>
            </a:solidFill>
          </a:ln>
          <a:effectLst/>
        </p:spPr>
      </p:pic>
      <p:pic>
        <p:nvPicPr>
          <p:cNvPr id="5" name="Picture 4">
            <a:extLst>
              <a:ext uri="{FF2B5EF4-FFF2-40B4-BE49-F238E27FC236}">
                <a16:creationId xmlns:a16="http://schemas.microsoft.com/office/drawing/2014/main" id="{68999935-517E-59DD-F6C9-63AC842EFF32}"/>
              </a:ext>
            </a:extLst>
          </p:cNvPr>
          <p:cNvPicPr>
            <a:picLocks noChangeAspect="1"/>
          </p:cNvPicPr>
          <p:nvPr/>
        </p:nvPicPr>
        <p:blipFill>
          <a:blip r:embed="rId6"/>
          <a:stretch>
            <a:fillRect/>
          </a:stretch>
        </p:blipFill>
        <p:spPr>
          <a:xfrm>
            <a:off x="2334897" y="2791912"/>
            <a:ext cx="8838615" cy="1635144"/>
          </a:xfrm>
          <a:prstGeom prst="rect">
            <a:avLst/>
          </a:prstGeom>
          <a:ln w="38100">
            <a:solidFill>
              <a:schemeClr val="bg2"/>
            </a:solidFill>
          </a:ln>
          <a:effectLst/>
        </p:spPr>
      </p:pic>
      <p:pic>
        <p:nvPicPr>
          <p:cNvPr id="9" name="Picture 8">
            <a:extLst>
              <a:ext uri="{FF2B5EF4-FFF2-40B4-BE49-F238E27FC236}">
                <a16:creationId xmlns:a16="http://schemas.microsoft.com/office/drawing/2014/main" id="{160B40FE-7CF2-9B55-AF0A-B4182F257D51}"/>
              </a:ext>
            </a:extLst>
          </p:cNvPr>
          <p:cNvPicPr>
            <a:picLocks noChangeAspect="1"/>
          </p:cNvPicPr>
          <p:nvPr/>
        </p:nvPicPr>
        <p:blipFill>
          <a:blip r:embed="rId7"/>
          <a:stretch>
            <a:fillRect/>
          </a:stretch>
        </p:blipFill>
        <p:spPr>
          <a:xfrm>
            <a:off x="4638058" y="3682353"/>
            <a:ext cx="6933040" cy="2311013"/>
          </a:xfrm>
          <a:prstGeom prst="rect">
            <a:avLst/>
          </a:prstGeom>
          <a:ln w="38100">
            <a:solidFill>
              <a:schemeClr val="bg2"/>
            </a:solidFill>
          </a:ln>
          <a:effectLst/>
        </p:spPr>
      </p:pic>
      <p:sp>
        <p:nvSpPr>
          <p:cNvPr id="7" name="TextBox 6">
            <a:extLst>
              <a:ext uri="{FF2B5EF4-FFF2-40B4-BE49-F238E27FC236}">
                <a16:creationId xmlns:a16="http://schemas.microsoft.com/office/drawing/2014/main" id="{C38AE13D-EB22-7687-CD0B-DA28A2C0F73A}"/>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41</a:t>
            </a:r>
          </a:p>
        </p:txBody>
      </p:sp>
    </p:spTree>
    <p:extLst>
      <p:ext uri="{BB962C8B-B14F-4D97-AF65-F5344CB8AC3E}">
        <p14:creationId xmlns:p14="http://schemas.microsoft.com/office/powerpoint/2010/main" val="535497900"/>
      </p:ext>
    </p:extLst>
  </p:cSld>
  <p:clrMapOvr>
    <a:overrideClrMapping bg1="lt1" tx1="dk1" bg2="lt2" tx2="dk2" accent1="accent1" accent2="accent2" accent3="accent3" accent4="accent4" accent5="accent5" accent6="accent6" hlink="hlink" folHlink="folHlink"/>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56767CD0-8500-84DC-6BC2-68DD5721B4F1}"/>
              </a:ext>
            </a:extLst>
          </p:cNvPr>
          <p:cNvSpPr>
            <a:spLocks noGrp="1"/>
          </p:cNvSpPr>
          <p:nvPr>
            <p:ph type="title"/>
          </p:nvPr>
        </p:nvSpPr>
        <p:spPr>
          <a:xfrm>
            <a:off x="0" y="4763"/>
            <a:ext cx="12192000" cy="634859"/>
          </a:xfrm>
        </p:spPr>
        <p:txBody>
          <a:bodyPr>
            <a:noAutofit/>
          </a:bodyPr>
          <a:lstStyle/>
          <a:p>
            <a:pPr algn="ctr">
              <a:defRPr/>
            </a:pPr>
            <a:r>
              <a:rPr lang="en-US" sz="3600" dirty="0">
                <a:solidFill>
                  <a:srgbClr val="5FE0D4"/>
                </a:solidFill>
                <a:latin typeface="Arial" pitchFamily="34" charset="0"/>
                <a:cs typeface="Arial" pitchFamily="34" charset="0"/>
              </a:rPr>
              <a:t>Resources for New Grant Writers</a:t>
            </a:r>
          </a:p>
        </p:txBody>
      </p:sp>
      <p:sp>
        <p:nvSpPr>
          <p:cNvPr id="7" name="Content Placeholder 2">
            <a:extLst>
              <a:ext uri="{FF2B5EF4-FFF2-40B4-BE49-F238E27FC236}">
                <a16:creationId xmlns:a16="http://schemas.microsoft.com/office/drawing/2014/main" id="{4B8D0258-B90E-8A03-27D1-02AF230921E0}"/>
              </a:ext>
            </a:extLst>
          </p:cNvPr>
          <p:cNvSpPr txBox="1">
            <a:spLocks/>
          </p:cNvSpPr>
          <p:nvPr/>
        </p:nvSpPr>
        <p:spPr>
          <a:xfrm>
            <a:off x="2073350" y="4533677"/>
            <a:ext cx="11472530" cy="3343991"/>
          </a:xfrm>
          <a:prstGeom prst="rect">
            <a:avLst/>
          </a:prstGeom>
        </p:spPr>
        <p:txBody>
          <a:bodyPr lIns="91440" tIns="45720" rIns="91440" bIns="45720" numCol="1"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ctr" defTabSz="571500" rtl="0" eaLnBrk="1" fontAlgn="auto" latinLnBrk="0" hangingPunct="1">
              <a:lnSpc>
                <a:spcPct val="100000"/>
              </a:lnSpc>
              <a:spcBef>
                <a:spcPts val="1333"/>
              </a:spcBef>
              <a:spcAft>
                <a:spcPts val="0"/>
              </a:spcAft>
              <a:buClrTx/>
              <a:buSzTx/>
              <a:buFont typeface="Arial"/>
              <a:buNone/>
              <a:tabLst/>
              <a:defRPr/>
            </a:pPr>
            <a:endParaRPr kumimoji="0" lang="en-US" sz="8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571500" rtl="0" eaLnBrk="1" fontAlgn="auto" latinLnBrk="0" hangingPunct="1">
              <a:lnSpc>
                <a:spcPct val="100000"/>
              </a:lnSpc>
              <a:spcBef>
                <a:spcPts val="1333"/>
              </a:spcBef>
              <a:spcAft>
                <a:spcPts val="0"/>
              </a:spcAft>
              <a:buClrTx/>
              <a:buSzTx/>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rPr>
              <a:t>What funding announcement is right for me?</a:t>
            </a:r>
          </a:p>
          <a:p>
            <a:pPr marL="304792" marR="0" lvl="0" indent="-304792" algn="l" defTabSz="571500" rtl="0" eaLnBrk="1" fontAlgn="auto" latinLnBrk="0" hangingPunct="1">
              <a:lnSpc>
                <a:spcPct val="100000"/>
              </a:lnSpc>
              <a:spcBef>
                <a:spcPts val="1333"/>
              </a:spcBef>
              <a:spcAft>
                <a:spcPts val="0"/>
              </a:spcAft>
              <a:buClrTx/>
              <a:buSzTx/>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rPr>
              <a:t>How do I find a Program Officer to talk to?</a:t>
            </a:r>
          </a:p>
          <a:p>
            <a:pPr marL="304792" marR="0" lvl="0" indent="-304792" algn="l" defTabSz="571500" rtl="0" eaLnBrk="1" fontAlgn="auto" latinLnBrk="0" hangingPunct="1">
              <a:lnSpc>
                <a:spcPct val="100000"/>
              </a:lnSpc>
              <a:spcBef>
                <a:spcPts val="1333"/>
              </a:spcBef>
              <a:spcAft>
                <a:spcPts val="0"/>
              </a:spcAft>
              <a:buClrTx/>
              <a:buSzTx/>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rPr>
              <a:t>What happens in a grant review?</a:t>
            </a:r>
          </a:p>
        </p:txBody>
      </p:sp>
      <p:sp>
        <p:nvSpPr>
          <p:cNvPr id="2" name="TextBox 1">
            <a:extLst>
              <a:ext uri="{FF2B5EF4-FFF2-40B4-BE49-F238E27FC236}">
                <a16:creationId xmlns:a16="http://schemas.microsoft.com/office/drawing/2014/main" id="{A9D65511-BD50-F879-8899-7D237C2DE791}"/>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42</a:t>
            </a:r>
          </a:p>
        </p:txBody>
      </p:sp>
      <p:pic>
        <p:nvPicPr>
          <p:cNvPr id="6" name="Picture 5" descr="Graphical user interface, website&#10;&#10;Description automatically generated">
            <a:extLst>
              <a:ext uri="{FF2B5EF4-FFF2-40B4-BE49-F238E27FC236}">
                <a16:creationId xmlns:a16="http://schemas.microsoft.com/office/drawing/2014/main" id="{ECBA2C16-3DFF-E8E8-0207-25D771B8DBF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55052" y="876744"/>
            <a:ext cx="5881895" cy="3665462"/>
          </a:xfrm>
          <a:prstGeom prst="rect">
            <a:avLst/>
          </a:prstGeom>
          <a:ln w="50800">
            <a:solidFill>
              <a:srgbClr val="5FE0D4"/>
            </a:solidFill>
          </a:ln>
        </p:spPr>
      </p:pic>
    </p:spTree>
    <p:extLst>
      <p:ext uri="{BB962C8B-B14F-4D97-AF65-F5344CB8AC3E}">
        <p14:creationId xmlns:p14="http://schemas.microsoft.com/office/powerpoint/2010/main" val="2975506771"/>
      </p:ext>
    </p:extLst>
  </p:cSld>
  <p:clrMapOvr>
    <a:overrideClrMapping bg1="lt1" tx1="dk1" bg2="lt2" tx2="dk2" accent1="accent1" accent2="accent2" accent3="accent3" accent4="accent4" accent5="accent5" accent6="accent6" hlink="hlink" folHlink="folHlink"/>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184AF-C36B-4B3A-B9C8-4253ECA08F6D}"/>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pitchFamily="34" charset="0"/>
                <a:cs typeface="Arial" pitchFamily="34" charset="0"/>
              </a:rPr>
              <a:t>Director’s Report Outline</a:t>
            </a:r>
          </a:p>
        </p:txBody>
      </p:sp>
      <p:sp>
        <p:nvSpPr>
          <p:cNvPr id="3" name="Rectangle 4">
            <a:extLst>
              <a:ext uri="{FF2B5EF4-FFF2-40B4-BE49-F238E27FC236}">
                <a16:creationId xmlns:a16="http://schemas.microsoft.com/office/drawing/2014/main" id="{CC723234-7BC0-4C29-9ACE-BE9F733D1541}"/>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E57200"/>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1939024673"/>
      </p:ext>
    </p:extLst>
  </p:cSld>
  <p:clrMapOvr>
    <a:masterClrMapping/>
  </p:clrMapOvr>
  <p:transition spd="slow">
    <p:wipe dir="d"/>
  </p:transition>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36DACB-676D-4A3F-AC53-341F5217E0B1}"/>
              </a:ext>
            </a:extLst>
          </p:cNvPr>
          <p:cNvSpPr>
            <a:spLocks noGrp="1"/>
          </p:cNvSpPr>
          <p:nvPr>
            <p:ph type="title"/>
          </p:nvPr>
        </p:nvSpPr>
        <p:spPr>
          <a:xfrm>
            <a:off x="972911" y="-39007"/>
            <a:ext cx="10246177" cy="678180"/>
          </a:xfrm>
        </p:spPr>
        <p:txBody>
          <a:bodyPr vert="horz" lIns="0" tIns="45720" rIns="91440" bIns="45720" rtlCol="0" anchor="ctr" anchorCtr="0">
            <a:normAutofit/>
          </a:bodyPr>
          <a:lstStyle/>
          <a:p>
            <a:pPr algn="ctr">
              <a:lnSpc>
                <a:spcPct val="100000"/>
              </a:lnSpc>
              <a:spcBef>
                <a:spcPts val="0"/>
              </a:spcBef>
            </a:pPr>
            <a:r>
              <a:rPr lang="en-US" sz="3600">
                <a:solidFill>
                  <a:srgbClr val="5FE0D4"/>
                </a:solidFill>
                <a:latin typeface="Arial" charset="0"/>
                <a:cs typeface="Arial" charset="0"/>
              </a:rPr>
              <a:t>4D </a:t>
            </a:r>
            <a:r>
              <a:rPr lang="en-US" sz="3600" err="1">
                <a:solidFill>
                  <a:srgbClr val="5FE0D4"/>
                </a:solidFill>
                <a:latin typeface="Arial" charset="0"/>
                <a:cs typeface="Arial" charset="0"/>
              </a:rPr>
              <a:t>Nucleome</a:t>
            </a:r>
            <a:r>
              <a:rPr lang="en-US" sz="3600">
                <a:solidFill>
                  <a:srgbClr val="5FE0D4"/>
                </a:solidFill>
                <a:latin typeface="Arial" charset="0"/>
                <a:cs typeface="Arial" charset="0"/>
              </a:rPr>
              <a:t> (4DN)</a:t>
            </a:r>
          </a:p>
        </p:txBody>
      </p:sp>
      <p:sp>
        <p:nvSpPr>
          <p:cNvPr id="7" name="TextBox 6">
            <a:extLst>
              <a:ext uri="{FF2B5EF4-FFF2-40B4-BE49-F238E27FC236}">
                <a16:creationId xmlns:a16="http://schemas.microsoft.com/office/drawing/2014/main" id="{5FDEAF88-EEDF-41AE-BA76-50161EC40E06}"/>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3"/>
                </a:solidFill>
                <a:effectLst/>
                <a:uLnTx/>
                <a:uFillTx/>
                <a:latin typeface="Arial" charset="0"/>
                <a:ea typeface="+mn-ea"/>
                <a:cs typeface="+mn-cs"/>
              </a:rPr>
              <a:t>Document 43</a:t>
            </a:r>
          </a:p>
        </p:txBody>
      </p:sp>
      <p:pic>
        <p:nvPicPr>
          <p:cNvPr id="8" name="Picture 7">
            <a:extLst>
              <a:ext uri="{FF2B5EF4-FFF2-40B4-BE49-F238E27FC236}">
                <a16:creationId xmlns:a16="http://schemas.microsoft.com/office/drawing/2014/main" id="{38E68910-F751-C247-A1A0-5F2A5A02E6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790" y="81914"/>
            <a:ext cx="1863033" cy="1052668"/>
          </a:xfrm>
          <a:prstGeom prst="rect">
            <a:avLst/>
          </a:prstGeom>
        </p:spPr>
      </p:pic>
      <p:pic>
        <p:nvPicPr>
          <p:cNvPr id="6" name="Picture 5" descr="A close-up of a white background&#10;&#10;Description automatically generated">
            <a:extLst>
              <a:ext uri="{FF2B5EF4-FFF2-40B4-BE49-F238E27FC236}">
                <a16:creationId xmlns:a16="http://schemas.microsoft.com/office/drawing/2014/main" id="{366EA07C-24A1-5A9C-F217-61E57486A9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0931" y="1375042"/>
            <a:ext cx="8598921" cy="2837766"/>
          </a:xfrm>
          <a:prstGeom prst="rect">
            <a:avLst/>
          </a:prstGeom>
          <a:ln w="38100">
            <a:solidFill>
              <a:srgbClr val="5FE0D4"/>
            </a:solidFill>
          </a:ln>
          <a:effectLst/>
        </p:spPr>
      </p:pic>
      <p:pic>
        <p:nvPicPr>
          <p:cNvPr id="12" name="Picture 11" descr="A close-up of a white background&#10;&#10;Description automatically generated">
            <a:extLst>
              <a:ext uri="{FF2B5EF4-FFF2-40B4-BE49-F238E27FC236}">
                <a16:creationId xmlns:a16="http://schemas.microsoft.com/office/drawing/2014/main" id="{AFC1E8A8-6292-B09C-8667-38FE98542B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40233" y="2157548"/>
            <a:ext cx="8519029" cy="2404325"/>
          </a:xfrm>
          <a:prstGeom prst="rect">
            <a:avLst/>
          </a:prstGeom>
          <a:ln w="38100">
            <a:solidFill>
              <a:srgbClr val="5FE0D4"/>
            </a:solidFill>
          </a:ln>
          <a:effectLst/>
        </p:spPr>
      </p:pic>
      <p:pic>
        <p:nvPicPr>
          <p:cNvPr id="14" name="Picture 13" descr="A screenshot of a computer&#10;&#10;Description automatically generated">
            <a:extLst>
              <a:ext uri="{FF2B5EF4-FFF2-40B4-BE49-F238E27FC236}">
                <a16:creationId xmlns:a16="http://schemas.microsoft.com/office/drawing/2014/main" id="{BF43361D-2F18-2A4A-B33B-6DEBFED7B43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84362" y="2474737"/>
            <a:ext cx="8069578" cy="3602690"/>
          </a:xfrm>
          <a:prstGeom prst="rect">
            <a:avLst/>
          </a:prstGeom>
          <a:ln w="38100">
            <a:solidFill>
              <a:srgbClr val="5FE0D4"/>
            </a:solidFill>
          </a:ln>
          <a:effectLst/>
        </p:spPr>
      </p:pic>
      <p:pic>
        <p:nvPicPr>
          <p:cNvPr id="16" name="Picture 15" descr="A group of people with names&#10;&#10;Description automatically generated with medium confidence">
            <a:extLst>
              <a:ext uri="{FF2B5EF4-FFF2-40B4-BE49-F238E27FC236}">
                <a16:creationId xmlns:a16="http://schemas.microsoft.com/office/drawing/2014/main" id="{D3453CE1-4118-99B1-1A25-B5B7A7A73F5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28332" y="3049440"/>
            <a:ext cx="8239956" cy="3345176"/>
          </a:xfrm>
          <a:prstGeom prst="rect">
            <a:avLst/>
          </a:prstGeom>
          <a:ln w="38100">
            <a:solidFill>
              <a:schemeClr val="bg2"/>
            </a:solidFill>
          </a:ln>
          <a:effectLst/>
        </p:spPr>
      </p:pic>
    </p:spTree>
    <p:extLst>
      <p:ext uri="{BB962C8B-B14F-4D97-AF65-F5344CB8AC3E}">
        <p14:creationId xmlns:p14="http://schemas.microsoft.com/office/powerpoint/2010/main" val="439369464"/>
      </p:ext>
    </p:extLst>
  </p:cSld>
  <p:clrMapOvr>
    <a:overrideClrMapping bg1="lt1" tx1="dk1" bg2="lt2" tx2="dk2" accent1="accent1" accent2="accent2" accent3="accent3" accent4="accent4" accent5="accent5" accent6="accent6" hlink="hlink" folHlink="folHlink"/>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074" name="Title 3"/>
          <p:cNvSpPr>
            <a:spLocks noGrp="1"/>
          </p:cNvSpPr>
          <p:nvPr>
            <p:ph type="title"/>
          </p:nvPr>
        </p:nvSpPr>
        <p:spPr>
          <a:xfrm>
            <a:off x="0" y="12712"/>
            <a:ext cx="12192000" cy="639763"/>
          </a:xfrm>
        </p:spPr>
        <p:txBody>
          <a:bodyPr/>
          <a:lstStyle/>
          <a:p>
            <a:pPr algn="ctr">
              <a:defRPr/>
            </a:pPr>
            <a:r>
              <a:rPr lang="en-US" sz="3600">
                <a:solidFill>
                  <a:srgbClr val="5FE0D4"/>
                </a:solidFill>
                <a:latin typeface="Arial" charset="0"/>
                <a:cs typeface="Arial" charset="0"/>
              </a:rPr>
              <a:t>Knockout Mouse Phenotyping Project (KOMP2)</a:t>
            </a:r>
            <a:endParaRPr lang="en-US" sz="3600">
              <a:solidFill>
                <a:srgbClr val="5FE0D4"/>
              </a:solidFill>
              <a:latin typeface="Arial" pitchFamily="34" charset="0"/>
              <a:cs typeface="Arial" pitchFamily="34" charset="0"/>
            </a:endParaRPr>
          </a:p>
        </p:txBody>
      </p:sp>
      <p:sp>
        <p:nvSpPr>
          <p:cNvPr id="42" name="Rectangle 41"/>
          <p:cNvSpPr/>
          <p:nvPr/>
        </p:nvSpPr>
        <p:spPr>
          <a:xfrm>
            <a:off x="354822" y="2433584"/>
            <a:ext cx="10025176" cy="3754874"/>
          </a:xfrm>
          <a:prstGeom prst="rect">
            <a:avLst/>
          </a:prstGeom>
        </p:spPr>
        <p:txBody>
          <a:bodyPr wrap="square">
            <a:spAutoFit/>
          </a:bodyPr>
          <a:lstStyle/>
          <a:p>
            <a:pPr marL="457200" marR="0" lvl="0" indent="-228600" algn="l" defTabSz="627063" rtl="0" eaLnBrk="0" fontAlgn="auto" latinLnBrk="0" hangingPunct="0">
              <a:lnSpc>
                <a:spcPct val="100000"/>
              </a:lnSpc>
              <a:spcBef>
                <a:spcPts val="600"/>
              </a:spcBef>
              <a:spcAft>
                <a:spcPts val="0"/>
              </a:spcAft>
              <a:buClr>
                <a:srgbClr val="FFFFFF"/>
              </a:buClr>
              <a:buSzPct val="95000"/>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pitchFamily="34" charset="0"/>
              </a:rPr>
              <a:t>KOMP2 &amp; IMPC Fall Meeting – November 2023</a:t>
            </a:r>
          </a:p>
          <a:p>
            <a:pPr marL="688975" marR="0" lvl="1" algn="l" defTabSz="627063" rtl="0" eaLnBrk="0" fontAlgn="auto" latinLnBrk="0" hangingPunct="0">
              <a:lnSpc>
                <a:spcPct val="100000"/>
              </a:lnSpc>
              <a:spcBef>
                <a:spcPts val="600"/>
              </a:spcBef>
              <a:spcAft>
                <a:spcPts val="0"/>
              </a:spcAft>
              <a:buClr>
                <a:srgbClr val="FFFFFF"/>
              </a:buClr>
              <a:buSzPct val="95000"/>
              <a:tabLst/>
              <a:defRPr/>
            </a:pPr>
            <a:r>
              <a:rPr kumimoji="0" lang="en-US" b="1" i="0" u="none" strike="noStrike" kern="1200" cap="none" spc="0" normalizeH="0" baseline="0" noProof="0" dirty="0">
                <a:ln>
                  <a:noFill/>
                </a:ln>
                <a:solidFill>
                  <a:schemeClr val="bg2">
                    <a:lumMod val="40000"/>
                    <a:lumOff val="60000"/>
                  </a:schemeClr>
                </a:solidFill>
                <a:effectLst/>
                <a:uLnTx/>
                <a:uFillTx/>
                <a:latin typeface="Arial" charset="0"/>
                <a:ea typeface="+mn-ea"/>
                <a:cs typeface="Arial" panose="020B0604020202020204" pitchFamily="34" charset="0"/>
              </a:rPr>
              <a:t>Hosted by Baylor College of Medicine</a:t>
            </a:r>
          </a:p>
          <a:p>
            <a:pPr marL="231775" marR="0" lvl="0" algn="l" defTabSz="627063" rtl="0" eaLnBrk="0" fontAlgn="auto" latinLnBrk="0" hangingPunct="0">
              <a:lnSpc>
                <a:spcPct val="100000"/>
              </a:lnSpc>
              <a:spcBef>
                <a:spcPts val="600"/>
              </a:spcBef>
              <a:spcAft>
                <a:spcPts val="0"/>
              </a:spcAft>
              <a:buClr>
                <a:srgbClr val="FFFFFF"/>
              </a:buClr>
              <a:buSzPct val="95000"/>
              <a:tabLst/>
              <a:defRPr/>
            </a:pPr>
            <a:endParaRPr kumimoji="0" lang="en-US" sz="2700" b="1" i="0" u="none" strike="noStrike" kern="1200" cap="none" spc="0" normalizeH="0" baseline="0" noProof="0" dirty="0">
              <a:ln>
                <a:noFill/>
              </a:ln>
              <a:effectLst/>
              <a:uLnTx/>
              <a:uFillTx/>
              <a:latin typeface="Arial" charset="0"/>
              <a:ea typeface="+mn-ea"/>
            </a:endParaRPr>
          </a:p>
          <a:p>
            <a:pPr marL="457200" marR="0" lvl="0" indent="-228600" algn="l" defTabSz="627063" rtl="0" eaLnBrk="0" fontAlgn="auto" latinLnBrk="0" hangingPunct="0">
              <a:lnSpc>
                <a:spcPct val="100000"/>
              </a:lnSpc>
              <a:spcBef>
                <a:spcPts val="600"/>
              </a:spcBef>
              <a:spcAft>
                <a:spcPts val="0"/>
              </a:spcAft>
              <a:buClr>
                <a:srgbClr val="FFFFFF"/>
              </a:buClr>
              <a:buSzPct val="95000"/>
              <a:buFont typeface="Wingdings" panose="05000000000000000000" pitchFamily="2" charset="2"/>
              <a:buChar char="§"/>
              <a:tabLst/>
              <a:defRPr/>
            </a:pPr>
            <a:r>
              <a:rPr kumimoji="0" lang="en-US" sz="2700" b="1" i="0" u="none" strike="noStrike" kern="1200" cap="none" spc="0" normalizeH="0" baseline="0" noProof="0" dirty="0">
                <a:ln>
                  <a:noFill/>
                </a:ln>
                <a:effectLst/>
                <a:uLnTx/>
                <a:uFillTx/>
                <a:latin typeface="Arial" charset="0"/>
                <a:ea typeface="+mn-ea"/>
              </a:rPr>
              <a:t>Booth at The Allied Genetics Conference – March 2024</a:t>
            </a:r>
          </a:p>
          <a:p>
            <a:pPr marL="231775" marR="0" lvl="0" algn="l" defTabSz="627063" rtl="0" eaLnBrk="0" fontAlgn="auto" latinLnBrk="0" hangingPunct="0">
              <a:lnSpc>
                <a:spcPct val="100000"/>
              </a:lnSpc>
              <a:spcBef>
                <a:spcPts val="600"/>
              </a:spcBef>
              <a:spcAft>
                <a:spcPts val="0"/>
              </a:spcAft>
              <a:buClr>
                <a:srgbClr val="FFFFFF"/>
              </a:buClr>
              <a:buSzPct val="95000"/>
              <a:tabLst/>
              <a:defRPr/>
            </a:pPr>
            <a:endParaRPr kumimoji="0" lang="en-US" sz="2700" b="1" i="0" u="none" strike="noStrike" kern="1200" cap="none" spc="0" normalizeH="0" baseline="0" noProof="0" dirty="0">
              <a:ln>
                <a:noFill/>
              </a:ln>
              <a:effectLst/>
              <a:uLnTx/>
              <a:uFillTx/>
              <a:latin typeface="Arial" charset="0"/>
              <a:ea typeface="+mn-ea"/>
            </a:endParaRPr>
          </a:p>
          <a:p>
            <a:pPr marL="457200" marR="0" lvl="0" indent="-228600" algn="l" defTabSz="627063" rtl="0" eaLnBrk="0" fontAlgn="auto" latinLnBrk="0" hangingPunct="0">
              <a:lnSpc>
                <a:spcPct val="100000"/>
              </a:lnSpc>
              <a:spcBef>
                <a:spcPts val="600"/>
              </a:spcBef>
              <a:spcAft>
                <a:spcPts val="0"/>
              </a:spcAft>
              <a:buClr>
                <a:srgbClr val="FFFFFF"/>
              </a:buClr>
              <a:buSzPct val="95000"/>
              <a:buFont typeface="Wingdings" panose="05000000000000000000" pitchFamily="2" charset="2"/>
              <a:buChar char="§"/>
              <a:tabLst/>
              <a:defRPr/>
            </a:pPr>
            <a:r>
              <a:rPr kumimoji="0" lang="en-US" sz="2700" b="1" i="0" u="none" strike="noStrike" kern="1200" cap="none" spc="0" normalizeH="0" baseline="0" noProof="0" dirty="0">
                <a:ln>
                  <a:noFill/>
                </a:ln>
                <a:effectLst/>
                <a:uLnTx/>
                <a:uFillTx/>
                <a:latin typeface="Arial" charset="0"/>
                <a:ea typeface="+mn-ea"/>
              </a:rPr>
              <a:t>IMPC Virtual Workshop – March 2024 </a:t>
            </a:r>
          </a:p>
          <a:p>
            <a:pPr marL="688975" marR="0" lvl="1" algn="l" defTabSz="627063" rtl="0" eaLnBrk="0" fontAlgn="auto" latinLnBrk="0" hangingPunct="0">
              <a:lnSpc>
                <a:spcPct val="100000"/>
              </a:lnSpc>
              <a:spcBef>
                <a:spcPts val="600"/>
              </a:spcBef>
              <a:spcAft>
                <a:spcPts val="0"/>
              </a:spcAft>
              <a:buClr>
                <a:srgbClr val="FFFFFF"/>
              </a:buClr>
              <a:buSzPct val="95000"/>
              <a:tabLst/>
              <a:defRPr/>
            </a:pPr>
            <a:r>
              <a:rPr kumimoji="0" lang="en-US" b="1" i="0" u="none" strike="noStrike" kern="1200" cap="none" spc="0" normalizeH="0" baseline="0" noProof="0" dirty="0">
                <a:ln>
                  <a:noFill/>
                </a:ln>
                <a:solidFill>
                  <a:schemeClr val="bg2">
                    <a:lumMod val="40000"/>
                    <a:lumOff val="60000"/>
                  </a:schemeClr>
                </a:solidFill>
                <a:effectLst/>
                <a:uLnTx/>
                <a:uFillTx/>
                <a:latin typeface="Arial" charset="0"/>
                <a:ea typeface="+mn-ea"/>
              </a:rPr>
              <a:t>Neurodegenerative consequences of genetic defects in taste 	and olfactory genes in IMPC mice</a:t>
            </a:r>
          </a:p>
        </p:txBody>
      </p:sp>
      <p:pic>
        <p:nvPicPr>
          <p:cNvPr id="9" name="Picture 7" descr="S:\CENTERS\Kris\Presos&amp;Posters&amp;Pictures\Graphics\KOMP logo.jpeg">
            <a:extLst>
              <a:ext uri="{FF2B5EF4-FFF2-40B4-BE49-F238E27FC236}">
                <a16:creationId xmlns:a16="http://schemas.microsoft.com/office/drawing/2014/main" id="{E824236F-6347-4276-91CD-F2482ADA85FD}"/>
              </a:ext>
            </a:extLst>
          </p:cNvPr>
          <p:cNvPicPr>
            <a:picLocks noChangeAspect="1" noChangeArrowheads="1"/>
          </p:cNvPicPr>
          <p:nvPr/>
        </p:nvPicPr>
        <p:blipFill>
          <a:blip r:embed="rId4" cstate="print"/>
          <a:stretch>
            <a:fillRect/>
          </a:stretch>
        </p:blipFill>
        <p:spPr bwMode="auto">
          <a:xfrm>
            <a:off x="2817735" y="1069330"/>
            <a:ext cx="1743507" cy="1031609"/>
          </a:xfrm>
          <a:prstGeom prst="rect">
            <a:avLst/>
          </a:prstGeom>
          <a:ln w="38100">
            <a:solidFill>
              <a:schemeClr val="bg2"/>
            </a:solidFill>
          </a:ln>
          <a:effectLst>
            <a:outerShdw blurRad="292100" dist="139700" dir="2700000" algn="tl" rotWithShape="0">
              <a:srgbClr val="333333">
                <a:alpha val="65000"/>
              </a:srgbClr>
            </a:outerShdw>
          </a:effectLst>
        </p:spPr>
      </p:pic>
      <p:pic>
        <p:nvPicPr>
          <p:cNvPr id="10" name="Picture 3">
            <a:extLst>
              <a:ext uri="{FF2B5EF4-FFF2-40B4-BE49-F238E27FC236}">
                <a16:creationId xmlns:a16="http://schemas.microsoft.com/office/drawing/2014/main" id="{B5E0AD45-5079-4E78-852E-AFDD255F4E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5247" y="1069330"/>
            <a:ext cx="3257051" cy="1105674"/>
          </a:xfrm>
          <a:prstGeom prst="rect">
            <a:avLst/>
          </a:prstGeom>
          <a:ln w="38100">
            <a:solidFill>
              <a:schemeClr val="bg2"/>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5" name="TextBox 4">
            <a:extLst>
              <a:ext uri="{FF2B5EF4-FFF2-40B4-BE49-F238E27FC236}">
                <a16:creationId xmlns:a16="http://schemas.microsoft.com/office/drawing/2014/main" id="{F09CB82B-E0D7-19D6-A0F1-B1F2C76C1873}"/>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44</a:t>
            </a:r>
          </a:p>
        </p:txBody>
      </p:sp>
    </p:spTree>
    <p:extLst>
      <p:ext uri="{BB962C8B-B14F-4D97-AF65-F5344CB8AC3E}">
        <p14:creationId xmlns:p14="http://schemas.microsoft.com/office/powerpoint/2010/main" val="705472561"/>
      </p:ext>
    </p:extLst>
  </p:cSld>
  <p:clrMapOvr>
    <a:overrideClrMapping bg1="lt1" tx1="dk1" bg2="lt2" tx2="dk2" accent1="accent1" accent2="accent2" accent3="accent3" accent4="accent4" accent5="accent5" accent6="accent6" hlink="hlink" folHlink="folHlink"/>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2">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10" name="Logo">
            <a:extLst>
              <a:ext uri="{FF2B5EF4-FFF2-40B4-BE49-F238E27FC236}">
                <a16:creationId xmlns:a16="http://schemas.microsoft.com/office/drawing/2014/main" id="{D45D6ED5-1272-4B91-9836-0F3333269B36}"/>
              </a:ext>
            </a:extLst>
          </p:cNvPr>
          <p:cNvPicPr>
            <a:picLocks noChangeAspect="1"/>
          </p:cNvPicPr>
          <p:nvPr/>
        </p:nvPicPr>
        <p:blipFill>
          <a:blip r:embed="rId4"/>
          <a:stretch>
            <a:fillRect/>
          </a:stretch>
        </p:blipFill>
        <p:spPr>
          <a:xfrm>
            <a:off x="4190835" y="148137"/>
            <a:ext cx="3810330" cy="1140051"/>
          </a:xfrm>
          <a:prstGeom prst="rect">
            <a:avLst/>
          </a:prstGeom>
        </p:spPr>
      </p:pic>
      <p:sp>
        <p:nvSpPr>
          <p:cNvPr id="7" name="TextBox 6">
            <a:extLst>
              <a:ext uri="{FF2B5EF4-FFF2-40B4-BE49-F238E27FC236}">
                <a16:creationId xmlns:a16="http://schemas.microsoft.com/office/drawing/2014/main" id="{225D0CE9-A2C7-BB2B-B401-80CA62BBB8E5}"/>
              </a:ext>
            </a:extLst>
          </p:cNvPr>
          <p:cNvSpPr txBox="1"/>
          <p:nvPr/>
        </p:nvSpPr>
        <p:spPr>
          <a:xfrm>
            <a:off x="673285" y="1564159"/>
            <a:ext cx="10845430" cy="3298275"/>
          </a:xfrm>
          <a:prstGeom prst="rect">
            <a:avLst/>
          </a:prstGeom>
          <a:noFill/>
        </p:spPr>
        <p:txBody>
          <a:bodyPr wrap="square" rtlCol="0">
            <a:spAutoFit/>
          </a:bodyPr>
          <a:lstStyle/>
          <a:p>
            <a:pPr marL="339725" marR="0" lvl="0" indent="-339725"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3200" b="1" i="0" u="none" strike="noStrike" kern="1200" cap="none" spc="0" normalizeH="0" baseline="0" noProof="0" dirty="0">
                <a:ln>
                  <a:noFill/>
                </a:ln>
                <a:solidFill>
                  <a:srgbClr val="FFFFFF"/>
                </a:solidFill>
                <a:effectLst/>
                <a:uLnTx/>
                <a:uFillTx/>
                <a:latin typeface="Arial" panose="020B0604020202020204" pitchFamily="34" charset="0"/>
                <a:ea typeface="Helvetica Neue" charset="0"/>
                <a:cs typeface="Arial" panose="020B0604020202020204" pitchFamily="34" charset="0"/>
              </a:rPr>
              <a:t>$1.5 Million in awards to institutions partnering with 	American Indian, Alaska Native, and Indigenous 	communities</a:t>
            </a:r>
          </a:p>
          <a:p>
            <a:pPr marL="339725" marR="0" lvl="0" indent="-339725"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endPar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Helvetica Neue" charset="0"/>
              <a:cs typeface="Arial" panose="020B0604020202020204" pitchFamily="34" charset="0"/>
            </a:endParaRPr>
          </a:p>
          <a:p>
            <a:pPr marL="339725" marR="0" lvl="0" indent="-339725"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3200" b="1" i="0" u="none" strike="noStrike" kern="1200" cap="none" spc="0" normalizeH="0" baseline="0" noProof="0" dirty="0">
                <a:ln>
                  <a:noFill/>
                </a:ln>
                <a:solidFill>
                  <a:srgbClr val="FFFFFF"/>
                </a:solidFill>
                <a:effectLst/>
                <a:uLnTx/>
                <a:uFillTx/>
                <a:latin typeface="Arial" panose="020B0604020202020204" pitchFamily="34" charset="0"/>
                <a:ea typeface="Helvetica Neue" charset="0"/>
                <a:cs typeface="Arial" panose="020B0604020202020204" pitchFamily="34" charset="0"/>
              </a:rPr>
              <a:t>$9.7 Million in new awards to advance the use of the 	</a:t>
            </a:r>
            <a:r>
              <a:rPr kumimoji="0" lang="en-US" sz="3200" b="1" i="1" u="none" strike="noStrike" kern="1200" cap="none" spc="0" normalizeH="0" baseline="0" noProof="0" dirty="0">
                <a:ln>
                  <a:noFill/>
                </a:ln>
                <a:solidFill>
                  <a:srgbClr val="FFFFFF"/>
                </a:solidFill>
                <a:effectLst/>
                <a:uLnTx/>
                <a:uFillTx/>
                <a:latin typeface="Arial" panose="020B0604020202020204" pitchFamily="34" charset="0"/>
                <a:ea typeface="Helvetica Neue" charset="0"/>
                <a:cs typeface="Arial" panose="020B0604020202020204" pitchFamily="34" charset="0"/>
              </a:rPr>
              <a:t>All of Us </a:t>
            </a:r>
            <a:r>
              <a:rPr lang="en-US" sz="3200" b="1" dirty="0">
                <a:solidFill>
                  <a:srgbClr val="FFFFFF"/>
                </a:solidFill>
                <a:latin typeface="Arial" panose="020B0604020202020204" pitchFamily="34" charset="0"/>
                <a:ea typeface="Helvetica Neue" charset="0"/>
                <a:cs typeface="Arial" panose="020B0604020202020204" pitchFamily="34" charset="0"/>
              </a:rPr>
              <a:t>D</a:t>
            </a:r>
            <a:r>
              <a:rPr kumimoji="0" lang="en-US" sz="3200" b="1" i="0" u="none" strike="noStrike" kern="1200" cap="none" spc="0" normalizeH="0" baseline="0" noProof="0" dirty="0" err="1">
                <a:ln>
                  <a:noFill/>
                </a:ln>
                <a:solidFill>
                  <a:srgbClr val="FFFFFF"/>
                </a:solidFill>
                <a:effectLst/>
                <a:uLnTx/>
                <a:uFillTx/>
                <a:latin typeface="Arial" panose="020B0604020202020204" pitchFamily="34" charset="0"/>
                <a:ea typeface="Helvetica Neue" charset="0"/>
                <a:cs typeface="Arial" panose="020B0604020202020204" pitchFamily="34" charset="0"/>
              </a:rPr>
              <a:t>ataset</a:t>
            </a:r>
            <a:endParaRPr kumimoji="0" lang="en-US" sz="3200" b="1" i="0" u="none" strike="noStrike" kern="1200" cap="none" spc="0" normalizeH="0" baseline="0" noProof="0" dirty="0">
              <a:ln>
                <a:noFill/>
              </a:ln>
              <a:solidFill>
                <a:srgbClr val="FFFFFF"/>
              </a:solidFill>
              <a:effectLst/>
              <a:uLnTx/>
              <a:uFillTx/>
              <a:latin typeface="Arial" panose="020B0604020202020204" pitchFamily="34" charset="0"/>
              <a:ea typeface="Helvetica Neue"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333" b="0"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endParaRPr>
          </a:p>
        </p:txBody>
      </p:sp>
      <p:sp>
        <p:nvSpPr>
          <p:cNvPr id="4" name="TextBox 3">
            <a:extLst>
              <a:ext uri="{FF2B5EF4-FFF2-40B4-BE49-F238E27FC236}">
                <a16:creationId xmlns:a16="http://schemas.microsoft.com/office/drawing/2014/main" id="{F5850B2A-31D6-6304-E2F0-2001B0E08813}"/>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45</a:t>
            </a:r>
          </a:p>
        </p:txBody>
      </p:sp>
      <p:pic>
        <p:nvPicPr>
          <p:cNvPr id="1026" name="Picture 2" descr="All of Us Sharable Resources | All of Us Research Program | NIH">
            <a:extLst>
              <a:ext uri="{FF2B5EF4-FFF2-40B4-BE49-F238E27FC236}">
                <a16:creationId xmlns:a16="http://schemas.microsoft.com/office/drawing/2014/main" id="{9E7C6E66-7F09-2540-12EB-68B5632B572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40245" y="4682284"/>
            <a:ext cx="3419856" cy="1923669"/>
          </a:xfrm>
          <a:prstGeom prst="rect">
            <a:avLst/>
          </a:prstGeom>
          <a:ln w="38100">
            <a:solidFill>
              <a:srgbClr val="5FE0D4"/>
            </a:solid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0439326"/>
      </p:ext>
    </p:extLst>
  </p:cSld>
  <p:clrMapOvr>
    <a:overrideClrMapping bg1="lt1" tx1="dk1" bg2="lt2" tx2="dk2" accent1="accent1" accent2="accent2" accent3="accent3" accent4="accent4" accent5="accent5" accent6="accent6" hlink="hlink" folHlink="folHlink"/>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2FD193-E56C-44FE-94A5-EC75D2366F11}"/>
              </a:ext>
            </a:extLst>
          </p:cNvPr>
          <p:cNvSpPr txBox="1">
            <a:spLocks/>
          </p:cNvSpPr>
          <p:nvPr/>
        </p:nvSpPr>
        <p:spPr>
          <a:xfrm>
            <a:off x="0" y="-396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pitchFamily="34" charset="0"/>
                <a:cs typeface="Arial" pitchFamily="34" charset="0"/>
              </a:rPr>
              <a:t>Director’s Report Outline</a:t>
            </a:r>
          </a:p>
        </p:txBody>
      </p:sp>
      <p:sp>
        <p:nvSpPr>
          <p:cNvPr id="5" name="Rectangle 4">
            <a:extLst>
              <a:ext uri="{FF2B5EF4-FFF2-40B4-BE49-F238E27FC236}">
                <a16:creationId xmlns:a16="http://schemas.microsoft.com/office/drawing/2014/main" id="{5E59AACB-6F2E-4B28-869F-0D93394D539B}"/>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a:ln>
                  <a:noFill/>
                </a:ln>
                <a:solidFill>
                  <a:srgbClr val="E57200"/>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3671542321"/>
      </p:ext>
    </p:extLst>
  </p:cSld>
  <p:clrMapOvr>
    <a:masterClrMapping/>
  </p:clrMapOvr>
  <p:transition spd="slow">
    <p:wipe dir="d"/>
  </p:transition>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191999" y="5313183"/>
            <a:ext cx="11648377" cy="1677199"/>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158750" marR="0" lvl="2" indent="0" algn="ctr" defTabSz="627063" rtl="0" eaLnBrk="0" fontAlgn="auto" latinLnBrk="0" hangingPunct="0">
              <a:lnSpc>
                <a:spcPct val="90000"/>
              </a:lnSpc>
              <a:spcBef>
                <a:spcPts val="1800"/>
              </a:spcBef>
              <a:spcAft>
                <a:spcPts val="0"/>
              </a:spcAft>
              <a:buClr>
                <a:srgbClr val="FFFFFF"/>
              </a:buClr>
              <a:buSzPct val="95000"/>
              <a:buNone/>
              <a:tabLst/>
              <a:defRPr/>
            </a:pPr>
            <a:r>
              <a:rPr kumimoji="0" lang="en-US" sz="2700" b="1" i="0" u="none" strike="noStrike" kern="1200" cap="none" spc="0" normalizeH="0" baseline="0" noProof="0" dirty="0">
                <a:ln>
                  <a:noFill/>
                </a:ln>
                <a:solidFill>
                  <a:srgbClr val="FFFFFF"/>
                </a:solidFill>
                <a:effectLst/>
                <a:uLnTx/>
                <a:uFillTx/>
                <a:latin typeface="Arial"/>
                <a:ea typeface="+mn-ea"/>
                <a:cs typeface="Arial"/>
              </a:rPr>
              <a:t>American Society of Human Genetics, November 2023</a:t>
            </a:r>
          </a:p>
          <a:p>
            <a:pPr marL="158750" marR="0" lvl="2" indent="0" algn="ctr" defTabSz="627063" rtl="0" eaLnBrk="0" fontAlgn="auto" latinLnBrk="0" hangingPunct="0">
              <a:lnSpc>
                <a:spcPct val="90000"/>
              </a:lnSpc>
              <a:spcBef>
                <a:spcPts val="1800"/>
              </a:spcBef>
              <a:spcAft>
                <a:spcPts val="0"/>
              </a:spcAft>
              <a:buClr>
                <a:srgbClr val="FFFFFF"/>
              </a:buClr>
              <a:buSzPct val="95000"/>
              <a:buNone/>
              <a:tabLst/>
              <a:defRPr/>
            </a:pPr>
            <a:r>
              <a:rPr kumimoji="0" lang="en-US" sz="2700" b="1" i="0" u="none" strike="noStrike" kern="1200" cap="none" spc="0" normalizeH="0" baseline="0" noProof="0" dirty="0">
                <a:ln>
                  <a:noFill/>
                </a:ln>
                <a:solidFill>
                  <a:srgbClr val="FFFFFF"/>
                </a:solidFill>
                <a:effectLst/>
                <a:uLnTx/>
                <a:uFillTx/>
                <a:latin typeface="Arial"/>
                <a:ea typeface="+mn-ea"/>
                <a:cs typeface="Arial"/>
              </a:rPr>
              <a:t>American College of Medical Genetics and Genomics, March 2024</a:t>
            </a:r>
          </a:p>
        </p:txBody>
      </p:sp>
      <p:sp>
        <p:nvSpPr>
          <p:cNvPr id="2" name="Rectangle 1">
            <a:extLst>
              <a:ext uri="{FF2B5EF4-FFF2-40B4-BE49-F238E27FC236}">
                <a16:creationId xmlns:a16="http://schemas.microsoft.com/office/drawing/2014/main" id="{BE8B9FA7-E65D-4A00-A529-081D35D2EB74}"/>
              </a:ext>
            </a:extLst>
          </p:cNvPr>
          <p:cNvSpPr/>
          <p:nvPr/>
        </p:nvSpPr>
        <p:spPr>
          <a:xfrm>
            <a:off x="0" y="-12702"/>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NHGRI Exhibits at Annual Meetings</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pic>
        <p:nvPicPr>
          <p:cNvPr id="13" name="Picture 12" descr="A room with a large display and chairs&#10;&#10;Description automatically generated with medium confidence">
            <a:extLst>
              <a:ext uri="{FF2B5EF4-FFF2-40B4-BE49-F238E27FC236}">
                <a16:creationId xmlns:a16="http://schemas.microsoft.com/office/drawing/2014/main" id="{8CC6BA09-F181-356B-011C-0FF7170133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1624" y="1537977"/>
            <a:ext cx="3827810" cy="2870858"/>
          </a:xfrm>
          <a:prstGeom prst="rect">
            <a:avLst/>
          </a:prstGeom>
          <a:ln w="38100">
            <a:solidFill>
              <a:srgbClr val="5FE0D4"/>
            </a:solidFill>
          </a:ln>
          <a:effectLst/>
        </p:spPr>
      </p:pic>
      <p:pic>
        <p:nvPicPr>
          <p:cNvPr id="16" name="Picture 15" descr="A group of people standing in a line&#10;&#10;Description automatically generated">
            <a:extLst>
              <a:ext uri="{FF2B5EF4-FFF2-40B4-BE49-F238E27FC236}">
                <a16:creationId xmlns:a16="http://schemas.microsoft.com/office/drawing/2014/main" id="{103F28F7-3B5B-695A-267C-851ACC0452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4118563" y="1506915"/>
            <a:ext cx="3910642" cy="2932982"/>
          </a:xfrm>
          <a:prstGeom prst="rect">
            <a:avLst/>
          </a:prstGeom>
          <a:ln w="38100">
            <a:solidFill>
              <a:srgbClr val="5FE0D4"/>
            </a:solidFill>
          </a:ln>
          <a:effectLst/>
        </p:spPr>
      </p:pic>
      <p:pic>
        <p:nvPicPr>
          <p:cNvPr id="18" name="Picture 17" descr="A group of people posing for a picture&#10;&#10;Description automatically generated">
            <a:extLst>
              <a:ext uri="{FF2B5EF4-FFF2-40B4-BE49-F238E27FC236}">
                <a16:creationId xmlns:a16="http://schemas.microsoft.com/office/drawing/2014/main" id="{F58D8F83-B34E-932B-3565-EF6CF3BD238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0800000">
            <a:off x="7968334" y="1521391"/>
            <a:ext cx="3872042" cy="2904031"/>
          </a:xfrm>
          <a:prstGeom prst="rect">
            <a:avLst/>
          </a:prstGeom>
          <a:ln w="38100">
            <a:solidFill>
              <a:srgbClr val="5FE0D4"/>
            </a:solidFill>
          </a:ln>
          <a:effectLst/>
        </p:spPr>
      </p:pic>
      <p:sp>
        <p:nvSpPr>
          <p:cNvPr id="6" name="TextBox 5">
            <a:extLst>
              <a:ext uri="{FF2B5EF4-FFF2-40B4-BE49-F238E27FC236}">
                <a16:creationId xmlns:a16="http://schemas.microsoft.com/office/drawing/2014/main" id="{8195C600-5D3D-D376-DA9C-2F108DE8126D}"/>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46</a:t>
            </a:r>
          </a:p>
        </p:txBody>
      </p:sp>
      <p:pic>
        <p:nvPicPr>
          <p:cNvPr id="8" name="Picture 7" descr="A couple of men posing for the camera&#10;&#10;Description automatically generated with medium confidence">
            <a:extLst>
              <a:ext uri="{FF2B5EF4-FFF2-40B4-BE49-F238E27FC236}">
                <a16:creationId xmlns:a16="http://schemas.microsoft.com/office/drawing/2014/main" id="{974A9E82-4030-9E7E-E745-975A2095017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76179" y="645923"/>
            <a:ext cx="6795410" cy="4530273"/>
          </a:xfrm>
          <a:prstGeom prst="rect">
            <a:avLst/>
          </a:prstGeom>
        </p:spPr>
      </p:pic>
      <p:sp>
        <p:nvSpPr>
          <p:cNvPr id="12" name="Oval 11">
            <a:extLst>
              <a:ext uri="{FF2B5EF4-FFF2-40B4-BE49-F238E27FC236}">
                <a16:creationId xmlns:a16="http://schemas.microsoft.com/office/drawing/2014/main" id="{1D18C6E7-15ED-B733-69AB-DEDAF2E1D95D}"/>
              </a:ext>
            </a:extLst>
          </p:cNvPr>
          <p:cNvSpPr/>
          <p:nvPr/>
        </p:nvSpPr>
        <p:spPr>
          <a:xfrm>
            <a:off x="7429500" y="4042063"/>
            <a:ext cx="1295268" cy="1146427"/>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24314794"/>
      </p:ext>
    </p:extLst>
  </p:cSld>
  <p:clrMapOvr>
    <a:overrideClrMapping bg1="lt1" tx1="dk1" bg2="lt2" tx2="dk2" accent1="accent1" accent2="accent2" accent3="accent3" accent4="accent4" accent5="accent5" accent6="accent6" hlink="hlink" folHlink="folHlink"/>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par>
                          <p:cTn id="7" fill="hold">
                            <p:stCondLst>
                              <p:cond delay="0"/>
                            </p:stCondLst>
                            <p:childTnLst>
                              <p:par>
                                <p:cTn id="8" presetID="22" presetClass="entr" presetSubtype="1"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up)">
                                      <p:cBhvr>
                                        <p:cTn id="10" dur="5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par>
                                <p:cTn id="11" presetID="22" presetClass="entr" presetSubtype="1"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up)">
                                      <p:cBhvr>
                                        <p:cTn id="13" dur="500"/>
                                        <p:tgtEl>
                                          <p:spTgt spid="16"/>
                                        </p:tgtEl>
                                      </p:cBhvr>
                                    </p:animEffect>
                                  </p:childTnLst>
                                  <p:subTnLst>
                                    <p:set>
                                      <p:cBhvr override="childStyle">
                                        <p:cTn dur="1" fill="hold" display="0" masterRel="nextClick" afterEffect="1"/>
                                        <p:tgtEl>
                                          <p:spTgt spid="16"/>
                                        </p:tgtEl>
                                        <p:attrNameLst>
                                          <p:attrName>style.visibility</p:attrName>
                                        </p:attrNameLst>
                                      </p:cBhvr>
                                      <p:to>
                                        <p:strVal val="hidden"/>
                                      </p:to>
                                    </p:set>
                                  </p:subTnLst>
                                </p:cTn>
                              </p:par>
                              <p:par>
                                <p:cTn id="14" presetID="22" presetClass="entr" presetSubtype="1"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4" presetClass="entr" presetSubtype="32"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ox(out)">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a:extLst>
              <a:ext uri="{FF2B5EF4-FFF2-40B4-BE49-F238E27FC236}">
                <a16:creationId xmlns:a16="http://schemas.microsoft.com/office/drawing/2014/main" id="{FAD50645-0EF2-E129-80D5-581269783547}"/>
              </a:ext>
            </a:extLst>
          </p:cNvPr>
          <p:cNvPicPr>
            <a:picLocks noGrp="1" noChangeAspect="1"/>
          </p:cNvPicPr>
          <p:nvPr>
            <p:ph idx="1"/>
          </p:nvPr>
        </p:nvPicPr>
        <p:blipFill rotWithShape="1">
          <a:blip r:embed="rId3"/>
          <a:srcRect l="9391" r="4662"/>
          <a:stretch/>
        </p:blipFill>
        <p:spPr>
          <a:xfrm>
            <a:off x="3265827" y="4415191"/>
            <a:ext cx="5735782" cy="2150201"/>
          </a:xfrm>
          <a:ln w="38100">
            <a:solidFill>
              <a:srgbClr val="5FE0D4"/>
            </a:solidFill>
          </a:ln>
          <a:effectLst/>
        </p:spPr>
      </p:pic>
      <p:sp>
        <p:nvSpPr>
          <p:cNvPr id="3" name="Title 2">
            <a:extLst>
              <a:ext uri="{FF2B5EF4-FFF2-40B4-BE49-F238E27FC236}">
                <a16:creationId xmlns:a16="http://schemas.microsoft.com/office/drawing/2014/main" id="{2B80092D-3F97-45B4-9CBF-FD7645AF90C1}"/>
              </a:ext>
            </a:extLst>
          </p:cNvPr>
          <p:cNvSpPr>
            <a:spLocks noGrp="1"/>
          </p:cNvSpPr>
          <p:nvPr>
            <p:ph type="title"/>
          </p:nvPr>
        </p:nvSpPr>
        <p:spPr>
          <a:xfrm>
            <a:off x="0" y="4763"/>
            <a:ext cx="12192000" cy="668173"/>
          </a:xfrm>
        </p:spPr>
        <p:txBody>
          <a:bodyPr>
            <a:noAutofit/>
          </a:bodyPr>
          <a:lstStyle/>
          <a:p>
            <a:pPr algn="ctr"/>
            <a:r>
              <a:rPr lang="en-US" sz="3600" dirty="0"/>
              <a:t>New Instagram Accounts for NHGRI Director &amp; NHGRI</a:t>
            </a:r>
          </a:p>
        </p:txBody>
      </p:sp>
      <p:pic>
        <p:nvPicPr>
          <p:cNvPr id="6" name="Picture 6">
            <a:extLst>
              <a:ext uri="{FF2B5EF4-FFF2-40B4-BE49-F238E27FC236}">
                <a16:creationId xmlns:a16="http://schemas.microsoft.com/office/drawing/2014/main" id="{1E30B553-53B3-2184-3A69-07E283DD5F2E}"/>
              </a:ext>
            </a:extLst>
          </p:cNvPr>
          <p:cNvPicPr>
            <a:picLocks noChangeAspect="1"/>
          </p:cNvPicPr>
          <p:nvPr/>
        </p:nvPicPr>
        <p:blipFill rotWithShape="1">
          <a:blip r:embed="rId4"/>
          <a:srcRect l="10154" r="4690"/>
          <a:stretch/>
        </p:blipFill>
        <p:spPr>
          <a:xfrm>
            <a:off x="845717" y="1083484"/>
            <a:ext cx="4161385" cy="2931172"/>
          </a:xfrm>
          <a:prstGeom prst="rect">
            <a:avLst/>
          </a:prstGeom>
          <a:ln w="38100">
            <a:solidFill>
              <a:srgbClr val="5FE0D4"/>
            </a:solidFill>
          </a:ln>
          <a:effectLst/>
        </p:spPr>
      </p:pic>
      <p:sp>
        <p:nvSpPr>
          <p:cNvPr id="2" name="TextBox 1">
            <a:extLst>
              <a:ext uri="{FF2B5EF4-FFF2-40B4-BE49-F238E27FC236}">
                <a16:creationId xmlns:a16="http://schemas.microsoft.com/office/drawing/2014/main" id="{CA2CE67C-0F5E-D087-1743-4A4D355ABFC3}"/>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47</a:t>
            </a:r>
          </a:p>
        </p:txBody>
      </p:sp>
      <p:pic>
        <p:nvPicPr>
          <p:cNvPr id="1026" name="45DD5055-2291-4EDC-A0CF-F113E3093692" descr="Screenshot 2024-02-10 at 7.17.09 AM.jpeg">
            <a:extLst>
              <a:ext uri="{FF2B5EF4-FFF2-40B4-BE49-F238E27FC236}">
                <a16:creationId xmlns:a16="http://schemas.microsoft.com/office/drawing/2014/main" id="{AC6228EB-E695-04EE-D2B6-CCEACABA69DE}"/>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1145" b="14984"/>
          <a:stretch/>
        </p:blipFill>
        <p:spPr bwMode="auto">
          <a:xfrm>
            <a:off x="5320541" y="1049406"/>
            <a:ext cx="2169897" cy="2999328"/>
          </a:xfrm>
          <a:prstGeom prst="rect">
            <a:avLst/>
          </a:prstGeom>
          <a:noFill/>
          <a:ln>
            <a:noFill/>
          </a:ln>
          <a:effectLst>
            <a:softEdge rad="3175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077A7AC9-FD85-4485-B7F4-8E3EB71F58F7" descr="Screenshot 2024-02-10 at 7.19.32 AM.jpeg">
            <a:extLst>
              <a:ext uri="{FF2B5EF4-FFF2-40B4-BE49-F238E27FC236}">
                <a16:creationId xmlns:a16="http://schemas.microsoft.com/office/drawing/2014/main" id="{845CDECB-456F-2AD3-4A19-FDFD31183775}"/>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6375" b="19755"/>
          <a:stretch/>
        </p:blipFill>
        <p:spPr bwMode="auto">
          <a:xfrm>
            <a:off x="7574838" y="1049407"/>
            <a:ext cx="2169897" cy="2999327"/>
          </a:xfrm>
          <a:prstGeom prst="rect">
            <a:avLst/>
          </a:prstGeom>
          <a:noFill/>
          <a:ln>
            <a:noFill/>
          </a:ln>
          <a:effectLst>
            <a:softEdge rad="3175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AD87ABA5-B1C4-4CB8-A6D9-7A790A7F46A8" descr="Screenshot 2024-02-10 at 7.20.09 AM.jpeg">
            <a:extLst>
              <a:ext uri="{FF2B5EF4-FFF2-40B4-BE49-F238E27FC236}">
                <a16:creationId xmlns:a16="http://schemas.microsoft.com/office/drawing/2014/main" id="{A790D367-5E56-4D31-F461-6628A422BF9A}"/>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0576" b="25552"/>
          <a:stretch/>
        </p:blipFill>
        <p:spPr bwMode="auto">
          <a:xfrm>
            <a:off x="9829135" y="1049406"/>
            <a:ext cx="2169897" cy="2999328"/>
          </a:xfrm>
          <a:prstGeom prst="rect">
            <a:avLst/>
          </a:prstGeom>
          <a:noFill/>
          <a:ln>
            <a:noFill/>
          </a:ln>
          <a:effectLst>
            <a:softEdge rad="3175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417890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wipe(up)">
                                      <p:cBhvr>
                                        <p:cTn id="12" dur="500"/>
                                        <p:tgtEl>
                                          <p:spTgt spid="1026"/>
                                        </p:tgtEl>
                                      </p:cBhvr>
                                    </p:animEffect>
                                  </p:childTnLst>
                                </p:cTn>
                              </p:par>
                              <p:par>
                                <p:cTn id="13" presetID="22" presetClass="entr" presetSubtype="1" fill="hold" nodeType="withEffect">
                                  <p:stCondLst>
                                    <p:cond delay="0"/>
                                  </p:stCondLst>
                                  <p:childTnLst>
                                    <p:set>
                                      <p:cBhvr>
                                        <p:cTn id="14" dur="1" fill="hold">
                                          <p:stCondLst>
                                            <p:cond delay="0"/>
                                          </p:stCondLst>
                                        </p:cTn>
                                        <p:tgtEl>
                                          <p:spTgt spid="1027"/>
                                        </p:tgtEl>
                                        <p:attrNameLst>
                                          <p:attrName>style.visibility</p:attrName>
                                        </p:attrNameLst>
                                      </p:cBhvr>
                                      <p:to>
                                        <p:strVal val="visible"/>
                                      </p:to>
                                    </p:set>
                                    <p:animEffect transition="in" filter="wipe(up)">
                                      <p:cBhvr>
                                        <p:cTn id="15" dur="500"/>
                                        <p:tgtEl>
                                          <p:spTgt spid="1027"/>
                                        </p:tgtEl>
                                      </p:cBhvr>
                                    </p:animEffect>
                                  </p:childTnLst>
                                </p:cTn>
                              </p:par>
                              <p:par>
                                <p:cTn id="16" presetID="22" presetClass="entr" presetSubtype="1" fill="hold" nodeType="withEffect">
                                  <p:stCondLst>
                                    <p:cond delay="0"/>
                                  </p:stCondLst>
                                  <p:childTnLst>
                                    <p:set>
                                      <p:cBhvr>
                                        <p:cTn id="17" dur="1" fill="hold">
                                          <p:stCondLst>
                                            <p:cond delay="0"/>
                                          </p:stCondLst>
                                        </p:cTn>
                                        <p:tgtEl>
                                          <p:spTgt spid="1028"/>
                                        </p:tgtEl>
                                        <p:attrNameLst>
                                          <p:attrName>style.visibility</p:attrName>
                                        </p:attrNameLst>
                                      </p:cBhvr>
                                      <p:to>
                                        <p:strVal val="visible"/>
                                      </p:to>
                                    </p:set>
                                    <p:animEffect transition="in" filter="wipe(up)">
                                      <p:cBhvr>
                                        <p:cTn id="18" dur="500"/>
                                        <p:tgtEl>
                                          <p:spTgt spid="102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up)">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935838E9-0B4B-F341-9059-A8CD20139FFC}"/>
              </a:ext>
            </a:extLst>
          </p:cNvPr>
          <p:cNvSpPr/>
          <p:nvPr/>
        </p:nvSpPr>
        <p:spPr>
          <a:xfrm>
            <a:off x="794787" y="4710060"/>
            <a:ext cx="11092413" cy="830997"/>
          </a:xfrm>
          <a:prstGeom prst="rect">
            <a:avLst/>
          </a:prstGeom>
        </p:spPr>
        <p:txBody>
          <a:bodyPr wrap="square" lIns="91440" tIns="45720" rIns="91440" bIns="45720" anchor="t">
            <a:spAutoFit/>
          </a:bodyPr>
          <a:lstStyle/>
          <a:p>
            <a:pPr marL="53975" marR="0" lvl="0" indent="0" algn="l" defTabSz="1219170" rtl="0" eaLnBrk="1" fontAlgn="base"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Arial"/>
              <a:ea typeface="+mn-ea"/>
              <a:cs typeface="Arial"/>
            </a:endParaRPr>
          </a:p>
          <a:p>
            <a:pPr marL="342900" marR="0" lvl="0" indent="-342900" algn="l" defTabSz="1219170" rtl="0" eaLnBrk="1" fontAlgn="base" latinLnBrk="0" hangingPunct="1">
              <a:lnSpc>
                <a:spcPct val="100000"/>
              </a:lnSpc>
              <a:spcBef>
                <a:spcPts val="0"/>
              </a:spcBef>
              <a:spcAft>
                <a:spcPts val="0"/>
              </a:spcAft>
              <a:buClrTx/>
              <a:buSzTx/>
              <a:buFont typeface="Wingdings" panose="05000000000000000000" pitchFamily="2" charset="2"/>
              <a:buChar char="§"/>
              <a:tabLst/>
              <a:defRPr/>
            </a:pPr>
            <a:endParaRPr kumimoji="0" lang="en-US" sz="2400" b="1" i="0" u="none" strike="noStrike" kern="1200" cap="none" spc="0" normalizeH="0" baseline="0" noProof="0">
              <a:ln>
                <a:noFill/>
              </a:ln>
              <a:solidFill>
                <a:srgbClr val="FFFFFF"/>
              </a:solidFill>
              <a:effectLst/>
              <a:uLnTx/>
              <a:uFillTx/>
              <a:latin typeface="Arial"/>
              <a:ea typeface="+mn-ea"/>
              <a:cs typeface="Arial"/>
            </a:endParaRPr>
          </a:p>
        </p:txBody>
      </p:sp>
      <p:sp>
        <p:nvSpPr>
          <p:cNvPr id="21" name="Title 3">
            <a:extLst>
              <a:ext uri="{FF2B5EF4-FFF2-40B4-BE49-F238E27FC236}">
                <a16:creationId xmlns:a16="http://schemas.microsoft.com/office/drawing/2014/main" id="{6B4C975B-618D-4D4F-94E6-C781F7253734}"/>
              </a:ext>
            </a:extLst>
          </p:cNvPr>
          <p:cNvSpPr txBox="1">
            <a:spLocks/>
          </p:cNvSpPr>
          <p:nvPr/>
        </p:nvSpPr>
        <p:spPr>
          <a:xfrm>
            <a:off x="-98432" y="15405"/>
            <a:ext cx="12192000" cy="1117257"/>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5EDFD3"/>
                </a:solidFill>
                <a:effectLst/>
                <a:uLnTx/>
                <a:uFillTx/>
                <a:latin typeface="Arial" charset="0"/>
                <a:ea typeface="+mj-ea"/>
                <a:cs typeface="Arial" charset="0"/>
              </a:rPr>
              <a:t>NHGRI History of Genomics Program</a:t>
            </a:r>
          </a:p>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a:ln>
                <a:noFill/>
              </a:ln>
              <a:solidFill>
                <a:srgbClr val="5EDFD3"/>
              </a:solidFill>
              <a:effectLst/>
              <a:uLnTx/>
              <a:uFillTx/>
              <a:latin typeface="Arial" charset="0"/>
              <a:ea typeface="+mj-ea"/>
              <a:cs typeface="Arial" charset="0"/>
            </a:endParaRPr>
          </a:p>
        </p:txBody>
      </p:sp>
      <p:sp>
        <p:nvSpPr>
          <p:cNvPr id="22" name="TextBox 21">
            <a:extLst>
              <a:ext uri="{FF2B5EF4-FFF2-40B4-BE49-F238E27FC236}">
                <a16:creationId xmlns:a16="http://schemas.microsoft.com/office/drawing/2014/main" id="{678E26A9-56D9-41C8-A833-C3A3F3CF079E}"/>
              </a:ext>
            </a:extLst>
          </p:cNvPr>
          <p:cNvSpPr txBox="1"/>
          <p:nvPr/>
        </p:nvSpPr>
        <p:spPr>
          <a:xfrm>
            <a:off x="652996" y="725390"/>
            <a:ext cx="11008877" cy="584775"/>
          </a:xfrm>
          <a:prstGeom prst="rect">
            <a:avLst/>
          </a:prstGeom>
          <a:noFill/>
        </p:spPr>
        <p:txBody>
          <a:bodyPr wrap="square" lIns="91440" tIns="45720" rIns="91440" bIns="45720" rtlCol="0"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Helvetica Neue" charset="0"/>
                <a:cs typeface="Arial"/>
              </a:rPr>
              <a:t>Archival Spotlight</a:t>
            </a:r>
          </a:p>
        </p:txBody>
      </p:sp>
      <p:pic>
        <p:nvPicPr>
          <p:cNvPr id="6" name="Picture 5">
            <a:extLst>
              <a:ext uri="{FF2B5EF4-FFF2-40B4-BE49-F238E27FC236}">
                <a16:creationId xmlns:a16="http://schemas.microsoft.com/office/drawing/2014/main" id="{7C5584B6-D3E7-9DE3-9FA4-29CF467A43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986" y="1485224"/>
            <a:ext cx="3491804" cy="4580832"/>
          </a:xfrm>
          <a:prstGeom prst="rect">
            <a:avLst/>
          </a:prstGeom>
          <a:ln w="38100">
            <a:solidFill>
              <a:srgbClr val="5FE0D4"/>
            </a:solidFill>
          </a:ln>
          <a:effectLst/>
        </p:spPr>
      </p:pic>
      <p:pic>
        <p:nvPicPr>
          <p:cNvPr id="11" name="Picture 10" descr="A close-up of a document&#10;&#10;Description automatically generated">
            <a:extLst>
              <a:ext uri="{FF2B5EF4-FFF2-40B4-BE49-F238E27FC236}">
                <a16:creationId xmlns:a16="http://schemas.microsoft.com/office/drawing/2014/main" id="{00654589-38AE-262A-3370-EE14687792E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93088" y="1485224"/>
            <a:ext cx="3303926" cy="4580832"/>
          </a:xfrm>
          <a:prstGeom prst="rect">
            <a:avLst/>
          </a:prstGeom>
          <a:ln w="38100">
            <a:solidFill>
              <a:srgbClr val="5FE0D4"/>
            </a:solidFill>
          </a:ln>
          <a:effectLst/>
        </p:spPr>
      </p:pic>
      <p:pic>
        <p:nvPicPr>
          <p:cNvPr id="14" name="Picture 13">
            <a:extLst>
              <a:ext uri="{FF2B5EF4-FFF2-40B4-BE49-F238E27FC236}">
                <a16:creationId xmlns:a16="http://schemas.microsoft.com/office/drawing/2014/main" id="{BA91F317-4696-53DC-F1F0-9B258A350A4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36758" y="1485224"/>
            <a:ext cx="3506362" cy="4594145"/>
          </a:xfrm>
          <a:prstGeom prst="rect">
            <a:avLst/>
          </a:prstGeom>
          <a:ln w="38100">
            <a:solidFill>
              <a:srgbClr val="5FE0D4"/>
            </a:solidFill>
          </a:ln>
          <a:effectLst/>
        </p:spPr>
      </p:pic>
      <p:sp>
        <p:nvSpPr>
          <p:cNvPr id="10" name="TextBox 9">
            <a:extLst>
              <a:ext uri="{FF2B5EF4-FFF2-40B4-BE49-F238E27FC236}">
                <a16:creationId xmlns:a16="http://schemas.microsoft.com/office/drawing/2014/main" id="{59F1613A-D271-3C32-B764-918289D6B010}"/>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48</a:t>
            </a:r>
          </a:p>
        </p:txBody>
      </p:sp>
    </p:spTree>
    <p:extLst>
      <p:ext uri="{BB962C8B-B14F-4D97-AF65-F5344CB8AC3E}">
        <p14:creationId xmlns:p14="http://schemas.microsoft.com/office/powerpoint/2010/main" val="2902230685"/>
      </p:ext>
    </p:extLst>
  </p:cSld>
  <p:clrMapOvr>
    <a:overrideClrMapping bg1="lt1" tx1="dk1" bg2="lt2" tx2="dk2" accent1="accent1" accent2="accent2" accent3="accent3" accent4="accent4" accent5="accent5" accent6="accent6" hlink="hlink" folHlink="folHlink"/>
  </p:clrMapOvr>
  <p:transition spd="slow">
    <p:wipe dir="d"/>
  </p:transition>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11213"/>
            <a:ext cx="12192000" cy="646331"/>
          </a:xfrm>
          <a:prstGeom prst="rect">
            <a:avLst/>
          </a:prstGeom>
        </p:spPr>
        <p:txBody>
          <a:bodyPr wrap="square" lIns="91440" tIns="45720" rIns="91440" bIns="45720" anchor="t">
            <a:spAutoFit/>
          </a:bodyPr>
          <a:lstStyle/>
          <a:p>
            <a:pPr marL="158750" marR="0" lvl="2" indent="0" algn="ctr" defTabSz="627063" rtl="0" eaLnBrk="1" fontAlgn="auto" latinLnBrk="0" hangingPunct="1">
              <a:lnSpc>
                <a:spcPct val="100000"/>
              </a:lnSpc>
              <a:spcBef>
                <a:spcPts val="180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a:ea typeface="+mn-ea"/>
                <a:cs typeface="Arial"/>
              </a:rPr>
              <a:t>Undergraduate Genetics Education Network (UGEN)</a:t>
            </a: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12" name="Group 11">
            <a:extLst>
              <a:ext uri="{FF2B5EF4-FFF2-40B4-BE49-F238E27FC236}">
                <a16:creationId xmlns:a16="http://schemas.microsoft.com/office/drawing/2014/main" id="{403378BE-6A7F-4F55-5FE5-54E2221123C1}"/>
              </a:ext>
            </a:extLst>
          </p:cNvPr>
          <p:cNvGrpSpPr/>
          <p:nvPr/>
        </p:nvGrpSpPr>
        <p:grpSpPr>
          <a:xfrm>
            <a:off x="900982" y="1355623"/>
            <a:ext cx="3333169" cy="4715861"/>
            <a:chOff x="1040654" y="801415"/>
            <a:chExt cx="3712134" cy="5252032"/>
          </a:xfrm>
        </p:grpSpPr>
        <p:pic>
          <p:nvPicPr>
            <p:cNvPr id="5" name="Picture 4" descr="Graphical user interface, text&#10;&#10;Description automatically generated">
              <a:extLst>
                <a:ext uri="{FF2B5EF4-FFF2-40B4-BE49-F238E27FC236}">
                  <a16:creationId xmlns:a16="http://schemas.microsoft.com/office/drawing/2014/main" id="{71B9255B-1952-86CD-88C0-4458EBDEF3DD}"/>
                </a:ext>
              </a:extLst>
            </p:cNvPr>
            <p:cNvPicPr>
              <a:picLocks noChangeAspect="1"/>
            </p:cNvPicPr>
            <p:nvPr/>
          </p:nvPicPr>
          <p:blipFill>
            <a:blip r:embed="rId4"/>
            <a:stretch>
              <a:fillRect/>
            </a:stretch>
          </p:blipFill>
          <p:spPr>
            <a:xfrm>
              <a:off x="1040654" y="801415"/>
              <a:ext cx="3712134" cy="5252032"/>
            </a:xfrm>
            <a:prstGeom prst="rect">
              <a:avLst/>
            </a:prstGeom>
            <a:ln w="38100">
              <a:solidFill>
                <a:srgbClr val="5FE0D4"/>
              </a:solidFill>
            </a:ln>
            <a:effectLst/>
          </p:spPr>
        </p:pic>
        <p:pic>
          <p:nvPicPr>
            <p:cNvPr id="6" name="Picture 5" descr="A picture containing text, clipart&#10;&#10;Description automatically generated">
              <a:extLst>
                <a:ext uri="{FF2B5EF4-FFF2-40B4-BE49-F238E27FC236}">
                  <a16:creationId xmlns:a16="http://schemas.microsoft.com/office/drawing/2014/main" id="{729FA8E0-5916-810F-1730-01F9390DDF1E}"/>
                </a:ext>
              </a:extLst>
            </p:cNvPr>
            <p:cNvPicPr>
              <a:picLocks noChangeAspect="1"/>
            </p:cNvPicPr>
            <p:nvPr/>
          </p:nvPicPr>
          <p:blipFill>
            <a:blip r:embed="rId5"/>
            <a:stretch>
              <a:fillRect/>
            </a:stretch>
          </p:blipFill>
          <p:spPr>
            <a:xfrm>
              <a:off x="4083571" y="871034"/>
              <a:ext cx="612589" cy="402292"/>
            </a:xfrm>
            <a:prstGeom prst="rect">
              <a:avLst/>
            </a:prstGeom>
            <a:ln w="38100">
              <a:solidFill>
                <a:srgbClr val="5FE0D4"/>
              </a:solidFill>
            </a:ln>
            <a:effectLst/>
          </p:spPr>
        </p:pic>
      </p:grpSp>
      <p:grpSp>
        <p:nvGrpSpPr>
          <p:cNvPr id="13" name="Group 12">
            <a:extLst>
              <a:ext uri="{FF2B5EF4-FFF2-40B4-BE49-F238E27FC236}">
                <a16:creationId xmlns:a16="http://schemas.microsoft.com/office/drawing/2014/main" id="{181D967C-9257-0807-6375-87C78FADE194}"/>
              </a:ext>
            </a:extLst>
          </p:cNvPr>
          <p:cNvGrpSpPr/>
          <p:nvPr/>
        </p:nvGrpSpPr>
        <p:grpSpPr>
          <a:xfrm>
            <a:off x="5459320" y="1355623"/>
            <a:ext cx="5831698" cy="4290281"/>
            <a:chOff x="5474560" y="1378483"/>
            <a:chExt cx="5831698" cy="4290281"/>
          </a:xfrm>
        </p:grpSpPr>
        <p:pic>
          <p:nvPicPr>
            <p:cNvPr id="7" name="Picture 6">
              <a:extLst>
                <a:ext uri="{FF2B5EF4-FFF2-40B4-BE49-F238E27FC236}">
                  <a16:creationId xmlns:a16="http://schemas.microsoft.com/office/drawing/2014/main" id="{2C24FB81-0136-6D1E-B697-C03A0A97B1D4}"/>
                </a:ext>
              </a:extLst>
            </p:cNvPr>
            <p:cNvPicPr>
              <a:picLocks noChangeAspect="1"/>
            </p:cNvPicPr>
            <p:nvPr/>
          </p:nvPicPr>
          <p:blipFill>
            <a:blip r:embed="rId6"/>
            <a:stretch>
              <a:fillRect/>
            </a:stretch>
          </p:blipFill>
          <p:spPr>
            <a:xfrm>
              <a:off x="5546165" y="1384357"/>
              <a:ext cx="2743200" cy="3103167"/>
            </a:xfrm>
            <a:prstGeom prst="rect">
              <a:avLst/>
            </a:prstGeom>
            <a:ln w="38100">
              <a:solidFill>
                <a:srgbClr val="5FE0D4"/>
              </a:solidFill>
            </a:ln>
            <a:effectLst/>
          </p:spPr>
        </p:pic>
        <p:pic>
          <p:nvPicPr>
            <p:cNvPr id="8" name="Picture 7">
              <a:extLst>
                <a:ext uri="{FF2B5EF4-FFF2-40B4-BE49-F238E27FC236}">
                  <a16:creationId xmlns:a16="http://schemas.microsoft.com/office/drawing/2014/main" id="{32C438B0-5B9C-4487-7E7B-4DFD9E15CA71}"/>
                </a:ext>
              </a:extLst>
            </p:cNvPr>
            <p:cNvPicPr>
              <a:picLocks noChangeAspect="1"/>
            </p:cNvPicPr>
            <p:nvPr/>
          </p:nvPicPr>
          <p:blipFill rotWithShape="1">
            <a:blip r:embed="rId7"/>
            <a:srcRect t="14329" r="811" b="10631"/>
            <a:stretch/>
          </p:blipFill>
          <p:spPr>
            <a:xfrm>
              <a:off x="8565496" y="1378483"/>
              <a:ext cx="2740762" cy="3116682"/>
            </a:xfrm>
            <a:prstGeom prst="rect">
              <a:avLst/>
            </a:prstGeom>
            <a:ln w="38100">
              <a:solidFill>
                <a:srgbClr val="5FE0D4"/>
              </a:solidFill>
            </a:ln>
            <a:effectLst/>
          </p:spPr>
        </p:pic>
        <p:sp>
          <p:nvSpPr>
            <p:cNvPr id="9" name="TextBox 8">
              <a:extLst>
                <a:ext uri="{FF2B5EF4-FFF2-40B4-BE49-F238E27FC236}">
                  <a16:creationId xmlns:a16="http://schemas.microsoft.com/office/drawing/2014/main" id="{C80E39F3-C4B3-B05B-A189-70BEB8D197B3}"/>
                </a:ext>
              </a:extLst>
            </p:cNvPr>
            <p:cNvSpPr txBox="1"/>
            <p:nvPr/>
          </p:nvSpPr>
          <p:spPr>
            <a:xfrm>
              <a:off x="5474560" y="4653101"/>
              <a:ext cx="2911948" cy="1015663"/>
            </a:xfrm>
            <a:prstGeom prst="rect">
              <a:avLst/>
            </a:prstGeom>
            <a:noFill/>
          </p:spPr>
          <p:txBody>
            <a:bodyPr wrap="square" lIns="91440" tIns="45720" rIns="91440" bIns="45720" rtlCol="0"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rial" panose="020B0604020202020204"/>
                  <a:ea typeface="+mn-ea"/>
                  <a:cs typeface="+mn-cs"/>
                </a:rPr>
                <a:t>Dina Newman, Ph.D. </a:t>
              </a:r>
              <a:endParaRPr kumimoji="0" lang="en-US" sz="2400" b="1" i="0" u="none" strike="noStrike" kern="1200" cap="none" spc="0" normalizeH="0" baseline="0" noProof="0">
                <a:ln>
                  <a:noFill/>
                </a:ln>
                <a:solidFill>
                  <a:srgbClr val="FFFFFF"/>
                </a:solidFill>
                <a:effectLst/>
                <a:uLnTx/>
                <a:uFillTx/>
                <a:latin typeface="Arial" panose="020B0604020202020204"/>
                <a:ea typeface="+mn-ea"/>
                <a:cs typeface="Arial"/>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rial" panose="020B0604020202020204"/>
                  <a:ea typeface="+mn-ea"/>
                  <a:cs typeface="Arial"/>
                </a:rPr>
                <a:t>Rochester Institute </a:t>
              </a:r>
              <a:endParaRPr kumimoji="0" lang="en-US" sz="2400" b="1" i="0" u="none" strike="noStrike" kern="1200" cap="none" spc="0" normalizeH="0" baseline="0" noProof="0">
                <a:ln>
                  <a:noFill/>
                </a:ln>
                <a:solidFill>
                  <a:srgbClr val="FFFFFF"/>
                </a:solidFill>
                <a:effectLst/>
                <a:uLnTx/>
                <a:uFillTx/>
                <a:latin typeface="Arial" panose="020B0604020202020204"/>
                <a:ea typeface="+mn-ea"/>
                <a:cs typeface="Arial"/>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rial" panose="020B0604020202020204"/>
                  <a:ea typeface="+mn-ea"/>
                  <a:cs typeface="Arial"/>
                </a:rPr>
                <a:t>of Technology</a:t>
              </a:r>
              <a:endParaRPr kumimoji="0" lang="en-US" sz="2400" b="1" i="0" u="none" strike="noStrike" kern="1200" cap="none" spc="0" normalizeH="0" baseline="0" noProof="0">
                <a:ln>
                  <a:noFill/>
                </a:ln>
                <a:solidFill>
                  <a:srgbClr val="FFFFFF"/>
                </a:solidFill>
                <a:effectLst/>
                <a:uLnTx/>
                <a:uFillTx/>
                <a:latin typeface="Arial" panose="020B0604020202020204"/>
                <a:ea typeface="+mn-ea"/>
                <a:cs typeface="Arial"/>
              </a:endParaRPr>
            </a:p>
          </p:txBody>
        </p:sp>
        <p:sp>
          <p:nvSpPr>
            <p:cNvPr id="11" name="TextBox 10">
              <a:extLst>
                <a:ext uri="{FF2B5EF4-FFF2-40B4-BE49-F238E27FC236}">
                  <a16:creationId xmlns:a16="http://schemas.microsoft.com/office/drawing/2014/main" id="{4347D087-5B3C-2403-11F2-9018B905CE09}"/>
                </a:ext>
              </a:extLst>
            </p:cNvPr>
            <p:cNvSpPr txBox="1"/>
            <p:nvPr/>
          </p:nvSpPr>
          <p:spPr>
            <a:xfrm>
              <a:off x="8635887" y="4653101"/>
              <a:ext cx="2592519" cy="1015663"/>
            </a:xfrm>
            <a:prstGeom prst="rect">
              <a:avLst/>
            </a:prstGeom>
            <a:noFill/>
          </p:spPr>
          <p:txBody>
            <a:bodyPr wrap="square" lIns="91440" tIns="45720" rIns="91440" bIns="45720" rtlCol="0"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rial" panose="020B0604020202020204"/>
                  <a:ea typeface="+mn-ea"/>
                  <a:cs typeface="+mn-cs"/>
                </a:rPr>
                <a:t>Rivka Glaser, Ph.D. </a:t>
              </a:r>
              <a:endParaRPr kumimoji="0" lang="en-US" sz="2400" b="1" i="0" u="none" strike="noStrike" kern="1200" cap="none" spc="0" normalizeH="0" baseline="0" noProof="0">
                <a:ln>
                  <a:noFill/>
                </a:ln>
                <a:solidFill>
                  <a:srgbClr val="FFFFFF"/>
                </a:solidFill>
                <a:effectLst/>
                <a:uLnTx/>
                <a:uFillTx/>
                <a:latin typeface="Arial" panose="020B0604020202020204"/>
                <a:ea typeface="+mn-ea"/>
                <a:cs typeface="Arial"/>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rial" panose="020B0604020202020204"/>
                  <a:ea typeface="+mn-ea"/>
                  <a:cs typeface="Arial"/>
                </a:rPr>
                <a:t>Stevenson University</a:t>
              </a:r>
              <a:endParaRPr kumimoji="0" lang="en-US" sz="2400" b="1"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14" name="TextBox 13">
            <a:extLst>
              <a:ext uri="{FF2B5EF4-FFF2-40B4-BE49-F238E27FC236}">
                <a16:creationId xmlns:a16="http://schemas.microsoft.com/office/drawing/2014/main" id="{A50238EA-FCA1-2262-DC38-6F83546E1B69}"/>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49</a:t>
            </a:r>
          </a:p>
        </p:txBody>
      </p:sp>
    </p:spTree>
    <p:extLst>
      <p:ext uri="{BB962C8B-B14F-4D97-AF65-F5344CB8AC3E}">
        <p14:creationId xmlns:p14="http://schemas.microsoft.com/office/powerpoint/2010/main" val="320049919"/>
      </p:ext>
    </p:extLst>
  </p:cSld>
  <p:clrMapOvr>
    <a:overrideClrMapping bg1="lt1" tx1="dk1" bg2="lt2" tx2="dk2" accent1="accent1" accent2="accent2" accent3="accent3" accent4="accent4" accent5="accent5" accent6="accent6" hlink="hlink" folHlink="folHlink"/>
  </p:clrMapOvr>
  <p:transition spd="slow">
    <p:wipe dir="d"/>
  </p:transition>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12708"/>
            <a:ext cx="12192000" cy="646331"/>
          </a:xfrm>
          <a:prstGeom prst="rect">
            <a:avLst/>
          </a:prstGeom>
        </p:spPr>
        <p:txBody>
          <a:bodyPr wrap="square" lIns="91440" tIns="45720" rIns="91440" bIns="45720" anchor="t">
            <a:spAutoFit/>
          </a:bodyPr>
          <a:lstStyle/>
          <a:p>
            <a:pPr marL="158750" marR="0" lvl="2" indent="0" algn="ctr" defTabSz="627063" rtl="0" eaLnBrk="1" fontAlgn="auto" latinLnBrk="0" hangingPunct="1">
              <a:lnSpc>
                <a:spcPct val="100000"/>
              </a:lnSpc>
              <a:spcBef>
                <a:spcPts val="180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a:ea typeface="+mn-ea"/>
                <a:cs typeface="Arial"/>
              </a:rPr>
              <a:t>ISCC-PEG Scholars Program</a:t>
            </a: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13E25BBA-D6F0-A9F9-FD31-70AA1B8D341D}"/>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50</a:t>
            </a:r>
          </a:p>
        </p:txBody>
      </p:sp>
      <p:pic>
        <p:nvPicPr>
          <p:cNvPr id="4" name="Picture 3">
            <a:extLst>
              <a:ext uri="{FF2B5EF4-FFF2-40B4-BE49-F238E27FC236}">
                <a16:creationId xmlns:a16="http://schemas.microsoft.com/office/drawing/2014/main" id="{5A48FE9B-6066-B14C-6AC7-46EF7B91C15E}"/>
              </a:ext>
            </a:extLst>
          </p:cNvPr>
          <p:cNvPicPr>
            <a:picLocks noChangeAspect="1"/>
          </p:cNvPicPr>
          <p:nvPr/>
        </p:nvPicPr>
        <p:blipFill rotWithShape="1">
          <a:blip r:embed="rId4"/>
          <a:srcRect l="4586"/>
          <a:stretch/>
        </p:blipFill>
        <p:spPr>
          <a:xfrm>
            <a:off x="668937" y="1686414"/>
            <a:ext cx="2318657" cy="2593252"/>
          </a:xfrm>
          <a:prstGeom prst="rect">
            <a:avLst/>
          </a:prstGeom>
          <a:ln w="38100">
            <a:solidFill>
              <a:srgbClr val="5FE0D4"/>
            </a:solidFill>
          </a:ln>
        </p:spPr>
      </p:pic>
      <p:sp>
        <p:nvSpPr>
          <p:cNvPr id="6" name="TextBox 2">
            <a:extLst>
              <a:ext uri="{FF2B5EF4-FFF2-40B4-BE49-F238E27FC236}">
                <a16:creationId xmlns:a16="http://schemas.microsoft.com/office/drawing/2014/main" id="{9194EAB6-CFB0-9130-A8EC-13B3D5E38557}"/>
              </a:ext>
            </a:extLst>
          </p:cNvPr>
          <p:cNvSpPr txBox="1"/>
          <p:nvPr/>
        </p:nvSpPr>
        <p:spPr>
          <a:xfrm>
            <a:off x="315903" y="4418219"/>
            <a:ext cx="2917371" cy="120032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rPr>
              <a:t>Swathi Balaji, </a:t>
            </a: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US" sz="1800" b="1" dirty="0">
                <a:solidFill>
                  <a:srgbClr val="FFFFFF"/>
                </a:solidFill>
                <a:latin typeface="Arial" panose="020B0604020202020204"/>
              </a:rPr>
              <a:t>M.P.H, M.S.</a:t>
            </a:r>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Arial"/>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rPr>
              <a:t>Genetic Counselor </a:t>
            </a: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rPr>
              <a:t>University of Pittsburgh </a:t>
            </a:r>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Arial"/>
            </a:endParaRPr>
          </a:p>
        </p:txBody>
      </p:sp>
      <p:sp>
        <p:nvSpPr>
          <p:cNvPr id="10" name="TextBox 6">
            <a:extLst>
              <a:ext uri="{FF2B5EF4-FFF2-40B4-BE49-F238E27FC236}">
                <a16:creationId xmlns:a16="http://schemas.microsoft.com/office/drawing/2014/main" id="{F11DECD0-6EA2-D842-2C7F-B083700111DF}"/>
              </a:ext>
            </a:extLst>
          </p:cNvPr>
          <p:cNvSpPr txBox="1"/>
          <p:nvPr/>
        </p:nvSpPr>
        <p:spPr>
          <a:xfrm>
            <a:off x="3233274" y="4418219"/>
            <a:ext cx="2999888" cy="120032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rPr>
              <a:t>Chase Beeman, </a:t>
            </a: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US" sz="1800" b="1" dirty="0">
                <a:solidFill>
                  <a:srgbClr val="FFFFFF"/>
                </a:solidFill>
                <a:latin typeface="Arial" panose="020B0604020202020204"/>
              </a:rPr>
              <a:t>M.S. </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rPr>
              <a:t>Genetic Counselor </a:t>
            </a: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rPr>
              <a:t>  Ohio State University  </a:t>
            </a:r>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Arial"/>
            </a:endParaRPr>
          </a:p>
        </p:txBody>
      </p:sp>
      <p:sp>
        <p:nvSpPr>
          <p:cNvPr id="11" name="TextBox 7">
            <a:extLst>
              <a:ext uri="{FF2B5EF4-FFF2-40B4-BE49-F238E27FC236}">
                <a16:creationId xmlns:a16="http://schemas.microsoft.com/office/drawing/2014/main" id="{19811266-7C88-37AF-7CCE-8327D43D6E5A}"/>
              </a:ext>
            </a:extLst>
          </p:cNvPr>
          <p:cNvSpPr txBox="1"/>
          <p:nvPr/>
        </p:nvSpPr>
        <p:spPr>
          <a:xfrm>
            <a:off x="6233162" y="4418219"/>
            <a:ext cx="2654474" cy="120032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rPr>
              <a:t>Vanessa Smith,</a:t>
            </a: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US" sz="1800" b="1" dirty="0">
                <a:solidFill>
                  <a:srgbClr val="FFFFFF"/>
                </a:solidFill>
                <a:latin typeface="Arial" panose="020B0604020202020204"/>
              </a:rPr>
              <a:t>M.S. </a:t>
            </a:r>
          </a:p>
          <a:p>
            <a:pPr algn="ctr">
              <a:defRPr/>
            </a:pP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rPr>
              <a:t>Genetic Counselor </a:t>
            </a: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rPr>
              <a:t>Vanderbilt University </a:t>
            </a: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Arial"/>
            </a:endParaRPr>
          </a:p>
        </p:txBody>
      </p:sp>
      <p:sp>
        <p:nvSpPr>
          <p:cNvPr id="12" name="TextBox 8">
            <a:extLst>
              <a:ext uri="{FF2B5EF4-FFF2-40B4-BE49-F238E27FC236}">
                <a16:creationId xmlns:a16="http://schemas.microsoft.com/office/drawing/2014/main" id="{9DC570A1-AC76-EF55-67B1-A4F9765C5705}"/>
              </a:ext>
            </a:extLst>
          </p:cNvPr>
          <p:cNvSpPr txBox="1"/>
          <p:nvPr/>
        </p:nvSpPr>
        <p:spPr>
          <a:xfrm>
            <a:off x="8963627" y="4418219"/>
            <a:ext cx="2982685" cy="120032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rPr>
              <a:t>Setareh </a:t>
            </a:r>
            <a:r>
              <a:rPr kumimoji="0" lang="en-US" sz="1800" b="1" i="0" u="none" strike="noStrike" kern="1200" cap="none" spc="0" normalizeH="0" baseline="0" noProof="0" dirty="0" err="1">
                <a:ln>
                  <a:noFill/>
                </a:ln>
                <a:solidFill>
                  <a:srgbClr val="FFFFFF"/>
                </a:solidFill>
                <a:effectLst/>
                <a:uLnTx/>
                <a:uFillTx/>
                <a:latin typeface="Arial" panose="020B0604020202020204"/>
                <a:ea typeface="+mn-ea"/>
                <a:cs typeface="+mn-cs"/>
              </a:rPr>
              <a:t>Zandihaghighi</a:t>
            </a: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rPr>
              <a:t>,</a:t>
            </a: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US" sz="1800" b="1" dirty="0">
                <a:solidFill>
                  <a:srgbClr val="FFFFFF"/>
                </a:solidFill>
                <a:latin typeface="Arial" panose="020B0604020202020204"/>
              </a:rPr>
              <a:t>M.S. </a:t>
            </a:r>
          </a:p>
          <a:p>
            <a:pPr algn="ctr">
              <a:defRPr/>
            </a:pP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rPr>
              <a:t>Genetic Counselor </a:t>
            </a: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rPr>
              <a:t>University of Michigan</a:t>
            </a: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Arial"/>
            </a:endParaRPr>
          </a:p>
        </p:txBody>
      </p:sp>
      <p:pic>
        <p:nvPicPr>
          <p:cNvPr id="9" name="Picture 8">
            <a:extLst>
              <a:ext uri="{FF2B5EF4-FFF2-40B4-BE49-F238E27FC236}">
                <a16:creationId xmlns:a16="http://schemas.microsoft.com/office/drawing/2014/main" id="{5E2F2437-6E43-426F-DB00-8B1CAEA60E37}"/>
              </a:ext>
            </a:extLst>
          </p:cNvPr>
          <p:cNvPicPr>
            <a:picLocks noChangeAspect="1"/>
          </p:cNvPicPr>
          <p:nvPr/>
        </p:nvPicPr>
        <p:blipFill>
          <a:blip r:embed="rId5"/>
          <a:stretch>
            <a:fillRect/>
          </a:stretch>
        </p:blipFill>
        <p:spPr>
          <a:xfrm>
            <a:off x="3542026" y="1675379"/>
            <a:ext cx="2318657" cy="2596471"/>
          </a:xfrm>
          <a:prstGeom prst="rect">
            <a:avLst/>
          </a:prstGeom>
          <a:ln w="38100">
            <a:solidFill>
              <a:srgbClr val="5FE0D4"/>
            </a:solidFill>
          </a:ln>
        </p:spPr>
      </p:pic>
      <p:pic>
        <p:nvPicPr>
          <p:cNvPr id="14" name="Picture 13">
            <a:extLst>
              <a:ext uri="{FF2B5EF4-FFF2-40B4-BE49-F238E27FC236}">
                <a16:creationId xmlns:a16="http://schemas.microsoft.com/office/drawing/2014/main" id="{1AA960AD-E5E0-F327-02FE-DBCC493D7288}"/>
              </a:ext>
            </a:extLst>
          </p:cNvPr>
          <p:cNvPicPr>
            <a:picLocks noChangeAspect="1"/>
          </p:cNvPicPr>
          <p:nvPr/>
        </p:nvPicPr>
        <p:blipFill rotWithShape="1">
          <a:blip r:embed="rId6"/>
          <a:srcRect t="5236" b="14501"/>
          <a:stretch/>
        </p:blipFill>
        <p:spPr>
          <a:xfrm>
            <a:off x="6415115" y="1664850"/>
            <a:ext cx="2318657" cy="2593252"/>
          </a:xfrm>
          <a:prstGeom prst="rect">
            <a:avLst/>
          </a:prstGeom>
          <a:ln w="38100">
            <a:solidFill>
              <a:srgbClr val="5FE0D4"/>
            </a:solidFill>
          </a:ln>
        </p:spPr>
      </p:pic>
      <p:pic>
        <p:nvPicPr>
          <p:cNvPr id="13" name="Picture 12" descr="A picture containing person, indoor, posing, blue&#10;&#10;Description automatically generated">
            <a:extLst>
              <a:ext uri="{FF2B5EF4-FFF2-40B4-BE49-F238E27FC236}">
                <a16:creationId xmlns:a16="http://schemas.microsoft.com/office/drawing/2014/main" id="{43DFF330-D929-D198-D306-32ADFC22B10A}"/>
              </a:ext>
            </a:extLst>
          </p:cNvPr>
          <p:cNvPicPr>
            <a:picLocks noChangeAspect="1"/>
          </p:cNvPicPr>
          <p:nvPr/>
        </p:nvPicPr>
        <p:blipFill rotWithShape="1">
          <a:blip r:embed="rId7"/>
          <a:srcRect l="3599" t="15856" r="886"/>
          <a:stretch/>
        </p:blipFill>
        <p:spPr>
          <a:xfrm>
            <a:off x="9288204" y="1653815"/>
            <a:ext cx="2318657" cy="2604287"/>
          </a:xfrm>
          <a:prstGeom prst="rect">
            <a:avLst/>
          </a:prstGeom>
          <a:ln w="38100">
            <a:solidFill>
              <a:srgbClr val="5FE0D4"/>
            </a:solidFill>
          </a:ln>
        </p:spPr>
      </p:pic>
    </p:spTree>
    <p:extLst>
      <p:ext uri="{BB962C8B-B14F-4D97-AF65-F5344CB8AC3E}">
        <p14:creationId xmlns:p14="http://schemas.microsoft.com/office/powerpoint/2010/main" val="2186368332"/>
      </p:ext>
    </p:extLst>
  </p:cSld>
  <p:clrMapOvr>
    <a:overrideClrMapping bg1="lt1" tx1="dk1" bg2="lt2" tx2="dk2" accent1="accent1" accent2="accent2" accent3="accent3" accent4="accent4" accent5="accent5" accent6="accent6" hlink="hlink" folHlink="folHlink"/>
  </p:clrMapOvr>
  <p:transition spd="slow">
    <p:wipe dir="d"/>
  </p:transition>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10E275-FE00-85B4-6304-173B745C50E1}"/>
              </a:ext>
            </a:extLst>
          </p:cNvPr>
          <p:cNvPicPr>
            <a:picLocks noChangeAspect="1"/>
          </p:cNvPicPr>
          <p:nvPr/>
        </p:nvPicPr>
        <p:blipFill>
          <a:blip r:embed="rId4"/>
          <a:stretch>
            <a:fillRect/>
          </a:stretch>
        </p:blipFill>
        <p:spPr>
          <a:xfrm>
            <a:off x="3963414" y="3500298"/>
            <a:ext cx="2581130" cy="2222944"/>
          </a:xfrm>
          <a:prstGeom prst="rect">
            <a:avLst/>
          </a:prstGeom>
          <a:ln w="38100">
            <a:solidFill>
              <a:srgbClr val="5FE0D4"/>
            </a:solidFill>
          </a:ln>
        </p:spPr>
      </p:pic>
      <p:sp>
        <p:nvSpPr>
          <p:cNvPr id="9" name="Title 3">
            <a:extLst>
              <a:ext uri="{FF2B5EF4-FFF2-40B4-BE49-F238E27FC236}">
                <a16:creationId xmlns:a16="http://schemas.microsoft.com/office/drawing/2014/main" id="{D7DD0FAC-72C2-A8C0-359C-FD3867CF37F5}"/>
              </a:ext>
            </a:extLst>
          </p:cNvPr>
          <p:cNvSpPr>
            <a:spLocks noGrp="1"/>
          </p:cNvSpPr>
          <p:nvPr/>
        </p:nvSpPr>
        <p:spPr>
          <a:xfrm>
            <a:off x="3047" y="-49546"/>
            <a:ext cx="12177523" cy="768591"/>
          </a:xfrm>
          <a:prstGeom prst="rect">
            <a:avLst/>
          </a:prstGeom>
        </p:spPr>
        <p:txBody>
          <a:bodyPr vert="horz" lIns="0" tIns="45720" rIns="91440" bIns="45720" rtlCol="0" anchor="ctr" anchorCtr="0">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a:ea typeface="+mj-ea"/>
                <a:cs typeface="Arial"/>
              </a:rPr>
              <a:t>Celebrate National DNA Day 2024!</a:t>
            </a:r>
            <a:endParaRPr kumimoji="0" lang="en-US" sz="4400" b="1" i="0" u="none" strike="noStrike" kern="1200" cap="none" spc="0" normalizeH="0" baseline="0" noProof="0" dirty="0">
              <a:ln>
                <a:noFill/>
              </a:ln>
              <a:solidFill>
                <a:srgbClr val="5FE0D3"/>
              </a:solidFill>
              <a:effectLst/>
              <a:uLnTx/>
              <a:uFillTx/>
              <a:latin typeface="Arial" panose="020B0604020202020204"/>
              <a:ea typeface="+mj-ea"/>
              <a:cs typeface="+mj-cs"/>
            </a:endParaRPr>
          </a:p>
        </p:txBody>
      </p:sp>
      <p:pic>
        <p:nvPicPr>
          <p:cNvPr id="2" name="Picture 1">
            <a:extLst>
              <a:ext uri="{FF2B5EF4-FFF2-40B4-BE49-F238E27FC236}">
                <a16:creationId xmlns:a16="http://schemas.microsoft.com/office/drawing/2014/main" id="{E29495CF-6EB3-E5D1-1625-83F1A01577B1}"/>
              </a:ext>
            </a:extLst>
          </p:cNvPr>
          <p:cNvPicPr>
            <a:picLocks noChangeAspect="1"/>
          </p:cNvPicPr>
          <p:nvPr/>
        </p:nvPicPr>
        <p:blipFill>
          <a:blip r:embed="rId5"/>
          <a:stretch>
            <a:fillRect/>
          </a:stretch>
        </p:blipFill>
        <p:spPr>
          <a:xfrm>
            <a:off x="328651" y="1844219"/>
            <a:ext cx="3156309" cy="3169561"/>
          </a:xfrm>
          <a:prstGeom prst="rect">
            <a:avLst/>
          </a:prstGeom>
        </p:spPr>
      </p:pic>
      <p:pic>
        <p:nvPicPr>
          <p:cNvPr id="3" name="Picture 2">
            <a:extLst>
              <a:ext uri="{FF2B5EF4-FFF2-40B4-BE49-F238E27FC236}">
                <a16:creationId xmlns:a16="http://schemas.microsoft.com/office/drawing/2014/main" id="{ED8D20BC-10BE-150F-83E4-31D8C99EBBFA}"/>
              </a:ext>
            </a:extLst>
          </p:cNvPr>
          <p:cNvPicPr>
            <a:picLocks noChangeAspect="1"/>
          </p:cNvPicPr>
          <p:nvPr/>
        </p:nvPicPr>
        <p:blipFill>
          <a:blip r:embed="rId6"/>
          <a:stretch>
            <a:fillRect/>
          </a:stretch>
        </p:blipFill>
        <p:spPr>
          <a:xfrm>
            <a:off x="9084478" y="1128772"/>
            <a:ext cx="2778871" cy="2371526"/>
          </a:xfrm>
          <a:prstGeom prst="rect">
            <a:avLst/>
          </a:prstGeom>
          <a:ln w="38100">
            <a:solidFill>
              <a:srgbClr val="5FE0D4"/>
            </a:solidFill>
          </a:ln>
        </p:spPr>
      </p:pic>
      <p:pic>
        <p:nvPicPr>
          <p:cNvPr id="6" name="Picture 5">
            <a:extLst>
              <a:ext uri="{FF2B5EF4-FFF2-40B4-BE49-F238E27FC236}">
                <a16:creationId xmlns:a16="http://schemas.microsoft.com/office/drawing/2014/main" id="{A6E54252-273D-C6F0-DA52-01F7288D43A8}"/>
              </a:ext>
            </a:extLst>
          </p:cNvPr>
          <p:cNvPicPr>
            <a:picLocks noChangeAspect="1"/>
          </p:cNvPicPr>
          <p:nvPr/>
        </p:nvPicPr>
        <p:blipFill rotWithShape="1">
          <a:blip r:embed="rId7"/>
          <a:srcRect l="788"/>
          <a:stretch/>
        </p:blipFill>
        <p:spPr>
          <a:xfrm>
            <a:off x="6991350" y="3731966"/>
            <a:ext cx="4220397" cy="2373524"/>
          </a:xfrm>
          <a:prstGeom prst="rect">
            <a:avLst/>
          </a:prstGeom>
          <a:ln w="38100">
            <a:solidFill>
              <a:srgbClr val="5FE0D4"/>
            </a:solidFill>
          </a:ln>
        </p:spPr>
      </p:pic>
      <p:pic>
        <p:nvPicPr>
          <p:cNvPr id="7" name="Picture 6">
            <a:extLst>
              <a:ext uri="{FF2B5EF4-FFF2-40B4-BE49-F238E27FC236}">
                <a16:creationId xmlns:a16="http://schemas.microsoft.com/office/drawing/2014/main" id="{25DDCF0E-9FEC-9C8C-46AE-5C3951B528A7}"/>
              </a:ext>
            </a:extLst>
          </p:cNvPr>
          <p:cNvPicPr>
            <a:picLocks noChangeAspect="1"/>
          </p:cNvPicPr>
          <p:nvPr/>
        </p:nvPicPr>
        <p:blipFill rotWithShape="1">
          <a:blip r:embed="rId8"/>
          <a:srcRect l="21554" t="19023" b="3699"/>
          <a:stretch/>
        </p:blipFill>
        <p:spPr>
          <a:xfrm>
            <a:off x="3865370" y="1024395"/>
            <a:ext cx="4949290" cy="2222944"/>
          </a:xfrm>
          <a:prstGeom prst="rect">
            <a:avLst/>
          </a:prstGeom>
          <a:ln w="38100">
            <a:solidFill>
              <a:srgbClr val="5FE0D4"/>
            </a:solidFill>
          </a:ln>
        </p:spPr>
      </p:pic>
      <p:sp>
        <p:nvSpPr>
          <p:cNvPr id="10" name="TextBox 9">
            <a:extLst>
              <a:ext uri="{FF2B5EF4-FFF2-40B4-BE49-F238E27FC236}">
                <a16:creationId xmlns:a16="http://schemas.microsoft.com/office/drawing/2014/main" id="{4A480ED4-5E23-2D7C-F23A-7532398CCCC1}"/>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51</a:t>
            </a:r>
          </a:p>
        </p:txBody>
      </p:sp>
    </p:spTree>
    <p:extLst>
      <p:ext uri="{BB962C8B-B14F-4D97-AF65-F5344CB8AC3E}">
        <p14:creationId xmlns:p14="http://schemas.microsoft.com/office/powerpoint/2010/main" val="1704529092"/>
      </p:ext>
    </p:extLst>
  </p:cSld>
  <p:clrMapOvr>
    <a:overrideClrMapping bg1="lt1" tx1="dk1" bg2="lt2" tx2="dk2" accent1="accent1" accent2="accent2" accent3="accent3" accent4="accent4" accent5="accent5" accent6="accent6" hlink="hlink" folHlink="folHlink"/>
  </p:clrMapOvr>
  <p:transition spd="slow">
    <p:wipe dir="d"/>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C7FD0-710B-473B-92D1-26C05072F55A}"/>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pitchFamily="34" charset="0"/>
                <a:cs typeface="Arial" pitchFamily="34" charset="0"/>
              </a:rPr>
              <a:t>Director’s Report Outline</a:t>
            </a:r>
          </a:p>
        </p:txBody>
      </p:sp>
      <p:sp>
        <p:nvSpPr>
          <p:cNvPr id="3" name="Rectangle 4">
            <a:extLst>
              <a:ext uri="{FF2B5EF4-FFF2-40B4-BE49-F238E27FC236}">
                <a16:creationId xmlns:a16="http://schemas.microsoft.com/office/drawing/2014/main" id="{3061D2B9-D30B-47BB-A03E-734EE303A21C}"/>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E57200"/>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626598738"/>
      </p:ext>
    </p:extLst>
  </p:cSld>
  <p:clrMapOvr>
    <a:masterClrMapping/>
  </p:clrMapOvr>
  <p:transition spd="slow">
    <p:wipe dir="d"/>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a:extLst>
              <a:ext uri="{FF2B5EF4-FFF2-40B4-BE49-F238E27FC236}">
                <a16:creationId xmlns:a16="http://schemas.microsoft.com/office/drawing/2014/main" id="{24C957A4-44D2-F078-F06C-2D8287F5F30C}"/>
              </a:ext>
            </a:extLst>
          </p:cNvPr>
          <p:cNvSpPr>
            <a:spLocks noChangeAspect="1" noChangeArrowheads="1"/>
          </p:cNvSpPr>
          <p:nvPr/>
        </p:nvSpPr>
        <p:spPr bwMode="auto">
          <a:xfrm>
            <a:off x="5943599" y="-119063"/>
            <a:ext cx="3700463" cy="370046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descr="A group of men standing in a row&#10;&#10;Description automatically generated">
            <a:extLst>
              <a:ext uri="{FF2B5EF4-FFF2-40B4-BE49-F238E27FC236}">
                <a16:creationId xmlns:a16="http://schemas.microsoft.com/office/drawing/2014/main" id="{EE0F0EE6-4E98-35E7-35C2-CE7FBBDE93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8224" y="1338263"/>
            <a:ext cx="8755552" cy="4924998"/>
          </a:xfrm>
          <a:prstGeom prst="rect">
            <a:avLst/>
          </a:prstGeom>
          <a:ln w="38100">
            <a:solidFill>
              <a:srgbClr val="5FE0D4"/>
            </a:solidFill>
          </a:ln>
        </p:spPr>
      </p:pic>
      <p:sp>
        <p:nvSpPr>
          <p:cNvPr id="5" name="TextBox 4">
            <a:extLst>
              <a:ext uri="{FF2B5EF4-FFF2-40B4-BE49-F238E27FC236}">
                <a16:creationId xmlns:a16="http://schemas.microsoft.com/office/drawing/2014/main" id="{3F3CCB85-9B87-2918-8DD2-EB31423FB897}"/>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52</a:t>
            </a:r>
          </a:p>
        </p:txBody>
      </p:sp>
      <p:sp>
        <p:nvSpPr>
          <p:cNvPr id="7" name="Title 1">
            <a:extLst>
              <a:ext uri="{FF2B5EF4-FFF2-40B4-BE49-F238E27FC236}">
                <a16:creationId xmlns:a16="http://schemas.microsoft.com/office/drawing/2014/main" id="{4C3F0E55-4621-E59D-4C4D-CFEE5E81479A}"/>
              </a:ext>
            </a:extLst>
          </p:cNvPr>
          <p:cNvSpPr txBox="1">
            <a:spLocks/>
          </p:cNvSpPr>
          <p:nvPr/>
        </p:nvSpPr>
        <p:spPr>
          <a:xfrm>
            <a:off x="0" y="-28578"/>
            <a:ext cx="12192000" cy="1219200"/>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pitchFamily="34" charset="0"/>
                <a:cs typeface="Arial" pitchFamily="34" charset="0"/>
              </a:rPr>
              <a:t>Celebrating 30 Years of the NHGRI </a:t>
            </a:r>
          </a:p>
          <a:p>
            <a:pPr algn="ctr">
              <a:defRPr/>
            </a:pPr>
            <a:r>
              <a:rPr lang="en-US" sz="3600" dirty="0">
                <a:solidFill>
                  <a:srgbClr val="5FE0D4"/>
                </a:solidFill>
                <a:latin typeface="Arial" pitchFamily="34" charset="0"/>
                <a:cs typeface="Arial" pitchFamily="34" charset="0"/>
              </a:rPr>
              <a:t>Intramural Research Program</a:t>
            </a:r>
          </a:p>
        </p:txBody>
      </p:sp>
    </p:spTree>
    <p:extLst>
      <p:ext uri="{BB962C8B-B14F-4D97-AF65-F5344CB8AC3E}">
        <p14:creationId xmlns:p14="http://schemas.microsoft.com/office/powerpoint/2010/main" val="708652958"/>
      </p:ext>
    </p:extLst>
  </p:cSld>
  <p:clrMapOvr>
    <a:masterClrMapping/>
  </p:clrMapOvr>
  <p:transition spd="slow">
    <p:wipe dir="d"/>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27BBE5-4E86-B80C-B0E7-32B1CFBC362A}"/>
              </a:ext>
            </a:extLst>
          </p:cNvPr>
          <p:cNvPicPr>
            <a:picLocks noChangeAspect="1"/>
          </p:cNvPicPr>
          <p:nvPr/>
        </p:nvPicPr>
        <p:blipFill>
          <a:blip r:embed="rId3"/>
          <a:stretch>
            <a:fillRect/>
          </a:stretch>
        </p:blipFill>
        <p:spPr>
          <a:xfrm>
            <a:off x="1184275" y="1603330"/>
            <a:ext cx="9823450" cy="4294278"/>
          </a:xfrm>
          <a:prstGeom prst="rect">
            <a:avLst/>
          </a:prstGeom>
          <a:ln w="38100">
            <a:solidFill>
              <a:schemeClr val="bg2"/>
            </a:solidFill>
          </a:ln>
        </p:spPr>
      </p:pic>
      <p:sp>
        <p:nvSpPr>
          <p:cNvPr id="4" name="Title 3">
            <a:extLst>
              <a:ext uri="{FF2B5EF4-FFF2-40B4-BE49-F238E27FC236}">
                <a16:creationId xmlns:a16="http://schemas.microsoft.com/office/drawing/2014/main" id="{95C1CE68-5353-1920-9EBA-6139A3C74C12}"/>
              </a:ext>
            </a:extLst>
          </p:cNvPr>
          <p:cNvSpPr>
            <a:spLocks noGrp="1"/>
          </p:cNvSpPr>
          <p:nvPr>
            <p:ph type="title"/>
          </p:nvPr>
        </p:nvSpPr>
        <p:spPr>
          <a:xfrm>
            <a:off x="0" y="-14289"/>
            <a:ext cx="12192000" cy="1177636"/>
          </a:xfrm>
        </p:spPr>
        <p:txBody>
          <a:bodyPr>
            <a:normAutofit/>
          </a:bodyPr>
          <a:lstStyle/>
          <a:p>
            <a:pPr algn="ctr"/>
            <a:r>
              <a:rPr lang="en-US" sz="3600" dirty="0"/>
              <a:t>Founding Director, NHGRI Center for Genomics </a:t>
            </a:r>
            <a:br>
              <a:rPr lang="en-US" sz="3600" dirty="0"/>
            </a:br>
            <a:r>
              <a:rPr lang="en-US" sz="3600" dirty="0"/>
              <a:t>and Data Science Research</a:t>
            </a:r>
          </a:p>
        </p:txBody>
      </p:sp>
      <p:sp>
        <p:nvSpPr>
          <p:cNvPr id="5" name="TextBox 4">
            <a:extLst>
              <a:ext uri="{FF2B5EF4-FFF2-40B4-BE49-F238E27FC236}">
                <a16:creationId xmlns:a16="http://schemas.microsoft.com/office/drawing/2014/main" id="{49427450-18F2-73A6-3E49-A2C3F389A712}"/>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53</a:t>
            </a:r>
          </a:p>
        </p:txBody>
      </p:sp>
    </p:spTree>
    <p:extLst>
      <p:ext uri="{BB962C8B-B14F-4D97-AF65-F5344CB8AC3E}">
        <p14:creationId xmlns:p14="http://schemas.microsoft.com/office/powerpoint/2010/main" val="2583999074"/>
      </p:ext>
    </p:extLst>
  </p:cSld>
  <p:clrMapOvr>
    <a:masterClrMapping/>
  </p:clrMapOvr>
  <p:transition spd="slow">
    <p:wipe dir="d"/>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4552EBF-2E3F-9703-558D-43583BBAA8D3}"/>
              </a:ext>
            </a:extLst>
          </p:cNvPr>
          <p:cNvPicPr>
            <a:picLocks noChangeAspect="1"/>
          </p:cNvPicPr>
          <p:nvPr/>
        </p:nvPicPr>
        <p:blipFill>
          <a:blip r:embed="rId3"/>
          <a:stretch>
            <a:fillRect/>
          </a:stretch>
        </p:blipFill>
        <p:spPr>
          <a:xfrm>
            <a:off x="6176836" y="1605384"/>
            <a:ext cx="5680023" cy="3688824"/>
          </a:xfrm>
          <a:prstGeom prst="rect">
            <a:avLst/>
          </a:prstGeom>
          <a:ln w="38100">
            <a:solidFill>
              <a:schemeClr val="accent3"/>
            </a:solidFill>
          </a:ln>
        </p:spPr>
      </p:pic>
      <p:sp>
        <p:nvSpPr>
          <p:cNvPr id="4" name="Title 3">
            <a:extLst>
              <a:ext uri="{FF2B5EF4-FFF2-40B4-BE49-F238E27FC236}">
                <a16:creationId xmlns:a16="http://schemas.microsoft.com/office/drawing/2014/main" id="{2A88C4CD-E607-8834-60F6-BE755353E2C9}"/>
              </a:ext>
            </a:extLst>
          </p:cNvPr>
          <p:cNvSpPr>
            <a:spLocks noGrp="1"/>
          </p:cNvSpPr>
          <p:nvPr>
            <p:ph type="title"/>
          </p:nvPr>
        </p:nvSpPr>
        <p:spPr>
          <a:xfrm>
            <a:off x="0" y="19052"/>
            <a:ext cx="12192000" cy="1126435"/>
          </a:xfrm>
        </p:spPr>
        <p:txBody>
          <a:bodyPr>
            <a:noAutofit/>
          </a:bodyPr>
          <a:lstStyle/>
          <a:p>
            <a:pPr algn="ctr"/>
            <a:r>
              <a:rPr lang="en-US" sz="3600" dirty="0"/>
              <a:t>Gene Therapies for Sickle Cell Disease </a:t>
            </a:r>
            <a:br>
              <a:rPr lang="en-US" sz="3600" dirty="0"/>
            </a:br>
            <a:r>
              <a:rPr lang="en-US" sz="3600" dirty="0"/>
              <a:t>Community-based Research Project </a:t>
            </a:r>
          </a:p>
        </p:txBody>
      </p:sp>
      <p:pic>
        <p:nvPicPr>
          <p:cNvPr id="6" name="Picture 5">
            <a:extLst>
              <a:ext uri="{FF2B5EF4-FFF2-40B4-BE49-F238E27FC236}">
                <a16:creationId xmlns:a16="http://schemas.microsoft.com/office/drawing/2014/main" id="{F874CB56-0406-E38D-2E32-7B7C2C1C1A50}"/>
              </a:ext>
            </a:extLst>
          </p:cNvPr>
          <p:cNvPicPr>
            <a:picLocks noChangeAspect="1"/>
          </p:cNvPicPr>
          <p:nvPr/>
        </p:nvPicPr>
        <p:blipFill>
          <a:blip r:embed="rId4"/>
          <a:stretch>
            <a:fillRect/>
          </a:stretch>
        </p:blipFill>
        <p:spPr>
          <a:xfrm>
            <a:off x="372463" y="2207882"/>
            <a:ext cx="5501864" cy="2483828"/>
          </a:xfrm>
          <a:prstGeom prst="rect">
            <a:avLst/>
          </a:prstGeom>
          <a:ln w="38100">
            <a:solidFill>
              <a:schemeClr val="bg2"/>
            </a:solidFill>
          </a:ln>
        </p:spPr>
      </p:pic>
      <p:sp>
        <p:nvSpPr>
          <p:cNvPr id="2" name="TextBox 1">
            <a:extLst>
              <a:ext uri="{FF2B5EF4-FFF2-40B4-BE49-F238E27FC236}">
                <a16:creationId xmlns:a16="http://schemas.microsoft.com/office/drawing/2014/main" id="{5E48AD73-84D9-0B32-E715-866AB6443A0A}"/>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54</a:t>
            </a:r>
          </a:p>
        </p:txBody>
      </p:sp>
    </p:spTree>
    <p:extLst>
      <p:ext uri="{BB962C8B-B14F-4D97-AF65-F5344CB8AC3E}">
        <p14:creationId xmlns:p14="http://schemas.microsoft.com/office/powerpoint/2010/main" val="14320168"/>
      </p:ext>
    </p:extLst>
  </p:cSld>
  <p:clrMapOvr>
    <a:masterClrMapping/>
  </p:clrMapOvr>
  <p:transition spd="slow">
    <p:wipe dir="d"/>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9526"/>
            <a:ext cx="12192000" cy="646331"/>
          </a:xfrm>
          <a:prstGeom prst="rect">
            <a:avLst/>
          </a:prstGeom>
        </p:spPr>
        <p:txBody>
          <a:bodyPr wrap="square" lIns="91440" tIns="45720" rIns="91440" bIns="45720" anchor="t">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a:cs typeface="Arial"/>
              </a:rPr>
              <a:t>NHGRI Intramural Research Highlights</a:t>
            </a:r>
            <a:endParaRPr lang="en-US" sz="3600" b="1" dirty="0">
              <a:solidFill>
                <a:prstClr val="white"/>
              </a:solidFill>
              <a:latin typeface="Arial"/>
              <a:cs typeface="Arial"/>
            </a:endParaRPr>
          </a:p>
        </p:txBody>
      </p:sp>
      <p:sp>
        <p:nvSpPr>
          <p:cNvPr id="12" name="TextBox 11">
            <a:extLst>
              <a:ext uri="{FF2B5EF4-FFF2-40B4-BE49-F238E27FC236}">
                <a16:creationId xmlns:a16="http://schemas.microsoft.com/office/drawing/2014/main" id="{C606B3B0-A00C-26FB-7D1D-5EC75D768AE8}"/>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55</a:t>
            </a:r>
          </a:p>
        </p:txBody>
      </p:sp>
      <p:grpSp>
        <p:nvGrpSpPr>
          <p:cNvPr id="25" name="Group 24">
            <a:extLst>
              <a:ext uri="{FF2B5EF4-FFF2-40B4-BE49-F238E27FC236}">
                <a16:creationId xmlns:a16="http://schemas.microsoft.com/office/drawing/2014/main" id="{C01E4384-23B0-0192-92C8-0DAAE1E6DF83}"/>
              </a:ext>
            </a:extLst>
          </p:cNvPr>
          <p:cNvGrpSpPr/>
          <p:nvPr/>
        </p:nvGrpSpPr>
        <p:grpSpPr>
          <a:xfrm>
            <a:off x="1498121" y="858328"/>
            <a:ext cx="9046104" cy="1667772"/>
            <a:chOff x="1498121" y="858328"/>
            <a:chExt cx="9046104" cy="1667772"/>
          </a:xfrm>
        </p:grpSpPr>
        <p:sp>
          <p:nvSpPr>
            <p:cNvPr id="4" name="Rectangle 3">
              <a:extLst>
                <a:ext uri="{FF2B5EF4-FFF2-40B4-BE49-F238E27FC236}">
                  <a16:creationId xmlns:a16="http://schemas.microsoft.com/office/drawing/2014/main" id="{6342C1B7-87D1-A153-D93A-924C9B6D8846}"/>
                </a:ext>
              </a:extLst>
            </p:cNvPr>
            <p:cNvSpPr/>
            <p:nvPr/>
          </p:nvSpPr>
          <p:spPr>
            <a:xfrm>
              <a:off x="1498121" y="858328"/>
              <a:ext cx="8971470" cy="1667772"/>
            </a:xfrm>
            <a:prstGeom prst="rect">
              <a:avLst/>
            </a:prstGeom>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5777DA8-C0F8-AFB1-C366-200144689622}"/>
                </a:ext>
              </a:extLst>
            </p:cNvPr>
            <p:cNvSpPr txBox="1"/>
            <p:nvPr/>
          </p:nvSpPr>
          <p:spPr>
            <a:xfrm>
              <a:off x="3319340" y="1644323"/>
              <a:ext cx="7224885"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bg1"/>
                  </a:solidFill>
                </a:rPr>
                <a:t>The history of Coast Salish “woolly dogs” revealed by ancient genomics and Indigenous Knowledge</a:t>
              </a:r>
              <a:endParaRPr lang="en-US" sz="2000">
                <a:solidFill>
                  <a:schemeClr val="bg1"/>
                </a:solidFill>
              </a:endParaRPr>
            </a:p>
          </p:txBody>
        </p:sp>
        <p:pic>
          <p:nvPicPr>
            <p:cNvPr id="13" name="Picture 12">
              <a:extLst>
                <a:ext uri="{FF2B5EF4-FFF2-40B4-BE49-F238E27FC236}">
                  <a16:creationId xmlns:a16="http://schemas.microsoft.com/office/drawing/2014/main" id="{34B454F3-E02A-15EB-C6FB-771D9C5CDCFA}"/>
                </a:ext>
              </a:extLst>
            </p:cNvPr>
            <p:cNvPicPr>
              <a:picLocks noChangeAspect="1"/>
            </p:cNvPicPr>
            <p:nvPr/>
          </p:nvPicPr>
          <p:blipFill>
            <a:blip r:embed="rId3"/>
            <a:stretch>
              <a:fillRect/>
            </a:stretch>
          </p:blipFill>
          <p:spPr>
            <a:xfrm>
              <a:off x="1536940" y="894780"/>
              <a:ext cx="1582011" cy="1616967"/>
            </a:xfrm>
            <a:prstGeom prst="rect">
              <a:avLst/>
            </a:prstGeom>
          </p:spPr>
        </p:pic>
        <p:pic>
          <p:nvPicPr>
            <p:cNvPr id="14" name="Picture 13">
              <a:extLst>
                <a:ext uri="{FF2B5EF4-FFF2-40B4-BE49-F238E27FC236}">
                  <a16:creationId xmlns:a16="http://schemas.microsoft.com/office/drawing/2014/main" id="{5CC14B46-CAFD-8CDB-57B4-139CD9C74288}"/>
                </a:ext>
              </a:extLst>
            </p:cNvPr>
            <p:cNvPicPr>
              <a:picLocks noChangeAspect="1"/>
            </p:cNvPicPr>
            <p:nvPr/>
          </p:nvPicPr>
          <p:blipFill>
            <a:blip r:embed="rId4"/>
            <a:stretch>
              <a:fillRect/>
            </a:stretch>
          </p:blipFill>
          <p:spPr>
            <a:xfrm>
              <a:off x="5645446" y="982152"/>
              <a:ext cx="1778126" cy="594864"/>
            </a:xfrm>
            <a:prstGeom prst="rect">
              <a:avLst/>
            </a:prstGeom>
          </p:spPr>
        </p:pic>
      </p:grpSp>
      <p:grpSp>
        <p:nvGrpSpPr>
          <p:cNvPr id="27" name="Group 26">
            <a:extLst>
              <a:ext uri="{FF2B5EF4-FFF2-40B4-BE49-F238E27FC236}">
                <a16:creationId xmlns:a16="http://schemas.microsoft.com/office/drawing/2014/main" id="{07562B2A-613D-3024-64FC-B16FC44EDDF9}"/>
              </a:ext>
            </a:extLst>
          </p:cNvPr>
          <p:cNvGrpSpPr/>
          <p:nvPr/>
        </p:nvGrpSpPr>
        <p:grpSpPr>
          <a:xfrm>
            <a:off x="1498121" y="4711460"/>
            <a:ext cx="9520161" cy="1667772"/>
            <a:chOff x="1498121" y="4711460"/>
            <a:chExt cx="9520161" cy="1667772"/>
          </a:xfrm>
        </p:grpSpPr>
        <p:sp>
          <p:nvSpPr>
            <p:cNvPr id="10" name="Rectangle 9">
              <a:extLst>
                <a:ext uri="{FF2B5EF4-FFF2-40B4-BE49-F238E27FC236}">
                  <a16:creationId xmlns:a16="http://schemas.microsoft.com/office/drawing/2014/main" id="{B55314FC-5CCA-9CE5-AAD1-8C68E4C891EF}"/>
                </a:ext>
              </a:extLst>
            </p:cNvPr>
            <p:cNvSpPr/>
            <p:nvPr/>
          </p:nvSpPr>
          <p:spPr>
            <a:xfrm>
              <a:off x="1498121" y="4711460"/>
              <a:ext cx="8971470" cy="1667772"/>
            </a:xfrm>
            <a:prstGeom prst="rect">
              <a:avLst/>
            </a:prstGeom>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88874952-9BA7-A265-6EF7-236D5875D6F6}"/>
                </a:ext>
              </a:extLst>
            </p:cNvPr>
            <p:cNvSpPr txBox="1"/>
            <p:nvPr/>
          </p:nvSpPr>
          <p:spPr>
            <a:xfrm>
              <a:off x="3218303" y="5846567"/>
              <a:ext cx="779997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bg1"/>
                  </a:solidFill>
                </a:rPr>
                <a:t>A genome catalog of the early-life human skin microbiome</a:t>
              </a:r>
              <a:endParaRPr lang="en-US" sz="2000" b="1" i="0" kern="1200" baseline="0">
                <a:solidFill>
                  <a:schemeClr val="bg1"/>
                </a:solidFill>
                <a:effectLst/>
                <a:latin typeface="+mj-lt"/>
                <a:ea typeface="Helvetica Neue" charset="0"/>
                <a:cs typeface="Arial"/>
              </a:endParaRPr>
            </a:p>
          </p:txBody>
        </p:sp>
        <p:pic>
          <p:nvPicPr>
            <p:cNvPr id="18" name="Picture 2" descr="Julie Segre, Ph.D. | Principal Investigators | NIH ...">
              <a:extLst>
                <a:ext uri="{FF2B5EF4-FFF2-40B4-BE49-F238E27FC236}">
                  <a16:creationId xmlns:a16="http://schemas.microsoft.com/office/drawing/2014/main" id="{647B50E7-98EE-B93E-DF0F-C0DC9666CC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4638" y="4737587"/>
              <a:ext cx="1628256" cy="162825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Genome Biology Article Template - [Free Template] | AJE">
              <a:extLst>
                <a:ext uri="{FF2B5EF4-FFF2-40B4-BE49-F238E27FC236}">
                  <a16:creationId xmlns:a16="http://schemas.microsoft.com/office/drawing/2014/main" id="{195CC703-F838-6EE8-0788-8DA4C102EBC4}"/>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4138" b="23607"/>
            <a:stretch/>
          </p:blipFill>
          <p:spPr bwMode="auto">
            <a:xfrm>
              <a:off x="5529942" y="4770979"/>
              <a:ext cx="2328429" cy="96636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6" name="Group 25">
            <a:extLst>
              <a:ext uri="{FF2B5EF4-FFF2-40B4-BE49-F238E27FC236}">
                <a16:creationId xmlns:a16="http://schemas.microsoft.com/office/drawing/2014/main" id="{C9F485F8-7E9A-ED8E-14DB-CB8DA47DAF22}"/>
              </a:ext>
            </a:extLst>
          </p:cNvPr>
          <p:cNvGrpSpPr/>
          <p:nvPr/>
        </p:nvGrpSpPr>
        <p:grpSpPr>
          <a:xfrm>
            <a:off x="1498120" y="2784894"/>
            <a:ext cx="8971470" cy="1667772"/>
            <a:chOff x="1498120" y="2770516"/>
            <a:chExt cx="8971470" cy="1667772"/>
          </a:xfrm>
        </p:grpSpPr>
        <p:sp>
          <p:nvSpPr>
            <p:cNvPr id="6" name="Rectangle 5">
              <a:extLst>
                <a:ext uri="{FF2B5EF4-FFF2-40B4-BE49-F238E27FC236}">
                  <a16:creationId xmlns:a16="http://schemas.microsoft.com/office/drawing/2014/main" id="{7D7BE85A-B523-1F88-CAA3-E819B5C589A5}"/>
                </a:ext>
              </a:extLst>
            </p:cNvPr>
            <p:cNvSpPr/>
            <p:nvPr/>
          </p:nvSpPr>
          <p:spPr>
            <a:xfrm>
              <a:off x="1498120" y="2770516"/>
              <a:ext cx="8971470" cy="1667772"/>
            </a:xfrm>
            <a:prstGeom prst="rect">
              <a:avLst/>
            </a:prstGeom>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Charles Rotimi, Ph.D. | Principal Investigators | NIH Intramural Research  Program">
              <a:extLst>
                <a:ext uri="{FF2B5EF4-FFF2-40B4-BE49-F238E27FC236}">
                  <a16:creationId xmlns:a16="http://schemas.microsoft.com/office/drawing/2014/main" id="{5ED36E1C-667A-7DB9-C520-3C541CEF69D0}"/>
                </a:ext>
              </a:extLst>
            </p:cNvPr>
            <p:cNvPicPr>
              <a:picLocks noChangeAspect="1"/>
            </p:cNvPicPr>
            <p:nvPr/>
          </p:nvPicPr>
          <p:blipFill>
            <a:blip r:embed="rId7"/>
            <a:stretch>
              <a:fillRect/>
            </a:stretch>
          </p:blipFill>
          <p:spPr>
            <a:xfrm>
              <a:off x="1536822" y="2787284"/>
              <a:ext cx="1625356" cy="1615587"/>
            </a:xfrm>
            <a:prstGeom prst="rect">
              <a:avLst/>
            </a:prstGeom>
          </p:spPr>
        </p:pic>
        <p:sp>
          <p:nvSpPr>
            <p:cNvPr id="21" name="TextBox 20">
              <a:extLst>
                <a:ext uri="{FF2B5EF4-FFF2-40B4-BE49-F238E27FC236}">
                  <a16:creationId xmlns:a16="http://schemas.microsoft.com/office/drawing/2014/main" id="{DBA9B542-8D1F-608B-07BD-2D0709D9BDB9}"/>
                </a:ext>
              </a:extLst>
            </p:cNvPr>
            <p:cNvSpPr txBox="1"/>
            <p:nvPr/>
          </p:nvSpPr>
          <p:spPr>
            <a:xfrm>
              <a:off x="3270493" y="3598168"/>
              <a:ext cx="7146731"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bg1"/>
                  </a:solidFill>
                </a:rPr>
                <a:t>Genome, HLA and polygenic risk score analyses for prevalent and persistent cervical HPV infections</a:t>
              </a:r>
              <a:endParaRPr lang="en-US">
                <a:solidFill>
                  <a:schemeClr val="bg1"/>
                </a:solidFill>
              </a:endParaRPr>
            </a:p>
          </p:txBody>
        </p:sp>
        <p:pic>
          <p:nvPicPr>
            <p:cNvPr id="23" name="Graphic 22" descr="Browse Articles | Research Square">
              <a:extLst>
                <a:ext uri="{FF2B5EF4-FFF2-40B4-BE49-F238E27FC236}">
                  <a16:creationId xmlns:a16="http://schemas.microsoft.com/office/drawing/2014/main" id="{F1B05B87-8010-9087-F8AF-994FC4ED30D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388708" y="2923129"/>
              <a:ext cx="2743200" cy="562356"/>
            </a:xfrm>
            <a:prstGeom prst="rect">
              <a:avLst/>
            </a:prstGeom>
          </p:spPr>
        </p:pic>
      </p:grpSp>
    </p:spTree>
    <p:extLst>
      <p:ext uri="{BB962C8B-B14F-4D97-AF65-F5344CB8AC3E}">
        <p14:creationId xmlns:p14="http://schemas.microsoft.com/office/powerpoint/2010/main" val="76238521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ppt_x"/>
                                          </p:val>
                                        </p:tav>
                                        <p:tav tm="100000">
                                          <p:val>
                                            <p:strVal val="#ppt_x"/>
                                          </p:val>
                                        </p:tav>
                                      </p:tavLst>
                                    </p:anim>
                                    <p:anim calcmode="lin" valueType="num">
                                      <p:cBhvr additive="base">
                                        <p:cTn id="1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50573-42B4-738B-CF38-A8656952AEBC}"/>
            </a:ext>
          </a:extLst>
        </p:cNvPr>
        <p:cNvGrpSpPr/>
        <p:nvPr/>
      </p:nvGrpSpPr>
      <p:grpSpPr>
        <a:xfrm>
          <a:off x="0" y="0"/>
          <a:ext cx="0" cy="0"/>
          <a:chOff x="0" y="0"/>
          <a:chExt cx="0" cy="0"/>
        </a:xfrm>
      </p:grpSpPr>
      <p:sp>
        <p:nvSpPr>
          <p:cNvPr id="3074" name="Title 3">
            <a:extLst>
              <a:ext uri="{FF2B5EF4-FFF2-40B4-BE49-F238E27FC236}">
                <a16:creationId xmlns:a16="http://schemas.microsoft.com/office/drawing/2014/main" id="{24FB52A6-4235-E367-905D-7C3220AB7103}"/>
              </a:ext>
            </a:extLst>
          </p:cNvPr>
          <p:cNvSpPr>
            <a:spLocks noGrp="1"/>
          </p:cNvSpPr>
          <p:nvPr>
            <p:ph type="title"/>
          </p:nvPr>
        </p:nvSpPr>
        <p:spPr>
          <a:xfrm>
            <a:off x="-2" y="5389"/>
            <a:ext cx="12192000" cy="639763"/>
          </a:xfrm>
        </p:spPr>
        <p:txBody>
          <a:bodyPr>
            <a:normAutofit/>
          </a:bodyPr>
          <a:lstStyle/>
          <a:p>
            <a:pPr algn="ctr">
              <a:defRPr/>
            </a:pPr>
            <a:r>
              <a:rPr lang="en-US" sz="3600" dirty="0">
                <a:solidFill>
                  <a:srgbClr val="5FE0D4"/>
                </a:solidFill>
                <a:latin typeface="Arial"/>
                <a:cs typeface="Arial"/>
              </a:rPr>
              <a:t>NIH Intramural Fellows Vote to Unionize</a:t>
            </a:r>
            <a:endParaRPr lang="en-US" dirty="0"/>
          </a:p>
        </p:txBody>
      </p:sp>
      <p:sp>
        <p:nvSpPr>
          <p:cNvPr id="3" name="TextBox 2">
            <a:extLst>
              <a:ext uri="{FF2B5EF4-FFF2-40B4-BE49-F238E27FC236}">
                <a16:creationId xmlns:a16="http://schemas.microsoft.com/office/drawing/2014/main" id="{FF17D99D-DBE8-A1DB-895D-80B8897E0EB4}"/>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56</a:t>
            </a:r>
          </a:p>
        </p:txBody>
      </p:sp>
      <p:pic>
        <p:nvPicPr>
          <p:cNvPr id="2" name="Picture 1">
            <a:extLst>
              <a:ext uri="{FF2B5EF4-FFF2-40B4-BE49-F238E27FC236}">
                <a16:creationId xmlns:a16="http://schemas.microsoft.com/office/drawing/2014/main" id="{E11B1CAC-CE13-9DDE-4EC4-0175998DC4B4}"/>
              </a:ext>
            </a:extLst>
          </p:cNvPr>
          <p:cNvPicPr>
            <a:picLocks noChangeAspect="1"/>
          </p:cNvPicPr>
          <p:nvPr/>
        </p:nvPicPr>
        <p:blipFill>
          <a:blip r:embed="rId3"/>
          <a:stretch>
            <a:fillRect/>
          </a:stretch>
        </p:blipFill>
        <p:spPr>
          <a:xfrm>
            <a:off x="508088" y="1713193"/>
            <a:ext cx="11175823" cy="3654494"/>
          </a:xfrm>
          <a:prstGeom prst="rect">
            <a:avLst/>
          </a:prstGeom>
          <a:noFill/>
          <a:ln w="38100">
            <a:solidFill>
              <a:srgbClr val="5FE0D4"/>
            </a:solidFill>
          </a:ln>
        </p:spPr>
      </p:pic>
    </p:spTree>
    <p:extLst>
      <p:ext uri="{BB962C8B-B14F-4D97-AF65-F5344CB8AC3E}">
        <p14:creationId xmlns:p14="http://schemas.microsoft.com/office/powerpoint/2010/main" val="2873410828"/>
      </p:ext>
    </p:extLst>
  </p:cSld>
  <p:clrMapOvr>
    <a:masterClrMapping/>
  </p:clrMapOvr>
  <p:transition spd="slow">
    <p:wipe dir="d"/>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3AFFA5B-30B7-46CC-ADB2-41113CB171F6}"/>
              </a:ext>
            </a:extLst>
          </p:cNvPr>
          <p:cNvSpPr txBox="1">
            <a:spLocks/>
          </p:cNvSpPr>
          <p:nvPr/>
        </p:nvSpPr>
        <p:spPr>
          <a:xfrm>
            <a:off x="38100" y="-263975"/>
            <a:ext cx="12192000" cy="1151467"/>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110000"/>
              </a:lnSpc>
              <a:spcBef>
                <a:spcPct val="0"/>
              </a:spcBef>
              <a:spcAft>
                <a:spcPts val="600"/>
              </a:spcAft>
              <a:buClrTx/>
              <a:buSzTx/>
              <a:buFontTx/>
              <a:buNone/>
              <a:tabLst/>
              <a:defRPr/>
            </a:pPr>
            <a:r>
              <a:rPr kumimoji="0" lang="en-US" sz="3600" b="1" i="0" u="none" strike="noStrike" kern="1200" cap="none" spc="0" normalizeH="0" baseline="0" noProof="0" dirty="0">
                <a:ln>
                  <a:noFill/>
                </a:ln>
                <a:solidFill>
                  <a:srgbClr val="5EDFD3"/>
                </a:solidFill>
                <a:effectLst/>
                <a:uLnTx/>
                <a:uFillTx/>
                <a:latin typeface="Arial" charset="0"/>
                <a:ea typeface="+mj-ea"/>
                <a:cs typeface="Arial" charset="0"/>
              </a:rPr>
              <a:t>‘One-Stop-Shop’ to Stay Connected</a:t>
            </a:r>
          </a:p>
        </p:txBody>
      </p:sp>
      <p:sp>
        <p:nvSpPr>
          <p:cNvPr id="7" name="TextBox 6">
            <a:extLst>
              <a:ext uri="{FF2B5EF4-FFF2-40B4-BE49-F238E27FC236}">
                <a16:creationId xmlns:a16="http://schemas.microsoft.com/office/drawing/2014/main" id="{259ABA88-91B4-2445-7E30-146DB5035FB8}"/>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57</a:t>
            </a:r>
          </a:p>
        </p:txBody>
      </p:sp>
      <p:pic>
        <p:nvPicPr>
          <p:cNvPr id="8" name="Picture 7">
            <a:extLst>
              <a:ext uri="{FF2B5EF4-FFF2-40B4-BE49-F238E27FC236}">
                <a16:creationId xmlns:a16="http://schemas.microsoft.com/office/drawing/2014/main" id="{04920315-5CA2-B3A4-A658-4E02DCD11AE0}"/>
              </a:ext>
            </a:extLst>
          </p:cNvPr>
          <p:cNvPicPr>
            <a:picLocks noChangeAspect="1"/>
          </p:cNvPicPr>
          <p:nvPr/>
        </p:nvPicPr>
        <p:blipFill>
          <a:blip r:embed="rId3"/>
          <a:stretch>
            <a:fillRect/>
          </a:stretch>
        </p:blipFill>
        <p:spPr>
          <a:xfrm>
            <a:off x="223066" y="3178896"/>
            <a:ext cx="2268715" cy="3422349"/>
          </a:xfrm>
          <a:prstGeom prst="rect">
            <a:avLst/>
          </a:prstGeom>
          <a:noFill/>
          <a:ln w="60325">
            <a:solidFill>
              <a:srgbClr val="5FE0D4"/>
            </a:solidFill>
          </a:ln>
        </p:spPr>
      </p:pic>
      <p:pic>
        <p:nvPicPr>
          <p:cNvPr id="10" name="Picture 9">
            <a:extLst>
              <a:ext uri="{FF2B5EF4-FFF2-40B4-BE49-F238E27FC236}">
                <a16:creationId xmlns:a16="http://schemas.microsoft.com/office/drawing/2014/main" id="{C39F7452-81C7-7C29-2545-1FFE9F31201B}"/>
              </a:ext>
            </a:extLst>
          </p:cNvPr>
          <p:cNvPicPr>
            <a:picLocks noChangeAspect="1"/>
          </p:cNvPicPr>
          <p:nvPr/>
        </p:nvPicPr>
        <p:blipFill>
          <a:blip r:embed="rId4"/>
          <a:stretch>
            <a:fillRect/>
          </a:stretch>
        </p:blipFill>
        <p:spPr>
          <a:xfrm>
            <a:off x="2712445" y="3178896"/>
            <a:ext cx="2761292" cy="3422349"/>
          </a:xfrm>
          <a:prstGeom prst="rect">
            <a:avLst/>
          </a:prstGeom>
          <a:noFill/>
          <a:ln w="60325">
            <a:solidFill>
              <a:srgbClr val="5FE0D4"/>
            </a:solidFill>
          </a:ln>
        </p:spPr>
      </p:pic>
      <p:pic>
        <p:nvPicPr>
          <p:cNvPr id="14" name="Picture 13">
            <a:extLst>
              <a:ext uri="{FF2B5EF4-FFF2-40B4-BE49-F238E27FC236}">
                <a16:creationId xmlns:a16="http://schemas.microsoft.com/office/drawing/2014/main" id="{4A35DC98-0964-B1D2-E8EB-A8F3B79B1E41}"/>
              </a:ext>
            </a:extLst>
          </p:cNvPr>
          <p:cNvPicPr>
            <a:picLocks noChangeAspect="1"/>
          </p:cNvPicPr>
          <p:nvPr/>
        </p:nvPicPr>
        <p:blipFill>
          <a:blip r:embed="rId5"/>
          <a:stretch>
            <a:fillRect/>
          </a:stretch>
        </p:blipFill>
        <p:spPr>
          <a:xfrm>
            <a:off x="5694401" y="3178896"/>
            <a:ext cx="2761609" cy="3398354"/>
          </a:xfrm>
          <a:prstGeom prst="rect">
            <a:avLst/>
          </a:prstGeom>
          <a:noFill/>
          <a:ln w="60325">
            <a:solidFill>
              <a:srgbClr val="5FE0D4"/>
            </a:solidFill>
          </a:ln>
        </p:spPr>
      </p:pic>
      <p:pic>
        <p:nvPicPr>
          <p:cNvPr id="16" name="Picture 15">
            <a:extLst>
              <a:ext uri="{FF2B5EF4-FFF2-40B4-BE49-F238E27FC236}">
                <a16:creationId xmlns:a16="http://schemas.microsoft.com/office/drawing/2014/main" id="{E4BD8A5D-9CE2-5E62-2F21-324776C02D9D}"/>
              </a:ext>
            </a:extLst>
          </p:cNvPr>
          <p:cNvPicPr>
            <a:picLocks noChangeAspect="1"/>
          </p:cNvPicPr>
          <p:nvPr/>
        </p:nvPicPr>
        <p:blipFill>
          <a:blip r:embed="rId6"/>
          <a:stretch>
            <a:fillRect/>
          </a:stretch>
        </p:blipFill>
        <p:spPr>
          <a:xfrm>
            <a:off x="8676675" y="3178896"/>
            <a:ext cx="3292259" cy="1178479"/>
          </a:xfrm>
          <a:prstGeom prst="rect">
            <a:avLst/>
          </a:prstGeom>
          <a:noFill/>
          <a:ln w="60325">
            <a:solidFill>
              <a:srgbClr val="5FE0D4"/>
            </a:solidFill>
          </a:ln>
        </p:spPr>
      </p:pic>
      <p:pic>
        <p:nvPicPr>
          <p:cNvPr id="2" name="Picture 1">
            <a:extLst>
              <a:ext uri="{FF2B5EF4-FFF2-40B4-BE49-F238E27FC236}">
                <a16:creationId xmlns:a16="http://schemas.microsoft.com/office/drawing/2014/main" id="{46C23840-EAC7-2144-B4A7-BB4B4C9B34A6}"/>
              </a:ext>
            </a:extLst>
          </p:cNvPr>
          <p:cNvPicPr>
            <a:picLocks noChangeAspect="1"/>
          </p:cNvPicPr>
          <p:nvPr/>
        </p:nvPicPr>
        <p:blipFill>
          <a:blip r:embed="rId7"/>
          <a:stretch>
            <a:fillRect/>
          </a:stretch>
        </p:blipFill>
        <p:spPr>
          <a:xfrm>
            <a:off x="4533191" y="1436766"/>
            <a:ext cx="3090828" cy="1456191"/>
          </a:xfrm>
          <a:prstGeom prst="rect">
            <a:avLst/>
          </a:prstGeom>
          <a:noFill/>
          <a:ln w="60325">
            <a:solidFill>
              <a:srgbClr val="5FE0D4"/>
            </a:solidFill>
          </a:ln>
        </p:spPr>
      </p:pic>
      <p:pic>
        <p:nvPicPr>
          <p:cNvPr id="6" name="Picture 5">
            <a:extLst>
              <a:ext uri="{FF2B5EF4-FFF2-40B4-BE49-F238E27FC236}">
                <a16:creationId xmlns:a16="http://schemas.microsoft.com/office/drawing/2014/main" id="{4DD4EECA-CBB3-679C-F9C6-1B001B0DD2D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042516" y="5140228"/>
            <a:ext cx="2560576" cy="534808"/>
          </a:xfrm>
          <a:prstGeom prst="rect">
            <a:avLst/>
          </a:prstGeom>
        </p:spPr>
      </p:pic>
      <p:sp>
        <p:nvSpPr>
          <p:cNvPr id="5" name="TextBox 4">
            <a:extLst>
              <a:ext uri="{FF2B5EF4-FFF2-40B4-BE49-F238E27FC236}">
                <a16:creationId xmlns:a16="http://schemas.microsoft.com/office/drawing/2014/main" id="{07CAD17A-5A13-8763-DC49-6895CAF3B443}"/>
              </a:ext>
            </a:extLst>
          </p:cNvPr>
          <p:cNvSpPr txBox="1"/>
          <p:nvPr/>
        </p:nvSpPr>
        <p:spPr>
          <a:xfrm>
            <a:off x="3345516" y="726977"/>
            <a:ext cx="5577168" cy="789896"/>
          </a:xfrm>
          <a:prstGeom prst="rect">
            <a:avLst/>
          </a:prstGeom>
          <a:noFill/>
        </p:spPr>
        <p:txBody>
          <a:bodyPr wrap="none" rtlCol="0">
            <a:spAutoFit/>
          </a:bodyPr>
          <a:lstStyle/>
          <a:p>
            <a:r>
              <a:rPr kumimoji="0" lang="en-US" sz="3200" b="1" i="0" u="none" strike="noStrike" kern="1200" cap="none" spc="0" normalizeH="0" baseline="0" noProof="0" dirty="0">
                <a:ln>
                  <a:noFill/>
                </a:ln>
                <a:solidFill>
                  <a:srgbClr val="FFFFFF"/>
                </a:solidFill>
                <a:effectLst/>
                <a:uLnTx/>
                <a:uFillTx/>
                <a:latin typeface="Arial" charset="0"/>
                <a:ea typeface="+mj-ea"/>
                <a:cs typeface="Arial" charset="0"/>
              </a:rPr>
              <a:t>genome.gov/</a:t>
            </a:r>
            <a:r>
              <a:rPr kumimoji="0" lang="en-US" sz="3200" b="1" i="0" u="none" strike="noStrike" kern="1200" cap="none" spc="0" normalizeH="0" baseline="0" noProof="0" dirty="0" err="1">
                <a:ln>
                  <a:noFill/>
                </a:ln>
                <a:solidFill>
                  <a:srgbClr val="FFFFFF"/>
                </a:solidFill>
                <a:effectLst/>
                <a:uLnTx/>
                <a:uFillTx/>
                <a:latin typeface="Arial" charset="0"/>
                <a:ea typeface="+mj-ea"/>
                <a:cs typeface="Arial" charset="0"/>
              </a:rPr>
              <a:t>stayconnected</a:t>
            </a:r>
            <a:endParaRPr kumimoji="0" lang="en-US" sz="3200" b="1" i="0" u="none" strike="noStrike" kern="1200" cap="none" spc="0" normalizeH="0" baseline="0" noProof="0" dirty="0">
              <a:ln>
                <a:noFill/>
              </a:ln>
              <a:solidFill>
                <a:srgbClr val="5EDFD3"/>
              </a:solidFill>
              <a:effectLst/>
              <a:uLnTx/>
              <a:uFillTx/>
              <a:latin typeface="Arial" charset="0"/>
              <a:ea typeface="+mj-ea"/>
              <a:cs typeface="Arial" charset="0"/>
            </a:endParaRPr>
          </a:p>
          <a:p>
            <a:endParaRPr lang="en-US" sz="1333" b="0" i="0" kern="1200" baseline="0" dirty="0">
              <a:solidFill>
                <a:schemeClr val="bg1"/>
              </a:solidFill>
              <a:effectLst/>
              <a:latin typeface="+mj-lt"/>
              <a:ea typeface="12 pt. Helvetica* 76 Bold Itali" charset="0"/>
              <a:cs typeface="12 pt. Helvetica* 76 Bold Itali" charset="0"/>
            </a:endParaRPr>
          </a:p>
        </p:txBody>
      </p:sp>
    </p:spTree>
    <p:extLst>
      <p:ext uri="{BB962C8B-B14F-4D97-AF65-F5344CB8AC3E}">
        <p14:creationId xmlns:p14="http://schemas.microsoft.com/office/powerpoint/2010/main" val="340006021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up)">
                                      <p:cBhvr>
                                        <p:cTn id="27" dur="500"/>
                                        <p:tgtEl>
                                          <p:spTgt spid="16"/>
                                        </p:tgtEl>
                                      </p:cBhvr>
                                    </p:animEffect>
                                  </p:childTnLst>
                                </p:cTn>
                              </p:par>
                            </p:childTnLst>
                          </p:cTn>
                        </p:par>
                        <p:par>
                          <p:cTn id="28" fill="hold">
                            <p:stCondLst>
                              <p:cond delay="500"/>
                            </p:stCondLst>
                            <p:childTnLst>
                              <p:par>
                                <p:cTn id="29" presetID="22" presetClass="entr" presetSubtype="1"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up)">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B11A2F37-ACD5-4F35-80CE-9D2012F82C70}"/>
              </a:ext>
            </a:extLst>
          </p:cNvPr>
          <p:cNvSpPr>
            <a:spLocks noChangeArrowheads="1"/>
          </p:cNvSpPr>
          <p:nvPr/>
        </p:nvSpPr>
        <p:spPr bwMode="auto">
          <a:xfrm>
            <a:off x="-1" y="1318657"/>
            <a:ext cx="12191999"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Arial" panose="020B0604020202020204"/>
                <a:ea typeface="+mn-ea"/>
                <a:cs typeface="Arial" pitchFamily="34" charset="0"/>
              </a:rPr>
              <a:t>Thanks!</a:t>
            </a:r>
          </a:p>
        </p:txBody>
      </p:sp>
      <p:sp>
        <p:nvSpPr>
          <p:cNvPr id="3" name="Rectangle 6">
            <a:extLst>
              <a:ext uri="{FF2B5EF4-FFF2-40B4-BE49-F238E27FC236}">
                <a16:creationId xmlns:a16="http://schemas.microsoft.com/office/drawing/2014/main" id="{78D19071-5500-47DD-B29B-BE5B52D147C1}"/>
              </a:ext>
            </a:extLst>
          </p:cNvPr>
          <p:cNvSpPr>
            <a:spLocks noChangeArrowheads="1"/>
          </p:cNvSpPr>
          <p:nvPr/>
        </p:nvSpPr>
        <p:spPr bwMode="auto">
          <a:xfrm>
            <a:off x="1" y="6078104"/>
            <a:ext cx="12191999"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Special Thanks!</a:t>
            </a:r>
          </a:p>
        </p:txBody>
      </p:sp>
      <p:grpSp>
        <p:nvGrpSpPr>
          <p:cNvPr id="4" name="Group 3">
            <a:extLst>
              <a:ext uri="{FF2B5EF4-FFF2-40B4-BE49-F238E27FC236}">
                <a16:creationId xmlns:a16="http://schemas.microsoft.com/office/drawing/2014/main" id="{69088367-71C0-4F85-AE5B-C564209E394B}"/>
              </a:ext>
            </a:extLst>
          </p:cNvPr>
          <p:cNvGrpSpPr/>
          <p:nvPr/>
        </p:nvGrpSpPr>
        <p:grpSpPr>
          <a:xfrm>
            <a:off x="0" y="-26894"/>
            <a:ext cx="12191998" cy="1336421"/>
            <a:chOff x="0" y="-26894"/>
            <a:chExt cx="12191998" cy="1336421"/>
          </a:xfrm>
        </p:grpSpPr>
        <p:sp>
          <p:nvSpPr>
            <p:cNvPr id="5" name="Rectangle 4">
              <a:extLst>
                <a:ext uri="{FF2B5EF4-FFF2-40B4-BE49-F238E27FC236}">
                  <a16:creationId xmlns:a16="http://schemas.microsoft.com/office/drawing/2014/main" id="{2B1E8156-1A5F-4835-88F6-7EDC37FFCAE5}"/>
                </a:ext>
              </a:extLst>
            </p:cNvPr>
            <p:cNvSpPr/>
            <p:nvPr/>
          </p:nvSpPr>
          <p:spPr>
            <a:xfrm>
              <a:off x="0" y="-26894"/>
              <a:ext cx="12191998" cy="1336421"/>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pic>
          <p:nvPicPr>
            <p:cNvPr id="6" name="Picture 5" descr="/Volumes/CPLB_Digital_Media_Archive/Art Archive/__NHGRI BRANDED PROJECTS/_Reference source files/OUR Design tools/Logos/NHGRI logo/PNG logo/NHGRI_Logo_color.png">
              <a:extLst>
                <a:ext uri="{FF2B5EF4-FFF2-40B4-BE49-F238E27FC236}">
                  <a16:creationId xmlns:a16="http://schemas.microsoft.com/office/drawing/2014/main" id="{3618B6DC-1EE6-492F-9D94-794EA23AD95B}"/>
                </a:ext>
              </a:extLst>
            </p:cNvPr>
            <p:cNvPicPr>
              <a:picLocks noChangeAspect="1"/>
            </p:cNvPicPr>
            <p:nvPr/>
          </p:nvPicPr>
          <p:blipFill rotWithShape="1">
            <a:blip r:embed="rId3">
              <a:extLst>
                <a:ext uri="{28A0092B-C50C-407E-A947-70E740481C1C}">
                  <a14:useLocalDpi xmlns:a14="http://schemas.microsoft.com/office/drawing/2010/main" val="0"/>
                </a:ext>
              </a:extLst>
            </a:blip>
            <a:srcRect l="4134" t="17940" r="4663" b="23199"/>
            <a:stretch/>
          </p:blipFill>
          <p:spPr bwMode="auto">
            <a:xfrm>
              <a:off x="3130794" y="19728"/>
              <a:ext cx="5890376" cy="1289799"/>
            </a:xfrm>
            <a:prstGeom prst="rect">
              <a:avLst/>
            </a:prstGeom>
            <a:noFill/>
            <a:ln>
              <a:noFill/>
            </a:ln>
            <a:effectLst/>
          </p:spPr>
        </p:pic>
      </p:grpSp>
      <p:pic>
        <p:nvPicPr>
          <p:cNvPr id="9" name="Picture 8">
            <a:extLst>
              <a:ext uri="{FF2B5EF4-FFF2-40B4-BE49-F238E27FC236}">
                <a16:creationId xmlns:a16="http://schemas.microsoft.com/office/drawing/2014/main" id="{97E0BD5F-0ACF-5616-30B7-DC56891EFF26}"/>
              </a:ext>
            </a:extLst>
          </p:cNvPr>
          <p:cNvPicPr>
            <a:picLocks noChangeAspect="1"/>
          </p:cNvPicPr>
          <p:nvPr/>
        </p:nvPicPr>
        <p:blipFill rotWithShape="1">
          <a:blip r:embed="rId4"/>
          <a:srcRect t="13333" b="16815"/>
          <a:stretch/>
        </p:blipFill>
        <p:spPr>
          <a:xfrm>
            <a:off x="2400298" y="2239400"/>
            <a:ext cx="7391400" cy="3687899"/>
          </a:xfrm>
          <a:prstGeom prst="rect">
            <a:avLst/>
          </a:prstGeom>
          <a:ln w="38100">
            <a:solidFill>
              <a:srgbClr val="5FE0D4"/>
            </a:solidFill>
          </a:ln>
        </p:spPr>
      </p:pic>
      <p:sp>
        <p:nvSpPr>
          <p:cNvPr id="11" name="Oval 10">
            <a:extLst>
              <a:ext uri="{FF2B5EF4-FFF2-40B4-BE49-F238E27FC236}">
                <a16:creationId xmlns:a16="http://schemas.microsoft.com/office/drawing/2014/main" id="{F6BF440D-EB7B-1334-587F-C009C7E543B2}"/>
              </a:ext>
            </a:extLst>
          </p:cNvPr>
          <p:cNvSpPr/>
          <p:nvPr/>
        </p:nvSpPr>
        <p:spPr>
          <a:xfrm>
            <a:off x="7228802" y="3423962"/>
            <a:ext cx="556591" cy="539707"/>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82A370CE-5930-43F8-C416-3477FE26E4D3}"/>
              </a:ext>
            </a:extLst>
          </p:cNvPr>
          <p:cNvSpPr/>
          <p:nvPr/>
        </p:nvSpPr>
        <p:spPr>
          <a:xfrm>
            <a:off x="5502722" y="2768346"/>
            <a:ext cx="512315" cy="486824"/>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555040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cTn>
                              </p:par>
                            </p:childTnLst>
                          </p:cTn>
                        </p:par>
                        <p:par>
                          <p:cTn id="12" fill="hold">
                            <p:stCondLst>
                              <p:cond delay="500"/>
                            </p:stCondLst>
                            <p:childTnLst>
                              <p:par>
                                <p:cTn id="13" presetID="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animBg="1"/>
      <p:bldP spid="7"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3308"/>
      </p:ext>
    </p:extLst>
  </p:cSld>
  <p:clrMapOvr>
    <a:overrideClrMapping bg1="lt1" tx1="dk1" bg2="lt2" tx2="dk2" accent1="accent1" accent2="accent2" accent3="accent3" accent4="accent4" accent5="accent5" accent6="accent6" hlink="hlink" folHlink="folHlink"/>
  </p:clrMapOvr>
  <p:transition spd="slow">
    <p:wipe dir="d"/>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HGRI colors theme">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NHGRI colors theme" id="{8752773C-8A7D-4641-8B94-8920AC8DE6CD}" vid="{0116F72E-E8DE-354D-BDB1-65205802C2BB}"/>
    </a:ext>
  </a:extLst>
</a:theme>
</file>

<file path=ppt/theme/theme3.xml><?xml version="1.0" encoding="utf-8"?>
<a:theme xmlns:a="http://schemas.openxmlformats.org/drawingml/2006/main" name="3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0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12 pt. Helvetica* 76 Bold Itali" charset="0"/>
            <a:cs typeface="12 pt. Helvetica* 76 Bold Itali"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7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1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6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22_08_02 Stream Update" id="{20FCFB70-58E9-2A41-A5FA-472C218B159F}" vid="{AE62F11E-9F37-754D-9271-B62638C065C8}"/>
    </a:ext>
  </a:extLst>
</a:theme>
</file>

<file path=ppt/theme/theme10.xml><?xml version="1.0" encoding="utf-8"?>
<a:theme xmlns:a="http://schemas.openxmlformats.org/drawingml/2006/main" name="8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directors_report_Sept 2020_budget_update" id="{8F5660EA-A84E-474C-B131-BA8765C6F954}" vid="{914D8335-9C7C-4BF8-8D83-31C4C362B061}"/>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2.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3.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4.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5.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6.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7.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8.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9.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10.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11.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12.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13.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14.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15.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16.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17.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18.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19.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20.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21.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22.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23.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24.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25.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26.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27.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28.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29.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30.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0A940F34FBD3041A52894F83E80BABE" ma:contentTypeVersion="6" ma:contentTypeDescription="Create a new document." ma:contentTypeScope="" ma:versionID="68097156543489d1217ee90c000d84b1">
  <xsd:schema xmlns:xsd="http://www.w3.org/2001/XMLSchema" xmlns:xs="http://www.w3.org/2001/XMLSchema" xmlns:p="http://schemas.microsoft.com/office/2006/metadata/properties" xmlns:ns2="6992152b-261d-4d26-b1cd-4ba031ead024" xmlns:ns3="a3cfa8de-274c-402b-a00c-4edda7ffed6c" targetNamespace="http://schemas.microsoft.com/office/2006/metadata/properties" ma:root="true" ma:fieldsID="ebef7da9250848d58d7a15ad437463b4" ns2:_="" ns3:_="">
    <xsd:import namespace="6992152b-261d-4d26-b1cd-4ba031ead024"/>
    <xsd:import namespace="a3cfa8de-274c-402b-a00c-4edda7ffed6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92152b-261d-4d26-b1cd-4ba031ead0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3cfa8de-274c-402b-a00c-4edda7ffed6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a3cfa8de-274c-402b-a00c-4edda7ffed6c">
      <UserInfo>
        <DisplayName>del Aguila, Ernesto (NIH/NHGRI) [E]</DisplayName>
        <AccountId>34</AccountId>
        <AccountType/>
      </UserInfo>
      <UserInfo>
        <DisplayName>Wetterstrand, Kris (NIH/NHGRI) [E]</DisplayName>
        <AccountId>63</AccountId>
        <AccountType/>
      </UserInfo>
    </SharedWithUsers>
  </documentManagement>
</p:properties>
</file>

<file path=customXml/itemProps1.xml><?xml version="1.0" encoding="utf-8"?>
<ds:datastoreItem xmlns:ds="http://schemas.openxmlformats.org/officeDocument/2006/customXml" ds:itemID="{F3C6DD85-AA7F-4AFD-B0DF-8BDC2D9921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92152b-261d-4d26-b1cd-4ba031ead024"/>
    <ds:schemaRef ds:uri="a3cfa8de-274c-402b-a00c-4edda7ffed6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12BFECD-A05D-44FC-8D57-F83847ECC7A1}">
  <ds:schemaRefs>
    <ds:schemaRef ds:uri="http://schemas.microsoft.com/sharepoint/v3/contenttype/forms"/>
  </ds:schemaRefs>
</ds:datastoreItem>
</file>

<file path=customXml/itemProps3.xml><?xml version="1.0" encoding="utf-8"?>
<ds:datastoreItem xmlns:ds="http://schemas.openxmlformats.org/officeDocument/2006/customXml" ds:itemID="{3904F9F4-0AEC-47D8-A3BB-A861B8128600}">
  <ds:schemaRef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a3cfa8de-274c-402b-a00c-4edda7ffed6c"/>
    <ds:schemaRef ds:uri="http://purl.org/dc/elements/1.1/"/>
    <ds:schemaRef ds:uri="http://schemas.microsoft.com/office/2006/metadata/properties"/>
    <ds:schemaRef ds:uri="http://purl.org/dc/terms/"/>
    <ds:schemaRef ds:uri="6992152b-261d-4d26-b1cd-4ba031ead024"/>
    <ds:schemaRef ds:uri="http://www.w3.org/XML/1998/namespace"/>
  </ds:schemaRefs>
</ds:datastoreItem>
</file>

<file path=docMetadata/LabelInfo.xml><?xml version="1.0" encoding="utf-8"?>
<clbl:labelList xmlns:clbl="http://schemas.microsoft.com/office/2020/mipLabelMetadata">
  <clbl:label id="{14b77578-9773-42d5-8507-251ca2dc2b06}" enabled="0" method="" siteId="{14b77578-9773-42d5-8507-251ca2dc2b06}" removed="1"/>
</clbl:labelList>
</file>

<file path=docProps/app.xml><?xml version="1.0" encoding="utf-8"?>
<Properties xmlns="http://schemas.openxmlformats.org/officeDocument/2006/extended-properties" xmlns:vt="http://schemas.openxmlformats.org/officeDocument/2006/docPropsVTypes">
  <Template/>
  <TotalTime>3485</TotalTime>
  <Words>13497</Words>
  <Application>Microsoft Office PowerPoint</Application>
  <PresentationFormat>Widescreen</PresentationFormat>
  <Paragraphs>1012</Paragraphs>
  <Slides>90</Slides>
  <Notes>90</Notes>
  <HiddenSlides>0</HiddenSlides>
  <MMClips>0</MMClips>
  <ScaleCrop>false</ScaleCrop>
  <HeadingPairs>
    <vt:vector size="6" baseType="variant">
      <vt:variant>
        <vt:lpstr>Fonts Used</vt:lpstr>
      </vt:variant>
      <vt:variant>
        <vt:i4>4</vt:i4>
      </vt:variant>
      <vt:variant>
        <vt:lpstr>Theme</vt:lpstr>
      </vt:variant>
      <vt:variant>
        <vt:i4>10</vt:i4>
      </vt:variant>
      <vt:variant>
        <vt:lpstr>Slide Titles</vt:lpstr>
      </vt:variant>
      <vt:variant>
        <vt:i4>90</vt:i4>
      </vt:variant>
    </vt:vector>
  </HeadingPairs>
  <TitlesOfParts>
    <vt:vector size="104" baseType="lpstr">
      <vt:lpstr>Arial</vt:lpstr>
      <vt:lpstr>Calibri</vt:lpstr>
      <vt:lpstr>Wingdings</vt:lpstr>
      <vt:lpstr>Wingdings,Sans-Serif</vt:lpstr>
      <vt:lpstr>2_Custom Design</vt:lpstr>
      <vt:lpstr>NHGRI colors theme</vt:lpstr>
      <vt:lpstr>3_Custom Design</vt:lpstr>
      <vt:lpstr>10_Custom Design</vt:lpstr>
      <vt:lpstr>7_Custom Design</vt:lpstr>
      <vt:lpstr>4_Custom Design</vt:lpstr>
      <vt:lpstr>5_Custom Design</vt:lpstr>
      <vt:lpstr>11_Custom Design</vt:lpstr>
      <vt:lpstr>6_Custom Design</vt:lpstr>
      <vt:lpstr>8_Custom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New Extramural Program Director</vt:lpstr>
      <vt:lpstr>PowerPoint Presentation</vt:lpstr>
      <vt:lpstr>New Scientific Review Officer</vt:lpstr>
      <vt:lpstr>New Data and Technology Advancement (DATA)  National Service Scholar</vt:lpstr>
      <vt:lpstr>Terry McAuliffe Visits NHGRI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Mourning the Loss of Robert Eiss</vt:lpstr>
      <vt:lpstr>NIH Designates People with Disabilities as a  Population with Health Disparities</vt:lpstr>
      <vt:lpstr>Re-Envisioning NIH-Supported Postdoctoral Training</vt:lpstr>
      <vt:lpstr>FDA Proposed Rule for LDT Oversight and Regulation</vt:lpstr>
      <vt:lpstr>Fiscal Year 2024 Appropriations</vt:lpstr>
      <vt:lpstr>Fiscal Year 2024 Draft Appropriations from July 2023</vt:lpstr>
      <vt:lpstr>PowerPoint Presentation</vt:lpstr>
      <vt:lpstr>Mourning the Loss of George Weinstock</vt:lpstr>
      <vt:lpstr>Mourning the Loss of Eta Berner</vt:lpstr>
      <vt:lpstr>PowerPoint Presentation</vt:lpstr>
      <vt:lpstr>2023 American Society of Human Genetics Awards</vt:lpstr>
      <vt:lpstr>PowerPoint Presentation</vt:lpstr>
      <vt:lpstr> Elected to National Academy of Medicine</vt:lpstr>
      <vt:lpstr> Elected to AAAS</vt:lpstr>
      <vt:lpstr>PowerPoint Presentation</vt:lpstr>
      <vt:lpstr>Global Alliance for Genomics &amp; Health (GA4GH)</vt:lpstr>
      <vt:lpstr>PowerPoint Presentation</vt:lpstr>
      <vt:lpstr>Together for CHANGE</vt:lpstr>
      <vt:lpstr>PowerPoint Presentation</vt:lpstr>
      <vt:lpstr>PowerPoint Presentation</vt:lpstr>
      <vt:lpstr>PowerPoint Presentation</vt:lpstr>
      <vt:lpstr>PowerPoint Presentation</vt:lpstr>
      <vt:lpstr>PowerPoint Presentation</vt:lpstr>
      <vt:lpstr>Genetic Architecture of Complex Traits Workshop</vt:lpstr>
      <vt:lpstr>PowerPoint Presentation</vt:lpstr>
      <vt:lpstr>PowerPoint Presentation</vt:lpstr>
      <vt:lpstr>PowerPoint Presentation</vt:lpstr>
      <vt:lpstr>PowerPoint Presentation</vt:lpstr>
      <vt:lpstr>Multi-Omics for Health and Disease (MOHD) Consortium </vt:lpstr>
      <vt:lpstr>PowerPoint Presentation</vt:lpstr>
      <vt:lpstr>PowerPoint Presentation</vt:lpstr>
      <vt:lpstr>Phenotypes and Exposures (PhenX) Toolkit</vt:lpstr>
      <vt:lpstr>PowerPoint Presentation</vt:lpstr>
      <vt:lpstr>PowerPoint Presentation</vt:lpstr>
      <vt:lpstr>PowerPoint Presentation</vt:lpstr>
      <vt:lpstr>Genome Technology Program</vt:lpstr>
      <vt:lpstr>PowerPoint Presentation</vt:lpstr>
      <vt:lpstr>PowerPoint Presentation</vt:lpstr>
      <vt:lpstr>Ethical, Legal, and Social Implications (ELSI)  Research Program  Renewed Notices of Funding Opportunity</vt:lpstr>
      <vt:lpstr>Training, Diversity, and Health Equity (TiDHE) Office Identifying and Evaluating Trainee Outcomes</vt:lpstr>
      <vt:lpstr>PowerPoint Presentation</vt:lpstr>
      <vt:lpstr>PowerPoint Presentation</vt:lpstr>
      <vt:lpstr>Training, Diversity, and Health Equity (TiDHE) Office Diversity Centers for Genome Research</vt:lpstr>
      <vt:lpstr>Training, Diversity, and Health Equity (TiDHE) Office Diversity Centers for Genome Research</vt:lpstr>
      <vt:lpstr>PowerPoint Presentation</vt:lpstr>
      <vt:lpstr>Resources for New Grant Writers</vt:lpstr>
      <vt:lpstr>PowerPoint Presentation</vt:lpstr>
      <vt:lpstr>4D Nucleome (4DN)</vt:lpstr>
      <vt:lpstr>Knockout Mouse Phenotyping Project (KOMP2)</vt:lpstr>
      <vt:lpstr>PowerPoint Presentation</vt:lpstr>
      <vt:lpstr>PowerPoint Presentation</vt:lpstr>
      <vt:lpstr>PowerPoint Presentation</vt:lpstr>
      <vt:lpstr>New Instagram Accounts for NHGRI Director &amp; NHGRI</vt:lpstr>
      <vt:lpstr>PowerPoint Presentation</vt:lpstr>
      <vt:lpstr>PowerPoint Presentation</vt:lpstr>
      <vt:lpstr>PowerPoint Presentation</vt:lpstr>
      <vt:lpstr>PowerPoint Presentation</vt:lpstr>
      <vt:lpstr>PowerPoint Presentation</vt:lpstr>
      <vt:lpstr>PowerPoint Presentation</vt:lpstr>
      <vt:lpstr>Founding Director, NHGRI Center for Genomics  and Data Science Research</vt:lpstr>
      <vt:lpstr>Gene Therapies for Sickle Cell Disease  Community-based Research Project </vt:lpstr>
      <vt:lpstr>PowerPoint Presentation</vt:lpstr>
      <vt:lpstr>NIH Intramural Fellows Vote to Unionize</vt:lpstr>
      <vt:lpstr>PowerPoint Presentation</vt:lpstr>
      <vt:lpstr>PowerPoint Presentation</vt:lpstr>
      <vt:lpstr>PowerPoint Presentation</vt:lpstr>
    </vt:vector>
  </TitlesOfParts>
  <Company>NHGRI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Director's Report - February 2024</dc:title>
  <dc:subject>National Advisory Council for Human Genome Research</dc:subject>
  <dc:creator>Green, Eric (NIH/NHGRI) [E]</dc:creator>
  <cp:lastModifiedBy>Nerurkar, Mukul (NIH/NHGRI) [E]</cp:lastModifiedBy>
  <cp:revision>102</cp:revision>
  <cp:lastPrinted>2024-02-11T15:56:14Z</cp:lastPrinted>
  <dcterms:created xsi:type="dcterms:W3CDTF">2016-02-09T15:15:29Z</dcterms:created>
  <dcterms:modified xsi:type="dcterms:W3CDTF">2024-02-11T21:38:48Z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
  </property>
  <property fmtid="{D5CDD505-2E9C-101B-9397-08002B2CF9AE}" pid="3" name="ContentTypeId">
    <vt:lpwstr>0x01010050A940F34FBD3041A52894F83E80BABE</vt:lpwstr>
  </property>
  <property fmtid="{D5CDD505-2E9C-101B-9397-08002B2CF9AE}" pid="4" name="MediaServiceImageTags">
    <vt:lpwstr/>
  </property>
  <property fmtid="{D5CDD505-2E9C-101B-9397-08002B2CF9AE}" pid="5" name="Language">
    <vt:lpwstr>English</vt:lpwstr>
  </property>
</Properties>
</file>